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78"/>
  </p:notesMasterIdLst>
  <p:handoutMasterIdLst>
    <p:handoutMasterId r:id="rId79"/>
  </p:handoutMasterIdLst>
  <p:sldIdLst>
    <p:sldId id="346" r:id="rId2"/>
    <p:sldId id="393" r:id="rId3"/>
    <p:sldId id="476" r:id="rId4"/>
    <p:sldId id="385" r:id="rId5"/>
    <p:sldId id="386" r:id="rId6"/>
    <p:sldId id="418" r:id="rId7"/>
    <p:sldId id="388" r:id="rId8"/>
    <p:sldId id="389" r:id="rId9"/>
    <p:sldId id="390" r:id="rId10"/>
    <p:sldId id="391" r:id="rId11"/>
    <p:sldId id="422" r:id="rId12"/>
    <p:sldId id="286" r:id="rId13"/>
    <p:sldId id="371" r:id="rId14"/>
    <p:sldId id="373" r:id="rId15"/>
    <p:sldId id="424" r:id="rId16"/>
    <p:sldId id="379" r:id="rId17"/>
    <p:sldId id="374" r:id="rId18"/>
    <p:sldId id="428" r:id="rId19"/>
    <p:sldId id="429" r:id="rId20"/>
    <p:sldId id="431" r:id="rId21"/>
    <p:sldId id="432" r:id="rId22"/>
    <p:sldId id="430" r:id="rId23"/>
    <p:sldId id="433" r:id="rId24"/>
    <p:sldId id="434" r:id="rId25"/>
    <p:sldId id="435" r:id="rId26"/>
    <p:sldId id="436" r:id="rId27"/>
    <p:sldId id="437" r:id="rId28"/>
    <p:sldId id="438" r:id="rId29"/>
    <p:sldId id="467" r:id="rId30"/>
    <p:sldId id="468" r:id="rId31"/>
    <p:sldId id="469" r:id="rId32"/>
    <p:sldId id="470" r:id="rId33"/>
    <p:sldId id="471" r:id="rId34"/>
    <p:sldId id="439" r:id="rId35"/>
    <p:sldId id="440" r:id="rId36"/>
    <p:sldId id="375" r:id="rId37"/>
    <p:sldId id="369" r:id="rId38"/>
    <p:sldId id="376" r:id="rId39"/>
    <p:sldId id="441" r:id="rId40"/>
    <p:sldId id="442" r:id="rId41"/>
    <p:sldId id="443" r:id="rId42"/>
    <p:sldId id="444" r:id="rId43"/>
    <p:sldId id="445" r:id="rId44"/>
    <p:sldId id="446" r:id="rId45"/>
    <p:sldId id="419" r:id="rId46"/>
    <p:sldId id="447" r:id="rId47"/>
    <p:sldId id="448" r:id="rId48"/>
    <p:sldId id="449" r:id="rId49"/>
    <p:sldId id="450" r:id="rId50"/>
    <p:sldId id="451" r:id="rId51"/>
    <p:sldId id="452" r:id="rId52"/>
    <p:sldId id="367" r:id="rId53"/>
    <p:sldId id="370" r:id="rId54"/>
    <p:sldId id="454" r:id="rId55"/>
    <p:sldId id="477" r:id="rId56"/>
    <p:sldId id="458" r:id="rId57"/>
    <p:sldId id="459" r:id="rId58"/>
    <p:sldId id="460" r:id="rId59"/>
    <p:sldId id="461" r:id="rId60"/>
    <p:sldId id="455" r:id="rId61"/>
    <p:sldId id="463" r:id="rId62"/>
    <p:sldId id="464" r:id="rId63"/>
    <p:sldId id="465" r:id="rId64"/>
    <p:sldId id="466" r:id="rId65"/>
    <p:sldId id="472" r:id="rId66"/>
    <p:sldId id="473" r:id="rId67"/>
    <p:sldId id="474" r:id="rId68"/>
    <p:sldId id="475" r:id="rId69"/>
    <p:sldId id="453" r:id="rId70"/>
    <p:sldId id="396" r:id="rId71"/>
    <p:sldId id="405" r:id="rId72"/>
    <p:sldId id="479" r:id="rId73"/>
    <p:sldId id="457" r:id="rId74"/>
    <p:sldId id="478" r:id="rId75"/>
    <p:sldId id="423" r:id="rId76"/>
    <p:sldId id="420" r:id="rId7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B1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71" autoAdjust="0"/>
    <p:restoredTop sz="80958" autoAdjust="0"/>
  </p:normalViewPr>
  <p:slideViewPr>
    <p:cSldViewPr snapToGrid="0">
      <p:cViewPr varScale="1">
        <p:scale>
          <a:sx n="59" d="100"/>
          <a:sy n="59" d="100"/>
        </p:scale>
        <p:origin x="101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98B27B-C344-41CA-9C52-3FCD4681F3B3}"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A347C9FB-5367-40A9-BFED-D9EF942BB9B3}">
      <dgm:prSet/>
      <dgm:spPr/>
      <dgm:t>
        <a:bodyPr/>
        <a:lstStyle/>
        <a:p>
          <a:r>
            <a:rPr lang="en-US" dirty="0"/>
            <a:t>The current problematic projects are </a:t>
          </a:r>
          <a:r>
            <a:rPr lang="en-US" dirty="0" err="1"/>
            <a:t>Mulati</a:t>
          </a:r>
          <a:r>
            <a:rPr lang="en-US" dirty="0"/>
            <a:t> Access Road and Codesa to Hani Street both implemented by one Contractor. The challenge affecting the projects relate to contract amount dispute</a:t>
          </a:r>
        </a:p>
      </dgm:t>
    </dgm:pt>
    <dgm:pt modelId="{DA538B60-77C7-445B-943B-862C6B0C1F33}" type="parTrans" cxnId="{4B2C3442-A898-4D43-86CF-61F62990C4E2}">
      <dgm:prSet/>
      <dgm:spPr/>
      <dgm:t>
        <a:bodyPr/>
        <a:lstStyle/>
        <a:p>
          <a:endParaRPr lang="en-US"/>
        </a:p>
      </dgm:t>
    </dgm:pt>
    <dgm:pt modelId="{F10BC408-260E-4BAF-9170-71443E4A5E17}" type="sibTrans" cxnId="{4B2C3442-A898-4D43-86CF-61F62990C4E2}">
      <dgm:prSet/>
      <dgm:spPr/>
      <dgm:t>
        <a:bodyPr/>
        <a:lstStyle/>
        <a:p>
          <a:endParaRPr lang="en-US"/>
        </a:p>
      </dgm:t>
    </dgm:pt>
    <dgm:pt modelId="{5B53CB05-23DD-4DE6-8469-600242081B80}">
      <dgm:prSet/>
      <dgm:spPr/>
      <dgm:t>
        <a:bodyPr/>
        <a:lstStyle/>
        <a:p>
          <a:r>
            <a:rPr lang="en-US"/>
            <a:t>Contracts were terminated and Court procession is set for 5 November to solicit an appropriate solution</a:t>
          </a:r>
        </a:p>
      </dgm:t>
    </dgm:pt>
    <dgm:pt modelId="{B03039F5-8A57-483E-B306-5CD81DB52A4B}" type="parTrans" cxnId="{E9C03C1E-A210-41BC-A9F5-9DCA824C4852}">
      <dgm:prSet/>
      <dgm:spPr/>
      <dgm:t>
        <a:bodyPr/>
        <a:lstStyle/>
        <a:p>
          <a:endParaRPr lang="en-US"/>
        </a:p>
      </dgm:t>
    </dgm:pt>
    <dgm:pt modelId="{F73CB756-0EEB-4536-B26C-DA7133F04FDC}" type="sibTrans" cxnId="{E9C03C1E-A210-41BC-A9F5-9DCA824C4852}">
      <dgm:prSet/>
      <dgm:spPr/>
      <dgm:t>
        <a:bodyPr/>
        <a:lstStyle/>
        <a:p>
          <a:endParaRPr lang="en-US"/>
        </a:p>
      </dgm:t>
    </dgm:pt>
    <dgm:pt modelId="{3A46C782-A2AE-4E5E-B61D-69844193A05A}" type="pres">
      <dgm:prSet presAssocID="{A998B27B-C344-41CA-9C52-3FCD4681F3B3}" presName="vert0" presStyleCnt="0">
        <dgm:presLayoutVars>
          <dgm:dir/>
          <dgm:animOne val="branch"/>
          <dgm:animLvl val="lvl"/>
        </dgm:presLayoutVars>
      </dgm:prSet>
      <dgm:spPr/>
      <dgm:t>
        <a:bodyPr/>
        <a:lstStyle/>
        <a:p>
          <a:endParaRPr lang="en-US"/>
        </a:p>
      </dgm:t>
    </dgm:pt>
    <dgm:pt modelId="{1BDA5BF4-2098-453C-A3E9-19984CA0E38B}" type="pres">
      <dgm:prSet presAssocID="{A347C9FB-5367-40A9-BFED-D9EF942BB9B3}" presName="thickLine" presStyleLbl="alignNode1" presStyleIdx="0" presStyleCnt="2"/>
      <dgm:spPr/>
    </dgm:pt>
    <dgm:pt modelId="{834B6EA3-2579-46CA-81D6-EA93DD14D935}" type="pres">
      <dgm:prSet presAssocID="{A347C9FB-5367-40A9-BFED-D9EF942BB9B3}" presName="horz1" presStyleCnt="0"/>
      <dgm:spPr/>
    </dgm:pt>
    <dgm:pt modelId="{42C5823B-6FA2-42BD-9CA1-A26938A1CD41}" type="pres">
      <dgm:prSet presAssocID="{A347C9FB-5367-40A9-BFED-D9EF942BB9B3}" presName="tx1" presStyleLbl="revTx" presStyleIdx="0" presStyleCnt="2"/>
      <dgm:spPr/>
      <dgm:t>
        <a:bodyPr/>
        <a:lstStyle/>
        <a:p>
          <a:endParaRPr lang="en-US"/>
        </a:p>
      </dgm:t>
    </dgm:pt>
    <dgm:pt modelId="{C844F768-C8F9-46F6-9EEE-34BAA46CFF27}" type="pres">
      <dgm:prSet presAssocID="{A347C9FB-5367-40A9-BFED-D9EF942BB9B3}" presName="vert1" presStyleCnt="0"/>
      <dgm:spPr/>
    </dgm:pt>
    <dgm:pt modelId="{0FBD72C5-7D91-46AC-A48D-2856FA78D894}" type="pres">
      <dgm:prSet presAssocID="{5B53CB05-23DD-4DE6-8469-600242081B80}" presName="thickLine" presStyleLbl="alignNode1" presStyleIdx="1" presStyleCnt="2"/>
      <dgm:spPr/>
    </dgm:pt>
    <dgm:pt modelId="{72C18A40-5B63-49DD-A5BC-E315BE9D5AFD}" type="pres">
      <dgm:prSet presAssocID="{5B53CB05-23DD-4DE6-8469-600242081B80}" presName="horz1" presStyleCnt="0"/>
      <dgm:spPr/>
    </dgm:pt>
    <dgm:pt modelId="{8F1D7D54-3120-4104-8B46-84159AD7AA74}" type="pres">
      <dgm:prSet presAssocID="{5B53CB05-23DD-4DE6-8469-600242081B80}" presName="tx1" presStyleLbl="revTx" presStyleIdx="1" presStyleCnt="2"/>
      <dgm:spPr/>
      <dgm:t>
        <a:bodyPr/>
        <a:lstStyle/>
        <a:p>
          <a:endParaRPr lang="en-US"/>
        </a:p>
      </dgm:t>
    </dgm:pt>
    <dgm:pt modelId="{3D29D60D-A3F4-4D6D-82AC-DE4F6C63F7E8}" type="pres">
      <dgm:prSet presAssocID="{5B53CB05-23DD-4DE6-8469-600242081B80}" presName="vert1" presStyleCnt="0"/>
      <dgm:spPr/>
    </dgm:pt>
  </dgm:ptLst>
  <dgm:cxnLst>
    <dgm:cxn modelId="{29F38321-CB18-4E43-A25C-22CEE5692DC7}" type="presOf" srcId="{A347C9FB-5367-40A9-BFED-D9EF942BB9B3}" destId="{42C5823B-6FA2-42BD-9CA1-A26938A1CD41}" srcOrd="0" destOrd="0" presId="urn:microsoft.com/office/officeart/2008/layout/LinedList"/>
    <dgm:cxn modelId="{2C63604B-28E8-4B5F-B6CB-92AA611DD56B}" type="presOf" srcId="{5B53CB05-23DD-4DE6-8469-600242081B80}" destId="{8F1D7D54-3120-4104-8B46-84159AD7AA74}" srcOrd="0" destOrd="0" presId="urn:microsoft.com/office/officeart/2008/layout/LinedList"/>
    <dgm:cxn modelId="{B6868206-A334-4A5A-9A24-B2AC11C438B5}" type="presOf" srcId="{A998B27B-C344-41CA-9C52-3FCD4681F3B3}" destId="{3A46C782-A2AE-4E5E-B61D-69844193A05A}" srcOrd="0" destOrd="0" presId="urn:microsoft.com/office/officeart/2008/layout/LinedList"/>
    <dgm:cxn modelId="{E9C03C1E-A210-41BC-A9F5-9DCA824C4852}" srcId="{A998B27B-C344-41CA-9C52-3FCD4681F3B3}" destId="{5B53CB05-23DD-4DE6-8469-600242081B80}" srcOrd="1" destOrd="0" parTransId="{B03039F5-8A57-483E-B306-5CD81DB52A4B}" sibTransId="{F73CB756-0EEB-4536-B26C-DA7133F04FDC}"/>
    <dgm:cxn modelId="{4B2C3442-A898-4D43-86CF-61F62990C4E2}" srcId="{A998B27B-C344-41CA-9C52-3FCD4681F3B3}" destId="{A347C9FB-5367-40A9-BFED-D9EF942BB9B3}" srcOrd="0" destOrd="0" parTransId="{DA538B60-77C7-445B-943B-862C6B0C1F33}" sibTransId="{F10BC408-260E-4BAF-9170-71443E4A5E17}"/>
    <dgm:cxn modelId="{F445B259-E523-48BF-9189-1D6B1D0D08CC}" type="presParOf" srcId="{3A46C782-A2AE-4E5E-B61D-69844193A05A}" destId="{1BDA5BF4-2098-453C-A3E9-19984CA0E38B}" srcOrd="0" destOrd="0" presId="urn:microsoft.com/office/officeart/2008/layout/LinedList"/>
    <dgm:cxn modelId="{FB825904-D030-4F0D-B5EF-3C0C986D6E75}" type="presParOf" srcId="{3A46C782-A2AE-4E5E-B61D-69844193A05A}" destId="{834B6EA3-2579-46CA-81D6-EA93DD14D935}" srcOrd="1" destOrd="0" presId="urn:microsoft.com/office/officeart/2008/layout/LinedList"/>
    <dgm:cxn modelId="{2B8F10C8-D961-4E0F-A716-42B126153999}" type="presParOf" srcId="{834B6EA3-2579-46CA-81D6-EA93DD14D935}" destId="{42C5823B-6FA2-42BD-9CA1-A26938A1CD41}" srcOrd="0" destOrd="0" presId="urn:microsoft.com/office/officeart/2008/layout/LinedList"/>
    <dgm:cxn modelId="{B2E53F81-C9D0-473E-AAE3-810E71958FE2}" type="presParOf" srcId="{834B6EA3-2579-46CA-81D6-EA93DD14D935}" destId="{C844F768-C8F9-46F6-9EEE-34BAA46CFF27}" srcOrd="1" destOrd="0" presId="urn:microsoft.com/office/officeart/2008/layout/LinedList"/>
    <dgm:cxn modelId="{B5FB7865-E72F-4DBF-95EE-11EB5644A965}" type="presParOf" srcId="{3A46C782-A2AE-4E5E-B61D-69844193A05A}" destId="{0FBD72C5-7D91-46AC-A48D-2856FA78D894}" srcOrd="2" destOrd="0" presId="urn:microsoft.com/office/officeart/2008/layout/LinedList"/>
    <dgm:cxn modelId="{FCCDB809-4DBF-4861-BCFC-4ABD4F28BCF7}" type="presParOf" srcId="{3A46C782-A2AE-4E5E-B61D-69844193A05A}" destId="{72C18A40-5B63-49DD-A5BC-E315BE9D5AFD}" srcOrd="3" destOrd="0" presId="urn:microsoft.com/office/officeart/2008/layout/LinedList"/>
    <dgm:cxn modelId="{FB0997D5-7B51-47BC-B313-CF04BAC79EDB}" type="presParOf" srcId="{72C18A40-5B63-49DD-A5BC-E315BE9D5AFD}" destId="{8F1D7D54-3120-4104-8B46-84159AD7AA74}" srcOrd="0" destOrd="0" presId="urn:microsoft.com/office/officeart/2008/layout/LinedList"/>
    <dgm:cxn modelId="{55E429D4-09F6-400D-AD62-452C7E75B8F8}" type="presParOf" srcId="{72C18A40-5B63-49DD-A5BC-E315BE9D5AFD}" destId="{3D29D60D-A3F4-4D6D-82AC-DE4F6C63F7E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DA5BF4-2098-453C-A3E9-19984CA0E38B}">
      <dsp:nvSpPr>
        <dsp:cNvPr id="0" name=""/>
        <dsp:cNvSpPr/>
      </dsp:nvSpPr>
      <dsp:spPr>
        <a:xfrm>
          <a:off x="0" y="0"/>
          <a:ext cx="5638800"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C5823B-6FA2-42BD-9CA1-A26938A1CD41}">
      <dsp:nvSpPr>
        <dsp:cNvPr id="0" name=""/>
        <dsp:cNvSpPr/>
      </dsp:nvSpPr>
      <dsp:spPr>
        <a:xfrm>
          <a:off x="0" y="0"/>
          <a:ext cx="5638800" cy="2301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sz="2600" kern="1200" dirty="0"/>
            <a:t>The current problematic projects are </a:t>
          </a:r>
          <a:r>
            <a:rPr lang="en-US" sz="2600" kern="1200" dirty="0" err="1"/>
            <a:t>Mulati</a:t>
          </a:r>
          <a:r>
            <a:rPr lang="en-US" sz="2600" kern="1200" dirty="0"/>
            <a:t> Access Road and Codesa to Hani Street both implemented by one Contractor. The challenge affecting the projects relate to contract amount dispute</a:t>
          </a:r>
        </a:p>
      </dsp:txBody>
      <dsp:txXfrm>
        <a:off x="0" y="0"/>
        <a:ext cx="5638800" cy="2301875"/>
      </dsp:txXfrm>
    </dsp:sp>
    <dsp:sp modelId="{0FBD72C5-7D91-46AC-A48D-2856FA78D894}">
      <dsp:nvSpPr>
        <dsp:cNvPr id="0" name=""/>
        <dsp:cNvSpPr/>
      </dsp:nvSpPr>
      <dsp:spPr>
        <a:xfrm>
          <a:off x="0" y="2301875"/>
          <a:ext cx="5638800"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1D7D54-3120-4104-8B46-84159AD7AA74}">
      <dsp:nvSpPr>
        <dsp:cNvPr id="0" name=""/>
        <dsp:cNvSpPr/>
      </dsp:nvSpPr>
      <dsp:spPr>
        <a:xfrm>
          <a:off x="0" y="2301875"/>
          <a:ext cx="5638800" cy="2301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sz="2600" kern="1200"/>
            <a:t>Contracts were terminated and Court procession is set for 5 November to solicit an appropriate solution</a:t>
          </a:r>
        </a:p>
      </dsp:txBody>
      <dsp:txXfrm>
        <a:off x="0" y="2301875"/>
        <a:ext cx="5638800" cy="230187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5561" tIns="47781" rIns="95561" bIns="47781" rtlCol="0"/>
          <a:lstStyle>
            <a:lvl1pPr algn="l">
              <a:defRPr sz="1300"/>
            </a:lvl1pPr>
          </a:lstStyle>
          <a:p>
            <a:endParaRPr lang="en-ZA"/>
          </a:p>
        </p:txBody>
      </p:sp>
      <p:sp>
        <p:nvSpPr>
          <p:cNvPr id="3" name="Date Placeholder 2"/>
          <p:cNvSpPr>
            <a:spLocks noGrp="1"/>
          </p:cNvSpPr>
          <p:nvPr>
            <p:ph type="dt" sz="quarter" idx="1"/>
          </p:nvPr>
        </p:nvSpPr>
        <p:spPr>
          <a:xfrm>
            <a:off x="3970937" y="0"/>
            <a:ext cx="3037840" cy="466435"/>
          </a:xfrm>
          <a:prstGeom prst="rect">
            <a:avLst/>
          </a:prstGeom>
        </p:spPr>
        <p:txBody>
          <a:bodyPr vert="horz" lIns="95561" tIns="47781" rIns="95561" bIns="47781" rtlCol="0"/>
          <a:lstStyle>
            <a:lvl1pPr algn="r">
              <a:defRPr sz="1300"/>
            </a:lvl1pPr>
          </a:lstStyle>
          <a:p>
            <a:fld id="{DCAAFE07-D28F-4424-BF9A-CE378E1B688E}" type="datetimeFigureOut">
              <a:rPr lang="en-ZA" smtClean="0"/>
              <a:t>2020/11/02</a:t>
            </a:fld>
            <a:endParaRPr lang="en-ZA"/>
          </a:p>
        </p:txBody>
      </p:sp>
      <p:sp>
        <p:nvSpPr>
          <p:cNvPr id="4" name="Footer Placeholder 3"/>
          <p:cNvSpPr>
            <a:spLocks noGrp="1"/>
          </p:cNvSpPr>
          <p:nvPr>
            <p:ph type="ftr" sz="quarter" idx="2"/>
          </p:nvPr>
        </p:nvSpPr>
        <p:spPr>
          <a:xfrm>
            <a:off x="0" y="8829968"/>
            <a:ext cx="3037840" cy="466434"/>
          </a:xfrm>
          <a:prstGeom prst="rect">
            <a:avLst/>
          </a:prstGeom>
        </p:spPr>
        <p:txBody>
          <a:bodyPr vert="horz" lIns="95561" tIns="47781" rIns="95561" bIns="47781" rtlCol="0" anchor="b"/>
          <a:lstStyle>
            <a:lvl1pPr algn="l">
              <a:defRPr sz="1300"/>
            </a:lvl1pPr>
          </a:lstStyle>
          <a:p>
            <a:endParaRPr lang="en-ZA"/>
          </a:p>
        </p:txBody>
      </p:sp>
      <p:sp>
        <p:nvSpPr>
          <p:cNvPr id="5" name="Slide Number Placeholder 4"/>
          <p:cNvSpPr>
            <a:spLocks noGrp="1"/>
          </p:cNvSpPr>
          <p:nvPr>
            <p:ph type="sldNum" sz="quarter" idx="3"/>
          </p:nvPr>
        </p:nvSpPr>
        <p:spPr>
          <a:xfrm>
            <a:off x="3970937" y="8829968"/>
            <a:ext cx="3037840" cy="466434"/>
          </a:xfrm>
          <a:prstGeom prst="rect">
            <a:avLst/>
          </a:prstGeom>
        </p:spPr>
        <p:txBody>
          <a:bodyPr vert="horz" lIns="95561" tIns="47781" rIns="95561" bIns="47781" rtlCol="0" anchor="b"/>
          <a:lstStyle>
            <a:lvl1pPr algn="r">
              <a:defRPr sz="1300"/>
            </a:lvl1pPr>
          </a:lstStyle>
          <a:p>
            <a:fld id="{806E0CC0-2BF2-4568-9F82-592CBC41FFC2}" type="slidenum">
              <a:rPr lang="en-ZA" smtClean="0"/>
              <a:t>‹#›</a:t>
            </a:fld>
            <a:endParaRPr lang="en-ZA"/>
          </a:p>
        </p:txBody>
      </p:sp>
    </p:spTree>
    <p:extLst>
      <p:ext uri="{BB962C8B-B14F-4D97-AF65-F5344CB8AC3E}">
        <p14:creationId xmlns:p14="http://schemas.microsoft.com/office/powerpoint/2010/main" val="3160883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5561" tIns="47781" rIns="95561" bIns="47781" rtlCol="0"/>
          <a:lstStyle>
            <a:lvl1pPr algn="l">
              <a:defRPr sz="1300"/>
            </a:lvl1pPr>
          </a:lstStyle>
          <a:p>
            <a:endParaRPr lang="en-ZA"/>
          </a:p>
        </p:txBody>
      </p:sp>
      <p:sp>
        <p:nvSpPr>
          <p:cNvPr id="3" name="Date Placeholder 2"/>
          <p:cNvSpPr>
            <a:spLocks noGrp="1"/>
          </p:cNvSpPr>
          <p:nvPr>
            <p:ph type="dt" idx="1"/>
          </p:nvPr>
        </p:nvSpPr>
        <p:spPr>
          <a:xfrm>
            <a:off x="3970937" y="0"/>
            <a:ext cx="3037840" cy="466435"/>
          </a:xfrm>
          <a:prstGeom prst="rect">
            <a:avLst/>
          </a:prstGeom>
        </p:spPr>
        <p:txBody>
          <a:bodyPr vert="horz" lIns="95561" tIns="47781" rIns="95561" bIns="47781" rtlCol="0"/>
          <a:lstStyle>
            <a:lvl1pPr algn="r">
              <a:defRPr sz="1300"/>
            </a:lvl1pPr>
          </a:lstStyle>
          <a:p>
            <a:fld id="{1127D5B0-FAAA-47EF-8ED2-8FDAC90A68BF}" type="datetimeFigureOut">
              <a:rPr lang="en-ZA" smtClean="0"/>
              <a:t>2020/11/02</a:t>
            </a:fld>
            <a:endParaRPr lang="en-Z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5561" tIns="47781" rIns="95561" bIns="47781" rtlCol="0" anchor="ctr"/>
          <a:lstStyle/>
          <a:p>
            <a:endParaRPr lang="en-ZA"/>
          </a:p>
        </p:txBody>
      </p:sp>
      <p:sp>
        <p:nvSpPr>
          <p:cNvPr id="5" name="Notes Placeholder 4"/>
          <p:cNvSpPr>
            <a:spLocks noGrp="1"/>
          </p:cNvSpPr>
          <p:nvPr>
            <p:ph type="body" sz="quarter" idx="3"/>
          </p:nvPr>
        </p:nvSpPr>
        <p:spPr>
          <a:xfrm>
            <a:off x="701041" y="4473893"/>
            <a:ext cx="5608320" cy="3660457"/>
          </a:xfrm>
          <a:prstGeom prst="rect">
            <a:avLst/>
          </a:prstGeom>
        </p:spPr>
        <p:txBody>
          <a:bodyPr vert="horz" lIns="95561" tIns="47781" rIns="95561" bIns="4778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829968"/>
            <a:ext cx="3037840" cy="466434"/>
          </a:xfrm>
          <a:prstGeom prst="rect">
            <a:avLst/>
          </a:prstGeom>
        </p:spPr>
        <p:txBody>
          <a:bodyPr vert="horz" lIns="95561" tIns="47781" rIns="95561" bIns="47781" rtlCol="0" anchor="b"/>
          <a:lstStyle>
            <a:lvl1pPr algn="l">
              <a:defRPr sz="1300"/>
            </a:lvl1pPr>
          </a:lstStyle>
          <a:p>
            <a:endParaRPr lang="en-ZA"/>
          </a:p>
        </p:txBody>
      </p:sp>
      <p:sp>
        <p:nvSpPr>
          <p:cNvPr id="7" name="Slide Number Placeholder 6"/>
          <p:cNvSpPr>
            <a:spLocks noGrp="1"/>
          </p:cNvSpPr>
          <p:nvPr>
            <p:ph type="sldNum" sz="quarter" idx="5"/>
          </p:nvPr>
        </p:nvSpPr>
        <p:spPr>
          <a:xfrm>
            <a:off x="3970937" y="8829968"/>
            <a:ext cx="3037840" cy="466434"/>
          </a:xfrm>
          <a:prstGeom prst="rect">
            <a:avLst/>
          </a:prstGeom>
        </p:spPr>
        <p:txBody>
          <a:bodyPr vert="horz" lIns="95561" tIns="47781" rIns="95561" bIns="47781" rtlCol="0" anchor="b"/>
          <a:lstStyle>
            <a:lvl1pPr algn="r">
              <a:defRPr sz="1300"/>
            </a:lvl1pPr>
          </a:lstStyle>
          <a:p>
            <a:fld id="{B7824C33-0ECD-4886-A949-7665FCBF1417}" type="slidenum">
              <a:rPr lang="en-ZA" smtClean="0"/>
              <a:t>‹#›</a:t>
            </a:fld>
            <a:endParaRPr lang="en-ZA"/>
          </a:p>
        </p:txBody>
      </p:sp>
    </p:spTree>
    <p:extLst>
      <p:ext uri="{BB962C8B-B14F-4D97-AF65-F5344CB8AC3E}">
        <p14:creationId xmlns:p14="http://schemas.microsoft.com/office/powerpoint/2010/main" val="339519984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Tree>
    <p:extLst>
      <p:ext uri="{BB962C8B-B14F-4D97-AF65-F5344CB8AC3E}">
        <p14:creationId xmlns:p14="http://schemas.microsoft.com/office/powerpoint/2010/main" val="2014626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a:p>
        </p:txBody>
      </p:sp>
    </p:spTree>
    <p:extLst>
      <p:ext uri="{BB962C8B-B14F-4D97-AF65-F5344CB8AC3E}">
        <p14:creationId xmlns:p14="http://schemas.microsoft.com/office/powerpoint/2010/main" val="2019260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Tree>
    <p:extLst>
      <p:ext uri="{BB962C8B-B14F-4D97-AF65-F5344CB8AC3E}">
        <p14:creationId xmlns:p14="http://schemas.microsoft.com/office/powerpoint/2010/main" val="1016474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Tree>
    <p:extLst>
      <p:ext uri="{BB962C8B-B14F-4D97-AF65-F5344CB8AC3E}">
        <p14:creationId xmlns:p14="http://schemas.microsoft.com/office/powerpoint/2010/main" val="1452179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Tree>
    <p:extLst>
      <p:ext uri="{BB962C8B-B14F-4D97-AF65-F5344CB8AC3E}">
        <p14:creationId xmlns:p14="http://schemas.microsoft.com/office/powerpoint/2010/main" val="3407537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val="3807176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Tree>
    <p:extLst>
      <p:ext uri="{BB962C8B-B14F-4D97-AF65-F5344CB8AC3E}">
        <p14:creationId xmlns:p14="http://schemas.microsoft.com/office/powerpoint/2010/main" val="986517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Tree>
    <p:extLst>
      <p:ext uri="{BB962C8B-B14F-4D97-AF65-F5344CB8AC3E}">
        <p14:creationId xmlns:p14="http://schemas.microsoft.com/office/powerpoint/2010/main" val="3423516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val="153637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Tree>
    <p:extLst>
      <p:ext uri="{BB962C8B-B14F-4D97-AF65-F5344CB8AC3E}">
        <p14:creationId xmlns:p14="http://schemas.microsoft.com/office/powerpoint/2010/main" val="3780244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a:p>
        </p:txBody>
      </p:sp>
    </p:spTree>
    <p:extLst>
      <p:ext uri="{BB962C8B-B14F-4D97-AF65-F5344CB8AC3E}">
        <p14:creationId xmlns:p14="http://schemas.microsoft.com/office/powerpoint/2010/main" val="3766184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3D177E4D-1AA8-44F2-9578-1CA3E454F197}" type="datetime6">
              <a:rPr lang="en-ZA" smtClean="0"/>
              <a:t>November 20</a:t>
            </a:fld>
            <a:endParaRPr lang="en-ZA"/>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r>
              <a:rPr lang="en-ZA"/>
              <a:t>1</a:t>
            </a:r>
          </a:p>
        </p:txBody>
      </p:sp>
      <p:sp>
        <p:nvSpPr>
          <p:cNvPr id="6" name="Slide Number Placeholder 5"/>
          <p:cNvSpPr>
            <a:spLocks noGrp="1"/>
          </p:cNvSpPr>
          <p:nvPr>
            <p:ph type="sldNum" sz="quarter" idx="12"/>
          </p:nvPr>
        </p:nvSpPr>
        <p:spPr>
          <a:xfrm>
            <a:off x="10469880" y="320040"/>
            <a:ext cx="914400" cy="320040"/>
          </a:xfrm>
        </p:spPr>
        <p:txBody>
          <a:bodyPr/>
          <a:lstStyle/>
          <a:p>
            <a:fld id="{EB144B69-593E-4476-AF73-5FB3C4B22BCF}" type="slidenum">
              <a:rPr lang="en-ZA" smtClean="0"/>
              <a:t>‹#›</a:t>
            </a:fld>
            <a:endParaRPr lang="en-ZA"/>
          </a:p>
        </p:txBody>
      </p:sp>
    </p:spTree>
    <p:extLst>
      <p:ext uri="{BB962C8B-B14F-4D97-AF65-F5344CB8AC3E}">
        <p14:creationId xmlns:p14="http://schemas.microsoft.com/office/powerpoint/2010/main" val="1251234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774645-12DE-458D-8C68-15074138C692}" type="datetime6">
              <a:rPr lang="en-ZA" smtClean="0"/>
              <a:t>November 20</a:t>
            </a:fld>
            <a:endParaRPr lang="en-ZA"/>
          </a:p>
        </p:txBody>
      </p:sp>
      <p:sp>
        <p:nvSpPr>
          <p:cNvPr id="5" name="Footer Placeholder 4"/>
          <p:cNvSpPr>
            <a:spLocks noGrp="1"/>
          </p:cNvSpPr>
          <p:nvPr>
            <p:ph type="ftr" sz="quarter" idx="11"/>
          </p:nvPr>
        </p:nvSpPr>
        <p:spPr/>
        <p:txBody>
          <a:bodyPr/>
          <a:lstStyle/>
          <a:p>
            <a:r>
              <a:rPr lang="en-ZA"/>
              <a:t>1</a:t>
            </a:r>
          </a:p>
        </p:txBody>
      </p:sp>
      <p:sp>
        <p:nvSpPr>
          <p:cNvPr id="6" name="Slide Number Placeholder 5"/>
          <p:cNvSpPr>
            <a:spLocks noGrp="1"/>
          </p:cNvSpPr>
          <p:nvPr>
            <p:ph type="sldNum" sz="quarter" idx="12"/>
          </p:nvPr>
        </p:nvSpPr>
        <p:spPr/>
        <p:txBody>
          <a:bodyPr/>
          <a:lstStyle/>
          <a:p>
            <a:fld id="{EB144B69-593E-4476-AF73-5FB3C4B22BCF}" type="slidenum">
              <a:rPr lang="en-ZA" smtClean="0"/>
              <a:t>‹#›</a:t>
            </a:fld>
            <a:endParaRPr lang="en-ZA"/>
          </a:p>
        </p:txBody>
      </p:sp>
    </p:spTree>
    <p:extLst>
      <p:ext uri="{BB962C8B-B14F-4D97-AF65-F5344CB8AC3E}">
        <p14:creationId xmlns:p14="http://schemas.microsoft.com/office/powerpoint/2010/main" val="3143688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3D56C565-3418-4F61-B6D6-F51505A560B0}" type="datetime6">
              <a:rPr lang="en-ZA" smtClean="0"/>
              <a:t>November 20</a:t>
            </a:fld>
            <a:endParaRPr lang="en-ZA"/>
          </a:p>
        </p:txBody>
      </p:sp>
      <p:sp>
        <p:nvSpPr>
          <p:cNvPr id="5" name="Footer Placeholder 4"/>
          <p:cNvSpPr>
            <a:spLocks noGrp="1"/>
          </p:cNvSpPr>
          <p:nvPr>
            <p:ph type="ftr" sz="quarter" idx="11"/>
          </p:nvPr>
        </p:nvSpPr>
        <p:spPr>
          <a:xfrm>
            <a:off x="804672" y="6227064"/>
            <a:ext cx="10588752" cy="320040"/>
          </a:xfrm>
        </p:spPr>
        <p:txBody>
          <a:bodyPr/>
          <a:lstStyle/>
          <a:p>
            <a:r>
              <a:rPr lang="en-ZA"/>
              <a:t>1</a:t>
            </a:r>
          </a:p>
        </p:txBody>
      </p:sp>
      <p:sp>
        <p:nvSpPr>
          <p:cNvPr id="6" name="Slide Number Placeholder 5"/>
          <p:cNvSpPr>
            <a:spLocks noGrp="1"/>
          </p:cNvSpPr>
          <p:nvPr>
            <p:ph type="sldNum" sz="quarter" idx="12"/>
          </p:nvPr>
        </p:nvSpPr>
        <p:spPr>
          <a:xfrm>
            <a:off x="10469880" y="320040"/>
            <a:ext cx="914400" cy="320040"/>
          </a:xfrm>
        </p:spPr>
        <p:txBody>
          <a:bodyPr/>
          <a:lstStyle/>
          <a:p>
            <a:fld id="{EB144B69-593E-4476-AF73-5FB3C4B22BCF}" type="slidenum">
              <a:rPr lang="en-ZA" smtClean="0"/>
              <a:t>‹#›</a:t>
            </a:fld>
            <a:endParaRPr lang="en-ZA"/>
          </a:p>
        </p:txBody>
      </p:sp>
    </p:spTree>
    <p:extLst>
      <p:ext uri="{BB962C8B-B14F-4D97-AF65-F5344CB8AC3E}">
        <p14:creationId xmlns:p14="http://schemas.microsoft.com/office/powerpoint/2010/main" val="2234044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CF3208-CE1C-4D3B-B068-6C4D2591D36C}" type="datetime6">
              <a:rPr lang="en-ZA" smtClean="0"/>
              <a:t>November 20</a:t>
            </a:fld>
            <a:endParaRPr lang="en-ZA"/>
          </a:p>
        </p:txBody>
      </p:sp>
      <p:sp>
        <p:nvSpPr>
          <p:cNvPr id="5" name="Footer Placeholder 4"/>
          <p:cNvSpPr>
            <a:spLocks noGrp="1"/>
          </p:cNvSpPr>
          <p:nvPr>
            <p:ph type="ftr" sz="quarter" idx="11"/>
          </p:nvPr>
        </p:nvSpPr>
        <p:spPr/>
        <p:txBody>
          <a:bodyPr/>
          <a:lstStyle/>
          <a:p>
            <a:r>
              <a:rPr lang="en-ZA"/>
              <a:t>1</a:t>
            </a:r>
          </a:p>
        </p:txBody>
      </p:sp>
      <p:sp>
        <p:nvSpPr>
          <p:cNvPr id="6" name="Slide Number Placeholder 5"/>
          <p:cNvSpPr>
            <a:spLocks noGrp="1"/>
          </p:cNvSpPr>
          <p:nvPr>
            <p:ph type="sldNum" sz="quarter" idx="12"/>
          </p:nvPr>
        </p:nvSpPr>
        <p:spPr/>
        <p:txBody>
          <a:bodyPr/>
          <a:lstStyle/>
          <a:p>
            <a:fld id="{EB144B69-593E-4476-AF73-5FB3C4B22BCF}" type="slidenum">
              <a:rPr lang="en-ZA" smtClean="0"/>
              <a:t>‹#›</a:t>
            </a:fld>
            <a:endParaRPr lang="en-ZA"/>
          </a:p>
        </p:txBody>
      </p:sp>
    </p:spTree>
    <p:extLst>
      <p:ext uri="{BB962C8B-B14F-4D97-AF65-F5344CB8AC3E}">
        <p14:creationId xmlns:p14="http://schemas.microsoft.com/office/powerpoint/2010/main" val="643510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8F9BD956-BF97-4CB1-9246-683A02DA5529}" type="datetime6">
              <a:rPr lang="en-ZA" smtClean="0"/>
              <a:t>November 20</a:t>
            </a:fld>
            <a:endParaRPr lang="en-ZA"/>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r>
              <a:rPr lang="en-ZA"/>
              <a:t>1</a:t>
            </a:r>
          </a:p>
        </p:txBody>
      </p:sp>
      <p:sp>
        <p:nvSpPr>
          <p:cNvPr id="6" name="Slide Number Placeholder 5"/>
          <p:cNvSpPr>
            <a:spLocks noGrp="1"/>
          </p:cNvSpPr>
          <p:nvPr>
            <p:ph type="sldNum" sz="quarter" idx="12"/>
          </p:nvPr>
        </p:nvSpPr>
        <p:spPr>
          <a:xfrm>
            <a:off x="10469880" y="320040"/>
            <a:ext cx="914400" cy="320040"/>
          </a:xfrm>
        </p:spPr>
        <p:txBody>
          <a:bodyPr/>
          <a:lstStyle/>
          <a:p>
            <a:fld id="{EB144B69-593E-4476-AF73-5FB3C4B22BCF}" type="slidenum">
              <a:rPr lang="en-ZA" smtClean="0"/>
              <a:t>‹#›</a:t>
            </a:fld>
            <a:endParaRPr lang="en-ZA"/>
          </a:p>
        </p:txBody>
      </p:sp>
    </p:spTree>
    <p:extLst>
      <p:ext uri="{BB962C8B-B14F-4D97-AF65-F5344CB8AC3E}">
        <p14:creationId xmlns:p14="http://schemas.microsoft.com/office/powerpoint/2010/main" val="1249704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F286BC1B-DC2D-4A2A-BABD-932531D3AE8D}" type="datetime6">
              <a:rPr lang="en-ZA" smtClean="0"/>
              <a:t>November 20</a:t>
            </a:fld>
            <a:endParaRPr lang="en-ZA"/>
          </a:p>
        </p:txBody>
      </p:sp>
      <p:sp>
        <p:nvSpPr>
          <p:cNvPr id="6" name="Footer Placeholder 5"/>
          <p:cNvSpPr>
            <a:spLocks noGrp="1"/>
          </p:cNvSpPr>
          <p:nvPr>
            <p:ph type="ftr" sz="quarter" idx="11"/>
          </p:nvPr>
        </p:nvSpPr>
        <p:spPr>
          <a:xfrm>
            <a:off x="804672" y="6227064"/>
            <a:ext cx="10588752" cy="320040"/>
          </a:xfrm>
        </p:spPr>
        <p:txBody>
          <a:bodyPr/>
          <a:lstStyle/>
          <a:p>
            <a:r>
              <a:rPr lang="en-ZA"/>
              <a:t>1</a:t>
            </a:r>
          </a:p>
        </p:txBody>
      </p:sp>
      <p:sp>
        <p:nvSpPr>
          <p:cNvPr id="7" name="Slide Number Placeholder 6"/>
          <p:cNvSpPr>
            <a:spLocks noGrp="1"/>
          </p:cNvSpPr>
          <p:nvPr>
            <p:ph type="sldNum" sz="quarter" idx="12"/>
          </p:nvPr>
        </p:nvSpPr>
        <p:spPr>
          <a:xfrm>
            <a:off x="10469880" y="320040"/>
            <a:ext cx="914400" cy="320040"/>
          </a:xfrm>
        </p:spPr>
        <p:txBody>
          <a:bodyPr/>
          <a:lstStyle/>
          <a:p>
            <a:fld id="{EB144B69-593E-4476-AF73-5FB3C4B22BCF}" type="slidenum">
              <a:rPr lang="en-ZA" smtClean="0"/>
              <a:t>‹#›</a:t>
            </a:fld>
            <a:endParaRPr lang="en-ZA"/>
          </a:p>
        </p:txBody>
      </p:sp>
    </p:spTree>
    <p:extLst>
      <p:ext uri="{BB962C8B-B14F-4D97-AF65-F5344CB8AC3E}">
        <p14:creationId xmlns:p14="http://schemas.microsoft.com/office/powerpoint/2010/main" val="2274987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93F41182-E4D4-4BE7-BB5D-56FA5A501A0F}" type="datetime6">
              <a:rPr lang="en-ZA" smtClean="0"/>
              <a:t>November 20</a:t>
            </a:fld>
            <a:endParaRPr lang="en-ZA"/>
          </a:p>
        </p:txBody>
      </p:sp>
      <p:sp>
        <p:nvSpPr>
          <p:cNvPr id="8" name="Footer Placeholder 7"/>
          <p:cNvSpPr>
            <a:spLocks noGrp="1"/>
          </p:cNvSpPr>
          <p:nvPr>
            <p:ph type="ftr" sz="quarter" idx="11"/>
          </p:nvPr>
        </p:nvSpPr>
        <p:spPr>
          <a:xfrm>
            <a:off x="804672" y="6227064"/>
            <a:ext cx="10588752" cy="320040"/>
          </a:xfrm>
        </p:spPr>
        <p:txBody>
          <a:bodyPr/>
          <a:lstStyle/>
          <a:p>
            <a:r>
              <a:rPr lang="en-ZA"/>
              <a:t>1</a:t>
            </a:r>
          </a:p>
        </p:txBody>
      </p:sp>
      <p:sp>
        <p:nvSpPr>
          <p:cNvPr id="9" name="Slide Number Placeholder 8"/>
          <p:cNvSpPr>
            <a:spLocks noGrp="1"/>
          </p:cNvSpPr>
          <p:nvPr>
            <p:ph type="sldNum" sz="quarter" idx="12"/>
          </p:nvPr>
        </p:nvSpPr>
        <p:spPr>
          <a:xfrm>
            <a:off x="10469880" y="320040"/>
            <a:ext cx="914400" cy="320040"/>
          </a:xfrm>
        </p:spPr>
        <p:txBody>
          <a:bodyPr/>
          <a:lstStyle/>
          <a:p>
            <a:fld id="{EB144B69-593E-4476-AF73-5FB3C4B22BCF}" type="slidenum">
              <a:rPr lang="en-ZA" smtClean="0"/>
              <a:t>‹#›</a:t>
            </a:fld>
            <a:endParaRPr lang="en-ZA"/>
          </a:p>
        </p:txBody>
      </p:sp>
    </p:spTree>
    <p:extLst>
      <p:ext uri="{BB962C8B-B14F-4D97-AF65-F5344CB8AC3E}">
        <p14:creationId xmlns:p14="http://schemas.microsoft.com/office/powerpoint/2010/main" val="4240444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ADB3BB-BFF9-47C8-81F1-DE8F42EC4C60}" type="datetime6">
              <a:rPr lang="en-ZA" smtClean="0"/>
              <a:t>November 20</a:t>
            </a:fld>
            <a:endParaRPr lang="en-ZA"/>
          </a:p>
        </p:txBody>
      </p:sp>
      <p:sp>
        <p:nvSpPr>
          <p:cNvPr id="4" name="Footer Placeholder 3"/>
          <p:cNvSpPr>
            <a:spLocks noGrp="1"/>
          </p:cNvSpPr>
          <p:nvPr>
            <p:ph type="ftr" sz="quarter" idx="11"/>
          </p:nvPr>
        </p:nvSpPr>
        <p:spPr/>
        <p:txBody>
          <a:bodyPr/>
          <a:lstStyle/>
          <a:p>
            <a:r>
              <a:rPr lang="en-ZA"/>
              <a:t>1</a:t>
            </a:r>
          </a:p>
        </p:txBody>
      </p:sp>
      <p:sp>
        <p:nvSpPr>
          <p:cNvPr id="5" name="Slide Number Placeholder 4"/>
          <p:cNvSpPr>
            <a:spLocks noGrp="1"/>
          </p:cNvSpPr>
          <p:nvPr>
            <p:ph type="sldNum" sz="quarter" idx="12"/>
          </p:nvPr>
        </p:nvSpPr>
        <p:spPr/>
        <p:txBody>
          <a:bodyPr/>
          <a:lstStyle/>
          <a:p>
            <a:fld id="{EB144B69-593E-4476-AF73-5FB3C4B22BCF}" type="slidenum">
              <a:rPr lang="en-ZA" smtClean="0"/>
              <a:t>‹#›</a:t>
            </a:fld>
            <a:endParaRPr lang="en-ZA"/>
          </a:p>
        </p:txBody>
      </p:sp>
    </p:spTree>
    <p:extLst>
      <p:ext uri="{BB962C8B-B14F-4D97-AF65-F5344CB8AC3E}">
        <p14:creationId xmlns:p14="http://schemas.microsoft.com/office/powerpoint/2010/main" val="1080834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425FB2B-55E9-49A2-BD83-5CF802435BAC}" type="datetime6">
              <a:rPr lang="en-ZA" smtClean="0"/>
              <a:t>November 20</a:t>
            </a:fld>
            <a:endParaRPr lang="en-ZA"/>
          </a:p>
        </p:txBody>
      </p:sp>
      <p:sp>
        <p:nvSpPr>
          <p:cNvPr id="3" name="Footer Placeholder 2"/>
          <p:cNvSpPr>
            <a:spLocks noGrp="1"/>
          </p:cNvSpPr>
          <p:nvPr>
            <p:ph type="ftr" sz="quarter" idx="11"/>
          </p:nvPr>
        </p:nvSpPr>
        <p:spPr>
          <a:xfrm>
            <a:off x="804672" y="6227064"/>
            <a:ext cx="10588752" cy="320040"/>
          </a:xfrm>
        </p:spPr>
        <p:txBody>
          <a:bodyPr/>
          <a:lstStyle/>
          <a:p>
            <a:r>
              <a:rPr lang="en-ZA"/>
              <a:t>1</a:t>
            </a:r>
          </a:p>
        </p:txBody>
      </p:sp>
      <p:sp>
        <p:nvSpPr>
          <p:cNvPr id="4" name="Slide Number Placeholder 3"/>
          <p:cNvSpPr>
            <a:spLocks noGrp="1"/>
          </p:cNvSpPr>
          <p:nvPr>
            <p:ph type="sldNum" sz="quarter" idx="12"/>
          </p:nvPr>
        </p:nvSpPr>
        <p:spPr>
          <a:xfrm>
            <a:off x="10469880" y="320040"/>
            <a:ext cx="914400" cy="320040"/>
          </a:xfrm>
        </p:spPr>
        <p:txBody>
          <a:bodyPr/>
          <a:lstStyle/>
          <a:p>
            <a:fld id="{EB144B69-593E-4476-AF73-5FB3C4B22BCF}" type="slidenum">
              <a:rPr lang="en-ZA" smtClean="0"/>
              <a:t>‹#›</a:t>
            </a:fld>
            <a:endParaRPr lang="en-ZA"/>
          </a:p>
        </p:txBody>
      </p:sp>
    </p:spTree>
    <p:extLst>
      <p:ext uri="{BB962C8B-B14F-4D97-AF65-F5344CB8AC3E}">
        <p14:creationId xmlns:p14="http://schemas.microsoft.com/office/powerpoint/2010/main" val="868627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AC0D72-9D94-405E-A6A6-6A54B91FA6A1}" type="datetime6">
              <a:rPr lang="en-ZA" smtClean="0"/>
              <a:t>November 20</a:t>
            </a:fld>
            <a:endParaRPr lang="en-ZA"/>
          </a:p>
        </p:txBody>
      </p:sp>
      <p:sp>
        <p:nvSpPr>
          <p:cNvPr id="6" name="Footer Placeholder 5"/>
          <p:cNvSpPr>
            <a:spLocks noGrp="1"/>
          </p:cNvSpPr>
          <p:nvPr>
            <p:ph type="ftr" sz="quarter" idx="11"/>
          </p:nvPr>
        </p:nvSpPr>
        <p:spPr/>
        <p:txBody>
          <a:bodyPr/>
          <a:lstStyle/>
          <a:p>
            <a:r>
              <a:rPr lang="en-ZA"/>
              <a:t>1</a:t>
            </a:r>
          </a:p>
        </p:txBody>
      </p:sp>
      <p:sp>
        <p:nvSpPr>
          <p:cNvPr id="7" name="Slide Number Placeholder 6"/>
          <p:cNvSpPr>
            <a:spLocks noGrp="1"/>
          </p:cNvSpPr>
          <p:nvPr>
            <p:ph type="sldNum" sz="quarter" idx="12"/>
          </p:nvPr>
        </p:nvSpPr>
        <p:spPr/>
        <p:txBody>
          <a:bodyPr/>
          <a:lstStyle/>
          <a:p>
            <a:fld id="{EB144B69-593E-4476-AF73-5FB3C4B22BCF}" type="slidenum">
              <a:rPr lang="en-ZA" smtClean="0"/>
              <a:t>‹#›</a:t>
            </a:fld>
            <a:endParaRPr lang="en-ZA"/>
          </a:p>
        </p:txBody>
      </p:sp>
    </p:spTree>
    <p:extLst>
      <p:ext uri="{BB962C8B-B14F-4D97-AF65-F5344CB8AC3E}">
        <p14:creationId xmlns:p14="http://schemas.microsoft.com/office/powerpoint/2010/main" val="2235251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AD29566B-7AE7-4071-8EDE-217917345F84}" type="datetime6">
              <a:rPr lang="en-ZA" smtClean="0"/>
              <a:t>November 20</a:t>
            </a:fld>
            <a:endParaRPr lang="en-ZA"/>
          </a:p>
        </p:txBody>
      </p:sp>
      <p:sp>
        <p:nvSpPr>
          <p:cNvPr id="6" name="Footer Placeholder 5"/>
          <p:cNvSpPr>
            <a:spLocks noGrp="1"/>
          </p:cNvSpPr>
          <p:nvPr>
            <p:ph type="ftr" sz="quarter" idx="11"/>
          </p:nvPr>
        </p:nvSpPr>
        <p:spPr>
          <a:xfrm>
            <a:off x="804672" y="6227064"/>
            <a:ext cx="5942203" cy="320040"/>
          </a:xfrm>
        </p:spPr>
        <p:txBody>
          <a:bodyPr/>
          <a:lstStyle/>
          <a:p>
            <a:r>
              <a:rPr lang="en-ZA"/>
              <a:t>1</a:t>
            </a:r>
          </a:p>
        </p:txBody>
      </p:sp>
      <p:sp>
        <p:nvSpPr>
          <p:cNvPr id="7" name="Slide Number Placeholder 6"/>
          <p:cNvSpPr>
            <a:spLocks noGrp="1"/>
          </p:cNvSpPr>
          <p:nvPr>
            <p:ph type="sldNum" sz="quarter" idx="12"/>
          </p:nvPr>
        </p:nvSpPr>
        <p:spPr>
          <a:xfrm>
            <a:off x="5828377" y="320040"/>
            <a:ext cx="914400" cy="320040"/>
          </a:xfrm>
        </p:spPr>
        <p:txBody>
          <a:bodyPr/>
          <a:lstStyle/>
          <a:p>
            <a:fld id="{EB144B69-593E-4476-AF73-5FB3C4B22BCF}" type="slidenum">
              <a:rPr lang="en-ZA" smtClean="0"/>
              <a:t>‹#›</a:t>
            </a:fld>
            <a:endParaRPr lang="en-ZA"/>
          </a:p>
        </p:txBody>
      </p:sp>
    </p:spTree>
    <p:extLst>
      <p:ext uri="{BB962C8B-B14F-4D97-AF65-F5344CB8AC3E}">
        <p14:creationId xmlns:p14="http://schemas.microsoft.com/office/powerpoint/2010/main" val="1255954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9EE9E99-9098-45D4-B4F6-2F4E8FCC5B6A}" type="datetime6">
              <a:rPr kumimoji="0" lang="en-ZA" sz="900" b="0" i="0" u="none" strike="noStrike" kern="1200" cap="none" spc="0" normalizeH="0" baseline="0" noProof="0" smtClean="0">
                <a:ln>
                  <a:noFill/>
                </a:ln>
                <a:solidFill>
                  <a:srgbClr val="FFFFFF"/>
                </a:solidFill>
                <a:effectLst/>
                <a:uLnTx/>
                <a:uFillTx/>
                <a:latin typeface="Calibri"/>
                <a:ea typeface="+mn-ea"/>
                <a:cs typeface="+mn-cs"/>
              </a:rPr>
              <a:t>November 20</a:t>
            </a:fld>
            <a:endParaRPr kumimoji="0" lang="en-ZA" sz="900" b="0" i="0" u="none" strike="noStrike" kern="1200" cap="none" spc="0" normalizeH="0" baseline="0" noProof="0">
              <a:ln>
                <a:noFill/>
              </a:ln>
              <a:solidFill>
                <a:srgbClr val="FFFFFF"/>
              </a:solidFill>
              <a:effectLst/>
              <a:uLnTx/>
              <a:uFillTx/>
              <a:latin typeface="Calibri"/>
              <a:ea typeface="+mn-ea"/>
              <a:cs typeface="+mn-cs"/>
            </a:endParaRPr>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900" b="0" i="0" u="none" strike="noStrike" kern="1200" cap="all" spc="0" normalizeH="0" baseline="0" noProof="0">
                <a:ln>
                  <a:noFill/>
                </a:ln>
                <a:solidFill>
                  <a:srgbClr val="FFFFFF"/>
                </a:solidFill>
                <a:effectLst/>
                <a:uLnTx/>
                <a:uFillTx/>
                <a:latin typeface="Calibri"/>
                <a:ea typeface="+mn-ea"/>
                <a:cs typeface="+mn-cs"/>
              </a:rPr>
              <a:t>1</a:t>
            </a:r>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D76E654-D9C4-43E5-B9B6-5C741680088F}" type="slidenum">
              <a:rPr kumimoji="0" lang="en-ZA"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0" i="0" u="none" strike="noStrike" kern="1200" cap="none" spc="0" normalizeH="0" baseline="0" noProof="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2094031363"/>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hf hdr="0" ftr="0" dt="0"/>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9251" y="2911185"/>
            <a:ext cx="9693498" cy="863191"/>
          </a:xfrm>
        </p:spPr>
        <p:txBody>
          <a:bodyPr>
            <a:normAutofit fontScale="90000"/>
          </a:bodyPr>
          <a:lstStyle/>
          <a:p>
            <a:r>
              <a:rPr lang="en-ZA" sz="4400" b="1" dirty="0">
                <a:latin typeface="Tahoma" panose="020B0604030504040204" pitchFamily="34" charset="0"/>
                <a:ea typeface="Tahoma" panose="020B0604030504040204" pitchFamily="34" charset="0"/>
                <a:cs typeface="Tahoma" panose="020B0604030504040204" pitchFamily="34" charset="0"/>
              </a:rPr>
              <a:t>GREATER TZANEEN MUNICIPALITY</a:t>
            </a:r>
          </a:p>
        </p:txBody>
      </p:sp>
      <p:sp>
        <p:nvSpPr>
          <p:cNvPr id="13" name="Slide Number Placeholder 12"/>
          <p:cNvSpPr>
            <a:spLocks noGrp="1"/>
          </p:cNvSpPr>
          <p:nvPr>
            <p:ph type="sldNum" sz="quarter" idx="12"/>
          </p:nvPr>
        </p:nvSpPr>
        <p:spPr/>
        <p:txBody>
          <a:bodyPr/>
          <a:lstStyle/>
          <a:p>
            <a:fld id="{EB144B69-593E-4476-AF73-5FB3C4B22BCF}" type="slidenum">
              <a:rPr lang="en-ZA" smtClean="0"/>
              <a:t>1</a:t>
            </a:fld>
            <a:endParaRPr lang="en-ZA"/>
          </a:p>
        </p:txBody>
      </p:sp>
      <p:sp>
        <p:nvSpPr>
          <p:cNvPr id="3" name="TextBox 2"/>
          <p:cNvSpPr txBox="1"/>
          <p:nvPr/>
        </p:nvSpPr>
        <p:spPr>
          <a:xfrm>
            <a:off x="6800046" y="4690457"/>
            <a:ext cx="184731" cy="369332"/>
          </a:xfrm>
          <a:prstGeom prst="rect">
            <a:avLst/>
          </a:prstGeom>
          <a:noFill/>
        </p:spPr>
        <p:txBody>
          <a:bodyPr wrap="none" rtlCol="0">
            <a:spAutoFit/>
          </a:bodyPr>
          <a:lstStyle/>
          <a:p>
            <a:endParaRPr lang="en-ZA" dirty="0"/>
          </a:p>
        </p:txBody>
      </p:sp>
      <p:sp>
        <p:nvSpPr>
          <p:cNvPr id="6" name="TextBox 5"/>
          <p:cNvSpPr txBox="1"/>
          <p:nvPr/>
        </p:nvSpPr>
        <p:spPr>
          <a:xfrm>
            <a:off x="2171990" y="4003436"/>
            <a:ext cx="8190914" cy="2246769"/>
          </a:xfrm>
          <a:prstGeom prst="rect">
            <a:avLst/>
          </a:prstGeom>
          <a:noFill/>
        </p:spPr>
        <p:txBody>
          <a:bodyPr wrap="square" rtlCol="0">
            <a:spAutoFit/>
          </a:bodyPr>
          <a:lstStyle/>
          <a:p>
            <a:pPr algn="ctr"/>
            <a:r>
              <a:rPr lang="en-ZA" sz="2800" b="1" dirty="0"/>
              <a:t>PORTFOLIO COMMITTEE ON COOPERATIVE GOVERNANCE</a:t>
            </a:r>
          </a:p>
          <a:p>
            <a:pPr algn="ctr"/>
            <a:endParaRPr lang="en-ZA" sz="2800" b="1" dirty="0"/>
          </a:p>
          <a:p>
            <a:pPr algn="ctr"/>
            <a:endParaRPr lang="en-ZA" sz="2800" b="1" dirty="0"/>
          </a:p>
          <a:p>
            <a:pPr algn="ctr"/>
            <a:r>
              <a:rPr lang="en-ZA" sz="2800" b="1" dirty="0"/>
              <a:t>03 November 2020</a:t>
            </a:r>
            <a:endParaRPr lang="en-ZA" sz="2800" dirty="0"/>
          </a:p>
        </p:txBody>
      </p:sp>
      <p:pic>
        <p:nvPicPr>
          <p:cNvPr id="10" name="Picture 9"/>
          <p:cNvPicPr/>
          <p:nvPr/>
        </p:nvPicPr>
        <p:blipFill>
          <a:blip r:embed="rId3" cstate="print"/>
          <a:srcRect/>
          <a:stretch>
            <a:fillRect/>
          </a:stretch>
        </p:blipFill>
        <p:spPr bwMode="auto">
          <a:xfrm>
            <a:off x="4797664" y="422116"/>
            <a:ext cx="2939567" cy="2482449"/>
          </a:xfrm>
          <a:prstGeom prst="rect">
            <a:avLst/>
          </a:prstGeom>
          <a:noFill/>
          <a:ln w="9525">
            <a:noFill/>
            <a:miter lim="800000"/>
            <a:headEnd/>
            <a:tailEnd/>
          </a:ln>
        </p:spPr>
      </p:pic>
    </p:spTree>
    <p:extLst>
      <p:ext uri="{BB962C8B-B14F-4D97-AF65-F5344CB8AC3E}">
        <p14:creationId xmlns:p14="http://schemas.microsoft.com/office/powerpoint/2010/main" val="878344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a:xfrm>
            <a:off x="10751234" y="6066079"/>
            <a:ext cx="914400" cy="32004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76E654-D9C4-43E5-B9B6-5C741680088F}" type="slidenum">
              <a:rPr kumimoji="0" lang="en-ZA" sz="1050" b="0" i="0" u="none" strike="noStrike" kern="1200" cap="none" spc="0" normalizeH="0" baseline="0" noProof="0" smtClean="0">
                <a:ln>
                  <a:noFill/>
                </a:ln>
                <a:solidFill>
                  <a:schemeClr val="tx1"/>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ZA" sz="1050" b="0" i="0" u="none" strike="noStrike" kern="1200" cap="none" spc="0" normalizeH="0" baseline="0" noProof="0" dirty="0">
              <a:ln>
                <a:noFill/>
              </a:ln>
              <a:solidFill>
                <a:schemeClr val="tx1"/>
              </a:solidFill>
              <a:effectLst/>
              <a:uLnTx/>
              <a:uFillTx/>
              <a:latin typeface="Calibri"/>
              <a:ea typeface="+mn-ea"/>
              <a:cs typeface="+mn-cs"/>
            </a:endParaRPr>
          </a:p>
        </p:txBody>
      </p:sp>
      <p:sp>
        <p:nvSpPr>
          <p:cNvPr id="2" name="Title 1"/>
          <p:cNvSpPr>
            <a:spLocks noGrp="1"/>
          </p:cNvSpPr>
          <p:nvPr>
            <p:ph type="title" idx="4294967295"/>
          </p:nvPr>
        </p:nvSpPr>
        <p:spPr>
          <a:xfrm>
            <a:off x="462280" y="304800"/>
            <a:ext cx="11203354" cy="807720"/>
          </a:xfrm>
          <a:solidFill>
            <a:schemeClr val="accent1"/>
          </a:solidFill>
        </p:spPr>
        <p:txBody>
          <a:bodyPr>
            <a:noAutofit/>
          </a:bodyPr>
          <a:lstStyle/>
          <a:p>
            <a:pPr algn="ctr"/>
            <a:r>
              <a:rPr lang="en-ZA" sz="3200" b="1" dirty="0">
                <a:solidFill>
                  <a:schemeClr val="tx1"/>
                </a:solidFill>
                <a:latin typeface="+mn-lt"/>
                <a:ea typeface="Tahoma" panose="020B0604030504040204" pitchFamily="34" charset="0"/>
                <a:cs typeface="Tahoma" panose="020B0604030504040204" pitchFamily="34" charset="0"/>
              </a:rPr>
              <a:t/>
            </a:r>
            <a:br>
              <a:rPr lang="en-ZA" sz="3200" b="1" dirty="0">
                <a:solidFill>
                  <a:schemeClr val="tx1"/>
                </a:solidFill>
                <a:latin typeface="+mn-lt"/>
                <a:ea typeface="Tahoma" panose="020B0604030504040204" pitchFamily="34" charset="0"/>
                <a:cs typeface="Tahoma" panose="020B0604030504040204" pitchFamily="34" charset="0"/>
              </a:rPr>
            </a:br>
            <a:r>
              <a:rPr lang="en-ZA" sz="3200" b="1" dirty="0">
                <a:solidFill>
                  <a:schemeClr val="tx1"/>
                </a:solidFill>
                <a:latin typeface="+mn-lt"/>
                <a:ea typeface="Tahoma" panose="020B0604030504040204" pitchFamily="34" charset="0"/>
                <a:cs typeface="Tahoma" panose="020B0604030504040204" pitchFamily="34" charset="0"/>
              </a:rPr>
              <a:t>TRAINING AND CAPACITY BUILDING</a:t>
            </a:r>
            <a:br>
              <a:rPr lang="en-ZA" sz="3200" b="1" dirty="0">
                <a:solidFill>
                  <a:schemeClr val="tx1"/>
                </a:solidFill>
                <a:latin typeface="+mn-lt"/>
                <a:ea typeface="Tahoma" panose="020B0604030504040204" pitchFamily="34" charset="0"/>
                <a:cs typeface="Tahoma" panose="020B0604030504040204" pitchFamily="34" charset="0"/>
              </a:rPr>
            </a:br>
            <a:endParaRPr lang="en-ZA" sz="3200" b="1" dirty="0">
              <a:solidFill>
                <a:schemeClr val="tx1"/>
              </a:solidFill>
              <a:latin typeface="+mn-lt"/>
              <a:ea typeface="Tahoma" panose="020B0604030504040204" pitchFamily="34" charset="0"/>
              <a:cs typeface="Tahoma" panose="020B0604030504040204" pitchFamily="34" charset="0"/>
            </a:endParaRPr>
          </a:p>
        </p:txBody>
      </p:sp>
      <p:sp>
        <p:nvSpPr>
          <p:cNvPr id="3" name="Content Placeholder 2"/>
          <p:cNvSpPr>
            <a:spLocks noGrp="1"/>
          </p:cNvSpPr>
          <p:nvPr>
            <p:ph idx="4294967295"/>
          </p:nvPr>
        </p:nvSpPr>
        <p:spPr>
          <a:xfrm>
            <a:off x="598045" y="1372539"/>
            <a:ext cx="10922000" cy="4410075"/>
          </a:xfrm>
        </p:spPr>
        <p:txBody>
          <a:bodyPr>
            <a:noAutofit/>
          </a:bodyPr>
          <a:lstStyle/>
          <a:p>
            <a:pPr>
              <a:buClr>
                <a:schemeClr val="tx1"/>
              </a:buClr>
              <a:buFont typeface="Wingdings" panose="05000000000000000000" pitchFamily="2" charset="2"/>
              <a:buChar char="q"/>
            </a:pPr>
            <a:r>
              <a:rPr lang="en-ZA" sz="2000" dirty="0">
                <a:solidFill>
                  <a:schemeClr val="tx1"/>
                </a:solidFill>
                <a:latin typeface="Arial" panose="020B0604020202020204" pitchFamily="34" charset="0"/>
                <a:ea typeface="Tahoma" panose="020B0604030504040204" pitchFamily="34" charset="0"/>
                <a:cs typeface="Arial" panose="020B0604020202020204" pitchFamily="34" charset="0"/>
              </a:rPr>
              <a:t> For 2019/2020 financial year 355 employees were trained on different training interventions , the training plan couldn’t  be fully implemented due to lockdown regulations</a:t>
            </a:r>
          </a:p>
          <a:p>
            <a:pPr>
              <a:buClr>
                <a:schemeClr val="tx1"/>
              </a:buClr>
              <a:buFont typeface="Wingdings" panose="05000000000000000000" pitchFamily="2" charset="2"/>
              <a:buChar char="q"/>
            </a:pPr>
            <a:r>
              <a:rPr lang="en-ZA" sz="2000" dirty="0">
                <a:solidFill>
                  <a:schemeClr val="tx1"/>
                </a:solidFill>
                <a:latin typeface="Arial" panose="020B0604020202020204" pitchFamily="34" charset="0"/>
                <a:ea typeface="Tahoma" panose="020B0604030504040204" pitchFamily="34" charset="0"/>
                <a:cs typeface="Arial" panose="020B0604020202020204" pitchFamily="34" charset="0"/>
              </a:rPr>
              <a:t>The Municipality received mandatory grant from LGSETA amounting to R702 846.72, as well as discretionary grant amounting to R699 763.80</a:t>
            </a:r>
          </a:p>
          <a:p>
            <a:pPr>
              <a:buClr>
                <a:schemeClr val="tx1"/>
              </a:buClr>
              <a:buFont typeface="Wingdings" panose="05000000000000000000" pitchFamily="2" charset="2"/>
              <a:buChar char="q"/>
            </a:pPr>
            <a:r>
              <a:rPr lang="en-ZA" sz="2000" dirty="0">
                <a:solidFill>
                  <a:schemeClr val="tx1"/>
                </a:solidFill>
                <a:latin typeface="Arial" panose="020B0604020202020204" pitchFamily="34" charset="0"/>
                <a:ea typeface="Tahoma" panose="020B0604030504040204" pitchFamily="34" charset="0"/>
                <a:cs typeface="Arial" panose="020B0604020202020204" pitchFamily="34" charset="0"/>
              </a:rPr>
              <a:t>The implementation of 2020/2021 training plan  in underway. The Municipality has taken officials at management  and supervisory levels  to change management training. Further implementation of the training plan will include taking employees through recognition of prior learning programme amongst others.  </a:t>
            </a:r>
          </a:p>
          <a:p>
            <a:pPr>
              <a:buClr>
                <a:schemeClr val="tx1"/>
              </a:buClr>
              <a:buFont typeface="Wingdings" panose="05000000000000000000" pitchFamily="2" charset="2"/>
              <a:buChar char="q"/>
            </a:pPr>
            <a:r>
              <a:rPr lang="en-ZA" sz="2000" dirty="0">
                <a:solidFill>
                  <a:schemeClr val="tx1"/>
                </a:solidFill>
                <a:latin typeface="Arial" panose="020B0604020202020204" pitchFamily="34" charset="0"/>
                <a:ea typeface="Tahoma" panose="020B0604030504040204" pitchFamily="34" charset="0"/>
                <a:cs typeface="Arial" panose="020B0604020202020204" pitchFamily="34" charset="0"/>
              </a:rPr>
              <a:t>The training was conducted by DTM Consulting </a:t>
            </a:r>
          </a:p>
          <a:p>
            <a:pPr marL="0" indent="0">
              <a:buClr>
                <a:schemeClr val="tx1"/>
              </a:buClr>
              <a:buNone/>
            </a:pPr>
            <a:endParaRPr lang="en-ZA" sz="2000" dirty="0">
              <a:solidFill>
                <a:srgbClr val="FF0000"/>
              </a:solidFill>
              <a:latin typeface="Arial" panose="020B0604020202020204" pitchFamily="34" charset="0"/>
              <a:ea typeface="Tahoma" panose="020B0604030504040204" pitchFamily="34" charset="0"/>
              <a:cs typeface="Arial" panose="020B0604020202020204" pitchFamily="34" charset="0"/>
            </a:endParaRPr>
          </a:p>
          <a:p>
            <a:pPr>
              <a:buClr>
                <a:schemeClr val="tx1"/>
              </a:buClr>
              <a:buFont typeface="Wingdings" panose="05000000000000000000" pitchFamily="2" charset="2"/>
              <a:buChar char="q"/>
            </a:pPr>
            <a:endParaRPr lang="en-ZA" sz="2000" dirty="0">
              <a:solidFill>
                <a:srgbClr val="FF0000"/>
              </a:solidFill>
              <a:latin typeface="Arial" panose="020B0604020202020204" pitchFamily="34" charset="0"/>
              <a:ea typeface="Tahoma" panose="020B0604030504040204" pitchFamily="34" charset="0"/>
              <a:cs typeface="Arial" panose="020B0604020202020204" pitchFamily="34" charset="0"/>
            </a:endParaRPr>
          </a:p>
          <a:p>
            <a:pPr>
              <a:buClr>
                <a:schemeClr val="tx1"/>
              </a:buClr>
              <a:buFont typeface="Wingdings" panose="05000000000000000000" pitchFamily="2" charset="2"/>
              <a:buChar char="q"/>
            </a:pPr>
            <a:endParaRPr lang="en-ZA" sz="2000" dirty="0">
              <a:solidFill>
                <a:schemeClr val="tx1"/>
              </a:solidFill>
              <a:latin typeface="Arial" panose="020B0604020202020204" pitchFamily="34" charset="0"/>
              <a:ea typeface="Tahoma" panose="020B0604030504040204" pitchFamily="34" charset="0"/>
              <a:cs typeface="Arial" panose="020B0604020202020204" pitchFamily="34" charset="0"/>
            </a:endParaRPr>
          </a:p>
          <a:p>
            <a:pPr>
              <a:buClr>
                <a:schemeClr val="tx1"/>
              </a:buClr>
              <a:buFont typeface="Wingdings" panose="05000000000000000000" pitchFamily="2" charset="2"/>
              <a:buChar char="q"/>
            </a:pPr>
            <a:endParaRPr lang="en-ZA" sz="2000" dirty="0">
              <a:solidFill>
                <a:schemeClr val="tx1"/>
              </a:solidFill>
              <a:latin typeface="Arial" panose="020B0604020202020204" pitchFamily="34" charset="0"/>
              <a:ea typeface="Tahoma" panose="020B0604030504040204" pitchFamily="34" charset="0"/>
              <a:cs typeface="Arial" panose="020B0604020202020204" pitchFamily="34" charset="0"/>
            </a:endParaRPr>
          </a:p>
          <a:p>
            <a:pPr>
              <a:buClr>
                <a:schemeClr val="tx1"/>
              </a:buClr>
              <a:buFont typeface="Wingdings" panose="05000000000000000000" pitchFamily="2" charset="2"/>
              <a:buChar char="q"/>
            </a:pPr>
            <a:endParaRPr lang="en-ZA" sz="2000" dirty="0">
              <a:solidFill>
                <a:schemeClr val="tx1"/>
              </a:solidFill>
              <a:latin typeface="Arial" panose="020B0604020202020204" pitchFamily="34" charset="0"/>
              <a:cs typeface="Arial" panose="020B0604020202020204" pitchFamily="34" charset="0"/>
            </a:endParaRPr>
          </a:p>
          <a:p>
            <a:pPr>
              <a:buClr>
                <a:schemeClr val="tx1"/>
              </a:buClr>
              <a:buFont typeface="Wingdings" panose="05000000000000000000" pitchFamily="2" charset="2"/>
              <a:buChar char="q"/>
            </a:pPr>
            <a:endParaRPr lang="en-ZA" sz="2000" dirty="0">
              <a:solidFill>
                <a:schemeClr val="tx1"/>
              </a:solidFill>
              <a:latin typeface="Arial" panose="020B0604020202020204" pitchFamily="34" charset="0"/>
              <a:cs typeface="Arial" panose="020B0604020202020204" pitchFamily="34" charset="0"/>
            </a:endParaRPr>
          </a:p>
          <a:p>
            <a:pPr>
              <a:buClr>
                <a:schemeClr val="tx1"/>
              </a:buClr>
              <a:buFont typeface="Wingdings" panose="05000000000000000000" pitchFamily="2" charset="2"/>
              <a:buChar char="q"/>
            </a:pPr>
            <a:endParaRPr lang="en-ZA" sz="2000" dirty="0">
              <a:solidFill>
                <a:schemeClr val="tx1"/>
              </a:solidFill>
              <a:latin typeface="Arial" panose="020B0604020202020204" pitchFamily="34" charset="0"/>
              <a:cs typeface="Arial" panose="020B0604020202020204" pitchFamily="34" charset="0"/>
            </a:endParaRPr>
          </a:p>
          <a:p>
            <a:pPr>
              <a:buClr>
                <a:schemeClr val="tx1"/>
              </a:buClr>
              <a:buFont typeface="Wingdings" panose="05000000000000000000" pitchFamily="2" charset="2"/>
              <a:buChar char="q"/>
            </a:pPr>
            <a:endParaRPr lang="en-ZA" sz="2000" dirty="0">
              <a:solidFill>
                <a:schemeClr val="tx1"/>
              </a:solidFill>
              <a:latin typeface="Arial" panose="020B0604020202020204" pitchFamily="34" charset="0"/>
              <a:cs typeface="Arial" panose="020B0604020202020204" pitchFamily="34" charset="0"/>
            </a:endParaRPr>
          </a:p>
          <a:p>
            <a:pPr>
              <a:buClr>
                <a:schemeClr val="tx1"/>
              </a:buClr>
              <a:buFont typeface="Wingdings" panose="05000000000000000000" pitchFamily="2" charset="2"/>
              <a:buChar char="q"/>
            </a:pPr>
            <a:endParaRPr lang="en-ZA" sz="2000" dirty="0">
              <a:solidFill>
                <a:schemeClr val="tx1"/>
              </a:solidFill>
              <a:latin typeface="Arial" panose="020B0604020202020204" pitchFamily="34" charset="0"/>
              <a:cs typeface="Arial" panose="020B0604020202020204" pitchFamily="34" charset="0"/>
            </a:endParaRPr>
          </a:p>
          <a:p>
            <a:pPr>
              <a:buClr>
                <a:schemeClr val="tx1"/>
              </a:buClr>
              <a:buFont typeface="Wingdings" panose="05000000000000000000" pitchFamily="2" charset="2"/>
              <a:buChar char="q"/>
            </a:pPr>
            <a:endParaRPr lang="en-ZA" sz="2000" dirty="0">
              <a:solidFill>
                <a:schemeClr val="tx1"/>
              </a:solidFill>
              <a:latin typeface="Arial" panose="020B0604020202020204" pitchFamily="34" charset="0"/>
              <a:cs typeface="Arial" panose="020B0604020202020204" pitchFamily="34" charset="0"/>
            </a:endParaRPr>
          </a:p>
          <a:p>
            <a:pPr>
              <a:buClr>
                <a:schemeClr val="tx1"/>
              </a:buClr>
              <a:buFont typeface="Wingdings" panose="05000000000000000000" pitchFamily="2" charset="2"/>
              <a:buChar char="q"/>
            </a:pPr>
            <a:endParaRPr lang="en-ZA" sz="2000" dirty="0">
              <a:solidFill>
                <a:schemeClr val="tx1"/>
              </a:solidFill>
              <a:latin typeface="Arial" panose="020B0604020202020204" pitchFamily="34" charset="0"/>
              <a:cs typeface="Arial" panose="020B0604020202020204" pitchFamily="34" charset="0"/>
            </a:endParaRPr>
          </a:p>
          <a:p>
            <a:pPr>
              <a:buClr>
                <a:schemeClr val="tx1"/>
              </a:buClr>
              <a:buFont typeface="Wingdings" panose="05000000000000000000" pitchFamily="2" charset="2"/>
              <a:buChar char="q"/>
            </a:pPr>
            <a:endParaRPr lang="en-ZA" sz="2000" dirty="0">
              <a:solidFill>
                <a:schemeClr val="tx1"/>
              </a:solidFill>
              <a:latin typeface="Arial" panose="020B0604020202020204" pitchFamily="34" charset="0"/>
              <a:cs typeface="Arial" panose="020B0604020202020204" pitchFamily="34" charset="0"/>
            </a:endParaRPr>
          </a:p>
          <a:p>
            <a:pPr>
              <a:buClr>
                <a:schemeClr val="tx1"/>
              </a:buClr>
              <a:buFont typeface="Wingdings" panose="05000000000000000000" pitchFamily="2" charset="2"/>
              <a:buChar char="q"/>
            </a:pPr>
            <a:endParaRPr lang="en-ZA" sz="2000" dirty="0">
              <a:solidFill>
                <a:schemeClr val="tx1"/>
              </a:solidFill>
              <a:latin typeface="Arial" panose="020B0604020202020204" pitchFamily="34" charset="0"/>
              <a:cs typeface="Arial" panose="020B0604020202020204" pitchFamily="34" charset="0"/>
            </a:endParaRPr>
          </a:p>
          <a:p>
            <a:pPr>
              <a:buClr>
                <a:schemeClr val="tx1"/>
              </a:buClr>
              <a:buFont typeface="Wingdings" panose="05000000000000000000" pitchFamily="2" charset="2"/>
              <a:buChar char="q"/>
            </a:pPr>
            <a:endParaRPr lang="en-ZA" sz="2000" dirty="0">
              <a:solidFill>
                <a:schemeClr val="tx1"/>
              </a:solidFill>
              <a:latin typeface="Arial" panose="020B0604020202020204" pitchFamily="34" charset="0"/>
              <a:cs typeface="Arial" panose="020B0604020202020204" pitchFamily="34" charset="0"/>
            </a:endParaRPr>
          </a:p>
          <a:p>
            <a:pPr>
              <a:buClr>
                <a:schemeClr val="tx1"/>
              </a:buClr>
              <a:buFont typeface="Wingdings" panose="05000000000000000000" pitchFamily="2" charset="2"/>
              <a:buChar char="q"/>
            </a:pPr>
            <a:endParaRPr lang="en-ZA" sz="2000" dirty="0">
              <a:solidFill>
                <a:schemeClr val="tx1"/>
              </a:solidFill>
              <a:latin typeface="Arial" panose="020B0604020202020204" pitchFamily="34" charset="0"/>
              <a:cs typeface="Arial" panose="020B0604020202020204" pitchFamily="34" charset="0"/>
            </a:endParaRPr>
          </a:p>
          <a:p>
            <a:pPr>
              <a:buClr>
                <a:schemeClr val="tx1"/>
              </a:buClr>
              <a:buFont typeface="Wingdings" panose="05000000000000000000" pitchFamily="2" charset="2"/>
              <a:buChar char="q"/>
            </a:pPr>
            <a:endParaRPr lang="en-ZA" sz="2000" dirty="0">
              <a:solidFill>
                <a:schemeClr val="tx1"/>
              </a:solidFill>
              <a:latin typeface="Arial" panose="020B0604020202020204" pitchFamily="34" charset="0"/>
              <a:cs typeface="Arial" panose="020B0604020202020204" pitchFamily="34" charset="0"/>
            </a:endParaRPr>
          </a:p>
          <a:p>
            <a:pPr>
              <a:buClr>
                <a:schemeClr val="tx1"/>
              </a:buClr>
              <a:buFont typeface="Wingdings" panose="05000000000000000000" pitchFamily="2" charset="2"/>
              <a:buChar char="q"/>
            </a:pPr>
            <a:endParaRPr lang="en-ZA" sz="2000" dirty="0">
              <a:solidFill>
                <a:schemeClr val="tx1"/>
              </a:solidFill>
              <a:latin typeface="Arial" panose="020B0604020202020204" pitchFamily="34" charset="0"/>
              <a:cs typeface="Arial" panose="020B0604020202020204" pitchFamily="34" charset="0"/>
            </a:endParaRPr>
          </a:p>
          <a:p>
            <a:pPr>
              <a:buClr>
                <a:schemeClr val="tx1"/>
              </a:buClr>
              <a:buFont typeface="Wingdings" panose="05000000000000000000" pitchFamily="2" charset="2"/>
              <a:buChar char="q"/>
            </a:pPr>
            <a:endParaRPr lang="en-ZA" sz="2000" dirty="0">
              <a:solidFill>
                <a:schemeClr val="tx1"/>
              </a:solidFill>
              <a:latin typeface="Arial" panose="020B0604020202020204" pitchFamily="34" charset="0"/>
              <a:cs typeface="Arial" panose="020B0604020202020204" pitchFamily="34" charset="0"/>
            </a:endParaRPr>
          </a:p>
        </p:txBody>
      </p:sp>
      <p:pic>
        <p:nvPicPr>
          <p:cNvPr id="9" name="Picture 8"/>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3561447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a:xfrm>
            <a:off x="10850880" y="6092024"/>
            <a:ext cx="914400" cy="32004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76E654-D9C4-43E5-B9B6-5C741680088F}" type="slidenum">
              <a:rPr kumimoji="0" lang="en-ZA" sz="1050" b="0" i="0" u="none" strike="noStrike" kern="1200" cap="none" spc="0" normalizeH="0" baseline="0" noProof="0" smtClean="0">
                <a:ln>
                  <a:noFill/>
                </a:ln>
                <a:solidFill>
                  <a:schemeClr val="tx1"/>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ZA" sz="1050" b="0" i="0" u="none" strike="noStrike" kern="1200" cap="none" spc="0" normalizeH="0" baseline="0" noProof="0">
              <a:ln>
                <a:noFill/>
              </a:ln>
              <a:solidFill>
                <a:schemeClr val="tx1"/>
              </a:solidFill>
              <a:effectLst/>
              <a:uLnTx/>
              <a:uFillTx/>
              <a:latin typeface="Calibri"/>
              <a:ea typeface="+mn-ea"/>
              <a:cs typeface="+mn-cs"/>
            </a:endParaRPr>
          </a:p>
        </p:txBody>
      </p:sp>
      <p:sp>
        <p:nvSpPr>
          <p:cNvPr id="2" name="Title 1"/>
          <p:cNvSpPr>
            <a:spLocks noGrp="1"/>
          </p:cNvSpPr>
          <p:nvPr>
            <p:ph type="title" idx="4294967295"/>
          </p:nvPr>
        </p:nvSpPr>
        <p:spPr>
          <a:xfrm>
            <a:off x="706120" y="304800"/>
            <a:ext cx="10922000" cy="989012"/>
          </a:xfrm>
          <a:solidFill>
            <a:schemeClr val="accent1"/>
          </a:solidFill>
        </p:spPr>
        <p:txBody>
          <a:bodyPr>
            <a:noAutofit/>
          </a:bodyPr>
          <a:lstStyle/>
          <a:p>
            <a:pPr algn="ctr"/>
            <a:r>
              <a:rPr lang="en-ZA" sz="3200" b="1" dirty="0">
                <a:solidFill>
                  <a:schemeClr val="tx1"/>
                </a:solidFill>
                <a:latin typeface="+mn-lt"/>
                <a:ea typeface="Tahoma" panose="020B0604030504040204" pitchFamily="34" charset="0"/>
                <a:cs typeface="Tahoma" panose="020B0604030504040204" pitchFamily="34" charset="0"/>
              </a:rPr>
              <a:t/>
            </a:r>
            <a:br>
              <a:rPr lang="en-ZA" sz="3200" b="1" dirty="0">
                <a:solidFill>
                  <a:schemeClr val="tx1"/>
                </a:solidFill>
                <a:latin typeface="+mn-lt"/>
                <a:ea typeface="Tahoma" panose="020B0604030504040204" pitchFamily="34" charset="0"/>
                <a:cs typeface="Tahoma" panose="020B0604030504040204" pitchFamily="34" charset="0"/>
              </a:rPr>
            </a:br>
            <a:r>
              <a:rPr lang="en-ZA" sz="3200" b="1" dirty="0">
                <a:solidFill>
                  <a:schemeClr val="tx1"/>
                </a:solidFill>
                <a:latin typeface="+mn-lt"/>
                <a:ea typeface="Tahoma" panose="020B0604030504040204" pitchFamily="34" charset="0"/>
                <a:cs typeface="Tahoma" panose="020B0604030504040204" pitchFamily="34" charset="0"/>
              </a:rPr>
              <a:t>TRAINING AND CAPACITY BUILDING</a:t>
            </a:r>
            <a:br>
              <a:rPr lang="en-ZA" sz="3200" b="1" dirty="0">
                <a:solidFill>
                  <a:schemeClr val="tx1"/>
                </a:solidFill>
                <a:latin typeface="+mn-lt"/>
                <a:ea typeface="Tahoma" panose="020B0604030504040204" pitchFamily="34" charset="0"/>
                <a:cs typeface="Tahoma" panose="020B0604030504040204" pitchFamily="34" charset="0"/>
              </a:rPr>
            </a:br>
            <a:endParaRPr lang="en-ZA" sz="3200" b="1" dirty="0">
              <a:solidFill>
                <a:schemeClr val="tx1"/>
              </a:solidFill>
              <a:latin typeface="+mn-lt"/>
              <a:ea typeface="Tahoma" panose="020B0604030504040204" pitchFamily="34" charset="0"/>
              <a:cs typeface="Tahoma" panose="020B0604030504040204" pitchFamily="34" charset="0"/>
            </a:endParaRPr>
          </a:p>
        </p:txBody>
      </p:sp>
      <p:sp>
        <p:nvSpPr>
          <p:cNvPr id="3" name="Content Placeholder 2"/>
          <p:cNvSpPr>
            <a:spLocks noGrp="1"/>
          </p:cNvSpPr>
          <p:nvPr>
            <p:ph idx="4294967295"/>
          </p:nvPr>
        </p:nvSpPr>
        <p:spPr>
          <a:xfrm>
            <a:off x="843280" y="1514475"/>
            <a:ext cx="10922000" cy="4410075"/>
          </a:xfrm>
        </p:spPr>
        <p:txBody>
          <a:bodyPr>
            <a:noAutofit/>
          </a:bodyPr>
          <a:lstStyle/>
          <a:p>
            <a:pPr>
              <a:buClrTx/>
              <a:buFont typeface="Wingdings" panose="05000000000000000000" pitchFamily="2" charset="2"/>
              <a:buChar char="q"/>
            </a:pPr>
            <a:r>
              <a:rPr lang="en-ZA" sz="2000" dirty="0">
                <a:solidFill>
                  <a:schemeClr val="tx1"/>
                </a:solidFill>
                <a:ea typeface="Tahoma" panose="020B0604030504040204" pitchFamily="34" charset="0"/>
                <a:cs typeface="Tahoma" panose="020B0604030504040204" pitchFamily="34" charset="0"/>
              </a:rPr>
              <a:t> Seven interns,  who are beneficiaries of internship programme  funded by National Treasury (Municipal Finance Management Internship Programme-MFMIP).</a:t>
            </a:r>
          </a:p>
          <a:p>
            <a:pPr>
              <a:buClrTx/>
              <a:buFont typeface="Wingdings" panose="05000000000000000000" pitchFamily="2" charset="2"/>
              <a:buChar char="q"/>
            </a:pPr>
            <a:r>
              <a:rPr lang="en-ZA" sz="2000" dirty="0">
                <a:solidFill>
                  <a:schemeClr val="tx1"/>
                </a:solidFill>
                <a:ea typeface="Tahoma" panose="020B0604030504040204" pitchFamily="34" charset="0"/>
                <a:cs typeface="Tahoma" panose="020B0604030504040204" pitchFamily="34" charset="0"/>
              </a:rPr>
              <a:t> In 2019/2020 financial year, 25 employees of which 17 are women have been granted bursaries to pursue studies in various fields. </a:t>
            </a:r>
          </a:p>
          <a:p>
            <a:pPr>
              <a:buClrTx/>
              <a:buFont typeface="Wingdings" panose="05000000000000000000" pitchFamily="2" charset="2"/>
              <a:buChar char="q"/>
            </a:pPr>
            <a:r>
              <a:rPr lang="en-ZA" sz="2000" dirty="0">
                <a:solidFill>
                  <a:schemeClr val="tx1"/>
                </a:solidFill>
                <a:ea typeface="Tahoma" panose="020B0604030504040204" pitchFamily="34" charset="0"/>
                <a:cs typeface="Tahoma" panose="020B0604030504040204" pitchFamily="34" charset="0"/>
              </a:rPr>
              <a:t> Capacity building programmes help close performance gaps which are due to lack of capacity  in employees.</a:t>
            </a:r>
            <a:r>
              <a:rPr lang="en-ZA" sz="2000" b="1" u="sng" dirty="0">
                <a:solidFill>
                  <a:schemeClr val="tx1"/>
                </a:solidFill>
                <a:ea typeface="Tahoma" panose="020B0604030504040204" pitchFamily="34" charset="0"/>
                <a:cs typeface="Tahoma" panose="020B0604030504040204" pitchFamily="34" charset="0"/>
              </a:rPr>
              <a:t>  </a:t>
            </a:r>
          </a:p>
          <a:p>
            <a:pPr marL="0" indent="0">
              <a:buClrTx/>
              <a:buNone/>
            </a:pPr>
            <a:endParaRPr lang="en-ZA" sz="2000" dirty="0">
              <a:solidFill>
                <a:srgbClr val="FF0000"/>
              </a:solidFill>
              <a:ea typeface="Tahoma" panose="020B0604030504040204" pitchFamily="34" charset="0"/>
              <a:cs typeface="Tahoma" panose="020B0604030504040204" pitchFamily="34" charset="0"/>
            </a:endParaRPr>
          </a:p>
          <a:p>
            <a:pPr marL="0" indent="0">
              <a:buClrTx/>
              <a:buNone/>
            </a:pPr>
            <a:endParaRPr lang="en-ZA" sz="2000" dirty="0">
              <a:solidFill>
                <a:srgbClr val="FF0000"/>
              </a:solidFill>
              <a:ea typeface="Tahoma" panose="020B0604030504040204" pitchFamily="34" charset="0"/>
              <a:cs typeface="Tahoma" panose="020B0604030504040204" pitchFamily="34" charset="0"/>
            </a:endParaRPr>
          </a:p>
          <a:p>
            <a:pPr>
              <a:buClrTx/>
              <a:buFont typeface="Wingdings" panose="05000000000000000000" pitchFamily="2" charset="2"/>
              <a:buChar char="q"/>
            </a:pPr>
            <a:endParaRPr lang="en-ZA" sz="2000" dirty="0">
              <a:solidFill>
                <a:schemeClr val="tx1"/>
              </a:solidFill>
              <a:ea typeface="Tahoma" panose="020B0604030504040204" pitchFamily="34" charset="0"/>
              <a:cs typeface="Tahoma" panose="020B0604030504040204" pitchFamily="34" charset="0"/>
            </a:endParaRPr>
          </a:p>
          <a:p>
            <a:pPr>
              <a:buClrTx/>
              <a:buFont typeface="Wingdings" panose="05000000000000000000" pitchFamily="2" charset="2"/>
              <a:buChar char="q"/>
            </a:pPr>
            <a:endParaRPr lang="en-ZA" sz="2000" dirty="0">
              <a:solidFill>
                <a:schemeClr val="tx1"/>
              </a:solidFill>
              <a:ea typeface="Tahoma" panose="020B0604030504040204" pitchFamily="34" charset="0"/>
              <a:cs typeface="Tahoma" panose="020B0604030504040204" pitchFamily="34" charset="0"/>
            </a:endParaRPr>
          </a:p>
          <a:p>
            <a:pPr>
              <a:buClrTx/>
              <a:buFont typeface="Wingdings" panose="05000000000000000000" pitchFamily="2" charset="2"/>
              <a:buChar char="q"/>
            </a:pPr>
            <a:endParaRPr lang="en-ZA" sz="2000" dirty="0">
              <a:solidFill>
                <a:schemeClr val="tx1"/>
              </a:solidFill>
            </a:endParaRPr>
          </a:p>
          <a:p>
            <a:pPr>
              <a:buClrTx/>
              <a:buFont typeface="Wingdings" pitchFamily="2" charset="2"/>
              <a:buChar char="§"/>
            </a:pPr>
            <a:endParaRPr lang="en-ZA" sz="2000" dirty="0">
              <a:solidFill>
                <a:schemeClr val="tx1"/>
              </a:solidFill>
            </a:endParaRPr>
          </a:p>
          <a:p>
            <a:pPr marL="0" indent="0">
              <a:buClrTx/>
              <a:buNone/>
            </a:pPr>
            <a:endParaRPr lang="en-ZA" sz="2000" dirty="0">
              <a:solidFill>
                <a:schemeClr val="tx1"/>
              </a:solidFill>
            </a:endParaRPr>
          </a:p>
          <a:p>
            <a:pPr marL="0" indent="0">
              <a:buClrTx/>
              <a:buNone/>
            </a:pPr>
            <a:endParaRPr lang="en-ZA" sz="2000" dirty="0">
              <a:solidFill>
                <a:schemeClr val="tx1"/>
              </a:solidFill>
            </a:endParaRPr>
          </a:p>
          <a:p>
            <a:pPr marL="0" indent="0">
              <a:buClrTx/>
              <a:buNone/>
            </a:pPr>
            <a:endParaRPr lang="en-ZA" sz="2000" dirty="0">
              <a:solidFill>
                <a:schemeClr val="tx1"/>
              </a:solidFill>
            </a:endParaRPr>
          </a:p>
          <a:p>
            <a:pPr>
              <a:buClrTx/>
              <a:buFont typeface="Wingdings" pitchFamily="2" charset="2"/>
              <a:buChar char="§"/>
            </a:pPr>
            <a:endParaRPr lang="en-ZA" sz="2000" dirty="0">
              <a:solidFill>
                <a:schemeClr val="tx1"/>
              </a:solidFill>
            </a:endParaRPr>
          </a:p>
          <a:p>
            <a:pPr marL="0" indent="0">
              <a:buClrTx/>
              <a:buNone/>
            </a:pPr>
            <a:endParaRPr lang="en-ZA" sz="2000" dirty="0">
              <a:solidFill>
                <a:schemeClr val="tx1"/>
              </a:solidFill>
            </a:endParaRPr>
          </a:p>
          <a:p>
            <a:pPr>
              <a:buClrTx/>
              <a:buFont typeface="Wingdings" pitchFamily="2" charset="2"/>
              <a:buChar char="§"/>
            </a:pPr>
            <a:endParaRPr lang="en-ZA" sz="2000" dirty="0">
              <a:solidFill>
                <a:schemeClr val="tx1"/>
              </a:solidFill>
            </a:endParaRPr>
          </a:p>
          <a:p>
            <a:pPr>
              <a:buClrTx/>
              <a:buFont typeface="Wingdings" pitchFamily="2" charset="2"/>
              <a:buChar char="§"/>
            </a:pPr>
            <a:endParaRPr lang="en-ZA" sz="2000" dirty="0">
              <a:solidFill>
                <a:schemeClr val="tx1"/>
              </a:solidFill>
            </a:endParaRPr>
          </a:p>
          <a:p>
            <a:pPr>
              <a:buClrTx/>
              <a:buFont typeface="Wingdings" pitchFamily="2" charset="2"/>
              <a:buChar char="§"/>
            </a:pPr>
            <a:endParaRPr lang="en-ZA" sz="2000" dirty="0">
              <a:solidFill>
                <a:schemeClr val="tx1"/>
              </a:solidFill>
            </a:endParaRPr>
          </a:p>
          <a:p>
            <a:pPr>
              <a:buClrTx/>
              <a:buFont typeface="Wingdings" pitchFamily="2" charset="2"/>
              <a:buChar char="§"/>
            </a:pPr>
            <a:endParaRPr lang="en-ZA" sz="2000" dirty="0">
              <a:solidFill>
                <a:schemeClr val="tx1"/>
              </a:solidFill>
            </a:endParaRPr>
          </a:p>
          <a:p>
            <a:pPr marL="0" indent="0">
              <a:buClrTx/>
              <a:buNone/>
            </a:pPr>
            <a:endParaRPr lang="en-ZA" sz="2000" dirty="0">
              <a:solidFill>
                <a:schemeClr val="tx1"/>
              </a:solidFill>
            </a:endParaRPr>
          </a:p>
          <a:p>
            <a:pPr>
              <a:buClrTx/>
              <a:buFont typeface="Wingdings" pitchFamily="2" charset="2"/>
              <a:buChar char="§"/>
            </a:pPr>
            <a:endParaRPr lang="en-ZA" sz="2000" dirty="0">
              <a:solidFill>
                <a:schemeClr val="tx1"/>
              </a:solidFill>
            </a:endParaRPr>
          </a:p>
          <a:p>
            <a:pPr>
              <a:buClrTx/>
              <a:buFont typeface="Wingdings" pitchFamily="2" charset="2"/>
              <a:buChar char="§"/>
            </a:pPr>
            <a:endParaRPr lang="en-ZA" sz="2000" dirty="0">
              <a:solidFill>
                <a:schemeClr val="tx1"/>
              </a:solidFill>
            </a:endParaRPr>
          </a:p>
        </p:txBody>
      </p:sp>
      <p:pic>
        <p:nvPicPr>
          <p:cNvPr id="9" name="Picture 8"/>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507767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58876FC7-262C-4D21-BF78-6A5AC136685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23" name="Freeform 5">
              <a:extLst>
                <a:ext uri="{FF2B5EF4-FFF2-40B4-BE49-F238E27FC236}">
                  <a16:creationId xmlns:a16="http://schemas.microsoft.com/office/drawing/2014/main" id="{ABE409A9-3B26-4DE4-A0DF-736A57D7D9C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6">
              <a:extLst>
                <a:ext uri="{FF2B5EF4-FFF2-40B4-BE49-F238E27FC236}">
                  <a16:creationId xmlns:a16="http://schemas.microsoft.com/office/drawing/2014/main" id="{DDFC98DB-AE56-4BC5-A7FC-E1958210DF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7">
              <a:extLst>
                <a:ext uri="{FF2B5EF4-FFF2-40B4-BE49-F238E27FC236}">
                  <a16:creationId xmlns:a16="http://schemas.microsoft.com/office/drawing/2014/main" id="{04C56DFB-4797-43DA-AF68-54F5A02880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6" name="Freeform 8">
              <a:extLst>
                <a:ext uri="{FF2B5EF4-FFF2-40B4-BE49-F238E27FC236}">
                  <a16:creationId xmlns:a16="http://schemas.microsoft.com/office/drawing/2014/main" id="{A2E5DA65-4E8C-4ED5-BB6A-C4E1072C3E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9">
              <a:extLst>
                <a:ext uri="{FF2B5EF4-FFF2-40B4-BE49-F238E27FC236}">
                  <a16:creationId xmlns:a16="http://schemas.microsoft.com/office/drawing/2014/main" id="{D6D08778-9B28-4AB2-8301-3751F4DAF3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10">
              <a:extLst>
                <a:ext uri="{FF2B5EF4-FFF2-40B4-BE49-F238E27FC236}">
                  <a16:creationId xmlns:a16="http://schemas.microsoft.com/office/drawing/2014/main" id="{B6E71DBF-240E-4319-BE17-2155D0DCAA8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11">
              <a:extLst>
                <a:ext uri="{FF2B5EF4-FFF2-40B4-BE49-F238E27FC236}">
                  <a16:creationId xmlns:a16="http://schemas.microsoft.com/office/drawing/2014/main" id="{2235DD60-9149-4F52-BA2C-888BBDF8B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12">
              <a:extLst>
                <a:ext uri="{FF2B5EF4-FFF2-40B4-BE49-F238E27FC236}">
                  <a16:creationId xmlns:a16="http://schemas.microsoft.com/office/drawing/2014/main" id="{1FDAF4AB-72D9-49A1-A44E-F2E4325448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13">
              <a:extLst>
                <a:ext uri="{FF2B5EF4-FFF2-40B4-BE49-F238E27FC236}">
                  <a16:creationId xmlns:a16="http://schemas.microsoft.com/office/drawing/2014/main" id="{7C74439E-2FCE-4914-B25A-0E2EACF648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2" name="Freeform 14">
              <a:extLst>
                <a:ext uri="{FF2B5EF4-FFF2-40B4-BE49-F238E27FC236}">
                  <a16:creationId xmlns:a16="http://schemas.microsoft.com/office/drawing/2014/main" id="{6F2AC5F5-24C6-4B21-B2A6-14E2A3DDE3D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3" name="Freeform 15">
              <a:extLst>
                <a:ext uri="{FF2B5EF4-FFF2-40B4-BE49-F238E27FC236}">
                  <a16:creationId xmlns:a16="http://schemas.microsoft.com/office/drawing/2014/main" id="{53E026AA-CFCC-425A-AEBB-5AF946E737E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4" name="Freeform 16">
              <a:extLst>
                <a:ext uri="{FF2B5EF4-FFF2-40B4-BE49-F238E27FC236}">
                  <a16:creationId xmlns:a16="http://schemas.microsoft.com/office/drawing/2014/main" id="{CFB34E43-D7A7-44DD-B688-0C80F75A5FA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5" name="Freeform 17">
              <a:extLst>
                <a:ext uri="{FF2B5EF4-FFF2-40B4-BE49-F238E27FC236}">
                  <a16:creationId xmlns:a16="http://schemas.microsoft.com/office/drawing/2014/main" id="{79E6D206-E674-40DF-B2D9-F4D4C81F22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6" name="Freeform 18">
              <a:extLst>
                <a:ext uri="{FF2B5EF4-FFF2-40B4-BE49-F238E27FC236}">
                  <a16:creationId xmlns:a16="http://schemas.microsoft.com/office/drawing/2014/main" id="{B8D71898-E190-48BB-9FA1-B18CFBECD18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19">
              <a:extLst>
                <a:ext uri="{FF2B5EF4-FFF2-40B4-BE49-F238E27FC236}">
                  <a16:creationId xmlns:a16="http://schemas.microsoft.com/office/drawing/2014/main" id="{02FEB4C2-E567-43E3-982F-9FC2F85BB0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20">
              <a:extLst>
                <a:ext uri="{FF2B5EF4-FFF2-40B4-BE49-F238E27FC236}">
                  <a16:creationId xmlns:a16="http://schemas.microsoft.com/office/drawing/2014/main" id="{F3A5AE10-E218-4DE4-8C8A-E5DEF1CF60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21">
              <a:extLst>
                <a:ext uri="{FF2B5EF4-FFF2-40B4-BE49-F238E27FC236}">
                  <a16:creationId xmlns:a16="http://schemas.microsoft.com/office/drawing/2014/main" id="{E6D62A9D-DBC0-4C69-A05C-785CCECCE1F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22">
              <a:extLst>
                <a:ext uri="{FF2B5EF4-FFF2-40B4-BE49-F238E27FC236}">
                  <a16:creationId xmlns:a16="http://schemas.microsoft.com/office/drawing/2014/main" id="{45CCB5FD-6E4A-498D-B96B-BB4FCC1DEE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1" name="Freeform 23">
              <a:extLst>
                <a:ext uri="{FF2B5EF4-FFF2-40B4-BE49-F238E27FC236}">
                  <a16:creationId xmlns:a16="http://schemas.microsoft.com/office/drawing/2014/main" id="{8CB57E2B-3E69-4131-A938-EE548A3E5F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3" name="Group 42">
            <a:extLst>
              <a:ext uri="{FF2B5EF4-FFF2-40B4-BE49-F238E27FC236}">
                <a16:creationId xmlns:a16="http://schemas.microsoft.com/office/drawing/2014/main" id="{183BD171-940D-49F9-A450-D14C7C7B5F7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44" name="Rectangle 43">
              <a:extLst>
                <a:ext uri="{FF2B5EF4-FFF2-40B4-BE49-F238E27FC236}">
                  <a16:creationId xmlns:a16="http://schemas.microsoft.com/office/drawing/2014/main" id="{CA28A8C9-77D1-4849-86D2-1275065E27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Isosceles Triangle 44">
              <a:extLst>
                <a:ext uri="{FF2B5EF4-FFF2-40B4-BE49-F238E27FC236}">
                  <a16:creationId xmlns:a16="http://schemas.microsoft.com/office/drawing/2014/main" id="{0C209A80-098E-469E-8C00-C6968D0D3F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 name="Rectangle 45">
              <a:extLst>
                <a:ext uri="{FF2B5EF4-FFF2-40B4-BE49-F238E27FC236}">
                  <a16:creationId xmlns:a16="http://schemas.microsoft.com/office/drawing/2014/main" id="{D400F9E1-E8F2-45AE-AB64-B12ACDD4E2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48" name="Rectangle 47">
            <a:extLst>
              <a:ext uri="{FF2B5EF4-FFF2-40B4-BE49-F238E27FC236}">
                <a16:creationId xmlns:a16="http://schemas.microsoft.com/office/drawing/2014/main" id="{6BDBA639-2A71-4A60-A71A-FF1836F546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0" name="Group 49">
            <a:extLst>
              <a:ext uri="{FF2B5EF4-FFF2-40B4-BE49-F238E27FC236}">
                <a16:creationId xmlns:a16="http://schemas.microsoft.com/office/drawing/2014/main" id="{5E208A8B-5EBD-4532-BE72-26414FA7CF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51"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4"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60"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61"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62"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63"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4"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5"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6"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8"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69"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71" name="Freeform: Shape 70">
            <a:extLst>
              <a:ext uri="{FF2B5EF4-FFF2-40B4-BE49-F238E27FC236}">
                <a16:creationId xmlns:a16="http://schemas.microsoft.com/office/drawing/2014/main" id="{D9C506D7-84CB-4057-A44A-465313E785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1">
            <a:extLst>
              <a:ext uri="{FF2B5EF4-FFF2-40B4-BE49-F238E27FC236}">
                <a16:creationId xmlns:a16="http://schemas.microsoft.com/office/drawing/2014/main" id="{AD014FDE-A582-4777-B786-851890762311}"/>
              </a:ext>
            </a:extLst>
          </p:cNvPr>
          <p:cNvSpPr>
            <a:spLocks noGrp="1"/>
          </p:cNvSpPr>
          <p:nvPr>
            <p:ph type="title"/>
          </p:nvPr>
        </p:nvSpPr>
        <p:spPr>
          <a:xfrm>
            <a:off x="2837516" y="2532271"/>
            <a:ext cx="6959446" cy="1662475"/>
          </a:xfrm>
        </p:spPr>
        <p:txBody>
          <a:bodyPr vert="horz" lIns="228600" tIns="228600" rIns="228600" bIns="0" rtlCol="0" anchor="b">
            <a:normAutofit/>
          </a:bodyPr>
          <a:lstStyle/>
          <a:p>
            <a:pPr>
              <a:lnSpc>
                <a:spcPct val="80000"/>
              </a:lnSpc>
            </a:pPr>
            <a:r>
              <a:rPr lang="en-US" sz="4800" dirty="0"/>
              <a:t>2. MANAGEMENT</a:t>
            </a:r>
            <a:br>
              <a:rPr lang="en-US" sz="4800" dirty="0"/>
            </a:br>
            <a:endParaRPr lang="en-US" sz="4800" dirty="0"/>
          </a:p>
        </p:txBody>
      </p:sp>
      <p:sp>
        <p:nvSpPr>
          <p:cNvPr id="17" name="Slide Number Placeholder 16"/>
          <p:cNvSpPr>
            <a:spLocks noGrp="1"/>
          </p:cNvSpPr>
          <p:nvPr>
            <p:ph type="sldNum" sz="quarter" idx="12"/>
          </p:nvPr>
        </p:nvSpPr>
        <p:spPr>
          <a:xfrm>
            <a:off x="10876361" y="6260448"/>
            <a:ext cx="914400" cy="320040"/>
          </a:xfrm>
        </p:spPr>
        <p:txBody>
          <a:bodyPr vert="horz" lIns="91440" tIns="45720" rIns="91440" bIns="45720" rtlCol="0" anchor="ctr">
            <a:normAutofit/>
          </a:bodyPr>
          <a:lstStyle/>
          <a:p>
            <a:pPr lvl="0" defTabSz="457200">
              <a:spcAft>
                <a:spcPts val="600"/>
              </a:spcAft>
            </a:pPr>
            <a:fld id="{0D76E654-D9C4-43E5-B9B6-5C741680088F}" type="slidenum">
              <a:rPr lang="en-US" noProof="0" smtClean="0"/>
              <a:pPr lvl="0" defTabSz="457200">
                <a:spcAft>
                  <a:spcPts val="600"/>
                </a:spcAft>
              </a:pPr>
              <a:t>12</a:t>
            </a:fld>
            <a:endParaRPr lang="en-US" noProof="0" dirty="0"/>
          </a:p>
        </p:txBody>
      </p:sp>
      <p:pic>
        <p:nvPicPr>
          <p:cNvPr id="16" name="Picture 15"/>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3872920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a:xfrm>
            <a:off x="10849708" y="6227465"/>
            <a:ext cx="914400" cy="32004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76E654-D9C4-43E5-B9B6-5C741680088F}" type="slidenum">
              <a:rPr kumimoji="0" lang="en-ZA" sz="1050" b="0" i="0" u="none" strike="noStrike" kern="1200" cap="none" spc="0" normalizeH="0" baseline="0" noProof="0" smtClean="0">
                <a:ln>
                  <a:noFill/>
                </a:ln>
                <a:solidFill>
                  <a:schemeClr val="tx1"/>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ZA" sz="1050" b="0" i="0" u="none" strike="noStrike" kern="1200" cap="none" spc="0" normalizeH="0" baseline="0" noProof="0">
              <a:ln>
                <a:noFill/>
              </a:ln>
              <a:solidFill>
                <a:schemeClr val="tx1"/>
              </a:solidFill>
              <a:effectLst/>
              <a:uLnTx/>
              <a:uFillTx/>
              <a:latin typeface="Calibri"/>
              <a:ea typeface="+mn-ea"/>
              <a:cs typeface="+mn-cs"/>
            </a:endParaRP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370768876"/>
              </p:ext>
            </p:extLst>
          </p:nvPr>
        </p:nvGraphicFramePr>
        <p:xfrm>
          <a:off x="635725" y="1677988"/>
          <a:ext cx="10920550" cy="2055985"/>
        </p:xfrm>
        <a:graphic>
          <a:graphicData uri="http://schemas.openxmlformats.org/drawingml/2006/table">
            <a:tbl>
              <a:tblPr firstRow="1" bandRow="1">
                <a:tableStyleId>{5C22544A-7EE6-4342-B048-85BDC9FD1C3A}</a:tableStyleId>
              </a:tblPr>
              <a:tblGrid>
                <a:gridCol w="2946727">
                  <a:extLst>
                    <a:ext uri="{9D8B030D-6E8A-4147-A177-3AD203B41FA5}">
                      <a16:colId xmlns:a16="http://schemas.microsoft.com/office/drawing/2014/main" val="20000"/>
                    </a:ext>
                  </a:extLst>
                </a:gridCol>
                <a:gridCol w="2474077">
                  <a:extLst>
                    <a:ext uri="{9D8B030D-6E8A-4147-A177-3AD203B41FA5}">
                      <a16:colId xmlns:a16="http://schemas.microsoft.com/office/drawing/2014/main" val="20001"/>
                    </a:ext>
                  </a:extLst>
                </a:gridCol>
                <a:gridCol w="2749873">
                  <a:extLst>
                    <a:ext uri="{9D8B030D-6E8A-4147-A177-3AD203B41FA5}">
                      <a16:colId xmlns:a16="http://schemas.microsoft.com/office/drawing/2014/main" val="20002"/>
                    </a:ext>
                  </a:extLst>
                </a:gridCol>
                <a:gridCol w="2749873">
                  <a:extLst>
                    <a:ext uri="{9D8B030D-6E8A-4147-A177-3AD203B41FA5}">
                      <a16:colId xmlns:a16="http://schemas.microsoft.com/office/drawing/2014/main" val="20003"/>
                    </a:ext>
                  </a:extLst>
                </a:gridCol>
              </a:tblGrid>
              <a:tr h="8590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2000" kern="1200" dirty="0">
                          <a:latin typeface="Arial" panose="020B0604020202020204" pitchFamily="34" charset="0"/>
                          <a:cs typeface="Arial" panose="020B0604020202020204" pitchFamily="34" charset="0"/>
                        </a:rPr>
                        <a:t>Municipality</a:t>
                      </a:r>
                      <a:endParaRPr lang="en-US" sz="2000" kern="1200" dirty="0">
                        <a:solidFill>
                          <a:schemeClr val="dk1"/>
                        </a:solidFill>
                        <a:latin typeface="Arial" panose="020B0604020202020204" pitchFamily="34" charset="0"/>
                        <a:ea typeface="Tahoma" panose="020B0604030504040204" pitchFamily="34" charset="0"/>
                        <a:cs typeface="Arial" panose="020B0604020202020204" pitchFamily="34" charset="0"/>
                      </a:endParaRPr>
                    </a:p>
                  </a:txBody>
                  <a:tcPr marL="61999" marR="61999"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kern="1200" noProof="0" dirty="0">
                          <a:latin typeface="Arial" panose="020B0604020202020204" pitchFamily="34" charset="0"/>
                          <a:cs typeface="Arial" panose="020B0604020202020204" pitchFamily="34" charset="0"/>
                        </a:rPr>
                        <a:t>Audit Opinion 2016/17</a:t>
                      </a:r>
                      <a:endParaRPr lang="en-US" sz="2000" kern="1200" noProof="0" dirty="0">
                        <a:solidFill>
                          <a:schemeClr val="dk1"/>
                        </a:solidFill>
                        <a:latin typeface="Arial" panose="020B0604020202020204" pitchFamily="34" charset="0"/>
                        <a:ea typeface="Tahoma" panose="020B0604030504040204" pitchFamily="34" charset="0"/>
                        <a:cs typeface="Arial" panose="020B0604020202020204" pitchFamily="34" charset="0"/>
                      </a:endParaRPr>
                    </a:p>
                  </a:txBody>
                  <a:tcPr marL="61999" marR="61999"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kern="1200" noProof="0" dirty="0">
                          <a:latin typeface="Arial" panose="020B0604020202020204" pitchFamily="34" charset="0"/>
                          <a:cs typeface="Arial" panose="020B0604020202020204" pitchFamily="34" charset="0"/>
                        </a:rPr>
                        <a:t>Audit Opinion 2017/18</a:t>
                      </a:r>
                      <a:endParaRPr lang="en-US" sz="2000" kern="1200" noProof="0" dirty="0">
                        <a:solidFill>
                          <a:schemeClr val="dk1"/>
                        </a:solidFill>
                        <a:latin typeface="Arial" panose="020B0604020202020204" pitchFamily="34" charset="0"/>
                        <a:ea typeface="Tahoma" panose="020B0604030504040204" pitchFamily="34" charset="0"/>
                        <a:cs typeface="Arial" panose="020B0604020202020204" pitchFamily="34" charset="0"/>
                      </a:endParaRPr>
                    </a:p>
                  </a:txBody>
                  <a:tcPr marL="61999" marR="61999"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kern="1200" noProof="0" dirty="0">
                          <a:solidFill>
                            <a:schemeClr val="bg1"/>
                          </a:solidFill>
                          <a:latin typeface="Arial" panose="020B0604020202020204" pitchFamily="34" charset="0"/>
                          <a:ea typeface="Tahoma" panose="020B0604030504040204" pitchFamily="34" charset="0"/>
                          <a:cs typeface="Arial" panose="020B0604020202020204" pitchFamily="34" charset="0"/>
                        </a:rPr>
                        <a:t>Audit Opinion</a:t>
                      </a:r>
                      <a:r>
                        <a:rPr lang="en-US" sz="2000" b="1" kern="1200" baseline="0" noProof="0" dirty="0">
                          <a:solidFill>
                            <a:schemeClr val="bg1"/>
                          </a:solidFill>
                          <a:latin typeface="Arial" panose="020B0604020202020204" pitchFamily="34" charset="0"/>
                          <a:ea typeface="Tahoma" panose="020B0604030504040204" pitchFamily="34" charset="0"/>
                          <a:cs typeface="Arial" panose="020B0604020202020204"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kern="1200" baseline="0" noProof="0" dirty="0">
                          <a:solidFill>
                            <a:schemeClr val="bg1"/>
                          </a:solidFill>
                          <a:latin typeface="Arial" panose="020B0604020202020204" pitchFamily="34" charset="0"/>
                          <a:ea typeface="Tahoma" panose="020B0604030504040204" pitchFamily="34" charset="0"/>
                          <a:cs typeface="Arial" panose="020B0604020202020204" pitchFamily="34" charset="0"/>
                        </a:rPr>
                        <a:t>2018/19</a:t>
                      </a:r>
                      <a:endParaRPr lang="en-US" sz="2000" b="1" kern="1200" noProof="0" dirty="0">
                        <a:solidFill>
                          <a:schemeClr val="bg1"/>
                        </a:solidFill>
                        <a:latin typeface="Arial" panose="020B0604020202020204" pitchFamily="34" charset="0"/>
                        <a:ea typeface="Tahoma" panose="020B0604030504040204" pitchFamily="34" charset="0"/>
                        <a:cs typeface="Arial" panose="020B0604020202020204" pitchFamily="34" charset="0"/>
                      </a:endParaRPr>
                    </a:p>
                  </a:txBody>
                  <a:tcPr marL="61999" marR="61999" marT="0" marB="0"/>
                </a:tc>
                <a:extLst>
                  <a:ext uri="{0D108BD9-81ED-4DB2-BD59-A6C34878D82A}">
                    <a16:rowId xmlns:a16="http://schemas.microsoft.com/office/drawing/2014/main" val="10000"/>
                  </a:ext>
                </a:extLst>
              </a:tr>
              <a:tr h="119696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kern="1200" dirty="0">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kern="1200" dirty="0">
                          <a:latin typeface="Arial" panose="020B0604020202020204" pitchFamily="34" charset="0"/>
                          <a:cs typeface="Arial" panose="020B0604020202020204" pitchFamily="34" charset="0"/>
                        </a:rPr>
                        <a:t>GTM</a:t>
                      </a:r>
                      <a:endParaRPr lang="en-US" sz="2000" b="1" kern="1200" dirty="0">
                        <a:solidFill>
                          <a:schemeClr val="dk1"/>
                        </a:solidFill>
                        <a:latin typeface="Arial" panose="020B0604020202020204" pitchFamily="34" charset="0"/>
                        <a:ea typeface="Tahoma" panose="020B0604030504040204" pitchFamily="34" charset="0"/>
                        <a:cs typeface="Arial" panose="020B0604020202020204" pitchFamily="34" charset="0"/>
                      </a:endParaRPr>
                    </a:p>
                  </a:txBody>
                  <a:tcPr marL="82665" marR="8266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kern="1200" dirty="0">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kern="1200" dirty="0">
                          <a:latin typeface="Arial" panose="020B0604020202020204" pitchFamily="34" charset="0"/>
                          <a:cs typeface="Arial" panose="020B0604020202020204" pitchFamily="34" charset="0"/>
                        </a:rPr>
                        <a:t>Unqualified </a:t>
                      </a:r>
                      <a:endParaRPr lang="en-US" sz="2000" kern="1200" dirty="0">
                        <a:solidFill>
                          <a:schemeClr val="dk1"/>
                        </a:solidFill>
                        <a:latin typeface="Arial" panose="020B0604020202020204" pitchFamily="34" charset="0"/>
                        <a:ea typeface="Tahoma" panose="020B0604030504040204" pitchFamily="34" charset="0"/>
                        <a:cs typeface="Arial" panose="020B0604020202020204" pitchFamily="34" charset="0"/>
                      </a:endParaRPr>
                    </a:p>
                  </a:txBody>
                  <a:tcPr marL="82665" marR="8266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kern="1200" dirty="0">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kern="1200" dirty="0">
                          <a:latin typeface="Arial" panose="020B0604020202020204" pitchFamily="34" charset="0"/>
                          <a:cs typeface="Arial" panose="020B0604020202020204" pitchFamily="34" charset="0"/>
                        </a:rPr>
                        <a:t>Qualified</a:t>
                      </a:r>
                      <a:endParaRPr lang="en-US" sz="2000" kern="1200" dirty="0">
                        <a:solidFill>
                          <a:schemeClr val="dk1"/>
                        </a:solidFill>
                        <a:latin typeface="Arial" panose="020B0604020202020204" pitchFamily="34" charset="0"/>
                        <a:ea typeface="Tahoma" panose="020B0604030504040204" pitchFamily="34" charset="0"/>
                        <a:cs typeface="Arial" panose="020B0604020202020204" pitchFamily="34" charset="0"/>
                      </a:endParaRPr>
                    </a:p>
                  </a:txBody>
                  <a:tcPr marL="82665" marR="8266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kern="1200" dirty="0">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kern="1200" dirty="0">
                          <a:latin typeface="Arial" panose="020B0604020202020204" pitchFamily="34" charset="0"/>
                          <a:cs typeface="Arial" panose="020B0604020202020204" pitchFamily="34" charset="0"/>
                        </a:rPr>
                        <a:t>Qualified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kern="1200" dirty="0">
                        <a:solidFill>
                          <a:schemeClr val="dk1"/>
                        </a:solidFill>
                        <a:latin typeface="Arial" panose="020B0604020202020204" pitchFamily="34" charset="0"/>
                        <a:ea typeface="Tahoma" panose="020B0604030504040204" pitchFamily="34" charset="0"/>
                        <a:cs typeface="Arial" panose="020B0604020202020204" pitchFamily="34" charset="0"/>
                      </a:endParaRPr>
                    </a:p>
                  </a:txBody>
                  <a:tcPr marL="82665" marR="82665"/>
                </a:tc>
                <a:extLst>
                  <a:ext uri="{0D108BD9-81ED-4DB2-BD59-A6C34878D82A}">
                    <a16:rowId xmlns:a16="http://schemas.microsoft.com/office/drawing/2014/main" val="10001"/>
                  </a:ext>
                </a:extLst>
              </a:tr>
            </a:tbl>
          </a:graphicData>
        </a:graphic>
      </p:graphicFrame>
      <p:pic>
        <p:nvPicPr>
          <p:cNvPr id="9" name="Picture 8"/>
          <p:cNvPicPr/>
          <p:nvPr/>
        </p:nvPicPr>
        <p:blipFill>
          <a:blip r:embed="rId2" cstate="print"/>
          <a:srcRect/>
          <a:stretch>
            <a:fillRect/>
          </a:stretch>
        </p:blipFill>
        <p:spPr bwMode="auto">
          <a:xfrm>
            <a:off x="127145" y="5795493"/>
            <a:ext cx="941801" cy="938861"/>
          </a:xfrm>
          <a:prstGeom prst="rect">
            <a:avLst/>
          </a:prstGeom>
          <a:noFill/>
          <a:ln w="9525">
            <a:noFill/>
            <a:miter lim="800000"/>
            <a:headEnd/>
            <a:tailEnd/>
          </a:ln>
        </p:spPr>
      </p:pic>
      <p:sp>
        <p:nvSpPr>
          <p:cNvPr id="6" name="Title 1">
            <a:extLst>
              <a:ext uri="{FF2B5EF4-FFF2-40B4-BE49-F238E27FC236}">
                <a16:creationId xmlns:a16="http://schemas.microsoft.com/office/drawing/2014/main" id="{3E309494-4A6C-42D7-B013-11618C9B536E}"/>
              </a:ext>
            </a:extLst>
          </p:cNvPr>
          <p:cNvSpPr txBox="1">
            <a:spLocks/>
          </p:cNvSpPr>
          <p:nvPr/>
        </p:nvSpPr>
        <p:spPr>
          <a:xfrm>
            <a:off x="635725" y="470515"/>
            <a:ext cx="10920549" cy="759656"/>
          </a:xfrm>
          <a:prstGeom prst="rect">
            <a:avLst/>
          </a:prstGeom>
          <a:solidFill>
            <a:schemeClr val="accent1"/>
          </a:solidFill>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ZA" sz="3200" b="1">
                <a:solidFill>
                  <a:srgbClr val="000000"/>
                </a:solidFill>
                <a:latin typeface="Arial" panose="020B0604020202020204" pitchFamily="34" charset="0"/>
                <a:ea typeface="Tahoma" panose="020B0604030504040204" pitchFamily="34" charset="0"/>
                <a:cs typeface="Arial" panose="020B0604020202020204" pitchFamily="34" charset="0"/>
              </a:rPr>
              <a:t>AUDIT OPINION: LAST THREE FYS</a:t>
            </a:r>
            <a:endParaRPr lang="en-ZA" sz="3200" b="1" dirty="0">
              <a:solidFill>
                <a:schemeClr val="tx1"/>
              </a:solidFill>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695347509"/>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a:xfrm>
            <a:off x="10694963" y="6217920"/>
            <a:ext cx="914400" cy="32004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76E654-D9C4-43E5-B9B6-5C741680088F}" type="slidenum">
              <a:rPr kumimoji="0" lang="en-ZA" sz="1050" b="0" i="0" u="none" strike="noStrike" kern="1200" cap="none" spc="0" normalizeH="0" baseline="0" noProof="0" smtClean="0">
                <a:ln>
                  <a:noFill/>
                </a:ln>
                <a:solidFill>
                  <a:schemeClr val="tx1"/>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ZA" sz="1050" b="0" i="0" u="none" strike="noStrike" kern="1200" cap="none" spc="0" normalizeH="0" baseline="0" noProof="0" dirty="0">
              <a:ln>
                <a:noFill/>
              </a:ln>
              <a:solidFill>
                <a:schemeClr val="tx1"/>
              </a:solidFill>
              <a:effectLst/>
              <a:uLnTx/>
              <a:uFillTx/>
              <a:latin typeface="Calibri"/>
              <a:ea typeface="+mn-ea"/>
              <a:cs typeface="+mn-cs"/>
            </a:endParaRPr>
          </a:p>
        </p:txBody>
      </p:sp>
      <p:sp>
        <p:nvSpPr>
          <p:cNvPr id="3" name="Title 1"/>
          <p:cNvSpPr>
            <a:spLocks noGrp="1"/>
          </p:cNvSpPr>
          <p:nvPr>
            <p:ph type="title" idx="4294967295"/>
          </p:nvPr>
        </p:nvSpPr>
        <p:spPr>
          <a:xfrm>
            <a:off x="765998" y="480060"/>
            <a:ext cx="10677525" cy="758825"/>
          </a:xfrm>
          <a:solidFill>
            <a:schemeClr val="accent1"/>
          </a:solidFill>
        </p:spPr>
        <p:txBody>
          <a:bodyPr>
            <a:normAutofit fontScale="90000"/>
          </a:bodyPr>
          <a:lstStyle/>
          <a:p>
            <a:pPr algn="ctr"/>
            <a:r>
              <a:rPr lang="en-US" sz="3600" b="1">
                <a:solidFill>
                  <a:schemeClr val="tx1"/>
                </a:solidFill>
                <a:latin typeface="Arial" panose="020B0604020202020204" pitchFamily="34" charset="0"/>
                <a:ea typeface="Tahoma" panose="020B0604030504040204" pitchFamily="34" charset="0"/>
                <a:cs typeface="Arial" panose="020B0604020202020204" pitchFamily="34" charset="0"/>
              </a:rPr>
              <a:t>STRATEGIES TO IMPROVE AUDIT OUTCOMES (GTM)</a:t>
            </a:r>
            <a:endParaRPr lang="en-ZA" sz="3600" b="1" dirty="0">
              <a:solidFill>
                <a:schemeClr val="tx1"/>
              </a:solidFill>
              <a:latin typeface="Arial" panose="020B0604020202020204" pitchFamily="34" charset="0"/>
              <a:ea typeface="Tahoma" panose="020B0604030504040204" pitchFamily="34" charset="0"/>
              <a:cs typeface="Arial" panose="020B0604020202020204" pitchFamily="34" charset="0"/>
            </a:endParaRPr>
          </a:p>
        </p:txBody>
      </p:sp>
      <p:sp>
        <p:nvSpPr>
          <p:cNvPr id="2" name="TextBox 1"/>
          <p:cNvSpPr txBox="1"/>
          <p:nvPr/>
        </p:nvSpPr>
        <p:spPr>
          <a:xfrm>
            <a:off x="1068946" y="1443841"/>
            <a:ext cx="10374577" cy="2400657"/>
          </a:xfrm>
          <a:prstGeom prst="rect">
            <a:avLst/>
          </a:prstGeom>
          <a:noFill/>
        </p:spPr>
        <p:txBody>
          <a:bodyPr wrap="square" rtlCol="0">
            <a:spAutoFit/>
          </a:bodyPr>
          <a:lstStyle/>
          <a:p>
            <a:pPr marL="285750" indent="-285750">
              <a:lnSpc>
                <a:spcPct val="150000"/>
              </a:lnSpc>
              <a:buFont typeface="Wingdings" panose="05000000000000000000" pitchFamily="2" charset="2"/>
              <a:buChar char="q"/>
            </a:pPr>
            <a:r>
              <a:rPr lang="en-ZA" sz="2000" dirty="0">
                <a:latin typeface="Arial" panose="020B0604020202020204" pitchFamily="34" charset="0"/>
                <a:cs typeface="Arial" panose="020B0604020202020204" pitchFamily="34" charset="0"/>
              </a:rPr>
              <a:t> Weekly audit steering committee with management</a:t>
            </a:r>
          </a:p>
          <a:p>
            <a:pPr marL="285750" indent="-285750">
              <a:lnSpc>
                <a:spcPct val="150000"/>
              </a:lnSpc>
              <a:buFont typeface="Wingdings" panose="05000000000000000000" pitchFamily="2" charset="2"/>
              <a:buChar char="q"/>
            </a:pPr>
            <a:r>
              <a:rPr lang="en-US" sz="2000" dirty="0">
                <a:latin typeface="Arial" panose="020B0604020202020204" pitchFamily="34" charset="0"/>
                <a:cs typeface="Arial" panose="020B0604020202020204" pitchFamily="34" charset="0"/>
              </a:rPr>
              <a:t>Development and Implementation of audit action plan </a:t>
            </a:r>
            <a:endParaRPr lang="en-ZA" sz="2000" dirty="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q"/>
            </a:pPr>
            <a:r>
              <a:rPr lang="en-ZA" sz="2000" dirty="0">
                <a:latin typeface="Arial" panose="020B0604020202020204" pitchFamily="34" charset="0"/>
                <a:cs typeface="Arial" panose="020B0604020202020204" pitchFamily="34" charset="0"/>
              </a:rPr>
              <a:t> The review of AFS was done</a:t>
            </a:r>
          </a:p>
          <a:p>
            <a:pPr marL="285750" indent="-285750">
              <a:lnSpc>
                <a:spcPct val="150000"/>
              </a:lnSpc>
              <a:buFont typeface="Wingdings" panose="05000000000000000000" pitchFamily="2" charset="2"/>
              <a:buChar char="q"/>
            </a:pPr>
            <a:r>
              <a:rPr lang="en-ZA" sz="2000" dirty="0">
                <a:latin typeface="Arial" panose="020B0604020202020204" pitchFamily="34" charset="0"/>
                <a:cs typeface="Arial" panose="020B0604020202020204" pitchFamily="34" charset="0"/>
              </a:rPr>
              <a:t> Annual review of all critical council polices</a:t>
            </a:r>
          </a:p>
          <a:p>
            <a:pPr marL="285750" indent="-285750">
              <a:lnSpc>
                <a:spcPct val="150000"/>
              </a:lnSpc>
              <a:buFont typeface="Wingdings" panose="05000000000000000000" pitchFamily="2" charset="2"/>
              <a:buChar char="q"/>
            </a:pPr>
            <a:r>
              <a:rPr lang="en-ZA" sz="2000" dirty="0">
                <a:latin typeface="Arial" panose="020B0604020202020204" pitchFamily="34" charset="0"/>
                <a:cs typeface="Arial" panose="020B0604020202020204" pitchFamily="34" charset="0"/>
              </a:rPr>
              <a:t> Mopani water debt </a:t>
            </a:r>
            <a:r>
              <a:rPr lang="en-ZA" sz="2000" dirty="0" smtClean="0">
                <a:latin typeface="Arial" panose="020B0604020202020204" pitchFamily="34" charset="0"/>
                <a:cs typeface="Arial" panose="020B0604020202020204" pitchFamily="34" charset="0"/>
              </a:rPr>
              <a:t>repayment  </a:t>
            </a:r>
            <a:endParaRPr lang="en-ZA" sz="2000" dirty="0">
              <a:latin typeface="Arial" panose="020B0604020202020204" pitchFamily="34" charset="0"/>
              <a:cs typeface="Arial" panose="020B0604020202020204" pitchFamily="34" charset="0"/>
            </a:endParaRPr>
          </a:p>
        </p:txBody>
      </p:sp>
      <p:pic>
        <p:nvPicPr>
          <p:cNvPr id="9" name="Picture 8"/>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189543249"/>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76E654-D9C4-43E5-B9B6-5C741680088F}" type="slidenum">
              <a:rPr kumimoji="0" lang="en-ZA"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ZA" sz="105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p:cNvSpPr>
            <a:spLocks noGrp="1"/>
          </p:cNvSpPr>
          <p:nvPr>
            <p:ph type="title" idx="4294967295"/>
          </p:nvPr>
        </p:nvSpPr>
        <p:spPr>
          <a:xfrm>
            <a:off x="1131887" y="438308"/>
            <a:ext cx="10023248" cy="804863"/>
          </a:xfrm>
          <a:solidFill>
            <a:schemeClr val="accent1"/>
          </a:solidFill>
        </p:spPr>
        <p:txBody>
          <a:bodyPr>
            <a:normAutofit fontScale="90000"/>
          </a:bodyPr>
          <a:lstStyle/>
          <a:p>
            <a:pPr algn="ctr"/>
            <a:r>
              <a:rPr lang="en-US" sz="3200" b="1" dirty="0">
                <a:latin typeface="Arial" panose="020B0604020202020204" pitchFamily="34" charset="0"/>
                <a:cs typeface="Arial" panose="020B0604020202020204" pitchFamily="34" charset="0"/>
              </a:rPr>
              <a:t>AUDIT FINDING FOR THE PAST 3 YEARS </a:t>
            </a:r>
            <a:endParaRPr lang="en-ZA" sz="3200" b="1"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1133274275"/>
              </p:ext>
            </p:extLst>
          </p:nvPr>
        </p:nvGraphicFramePr>
        <p:xfrm>
          <a:off x="1131887" y="1663383"/>
          <a:ext cx="10023248" cy="2616859"/>
        </p:xfrm>
        <a:graphic>
          <a:graphicData uri="http://schemas.openxmlformats.org/drawingml/2006/table">
            <a:tbl>
              <a:tblPr firstRow="1" bandRow="1">
                <a:tableStyleId>{5C22544A-7EE6-4342-B048-85BDC9FD1C3A}</a:tableStyleId>
              </a:tblPr>
              <a:tblGrid>
                <a:gridCol w="2505812">
                  <a:extLst>
                    <a:ext uri="{9D8B030D-6E8A-4147-A177-3AD203B41FA5}">
                      <a16:colId xmlns:a16="http://schemas.microsoft.com/office/drawing/2014/main" val="784661829"/>
                    </a:ext>
                  </a:extLst>
                </a:gridCol>
                <a:gridCol w="2505812">
                  <a:extLst>
                    <a:ext uri="{9D8B030D-6E8A-4147-A177-3AD203B41FA5}">
                      <a16:colId xmlns:a16="http://schemas.microsoft.com/office/drawing/2014/main" val="3906297559"/>
                    </a:ext>
                  </a:extLst>
                </a:gridCol>
                <a:gridCol w="2505812">
                  <a:extLst>
                    <a:ext uri="{9D8B030D-6E8A-4147-A177-3AD203B41FA5}">
                      <a16:colId xmlns:a16="http://schemas.microsoft.com/office/drawing/2014/main" val="3852373252"/>
                    </a:ext>
                  </a:extLst>
                </a:gridCol>
                <a:gridCol w="2505812">
                  <a:extLst>
                    <a:ext uri="{9D8B030D-6E8A-4147-A177-3AD203B41FA5}">
                      <a16:colId xmlns:a16="http://schemas.microsoft.com/office/drawing/2014/main" val="1896844005"/>
                    </a:ext>
                  </a:extLst>
                </a:gridCol>
              </a:tblGrid>
              <a:tr h="661841">
                <a:tc>
                  <a:txBody>
                    <a:bodyPr/>
                    <a:lstStyle/>
                    <a:p>
                      <a:r>
                        <a:rPr lang="en-US" sz="2000" dirty="0">
                          <a:latin typeface="Arial" panose="020B0604020202020204" pitchFamily="34" charset="0"/>
                          <a:cs typeface="Arial" panose="020B0604020202020204" pitchFamily="34" charset="0"/>
                        </a:rPr>
                        <a:t>Year </a:t>
                      </a:r>
                      <a:endParaRPr lang="en-ZA" sz="2000" dirty="0">
                        <a:latin typeface="Arial" panose="020B0604020202020204" pitchFamily="34" charset="0"/>
                        <a:cs typeface="Arial" panose="020B0604020202020204" pitchFamily="34" charset="0"/>
                      </a:endParaRPr>
                    </a:p>
                  </a:txBody>
                  <a:tcPr/>
                </a:tc>
                <a:tc>
                  <a:txBody>
                    <a:bodyPr/>
                    <a:lstStyle/>
                    <a:p>
                      <a:r>
                        <a:rPr lang="en-US" sz="2000" dirty="0">
                          <a:latin typeface="Arial" panose="020B0604020202020204" pitchFamily="34" charset="0"/>
                          <a:cs typeface="Arial" panose="020B0604020202020204" pitchFamily="34" charset="0"/>
                        </a:rPr>
                        <a:t>No of Finding </a:t>
                      </a:r>
                      <a:endParaRPr lang="en-ZA" sz="2000" dirty="0">
                        <a:latin typeface="Arial" panose="020B0604020202020204" pitchFamily="34" charset="0"/>
                        <a:cs typeface="Arial" panose="020B0604020202020204" pitchFamily="34" charset="0"/>
                      </a:endParaRPr>
                    </a:p>
                  </a:txBody>
                  <a:tcPr/>
                </a:tc>
                <a:tc>
                  <a:txBody>
                    <a:bodyPr/>
                    <a:lstStyle/>
                    <a:p>
                      <a:r>
                        <a:rPr lang="en-US" sz="2000" dirty="0">
                          <a:latin typeface="Arial" panose="020B0604020202020204" pitchFamily="34" charset="0"/>
                          <a:cs typeface="Arial" panose="020B0604020202020204" pitchFamily="34" charset="0"/>
                        </a:rPr>
                        <a:t>No Resolved</a:t>
                      </a:r>
                      <a:r>
                        <a:rPr lang="en-US" sz="2000" baseline="0" dirty="0">
                          <a:latin typeface="Arial" panose="020B0604020202020204" pitchFamily="34" charset="0"/>
                          <a:cs typeface="Arial" panose="020B0604020202020204" pitchFamily="34" charset="0"/>
                        </a:rPr>
                        <a:t> </a:t>
                      </a:r>
                      <a:endParaRPr lang="en-ZA" sz="2000" dirty="0">
                        <a:latin typeface="Arial" panose="020B0604020202020204" pitchFamily="34" charset="0"/>
                        <a:cs typeface="Arial" panose="020B0604020202020204" pitchFamily="34" charset="0"/>
                      </a:endParaRPr>
                    </a:p>
                  </a:txBody>
                  <a:tcPr/>
                </a:tc>
                <a:tc>
                  <a:txBody>
                    <a:bodyPr/>
                    <a:lstStyle/>
                    <a:p>
                      <a:r>
                        <a:rPr lang="en-US" sz="2000" dirty="0">
                          <a:latin typeface="Arial" panose="020B0604020202020204" pitchFamily="34" charset="0"/>
                          <a:cs typeface="Arial" panose="020B0604020202020204" pitchFamily="34" charset="0"/>
                        </a:rPr>
                        <a:t>%</a:t>
                      </a:r>
                      <a:endParaRPr lang="en-ZA"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29723416"/>
                  </a:ext>
                </a:extLst>
              </a:tr>
              <a:tr h="631336">
                <a:tc>
                  <a:txBody>
                    <a:bodyPr/>
                    <a:lstStyle/>
                    <a:p>
                      <a:r>
                        <a:rPr lang="en-US" sz="2000" dirty="0">
                          <a:latin typeface="Arial" panose="020B0604020202020204" pitchFamily="34" charset="0"/>
                          <a:cs typeface="Arial" panose="020B0604020202020204" pitchFamily="34" charset="0"/>
                        </a:rPr>
                        <a:t>2016/17</a:t>
                      </a:r>
                      <a:endParaRPr lang="en-ZA" sz="2000" dirty="0">
                        <a:latin typeface="Arial" panose="020B0604020202020204" pitchFamily="34" charset="0"/>
                        <a:cs typeface="Arial" panose="020B0604020202020204" pitchFamily="34" charset="0"/>
                      </a:endParaRPr>
                    </a:p>
                  </a:txBody>
                  <a:tcPr/>
                </a:tc>
                <a:tc>
                  <a:txBody>
                    <a:bodyPr/>
                    <a:lstStyle/>
                    <a:p>
                      <a:r>
                        <a:rPr lang="en-US" sz="2000" dirty="0">
                          <a:latin typeface="Arial" panose="020B0604020202020204" pitchFamily="34" charset="0"/>
                          <a:cs typeface="Arial" panose="020B0604020202020204" pitchFamily="34" charset="0"/>
                        </a:rPr>
                        <a:t>67</a:t>
                      </a:r>
                      <a:endParaRPr lang="en-ZA" sz="2000" dirty="0">
                        <a:latin typeface="Arial" panose="020B0604020202020204" pitchFamily="34" charset="0"/>
                        <a:cs typeface="Arial" panose="020B0604020202020204" pitchFamily="34" charset="0"/>
                      </a:endParaRPr>
                    </a:p>
                  </a:txBody>
                  <a:tcPr/>
                </a:tc>
                <a:tc>
                  <a:txBody>
                    <a:bodyPr/>
                    <a:lstStyle/>
                    <a:p>
                      <a:r>
                        <a:rPr lang="en-US" sz="2000" dirty="0">
                          <a:latin typeface="Arial" panose="020B0604020202020204" pitchFamily="34" charset="0"/>
                          <a:cs typeface="Arial" panose="020B0604020202020204" pitchFamily="34" charset="0"/>
                        </a:rPr>
                        <a:t>53</a:t>
                      </a:r>
                      <a:endParaRPr lang="en-ZA" sz="2000" dirty="0">
                        <a:latin typeface="Arial" panose="020B0604020202020204" pitchFamily="34" charset="0"/>
                        <a:cs typeface="Arial" panose="020B0604020202020204" pitchFamily="34" charset="0"/>
                      </a:endParaRPr>
                    </a:p>
                  </a:txBody>
                  <a:tcPr/>
                </a:tc>
                <a:tc>
                  <a:txBody>
                    <a:bodyPr/>
                    <a:lstStyle/>
                    <a:p>
                      <a:r>
                        <a:rPr lang="en-US" sz="2000" dirty="0">
                          <a:latin typeface="Arial" panose="020B0604020202020204" pitchFamily="34" charset="0"/>
                          <a:cs typeface="Arial" panose="020B0604020202020204" pitchFamily="34" charset="0"/>
                        </a:rPr>
                        <a:t>80%</a:t>
                      </a:r>
                      <a:endParaRPr lang="en-ZA"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33241005"/>
                  </a:ext>
                </a:extLst>
              </a:tr>
              <a:tr h="661841">
                <a:tc>
                  <a:txBody>
                    <a:bodyPr/>
                    <a:lstStyle/>
                    <a:p>
                      <a:r>
                        <a:rPr lang="en-US" sz="2000" dirty="0">
                          <a:latin typeface="Arial" panose="020B0604020202020204" pitchFamily="34" charset="0"/>
                          <a:cs typeface="Arial" panose="020B0604020202020204" pitchFamily="34" charset="0"/>
                        </a:rPr>
                        <a:t>2017/18</a:t>
                      </a:r>
                      <a:endParaRPr lang="en-ZA" sz="2000" dirty="0">
                        <a:latin typeface="Arial" panose="020B0604020202020204" pitchFamily="34" charset="0"/>
                        <a:cs typeface="Arial" panose="020B0604020202020204" pitchFamily="34" charset="0"/>
                      </a:endParaRPr>
                    </a:p>
                  </a:txBody>
                  <a:tcPr/>
                </a:tc>
                <a:tc>
                  <a:txBody>
                    <a:bodyPr/>
                    <a:lstStyle/>
                    <a:p>
                      <a:r>
                        <a:rPr lang="en-US" sz="2000" dirty="0">
                          <a:latin typeface="Arial" panose="020B0604020202020204" pitchFamily="34" charset="0"/>
                          <a:cs typeface="Arial" panose="020B0604020202020204" pitchFamily="34" charset="0"/>
                        </a:rPr>
                        <a:t>43</a:t>
                      </a:r>
                      <a:endParaRPr lang="en-ZA" sz="2000" dirty="0">
                        <a:latin typeface="Arial" panose="020B0604020202020204" pitchFamily="34" charset="0"/>
                        <a:cs typeface="Arial" panose="020B0604020202020204" pitchFamily="34" charset="0"/>
                      </a:endParaRPr>
                    </a:p>
                  </a:txBody>
                  <a:tcPr/>
                </a:tc>
                <a:tc>
                  <a:txBody>
                    <a:bodyPr/>
                    <a:lstStyle/>
                    <a:p>
                      <a:r>
                        <a:rPr lang="en-US" sz="2000" dirty="0">
                          <a:latin typeface="Arial" panose="020B0604020202020204" pitchFamily="34" charset="0"/>
                          <a:cs typeface="Arial" panose="020B0604020202020204" pitchFamily="34" charset="0"/>
                        </a:rPr>
                        <a:t>28</a:t>
                      </a:r>
                      <a:endParaRPr lang="en-ZA" sz="2000" dirty="0">
                        <a:latin typeface="Arial" panose="020B0604020202020204" pitchFamily="34" charset="0"/>
                        <a:cs typeface="Arial" panose="020B0604020202020204" pitchFamily="34" charset="0"/>
                      </a:endParaRPr>
                    </a:p>
                  </a:txBody>
                  <a:tcPr/>
                </a:tc>
                <a:tc>
                  <a:txBody>
                    <a:bodyPr/>
                    <a:lstStyle/>
                    <a:p>
                      <a:r>
                        <a:rPr lang="en-US" sz="2000" dirty="0">
                          <a:latin typeface="Arial" panose="020B0604020202020204" pitchFamily="34" charset="0"/>
                          <a:cs typeface="Arial" panose="020B0604020202020204" pitchFamily="34" charset="0"/>
                        </a:rPr>
                        <a:t>65%</a:t>
                      </a:r>
                      <a:endParaRPr lang="en-ZA"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58183934"/>
                  </a:ext>
                </a:extLst>
              </a:tr>
              <a:tr h="661841">
                <a:tc>
                  <a:txBody>
                    <a:bodyPr/>
                    <a:lstStyle/>
                    <a:p>
                      <a:r>
                        <a:rPr lang="en-US" sz="2000" dirty="0">
                          <a:latin typeface="Arial" panose="020B0604020202020204" pitchFamily="34" charset="0"/>
                          <a:cs typeface="Arial" panose="020B0604020202020204" pitchFamily="34" charset="0"/>
                        </a:rPr>
                        <a:t>2018/19</a:t>
                      </a:r>
                      <a:endParaRPr lang="en-ZA" sz="2000" dirty="0">
                        <a:latin typeface="Arial" panose="020B0604020202020204" pitchFamily="34" charset="0"/>
                        <a:cs typeface="Arial" panose="020B0604020202020204" pitchFamily="34" charset="0"/>
                      </a:endParaRPr>
                    </a:p>
                  </a:txBody>
                  <a:tcPr/>
                </a:tc>
                <a:tc>
                  <a:txBody>
                    <a:bodyPr/>
                    <a:lstStyle/>
                    <a:p>
                      <a:r>
                        <a:rPr lang="en-US" sz="2000" dirty="0">
                          <a:latin typeface="Arial" panose="020B0604020202020204" pitchFamily="34" charset="0"/>
                          <a:cs typeface="Arial" panose="020B0604020202020204" pitchFamily="34" charset="0"/>
                        </a:rPr>
                        <a:t>25</a:t>
                      </a:r>
                      <a:endParaRPr lang="en-ZA" sz="2000" dirty="0">
                        <a:latin typeface="Arial" panose="020B0604020202020204" pitchFamily="34" charset="0"/>
                        <a:cs typeface="Arial" panose="020B0604020202020204" pitchFamily="34" charset="0"/>
                      </a:endParaRPr>
                    </a:p>
                  </a:txBody>
                  <a:tcPr/>
                </a:tc>
                <a:tc>
                  <a:txBody>
                    <a:bodyPr/>
                    <a:lstStyle/>
                    <a:p>
                      <a:r>
                        <a:rPr lang="en-US" sz="2000" dirty="0">
                          <a:latin typeface="Arial" panose="020B0604020202020204" pitchFamily="34" charset="0"/>
                          <a:cs typeface="Arial" panose="020B0604020202020204" pitchFamily="34" charset="0"/>
                        </a:rPr>
                        <a:t>17</a:t>
                      </a:r>
                      <a:endParaRPr lang="en-ZA" sz="2000" dirty="0">
                        <a:latin typeface="Arial" panose="020B0604020202020204" pitchFamily="34" charset="0"/>
                        <a:cs typeface="Arial" panose="020B0604020202020204" pitchFamily="34" charset="0"/>
                      </a:endParaRPr>
                    </a:p>
                  </a:txBody>
                  <a:tcPr/>
                </a:tc>
                <a:tc>
                  <a:txBody>
                    <a:bodyPr/>
                    <a:lstStyle/>
                    <a:p>
                      <a:r>
                        <a:rPr lang="en-US" sz="2000" dirty="0">
                          <a:latin typeface="Arial" panose="020B0604020202020204" pitchFamily="34" charset="0"/>
                          <a:cs typeface="Arial" panose="020B0604020202020204" pitchFamily="34" charset="0"/>
                        </a:rPr>
                        <a:t>68%</a:t>
                      </a:r>
                      <a:endParaRPr lang="en-ZA"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4160877"/>
                  </a:ext>
                </a:extLst>
              </a:tr>
            </a:tbl>
          </a:graphicData>
        </a:graphic>
      </p:graphicFrame>
      <p:pic>
        <p:nvPicPr>
          <p:cNvPr id="6" name="Picture 5">
            <a:extLst>
              <a:ext uri="{FF2B5EF4-FFF2-40B4-BE49-F238E27FC236}">
                <a16:creationId xmlns:a16="http://schemas.microsoft.com/office/drawing/2014/main" id="{312C3ACA-E1E3-42E8-8942-C357030978AD}"/>
              </a:ext>
            </a:extLst>
          </p:cNvPr>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3558028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76E654-D9C4-43E5-B9B6-5C741680088F}" type="slidenum">
              <a:rPr kumimoji="0" lang="en-ZA" sz="1050" b="0" i="0" u="none" strike="noStrike" kern="1200" cap="none" spc="0" normalizeH="0" baseline="0" noProof="0" smtClean="0">
                <a:ln>
                  <a:noFill/>
                </a:ln>
                <a:solidFill>
                  <a:schemeClr val="tx1"/>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ZA" sz="1050" b="0" i="0" u="none" strike="noStrike" kern="1200" cap="none" spc="0" normalizeH="0" baseline="0" noProof="0">
              <a:ln>
                <a:noFill/>
              </a:ln>
              <a:solidFill>
                <a:schemeClr val="tx1"/>
              </a:solidFill>
              <a:effectLst/>
              <a:uLnTx/>
              <a:uFillTx/>
              <a:latin typeface="Calibri"/>
              <a:ea typeface="+mn-ea"/>
              <a:cs typeface="+mn-cs"/>
            </a:endParaRPr>
          </a:p>
        </p:txBody>
      </p:sp>
      <p:sp>
        <p:nvSpPr>
          <p:cNvPr id="2" name="Title 1"/>
          <p:cNvSpPr>
            <a:spLocks noGrp="1"/>
          </p:cNvSpPr>
          <p:nvPr>
            <p:ph type="title" idx="4294967295"/>
          </p:nvPr>
        </p:nvSpPr>
        <p:spPr>
          <a:xfrm>
            <a:off x="807720" y="433594"/>
            <a:ext cx="10677525" cy="739775"/>
          </a:xfrm>
          <a:solidFill>
            <a:schemeClr val="accent1"/>
          </a:solidFill>
        </p:spPr>
        <p:txBody>
          <a:bodyPr>
            <a:normAutofit fontScale="90000"/>
          </a:bodyPr>
          <a:lstStyle/>
          <a:p>
            <a:pPr algn="ctr"/>
            <a:r>
              <a:rPr lang="en-ZA" sz="3200" b="1" dirty="0">
                <a:solidFill>
                  <a:schemeClr val="tx1"/>
                </a:solidFill>
                <a:latin typeface="Arial" panose="020B0604020202020204" pitchFamily="34" charset="0"/>
                <a:ea typeface="Tahoma" panose="020B0604030504040204" pitchFamily="34" charset="0"/>
                <a:cs typeface="Arial" panose="020B0604020202020204" pitchFamily="34" charset="0"/>
              </a:rPr>
              <a:t>MAJOR/KEY AUDIT FINDINGS 2018/2019 </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569822124"/>
              </p:ext>
            </p:extLst>
          </p:nvPr>
        </p:nvGraphicFramePr>
        <p:xfrm>
          <a:off x="841864" y="1589137"/>
          <a:ext cx="10677378" cy="2917588"/>
        </p:xfrm>
        <a:graphic>
          <a:graphicData uri="http://schemas.openxmlformats.org/drawingml/2006/table">
            <a:tbl>
              <a:tblPr firstRow="1" bandRow="1">
                <a:tableStyleId>{5C22544A-7EE6-4342-B048-85BDC9FD1C3A}</a:tableStyleId>
              </a:tblPr>
              <a:tblGrid>
                <a:gridCol w="5379853">
                  <a:extLst>
                    <a:ext uri="{9D8B030D-6E8A-4147-A177-3AD203B41FA5}">
                      <a16:colId xmlns:a16="http://schemas.microsoft.com/office/drawing/2014/main" val="20000"/>
                    </a:ext>
                  </a:extLst>
                </a:gridCol>
                <a:gridCol w="5297525">
                  <a:extLst>
                    <a:ext uri="{9D8B030D-6E8A-4147-A177-3AD203B41FA5}">
                      <a16:colId xmlns:a16="http://schemas.microsoft.com/office/drawing/2014/main" val="20001"/>
                    </a:ext>
                  </a:extLst>
                </a:gridCol>
              </a:tblGrid>
              <a:tr h="583838">
                <a:tc>
                  <a:txBody>
                    <a:bodyPr/>
                    <a:lstStyle/>
                    <a:p>
                      <a:pPr algn="ctr"/>
                      <a:r>
                        <a:rPr lang="en-US" sz="2000" dirty="0">
                          <a:solidFill>
                            <a:schemeClr val="tx1"/>
                          </a:solidFill>
                          <a:latin typeface="Arial" panose="020B0604020202020204" pitchFamily="34" charset="0"/>
                          <a:cs typeface="Arial" panose="020B0604020202020204" pitchFamily="34" charset="0"/>
                        </a:rPr>
                        <a:t>Audit findings</a:t>
                      </a:r>
                    </a:p>
                  </a:txBody>
                  <a:tcPr marL="82975" marR="82975"/>
                </a:tc>
                <a:tc>
                  <a:txBody>
                    <a:bodyPr/>
                    <a:lstStyle/>
                    <a:p>
                      <a:pPr algn="ctr"/>
                      <a:r>
                        <a:rPr lang="en-US" sz="2000" dirty="0">
                          <a:solidFill>
                            <a:schemeClr val="tx1"/>
                          </a:solidFill>
                          <a:latin typeface="Arial" panose="020B0604020202020204" pitchFamily="34" charset="0"/>
                          <a:cs typeface="Arial" panose="020B0604020202020204" pitchFamily="34" charset="0"/>
                        </a:rPr>
                        <a:t>Progress</a:t>
                      </a:r>
                      <a:r>
                        <a:rPr lang="en-US" sz="2000" baseline="0" dirty="0">
                          <a:solidFill>
                            <a:schemeClr val="tx1"/>
                          </a:solidFill>
                          <a:latin typeface="Arial" panose="020B0604020202020204" pitchFamily="34" charset="0"/>
                          <a:cs typeface="Arial" panose="020B0604020202020204" pitchFamily="34" charset="0"/>
                        </a:rPr>
                        <a:t> to Date</a:t>
                      </a:r>
                      <a:endParaRPr lang="en-US" sz="2000" dirty="0">
                        <a:solidFill>
                          <a:schemeClr val="tx1"/>
                        </a:solidFill>
                        <a:latin typeface="Arial" panose="020B0604020202020204" pitchFamily="34" charset="0"/>
                        <a:cs typeface="Arial" panose="020B0604020202020204" pitchFamily="34" charset="0"/>
                      </a:endParaRPr>
                    </a:p>
                  </a:txBody>
                  <a:tcPr marL="82975" marR="82975"/>
                </a:tc>
                <a:extLst>
                  <a:ext uri="{0D108BD9-81ED-4DB2-BD59-A6C34878D82A}">
                    <a16:rowId xmlns:a16="http://schemas.microsoft.com/office/drawing/2014/main" val="10000"/>
                  </a:ext>
                </a:extLst>
              </a:tr>
              <a:tr h="897958">
                <a:tc>
                  <a:txBody>
                    <a:bodyPr/>
                    <a:lstStyle/>
                    <a:p>
                      <a:r>
                        <a:rPr lang="en-US" sz="2000" dirty="0">
                          <a:solidFill>
                            <a:schemeClr val="tx1"/>
                          </a:solidFill>
                          <a:latin typeface="Arial" panose="020B0604020202020204" pitchFamily="34" charset="0"/>
                          <a:cs typeface="Arial" panose="020B0604020202020204" pitchFamily="34" charset="0"/>
                        </a:rPr>
                        <a:t>Inappropriate</a:t>
                      </a:r>
                      <a:r>
                        <a:rPr lang="en-US" sz="2000" baseline="0" dirty="0">
                          <a:solidFill>
                            <a:schemeClr val="tx1"/>
                          </a:solidFill>
                          <a:latin typeface="Arial" panose="020B0604020202020204" pitchFamily="34" charset="0"/>
                          <a:cs typeface="Arial" panose="020B0604020202020204" pitchFamily="34" charset="0"/>
                        </a:rPr>
                        <a:t> estimation of useful lives of assets </a:t>
                      </a:r>
                      <a:endParaRPr lang="en-US" sz="2000" dirty="0">
                        <a:solidFill>
                          <a:schemeClr val="tx1"/>
                        </a:solidFill>
                        <a:latin typeface="Arial" panose="020B0604020202020204" pitchFamily="34" charset="0"/>
                        <a:cs typeface="Arial" panose="020B0604020202020204" pitchFamily="34" charset="0"/>
                      </a:endParaRPr>
                    </a:p>
                  </a:txBody>
                  <a:tcPr marL="82975" marR="82975"/>
                </a:tc>
                <a:tc>
                  <a:txBody>
                    <a:bodyPr/>
                    <a:lstStyle/>
                    <a:p>
                      <a:r>
                        <a:rPr lang="en-US" sz="2000" dirty="0">
                          <a:solidFill>
                            <a:schemeClr val="tx1"/>
                          </a:solidFill>
                          <a:latin typeface="Arial" panose="020B0604020202020204" pitchFamily="34" charset="0"/>
                          <a:cs typeface="Arial" panose="020B0604020202020204" pitchFamily="34" charset="0"/>
                        </a:rPr>
                        <a:t>Implemente</a:t>
                      </a:r>
                      <a:r>
                        <a:rPr lang="en-US" sz="2000" baseline="0" dirty="0">
                          <a:solidFill>
                            <a:schemeClr val="tx1"/>
                          </a:solidFill>
                          <a:latin typeface="Arial" panose="020B0604020202020204" pitchFamily="34" charset="0"/>
                          <a:cs typeface="Arial" panose="020B0604020202020204" pitchFamily="34" charset="0"/>
                        </a:rPr>
                        <a:t>d </a:t>
                      </a:r>
                      <a:r>
                        <a:rPr lang="en-US" sz="2000" dirty="0">
                          <a:solidFill>
                            <a:schemeClr val="tx1"/>
                          </a:solidFill>
                          <a:latin typeface="Arial" panose="020B0604020202020204" pitchFamily="34" charset="0"/>
                          <a:cs typeface="Arial" panose="020B0604020202020204" pitchFamily="34" charset="0"/>
                        </a:rPr>
                        <a:t> </a:t>
                      </a:r>
                    </a:p>
                  </a:txBody>
                  <a:tcPr marL="82975" marR="82975"/>
                </a:tc>
                <a:extLst>
                  <a:ext uri="{0D108BD9-81ED-4DB2-BD59-A6C34878D82A}">
                    <a16:rowId xmlns:a16="http://schemas.microsoft.com/office/drawing/2014/main" val="10001"/>
                  </a:ext>
                </a:extLst>
              </a:tr>
              <a:tr h="897958">
                <a:tc>
                  <a:txBody>
                    <a:bodyPr/>
                    <a:lstStyle/>
                    <a:p>
                      <a:r>
                        <a:rPr lang="en-US" sz="2000" dirty="0">
                          <a:solidFill>
                            <a:schemeClr val="tx1"/>
                          </a:solidFill>
                          <a:latin typeface="Arial" panose="020B0604020202020204" pitchFamily="34" charset="0"/>
                          <a:cs typeface="Arial" panose="020B0604020202020204" pitchFamily="34" charset="0"/>
                        </a:rPr>
                        <a:t>Inaccurate Performance Reporting </a:t>
                      </a:r>
                    </a:p>
                  </a:txBody>
                  <a:tcPr marL="82975" marR="8297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Arial" panose="020B0604020202020204" pitchFamily="34" charset="0"/>
                          <a:cs typeface="Arial" panose="020B0604020202020204" pitchFamily="34" charset="0"/>
                        </a:rPr>
                        <a:t>Implemented</a:t>
                      </a:r>
                    </a:p>
                  </a:txBody>
                  <a:tcPr marL="82975" marR="82975"/>
                </a:tc>
                <a:extLst>
                  <a:ext uri="{0D108BD9-81ED-4DB2-BD59-A6C34878D82A}">
                    <a16:rowId xmlns:a16="http://schemas.microsoft.com/office/drawing/2014/main" val="10002"/>
                  </a:ext>
                </a:extLst>
              </a:tr>
              <a:tr h="537834">
                <a:tc>
                  <a:txBody>
                    <a:bodyPr/>
                    <a:lstStyle/>
                    <a:p>
                      <a:r>
                        <a:rPr lang="en-US" sz="2000" dirty="0">
                          <a:solidFill>
                            <a:schemeClr val="tx1"/>
                          </a:solidFill>
                          <a:latin typeface="Arial" panose="020B0604020202020204" pitchFamily="34" charset="0"/>
                          <a:cs typeface="Arial" panose="020B0604020202020204" pitchFamily="34" charset="0"/>
                        </a:rPr>
                        <a:t>Discrepancies in SCM Processes</a:t>
                      </a:r>
                    </a:p>
                  </a:txBody>
                  <a:tcPr marL="82975" marR="82975"/>
                </a:tc>
                <a:tc>
                  <a:txBody>
                    <a:bodyPr/>
                    <a:lstStyle/>
                    <a:p>
                      <a:r>
                        <a:rPr lang="en-US" sz="2000" dirty="0">
                          <a:solidFill>
                            <a:schemeClr val="tx1"/>
                          </a:solidFill>
                          <a:latin typeface="Arial" panose="020B0604020202020204" pitchFamily="34" charset="0"/>
                          <a:cs typeface="Arial" panose="020B0604020202020204" pitchFamily="34" charset="0"/>
                        </a:rPr>
                        <a:t>Implemented </a:t>
                      </a:r>
                    </a:p>
                  </a:txBody>
                  <a:tcPr marL="82975" marR="82975"/>
                </a:tc>
                <a:extLst>
                  <a:ext uri="{0D108BD9-81ED-4DB2-BD59-A6C34878D82A}">
                    <a16:rowId xmlns:a16="http://schemas.microsoft.com/office/drawing/2014/main" val="10003"/>
                  </a:ext>
                </a:extLst>
              </a:tr>
            </a:tbl>
          </a:graphicData>
        </a:graphic>
      </p:graphicFrame>
      <p:pic>
        <p:nvPicPr>
          <p:cNvPr id="9" name="Picture 8"/>
          <p:cNvPicPr/>
          <p:nvPr/>
        </p:nvPicPr>
        <p:blipFill>
          <a:blip r:embed="rId3"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477549505"/>
      </p:ext>
    </p:extLst>
  </p:cSld>
  <p:clrMapOvr>
    <a:masterClrMapping/>
  </p:clrMapOvr>
  <p:transition spd="med">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76E654-D9C4-43E5-B9B6-5C741680088F}" type="slidenum">
              <a:rPr kumimoji="0" lang="en-ZA" sz="1050" b="0" i="0" u="none" strike="noStrike" kern="1200" cap="none" spc="0" normalizeH="0" baseline="0" noProof="0" smtClean="0">
                <a:ln>
                  <a:noFill/>
                </a:ln>
                <a:solidFill>
                  <a:schemeClr val="tx1"/>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ZA" sz="1050" b="0" i="0" u="none" strike="noStrike" kern="1200" cap="none" spc="0" normalizeH="0" baseline="0" noProof="0">
              <a:ln>
                <a:noFill/>
              </a:ln>
              <a:solidFill>
                <a:schemeClr val="tx1"/>
              </a:solidFill>
              <a:effectLst/>
              <a:uLnTx/>
              <a:uFillTx/>
              <a:latin typeface="Calibri"/>
              <a:ea typeface="+mn-ea"/>
              <a:cs typeface="+mn-cs"/>
            </a:endParaRPr>
          </a:p>
        </p:txBody>
      </p:sp>
      <p:sp>
        <p:nvSpPr>
          <p:cNvPr id="2" name="Title 1"/>
          <p:cNvSpPr>
            <a:spLocks noGrp="1"/>
          </p:cNvSpPr>
          <p:nvPr>
            <p:ph type="title" idx="4294967295"/>
          </p:nvPr>
        </p:nvSpPr>
        <p:spPr>
          <a:xfrm>
            <a:off x="757237" y="466883"/>
            <a:ext cx="10677525" cy="688975"/>
          </a:xfrm>
          <a:solidFill>
            <a:schemeClr val="accent1"/>
          </a:solidFill>
        </p:spPr>
        <p:txBody>
          <a:bodyPr>
            <a:normAutofit fontScale="90000"/>
          </a:bodyPr>
          <a:lstStyle/>
          <a:p>
            <a:pPr algn="ctr"/>
            <a:r>
              <a:rPr lang="en-ZA" sz="3200" b="1" dirty="0">
                <a:solidFill>
                  <a:schemeClr val="tx1"/>
                </a:solidFill>
                <a:latin typeface="Arial" panose="020B0604020202020204" pitchFamily="34" charset="0"/>
                <a:ea typeface="Tahoma" panose="020B0604030504040204" pitchFamily="34" charset="0"/>
                <a:cs typeface="Arial" panose="020B0604020202020204" pitchFamily="34" charset="0"/>
              </a:rPr>
              <a:t>FUNCTIONING OF GOVERNANCE STRUCTURES</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858875174"/>
              </p:ext>
            </p:extLst>
          </p:nvPr>
        </p:nvGraphicFramePr>
        <p:xfrm>
          <a:off x="757384" y="1626362"/>
          <a:ext cx="10677378" cy="2654191"/>
        </p:xfrm>
        <a:graphic>
          <a:graphicData uri="http://schemas.openxmlformats.org/drawingml/2006/table">
            <a:tbl>
              <a:tblPr firstRow="1" bandRow="1">
                <a:tableStyleId>{5C22544A-7EE6-4342-B048-85BDC9FD1C3A}</a:tableStyleId>
              </a:tblPr>
              <a:tblGrid>
                <a:gridCol w="5338689">
                  <a:extLst>
                    <a:ext uri="{9D8B030D-6E8A-4147-A177-3AD203B41FA5}">
                      <a16:colId xmlns:a16="http://schemas.microsoft.com/office/drawing/2014/main" val="2497518783"/>
                    </a:ext>
                  </a:extLst>
                </a:gridCol>
                <a:gridCol w="5338689">
                  <a:extLst>
                    <a:ext uri="{9D8B030D-6E8A-4147-A177-3AD203B41FA5}">
                      <a16:colId xmlns:a16="http://schemas.microsoft.com/office/drawing/2014/main" val="3666181678"/>
                    </a:ext>
                  </a:extLst>
                </a:gridCol>
              </a:tblGrid>
              <a:tr h="539888">
                <a:tc>
                  <a:txBody>
                    <a:bodyPr/>
                    <a:lstStyle/>
                    <a:p>
                      <a:endParaRPr lang="en-ZA" sz="2000" b="1" dirty="0">
                        <a:latin typeface="Arial" panose="020B0604020202020204" pitchFamily="34" charset="0"/>
                        <a:ea typeface="Tahoma" panose="020B0604030504040204" pitchFamily="34" charset="0"/>
                        <a:cs typeface="Arial" panose="020B0604020202020204" pitchFamily="34" charset="0"/>
                      </a:endParaRPr>
                    </a:p>
                  </a:txBody>
                  <a:tcPr marL="83489" marR="83489"/>
                </a:tc>
                <a:tc>
                  <a:txBody>
                    <a:bodyPr/>
                    <a:lstStyle/>
                    <a:p>
                      <a:r>
                        <a:rPr lang="en-ZA" sz="2000" b="1" dirty="0">
                          <a:latin typeface="Arial" panose="020B0604020202020204" pitchFamily="34" charset="0"/>
                          <a:ea typeface="Tahoma" panose="020B0604030504040204" pitchFamily="34" charset="0"/>
                          <a:cs typeface="Arial" panose="020B0604020202020204" pitchFamily="34" charset="0"/>
                        </a:rPr>
                        <a:t>YES/NO</a:t>
                      </a:r>
                    </a:p>
                  </a:txBody>
                  <a:tcPr marL="83489" marR="83489"/>
                </a:tc>
                <a:extLst>
                  <a:ext uri="{0D108BD9-81ED-4DB2-BD59-A6C34878D82A}">
                    <a16:rowId xmlns:a16="http://schemas.microsoft.com/office/drawing/2014/main" val="356359600"/>
                  </a:ext>
                </a:extLst>
              </a:tr>
              <a:tr h="674913">
                <a:tc>
                  <a:txBody>
                    <a:bodyPr/>
                    <a:lstStyle/>
                    <a:p>
                      <a:r>
                        <a:rPr lang="en-ZA" sz="2000" b="0" dirty="0">
                          <a:latin typeface="Arial" panose="020B0604020202020204" pitchFamily="34" charset="0"/>
                          <a:ea typeface="Tahoma" panose="020B0604030504040204" pitchFamily="34" charset="0"/>
                          <a:cs typeface="Arial" panose="020B0604020202020204" pitchFamily="34" charset="0"/>
                        </a:rPr>
                        <a:t>Audit</a:t>
                      </a:r>
                      <a:r>
                        <a:rPr lang="en-ZA" sz="2000" b="0" baseline="0" dirty="0">
                          <a:latin typeface="Arial" panose="020B0604020202020204" pitchFamily="34" charset="0"/>
                          <a:ea typeface="Tahoma" panose="020B0604030504040204" pitchFamily="34" charset="0"/>
                          <a:cs typeface="Arial" panose="020B0604020202020204" pitchFamily="34" charset="0"/>
                        </a:rPr>
                        <a:t> Committee</a:t>
                      </a:r>
                      <a:endParaRPr lang="en-ZA" sz="2000" b="0" dirty="0">
                        <a:latin typeface="Arial" panose="020B0604020202020204" pitchFamily="34" charset="0"/>
                        <a:ea typeface="Tahoma" panose="020B0604030504040204" pitchFamily="34" charset="0"/>
                        <a:cs typeface="Arial" panose="020B0604020202020204" pitchFamily="34" charset="0"/>
                      </a:endParaRPr>
                    </a:p>
                  </a:txBody>
                  <a:tcPr marL="83489" marR="83489"/>
                </a:tc>
                <a:tc>
                  <a:txBody>
                    <a:bodyPr/>
                    <a:lstStyle/>
                    <a:p>
                      <a:r>
                        <a:rPr lang="en-ZA" sz="2000" b="0" dirty="0">
                          <a:latin typeface="Arial" panose="020B0604020202020204" pitchFamily="34" charset="0"/>
                          <a:ea typeface="Tahoma" panose="020B0604030504040204" pitchFamily="34" charset="0"/>
                          <a:cs typeface="Arial" panose="020B0604020202020204" pitchFamily="34" charset="0"/>
                        </a:rPr>
                        <a:t>YES</a:t>
                      </a:r>
                    </a:p>
                  </a:txBody>
                  <a:tcPr marL="83489" marR="83489"/>
                </a:tc>
                <a:extLst>
                  <a:ext uri="{0D108BD9-81ED-4DB2-BD59-A6C34878D82A}">
                    <a16:rowId xmlns:a16="http://schemas.microsoft.com/office/drawing/2014/main" val="2620798883"/>
                  </a:ext>
                </a:extLst>
              </a:tr>
              <a:tr h="713375">
                <a:tc>
                  <a:txBody>
                    <a:bodyPr/>
                    <a:lstStyle/>
                    <a:p>
                      <a:r>
                        <a:rPr lang="en-ZA" sz="2000" b="0" dirty="0">
                          <a:latin typeface="Arial" panose="020B0604020202020204" pitchFamily="34" charset="0"/>
                          <a:ea typeface="Tahoma" panose="020B0604030504040204" pitchFamily="34" charset="0"/>
                          <a:cs typeface="Arial" panose="020B0604020202020204" pitchFamily="34" charset="0"/>
                        </a:rPr>
                        <a:t>Internal Audit</a:t>
                      </a:r>
                    </a:p>
                  </a:txBody>
                  <a:tcPr marL="83489" marR="8348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Tahoma" panose="020B0604030504040204" pitchFamily="34" charset="0"/>
                          <a:cs typeface="Arial" panose="020B0604020202020204" pitchFamily="34" charset="0"/>
                        </a:rPr>
                        <a:t>YES</a:t>
                      </a:r>
                    </a:p>
                  </a:txBody>
                  <a:tcPr marL="83489" marR="83489"/>
                </a:tc>
                <a:extLst>
                  <a:ext uri="{0D108BD9-81ED-4DB2-BD59-A6C34878D82A}">
                    <a16:rowId xmlns:a16="http://schemas.microsoft.com/office/drawing/2014/main" val="1509339077"/>
                  </a:ext>
                </a:extLst>
              </a:tr>
              <a:tr h="726015">
                <a:tc>
                  <a:txBody>
                    <a:bodyPr/>
                    <a:lstStyle/>
                    <a:p>
                      <a:r>
                        <a:rPr lang="en-ZA" sz="2000" b="0" dirty="0">
                          <a:latin typeface="Arial" panose="020B0604020202020204" pitchFamily="34" charset="0"/>
                          <a:ea typeface="Tahoma" panose="020B0604030504040204" pitchFamily="34" charset="0"/>
                          <a:cs typeface="Arial" panose="020B0604020202020204" pitchFamily="34" charset="0"/>
                        </a:rPr>
                        <a:t>Audit Steering Committee</a:t>
                      </a:r>
                    </a:p>
                  </a:txBody>
                  <a:tcPr marL="83489" marR="8348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Tahoma" panose="020B0604030504040204" pitchFamily="34" charset="0"/>
                          <a:cs typeface="Arial" panose="020B0604020202020204" pitchFamily="34" charset="0"/>
                        </a:rPr>
                        <a:t>YES</a:t>
                      </a:r>
                    </a:p>
                  </a:txBody>
                  <a:tcPr marL="83489" marR="83489"/>
                </a:tc>
                <a:extLst>
                  <a:ext uri="{0D108BD9-81ED-4DB2-BD59-A6C34878D82A}">
                    <a16:rowId xmlns:a16="http://schemas.microsoft.com/office/drawing/2014/main" val="2561575299"/>
                  </a:ext>
                </a:extLst>
              </a:tr>
            </a:tbl>
          </a:graphicData>
        </a:graphic>
      </p:graphicFrame>
      <p:pic>
        <p:nvPicPr>
          <p:cNvPr id="9" name="Picture 8"/>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500175780"/>
      </p:ext>
    </p:extLst>
  </p:cSld>
  <p:clrMapOvr>
    <a:masterClrMapping/>
  </p:clrMapOvr>
  <p:transition spd="med">
    <p:pull/>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58876FC7-262C-4D21-BF78-6A5AC136685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ABE409A9-3B26-4DE4-A0DF-736A57D7D9C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DDFC98DB-AE56-4BC5-A7FC-E1958210DF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04C56DFB-4797-43DA-AF68-54F5A02880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A2E5DA65-4E8C-4ED5-BB6A-C4E1072C3E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D6D08778-9B28-4AB2-8301-3751F4DAF3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B6E71DBF-240E-4319-BE17-2155D0DCAA8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2235DD60-9149-4F52-BA2C-888BBDF8B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FDAF4AB-72D9-49A1-A44E-F2E4325448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C74439E-2FCE-4914-B25A-0E2EACF648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6F2AC5F5-24C6-4B21-B2A6-14E2A3DDE3D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3E026AA-CFCC-425A-AEBB-5AF946E737E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CFB34E43-D7A7-44DD-B688-0C80F75A5FA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79E6D206-E674-40DF-B2D9-F4D4C81F22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8D71898-E190-48BB-9FA1-B18CFBECD18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2FEB4C2-E567-43E3-982F-9FC2F85BB0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F3A5AE10-E218-4DE4-8C8A-E5DEF1CF60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E6D62A9D-DBC0-4C69-A05C-785CCECCE1F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45CCB5FD-6E4A-498D-B96B-BB4FCC1DEE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8CB57E2B-3E69-4131-A938-EE548A3E5F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1" name="Group 30">
            <a:extLst>
              <a:ext uri="{FF2B5EF4-FFF2-40B4-BE49-F238E27FC236}">
                <a16:creationId xmlns:a16="http://schemas.microsoft.com/office/drawing/2014/main" id="{183BD171-940D-49F9-A450-D14C7C7B5F7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2" name="Rectangle 31">
              <a:extLst>
                <a:ext uri="{FF2B5EF4-FFF2-40B4-BE49-F238E27FC236}">
                  <a16:creationId xmlns:a16="http://schemas.microsoft.com/office/drawing/2014/main" id="{CA28A8C9-77D1-4849-86D2-1275065E27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Isosceles Triangle 32">
              <a:extLst>
                <a:ext uri="{FF2B5EF4-FFF2-40B4-BE49-F238E27FC236}">
                  <a16:creationId xmlns:a16="http://schemas.microsoft.com/office/drawing/2014/main" id="{0C209A80-098E-469E-8C00-C6968D0D3F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a16="http://schemas.microsoft.com/office/drawing/2014/main" id="{D400F9E1-E8F2-45AE-AB64-B12ACDD4E2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6" name="Rectangle 35">
            <a:extLst>
              <a:ext uri="{FF2B5EF4-FFF2-40B4-BE49-F238E27FC236}">
                <a16:creationId xmlns:a16="http://schemas.microsoft.com/office/drawing/2014/main" id="{6BDBA639-2A71-4A60-A71A-FF1836F546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8" name="Group 37">
            <a:extLst>
              <a:ext uri="{FF2B5EF4-FFF2-40B4-BE49-F238E27FC236}">
                <a16:creationId xmlns:a16="http://schemas.microsoft.com/office/drawing/2014/main" id="{5E208A8B-5EBD-4532-BE72-26414FA7CF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39"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0"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1"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59" name="Freeform: Shape 58">
            <a:extLst>
              <a:ext uri="{FF2B5EF4-FFF2-40B4-BE49-F238E27FC236}">
                <a16:creationId xmlns:a16="http://schemas.microsoft.com/office/drawing/2014/main" id="{D9C506D7-84CB-4057-A44A-465313E785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616277" y="2061838"/>
            <a:ext cx="6959446" cy="1662475"/>
          </a:xfrm>
        </p:spPr>
        <p:txBody>
          <a:bodyPr vert="horz" lIns="228600" tIns="228600" rIns="228600" bIns="0" rtlCol="0" anchor="b">
            <a:normAutofit/>
          </a:bodyPr>
          <a:lstStyle/>
          <a:p>
            <a:pPr>
              <a:lnSpc>
                <a:spcPct val="80000"/>
              </a:lnSpc>
            </a:pPr>
            <a:r>
              <a:rPr lang="en-US" sz="4800"/>
              <a:t>3.UIF</a:t>
            </a:r>
          </a:p>
        </p:txBody>
      </p:sp>
      <p:sp>
        <p:nvSpPr>
          <p:cNvPr id="3" name="Content Placeholder 2"/>
          <p:cNvSpPr>
            <a:spLocks noGrp="1"/>
          </p:cNvSpPr>
          <p:nvPr>
            <p:ph idx="1"/>
          </p:nvPr>
        </p:nvSpPr>
        <p:spPr>
          <a:xfrm>
            <a:off x="3388938" y="3783690"/>
            <a:ext cx="5414125" cy="1196717"/>
          </a:xfrm>
        </p:spPr>
        <p:txBody>
          <a:bodyPr vert="horz" lIns="91440" tIns="0" rIns="91440" bIns="45720" rtlCol="0">
            <a:normAutofit/>
          </a:bodyPr>
          <a:lstStyle/>
          <a:p>
            <a:pPr marL="0" indent="0" algn="ctr">
              <a:lnSpc>
                <a:spcPct val="100000"/>
              </a:lnSpc>
              <a:buNone/>
            </a:pPr>
            <a:r>
              <a:rPr lang="en-US" sz="2000">
                <a:solidFill>
                  <a:srgbClr val="FFFEFF"/>
                </a:solidFill>
              </a:rPr>
              <a:t> </a:t>
            </a:r>
          </a:p>
        </p:txBody>
      </p:sp>
      <p:sp>
        <p:nvSpPr>
          <p:cNvPr id="4" name="Slide Number Placeholder 3"/>
          <p:cNvSpPr>
            <a:spLocks noGrp="1"/>
          </p:cNvSpPr>
          <p:nvPr>
            <p:ph type="sldNum" sz="quarter" idx="12"/>
          </p:nvPr>
        </p:nvSpPr>
        <p:spPr>
          <a:xfrm>
            <a:off x="10469880" y="320040"/>
            <a:ext cx="914400" cy="320040"/>
          </a:xfrm>
        </p:spPr>
        <p:txBody>
          <a:bodyPr vert="horz" lIns="91440" tIns="45720" rIns="91440" bIns="45720" rtlCol="0" anchor="ctr">
            <a:normAutofit/>
          </a:bodyPr>
          <a:lstStyle/>
          <a:p>
            <a:pPr marR="0" lvl="0" indent="0" defTabSz="457200" fontAlgn="auto">
              <a:spcBef>
                <a:spcPts val="0"/>
              </a:spcBef>
              <a:spcAft>
                <a:spcPts val="600"/>
              </a:spcAft>
              <a:buClrTx/>
              <a:buSzTx/>
              <a:buFontTx/>
              <a:buNone/>
              <a:tabLst/>
              <a:defRPr/>
            </a:pPr>
            <a:fld id="{0D76E654-D9C4-43E5-B9B6-5C741680088F}" type="slidenum">
              <a:rPr kumimoji="0" lang="en-US" b="0" i="0" u="none" strike="noStrike" cap="none" spc="0" normalizeH="0" baseline="0" noProof="0" smtClean="0">
                <a:ln>
                  <a:noFill/>
                </a:ln>
                <a:effectLst/>
                <a:uLnTx/>
                <a:uFillTx/>
              </a:rPr>
              <a:pPr marR="0" lvl="0" indent="0" defTabSz="457200" fontAlgn="auto">
                <a:spcBef>
                  <a:spcPts val="0"/>
                </a:spcBef>
                <a:spcAft>
                  <a:spcPts val="600"/>
                </a:spcAft>
                <a:buClrTx/>
                <a:buSzTx/>
                <a:buFontTx/>
                <a:buNone/>
                <a:tabLst/>
                <a:defRPr/>
              </a:pPr>
              <a:t>18</a:t>
            </a:fld>
            <a:endParaRPr kumimoji="0" lang="en-US" b="0" i="0" u="none" strike="noStrike" cap="none" spc="0" normalizeH="0" baseline="0" noProof="0">
              <a:ln>
                <a:noFill/>
              </a:ln>
              <a:effectLst/>
              <a:uLnTx/>
              <a:uFillTx/>
            </a:endParaRPr>
          </a:p>
        </p:txBody>
      </p:sp>
      <p:pic>
        <p:nvPicPr>
          <p:cNvPr id="5" name="Picture 4"/>
          <p:cNvPicPr>
            <a:picLocks noChangeAspect="1"/>
          </p:cNvPicPr>
          <p:nvPr/>
        </p:nvPicPr>
        <p:blipFill>
          <a:blip r:embed="rId2"/>
          <a:stretch>
            <a:fillRect/>
          </a:stretch>
        </p:blipFill>
        <p:spPr>
          <a:xfrm>
            <a:off x="262087" y="5589556"/>
            <a:ext cx="938865" cy="938865"/>
          </a:xfrm>
          <a:prstGeom prst="rect">
            <a:avLst/>
          </a:prstGeom>
        </p:spPr>
      </p:pic>
    </p:spTree>
    <p:extLst>
      <p:ext uri="{BB962C8B-B14F-4D97-AF65-F5344CB8AC3E}">
        <p14:creationId xmlns:p14="http://schemas.microsoft.com/office/powerpoint/2010/main" val="1002610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76E654-D9C4-43E5-B9B6-5C741680088F}" type="slidenum">
              <a:rPr kumimoji="0" lang="en-ZA"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ZA" sz="105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p:cNvSpPr>
            <a:spLocks noGrp="1"/>
          </p:cNvSpPr>
          <p:nvPr>
            <p:ph type="title" idx="4294967295"/>
          </p:nvPr>
        </p:nvSpPr>
        <p:spPr>
          <a:xfrm>
            <a:off x="1219200" y="480060"/>
            <a:ext cx="10058400" cy="788988"/>
          </a:xfrm>
          <a:solidFill>
            <a:schemeClr val="accent1"/>
          </a:solidFill>
        </p:spPr>
        <p:txBody>
          <a:bodyPr>
            <a:normAutofit fontScale="90000"/>
          </a:bodyPr>
          <a:lstStyle/>
          <a:p>
            <a:pPr lvl="0" algn="ctr" defTabSz="457200">
              <a:lnSpc>
                <a:spcPct val="100000"/>
              </a:lnSpc>
              <a:spcBef>
                <a:spcPts val="1000"/>
              </a:spcBef>
            </a:pPr>
            <a:r>
              <a:rPr lang="en-US" sz="3200" b="1" u="sng" dirty="0">
                <a:solidFill>
                  <a:schemeClr val="tx1"/>
                </a:solidFill>
                <a:latin typeface="Arial" panose="020B0604020202020204" pitchFamily="34" charset="0"/>
                <a:cs typeface="Arial" panose="020B0604020202020204" pitchFamily="34" charset="0"/>
              </a:rPr>
              <a:t>UIF - AWAITING AGSA AUDIT for 19/20: </a:t>
            </a:r>
            <a:endParaRPr lang="en-ZA" sz="32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1585119" y="1593680"/>
            <a:ext cx="9326562" cy="2936875"/>
          </a:xfrm>
        </p:spPr>
        <p:txBody>
          <a:bodyPr>
            <a:normAutofit/>
          </a:bodyPr>
          <a:lstStyle/>
          <a:p>
            <a:pPr marL="0" indent="0" algn="r" defTabSz="457200">
              <a:lnSpc>
                <a:spcPct val="100000"/>
              </a:lnSpc>
              <a:spcBef>
                <a:spcPts val="1000"/>
              </a:spcBef>
              <a:spcAft>
                <a:spcPts val="0"/>
              </a:spcAft>
              <a:buSzPct val="80000"/>
              <a:buNone/>
            </a:pPr>
            <a:r>
              <a:rPr lang="en-US" sz="2000" dirty="0">
                <a:solidFill>
                  <a:schemeClr val="tx1"/>
                </a:solidFill>
                <a:latin typeface="Arial" panose="020B0604020202020204" pitchFamily="34" charset="0"/>
                <a:cs typeface="Arial" panose="020B0604020202020204" pitchFamily="34" charset="0"/>
              </a:rPr>
              <a:t> </a:t>
            </a:r>
            <a:endParaRPr lang="en-ZA" sz="2000" dirty="0">
              <a:solidFill>
                <a:schemeClr val="tx1"/>
              </a:solidFill>
              <a:latin typeface="Arial" panose="020B0604020202020204" pitchFamily="34" charset="0"/>
              <a:cs typeface="Arial" panose="020B0604020202020204" pitchFamily="34" charset="0"/>
            </a:endParaRPr>
          </a:p>
          <a:p>
            <a:pPr defTabSz="457200">
              <a:spcBef>
                <a:spcPts val="1000"/>
              </a:spcBef>
              <a:spcAft>
                <a:spcPts val="0"/>
              </a:spcAft>
              <a:buSzPct val="80000"/>
              <a:buFont typeface="Wingdings" panose="05000000000000000000" pitchFamily="2" charset="2"/>
              <a:buChar char="v"/>
            </a:pPr>
            <a:r>
              <a:rPr lang="en-US" sz="2000" dirty="0">
                <a:solidFill>
                  <a:schemeClr val="tx1"/>
                </a:solidFill>
                <a:latin typeface="Arial" panose="020B0604020202020204" pitchFamily="34" charset="0"/>
                <a:cs typeface="Arial" panose="020B0604020202020204" pitchFamily="34" charset="0"/>
              </a:rPr>
              <a:t>Irregular Expenditure for 2019/2020 amounts to R24 862 274. </a:t>
            </a:r>
            <a:endParaRPr lang="en-ZA" sz="2000" dirty="0">
              <a:solidFill>
                <a:schemeClr val="tx1"/>
              </a:solidFill>
              <a:latin typeface="Arial" panose="020B0604020202020204" pitchFamily="34" charset="0"/>
              <a:cs typeface="Arial" panose="020B0604020202020204" pitchFamily="34" charset="0"/>
            </a:endParaRPr>
          </a:p>
          <a:p>
            <a:pPr defTabSz="457200">
              <a:spcBef>
                <a:spcPts val="1000"/>
              </a:spcBef>
              <a:spcAft>
                <a:spcPts val="0"/>
              </a:spcAft>
              <a:buSzPct val="80000"/>
              <a:buFont typeface="Wingdings" panose="05000000000000000000" pitchFamily="2" charset="2"/>
              <a:buChar char="v"/>
            </a:pPr>
            <a:r>
              <a:rPr lang="en-US" sz="2000" dirty="0">
                <a:solidFill>
                  <a:schemeClr val="tx1"/>
                </a:solidFill>
                <a:latin typeface="Arial" panose="020B0604020202020204" pitchFamily="34" charset="0"/>
                <a:cs typeface="Arial" panose="020B0604020202020204" pitchFamily="34" charset="0"/>
              </a:rPr>
              <a:t>Fruitless and Wasteful Expenditure for 19/20 amounts R3 717 605.32 </a:t>
            </a:r>
            <a:endParaRPr lang="en-ZA" sz="2000" dirty="0">
              <a:solidFill>
                <a:schemeClr val="tx1"/>
              </a:solidFill>
              <a:latin typeface="Arial" panose="020B0604020202020204" pitchFamily="34" charset="0"/>
              <a:cs typeface="Arial" panose="020B0604020202020204" pitchFamily="34" charset="0"/>
            </a:endParaRPr>
          </a:p>
          <a:p>
            <a:pPr defTabSz="457200">
              <a:spcBef>
                <a:spcPts val="1000"/>
              </a:spcBef>
              <a:spcAft>
                <a:spcPts val="0"/>
              </a:spcAft>
              <a:buSzPct val="80000"/>
              <a:buFont typeface="Wingdings" panose="05000000000000000000" pitchFamily="2" charset="2"/>
              <a:buChar char="v"/>
            </a:pPr>
            <a:r>
              <a:rPr lang="en-US" sz="2000" dirty="0">
                <a:solidFill>
                  <a:schemeClr val="tx1"/>
                </a:solidFill>
                <a:latin typeface="Arial" panose="020B0604020202020204" pitchFamily="34" charset="0"/>
                <a:cs typeface="Arial" panose="020B0604020202020204" pitchFamily="34" charset="0"/>
              </a:rPr>
              <a:t>Unauthorized Expenditure for 19/20 – None identified as of current date</a:t>
            </a:r>
            <a:endParaRPr lang="en-ZA" sz="2000" dirty="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v"/>
            </a:pPr>
            <a:endParaRPr lang="en-ZA" sz="2000" dirty="0">
              <a:solidFill>
                <a:schemeClr val="tx1"/>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stretch>
            <a:fillRect/>
          </a:stretch>
        </p:blipFill>
        <p:spPr>
          <a:xfrm>
            <a:off x="158415" y="5695007"/>
            <a:ext cx="938865" cy="938865"/>
          </a:xfrm>
          <a:prstGeom prst="rect">
            <a:avLst/>
          </a:prstGeom>
        </p:spPr>
      </p:pic>
    </p:spTree>
    <p:extLst>
      <p:ext uri="{BB962C8B-B14F-4D97-AF65-F5344CB8AC3E}">
        <p14:creationId xmlns:p14="http://schemas.microsoft.com/office/powerpoint/2010/main" val="1271314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3" name="Group 15">
            <a:extLst>
              <a:ext uri="{FF2B5EF4-FFF2-40B4-BE49-F238E27FC236}">
                <a16:creationId xmlns:a16="http://schemas.microsoft.com/office/drawing/2014/main" id="{B21A3EB1-395C-48FB-BA95-5439A32354A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7" name="Freeform 5">
              <a:extLst>
                <a:ext uri="{FF2B5EF4-FFF2-40B4-BE49-F238E27FC236}">
                  <a16:creationId xmlns:a16="http://schemas.microsoft.com/office/drawing/2014/main" id="{325000FE-C098-406B-87CE-BAB9CE46AD2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6">
              <a:extLst>
                <a:ext uri="{FF2B5EF4-FFF2-40B4-BE49-F238E27FC236}">
                  <a16:creationId xmlns:a16="http://schemas.microsoft.com/office/drawing/2014/main" id="{CDF34BE3-1824-4022-B6B9-AFDA30EB25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7">
              <a:extLst>
                <a:ext uri="{FF2B5EF4-FFF2-40B4-BE49-F238E27FC236}">
                  <a16:creationId xmlns:a16="http://schemas.microsoft.com/office/drawing/2014/main" id="{FF9A5AB3-FA69-4E9C-946D-2D17308E268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8">
              <a:extLst>
                <a:ext uri="{FF2B5EF4-FFF2-40B4-BE49-F238E27FC236}">
                  <a16:creationId xmlns:a16="http://schemas.microsoft.com/office/drawing/2014/main" id="{57EDAC08-1C9D-40D9-A520-771B515968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9">
              <a:extLst>
                <a:ext uri="{FF2B5EF4-FFF2-40B4-BE49-F238E27FC236}">
                  <a16:creationId xmlns:a16="http://schemas.microsoft.com/office/drawing/2014/main" id="{5E93F422-916F-49E0-8256-80652FC6B07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 name="Freeform 10">
              <a:extLst>
                <a:ext uri="{FF2B5EF4-FFF2-40B4-BE49-F238E27FC236}">
                  <a16:creationId xmlns:a16="http://schemas.microsoft.com/office/drawing/2014/main" id="{413AEC57-2012-4E55-AB85-F8A11BC43C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 name="Freeform 11">
              <a:extLst>
                <a:ext uri="{FF2B5EF4-FFF2-40B4-BE49-F238E27FC236}">
                  <a16:creationId xmlns:a16="http://schemas.microsoft.com/office/drawing/2014/main" id="{59ECF6BB-2F20-4B4B-AD84-C190096623A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2">
              <a:extLst>
                <a:ext uri="{FF2B5EF4-FFF2-40B4-BE49-F238E27FC236}">
                  <a16:creationId xmlns:a16="http://schemas.microsoft.com/office/drawing/2014/main" id="{AA4D0790-D809-4DA0-89CA-86C06A8B43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3">
              <a:extLst>
                <a:ext uri="{FF2B5EF4-FFF2-40B4-BE49-F238E27FC236}">
                  <a16:creationId xmlns:a16="http://schemas.microsoft.com/office/drawing/2014/main" id="{799A93E6-BB7A-48E8-A3A5-5E09E1E7127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4">
              <a:extLst>
                <a:ext uri="{FF2B5EF4-FFF2-40B4-BE49-F238E27FC236}">
                  <a16:creationId xmlns:a16="http://schemas.microsoft.com/office/drawing/2014/main" id="{38B54890-8E71-4781-98B4-5A11EB2304F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5">
              <a:extLst>
                <a:ext uri="{FF2B5EF4-FFF2-40B4-BE49-F238E27FC236}">
                  <a16:creationId xmlns:a16="http://schemas.microsoft.com/office/drawing/2014/main" id="{E9AABFEF-ED87-408F-85A5-6DE2EB97307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16">
              <a:extLst>
                <a:ext uri="{FF2B5EF4-FFF2-40B4-BE49-F238E27FC236}">
                  <a16:creationId xmlns:a16="http://schemas.microsoft.com/office/drawing/2014/main" id="{C452EDA8-D12F-4251-8D62-D65C03D3814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17">
              <a:extLst>
                <a:ext uri="{FF2B5EF4-FFF2-40B4-BE49-F238E27FC236}">
                  <a16:creationId xmlns:a16="http://schemas.microsoft.com/office/drawing/2014/main" id="{7CAFD1A0-26A5-4BCB-838E-8197275DF1E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18">
              <a:extLst>
                <a:ext uri="{FF2B5EF4-FFF2-40B4-BE49-F238E27FC236}">
                  <a16:creationId xmlns:a16="http://schemas.microsoft.com/office/drawing/2014/main" id="{6600C648-2941-4FC6-A11A-27FF6BFC5B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19">
              <a:extLst>
                <a:ext uri="{FF2B5EF4-FFF2-40B4-BE49-F238E27FC236}">
                  <a16:creationId xmlns:a16="http://schemas.microsoft.com/office/drawing/2014/main" id="{FCD69EF6-0C83-4546-829E-4381265A7FD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0">
              <a:extLst>
                <a:ext uri="{FF2B5EF4-FFF2-40B4-BE49-F238E27FC236}">
                  <a16:creationId xmlns:a16="http://schemas.microsoft.com/office/drawing/2014/main" id="{5200C461-25EB-46A5-82F9-95300BA5B4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3" name="Freeform 21">
              <a:extLst>
                <a:ext uri="{FF2B5EF4-FFF2-40B4-BE49-F238E27FC236}">
                  <a16:creationId xmlns:a16="http://schemas.microsoft.com/office/drawing/2014/main" id="{DC103382-C91E-41F1-9E32-8B4E8A5C642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4" name="Freeform 22">
              <a:extLst>
                <a:ext uri="{FF2B5EF4-FFF2-40B4-BE49-F238E27FC236}">
                  <a16:creationId xmlns:a16="http://schemas.microsoft.com/office/drawing/2014/main" id="{492F9B94-C405-4EB0-B4BD-30C639C4CBA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5" name="Freeform 23">
              <a:extLst>
                <a:ext uri="{FF2B5EF4-FFF2-40B4-BE49-F238E27FC236}">
                  <a16:creationId xmlns:a16="http://schemas.microsoft.com/office/drawing/2014/main" id="{C58A6D50-748A-4DEB-A9DB-1F1CA378DB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6" name="Freeform 24">
              <a:extLst>
                <a:ext uri="{FF2B5EF4-FFF2-40B4-BE49-F238E27FC236}">
                  <a16:creationId xmlns:a16="http://schemas.microsoft.com/office/drawing/2014/main" id="{24B91B05-ECC6-44EF-AF18-D93C98D131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25">
              <a:extLst>
                <a:ext uri="{FF2B5EF4-FFF2-40B4-BE49-F238E27FC236}">
                  <a16:creationId xmlns:a16="http://schemas.microsoft.com/office/drawing/2014/main" id="{476A871F-BC6A-45C8-8032-E3A4FAB9DC3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4" name="Group 38">
            <a:extLst>
              <a:ext uri="{FF2B5EF4-FFF2-40B4-BE49-F238E27FC236}">
                <a16:creationId xmlns:a16="http://schemas.microsoft.com/office/drawing/2014/main" id="{D7397630-0F70-49EE-B1E6-79C405075A2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40" name="Rectangle 39">
              <a:extLst>
                <a:ext uri="{FF2B5EF4-FFF2-40B4-BE49-F238E27FC236}">
                  <a16:creationId xmlns:a16="http://schemas.microsoft.com/office/drawing/2014/main" id="{2DBC8B8E-1DF4-4496-8775-837F0FF43BA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Isosceles Triangle 22">
              <a:extLst>
                <a:ext uri="{FF2B5EF4-FFF2-40B4-BE49-F238E27FC236}">
                  <a16:creationId xmlns:a16="http://schemas.microsoft.com/office/drawing/2014/main" id="{130D4409-C225-4A08-B042-AE85E61384C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Rectangle 41">
              <a:extLst>
                <a:ext uri="{FF2B5EF4-FFF2-40B4-BE49-F238E27FC236}">
                  <a16:creationId xmlns:a16="http://schemas.microsoft.com/office/drawing/2014/main" id="{BA779FC5-5541-411A-A243-F96DF1F5FF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75" name="Rectangle 43">
            <a:extLst>
              <a:ext uri="{FF2B5EF4-FFF2-40B4-BE49-F238E27FC236}">
                <a16:creationId xmlns:a16="http://schemas.microsoft.com/office/drawing/2014/main" id="{D75627FE-0AC5-4349-AC08-45A58BEC9B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 name="Group 45">
            <a:extLst>
              <a:ext uri="{FF2B5EF4-FFF2-40B4-BE49-F238E27FC236}">
                <a16:creationId xmlns:a16="http://schemas.microsoft.com/office/drawing/2014/main" id="{F87AAF7B-2090-475D-9C3E-FDC03DD87A8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7"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8"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1"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2"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3"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63"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64"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5"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6"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77" name="Rectangle 68">
            <a:extLst>
              <a:ext uri="{FF2B5EF4-FFF2-40B4-BE49-F238E27FC236}">
                <a16:creationId xmlns:a16="http://schemas.microsoft.com/office/drawing/2014/main" id="{BC2574CF-1D35-4994-87BD-5A3378E1AB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idx="4294967295"/>
          </p:nvPr>
        </p:nvSpPr>
        <p:spPr>
          <a:xfrm>
            <a:off x="645459" y="960120"/>
            <a:ext cx="3865695" cy="4171278"/>
          </a:xfrm>
        </p:spPr>
        <p:txBody>
          <a:bodyPr vert="horz" lIns="228600" tIns="228600" rIns="228600" bIns="228600" rtlCol="0" anchor="ctr">
            <a:normAutofit fontScale="90000"/>
          </a:bodyPr>
          <a:lstStyle/>
          <a:p>
            <a:pPr algn="r"/>
            <a:r>
              <a:rPr lang="en-US" sz="3100" dirty="0"/>
              <a:t/>
            </a:r>
            <a:br>
              <a:rPr lang="en-US" sz="3100" dirty="0"/>
            </a:br>
            <a:r>
              <a:rPr lang="en-US" sz="3100" dirty="0"/>
              <a:t/>
            </a:r>
            <a:br>
              <a:rPr lang="en-US" sz="3100" dirty="0"/>
            </a:br>
            <a:r>
              <a:rPr lang="en-US" sz="3100" dirty="0"/>
              <a:t/>
            </a:r>
            <a:br>
              <a:rPr lang="en-US" sz="3100" dirty="0"/>
            </a:br>
            <a:r>
              <a:rPr lang="en-US" sz="3100" dirty="0"/>
              <a:t/>
            </a:r>
            <a:br>
              <a:rPr lang="en-US" sz="3100" dirty="0"/>
            </a:br>
            <a:r>
              <a:rPr lang="en-US" sz="3100" dirty="0"/>
              <a:t/>
            </a:r>
            <a:br>
              <a:rPr lang="en-US" sz="3100" dirty="0"/>
            </a:br>
            <a:r>
              <a:rPr lang="en-US" sz="3100" dirty="0"/>
              <a:t/>
            </a:r>
            <a:br>
              <a:rPr lang="en-US" sz="3100" dirty="0"/>
            </a:br>
            <a:r>
              <a:rPr lang="en-US" sz="3100" dirty="0"/>
              <a:t/>
            </a:r>
            <a:br>
              <a:rPr lang="en-US" sz="3100" dirty="0"/>
            </a:br>
            <a:r>
              <a:rPr lang="en-US" sz="4800" b="1" dirty="0"/>
              <a:t>CONTENTS</a:t>
            </a:r>
            <a:r>
              <a:rPr lang="en-US" sz="3100" dirty="0"/>
              <a:t/>
            </a:r>
            <a:br>
              <a:rPr lang="en-US" sz="3100" dirty="0"/>
            </a:br>
            <a:endParaRPr lang="en-US" sz="3100" dirty="0"/>
          </a:p>
        </p:txBody>
      </p:sp>
      <p:sp>
        <p:nvSpPr>
          <p:cNvPr id="11" name="Slide Number Placeholder 10"/>
          <p:cNvSpPr>
            <a:spLocks noGrp="1"/>
          </p:cNvSpPr>
          <p:nvPr>
            <p:ph type="sldNum" sz="quarter" idx="12"/>
          </p:nvPr>
        </p:nvSpPr>
        <p:spPr>
          <a:xfrm>
            <a:off x="10649586" y="6156023"/>
            <a:ext cx="914400" cy="320040"/>
          </a:xfrm>
        </p:spPr>
        <p:txBody>
          <a:bodyPr vert="horz" lIns="91440" tIns="45720" rIns="91440" bIns="45720" rtlCol="0" anchor="ctr">
            <a:normAutofit/>
          </a:bodyPr>
          <a:lstStyle/>
          <a:p>
            <a:pPr defTabSz="457200">
              <a:spcAft>
                <a:spcPts val="600"/>
              </a:spcAft>
            </a:pPr>
            <a:fld id="{EB144B69-593E-4476-AF73-5FB3C4B22BCF}" type="slidenum">
              <a:rPr lang="en-US" smtClean="0">
                <a:solidFill>
                  <a:schemeClr val="tx1"/>
                </a:solidFill>
              </a:rPr>
              <a:pPr defTabSz="457200">
                <a:spcAft>
                  <a:spcPts val="600"/>
                </a:spcAft>
              </a:pPr>
              <a:t>2</a:t>
            </a:fld>
            <a:endParaRPr lang="en-US" dirty="0">
              <a:solidFill>
                <a:schemeClr val="tx1"/>
              </a:solidFill>
            </a:endParaRPr>
          </a:p>
        </p:txBody>
      </p:sp>
      <p:cxnSp>
        <p:nvCxnSpPr>
          <p:cNvPr id="78" name="Straight Connector 70">
            <a:extLst>
              <a:ext uri="{FF2B5EF4-FFF2-40B4-BE49-F238E27FC236}">
                <a16:creationId xmlns:a16="http://schemas.microsoft.com/office/drawing/2014/main" id="{68B6AB33-DFE6-4FE4-94FE-C9E25424AD1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4294967295"/>
          </p:nvPr>
        </p:nvSpPr>
        <p:spPr>
          <a:xfrm>
            <a:off x="4849254" y="116870"/>
            <a:ext cx="5995986" cy="4171278"/>
          </a:xfrm>
        </p:spPr>
        <p:txBody>
          <a:bodyPr vert="horz" lIns="91440" tIns="45720" rIns="91440" bIns="45720" rtlCol="0" anchor="ctr">
            <a:normAutofit fontScale="70000" lnSpcReduction="20000"/>
          </a:bodyPr>
          <a:lstStyle/>
          <a:p>
            <a:pPr marL="365125" lvl="0" indent="-280988"/>
            <a:r>
              <a:rPr lang="en-US" sz="2000" b="1" dirty="0">
                <a:latin typeface="Arial" panose="020B0604020202020204" pitchFamily="34" charset="0"/>
                <a:cs typeface="Arial" panose="020B0604020202020204" pitchFamily="34" charset="0"/>
              </a:rPr>
              <a:t>Governance and Institutional Capacity </a:t>
            </a:r>
          </a:p>
          <a:p>
            <a:pPr marL="365125" lvl="0" indent="-280988"/>
            <a:r>
              <a:rPr lang="en-US" sz="2000" b="1" dirty="0" smtClean="0">
                <a:latin typeface="Arial" panose="020B0604020202020204" pitchFamily="34" charset="0"/>
                <a:cs typeface="Arial" panose="020B0604020202020204" pitchFamily="34" charset="0"/>
              </a:rPr>
              <a:t>Management </a:t>
            </a:r>
          </a:p>
          <a:p>
            <a:pPr marL="365125" lvl="0" indent="-280988"/>
            <a:r>
              <a:rPr lang="en-US" sz="2000" b="1" dirty="0" smtClean="0">
                <a:latin typeface="Arial" panose="020B0604020202020204" pitchFamily="34" charset="0"/>
                <a:cs typeface="Arial" panose="020B0604020202020204" pitchFamily="34" charset="0"/>
              </a:rPr>
              <a:t>UIF</a:t>
            </a:r>
          </a:p>
          <a:p>
            <a:pPr marL="365125" lvl="0" indent="-280988"/>
            <a:r>
              <a:rPr lang="en-US" sz="2000" b="1" dirty="0" smtClean="0">
                <a:latin typeface="Arial" panose="020B0604020202020204" pitchFamily="34" charset="0"/>
                <a:cs typeface="Arial" panose="020B0604020202020204" pitchFamily="34" charset="0"/>
              </a:rPr>
              <a:t>Cash Flow</a:t>
            </a:r>
          </a:p>
          <a:p>
            <a:pPr marL="365125" lvl="0" indent="-280988"/>
            <a:r>
              <a:rPr lang="en-US" sz="2000" b="1" dirty="0" smtClean="0">
                <a:latin typeface="Arial" panose="020B0604020202020204" pitchFamily="34" charset="0"/>
                <a:cs typeface="Arial" panose="020B0604020202020204" pitchFamily="34" charset="0"/>
              </a:rPr>
              <a:t>Revenue Collections</a:t>
            </a:r>
          </a:p>
          <a:p>
            <a:pPr marL="365125" lvl="0" indent="-280988"/>
            <a:r>
              <a:rPr lang="en-US" sz="2000" b="1" dirty="0" err="1" smtClean="0">
                <a:latin typeface="Arial" panose="020B0604020202020204" pitchFamily="34" charset="0"/>
                <a:cs typeface="Arial" panose="020B0604020202020204" pitchFamily="34" charset="0"/>
              </a:rPr>
              <a:t>Covid</a:t>
            </a:r>
            <a:r>
              <a:rPr lang="en-US" sz="2000" b="1" dirty="0" smtClean="0">
                <a:latin typeface="Arial" panose="020B0604020202020204" pitchFamily="34" charset="0"/>
                <a:cs typeface="Arial" panose="020B0604020202020204" pitchFamily="34" charset="0"/>
              </a:rPr>
              <a:t> Expenditure</a:t>
            </a:r>
            <a:endParaRPr lang="en-US" sz="2000" b="1" dirty="0">
              <a:latin typeface="Arial" panose="020B0604020202020204" pitchFamily="34" charset="0"/>
              <a:cs typeface="Arial" panose="020B0604020202020204" pitchFamily="34" charset="0"/>
            </a:endParaRPr>
          </a:p>
          <a:p>
            <a:pPr marL="365125" lvl="0" indent="-280988"/>
            <a:r>
              <a:rPr lang="en-US" sz="2000" b="1" dirty="0">
                <a:latin typeface="Arial" panose="020B0604020202020204" pitchFamily="34" charset="0"/>
                <a:cs typeface="Arial" panose="020B0604020202020204" pitchFamily="34" charset="0"/>
              </a:rPr>
              <a:t>Provision of Basic </a:t>
            </a:r>
            <a:r>
              <a:rPr lang="en-US" sz="2000" b="1" dirty="0" smtClean="0">
                <a:latin typeface="Arial" panose="020B0604020202020204" pitchFamily="34" charset="0"/>
                <a:cs typeface="Arial" panose="020B0604020202020204" pitchFamily="34" charset="0"/>
              </a:rPr>
              <a:t>Services</a:t>
            </a:r>
          </a:p>
          <a:p>
            <a:pPr marL="365125" lvl="0" indent="-280988"/>
            <a:r>
              <a:rPr lang="en-US" sz="2000" b="1" dirty="0" smtClean="0">
                <a:latin typeface="Arial" panose="020B0604020202020204" pitchFamily="34" charset="0"/>
                <a:cs typeface="Arial" panose="020B0604020202020204" pitchFamily="34" charset="0"/>
              </a:rPr>
              <a:t>Performance Per Project </a:t>
            </a:r>
          </a:p>
          <a:p>
            <a:pPr marL="365125" lvl="0" indent="-280988"/>
            <a:r>
              <a:rPr lang="en-US" sz="2000" b="1" dirty="0" smtClean="0">
                <a:latin typeface="Arial" panose="020B0604020202020204" pitchFamily="34" charset="0"/>
                <a:cs typeface="Arial" panose="020B0604020202020204" pitchFamily="34" charset="0"/>
              </a:rPr>
              <a:t>Progress Report on Petition from </a:t>
            </a:r>
            <a:r>
              <a:rPr lang="en-US" sz="2000" b="1" dirty="0" err="1" smtClean="0">
                <a:latin typeface="Arial" panose="020B0604020202020204" pitchFamily="34" charset="0"/>
                <a:cs typeface="Arial" panose="020B0604020202020204" pitchFamily="34" charset="0"/>
              </a:rPr>
              <a:t>Letsitele</a:t>
            </a:r>
            <a:r>
              <a:rPr lang="en-US" sz="2000" b="1" dirty="0" smtClean="0">
                <a:latin typeface="Arial" panose="020B0604020202020204" pitchFamily="34" charset="0"/>
                <a:cs typeface="Arial" panose="020B0604020202020204" pitchFamily="34" charset="0"/>
              </a:rPr>
              <a:t> Residents</a:t>
            </a:r>
            <a:endParaRPr lang="en-US" sz="2000" b="1" dirty="0">
              <a:latin typeface="Arial" panose="020B0604020202020204" pitchFamily="34" charset="0"/>
              <a:cs typeface="Arial" panose="020B0604020202020204" pitchFamily="34" charset="0"/>
            </a:endParaRPr>
          </a:p>
          <a:p>
            <a:pPr marL="365125" lvl="0" indent="-280988"/>
            <a:r>
              <a:rPr lang="en-US" sz="2000" b="1" dirty="0">
                <a:latin typeface="Arial" panose="020B0604020202020204" pitchFamily="34" charset="0"/>
                <a:cs typeface="Arial" panose="020B0604020202020204" pitchFamily="34" charset="0"/>
              </a:rPr>
              <a:t>Local Economic Development</a:t>
            </a:r>
          </a:p>
          <a:p>
            <a:pPr marL="365125" lvl="0" indent="-280988"/>
            <a:r>
              <a:rPr lang="en-US" sz="2000" b="1" dirty="0">
                <a:latin typeface="Arial" panose="020B0604020202020204" pitchFamily="34" charset="0"/>
                <a:cs typeface="Arial" panose="020B0604020202020204" pitchFamily="34" charset="0"/>
              </a:rPr>
              <a:t>Spatial Development Framework and IDPs</a:t>
            </a:r>
          </a:p>
          <a:p>
            <a:pPr marL="365125" lvl="0" indent="-280988"/>
            <a:r>
              <a:rPr lang="en-US" sz="2000" b="1" dirty="0">
                <a:latin typeface="Arial" panose="020B0604020202020204" pitchFamily="34" charset="0"/>
                <a:cs typeface="Arial" panose="020B0604020202020204" pitchFamily="34" charset="0"/>
              </a:rPr>
              <a:t>Eskom Debt</a:t>
            </a:r>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pic>
        <p:nvPicPr>
          <p:cNvPr id="7" name="Picture 6" descr="Logo&#10;&#10;Description automatically generated"/>
          <p:cNvPicPr/>
          <p:nvPr/>
        </p:nvPicPr>
        <p:blipFill>
          <a:blip r:embed="rId3"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4743087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76E654-D9C4-43E5-B9B6-5C741680088F}" type="slidenum">
              <a:rPr kumimoji="0" lang="en-ZA"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ZA" sz="105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p:cNvSpPr>
            <a:spLocks noGrp="1"/>
          </p:cNvSpPr>
          <p:nvPr>
            <p:ph type="title" idx="4294967295"/>
          </p:nvPr>
        </p:nvSpPr>
        <p:spPr>
          <a:xfrm>
            <a:off x="807720" y="337857"/>
            <a:ext cx="10058400" cy="809625"/>
          </a:xfrm>
          <a:solidFill>
            <a:schemeClr val="accent1"/>
          </a:solidFill>
        </p:spPr>
        <p:txBody>
          <a:bodyPr>
            <a:normAutofit fontScale="90000"/>
          </a:bodyPr>
          <a:lstStyle/>
          <a:p>
            <a:pPr algn="ctr"/>
            <a:r>
              <a:rPr lang="en-US" sz="3200" b="1" u="sng" dirty="0">
                <a:solidFill>
                  <a:schemeClr val="tx1"/>
                </a:solidFill>
                <a:latin typeface="Arial" panose="020B0604020202020204" pitchFamily="34" charset="0"/>
                <a:cs typeface="Arial" panose="020B0604020202020204" pitchFamily="34" charset="0"/>
              </a:rPr>
              <a:t>STATUS OF UIF INVESTIGATIONS </a:t>
            </a:r>
            <a:endParaRPr lang="en-US" sz="32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868680" y="1417637"/>
            <a:ext cx="10058400" cy="4022725"/>
          </a:xfrm>
        </p:spPr>
        <p:txBody>
          <a:bodyPr>
            <a:noAutofit/>
          </a:bodyPr>
          <a:lstStyle/>
          <a:p>
            <a:r>
              <a:rPr lang="en-US" sz="2000" b="1" dirty="0">
                <a:latin typeface="Arial" panose="020B0604020202020204" pitchFamily="34" charset="0"/>
                <a:cs typeface="Arial" panose="020B0604020202020204" pitchFamily="34" charset="0"/>
              </a:rPr>
              <a:t>Current : </a:t>
            </a:r>
          </a:p>
          <a:p>
            <a:pPr>
              <a:buFont typeface="Wingdings" panose="05000000000000000000" pitchFamily="2" charset="2"/>
              <a:buChar char="v"/>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Waiting </a:t>
            </a:r>
            <a:r>
              <a:rPr lang="en-US" sz="2000" dirty="0">
                <a:latin typeface="Arial" panose="020B0604020202020204" pitchFamily="34" charset="0"/>
                <a:cs typeface="Arial" panose="020B0604020202020204" pitchFamily="34" charset="0"/>
              </a:rPr>
              <a:t>council write off and also taken for investigation to MPAC and Financial misconduct Board currently investigating </a:t>
            </a:r>
          </a:p>
          <a:p>
            <a:pPr>
              <a:buFont typeface="Wingdings" panose="05000000000000000000" pitchFamily="2" charset="2"/>
              <a:buChar char="v"/>
            </a:pPr>
            <a:r>
              <a:rPr lang="en-US" sz="2000" dirty="0">
                <a:latin typeface="Arial" panose="020B0604020202020204" pitchFamily="34" charset="0"/>
                <a:cs typeface="Arial" panose="020B0604020202020204" pitchFamily="34" charset="0"/>
              </a:rPr>
              <a:t>18/19 MPAC report concluded –some items referred to FMC-Board</a:t>
            </a:r>
          </a:p>
          <a:p>
            <a:endParaRPr lang="en-US" sz="2000" b="1"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Unauthorized Expenditure : </a:t>
            </a:r>
          </a:p>
          <a:p>
            <a:pPr>
              <a:buFont typeface="Wingdings" panose="05000000000000000000" pitchFamily="2" charset="2"/>
              <a:buChar char="v"/>
            </a:pPr>
            <a:r>
              <a:rPr lang="en-US" sz="2000" dirty="0">
                <a:latin typeface="Arial" panose="020B0604020202020204" pitchFamily="34" charset="0"/>
                <a:cs typeface="Arial" panose="020B0604020202020204" pitchFamily="34" charset="0"/>
              </a:rPr>
              <a:t> Was only accounting asset deprecation accounting  journals  for Annual financial statements .</a:t>
            </a:r>
          </a:p>
          <a:p>
            <a:pPr>
              <a:buFont typeface="Wingdings" panose="05000000000000000000" pitchFamily="2" charset="2"/>
              <a:buChar char="v"/>
            </a:pPr>
            <a:r>
              <a:rPr lang="en-US" sz="2000" dirty="0">
                <a:latin typeface="Arial" panose="020B0604020202020204" pitchFamily="34" charset="0"/>
                <a:cs typeface="Arial" panose="020B0604020202020204" pitchFamily="34" charset="0"/>
              </a:rPr>
              <a:t>There was no actual cash outflow or any external transactions</a:t>
            </a:r>
          </a:p>
          <a:p>
            <a:endParaRPr lang="en-ZA" sz="20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D662536E-9A91-4DD8-B1EB-17A22F92C640}"/>
              </a:ext>
            </a:extLst>
          </p:cNvPr>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885847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42DB806-F883-42A9-B8B8-02C0AB116458}"/>
              </a:ext>
            </a:extLst>
          </p:cNvPr>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76E654-D9C4-43E5-B9B6-5C741680088F}" type="slidenum">
              <a:rPr kumimoji="0" lang="en-ZA"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ZA" sz="105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p:cNvSpPr>
            <a:spLocks noGrp="1"/>
          </p:cNvSpPr>
          <p:nvPr>
            <p:ph type="title" idx="4294967295"/>
          </p:nvPr>
        </p:nvSpPr>
        <p:spPr>
          <a:xfrm>
            <a:off x="807720" y="278661"/>
            <a:ext cx="10382250" cy="795337"/>
          </a:xfrm>
          <a:solidFill>
            <a:schemeClr val="accent1"/>
          </a:solidFill>
        </p:spPr>
        <p:txBody>
          <a:bodyPr>
            <a:normAutofit fontScale="90000"/>
          </a:bodyPr>
          <a:lstStyle/>
          <a:p>
            <a:pPr algn="ctr"/>
            <a:r>
              <a:rPr lang="en-US" sz="3200" b="1" dirty="0">
                <a:latin typeface="Arial" panose="020B0604020202020204" pitchFamily="34" charset="0"/>
                <a:cs typeface="Arial" panose="020B0604020202020204" pitchFamily="34" charset="0"/>
              </a:rPr>
              <a:t>Register of Irregular Expenditure 2019/20:</a:t>
            </a:r>
            <a:endParaRPr lang="en-ZA" sz="3200" b="1"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3709728540"/>
              </p:ext>
            </p:extLst>
          </p:nvPr>
        </p:nvGraphicFramePr>
        <p:xfrm>
          <a:off x="807720" y="1257513"/>
          <a:ext cx="10251170" cy="5266776"/>
        </p:xfrm>
        <a:graphic>
          <a:graphicData uri="http://schemas.openxmlformats.org/drawingml/2006/table">
            <a:tbl>
              <a:tblPr firstRow="1" bandRow="1">
                <a:tableStyleId>{5C22544A-7EE6-4342-B048-85BDC9FD1C3A}</a:tableStyleId>
              </a:tblPr>
              <a:tblGrid>
                <a:gridCol w="2748288">
                  <a:extLst>
                    <a:ext uri="{9D8B030D-6E8A-4147-A177-3AD203B41FA5}">
                      <a16:colId xmlns:a16="http://schemas.microsoft.com/office/drawing/2014/main" val="4293082189"/>
                    </a:ext>
                  </a:extLst>
                </a:gridCol>
                <a:gridCol w="7502882">
                  <a:extLst>
                    <a:ext uri="{9D8B030D-6E8A-4147-A177-3AD203B41FA5}">
                      <a16:colId xmlns:a16="http://schemas.microsoft.com/office/drawing/2014/main" val="3755985914"/>
                    </a:ext>
                  </a:extLst>
                </a:gridCol>
              </a:tblGrid>
              <a:tr h="541319">
                <a:tc>
                  <a:txBody>
                    <a:bodyPr/>
                    <a:lstStyle/>
                    <a:p>
                      <a:pPr algn="l" fontAlgn="ctr"/>
                      <a:r>
                        <a:rPr lang="en-ZA" sz="1800" b="1" u="none" strike="noStrike" dirty="0">
                          <a:solidFill>
                            <a:schemeClr val="tx1"/>
                          </a:solidFill>
                          <a:effectLst/>
                          <a:latin typeface="Arial" panose="020B0604020202020204" pitchFamily="34" charset="0"/>
                          <a:cs typeface="Arial" panose="020B0604020202020204" pitchFamily="34" charset="0"/>
                        </a:rPr>
                        <a:t>3.</a:t>
                      </a:r>
                      <a:r>
                        <a:rPr lang="en-ZA" sz="1800" b="1" u="none" strike="noStrike" baseline="0" dirty="0">
                          <a:solidFill>
                            <a:schemeClr val="tx1"/>
                          </a:solidFill>
                          <a:effectLst/>
                          <a:latin typeface="Arial" panose="020B0604020202020204" pitchFamily="34" charset="0"/>
                          <a:cs typeface="Arial" panose="020B0604020202020204" pitchFamily="34" charset="0"/>
                        </a:rPr>
                        <a:t> </a:t>
                      </a:r>
                      <a:r>
                        <a:rPr lang="en-ZA" sz="1800" b="1" u="none" strike="noStrike" dirty="0">
                          <a:solidFill>
                            <a:schemeClr val="tx1"/>
                          </a:solidFill>
                          <a:effectLst/>
                          <a:latin typeface="Arial" panose="020B0604020202020204" pitchFamily="34" charset="0"/>
                          <a:cs typeface="Arial" panose="020B0604020202020204" pitchFamily="34" charset="0"/>
                        </a:rPr>
                        <a:t> COMP NAME:</a:t>
                      </a:r>
                      <a:endParaRPr lang="en-ZA" sz="1800" b="1"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tc>
                <a:tc>
                  <a:txBody>
                    <a:bodyPr/>
                    <a:lstStyle/>
                    <a:p>
                      <a:pPr marL="0" algn="l" defTabSz="914400" rtl="0" eaLnBrk="1" fontAlgn="ctr" latinLnBrk="0" hangingPunct="1"/>
                      <a:r>
                        <a:rPr lang="en-US" sz="1800" b="1" u="none" strike="noStrike" kern="1200" dirty="0">
                          <a:solidFill>
                            <a:schemeClr val="tx1"/>
                          </a:solidFill>
                          <a:effectLst/>
                          <a:latin typeface="Arial" panose="020B0604020202020204" pitchFamily="34" charset="0"/>
                          <a:ea typeface="+mn-ea"/>
                          <a:cs typeface="Arial" panose="020B0604020202020204" pitchFamily="34" charset="0"/>
                        </a:rPr>
                        <a:t>Theuwedi Trading Enterprise-  </a:t>
                      </a:r>
                    </a:p>
                    <a:p>
                      <a:pPr marL="0" algn="l" defTabSz="914400" rtl="0" eaLnBrk="1" fontAlgn="ctr" latinLnBrk="0" hangingPunct="1"/>
                      <a:r>
                        <a:rPr lang="en-US" sz="1800" b="1" u="none" strike="noStrike" kern="1200" dirty="0">
                          <a:solidFill>
                            <a:schemeClr val="tx1"/>
                          </a:solidFill>
                          <a:effectLst/>
                          <a:latin typeface="Arial" panose="020B0604020202020204" pitchFamily="34" charset="0"/>
                          <a:ea typeface="+mn-ea"/>
                          <a:cs typeface="Arial" panose="020B0604020202020204" pitchFamily="34" charset="0"/>
                        </a:rPr>
                        <a:t>R 7 789 879,17</a:t>
                      </a:r>
                    </a:p>
                  </a:txBody>
                  <a:tcPr marL="6350" marR="6350" marT="6350" marB="0" anchor="ctr"/>
                </a:tc>
                <a:extLst>
                  <a:ext uri="{0D108BD9-81ED-4DB2-BD59-A6C34878D82A}">
                    <a16:rowId xmlns:a16="http://schemas.microsoft.com/office/drawing/2014/main" val="2184579402"/>
                  </a:ext>
                </a:extLst>
              </a:tr>
              <a:tr h="808882">
                <a:tc>
                  <a:txBody>
                    <a:bodyPr/>
                    <a:lstStyle/>
                    <a:p>
                      <a:pPr algn="l" fontAlgn="ctr"/>
                      <a:r>
                        <a:rPr lang="en-ZA" sz="1800" b="1" u="sng" strike="noStrike" dirty="0">
                          <a:solidFill>
                            <a:schemeClr val="tx1"/>
                          </a:solidFill>
                          <a:effectLst/>
                          <a:latin typeface="Arial" panose="020B0604020202020204" pitchFamily="34" charset="0"/>
                          <a:cs typeface="Arial" panose="020B0604020202020204" pitchFamily="34" charset="0"/>
                        </a:rPr>
                        <a:t>SEC32</a:t>
                      </a:r>
                      <a:r>
                        <a:rPr lang="en-ZA" sz="1800" b="1" u="none" strike="noStrike" dirty="0" smtClean="0">
                          <a:solidFill>
                            <a:schemeClr val="tx1"/>
                          </a:solidFill>
                          <a:effectLst/>
                          <a:latin typeface="Arial" panose="020B0604020202020204" pitchFamily="34" charset="0"/>
                          <a:cs typeface="Arial" panose="020B0604020202020204" pitchFamily="34" charset="0"/>
                        </a:rPr>
                        <a:t>: Finding</a:t>
                      </a:r>
                      <a:endParaRPr lang="en-ZA" sz="1800" b="1"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l" fontAlgn="ctr"/>
                      <a:r>
                        <a:rPr lang="en-US" sz="1800" u="none" strike="noStrike" dirty="0">
                          <a:solidFill>
                            <a:schemeClr val="tx1"/>
                          </a:solidFill>
                          <a:effectLst/>
                          <a:latin typeface="Arial" panose="020B0604020202020204" pitchFamily="34" charset="0"/>
                          <a:cs typeface="Arial" panose="020B0604020202020204" pitchFamily="34" charset="0"/>
                        </a:rPr>
                        <a:t> </a:t>
                      </a:r>
                      <a:r>
                        <a:rPr lang="en-US" sz="1800" u="sng" strike="noStrike" dirty="0">
                          <a:solidFill>
                            <a:schemeClr val="tx1"/>
                          </a:solidFill>
                          <a:effectLst/>
                          <a:latin typeface="Arial" panose="020B0604020202020204" pitchFamily="34" charset="0"/>
                          <a:cs typeface="Arial" panose="020B0604020202020204" pitchFamily="34" charset="0"/>
                        </a:rPr>
                        <a:t>Irregular Expenditure</a:t>
                      </a:r>
                      <a:r>
                        <a:rPr lang="en-US" sz="1800" u="sng" strike="noStrike" baseline="0" dirty="0">
                          <a:solidFill>
                            <a:schemeClr val="tx1"/>
                          </a:solidFill>
                          <a:effectLst/>
                          <a:latin typeface="Arial" panose="020B0604020202020204" pitchFamily="34" charset="0"/>
                          <a:cs typeface="Arial" panose="020B0604020202020204" pitchFamily="34" charset="0"/>
                        </a:rPr>
                        <a:t> </a:t>
                      </a:r>
                      <a:r>
                        <a:rPr lang="en-US" sz="1800" u="none" strike="noStrike" baseline="0" dirty="0">
                          <a:solidFill>
                            <a:schemeClr val="tx1"/>
                          </a:solidFill>
                          <a:effectLst/>
                          <a:latin typeface="Arial" panose="020B0604020202020204" pitchFamily="34" charset="0"/>
                          <a:cs typeface="Arial" panose="020B0604020202020204" pitchFamily="34" charset="0"/>
                        </a:rPr>
                        <a:t>: </a:t>
                      </a:r>
                      <a:r>
                        <a:rPr lang="en-US" sz="1800" u="none" strike="noStrike" dirty="0">
                          <a:solidFill>
                            <a:schemeClr val="tx1"/>
                          </a:solidFill>
                          <a:effectLst/>
                          <a:latin typeface="Arial" panose="020B0604020202020204" pitchFamily="34" charset="0"/>
                          <a:cs typeface="Arial" panose="020B0604020202020204" pitchFamily="34" charset="0"/>
                        </a:rPr>
                        <a:t>Wrong CIDB Criteria used on Bid Advert in 2017- not a construction project but and</a:t>
                      </a:r>
                      <a:r>
                        <a:rPr lang="en-US" sz="1800" u="none" strike="noStrike" baseline="0" dirty="0">
                          <a:solidFill>
                            <a:schemeClr val="tx1"/>
                          </a:solidFill>
                          <a:effectLst/>
                          <a:latin typeface="Arial" panose="020B0604020202020204" pitchFamily="34" charset="0"/>
                          <a:cs typeface="Arial" panose="020B0604020202020204" pitchFamily="34" charset="0"/>
                        </a:rPr>
                        <a:t> landfill site waste disposal treatment project .</a:t>
                      </a:r>
                      <a:endParaRPr lang="en-US" sz="18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tc>
                <a:extLst>
                  <a:ext uri="{0D108BD9-81ED-4DB2-BD59-A6C34878D82A}">
                    <a16:rowId xmlns:a16="http://schemas.microsoft.com/office/drawing/2014/main" val="2039393030"/>
                  </a:ext>
                </a:extLst>
              </a:tr>
              <a:tr h="1611571">
                <a:tc>
                  <a:txBody>
                    <a:bodyPr/>
                    <a:lstStyle/>
                    <a:p>
                      <a:pPr algn="l" fontAlgn="ctr"/>
                      <a:r>
                        <a:rPr lang="en-US" sz="1800" b="1" u="none" strike="noStrike" dirty="0">
                          <a:solidFill>
                            <a:schemeClr val="tx1"/>
                          </a:solidFill>
                          <a:effectLst/>
                          <a:latin typeface="Arial" panose="020B0604020202020204" pitchFamily="34" charset="0"/>
                          <a:cs typeface="Arial" panose="020B0604020202020204" pitchFamily="34" charset="0"/>
                        </a:rPr>
                        <a:t>Action plan Taken to resolve the </a:t>
                      </a:r>
                      <a:r>
                        <a:rPr lang="en-US" sz="1800" b="1" u="none" strike="noStrike" dirty="0" smtClean="0">
                          <a:solidFill>
                            <a:schemeClr val="tx1"/>
                          </a:solidFill>
                          <a:effectLst/>
                          <a:latin typeface="Arial" panose="020B0604020202020204" pitchFamily="34" charset="0"/>
                          <a:cs typeface="Arial" panose="020B0604020202020204" pitchFamily="34" charset="0"/>
                        </a:rPr>
                        <a:t>finding </a:t>
                      </a:r>
                      <a:r>
                        <a:rPr lang="en-US" sz="1800" b="1" u="none" strike="noStrike" dirty="0">
                          <a:solidFill>
                            <a:schemeClr val="tx1"/>
                          </a:solidFill>
                          <a:effectLst/>
                          <a:latin typeface="Arial" panose="020B0604020202020204" pitchFamily="34" charset="0"/>
                          <a:cs typeface="Arial" panose="020B0604020202020204" pitchFamily="34" charset="0"/>
                        </a:rPr>
                        <a:t>:</a:t>
                      </a:r>
                      <a:endParaRPr lang="en-US" sz="1800" b="1"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l" fontAlgn="ctr"/>
                      <a:r>
                        <a:rPr lang="en-US" sz="1800" u="none" strike="noStrike" dirty="0">
                          <a:solidFill>
                            <a:schemeClr val="tx1"/>
                          </a:solidFill>
                          <a:effectLst/>
                          <a:latin typeface="Arial" panose="020B0604020202020204" pitchFamily="34" charset="0"/>
                          <a:cs typeface="Arial" panose="020B0604020202020204" pitchFamily="34" charset="0"/>
                        </a:rPr>
                        <a:t>3 year Contract ends</a:t>
                      </a:r>
                      <a:r>
                        <a:rPr lang="en-US" sz="1800" u="none" strike="noStrike" baseline="0" dirty="0">
                          <a:solidFill>
                            <a:schemeClr val="tx1"/>
                          </a:solidFill>
                          <a:effectLst/>
                          <a:latin typeface="Arial" panose="020B0604020202020204" pitchFamily="34" charset="0"/>
                          <a:cs typeface="Arial" panose="020B0604020202020204" pitchFamily="34" charset="0"/>
                        </a:rPr>
                        <a:t> in Dec 2020, thus irregular  expenditure will on contract end date </a:t>
                      </a:r>
                    </a:p>
                    <a:p>
                      <a:pPr marL="0" marR="0" indent="0" algn="l" defTabSz="914400" rtl="0" eaLnBrk="1" fontAlgn="ctr" latinLnBrk="0" hangingPunct="1">
                        <a:lnSpc>
                          <a:spcPct val="100000"/>
                        </a:lnSpc>
                        <a:spcBef>
                          <a:spcPts val="0"/>
                        </a:spcBef>
                        <a:spcAft>
                          <a:spcPts val="0"/>
                        </a:spcAft>
                        <a:buClrTx/>
                        <a:buSzTx/>
                        <a:buFontTx/>
                        <a:buNone/>
                        <a:tabLst/>
                        <a:defRPr/>
                      </a:pPr>
                      <a:r>
                        <a:rPr lang="en-US" sz="1800" u="none" strike="noStrike" dirty="0">
                          <a:solidFill>
                            <a:schemeClr val="tx1"/>
                          </a:solidFill>
                          <a:effectLst/>
                          <a:latin typeface="Arial" panose="020B0604020202020204" pitchFamily="34" charset="0"/>
                          <a:cs typeface="Arial" panose="020B0604020202020204" pitchFamily="34" charset="0"/>
                        </a:rPr>
                        <a:t>This is landfill</a:t>
                      </a:r>
                      <a:r>
                        <a:rPr lang="en-US" sz="1800" u="none" strike="noStrike" baseline="0" dirty="0">
                          <a:solidFill>
                            <a:schemeClr val="tx1"/>
                          </a:solidFill>
                          <a:effectLst/>
                          <a:latin typeface="Arial" panose="020B0604020202020204" pitchFamily="34" charset="0"/>
                          <a:cs typeface="Arial" panose="020B0604020202020204" pitchFamily="34" charset="0"/>
                        </a:rPr>
                        <a:t> waste disposal operation project will be advertised correctly and  not construction on CIDB</a:t>
                      </a:r>
                      <a:endParaRPr lang="en-US" sz="1800" b="0" i="0" u="none" strike="noStrike" dirty="0">
                        <a:solidFill>
                          <a:schemeClr val="tx1"/>
                        </a:solidFill>
                        <a:effectLst/>
                        <a:latin typeface="Arial" panose="020B0604020202020204" pitchFamily="34" charset="0"/>
                        <a:cs typeface="Arial" panose="020B0604020202020204" pitchFamily="34" charset="0"/>
                      </a:endParaRPr>
                    </a:p>
                    <a:p>
                      <a:pPr algn="l" fontAlgn="ctr"/>
                      <a:endParaRPr lang="en-US" sz="1800" u="none" strike="noStrike" dirty="0">
                        <a:solidFill>
                          <a:schemeClr val="tx1"/>
                        </a:solidFill>
                        <a:effectLst/>
                        <a:latin typeface="Arial" panose="020B0604020202020204" pitchFamily="34" charset="0"/>
                        <a:cs typeface="Arial" panose="020B0604020202020204" pitchFamily="34" charset="0"/>
                      </a:endParaRPr>
                    </a:p>
                    <a:p>
                      <a:pPr algn="l" fontAlgn="ctr"/>
                      <a:r>
                        <a:rPr lang="en-US" sz="1800" u="none" strike="noStrike" dirty="0">
                          <a:solidFill>
                            <a:schemeClr val="tx1"/>
                          </a:solidFill>
                          <a:effectLst/>
                          <a:latin typeface="Arial" panose="020B0604020202020204" pitchFamily="34" charset="0"/>
                          <a:cs typeface="Arial" panose="020B0604020202020204" pitchFamily="34" charset="0"/>
                        </a:rPr>
                        <a:t>The</a:t>
                      </a:r>
                      <a:r>
                        <a:rPr lang="en-US" sz="1800" u="none" strike="noStrike" baseline="0" dirty="0">
                          <a:solidFill>
                            <a:schemeClr val="tx1"/>
                          </a:solidFill>
                          <a:effectLst/>
                          <a:latin typeface="Arial" panose="020B0604020202020204" pitchFamily="34" charset="0"/>
                          <a:cs typeface="Arial" panose="020B0604020202020204" pitchFamily="34" charset="0"/>
                        </a:rPr>
                        <a:t> </a:t>
                      </a:r>
                      <a:r>
                        <a:rPr lang="en-US" sz="1800" u="none" strike="noStrike" dirty="0">
                          <a:solidFill>
                            <a:schemeClr val="tx1"/>
                          </a:solidFill>
                          <a:effectLst/>
                          <a:latin typeface="Arial" panose="020B0604020202020204" pitchFamily="34" charset="0"/>
                          <a:cs typeface="Arial" panose="020B0604020202020204" pitchFamily="34" charset="0"/>
                        </a:rPr>
                        <a:t> new bid appointed</a:t>
                      </a:r>
                      <a:r>
                        <a:rPr lang="en-US" sz="1800" u="none" strike="noStrike" baseline="0" dirty="0">
                          <a:solidFill>
                            <a:schemeClr val="tx1"/>
                          </a:solidFill>
                          <a:effectLst/>
                          <a:latin typeface="Arial" panose="020B0604020202020204" pitchFamily="34" charset="0"/>
                          <a:cs typeface="Arial" panose="020B0604020202020204" pitchFamily="34" charset="0"/>
                        </a:rPr>
                        <a:t> is </a:t>
                      </a:r>
                      <a:r>
                        <a:rPr lang="en-US" sz="1800" u="none" strike="noStrike" dirty="0">
                          <a:solidFill>
                            <a:schemeClr val="tx1"/>
                          </a:solidFill>
                          <a:effectLst/>
                          <a:latin typeface="Arial" panose="020B0604020202020204" pitchFamily="34" charset="0"/>
                          <a:cs typeface="Arial" panose="020B0604020202020204" pitchFamily="34" charset="0"/>
                        </a:rPr>
                        <a:t> complying</a:t>
                      </a:r>
                      <a:r>
                        <a:rPr lang="en-US" sz="1800" u="none" strike="noStrike" baseline="0" dirty="0">
                          <a:solidFill>
                            <a:schemeClr val="tx1"/>
                          </a:solidFill>
                          <a:effectLst/>
                          <a:latin typeface="Arial" panose="020B0604020202020204" pitchFamily="34" charset="0"/>
                          <a:cs typeface="Arial" panose="020B0604020202020204" pitchFamily="34" charset="0"/>
                        </a:rPr>
                        <a:t> audited in prior year.</a:t>
                      </a:r>
                      <a:endParaRPr lang="en-US" sz="18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tc>
                <a:extLst>
                  <a:ext uri="{0D108BD9-81ED-4DB2-BD59-A6C34878D82A}">
                    <a16:rowId xmlns:a16="http://schemas.microsoft.com/office/drawing/2014/main" val="3386452059"/>
                  </a:ext>
                </a:extLst>
              </a:tr>
              <a:tr h="585257">
                <a:tc>
                  <a:txBody>
                    <a:bodyPr/>
                    <a:lstStyle/>
                    <a:p>
                      <a:pPr algn="l" fontAlgn="ctr"/>
                      <a:r>
                        <a:rPr lang="en-ZA" sz="1800" b="1" u="none" strike="noStrike" baseline="0" dirty="0">
                          <a:solidFill>
                            <a:schemeClr val="tx1"/>
                          </a:solidFill>
                          <a:effectLst/>
                          <a:latin typeface="Arial" panose="020B0604020202020204" pitchFamily="34" charset="0"/>
                          <a:cs typeface="Arial" panose="020B0604020202020204" pitchFamily="34" charset="0"/>
                        </a:rPr>
                        <a:t>4. </a:t>
                      </a:r>
                      <a:r>
                        <a:rPr lang="en-ZA" sz="1800" b="1" u="none" strike="noStrike" dirty="0">
                          <a:solidFill>
                            <a:schemeClr val="tx1"/>
                          </a:solidFill>
                          <a:effectLst/>
                          <a:latin typeface="Arial" panose="020B0604020202020204" pitchFamily="34" charset="0"/>
                          <a:cs typeface="Arial" panose="020B0604020202020204" pitchFamily="34" charset="0"/>
                        </a:rPr>
                        <a:t> COMP NAME:</a:t>
                      </a:r>
                      <a:endParaRPr lang="en-ZA" sz="1800" b="1"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tc>
                <a:tc>
                  <a:txBody>
                    <a:bodyPr/>
                    <a:lstStyle/>
                    <a:p>
                      <a:pPr marL="0" algn="l" defTabSz="914400" rtl="0" eaLnBrk="1" fontAlgn="ctr" latinLnBrk="0" hangingPunct="1"/>
                      <a:r>
                        <a:rPr lang="en-US" sz="1800" b="1" u="none" strike="noStrike" kern="1200" dirty="0">
                          <a:solidFill>
                            <a:schemeClr val="tx1"/>
                          </a:solidFill>
                          <a:effectLst/>
                          <a:latin typeface="Arial" panose="020B0604020202020204" pitchFamily="34" charset="0"/>
                          <a:ea typeface="+mn-ea"/>
                          <a:cs typeface="Arial" panose="020B0604020202020204" pitchFamily="34" charset="0"/>
                        </a:rPr>
                        <a:t>Eternity star investment-</a:t>
                      </a:r>
                      <a:r>
                        <a:rPr lang="en-US" sz="1800" b="1" u="none" strike="noStrike" kern="1200" baseline="0" dirty="0">
                          <a:solidFill>
                            <a:schemeClr val="tx1"/>
                          </a:solidFill>
                          <a:effectLst/>
                          <a:latin typeface="Arial" panose="020B0604020202020204" pitchFamily="34" charset="0"/>
                          <a:ea typeface="+mn-ea"/>
                          <a:cs typeface="Arial" panose="020B0604020202020204" pitchFamily="34" charset="0"/>
                        </a:rPr>
                        <a:t> </a:t>
                      </a:r>
                      <a:r>
                        <a:rPr lang="en-US" sz="1800" b="1" u="none" strike="noStrike" kern="1200" dirty="0">
                          <a:solidFill>
                            <a:schemeClr val="tx1"/>
                          </a:solidFill>
                          <a:effectLst/>
                          <a:latin typeface="Arial" panose="020B0604020202020204" pitchFamily="34" charset="0"/>
                          <a:ea typeface="+mn-ea"/>
                          <a:cs typeface="Arial" panose="020B0604020202020204" pitchFamily="34" charset="0"/>
                        </a:rPr>
                        <a:t>Mopye High School access road-</a:t>
                      </a:r>
                      <a:r>
                        <a:rPr lang="en-US" sz="1800" b="1" u="none" strike="noStrike" kern="1200" baseline="0" dirty="0">
                          <a:solidFill>
                            <a:schemeClr val="tx1"/>
                          </a:solidFill>
                          <a:effectLst/>
                          <a:latin typeface="Arial" panose="020B0604020202020204" pitchFamily="34" charset="0"/>
                          <a:ea typeface="+mn-ea"/>
                          <a:cs typeface="Arial" panose="020B0604020202020204" pitchFamily="34" charset="0"/>
                        </a:rPr>
                        <a:t> </a:t>
                      </a:r>
                    </a:p>
                    <a:p>
                      <a:pPr marL="0" algn="l" defTabSz="914400" rtl="0" eaLnBrk="1" fontAlgn="ctr" latinLnBrk="0" hangingPunct="1"/>
                      <a:r>
                        <a:rPr lang="en-US" sz="1800" b="1" u="none" strike="noStrike" kern="1200" baseline="0" dirty="0">
                          <a:solidFill>
                            <a:schemeClr val="tx1"/>
                          </a:solidFill>
                          <a:effectLst/>
                          <a:latin typeface="Arial" panose="020B0604020202020204" pitchFamily="34" charset="0"/>
                          <a:ea typeface="+mn-ea"/>
                          <a:cs typeface="Arial" panose="020B0604020202020204" pitchFamily="34" charset="0"/>
                        </a:rPr>
                        <a:t> R3 679 012.16 </a:t>
                      </a:r>
                      <a:endParaRPr lang="en-US" sz="1800" b="1" u="none" strike="noStrike" kern="1200" dirty="0">
                        <a:solidFill>
                          <a:schemeClr val="tx1"/>
                        </a:solidFill>
                        <a:effectLst/>
                        <a:latin typeface="Arial" panose="020B0604020202020204" pitchFamily="34" charset="0"/>
                        <a:ea typeface="+mn-ea"/>
                        <a:cs typeface="Arial" panose="020B0604020202020204" pitchFamily="34" charset="0"/>
                      </a:endParaRPr>
                    </a:p>
                  </a:txBody>
                  <a:tcPr marL="6350" marR="6350" marT="6350" marB="0" anchor="ctr"/>
                </a:tc>
                <a:extLst>
                  <a:ext uri="{0D108BD9-81ED-4DB2-BD59-A6C34878D82A}">
                    <a16:rowId xmlns:a16="http://schemas.microsoft.com/office/drawing/2014/main" val="2533081516"/>
                  </a:ext>
                </a:extLst>
              </a:tr>
              <a:tr h="541319">
                <a:tc>
                  <a:txBody>
                    <a:bodyPr/>
                    <a:lstStyle/>
                    <a:p>
                      <a:pPr algn="l" fontAlgn="ctr"/>
                      <a:r>
                        <a:rPr lang="en-ZA" sz="1800" b="1" u="sng" strike="noStrike" dirty="0">
                          <a:solidFill>
                            <a:schemeClr val="tx1"/>
                          </a:solidFill>
                          <a:effectLst/>
                          <a:latin typeface="Arial" panose="020B0604020202020204" pitchFamily="34" charset="0"/>
                          <a:cs typeface="Arial" panose="020B0604020202020204" pitchFamily="34" charset="0"/>
                        </a:rPr>
                        <a:t>SEC32</a:t>
                      </a:r>
                      <a:r>
                        <a:rPr lang="en-ZA" sz="1800" b="1" u="none" strike="noStrike" dirty="0">
                          <a:solidFill>
                            <a:schemeClr val="tx1"/>
                          </a:solidFill>
                          <a:effectLst/>
                          <a:latin typeface="Arial" panose="020B0604020202020204" pitchFamily="34" charset="0"/>
                          <a:cs typeface="Arial" panose="020B0604020202020204" pitchFamily="34" charset="0"/>
                        </a:rPr>
                        <a:t>: </a:t>
                      </a:r>
                      <a:r>
                        <a:rPr lang="en-ZA" sz="1800" b="1" u="none" strike="noStrike" dirty="0" smtClean="0">
                          <a:solidFill>
                            <a:schemeClr val="tx1"/>
                          </a:solidFill>
                          <a:effectLst/>
                          <a:latin typeface="Arial" panose="020B0604020202020204" pitchFamily="34" charset="0"/>
                          <a:cs typeface="Arial" panose="020B0604020202020204" pitchFamily="34" charset="0"/>
                        </a:rPr>
                        <a:t>Finding </a:t>
                      </a:r>
                      <a:endParaRPr lang="en-ZA" sz="1800" b="1"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800" u="sng" strike="noStrike" dirty="0">
                          <a:solidFill>
                            <a:schemeClr val="tx1"/>
                          </a:solidFill>
                          <a:effectLst/>
                          <a:latin typeface="Arial" panose="020B0604020202020204" pitchFamily="34" charset="0"/>
                          <a:cs typeface="Arial" panose="020B0604020202020204" pitchFamily="34" charset="0"/>
                        </a:rPr>
                        <a:t>Irregular Expenditure</a:t>
                      </a:r>
                      <a:r>
                        <a:rPr lang="en-US" sz="1800" u="none" strike="noStrike" baseline="0" dirty="0">
                          <a:solidFill>
                            <a:schemeClr val="tx1"/>
                          </a:solidFill>
                          <a:effectLst/>
                          <a:latin typeface="Arial" panose="020B0604020202020204" pitchFamily="34" charset="0"/>
                          <a:cs typeface="Arial" panose="020B0604020202020204" pitchFamily="34" charset="0"/>
                        </a:rPr>
                        <a:t> :</a:t>
                      </a:r>
                      <a:r>
                        <a:rPr lang="en-US" sz="1800" u="none" strike="noStrike" dirty="0">
                          <a:solidFill>
                            <a:schemeClr val="tx1"/>
                          </a:solidFill>
                          <a:effectLst/>
                          <a:latin typeface="Arial" panose="020B0604020202020204" pitchFamily="34" charset="0"/>
                          <a:cs typeface="Arial" panose="020B0604020202020204" pitchFamily="34" charset="0"/>
                        </a:rPr>
                        <a:t> lowest priced bidder</a:t>
                      </a:r>
                      <a:r>
                        <a:rPr lang="en-US" sz="1800" u="none" strike="noStrike" baseline="0" dirty="0">
                          <a:solidFill>
                            <a:schemeClr val="tx1"/>
                          </a:solidFill>
                          <a:effectLst/>
                          <a:latin typeface="Arial" panose="020B0604020202020204" pitchFamily="34" charset="0"/>
                          <a:cs typeface="Arial" panose="020B0604020202020204" pitchFamily="34" charset="0"/>
                        </a:rPr>
                        <a:t> not appointed </a:t>
                      </a:r>
                      <a:endParaRPr lang="en-US" sz="18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tc>
                <a:extLst>
                  <a:ext uri="{0D108BD9-81ED-4DB2-BD59-A6C34878D82A}">
                    <a16:rowId xmlns:a16="http://schemas.microsoft.com/office/drawing/2014/main" val="2851789937"/>
                  </a:ext>
                </a:extLst>
              </a:tr>
              <a:tr h="1076445">
                <a:tc>
                  <a:txBody>
                    <a:bodyPr/>
                    <a:lstStyle/>
                    <a:p>
                      <a:pPr algn="l" fontAlgn="ctr"/>
                      <a:r>
                        <a:rPr lang="en-US" sz="1800" b="1" u="none" strike="noStrike" dirty="0">
                          <a:solidFill>
                            <a:schemeClr val="tx1"/>
                          </a:solidFill>
                          <a:effectLst/>
                          <a:latin typeface="Arial" panose="020B0604020202020204" pitchFamily="34" charset="0"/>
                          <a:cs typeface="Arial" panose="020B0604020202020204" pitchFamily="34" charset="0"/>
                        </a:rPr>
                        <a:t>Action plan Taken to resolve the </a:t>
                      </a:r>
                      <a:r>
                        <a:rPr lang="en-US" sz="1800" b="1" u="none" strike="noStrike" dirty="0" smtClean="0">
                          <a:solidFill>
                            <a:schemeClr val="tx1"/>
                          </a:solidFill>
                          <a:effectLst/>
                          <a:latin typeface="Arial" panose="020B0604020202020204" pitchFamily="34" charset="0"/>
                          <a:cs typeface="Arial" panose="020B0604020202020204" pitchFamily="34" charset="0"/>
                        </a:rPr>
                        <a:t>finding</a:t>
                      </a:r>
                      <a:r>
                        <a:rPr lang="en-US" sz="1800" b="1" u="none" strike="noStrike" baseline="0" dirty="0" smtClean="0">
                          <a:solidFill>
                            <a:schemeClr val="tx1"/>
                          </a:solidFill>
                          <a:effectLst/>
                          <a:latin typeface="Arial" panose="020B0604020202020204" pitchFamily="34" charset="0"/>
                          <a:cs typeface="Arial" panose="020B0604020202020204" pitchFamily="34" charset="0"/>
                        </a:rPr>
                        <a:t> </a:t>
                      </a:r>
                      <a:endParaRPr lang="en-US" sz="1800" b="1"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l" fontAlgn="ctr"/>
                      <a:r>
                        <a:rPr lang="en-US" sz="1800" kern="1200" dirty="0">
                          <a:solidFill>
                            <a:schemeClr val="tx1"/>
                          </a:solidFill>
                          <a:effectLst/>
                          <a:latin typeface="Arial" panose="020B0604020202020204" pitchFamily="34" charset="0"/>
                          <a:ea typeface="+mn-ea"/>
                          <a:cs typeface="Arial" panose="020B0604020202020204" pitchFamily="34" charset="0"/>
                        </a:rPr>
                        <a:t>Original</a:t>
                      </a:r>
                      <a:r>
                        <a:rPr lang="en-US" sz="1800" kern="1200" baseline="0" dirty="0">
                          <a:solidFill>
                            <a:schemeClr val="tx1"/>
                          </a:solidFill>
                          <a:effectLst/>
                          <a:latin typeface="Arial" panose="020B0604020202020204" pitchFamily="34" charset="0"/>
                          <a:ea typeface="+mn-ea"/>
                          <a:cs typeface="Arial" panose="020B0604020202020204" pitchFamily="34" charset="0"/>
                        </a:rPr>
                        <a:t> </a:t>
                      </a:r>
                      <a:r>
                        <a:rPr lang="en-US" sz="1800" kern="1200" dirty="0">
                          <a:solidFill>
                            <a:schemeClr val="tx1"/>
                          </a:solidFill>
                          <a:effectLst/>
                          <a:latin typeface="Arial" panose="020B0604020202020204" pitchFamily="34" charset="0"/>
                          <a:ea typeface="+mn-ea"/>
                          <a:cs typeface="Arial" panose="020B0604020202020204" pitchFamily="34" charset="0"/>
                        </a:rPr>
                        <a:t> Appointed Contractor  withdrew from project in 2019 , the project engineer recommended that bid evaluation appoint a contractor who will finish the road at market related priced on BOQ - a risk assessment was done.</a:t>
                      </a:r>
                      <a:endParaRPr lang="en-US" sz="18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tc>
                <a:extLst>
                  <a:ext uri="{0D108BD9-81ED-4DB2-BD59-A6C34878D82A}">
                    <a16:rowId xmlns:a16="http://schemas.microsoft.com/office/drawing/2014/main" val="612286531"/>
                  </a:ext>
                </a:extLst>
              </a:tr>
            </a:tbl>
          </a:graphicData>
        </a:graphic>
      </p:graphicFrame>
    </p:spTree>
    <p:extLst>
      <p:ext uri="{BB962C8B-B14F-4D97-AF65-F5344CB8AC3E}">
        <p14:creationId xmlns:p14="http://schemas.microsoft.com/office/powerpoint/2010/main" val="2426610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76E654-D9C4-43E5-B9B6-5C741680088F}" type="slidenum">
              <a:rPr kumimoji="0" lang="en-ZA"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ZA" sz="105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p:cNvSpPr>
            <a:spLocks noGrp="1"/>
          </p:cNvSpPr>
          <p:nvPr>
            <p:ph type="title" idx="4294967295"/>
          </p:nvPr>
        </p:nvSpPr>
        <p:spPr>
          <a:xfrm>
            <a:off x="271462" y="251778"/>
            <a:ext cx="11649075" cy="939800"/>
          </a:xfrm>
          <a:solidFill>
            <a:schemeClr val="accent1"/>
          </a:solidFill>
        </p:spPr>
        <p:txBody>
          <a:bodyPr>
            <a:normAutofit/>
          </a:bodyPr>
          <a:lstStyle/>
          <a:p>
            <a:pPr algn="ctr"/>
            <a:r>
              <a:rPr lang="en-US" sz="3200" b="1" dirty="0">
                <a:solidFill>
                  <a:schemeClr val="tx1"/>
                </a:solidFill>
                <a:latin typeface="Arial" panose="020B0604020202020204" pitchFamily="34" charset="0"/>
                <a:cs typeface="Arial" panose="020B0604020202020204" pitchFamily="34" charset="0"/>
              </a:rPr>
              <a:t>THE UIF BELOW IS CATEGORIZED INTO THE FOLLOWING: </a:t>
            </a:r>
            <a:r>
              <a:rPr lang="en-US" sz="3200" b="1" dirty="0">
                <a:solidFill>
                  <a:srgbClr val="0070C0"/>
                </a:solidFill>
                <a:latin typeface="Arial" panose="020B0604020202020204" pitchFamily="34" charset="0"/>
                <a:cs typeface="Arial" panose="020B0604020202020204" pitchFamily="34" charset="0"/>
              </a:rPr>
              <a:t> </a:t>
            </a:r>
            <a:endParaRPr lang="en-ZA" sz="3200"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598045" y="1609725"/>
            <a:ext cx="11092207" cy="5248275"/>
          </a:xfrm>
        </p:spPr>
        <p:txBody>
          <a:bodyPr/>
          <a:lstStyle/>
          <a:p>
            <a:r>
              <a:rPr lang="en-US" dirty="0">
                <a:solidFill>
                  <a:schemeClr val="tx1"/>
                </a:solidFill>
                <a:latin typeface="Arial" panose="020B0604020202020204" pitchFamily="34" charset="0"/>
                <a:cs typeface="Arial" panose="020B0604020202020204" pitchFamily="34" charset="0"/>
              </a:rPr>
              <a:t>1. Irregular Expenditure from prior years till 18/19- 			R 32 826 799</a:t>
            </a:r>
          </a:p>
          <a:p>
            <a:r>
              <a:rPr lang="en-US" dirty="0">
                <a:solidFill>
                  <a:schemeClr val="tx1"/>
                </a:solidFill>
                <a:latin typeface="Arial" panose="020B0604020202020204" pitchFamily="34" charset="0"/>
                <a:cs typeface="Arial" panose="020B0604020202020204" pitchFamily="34" charset="0"/>
              </a:rPr>
              <a:t>2. Unauthorized Expenditure from prior year 18/19 – </a:t>
            </a:r>
          </a:p>
          <a:p>
            <a:pPr marL="0" indent="0">
              <a:buNone/>
            </a:pPr>
            <a:r>
              <a:rPr lang="en-US" dirty="0">
                <a:solidFill>
                  <a:schemeClr val="tx1"/>
                </a:solidFill>
                <a:latin typeface="Arial" panose="020B0604020202020204" pitchFamily="34" charset="0"/>
                <a:cs typeface="Arial" panose="020B0604020202020204" pitchFamily="34" charset="0"/>
              </a:rPr>
              <a:t>(only accounting asset deprecation journals no actual cash outflow): 	R 83 025 989</a:t>
            </a:r>
          </a:p>
          <a:p>
            <a:r>
              <a:rPr lang="en-US" dirty="0">
                <a:solidFill>
                  <a:schemeClr val="tx1"/>
                </a:solidFill>
                <a:latin typeface="Arial" panose="020B0604020202020204" pitchFamily="34" charset="0"/>
                <a:cs typeface="Arial" panose="020B0604020202020204" pitchFamily="34" charset="0"/>
              </a:rPr>
              <a:t>3. Fruitless ad Wasteful Expenditure from 	18/19 -			R 11 628 191 </a:t>
            </a:r>
          </a:p>
          <a:p>
            <a:endParaRPr lang="en-ZA" dirty="0">
              <a:solidFill>
                <a:schemeClr val="tx1"/>
              </a:solidFill>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BBF83CC3-CAA9-4E7A-A81A-C63580FCB05A}"/>
              </a:ext>
            </a:extLst>
          </p:cNvPr>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732844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76E654-D9C4-43E5-B9B6-5C741680088F}" type="slidenum">
              <a:rPr kumimoji="0" lang="en-ZA"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ZA" sz="105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p:cNvSpPr>
            <a:spLocks noGrp="1"/>
          </p:cNvSpPr>
          <p:nvPr>
            <p:ph type="title" idx="4294967295"/>
          </p:nvPr>
        </p:nvSpPr>
        <p:spPr>
          <a:xfrm>
            <a:off x="868679" y="320040"/>
            <a:ext cx="10737165" cy="838200"/>
          </a:xfrm>
          <a:solidFill>
            <a:schemeClr val="accent1"/>
          </a:solidFill>
        </p:spPr>
        <p:txBody>
          <a:bodyPr>
            <a:normAutofit fontScale="90000"/>
          </a:bodyPr>
          <a:lstStyle/>
          <a:p>
            <a:pPr algn="ctr"/>
            <a:r>
              <a:rPr lang="en-US" sz="3200" b="1" dirty="0">
                <a:solidFill>
                  <a:schemeClr val="tx1"/>
                </a:solidFill>
                <a:latin typeface="+mn-lt"/>
              </a:rPr>
              <a:t>Register of Irregular Expenditure 2019/20:(Con..)</a:t>
            </a:r>
            <a:endParaRPr lang="en-ZA" sz="3200" b="1" dirty="0">
              <a:solidFill>
                <a:schemeClr val="tx1"/>
              </a:solidFill>
              <a:latin typeface="+mn-lt"/>
            </a:endParaRPr>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2741204497"/>
              </p:ext>
            </p:extLst>
          </p:nvPr>
        </p:nvGraphicFramePr>
        <p:xfrm>
          <a:off x="868680" y="1587804"/>
          <a:ext cx="10737166" cy="3371850"/>
        </p:xfrm>
        <a:graphic>
          <a:graphicData uri="http://schemas.openxmlformats.org/drawingml/2006/table">
            <a:tbl>
              <a:tblPr firstRow="1" bandRow="1">
                <a:tableStyleId>{5C22544A-7EE6-4342-B048-85BDC9FD1C3A}</a:tableStyleId>
              </a:tblPr>
              <a:tblGrid>
                <a:gridCol w="3544354">
                  <a:extLst>
                    <a:ext uri="{9D8B030D-6E8A-4147-A177-3AD203B41FA5}">
                      <a16:colId xmlns:a16="http://schemas.microsoft.com/office/drawing/2014/main" val="2516552375"/>
                    </a:ext>
                  </a:extLst>
                </a:gridCol>
                <a:gridCol w="7192812">
                  <a:extLst>
                    <a:ext uri="{9D8B030D-6E8A-4147-A177-3AD203B41FA5}">
                      <a16:colId xmlns:a16="http://schemas.microsoft.com/office/drawing/2014/main" val="2988138805"/>
                    </a:ext>
                  </a:extLst>
                </a:gridCol>
              </a:tblGrid>
              <a:tr h="370840">
                <a:tc>
                  <a:txBody>
                    <a:bodyPr/>
                    <a:lstStyle/>
                    <a:p>
                      <a:pPr algn="l" fontAlgn="ctr"/>
                      <a:r>
                        <a:rPr lang="en-ZA" sz="2000" b="1" u="none" strike="noStrike" baseline="0" dirty="0">
                          <a:solidFill>
                            <a:schemeClr val="tx1"/>
                          </a:solidFill>
                          <a:effectLst/>
                        </a:rPr>
                        <a:t>4. </a:t>
                      </a:r>
                      <a:r>
                        <a:rPr lang="en-ZA" sz="2000" b="1" u="none" strike="noStrike" dirty="0">
                          <a:solidFill>
                            <a:schemeClr val="tx1"/>
                          </a:solidFill>
                          <a:effectLst/>
                        </a:rPr>
                        <a:t> COMP NAME:</a:t>
                      </a:r>
                      <a:endParaRPr lang="en-ZA" sz="2000" b="1" i="0" u="none" strike="noStrike" dirty="0">
                        <a:solidFill>
                          <a:schemeClr val="tx1"/>
                        </a:solidFill>
                        <a:effectLst/>
                        <a:latin typeface="Arial" panose="020B0604020202020204" pitchFamily="34" charset="0"/>
                      </a:endParaRPr>
                    </a:p>
                  </a:txBody>
                  <a:tcPr marL="6350" marR="6350" marT="6350" marB="0" anchor="ctr"/>
                </a:tc>
                <a:tc>
                  <a:txBody>
                    <a:bodyPr/>
                    <a:lstStyle/>
                    <a:p>
                      <a:pPr marL="0" algn="l" defTabSz="914400" rtl="0" eaLnBrk="1" fontAlgn="ctr" latinLnBrk="0" hangingPunct="1"/>
                      <a:r>
                        <a:rPr lang="en-US" sz="2000" b="1" u="none" strike="noStrike" kern="1200" dirty="0">
                          <a:solidFill>
                            <a:schemeClr val="tx1"/>
                          </a:solidFill>
                          <a:effectLst/>
                          <a:latin typeface="+mn-lt"/>
                          <a:ea typeface="+mn-ea"/>
                          <a:cs typeface="+mn-cs"/>
                        </a:rPr>
                        <a:t>Eternity star investment-</a:t>
                      </a:r>
                      <a:r>
                        <a:rPr lang="en-US" sz="2000" b="1" u="none" strike="noStrike" kern="1200" baseline="0" dirty="0">
                          <a:solidFill>
                            <a:schemeClr val="tx1"/>
                          </a:solidFill>
                          <a:effectLst/>
                          <a:latin typeface="+mn-lt"/>
                          <a:ea typeface="+mn-ea"/>
                          <a:cs typeface="+mn-cs"/>
                        </a:rPr>
                        <a:t> </a:t>
                      </a:r>
                      <a:r>
                        <a:rPr lang="en-US" sz="2000" b="1" u="none" strike="noStrike" kern="1200" dirty="0">
                          <a:solidFill>
                            <a:schemeClr val="tx1"/>
                          </a:solidFill>
                          <a:effectLst/>
                          <a:latin typeface="+mn-lt"/>
                          <a:ea typeface="+mn-ea"/>
                          <a:cs typeface="+mn-cs"/>
                        </a:rPr>
                        <a:t>Mopye High School access road-</a:t>
                      </a:r>
                      <a:r>
                        <a:rPr lang="en-US" sz="2000" b="1" u="none" strike="noStrike" kern="1200" baseline="0" dirty="0">
                          <a:solidFill>
                            <a:schemeClr val="tx1"/>
                          </a:solidFill>
                          <a:effectLst/>
                          <a:latin typeface="+mn-lt"/>
                          <a:ea typeface="+mn-ea"/>
                          <a:cs typeface="+mn-cs"/>
                        </a:rPr>
                        <a:t> </a:t>
                      </a:r>
                    </a:p>
                    <a:p>
                      <a:pPr marL="0" algn="l" defTabSz="914400" rtl="0" eaLnBrk="1" fontAlgn="ctr" latinLnBrk="0" hangingPunct="1"/>
                      <a:r>
                        <a:rPr lang="en-US" sz="2000" b="1" u="none" strike="noStrike" kern="1200" baseline="0" dirty="0">
                          <a:solidFill>
                            <a:schemeClr val="tx1"/>
                          </a:solidFill>
                          <a:effectLst/>
                          <a:latin typeface="+mn-lt"/>
                          <a:ea typeface="+mn-ea"/>
                          <a:cs typeface="+mn-cs"/>
                        </a:rPr>
                        <a:t> R3 679 012.16 </a:t>
                      </a:r>
                      <a:endParaRPr lang="en-US" sz="2000" b="1" u="none" strike="noStrike" kern="1200" dirty="0">
                        <a:solidFill>
                          <a:schemeClr val="tx1"/>
                        </a:solidFill>
                        <a:effectLst/>
                        <a:latin typeface="+mn-lt"/>
                        <a:ea typeface="+mn-ea"/>
                        <a:cs typeface="+mn-cs"/>
                      </a:endParaRPr>
                    </a:p>
                  </a:txBody>
                  <a:tcPr marL="6350" marR="6350" marT="6350" marB="0" anchor="ctr"/>
                </a:tc>
                <a:extLst>
                  <a:ext uri="{0D108BD9-81ED-4DB2-BD59-A6C34878D82A}">
                    <a16:rowId xmlns:a16="http://schemas.microsoft.com/office/drawing/2014/main" val="2143698908"/>
                  </a:ext>
                </a:extLst>
              </a:tr>
              <a:tr h="370840">
                <a:tc>
                  <a:txBody>
                    <a:bodyPr/>
                    <a:lstStyle/>
                    <a:p>
                      <a:pPr algn="l" fontAlgn="ctr"/>
                      <a:r>
                        <a:rPr lang="en-ZA" sz="2000" b="1" u="sng" strike="noStrike" dirty="0">
                          <a:solidFill>
                            <a:schemeClr val="tx1"/>
                          </a:solidFill>
                          <a:effectLst/>
                        </a:rPr>
                        <a:t>SEC32</a:t>
                      </a:r>
                      <a:r>
                        <a:rPr lang="en-ZA" sz="2000" b="1" u="none" strike="noStrike" dirty="0">
                          <a:solidFill>
                            <a:schemeClr val="tx1"/>
                          </a:solidFill>
                          <a:effectLst/>
                        </a:rPr>
                        <a:t>: </a:t>
                      </a:r>
                      <a:r>
                        <a:rPr lang="en-ZA" sz="2000" b="1" u="none" strike="noStrike" dirty="0" smtClean="0">
                          <a:solidFill>
                            <a:schemeClr val="tx1"/>
                          </a:solidFill>
                          <a:effectLst/>
                        </a:rPr>
                        <a:t>Finding </a:t>
                      </a:r>
                      <a:endParaRPr lang="en-ZA" sz="2000" b="1" i="0" u="none" strike="noStrike" dirty="0">
                        <a:solidFill>
                          <a:schemeClr val="tx1"/>
                        </a:solidFill>
                        <a:effectLst/>
                        <a:latin typeface="Arial" panose="020B0604020202020204" pitchFamily="34" charset="0"/>
                      </a:endParaRPr>
                    </a:p>
                  </a:txBody>
                  <a:tcPr marL="6350" marR="6350" marT="6350"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000" u="sng" strike="noStrike" dirty="0">
                          <a:solidFill>
                            <a:schemeClr val="tx1"/>
                          </a:solidFill>
                          <a:effectLst/>
                        </a:rPr>
                        <a:t>Irregular Expenditure</a:t>
                      </a:r>
                      <a:r>
                        <a:rPr lang="en-US" sz="2000" u="none" strike="noStrike" baseline="0" dirty="0">
                          <a:solidFill>
                            <a:schemeClr val="tx1"/>
                          </a:solidFill>
                          <a:effectLst/>
                        </a:rPr>
                        <a:t> :</a:t>
                      </a:r>
                      <a:r>
                        <a:rPr lang="en-US" sz="2000" u="none" strike="noStrike" dirty="0">
                          <a:solidFill>
                            <a:schemeClr val="tx1"/>
                          </a:solidFill>
                          <a:effectLst/>
                        </a:rPr>
                        <a:t> lowest priced bidder</a:t>
                      </a:r>
                      <a:r>
                        <a:rPr lang="en-US" sz="2000" u="none" strike="noStrike" baseline="0" dirty="0">
                          <a:solidFill>
                            <a:schemeClr val="tx1"/>
                          </a:solidFill>
                          <a:effectLst/>
                        </a:rPr>
                        <a:t> not appointed as per Ag finding in audit .</a:t>
                      </a:r>
                      <a:endParaRPr lang="en-US" sz="2000" b="0" i="0" u="none" strike="noStrike" dirty="0">
                        <a:solidFill>
                          <a:schemeClr val="tx1"/>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424437135"/>
                  </a:ext>
                </a:extLst>
              </a:tr>
              <a:tr h="370840">
                <a:tc>
                  <a:txBody>
                    <a:bodyPr/>
                    <a:lstStyle/>
                    <a:p>
                      <a:pPr algn="l" fontAlgn="ctr"/>
                      <a:r>
                        <a:rPr lang="en-US" sz="2000" b="1" u="none" strike="noStrike" dirty="0">
                          <a:solidFill>
                            <a:schemeClr val="tx1"/>
                          </a:solidFill>
                          <a:effectLst/>
                        </a:rPr>
                        <a:t>Action plan Taken to resolve the </a:t>
                      </a:r>
                      <a:r>
                        <a:rPr lang="en-US" sz="2000" b="1" u="none" strike="noStrike" dirty="0" smtClean="0">
                          <a:solidFill>
                            <a:schemeClr val="tx1"/>
                          </a:solidFill>
                          <a:effectLst/>
                        </a:rPr>
                        <a:t>finding </a:t>
                      </a:r>
                      <a:endParaRPr lang="en-US" sz="2000" b="1" i="0" u="none" strike="noStrike" dirty="0">
                        <a:solidFill>
                          <a:schemeClr val="tx1"/>
                        </a:solidFill>
                        <a:effectLst/>
                        <a:latin typeface="Arial" panose="020B0604020202020204" pitchFamily="34" charset="0"/>
                      </a:endParaRPr>
                    </a:p>
                  </a:txBody>
                  <a:tcPr marL="6350" marR="6350" marT="6350" marB="0"/>
                </a:tc>
                <a:tc>
                  <a:txBody>
                    <a:bodyPr/>
                    <a:lstStyle/>
                    <a:p>
                      <a:pPr algn="l" fontAlgn="ctr"/>
                      <a:r>
                        <a:rPr lang="en-US" sz="2000" kern="1200" dirty="0">
                          <a:solidFill>
                            <a:schemeClr val="tx1"/>
                          </a:solidFill>
                          <a:effectLst/>
                          <a:latin typeface="+mn-lt"/>
                          <a:ea typeface="+mn-ea"/>
                          <a:cs typeface="+mn-cs"/>
                        </a:rPr>
                        <a:t>Original</a:t>
                      </a:r>
                      <a:r>
                        <a:rPr lang="en-US" sz="2000" kern="1200" baseline="0" dirty="0">
                          <a:solidFill>
                            <a:schemeClr val="tx1"/>
                          </a:solidFill>
                          <a:effectLst/>
                          <a:latin typeface="+mn-lt"/>
                          <a:ea typeface="+mn-ea"/>
                          <a:cs typeface="+mn-cs"/>
                        </a:rPr>
                        <a:t> </a:t>
                      </a:r>
                      <a:r>
                        <a:rPr lang="en-US" sz="2000" kern="1200" dirty="0">
                          <a:solidFill>
                            <a:schemeClr val="tx1"/>
                          </a:solidFill>
                          <a:effectLst/>
                          <a:latin typeface="+mn-lt"/>
                          <a:ea typeface="+mn-ea"/>
                          <a:cs typeface="+mn-cs"/>
                        </a:rPr>
                        <a:t> Appointed Contractor  withdrew from project in 2019 , the consulting engineer appointed to</a:t>
                      </a:r>
                      <a:r>
                        <a:rPr lang="en-US" sz="2000" kern="1200" baseline="0" dirty="0">
                          <a:solidFill>
                            <a:schemeClr val="tx1"/>
                          </a:solidFill>
                          <a:effectLst/>
                          <a:latin typeface="+mn-lt"/>
                          <a:ea typeface="+mn-ea"/>
                          <a:cs typeface="+mn-cs"/>
                        </a:rPr>
                        <a:t> oversee the MIG road project.</a:t>
                      </a:r>
                    </a:p>
                    <a:p>
                      <a:pPr algn="l" fontAlgn="ctr"/>
                      <a:endParaRPr lang="en-US" sz="2000" kern="1200" baseline="0" dirty="0">
                        <a:solidFill>
                          <a:schemeClr val="tx1"/>
                        </a:solidFill>
                        <a:effectLst/>
                        <a:latin typeface="+mn-lt"/>
                        <a:ea typeface="+mn-ea"/>
                        <a:cs typeface="+mn-cs"/>
                      </a:endParaRPr>
                    </a:p>
                    <a:p>
                      <a:pPr algn="l" fontAlgn="ctr"/>
                      <a:r>
                        <a:rPr lang="en-US" sz="2000" kern="1200" baseline="0" dirty="0">
                          <a:solidFill>
                            <a:schemeClr val="tx1"/>
                          </a:solidFill>
                          <a:effectLst/>
                          <a:latin typeface="+mn-lt"/>
                          <a:ea typeface="+mn-ea"/>
                          <a:cs typeface="+mn-cs"/>
                        </a:rPr>
                        <a:t>C</a:t>
                      </a:r>
                      <a:r>
                        <a:rPr lang="en-US" sz="2000" kern="1200" dirty="0">
                          <a:solidFill>
                            <a:schemeClr val="tx1"/>
                          </a:solidFill>
                          <a:effectLst/>
                          <a:latin typeface="+mn-lt"/>
                          <a:ea typeface="+mn-ea"/>
                          <a:cs typeface="+mn-cs"/>
                        </a:rPr>
                        <a:t>onsulting Engineer recommended that bid evaluation appoint a contractor who will finish the road at market related priced on BOQ - a risk assessment was done.</a:t>
                      </a:r>
                      <a:endParaRPr lang="en-US" sz="2000" b="0" i="0" u="none" strike="noStrike" dirty="0">
                        <a:solidFill>
                          <a:schemeClr val="tx1"/>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782437897"/>
                  </a:ext>
                </a:extLst>
              </a:tr>
            </a:tbl>
          </a:graphicData>
        </a:graphic>
      </p:graphicFrame>
      <p:pic>
        <p:nvPicPr>
          <p:cNvPr id="6" name="Picture 5">
            <a:extLst>
              <a:ext uri="{FF2B5EF4-FFF2-40B4-BE49-F238E27FC236}">
                <a16:creationId xmlns:a16="http://schemas.microsoft.com/office/drawing/2014/main" id="{4AEFE75C-CCE5-460A-A2E6-53BA4A581466}"/>
              </a:ext>
            </a:extLst>
          </p:cNvPr>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9061490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76E654-D9C4-43E5-B9B6-5C741680088F}" type="slidenum">
              <a:rPr kumimoji="0" lang="en-ZA"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ZA" sz="105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p:cNvSpPr>
            <a:spLocks noGrp="1"/>
          </p:cNvSpPr>
          <p:nvPr>
            <p:ph type="title" idx="4294967295"/>
          </p:nvPr>
        </p:nvSpPr>
        <p:spPr>
          <a:xfrm>
            <a:off x="411479" y="290195"/>
            <a:ext cx="11369039" cy="823912"/>
          </a:xfrm>
          <a:solidFill>
            <a:schemeClr val="accent1"/>
          </a:solidFill>
        </p:spPr>
        <p:txBody>
          <a:bodyPr>
            <a:normAutofit fontScale="90000"/>
          </a:bodyPr>
          <a:lstStyle/>
          <a:p>
            <a:pPr algn="ctr"/>
            <a:r>
              <a:rPr lang="en-US" sz="3200" b="1" dirty="0">
                <a:solidFill>
                  <a:schemeClr val="tx1"/>
                </a:solidFill>
                <a:latin typeface="Arial" panose="020B0604020202020204" pitchFamily="34" charset="0"/>
                <a:cs typeface="Arial" panose="020B0604020202020204" pitchFamily="34" charset="0"/>
              </a:rPr>
              <a:t>Register of Irregular Expenditure 2019/20:(Con..)</a:t>
            </a:r>
            <a:endParaRPr lang="en-ZA" sz="3200" b="1" dirty="0">
              <a:solidFill>
                <a:schemeClr val="tx1"/>
              </a:solidFill>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202051367"/>
              </p:ext>
            </p:extLst>
          </p:nvPr>
        </p:nvGraphicFramePr>
        <p:xfrm>
          <a:off x="411480" y="1281476"/>
          <a:ext cx="11369040" cy="4501138"/>
        </p:xfrm>
        <a:graphic>
          <a:graphicData uri="http://schemas.openxmlformats.org/drawingml/2006/table">
            <a:tbl>
              <a:tblPr firstRow="1" bandRow="1">
                <a:tableStyleId>{5C22544A-7EE6-4342-B048-85BDC9FD1C3A}</a:tableStyleId>
              </a:tblPr>
              <a:tblGrid>
                <a:gridCol w="4132385">
                  <a:extLst>
                    <a:ext uri="{9D8B030D-6E8A-4147-A177-3AD203B41FA5}">
                      <a16:colId xmlns:a16="http://schemas.microsoft.com/office/drawing/2014/main" val="4223204392"/>
                    </a:ext>
                  </a:extLst>
                </a:gridCol>
                <a:gridCol w="7236655">
                  <a:extLst>
                    <a:ext uri="{9D8B030D-6E8A-4147-A177-3AD203B41FA5}">
                      <a16:colId xmlns:a16="http://schemas.microsoft.com/office/drawing/2014/main" val="3323975675"/>
                    </a:ext>
                  </a:extLst>
                </a:gridCol>
              </a:tblGrid>
              <a:tr h="1329994">
                <a:tc>
                  <a:txBody>
                    <a:bodyPr/>
                    <a:lstStyle/>
                    <a:p>
                      <a:pPr algn="l" fontAlgn="ctr"/>
                      <a:r>
                        <a:rPr lang="en-ZA" sz="2000" b="1" u="none" strike="noStrike" dirty="0">
                          <a:solidFill>
                            <a:schemeClr val="tx1"/>
                          </a:solidFill>
                          <a:effectLst/>
                        </a:rPr>
                        <a:t>5. COMP NAME:</a:t>
                      </a:r>
                      <a:endParaRPr lang="en-ZA" sz="2000" b="1" i="0" u="none" strike="noStrike" dirty="0">
                        <a:solidFill>
                          <a:schemeClr val="tx1"/>
                        </a:solidFill>
                        <a:effectLst/>
                        <a:latin typeface="Arial" panose="020B0604020202020204" pitchFamily="34" charset="0"/>
                      </a:endParaRPr>
                    </a:p>
                  </a:txBody>
                  <a:tcPr marL="3966" marR="3966" marT="6350" marB="0" anchor="ctr"/>
                </a:tc>
                <a:tc>
                  <a:txBody>
                    <a:bodyPr/>
                    <a:lstStyle/>
                    <a:p>
                      <a:pPr marL="0" algn="l" defTabSz="914400" rtl="0" eaLnBrk="1" fontAlgn="ctr" latinLnBrk="0" hangingPunct="1"/>
                      <a:r>
                        <a:rPr lang="en-US" sz="2000" b="1" u="none" strike="noStrike" kern="1200" dirty="0">
                          <a:solidFill>
                            <a:schemeClr val="tx1"/>
                          </a:solidFill>
                          <a:effectLst/>
                          <a:latin typeface="+mn-lt"/>
                          <a:ea typeface="+mn-ea"/>
                          <a:cs typeface="+mn-cs"/>
                        </a:rPr>
                        <a:t>Mulati Access Road:</a:t>
                      </a:r>
                      <a:r>
                        <a:rPr lang="en-US" sz="2000" b="1" u="none" strike="noStrike" kern="1200" baseline="0" dirty="0">
                          <a:solidFill>
                            <a:schemeClr val="tx1"/>
                          </a:solidFill>
                          <a:effectLst/>
                          <a:latin typeface="+mn-lt"/>
                          <a:ea typeface="+mn-ea"/>
                          <a:cs typeface="+mn-cs"/>
                        </a:rPr>
                        <a:t> </a:t>
                      </a:r>
                    </a:p>
                    <a:p>
                      <a:pPr marL="0" algn="l" defTabSz="914400" rtl="0" eaLnBrk="1" fontAlgn="ctr" latinLnBrk="0" hangingPunct="1"/>
                      <a:r>
                        <a:rPr lang="en-US" sz="2000" b="1" u="none" strike="noStrike" kern="1200" dirty="0">
                          <a:solidFill>
                            <a:schemeClr val="tx1"/>
                          </a:solidFill>
                          <a:effectLst/>
                          <a:latin typeface="+mn-lt"/>
                          <a:ea typeface="+mn-ea"/>
                          <a:cs typeface="+mn-cs"/>
                        </a:rPr>
                        <a:t>Tshiamiso Trading 135 : R 12 839 312,76</a:t>
                      </a:r>
                    </a:p>
                    <a:p>
                      <a:pPr marL="0" algn="l" defTabSz="914400" rtl="0" eaLnBrk="1" fontAlgn="ctr" latinLnBrk="0" hangingPunct="1"/>
                      <a:r>
                        <a:rPr lang="en-US" sz="2000" b="1" u="none" strike="noStrike" kern="1200" dirty="0">
                          <a:solidFill>
                            <a:schemeClr val="tx1"/>
                          </a:solidFill>
                          <a:effectLst/>
                          <a:latin typeface="+mn-lt"/>
                          <a:ea typeface="+mn-ea"/>
                          <a:cs typeface="+mn-cs"/>
                        </a:rPr>
                        <a:t>Letsopa projects :</a:t>
                      </a:r>
                      <a:r>
                        <a:rPr lang="en-US" sz="2000" b="1" u="none" strike="noStrike" kern="1200" baseline="0" dirty="0">
                          <a:solidFill>
                            <a:schemeClr val="tx1"/>
                          </a:solidFill>
                          <a:effectLst/>
                          <a:latin typeface="+mn-lt"/>
                          <a:ea typeface="+mn-ea"/>
                          <a:cs typeface="+mn-cs"/>
                        </a:rPr>
                        <a:t> </a:t>
                      </a:r>
                      <a:r>
                        <a:rPr lang="en-US" sz="2000" b="1" u="none" strike="noStrike" kern="1200" dirty="0">
                          <a:solidFill>
                            <a:schemeClr val="tx1"/>
                          </a:solidFill>
                          <a:effectLst/>
                          <a:latin typeface="+mn-lt"/>
                          <a:ea typeface="+mn-ea"/>
                          <a:cs typeface="+mn-cs"/>
                        </a:rPr>
                        <a:t> R 95 337,55</a:t>
                      </a:r>
                    </a:p>
                  </a:txBody>
                  <a:tcPr marL="3966" marR="3966" marT="6350" marB="0" anchor="ctr"/>
                </a:tc>
                <a:extLst>
                  <a:ext uri="{0D108BD9-81ED-4DB2-BD59-A6C34878D82A}">
                    <a16:rowId xmlns:a16="http://schemas.microsoft.com/office/drawing/2014/main" val="2320558036"/>
                  </a:ext>
                </a:extLst>
              </a:tr>
              <a:tr h="958999">
                <a:tc>
                  <a:txBody>
                    <a:bodyPr/>
                    <a:lstStyle/>
                    <a:p>
                      <a:pPr algn="l" fontAlgn="ctr"/>
                      <a:r>
                        <a:rPr lang="en-ZA" sz="2000" b="1" u="sng" strike="noStrike" dirty="0">
                          <a:solidFill>
                            <a:schemeClr val="tx1"/>
                          </a:solidFill>
                          <a:effectLst/>
                        </a:rPr>
                        <a:t>SEC32</a:t>
                      </a:r>
                      <a:r>
                        <a:rPr lang="en-ZA" sz="2000" b="1" u="none" strike="noStrike" dirty="0">
                          <a:solidFill>
                            <a:schemeClr val="tx1"/>
                          </a:solidFill>
                          <a:effectLst/>
                        </a:rPr>
                        <a:t>: </a:t>
                      </a:r>
                      <a:r>
                        <a:rPr lang="en-ZA" sz="2000" b="1" u="none" strike="noStrike" dirty="0" smtClean="0">
                          <a:solidFill>
                            <a:schemeClr val="tx1"/>
                          </a:solidFill>
                          <a:effectLst/>
                        </a:rPr>
                        <a:t>Finding </a:t>
                      </a:r>
                      <a:endParaRPr lang="en-ZA" sz="2000" b="1" i="0" u="none" strike="noStrike" dirty="0">
                        <a:solidFill>
                          <a:schemeClr val="tx1"/>
                        </a:solidFill>
                        <a:effectLst/>
                        <a:latin typeface="Arial" panose="020B0604020202020204" pitchFamily="34" charset="0"/>
                      </a:endParaRPr>
                    </a:p>
                  </a:txBody>
                  <a:tcPr marL="3966" marR="3966" marT="6350" marB="0"/>
                </a:tc>
                <a:tc>
                  <a:txBody>
                    <a:bodyPr/>
                    <a:lstStyle/>
                    <a:p>
                      <a:pPr algn="l" fontAlgn="ctr"/>
                      <a:r>
                        <a:rPr lang="en-US" sz="2000" u="sng" strike="noStrike" dirty="0">
                          <a:solidFill>
                            <a:schemeClr val="tx1"/>
                          </a:solidFill>
                          <a:effectLst/>
                        </a:rPr>
                        <a:t>Irregular Expenditure</a:t>
                      </a:r>
                      <a:r>
                        <a:rPr lang="en-US" sz="2000" u="none" strike="noStrike" dirty="0">
                          <a:solidFill>
                            <a:schemeClr val="tx1"/>
                          </a:solidFill>
                          <a:effectLst/>
                        </a:rPr>
                        <a:t>: no adequate Risk assement taken</a:t>
                      </a:r>
                      <a:r>
                        <a:rPr lang="en-US" sz="2000" u="none" strike="noStrike" baseline="0" dirty="0">
                          <a:solidFill>
                            <a:schemeClr val="tx1"/>
                          </a:solidFill>
                          <a:effectLst/>
                        </a:rPr>
                        <a:t> to award bidder 2 projects in  similar periods on evaluation criteria</a:t>
                      </a:r>
                      <a:endParaRPr lang="en-US" sz="2000" b="0" i="0" u="none" strike="noStrike" dirty="0">
                        <a:solidFill>
                          <a:schemeClr val="tx1"/>
                        </a:solidFill>
                        <a:effectLst/>
                        <a:latin typeface="Arial" panose="020B0604020202020204" pitchFamily="34" charset="0"/>
                      </a:endParaRPr>
                    </a:p>
                  </a:txBody>
                  <a:tcPr marL="3966" marR="3966" marT="6350" marB="0"/>
                </a:tc>
                <a:extLst>
                  <a:ext uri="{0D108BD9-81ED-4DB2-BD59-A6C34878D82A}">
                    <a16:rowId xmlns:a16="http://schemas.microsoft.com/office/drawing/2014/main" val="3794433539"/>
                  </a:ext>
                </a:extLst>
              </a:tr>
              <a:tr h="1434905">
                <a:tc>
                  <a:txBody>
                    <a:bodyPr/>
                    <a:lstStyle/>
                    <a:p>
                      <a:pPr algn="l" fontAlgn="ctr"/>
                      <a:r>
                        <a:rPr lang="en-US" sz="2000" b="1" u="none" strike="noStrike" dirty="0">
                          <a:solidFill>
                            <a:schemeClr val="tx1"/>
                          </a:solidFill>
                          <a:effectLst/>
                        </a:rPr>
                        <a:t>Action plan Taken to resolve the  </a:t>
                      </a:r>
                      <a:r>
                        <a:rPr lang="en-US" sz="2000" b="1" u="none" strike="noStrike" dirty="0" smtClean="0">
                          <a:solidFill>
                            <a:schemeClr val="tx1"/>
                          </a:solidFill>
                          <a:effectLst/>
                        </a:rPr>
                        <a:t>finding</a:t>
                      </a:r>
                      <a:r>
                        <a:rPr lang="en-US" sz="2000" b="1" u="none" strike="noStrike" baseline="0" dirty="0" smtClean="0">
                          <a:solidFill>
                            <a:schemeClr val="tx1"/>
                          </a:solidFill>
                          <a:effectLst/>
                        </a:rPr>
                        <a:t> </a:t>
                      </a:r>
                      <a:r>
                        <a:rPr lang="en-US" sz="2000" b="1" u="none" strike="noStrike" dirty="0" smtClean="0">
                          <a:solidFill>
                            <a:schemeClr val="tx1"/>
                          </a:solidFill>
                          <a:effectLst/>
                        </a:rPr>
                        <a:t>:</a:t>
                      </a:r>
                      <a:endParaRPr lang="en-US" sz="2000" b="1" i="0" u="none" strike="noStrike" dirty="0">
                        <a:solidFill>
                          <a:schemeClr val="tx1"/>
                        </a:solidFill>
                        <a:effectLst/>
                        <a:latin typeface="Arial" panose="020B0604020202020204" pitchFamily="34" charset="0"/>
                      </a:endParaRPr>
                    </a:p>
                  </a:txBody>
                  <a:tcPr marL="3966" marR="3966" marT="6350" marB="0"/>
                </a:tc>
                <a:tc>
                  <a:txBody>
                    <a:bodyPr/>
                    <a:lstStyle/>
                    <a:p>
                      <a:pPr marL="285750" indent="-285750" algn="l" fontAlgn="ctr">
                        <a:buFont typeface="Arial" panose="020B0604020202020204" pitchFamily="34" charset="0"/>
                        <a:buChar char="•"/>
                      </a:pPr>
                      <a:r>
                        <a:rPr lang="en-US" sz="2000" kern="1200" dirty="0">
                          <a:solidFill>
                            <a:schemeClr val="tx1"/>
                          </a:solidFill>
                          <a:effectLst/>
                          <a:latin typeface="+mn-lt"/>
                          <a:ea typeface="+mn-ea"/>
                          <a:cs typeface="+mn-cs"/>
                        </a:rPr>
                        <a:t>A risk assessment</a:t>
                      </a:r>
                      <a:r>
                        <a:rPr lang="en-US" sz="2000" kern="1200" baseline="0" dirty="0">
                          <a:solidFill>
                            <a:schemeClr val="tx1"/>
                          </a:solidFill>
                          <a:effectLst/>
                          <a:latin typeface="+mn-lt"/>
                          <a:ea typeface="+mn-ea"/>
                          <a:cs typeface="+mn-cs"/>
                        </a:rPr>
                        <a:t> are currently being undertaken by project engineers on all bids:  </a:t>
                      </a:r>
                    </a:p>
                    <a:p>
                      <a:pPr marL="285750" indent="-285750" algn="l" fontAlgn="ctr">
                        <a:buFont typeface="Arial" panose="020B0604020202020204" pitchFamily="34" charset="0"/>
                        <a:buChar char="•"/>
                      </a:pPr>
                      <a:r>
                        <a:rPr lang="en-US" sz="2000" kern="1200" baseline="0" dirty="0">
                          <a:solidFill>
                            <a:schemeClr val="tx1"/>
                          </a:solidFill>
                          <a:effectLst/>
                          <a:latin typeface="+mn-lt"/>
                          <a:ea typeface="+mn-ea"/>
                          <a:cs typeface="+mn-cs"/>
                        </a:rPr>
                        <a:t>contractor’s capacity  </a:t>
                      </a:r>
                    </a:p>
                    <a:p>
                      <a:pPr marL="285750" indent="-285750" algn="l" fontAlgn="ctr">
                        <a:buFont typeface="Arial" panose="020B0604020202020204" pitchFamily="34" charset="0"/>
                        <a:buChar char="•"/>
                      </a:pPr>
                      <a:r>
                        <a:rPr lang="en-US" sz="2000" kern="1200" baseline="0" dirty="0">
                          <a:solidFill>
                            <a:schemeClr val="tx1"/>
                          </a:solidFill>
                          <a:effectLst/>
                          <a:latin typeface="+mn-lt"/>
                          <a:ea typeface="+mn-ea"/>
                          <a:cs typeface="+mn-cs"/>
                        </a:rPr>
                        <a:t>BOQ pricing- mathematical accuracy</a:t>
                      </a:r>
                      <a:endParaRPr lang="en-US" sz="2000" b="0" i="0" u="none" strike="noStrike" dirty="0">
                        <a:solidFill>
                          <a:schemeClr val="tx1"/>
                        </a:solidFill>
                        <a:effectLst/>
                        <a:latin typeface="Arial" panose="020B0604020202020204" pitchFamily="34" charset="0"/>
                      </a:endParaRPr>
                    </a:p>
                  </a:txBody>
                  <a:tcPr marL="3966" marR="3966" marT="6350" marB="0"/>
                </a:tc>
                <a:extLst>
                  <a:ext uri="{0D108BD9-81ED-4DB2-BD59-A6C34878D82A}">
                    <a16:rowId xmlns:a16="http://schemas.microsoft.com/office/drawing/2014/main" val="3827108472"/>
                  </a:ext>
                </a:extLst>
              </a:tr>
              <a:tr h="675482">
                <a:tc>
                  <a:txBody>
                    <a:bodyPr/>
                    <a:lstStyle/>
                    <a:p>
                      <a:pPr marL="0" indent="0" algn="l" defTabSz="914400" rtl="0" eaLnBrk="1" fontAlgn="ctr" latinLnBrk="0" hangingPunct="1">
                        <a:lnSpc>
                          <a:spcPct val="115000"/>
                        </a:lnSpc>
                        <a:spcAft>
                          <a:spcPts val="600"/>
                        </a:spcAft>
                        <a:buFont typeface="Arial" panose="020B0604020202020204" pitchFamily="34" charset="0"/>
                        <a:buNone/>
                      </a:pPr>
                      <a:endParaRPr lang="en-US" sz="2000" b="1" u="none" strike="noStrike" kern="1200" dirty="0">
                        <a:solidFill>
                          <a:schemeClr val="tx1"/>
                        </a:solidFill>
                        <a:effectLst/>
                        <a:latin typeface="+mn-lt"/>
                        <a:ea typeface="+mn-ea"/>
                        <a:cs typeface="+mn-cs"/>
                      </a:endParaRPr>
                    </a:p>
                    <a:p>
                      <a:pPr marL="0" indent="0" algn="l" defTabSz="914400" rtl="0" eaLnBrk="1" fontAlgn="ctr" latinLnBrk="0" hangingPunct="1">
                        <a:lnSpc>
                          <a:spcPct val="115000"/>
                        </a:lnSpc>
                        <a:spcAft>
                          <a:spcPts val="600"/>
                        </a:spcAft>
                        <a:buFont typeface="Arial" panose="020B0604020202020204" pitchFamily="34" charset="0"/>
                        <a:buNone/>
                      </a:pPr>
                      <a:r>
                        <a:rPr lang="en-US" sz="2000" b="1" u="none" strike="noStrike" kern="1200" dirty="0">
                          <a:solidFill>
                            <a:schemeClr val="tx1"/>
                          </a:solidFill>
                          <a:effectLst/>
                          <a:latin typeface="+mn-lt"/>
                          <a:ea typeface="+mn-ea"/>
                          <a:cs typeface="+mn-cs"/>
                        </a:rPr>
                        <a:t>Total  19/20 Irregular EXP </a:t>
                      </a:r>
                      <a:endParaRPr lang="en-ZA" sz="2000" b="1" u="none" strike="noStrike" kern="1200" dirty="0">
                        <a:solidFill>
                          <a:schemeClr val="tx1"/>
                        </a:solidFill>
                        <a:effectLst/>
                        <a:latin typeface="+mn-lt"/>
                        <a:ea typeface="+mn-ea"/>
                        <a:cs typeface="+mn-cs"/>
                      </a:endParaRPr>
                    </a:p>
                  </a:txBody>
                  <a:tcPr marL="42830" marR="42830" marT="0" marB="0"/>
                </a:tc>
                <a:tc>
                  <a:txBody>
                    <a:bodyPr/>
                    <a:lstStyle/>
                    <a:p>
                      <a:pPr marL="0" indent="0" algn="l" defTabSz="914400" rtl="0" eaLnBrk="1" fontAlgn="ctr" latinLnBrk="0" hangingPunct="1">
                        <a:lnSpc>
                          <a:spcPct val="115000"/>
                        </a:lnSpc>
                        <a:spcAft>
                          <a:spcPts val="600"/>
                        </a:spcAft>
                        <a:buFont typeface="Arial" panose="020B0604020202020204" pitchFamily="34" charset="0"/>
                        <a:buNone/>
                      </a:pPr>
                      <a:r>
                        <a:rPr lang="en-US" sz="2000" b="1" u="none" strike="noStrike" kern="1200" dirty="0">
                          <a:solidFill>
                            <a:schemeClr val="tx1"/>
                          </a:solidFill>
                          <a:effectLst/>
                          <a:latin typeface="+mn-lt"/>
                          <a:ea typeface="+mn-ea"/>
                          <a:cs typeface="+mn-cs"/>
                        </a:rPr>
                        <a:t> </a:t>
                      </a:r>
                    </a:p>
                    <a:p>
                      <a:pPr marL="0" indent="0" algn="l" defTabSz="914400" rtl="0" eaLnBrk="1" fontAlgn="ctr" latinLnBrk="0" hangingPunct="1">
                        <a:lnSpc>
                          <a:spcPct val="115000"/>
                        </a:lnSpc>
                        <a:spcAft>
                          <a:spcPts val="600"/>
                        </a:spcAft>
                        <a:buFont typeface="Arial" panose="020B0604020202020204" pitchFamily="34" charset="0"/>
                        <a:buNone/>
                      </a:pPr>
                      <a:r>
                        <a:rPr lang="en-US" sz="2000" b="1" u="none" strike="noStrike" kern="1200" dirty="0">
                          <a:solidFill>
                            <a:schemeClr val="tx1"/>
                          </a:solidFill>
                          <a:effectLst/>
                          <a:latin typeface="+mn-lt"/>
                          <a:ea typeface="+mn-ea"/>
                          <a:cs typeface="+mn-cs"/>
                        </a:rPr>
                        <a:t>R 24 862 274,29 </a:t>
                      </a:r>
                      <a:endParaRPr lang="en-ZA" sz="2000" b="1" u="none" strike="noStrike" kern="1200" dirty="0">
                        <a:solidFill>
                          <a:schemeClr val="tx1"/>
                        </a:solidFill>
                        <a:effectLst/>
                        <a:latin typeface="+mn-lt"/>
                        <a:ea typeface="+mn-ea"/>
                        <a:cs typeface="+mn-cs"/>
                      </a:endParaRPr>
                    </a:p>
                  </a:txBody>
                  <a:tcPr marL="42830" marR="42830" marT="0" marB="0"/>
                </a:tc>
                <a:extLst>
                  <a:ext uri="{0D108BD9-81ED-4DB2-BD59-A6C34878D82A}">
                    <a16:rowId xmlns:a16="http://schemas.microsoft.com/office/drawing/2014/main" val="661764300"/>
                  </a:ext>
                </a:extLst>
              </a:tr>
            </a:tbl>
          </a:graphicData>
        </a:graphic>
      </p:graphicFrame>
      <p:pic>
        <p:nvPicPr>
          <p:cNvPr id="6" name="Picture 5">
            <a:extLst>
              <a:ext uri="{FF2B5EF4-FFF2-40B4-BE49-F238E27FC236}">
                <a16:creationId xmlns:a16="http://schemas.microsoft.com/office/drawing/2014/main" id="{0FDF1310-796C-44F0-8E19-5C00D5DE8F93}"/>
              </a:ext>
            </a:extLst>
          </p:cNvPr>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3891100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76E654-D9C4-43E5-B9B6-5C741680088F}" type="slidenum">
              <a:rPr kumimoji="0" lang="en-ZA"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ZA" sz="105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p:cNvSpPr>
            <a:spLocks noGrp="1"/>
          </p:cNvSpPr>
          <p:nvPr>
            <p:ph type="title" idx="4294967295"/>
          </p:nvPr>
        </p:nvSpPr>
        <p:spPr>
          <a:xfrm>
            <a:off x="388032" y="320040"/>
            <a:ext cx="11415933" cy="696912"/>
          </a:xfrm>
          <a:solidFill>
            <a:schemeClr val="accent1"/>
          </a:solidFill>
        </p:spPr>
        <p:txBody>
          <a:bodyPr>
            <a:normAutofit fontScale="90000"/>
          </a:bodyPr>
          <a:lstStyle/>
          <a:p>
            <a:pPr algn="ctr"/>
            <a:r>
              <a:rPr lang="en-US" sz="3200" b="1" dirty="0">
                <a:solidFill>
                  <a:schemeClr val="tx1"/>
                </a:solidFill>
                <a:latin typeface="Arial" panose="020B0604020202020204" pitchFamily="34" charset="0"/>
                <a:cs typeface="Arial" panose="020B0604020202020204" pitchFamily="34" charset="0"/>
              </a:rPr>
              <a:t>Register of Fruitless Expenditure 2019/20:</a:t>
            </a:r>
            <a:endParaRPr lang="en-ZA" sz="3200" b="1" dirty="0">
              <a:solidFill>
                <a:schemeClr val="tx1"/>
              </a:solidFill>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267638403"/>
              </p:ext>
            </p:extLst>
          </p:nvPr>
        </p:nvGraphicFramePr>
        <p:xfrm>
          <a:off x="388033" y="1309712"/>
          <a:ext cx="11415933" cy="4586028"/>
        </p:xfrm>
        <a:graphic>
          <a:graphicData uri="http://schemas.openxmlformats.org/drawingml/2006/table">
            <a:tbl>
              <a:tblPr firstRow="1" bandRow="1">
                <a:tableStyleId>{5C22544A-7EE6-4342-B048-85BDC9FD1C3A}</a:tableStyleId>
              </a:tblPr>
              <a:tblGrid>
                <a:gridCol w="4466493">
                  <a:extLst>
                    <a:ext uri="{9D8B030D-6E8A-4147-A177-3AD203B41FA5}">
                      <a16:colId xmlns:a16="http://schemas.microsoft.com/office/drawing/2014/main" val="968870930"/>
                    </a:ext>
                  </a:extLst>
                </a:gridCol>
                <a:gridCol w="6949440">
                  <a:extLst>
                    <a:ext uri="{9D8B030D-6E8A-4147-A177-3AD203B41FA5}">
                      <a16:colId xmlns:a16="http://schemas.microsoft.com/office/drawing/2014/main" val="95003063"/>
                    </a:ext>
                  </a:extLst>
                </a:gridCol>
              </a:tblGrid>
              <a:tr h="476885">
                <a:tc>
                  <a:txBody>
                    <a:bodyPr/>
                    <a:lstStyle/>
                    <a:p>
                      <a:pPr algn="l" fontAlgn="ctr"/>
                      <a:r>
                        <a:rPr lang="en-ZA" sz="2000" b="1" u="none" strike="noStrike" dirty="0">
                          <a:solidFill>
                            <a:schemeClr val="tx1"/>
                          </a:solidFill>
                          <a:effectLst/>
                        </a:rPr>
                        <a:t>1.</a:t>
                      </a:r>
                      <a:r>
                        <a:rPr lang="en-ZA" sz="2000" b="1" u="none" strike="noStrike" baseline="0" dirty="0">
                          <a:solidFill>
                            <a:schemeClr val="tx1"/>
                          </a:solidFill>
                          <a:effectLst/>
                        </a:rPr>
                        <a:t> </a:t>
                      </a:r>
                      <a:r>
                        <a:rPr lang="en-ZA" sz="2000" b="1" u="none" strike="noStrike" dirty="0">
                          <a:solidFill>
                            <a:schemeClr val="tx1"/>
                          </a:solidFill>
                          <a:effectLst/>
                        </a:rPr>
                        <a:t> COMP NAME:</a:t>
                      </a:r>
                      <a:endParaRPr lang="en-ZA" sz="2000" b="1" i="0" u="none" strike="noStrike" dirty="0">
                        <a:solidFill>
                          <a:schemeClr val="tx1"/>
                        </a:solidFill>
                        <a:effectLst/>
                        <a:latin typeface="Arial" panose="020B0604020202020204" pitchFamily="34" charset="0"/>
                      </a:endParaRPr>
                    </a:p>
                  </a:txBody>
                  <a:tcPr marL="3966" marR="3966" marT="6350" marB="0"/>
                </a:tc>
                <a:tc>
                  <a:txBody>
                    <a:bodyPr/>
                    <a:lstStyle/>
                    <a:p>
                      <a:pPr marL="0" algn="l" defTabSz="914400" rtl="0" eaLnBrk="1" fontAlgn="ctr" latinLnBrk="0" hangingPunct="1"/>
                      <a:r>
                        <a:rPr lang="en-US" sz="2000" b="1" kern="1200" dirty="0">
                          <a:solidFill>
                            <a:schemeClr val="tx1"/>
                          </a:solidFill>
                          <a:effectLst/>
                          <a:latin typeface="+mn-lt"/>
                          <a:ea typeface="+mn-ea"/>
                          <a:cs typeface="+mn-cs"/>
                        </a:rPr>
                        <a:t>Forest Fig Properties - NYDA Office Rental:</a:t>
                      </a:r>
                      <a:r>
                        <a:rPr lang="en-US" sz="2000" b="1" kern="1200" baseline="0" dirty="0">
                          <a:solidFill>
                            <a:schemeClr val="tx1"/>
                          </a:solidFill>
                          <a:effectLst/>
                          <a:latin typeface="+mn-lt"/>
                          <a:ea typeface="+mn-ea"/>
                          <a:cs typeface="+mn-cs"/>
                        </a:rPr>
                        <a:t> </a:t>
                      </a:r>
                      <a:r>
                        <a:rPr lang="en-US" sz="2000" b="1" kern="1200" dirty="0">
                          <a:solidFill>
                            <a:schemeClr val="tx1"/>
                          </a:solidFill>
                          <a:effectLst/>
                          <a:latin typeface="+mn-lt"/>
                          <a:ea typeface="+mn-ea"/>
                          <a:cs typeface="+mn-cs"/>
                        </a:rPr>
                        <a:t>  R 2 262. 80</a:t>
                      </a:r>
                    </a:p>
                  </a:txBody>
                  <a:tcPr marL="3966" marR="3966" marT="6350" marB="0"/>
                </a:tc>
                <a:extLst>
                  <a:ext uri="{0D108BD9-81ED-4DB2-BD59-A6C34878D82A}">
                    <a16:rowId xmlns:a16="http://schemas.microsoft.com/office/drawing/2014/main" val="4241009345"/>
                  </a:ext>
                </a:extLst>
              </a:tr>
              <a:tr h="835985">
                <a:tc>
                  <a:txBody>
                    <a:bodyPr/>
                    <a:lstStyle/>
                    <a:p>
                      <a:pPr algn="l" fontAlgn="ctr"/>
                      <a:r>
                        <a:rPr lang="en-ZA" sz="2000" b="1" u="sng" strike="noStrike" dirty="0">
                          <a:solidFill>
                            <a:schemeClr val="tx1"/>
                          </a:solidFill>
                          <a:effectLst/>
                        </a:rPr>
                        <a:t>SEC32</a:t>
                      </a:r>
                      <a:r>
                        <a:rPr lang="en-ZA" sz="2000" b="1" u="none" strike="noStrike" dirty="0">
                          <a:solidFill>
                            <a:schemeClr val="tx1"/>
                          </a:solidFill>
                          <a:effectLst/>
                        </a:rPr>
                        <a:t>: </a:t>
                      </a:r>
                      <a:r>
                        <a:rPr lang="en-ZA" sz="2000" b="1" u="none" strike="noStrike" dirty="0" smtClean="0">
                          <a:solidFill>
                            <a:schemeClr val="tx1"/>
                          </a:solidFill>
                          <a:effectLst/>
                        </a:rPr>
                        <a:t>Finding </a:t>
                      </a:r>
                      <a:endParaRPr lang="en-ZA" sz="2000" b="1" i="0" u="none" strike="noStrike" dirty="0">
                        <a:solidFill>
                          <a:schemeClr val="tx1"/>
                        </a:solidFill>
                        <a:effectLst/>
                        <a:latin typeface="Arial" panose="020B0604020202020204" pitchFamily="34" charset="0"/>
                      </a:endParaRPr>
                    </a:p>
                  </a:txBody>
                  <a:tcPr marL="3966" marR="3966" marT="6350" marB="0"/>
                </a:tc>
                <a:tc>
                  <a:txBody>
                    <a:bodyPr/>
                    <a:lstStyle/>
                    <a:p>
                      <a:pPr algn="l" fontAlgn="ctr"/>
                      <a:r>
                        <a:rPr lang="en-US" sz="2000" u="sng" strike="noStrike" dirty="0">
                          <a:solidFill>
                            <a:schemeClr val="tx1"/>
                          </a:solidFill>
                          <a:effectLst/>
                        </a:rPr>
                        <a:t>Fruitless</a:t>
                      </a:r>
                      <a:r>
                        <a:rPr lang="en-US" sz="2000" u="sng" strike="noStrike" baseline="0" dirty="0">
                          <a:solidFill>
                            <a:schemeClr val="tx1"/>
                          </a:solidFill>
                          <a:effectLst/>
                        </a:rPr>
                        <a:t> </a:t>
                      </a:r>
                      <a:r>
                        <a:rPr lang="en-US" sz="2000" u="sng" strike="noStrike" dirty="0">
                          <a:solidFill>
                            <a:schemeClr val="tx1"/>
                          </a:solidFill>
                          <a:effectLst/>
                        </a:rPr>
                        <a:t>Expenditure:</a:t>
                      </a:r>
                      <a:r>
                        <a:rPr lang="en-US" sz="2000" u="none" strike="noStrike" dirty="0">
                          <a:solidFill>
                            <a:schemeClr val="tx1"/>
                          </a:solidFill>
                          <a:effectLst/>
                        </a:rPr>
                        <a:t> Interest</a:t>
                      </a:r>
                      <a:r>
                        <a:rPr lang="en-US" sz="2000" kern="1200" dirty="0">
                          <a:solidFill>
                            <a:schemeClr val="tx1"/>
                          </a:solidFill>
                          <a:effectLst/>
                          <a:latin typeface="+mn-lt"/>
                          <a:ea typeface="+mn-ea"/>
                          <a:cs typeface="+mn-cs"/>
                        </a:rPr>
                        <a:t> –invoices submitted late by lessor </a:t>
                      </a:r>
                      <a:endParaRPr lang="en-US" sz="2000" b="0" i="0" u="none" strike="noStrike" dirty="0">
                        <a:solidFill>
                          <a:schemeClr val="tx1"/>
                        </a:solidFill>
                        <a:effectLst/>
                        <a:latin typeface="Arial" panose="020B0604020202020204" pitchFamily="34" charset="0"/>
                      </a:endParaRPr>
                    </a:p>
                  </a:txBody>
                  <a:tcPr marL="3966" marR="3966" marT="6350" marB="0"/>
                </a:tc>
                <a:extLst>
                  <a:ext uri="{0D108BD9-81ED-4DB2-BD59-A6C34878D82A}">
                    <a16:rowId xmlns:a16="http://schemas.microsoft.com/office/drawing/2014/main" val="413852102"/>
                  </a:ext>
                </a:extLst>
              </a:tr>
              <a:tr h="795867">
                <a:tc>
                  <a:txBody>
                    <a:bodyPr/>
                    <a:lstStyle/>
                    <a:p>
                      <a:pPr algn="l" fontAlgn="ctr"/>
                      <a:r>
                        <a:rPr lang="en-US" sz="2000" b="1" u="none" strike="noStrike" dirty="0">
                          <a:solidFill>
                            <a:schemeClr val="tx1"/>
                          </a:solidFill>
                          <a:effectLst/>
                        </a:rPr>
                        <a:t>Action plan Taken to resolve the </a:t>
                      </a:r>
                      <a:r>
                        <a:rPr lang="en-US" sz="2000" b="1" u="none" strike="noStrike" dirty="0" smtClean="0">
                          <a:solidFill>
                            <a:schemeClr val="tx1"/>
                          </a:solidFill>
                          <a:effectLst/>
                        </a:rPr>
                        <a:t>finding </a:t>
                      </a:r>
                      <a:r>
                        <a:rPr lang="en-US" sz="2000" b="1" u="none" strike="noStrike" dirty="0">
                          <a:solidFill>
                            <a:schemeClr val="tx1"/>
                          </a:solidFill>
                          <a:effectLst/>
                        </a:rPr>
                        <a:t>:</a:t>
                      </a:r>
                      <a:endParaRPr lang="en-US" sz="2000" b="1" i="0" u="none" strike="noStrike" dirty="0">
                        <a:solidFill>
                          <a:schemeClr val="tx1"/>
                        </a:solidFill>
                        <a:effectLst/>
                        <a:latin typeface="Arial" panose="020B0604020202020204" pitchFamily="34" charset="0"/>
                      </a:endParaRPr>
                    </a:p>
                  </a:txBody>
                  <a:tcPr marL="3966" marR="3966" marT="6350" marB="0"/>
                </a:tc>
                <a:tc>
                  <a:txBody>
                    <a:bodyPr/>
                    <a:lstStyle/>
                    <a:p>
                      <a:pPr marL="285750" indent="-285750" algn="l" fontAlgn="ctr">
                        <a:buFont typeface="Arial" panose="020B0604020202020204" pitchFamily="34" charset="0"/>
                        <a:buChar char="•"/>
                      </a:pPr>
                      <a:r>
                        <a:rPr lang="en-US" sz="2000" kern="1200" dirty="0">
                          <a:solidFill>
                            <a:schemeClr val="tx1"/>
                          </a:solidFill>
                          <a:effectLst/>
                          <a:latin typeface="+mn-lt"/>
                          <a:ea typeface="+mn-ea"/>
                          <a:cs typeface="+mn-cs"/>
                        </a:rPr>
                        <a:t>Meetings held with lessor to submit invoices timeously  ,this has</a:t>
                      </a:r>
                      <a:r>
                        <a:rPr lang="en-US" sz="2000" kern="1200" baseline="0" dirty="0">
                          <a:solidFill>
                            <a:schemeClr val="tx1"/>
                          </a:solidFill>
                          <a:effectLst/>
                          <a:latin typeface="+mn-lt"/>
                          <a:ea typeface="+mn-ea"/>
                          <a:cs typeface="+mn-cs"/>
                        </a:rPr>
                        <a:t> resolved the matter </a:t>
                      </a:r>
                      <a:endParaRPr lang="en-US" sz="2000" b="0" i="0" u="none" strike="noStrike" dirty="0">
                        <a:solidFill>
                          <a:schemeClr val="tx1"/>
                        </a:solidFill>
                        <a:effectLst/>
                        <a:latin typeface="Arial" panose="020B0604020202020204" pitchFamily="34" charset="0"/>
                      </a:endParaRPr>
                    </a:p>
                  </a:txBody>
                  <a:tcPr marL="3966" marR="3966" marT="6350" marB="0"/>
                </a:tc>
                <a:extLst>
                  <a:ext uri="{0D108BD9-81ED-4DB2-BD59-A6C34878D82A}">
                    <a16:rowId xmlns:a16="http://schemas.microsoft.com/office/drawing/2014/main" val="660020078"/>
                  </a:ext>
                </a:extLst>
              </a:tr>
              <a:tr h="559245">
                <a:tc>
                  <a:txBody>
                    <a:bodyPr/>
                    <a:lstStyle/>
                    <a:p>
                      <a:pPr algn="l" fontAlgn="ctr"/>
                      <a:r>
                        <a:rPr lang="en-ZA" sz="2000" b="1" u="none" strike="noStrike" dirty="0">
                          <a:solidFill>
                            <a:schemeClr val="tx1"/>
                          </a:solidFill>
                          <a:effectLst/>
                        </a:rPr>
                        <a:t>2.</a:t>
                      </a:r>
                      <a:r>
                        <a:rPr lang="en-ZA" sz="2000" b="1" u="none" strike="noStrike" baseline="0" dirty="0">
                          <a:solidFill>
                            <a:schemeClr val="tx1"/>
                          </a:solidFill>
                          <a:effectLst/>
                        </a:rPr>
                        <a:t> </a:t>
                      </a:r>
                      <a:r>
                        <a:rPr lang="en-ZA" sz="2000" b="1" u="none" strike="noStrike" dirty="0">
                          <a:solidFill>
                            <a:schemeClr val="tx1"/>
                          </a:solidFill>
                          <a:effectLst/>
                        </a:rPr>
                        <a:t> COMP NAME:</a:t>
                      </a:r>
                      <a:endParaRPr lang="en-ZA" sz="2000" b="1" i="0" u="none" strike="noStrike" dirty="0">
                        <a:solidFill>
                          <a:schemeClr val="tx1"/>
                        </a:solidFill>
                        <a:effectLst/>
                        <a:latin typeface="Arial" panose="020B0604020202020204" pitchFamily="34" charset="0"/>
                      </a:endParaRPr>
                    </a:p>
                  </a:txBody>
                  <a:tcPr marL="3966" marR="3966" marT="6350" marB="0"/>
                </a:tc>
                <a:tc>
                  <a:txBody>
                    <a:bodyPr/>
                    <a:lstStyle/>
                    <a:p>
                      <a:pPr marL="0" algn="l" defTabSz="914400" rtl="0" eaLnBrk="1" fontAlgn="ctr" latinLnBrk="0" hangingPunct="1"/>
                      <a:r>
                        <a:rPr lang="en-US" sz="2000" b="1" kern="1200" dirty="0">
                          <a:solidFill>
                            <a:schemeClr val="tx1"/>
                          </a:solidFill>
                          <a:effectLst/>
                          <a:latin typeface="+mn-lt"/>
                          <a:ea typeface="+mn-ea"/>
                          <a:cs typeface="+mn-cs"/>
                        </a:rPr>
                        <a:t>Compensation Commission:</a:t>
                      </a:r>
                      <a:r>
                        <a:rPr lang="en-US" sz="2000" b="1" kern="1200" baseline="0" dirty="0">
                          <a:solidFill>
                            <a:schemeClr val="tx1"/>
                          </a:solidFill>
                          <a:effectLst/>
                          <a:latin typeface="+mn-lt"/>
                          <a:ea typeface="+mn-ea"/>
                          <a:cs typeface="+mn-cs"/>
                        </a:rPr>
                        <a:t> </a:t>
                      </a:r>
                      <a:r>
                        <a:rPr lang="en-US" sz="2000" b="1" kern="1200" dirty="0">
                          <a:solidFill>
                            <a:schemeClr val="tx1"/>
                          </a:solidFill>
                          <a:effectLst/>
                          <a:latin typeface="+mn-lt"/>
                          <a:ea typeface="+mn-ea"/>
                          <a:cs typeface="+mn-cs"/>
                        </a:rPr>
                        <a:t>R  70 751,90 </a:t>
                      </a:r>
                    </a:p>
                  </a:txBody>
                  <a:tcPr marL="3966" marR="3966" marT="6350" marB="0"/>
                </a:tc>
                <a:extLst>
                  <a:ext uri="{0D108BD9-81ED-4DB2-BD59-A6C34878D82A}">
                    <a16:rowId xmlns:a16="http://schemas.microsoft.com/office/drawing/2014/main" val="430252709"/>
                  </a:ext>
                </a:extLst>
              </a:tr>
              <a:tr h="805321">
                <a:tc>
                  <a:txBody>
                    <a:bodyPr/>
                    <a:lstStyle/>
                    <a:p>
                      <a:pPr algn="l" fontAlgn="ctr"/>
                      <a:r>
                        <a:rPr lang="en-ZA" sz="2000" b="1" u="none" strike="noStrike" dirty="0">
                          <a:solidFill>
                            <a:schemeClr val="tx1"/>
                          </a:solidFill>
                          <a:effectLst/>
                        </a:rPr>
                        <a:t>SEC32: </a:t>
                      </a:r>
                      <a:r>
                        <a:rPr lang="en-ZA" sz="2000" b="1" u="none" strike="noStrike" dirty="0" smtClean="0">
                          <a:solidFill>
                            <a:schemeClr val="tx1"/>
                          </a:solidFill>
                          <a:effectLst/>
                        </a:rPr>
                        <a:t>Finding </a:t>
                      </a:r>
                      <a:endParaRPr lang="en-ZA" sz="2000" b="1" i="0" u="none" strike="noStrike" dirty="0">
                        <a:solidFill>
                          <a:schemeClr val="tx1"/>
                        </a:solidFill>
                        <a:effectLst/>
                        <a:latin typeface="Arial" panose="020B0604020202020204" pitchFamily="34" charset="0"/>
                      </a:endParaRPr>
                    </a:p>
                  </a:txBody>
                  <a:tcPr marL="3966" marR="3966" marT="6350" marB="0"/>
                </a:tc>
                <a:tc>
                  <a:txBody>
                    <a:bodyPr/>
                    <a:lstStyle/>
                    <a:p>
                      <a:pPr algn="l" fontAlgn="ctr"/>
                      <a:r>
                        <a:rPr lang="en-US" sz="2000" u="sng" strike="noStrike" dirty="0">
                          <a:solidFill>
                            <a:schemeClr val="tx1"/>
                          </a:solidFill>
                          <a:effectLst/>
                        </a:rPr>
                        <a:t>Fruitless</a:t>
                      </a:r>
                      <a:r>
                        <a:rPr lang="en-US" sz="2000" u="sng" strike="noStrike" baseline="0" dirty="0">
                          <a:solidFill>
                            <a:schemeClr val="tx1"/>
                          </a:solidFill>
                          <a:effectLst/>
                        </a:rPr>
                        <a:t> </a:t>
                      </a:r>
                      <a:r>
                        <a:rPr lang="en-US" sz="2000" u="sng" strike="noStrike" dirty="0">
                          <a:solidFill>
                            <a:schemeClr val="tx1"/>
                          </a:solidFill>
                          <a:effectLst/>
                        </a:rPr>
                        <a:t>Expenditure:</a:t>
                      </a:r>
                      <a:r>
                        <a:rPr lang="en-US" sz="2000" u="none" strike="noStrike" dirty="0">
                          <a:solidFill>
                            <a:schemeClr val="tx1"/>
                          </a:solidFill>
                          <a:effectLst/>
                        </a:rPr>
                        <a:t> Interest</a:t>
                      </a:r>
                      <a:r>
                        <a:rPr lang="en-US" sz="2000" kern="1200" dirty="0">
                          <a:solidFill>
                            <a:schemeClr val="tx1"/>
                          </a:solidFill>
                          <a:effectLst/>
                          <a:latin typeface="+mn-lt"/>
                          <a:ea typeface="+mn-ea"/>
                          <a:cs typeface="+mn-cs"/>
                        </a:rPr>
                        <a:t> – invoice</a:t>
                      </a:r>
                      <a:r>
                        <a:rPr lang="en-US" sz="2000" kern="1200" baseline="0" dirty="0">
                          <a:solidFill>
                            <a:schemeClr val="tx1"/>
                          </a:solidFill>
                          <a:effectLst/>
                          <a:latin typeface="+mn-lt"/>
                          <a:ea typeface="+mn-ea"/>
                          <a:cs typeface="+mn-cs"/>
                        </a:rPr>
                        <a:t> payment arrangement interest </a:t>
                      </a:r>
                      <a:r>
                        <a:rPr lang="en-US" sz="2000" u="sng" kern="1200" baseline="0" dirty="0">
                          <a:solidFill>
                            <a:schemeClr val="tx1"/>
                          </a:solidFill>
                          <a:effectLst/>
                          <a:latin typeface="+mn-lt"/>
                          <a:ea typeface="+mn-ea"/>
                          <a:cs typeface="+mn-cs"/>
                        </a:rPr>
                        <a:t>not</a:t>
                      </a:r>
                      <a:r>
                        <a:rPr lang="en-US" sz="2000" kern="1200" baseline="0" dirty="0">
                          <a:solidFill>
                            <a:schemeClr val="tx1"/>
                          </a:solidFill>
                          <a:effectLst/>
                          <a:latin typeface="+mn-lt"/>
                          <a:ea typeface="+mn-ea"/>
                          <a:cs typeface="+mn-cs"/>
                        </a:rPr>
                        <a:t> reduced by Dept. of Labour  </a:t>
                      </a:r>
                      <a:endParaRPr lang="en-US" sz="2000" b="0" i="0" u="none" strike="noStrike" dirty="0">
                        <a:solidFill>
                          <a:schemeClr val="tx1"/>
                        </a:solidFill>
                        <a:effectLst/>
                        <a:latin typeface="Arial" panose="020B0604020202020204" pitchFamily="34" charset="0"/>
                      </a:endParaRPr>
                    </a:p>
                  </a:txBody>
                  <a:tcPr marL="3966" marR="3966" marT="6350" marB="0"/>
                </a:tc>
                <a:extLst>
                  <a:ext uri="{0D108BD9-81ED-4DB2-BD59-A6C34878D82A}">
                    <a16:rowId xmlns:a16="http://schemas.microsoft.com/office/drawing/2014/main" val="1589399423"/>
                  </a:ext>
                </a:extLst>
              </a:tr>
              <a:tr h="1112725">
                <a:tc>
                  <a:txBody>
                    <a:bodyPr/>
                    <a:lstStyle/>
                    <a:p>
                      <a:pPr algn="l" fontAlgn="ctr"/>
                      <a:r>
                        <a:rPr lang="en-US" sz="2000" b="1" u="none" strike="noStrike" dirty="0">
                          <a:solidFill>
                            <a:schemeClr val="tx1"/>
                          </a:solidFill>
                          <a:effectLst/>
                        </a:rPr>
                        <a:t>Action plan Taken to resolve the </a:t>
                      </a:r>
                      <a:r>
                        <a:rPr lang="en-US" sz="2000" b="1" u="none" strike="noStrike" dirty="0" smtClean="0">
                          <a:solidFill>
                            <a:schemeClr val="tx1"/>
                          </a:solidFill>
                          <a:effectLst/>
                        </a:rPr>
                        <a:t>finding </a:t>
                      </a:r>
                      <a:r>
                        <a:rPr lang="en-US" sz="2000" b="1" u="none" strike="noStrike" dirty="0">
                          <a:solidFill>
                            <a:schemeClr val="tx1"/>
                          </a:solidFill>
                          <a:effectLst/>
                        </a:rPr>
                        <a:t>:</a:t>
                      </a:r>
                      <a:endParaRPr lang="en-US" sz="2000" b="1" i="0" u="none" strike="noStrike" dirty="0">
                        <a:solidFill>
                          <a:schemeClr val="tx1"/>
                        </a:solidFill>
                        <a:effectLst/>
                        <a:latin typeface="Arial" panose="020B0604020202020204" pitchFamily="34" charset="0"/>
                      </a:endParaRPr>
                    </a:p>
                  </a:txBody>
                  <a:tcPr marL="3966" marR="3966" marT="6350" marB="0"/>
                </a:tc>
                <a:tc>
                  <a:txBody>
                    <a:bodyPr/>
                    <a:lstStyle/>
                    <a:p>
                      <a:pPr marL="285750" indent="-285750" algn="l" fontAlgn="ctr">
                        <a:buFont typeface="Arial" panose="020B0604020202020204" pitchFamily="34" charset="0"/>
                        <a:buChar char="•"/>
                      </a:pPr>
                      <a:r>
                        <a:rPr lang="en-US" sz="2000" kern="1200" dirty="0">
                          <a:solidFill>
                            <a:schemeClr val="tx1"/>
                          </a:solidFill>
                          <a:effectLst/>
                          <a:latin typeface="+mn-lt"/>
                          <a:ea typeface="+mn-ea"/>
                          <a:cs typeface="+mn-cs"/>
                        </a:rPr>
                        <a:t>Meetings held, Payment arrangement made but all debt has been paid up to date</a:t>
                      </a:r>
                      <a:endParaRPr lang="en-US" sz="2000" b="0" i="0" u="none" strike="noStrike" dirty="0">
                        <a:solidFill>
                          <a:schemeClr val="tx1"/>
                        </a:solidFill>
                        <a:effectLst/>
                        <a:latin typeface="Arial" panose="020B0604020202020204" pitchFamily="34" charset="0"/>
                      </a:endParaRPr>
                    </a:p>
                  </a:txBody>
                  <a:tcPr marL="3966" marR="3966" marT="6350" marB="0"/>
                </a:tc>
                <a:extLst>
                  <a:ext uri="{0D108BD9-81ED-4DB2-BD59-A6C34878D82A}">
                    <a16:rowId xmlns:a16="http://schemas.microsoft.com/office/drawing/2014/main" val="1214811713"/>
                  </a:ext>
                </a:extLst>
              </a:tr>
            </a:tbl>
          </a:graphicData>
        </a:graphic>
      </p:graphicFrame>
      <p:pic>
        <p:nvPicPr>
          <p:cNvPr id="6" name="Picture 5">
            <a:extLst>
              <a:ext uri="{FF2B5EF4-FFF2-40B4-BE49-F238E27FC236}">
                <a16:creationId xmlns:a16="http://schemas.microsoft.com/office/drawing/2014/main" id="{0223F422-D31C-41B0-A009-8F2002F56A55}"/>
              </a:ext>
            </a:extLst>
          </p:cNvPr>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2089496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76E654-D9C4-43E5-B9B6-5C741680088F}" type="slidenum">
              <a:rPr kumimoji="0" lang="en-ZA"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ZA" sz="105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p:cNvSpPr>
            <a:spLocks noGrp="1"/>
          </p:cNvSpPr>
          <p:nvPr>
            <p:ph type="title" idx="4294967295"/>
          </p:nvPr>
        </p:nvSpPr>
        <p:spPr>
          <a:xfrm>
            <a:off x="234461" y="252730"/>
            <a:ext cx="11624604" cy="774700"/>
          </a:xfrm>
          <a:solidFill>
            <a:schemeClr val="accent1"/>
          </a:solidFill>
        </p:spPr>
        <p:txBody>
          <a:bodyPr>
            <a:normAutofit fontScale="90000"/>
          </a:bodyPr>
          <a:lstStyle/>
          <a:p>
            <a:pPr algn="ctr"/>
            <a:r>
              <a:rPr lang="en-US" sz="3200" b="1" dirty="0">
                <a:solidFill>
                  <a:schemeClr val="tx1"/>
                </a:solidFill>
              </a:rPr>
              <a:t>Register of Fruitless Expenditure 2019/20:(Con…)</a:t>
            </a:r>
            <a:endParaRPr lang="en-ZA" sz="3200" b="1" dirty="0">
              <a:solidFill>
                <a:schemeClr val="tx1"/>
              </a:solidFill>
            </a:endParaRPr>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3532562130"/>
              </p:ext>
            </p:extLst>
          </p:nvPr>
        </p:nvGraphicFramePr>
        <p:xfrm>
          <a:off x="234461" y="1295740"/>
          <a:ext cx="11446414" cy="3625786"/>
        </p:xfrm>
        <a:graphic>
          <a:graphicData uri="http://schemas.openxmlformats.org/drawingml/2006/table">
            <a:tbl>
              <a:tblPr firstRow="1" bandRow="1">
                <a:tableStyleId>{5C22544A-7EE6-4342-B048-85BDC9FD1C3A}</a:tableStyleId>
              </a:tblPr>
              <a:tblGrid>
                <a:gridCol w="5723207">
                  <a:extLst>
                    <a:ext uri="{9D8B030D-6E8A-4147-A177-3AD203B41FA5}">
                      <a16:colId xmlns:a16="http://schemas.microsoft.com/office/drawing/2014/main" val="1902943164"/>
                    </a:ext>
                  </a:extLst>
                </a:gridCol>
                <a:gridCol w="5723207">
                  <a:extLst>
                    <a:ext uri="{9D8B030D-6E8A-4147-A177-3AD203B41FA5}">
                      <a16:colId xmlns:a16="http://schemas.microsoft.com/office/drawing/2014/main" val="1283912819"/>
                    </a:ext>
                  </a:extLst>
                </a:gridCol>
              </a:tblGrid>
              <a:tr h="486818">
                <a:tc>
                  <a:txBody>
                    <a:bodyPr/>
                    <a:lstStyle/>
                    <a:p>
                      <a:pPr algn="l" fontAlgn="ctr"/>
                      <a:r>
                        <a:rPr lang="en-ZA" sz="2000" b="1" u="none" strike="noStrike" dirty="0">
                          <a:solidFill>
                            <a:schemeClr val="tx1"/>
                          </a:solidFill>
                          <a:effectLst/>
                        </a:rPr>
                        <a:t>3.</a:t>
                      </a:r>
                      <a:r>
                        <a:rPr lang="en-ZA" sz="2000" b="1" u="none" strike="noStrike" baseline="0" dirty="0">
                          <a:solidFill>
                            <a:schemeClr val="tx1"/>
                          </a:solidFill>
                          <a:effectLst/>
                        </a:rPr>
                        <a:t> </a:t>
                      </a:r>
                      <a:r>
                        <a:rPr lang="en-ZA" sz="2000" b="1" u="none" strike="noStrike" dirty="0">
                          <a:solidFill>
                            <a:schemeClr val="tx1"/>
                          </a:solidFill>
                          <a:effectLst/>
                        </a:rPr>
                        <a:t> COMP NAME:</a:t>
                      </a:r>
                      <a:endParaRPr lang="en-ZA" sz="2000" b="1" i="0" u="none" strike="noStrike" dirty="0">
                        <a:solidFill>
                          <a:schemeClr val="tx1"/>
                        </a:solidFill>
                        <a:effectLst/>
                        <a:latin typeface="Arial" panose="020B0604020202020204" pitchFamily="34" charset="0"/>
                      </a:endParaRPr>
                    </a:p>
                  </a:txBody>
                  <a:tcPr marL="3966" marR="3966" marT="6350" marB="0" anchor="ctr"/>
                </a:tc>
                <a:tc>
                  <a:txBody>
                    <a:bodyPr/>
                    <a:lstStyle/>
                    <a:p>
                      <a:pPr marL="0" algn="l" defTabSz="914400" rtl="0" eaLnBrk="1" fontAlgn="ctr" latinLnBrk="0" hangingPunct="1"/>
                      <a:r>
                        <a:rPr lang="en-US" sz="1800" b="1" kern="1200" dirty="0">
                          <a:solidFill>
                            <a:schemeClr val="tx1"/>
                          </a:solidFill>
                          <a:effectLst/>
                          <a:latin typeface="+mn-lt"/>
                          <a:ea typeface="+mn-ea"/>
                          <a:cs typeface="+mn-cs"/>
                        </a:rPr>
                        <a:t>ESKOM -Bulk electricity  Purchases bill</a:t>
                      </a:r>
                    </a:p>
                    <a:p>
                      <a:pPr marL="0" algn="l" defTabSz="914400" rtl="0" eaLnBrk="1" fontAlgn="ctr" latinLnBrk="0" hangingPunct="1"/>
                      <a:r>
                        <a:rPr lang="en-US" sz="1800" b="1" kern="1200" dirty="0">
                          <a:solidFill>
                            <a:schemeClr val="tx1"/>
                          </a:solidFill>
                          <a:effectLst/>
                          <a:latin typeface="+mn-lt"/>
                          <a:ea typeface="+mn-ea"/>
                          <a:cs typeface="+mn-cs"/>
                        </a:rPr>
                        <a:t>R 2 556 264.48</a:t>
                      </a:r>
                    </a:p>
                  </a:txBody>
                  <a:tcPr marL="3966" marR="3966" marT="6350" marB="0" anchor="ctr"/>
                </a:tc>
                <a:extLst>
                  <a:ext uri="{0D108BD9-81ED-4DB2-BD59-A6C34878D82A}">
                    <a16:rowId xmlns:a16="http://schemas.microsoft.com/office/drawing/2014/main" val="1634470897"/>
                  </a:ext>
                </a:extLst>
              </a:tr>
              <a:tr h="357842">
                <a:tc>
                  <a:txBody>
                    <a:bodyPr/>
                    <a:lstStyle/>
                    <a:p>
                      <a:pPr algn="l" fontAlgn="ctr"/>
                      <a:r>
                        <a:rPr lang="en-ZA" sz="2000" b="1" u="sng" strike="noStrike" dirty="0">
                          <a:solidFill>
                            <a:schemeClr val="tx1"/>
                          </a:solidFill>
                          <a:effectLst/>
                        </a:rPr>
                        <a:t>SEC32</a:t>
                      </a:r>
                      <a:r>
                        <a:rPr lang="en-ZA" sz="2000" b="1" u="none" strike="noStrike" dirty="0">
                          <a:solidFill>
                            <a:schemeClr val="tx1"/>
                          </a:solidFill>
                          <a:effectLst/>
                        </a:rPr>
                        <a:t>: </a:t>
                      </a:r>
                      <a:r>
                        <a:rPr lang="en-ZA" sz="2000" b="1" u="none" strike="noStrike" dirty="0" smtClean="0">
                          <a:solidFill>
                            <a:schemeClr val="tx1"/>
                          </a:solidFill>
                          <a:effectLst/>
                        </a:rPr>
                        <a:t>Finding</a:t>
                      </a:r>
                      <a:endParaRPr lang="en-ZA" sz="2000" b="1" i="0" u="none" strike="noStrike" dirty="0">
                        <a:solidFill>
                          <a:schemeClr val="tx1"/>
                        </a:solidFill>
                        <a:effectLst/>
                        <a:latin typeface="Arial" panose="020B0604020202020204" pitchFamily="34" charset="0"/>
                      </a:endParaRPr>
                    </a:p>
                  </a:txBody>
                  <a:tcPr marL="3966" marR="3966" marT="6350" marB="0" anchor="ctr"/>
                </a:tc>
                <a:tc>
                  <a:txBody>
                    <a:bodyPr/>
                    <a:lstStyle/>
                    <a:p>
                      <a:pPr algn="l" fontAlgn="ctr"/>
                      <a:r>
                        <a:rPr lang="en-US" sz="2000" u="sng" strike="noStrike" dirty="0">
                          <a:solidFill>
                            <a:schemeClr val="tx1"/>
                          </a:solidFill>
                          <a:effectLst/>
                        </a:rPr>
                        <a:t>Fruitless</a:t>
                      </a:r>
                      <a:r>
                        <a:rPr lang="en-US" sz="2000" u="sng" strike="noStrike" baseline="0" dirty="0">
                          <a:solidFill>
                            <a:schemeClr val="tx1"/>
                          </a:solidFill>
                          <a:effectLst/>
                        </a:rPr>
                        <a:t> </a:t>
                      </a:r>
                      <a:r>
                        <a:rPr lang="en-US" sz="2000" u="sng" strike="noStrike" dirty="0">
                          <a:solidFill>
                            <a:schemeClr val="tx1"/>
                          </a:solidFill>
                          <a:effectLst/>
                        </a:rPr>
                        <a:t>Expenditure:</a:t>
                      </a:r>
                      <a:r>
                        <a:rPr lang="en-US" sz="2000" u="none" strike="noStrike" dirty="0">
                          <a:solidFill>
                            <a:schemeClr val="tx1"/>
                          </a:solidFill>
                          <a:effectLst/>
                        </a:rPr>
                        <a:t> Cashflow</a:t>
                      </a:r>
                      <a:r>
                        <a:rPr lang="en-US" sz="2000" u="none" strike="noStrike" baseline="0" dirty="0">
                          <a:solidFill>
                            <a:schemeClr val="tx1"/>
                          </a:solidFill>
                          <a:effectLst/>
                        </a:rPr>
                        <a:t> constraints</a:t>
                      </a:r>
                      <a:endParaRPr lang="en-US" sz="2000" b="0" i="0" u="none" strike="noStrike" dirty="0">
                        <a:solidFill>
                          <a:schemeClr val="tx1"/>
                        </a:solidFill>
                        <a:effectLst/>
                        <a:latin typeface="Arial" panose="020B0604020202020204" pitchFamily="34" charset="0"/>
                      </a:endParaRPr>
                    </a:p>
                  </a:txBody>
                  <a:tcPr marL="3966" marR="3966" marT="6350" marB="0" anchor="ctr"/>
                </a:tc>
                <a:extLst>
                  <a:ext uri="{0D108BD9-81ED-4DB2-BD59-A6C34878D82A}">
                    <a16:rowId xmlns:a16="http://schemas.microsoft.com/office/drawing/2014/main" val="463718620"/>
                  </a:ext>
                </a:extLst>
              </a:tr>
              <a:tr h="2712954">
                <a:tc>
                  <a:txBody>
                    <a:bodyPr/>
                    <a:lstStyle/>
                    <a:p>
                      <a:pPr algn="l" fontAlgn="ctr"/>
                      <a:r>
                        <a:rPr lang="en-US" sz="2000" b="1" u="none" strike="noStrike" dirty="0">
                          <a:solidFill>
                            <a:schemeClr val="tx1"/>
                          </a:solidFill>
                          <a:effectLst/>
                        </a:rPr>
                        <a:t>Action plan Taken to resolve the </a:t>
                      </a:r>
                      <a:r>
                        <a:rPr lang="en-US" sz="2000" b="1" u="none" strike="noStrike" dirty="0" smtClean="0">
                          <a:solidFill>
                            <a:schemeClr val="tx1"/>
                          </a:solidFill>
                          <a:effectLst/>
                        </a:rPr>
                        <a:t>finding </a:t>
                      </a:r>
                      <a:r>
                        <a:rPr lang="en-US" sz="2000" b="1" u="none" strike="noStrike" dirty="0">
                          <a:solidFill>
                            <a:schemeClr val="tx1"/>
                          </a:solidFill>
                          <a:effectLst/>
                        </a:rPr>
                        <a:t>:</a:t>
                      </a:r>
                      <a:endParaRPr lang="en-US" sz="2000" b="1" i="0" u="none" strike="noStrike" dirty="0">
                        <a:solidFill>
                          <a:schemeClr val="tx1"/>
                        </a:solidFill>
                        <a:effectLst/>
                        <a:latin typeface="Arial" panose="020B0604020202020204" pitchFamily="34" charset="0"/>
                      </a:endParaRPr>
                    </a:p>
                  </a:txBody>
                  <a:tcPr marL="3966" marR="3966" marT="6350" marB="0"/>
                </a:tc>
                <a:tc>
                  <a:txBody>
                    <a:bodyPr/>
                    <a:lstStyle/>
                    <a:p>
                      <a:pPr marL="342900" indent="-342900" algn="l" fontAlgn="ctr">
                        <a:buFont typeface="+mj-lt"/>
                        <a:buAutoNum type="arabicPeriod"/>
                      </a:pPr>
                      <a:r>
                        <a:rPr lang="en-US" sz="1800" kern="1200" dirty="0">
                          <a:solidFill>
                            <a:schemeClr val="tx1"/>
                          </a:solidFill>
                          <a:effectLst/>
                          <a:latin typeface="+mn-lt"/>
                          <a:ea typeface="+mn-ea"/>
                          <a:cs typeface="+mn-cs"/>
                        </a:rPr>
                        <a:t>Current</a:t>
                      </a:r>
                      <a:r>
                        <a:rPr lang="en-US" sz="1800" kern="1200" baseline="0" dirty="0">
                          <a:solidFill>
                            <a:schemeClr val="tx1"/>
                          </a:solidFill>
                          <a:effectLst/>
                          <a:latin typeface="+mn-lt"/>
                          <a:ea typeface="+mn-ea"/>
                          <a:cs typeface="+mn-cs"/>
                        </a:rPr>
                        <a:t> e</a:t>
                      </a:r>
                      <a:r>
                        <a:rPr lang="en-US" sz="1800" kern="1200" dirty="0">
                          <a:solidFill>
                            <a:schemeClr val="tx1"/>
                          </a:solidFill>
                          <a:effectLst/>
                          <a:latin typeface="+mn-lt"/>
                          <a:ea typeface="+mn-ea"/>
                          <a:cs typeface="+mn-cs"/>
                        </a:rPr>
                        <a:t>lectricity Tariff</a:t>
                      </a:r>
                      <a:r>
                        <a:rPr lang="en-US" sz="1800" kern="1200" baseline="0" dirty="0">
                          <a:solidFill>
                            <a:schemeClr val="tx1"/>
                          </a:solidFill>
                          <a:effectLst/>
                          <a:latin typeface="+mn-lt"/>
                          <a:ea typeface="+mn-ea"/>
                          <a:cs typeface="+mn-cs"/>
                        </a:rPr>
                        <a:t> review and billing system audit  with DBSA to improve meter nd  revenue data integrity ,Energy loss audit undertaken in 2019.</a:t>
                      </a:r>
                    </a:p>
                    <a:p>
                      <a:pPr marL="342900" indent="-342900" algn="l" fontAlgn="ctr">
                        <a:buFont typeface="+mj-lt"/>
                        <a:buAutoNum type="arabicPeriod"/>
                      </a:pPr>
                      <a:r>
                        <a:rPr lang="en-US" sz="1800" kern="1200" baseline="0" dirty="0">
                          <a:solidFill>
                            <a:schemeClr val="tx1"/>
                          </a:solidFill>
                          <a:effectLst/>
                          <a:latin typeface="+mn-lt"/>
                          <a:ea typeface="+mn-ea"/>
                          <a:cs typeface="+mn-cs"/>
                        </a:rPr>
                        <a:t>Current independent Debt collection process effected with new comp appointed 2019</a:t>
                      </a:r>
                    </a:p>
                    <a:p>
                      <a:pPr marL="342900" indent="-342900" algn="l" fontAlgn="ctr">
                        <a:buFont typeface="+mj-lt"/>
                        <a:buAutoNum type="arabicPeriod"/>
                      </a:pPr>
                      <a:r>
                        <a:rPr lang="en-US" sz="1800" kern="1200" baseline="0" dirty="0">
                          <a:solidFill>
                            <a:schemeClr val="tx1"/>
                          </a:solidFill>
                          <a:effectLst/>
                          <a:latin typeface="+mn-lt"/>
                          <a:ea typeface="+mn-ea"/>
                          <a:cs typeface="+mn-cs"/>
                        </a:rPr>
                        <a:t>Meter reading and credit control more stringent </a:t>
                      </a:r>
                    </a:p>
                    <a:p>
                      <a:pPr marL="342900" indent="-342900" algn="l" fontAlgn="ctr">
                        <a:buFont typeface="+mj-lt"/>
                        <a:buAutoNum type="arabicPeriod"/>
                      </a:pPr>
                      <a:r>
                        <a:rPr lang="en-US" sz="1800" kern="1200" baseline="0" dirty="0">
                          <a:solidFill>
                            <a:schemeClr val="tx1"/>
                          </a:solidFill>
                          <a:effectLst/>
                          <a:latin typeface="+mn-lt"/>
                          <a:ea typeface="+mn-ea"/>
                          <a:cs typeface="+mn-cs"/>
                        </a:rPr>
                        <a:t>Pilot project to read large farm and industrial  meters remotely to mitigate Electricity theft and bridging </a:t>
                      </a:r>
                    </a:p>
                  </a:txBody>
                  <a:tcPr marL="3966" marR="3966" marT="6350" marB="0"/>
                </a:tc>
                <a:extLst>
                  <a:ext uri="{0D108BD9-81ED-4DB2-BD59-A6C34878D82A}">
                    <a16:rowId xmlns:a16="http://schemas.microsoft.com/office/drawing/2014/main" val="835683726"/>
                  </a:ext>
                </a:extLst>
              </a:tr>
            </a:tbl>
          </a:graphicData>
        </a:graphic>
      </p:graphicFrame>
      <p:pic>
        <p:nvPicPr>
          <p:cNvPr id="6" name="Picture 5">
            <a:extLst>
              <a:ext uri="{FF2B5EF4-FFF2-40B4-BE49-F238E27FC236}">
                <a16:creationId xmlns:a16="http://schemas.microsoft.com/office/drawing/2014/main" id="{60A16454-4883-4C88-B27E-01C02AA2DE25}"/>
              </a:ext>
            </a:extLst>
          </p:cNvPr>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14199801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76E654-D9C4-43E5-B9B6-5C741680088F}" type="slidenum">
              <a:rPr kumimoji="0" lang="en-ZA"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ZA" sz="105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p:cNvSpPr>
            <a:spLocks noGrp="1"/>
          </p:cNvSpPr>
          <p:nvPr>
            <p:ph type="title" idx="4294967295"/>
          </p:nvPr>
        </p:nvSpPr>
        <p:spPr>
          <a:xfrm>
            <a:off x="372794" y="255905"/>
            <a:ext cx="10972800" cy="768350"/>
          </a:xfrm>
          <a:solidFill>
            <a:schemeClr val="accent1"/>
          </a:solidFill>
        </p:spPr>
        <p:txBody>
          <a:bodyPr>
            <a:normAutofit fontScale="90000"/>
          </a:bodyPr>
          <a:lstStyle/>
          <a:p>
            <a:pPr algn="ctr"/>
            <a:r>
              <a:rPr lang="en-US" sz="3200" b="1" dirty="0">
                <a:solidFill>
                  <a:schemeClr val="tx1"/>
                </a:solidFill>
              </a:rPr>
              <a:t>Register of Fruitless Expenditure 2019/20: (Con…)</a:t>
            </a:r>
            <a:endParaRPr lang="en-ZA" sz="3200" b="1" dirty="0">
              <a:solidFill>
                <a:schemeClr val="tx1"/>
              </a:solidFill>
            </a:endParaRPr>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745228618"/>
              </p:ext>
            </p:extLst>
          </p:nvPr>
        </p:nvGraphicFramePr>
        <p:xfrm>
          <a:off x="411480" y="1298696"/>
          <a:ext cx="10972800" cy="297453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4133904754"/>
                    </a:ext>
                  </a:extLst>
                </a:gridCol>
                <a:gridCol w="5486400">
                  <a:extLst>
                    <a:ext uri="{9D8B030D-6E8A-4147-A177-3AD203B41FA5}">
                      <a16:colId xmlns:a16="http://schemas.microsoft.com/office/drawing/2014/main" val="70298899"/>
                    </a:ext>
                  </a:extLst>
                </a:gridCol>
              </a:tblGrid>
              <a:tr h="325546">
                <a:tc>
                  <a:txBody>
                    <a:bodyPr/>
                    <a:lstStyle/>
                    <a:p>
                      <a:pPr algn="l" fontAlgn="ctr"/>
                      <a:r>
                        <a:rPr lang="en-ZA" sz="2000" b="1" u="none" strike="noStrike" dirty="0">
                          <a:solidFill>
                            <a:schemeClr val="tx1"/>
                          </a:solidFill>
                          <a:effectLst/>
                        </a:rPr>
                        <a:t>4.</a:t>
                      </a:r>
                      <a:r>
                        <a:rPr lang="en-ZA" sz="2000" b="1" u="none" strike="noStrike" baseline="0" dirty="0">
                          <a:solidFill>
                            <a:schemeClr val="tx1"/>
                          </a:solidFill>
                          <a:effectLst/>
                        </a:rPr>
                        <a:t> </a:t>
                      </a:r>
                      <a:r>
                        <a:rPr lang="en-ZA" sz="2000" b="1" u="none" strike="noStrike" dirty="0">
                          <a:solidFill>
                            <a:schemeClr val="tx1"/>
                          </a:solidFill>
                          <a:effectLst/>
                        </a:rPr>
                        <a:t> COMP NAME:</a:t>
                      </a:r>
                      <a:endParaRPr lang="en-ZA" sz="2000" b="1" i="0" u="none" strike="noStrike" dirty="0">
                        <a:solidFill>
                          <a:schemeClr val="tx1"/>
                        </a:solidFill>
                        <a:effectLst/>
                        <a:latin typeface="Arial" panose="020B0604020202020204" pitchFamily="34" charset="0"/>
                      </a:endParaRPr>
                    </a:p>
                  </a:txBody>
                  <a:tcPr marL="3966" marR="3966" marT="6350" marB="0" anchor="ctr"/>
                </a:tc>
                <a:tc>
                  <a:txBody>
                    <a:bodyPr/>
                    <a:lstStyle/>
                    <a:p>
                      <a:pPr marL="0" algn="l" defTabSz="914400" rtl="0" eaLnBrk="1" fontAlgn="ctr" latinLnBrk="0" hangingPunct="1">
                        <a:lnSpc>
                          <a:spcPct val="115000"/>
                        </a:lnSpc>
                        <a:spcAft>
                          <a:spcPts val="600"/>
                        </a:spcAft>
                      </a:pPr>
                      <a:r>
                        <a:rPr lang="en-US" sz="1800" b="1" kern="1200" dirty="0">
                          <a:solidFill>
                            <a:schemeClr val="tx1"/>
                          </a:solidFill>
                          <a:effectLst/>
                          <a:latin typeface="+mn-lt"/>
                          <a:ea typeface="+mn-ea"/>
                          <a:cs typeface="+mn-cs"/>
                        </a:rPr>
                        <a:t>Auditor General :</a:t>
                      </a:r>
                      <a:r>
                        <a:rPr lang="en-US" sz="1800" b="1" kern="1200" baseline="0" dirty="0">
                          <a:solidFill>
                            <a:schemeClr val="tx1"/>
                          </a:solidFill>
                          <a:effectLst/>
                          <a:latin typeface="+mn-lt"/>
                          <a:ea typeface="+mn-ea"/>
                          <a:cs typeface="+mn-cs"/>
                        </a:rPr>
                        <a:t> R 5 580.83 </a:t>
                      </a:r>
                      <a:endParaRPr lang="en-ZA" sz="1800" b="1" kern="1200" dirty="0">
                        <a:solidFill>
                          <a:schemeClr val="tx1"/>
                        </a:solidFill>
                        <a:effectLst/>
                        <a:latin typeface="+mn-lt"/>
                        <a:ea typeface="+mn-ea"/>
                        <a:cs typeface="+mn-cs"/>
                      </a:endParaRPr>
                    </a:p>
                  </a:txBody>
                  <a:tcPr marL="42830" marR="42830" marT="0" marB="0"/>
                </a:tc>
                <a:extLst>
                  <a:ext uri="{0D108BD9-81ED-4DB2-BD59-A6C34878D82A}">
                    <a16:rowId xmlns:a16="http://schemas.microsoft.com/office/drawing/2014/main" val="1456136094"/>
                  </a:ext>
                </a:extLst>
              </a:tr>
              <a:tr h="739130">
                <a:tc>
                  <a:txBody>
                    <a:bodyPr/>
                    <a:lstStyle/>
                    <a:p>
                      <a:pPr algn="l" fontAlgn="ctr"/>
                      <a:r>
                        <a:rPr lang="en-ZA" sz="2000" b="1" u="sng" strike="noStrike" dirty="0">
                          <a:solidFill>
                            <a:schemeClr val="tx1"/>
                          </a:solidFill>
                          <a:effectLst/>
                        </a:rPr>
                        <a:t>SEC32</a:t>
                      </a:r>
                      <a:r>
                        <a:rPr lang="en-ZA" sz="2000" b="1" u="none" strike="noStrike" dirty="0">
                          <a:solidFill>
                            <a:schemeClr val="tx1"/>
                          </a:solidFill>
                          <a:effectLst/>
                        </a:rPr>
                        <a:t>: </a:t>
                      </a:r>
                      <a:r>
                        <a:rPr lang="en-ZA" sz="2000" b="1" u="none" strike="noStrike" dirty="0" smtClean="0">
                          <a:solidFill>
                            <a:schemeClr val="tx1"/>
                          </a:solidFill>
                          <a:effectLst/>
                        </a:rPr>
                        <a:t>Finding</a:t>
                      </a:r>
                      <a:endParaRPr lang="en-ZA" sz="2000" b="1" i="0" u="none" strike="noStrike" dirty="0">
                        <a:solidFill>
                          <a:schemeClr val="tx1"/>
                        </a:solidFill>
                        <a:effectLst/>
                        <a:latin typeface="Arial" panose="020B0604020202020204" pitchFamily="34" charset="0"/>
                      </a:endParaRPr>
                    </a:p>
                  </a:txBody>
                  <a:tcPr marL="3966" marR="3966" marT="6350" marB="0"/>
                </a:tc>
                <a:tc>
                  <a:txBody>
                    <a:bodyPr/>
                    <a:lstStyle/>
                    <a:p>
                      <a:pPr marL="342900" indent="-342900" algn="l" fontAlgn="ctr">
                        <a:buFont typeface="Arial" panose="020B0604020202020204" pitchFamily="34" charset="0"/>
                        <a:buChar char="•"/>
                      </a:pPr>
                      <a:r>
                        <a:rPr lang="en-US" sz="2000" u="sng" strike="noStrike" dirty="0">
                          <a:solidFill>
                            <a:schemeClr val="tx1"/>
                          </a:solidFill>
                          <a:effectLst/>
                        </a:rPr>
                        <a:t>Fruitless</a:t>
                      </a:r>
                      <a:r>
                        <a:rPr lang="en-US" sz="2000" u="sng" strike="noStrike" baseline="0" dirty="0">
                          <a:solidFill>
                            <a:schemeClr val="tx1"/>
                          </a:solidFill>
                          <a:effectLst/>
                        </a:rPr>
                        <a:t> </a:t>
                      </a:r>
                      <a:r>
                        <a:rPr lang="en-US" sz="2000" u="sng" strike="noStrike" dirty="0">
                          <a:solidFill>
                            <a:schemeClr val="tx1"/>
                          </a:solidFill>
                          <a:effectLst/>
                        </a:rPr>
                        <a:t>Expenditure:</a:t>
                      </a:r>
                      <a:r>
                        <a:rPr lang="en-US" sz="2000" u="none" strike="noStrike" dirty="0">
                          <a:solidFill>
                            <a:schemeClr val="tx1"/>
                          </a:solidFill>
                          <a:effectLst/>
                        </a:rPr>
                        <a:t> Interest</a:t>
                      </a:r>
                      <a:r>
                        <a:rPr lang="en-US" sz="1800" kern="1200" dirty="0">
                          <a:solidFill>
                            <a:schemeClr val="tx1"/>
                          </a:solidFill>
                          <a:effectLst/>
                          <a:latin typeface="+mn-lt"/>
                          <a:ea typeface="+mn-ea"/>
                          <a:cs typeface="+mn-cs"/>
                        </a:rPr>
                        <a:t> –</a:t>
                      </a:r>
                      <a:r>
                        <a:rPr lang="en-US" sz="1800" kern="1200" baseline="0" dirty="0">
                          <a:solidFill>
                            <a:schemeClr val="tx1"/>
                          </a:solidFill>
                          <a:effectLst/>
                          <a:latin typeface="+mn-lt"/>
                          <a:ea typeface="+mn-ea"/>
                          <a:cs typeface="+mn-cs"/>
                        </a:rPr>
                        <a:t> 1 invoice </a:t>
                      </a:r>
                      <a:r>
                        <a:rPr lang="en-US" sz="1800" kern="1200" dirty="0">
                          <a:solidFill>
                            <a:schemeClr val="tx1"/>
                          </a:solidFill>
                          <a:effectLst/>
                          <a:latin typeface="+mn-lt"/>
                          <a:ea typeface="+mn-ea"/>
                          <a:cs typeface="+mn-cs"/>
                        </a:rPr>
                        <a:t> submitted late form</a:t>
                      </a:r>
                      <a:r>
                        <a:rPr lang="en-US" sz="1800" kern="1200" baseline="0" dirty="0">
                          <a:solidFill>
                            <a:schemeClr val="tx1"/>
                          </a:solidFill>
                          <a:effectLst/>
                          <a:latin typeface="+mn-lt"/>
                          <a:ea typeface="+mn-ea"/>
                          <a:cs typeface="+mn-cs"/>
                        </a:rPr>
                        <a:t> AG from Dec  2019 </a:t>
                      </a:r>
                      <a:endParaRPr lang="en-US" sz="2000" b="0" i="0" u="none" strike="noStrike" dirty="0">
                        <a:solidFill>
                          <a:schemeClr val="tx1"/>
                        </a:solidFill>
                        <a:effectLst/>
                        <a:latin typeface="Arial" panose="020B0604020202020204" pitchFamily="34" charset="0"/>
                      </a:endParaRPr>
                    </a:p>
                  </a:txBody>
                  <a:tcPr marL="3966" marR="3966" marT="6350" marB="0"/>
                </a:tc>
                <a:extLst>
                  <a:ext uri="{0D108BD9-81ED-4DB2-BD59-A6C34878D82A}">
                    <a16:rowId xmlns:a16="http://schemas.microsoft.com/office/drawing/2014/main" val="1789466695"/>
                  </a:ext>
                </a:extLst>
              </a:tr>
              <a:tr h="1012874">
                <a:tc>
                  <a:txBody>
                    <a:bodyPr/>
                    <a:lstStyle/>
                    <a:p>
                      <a:pPr algn="l" fontAlgn="ctr"/>
                      <a:r>
                        <a:rPr lang="en-US" sz="2000" b="1" u="sng" strike="noStrike" dirty="0">
                          <a:solidFill>
                            <a:schemeClr val="tx1"/>
                          </a:solidFill>
                          <a:effectLst/>
                        </a:rPr>
                        <a:t>Action plan Taken to resolve the  </a:t>
                      </a:r>
                      <a:r>
                        <a:rPr lang="en-US" sz="2000" b="1" u="sng" strike="noStrike" dirty="0" smtClean="0">
                          <a:solidFill>
                            <a:schemeClr val="tx1"/>
                          </a:solidFill>
                          <a:effectLst/>
                        </a:rPr>
                        <a:t>Finding </a:t>
                      </a:r>
                      <a:r>
                        <a:rPr lang="en-US" sz="2000" b="1" u="sng" strike="noStrike" dirty="0">
                          <a:solidFill>
                            <a:schemeClr val="tx1"/>
                          </a:solidFill>
                          <a:effectLst/>
                        </a:rPr>
                        <a:t>:</a:t>
                      </a:r>
                      <a:endParaRPr lang="en-US" sz="2000" b="1" i="0" u="sng" strike="noStrike" dirty="0">
                        <a:solidFill>
                          <a:schemeClr val="tx1"/>
                        </a:solidFill>
                        <a:effectLst/>
                        <a:latin typeface="Arial" panose="020B0604020202020204" pitchFamily="34" charset="0"/>
                      </a:endParaRPr>
                    </a:p>
                  </a:txBody>
                  <a:tcPr marL="3966" marR="3966" marT="6350" marB="0"/>
                </a:tc>
                <a:tc>
                  <a:txBody>
                    <a:bodyPr/>
                    <a:lstStyle/>
                    <a:p>
                      <a:pPr marL="285750" indent="-285750" algn="l" fontAlgn="ctr">
                        <a:buFont typeface="Arial" panose="020B0604020202020204" pitchFamily="34" charset="0"/>
                        <a:buChar char="•"/>
                      </a:pPr>
                      <a:r>
                        <a:rPr lang="en-US" sz="1800" kern="1200" dirty="0">
                          <a:solidFill>
                            <a:schemeClr val="tx1"/>
                          </a:solidFill>
                          <a:effectLst/>
                          <a:latin typeface="+mn-lt"/>
                          <a:ea typeface="+mn-ea"/>
                          <a:cs typeface="+mn-cs"/>
                        </a:rPr>
                        <a:t>Meetings held with AGSA</a:t>
                      </a:r>
                      <a:r>
                        <a:rPr lang="en-US" sz="1800" kern="1200" baseline="0" dirty="0">
                          <a:solidFill>
                            <a:schemeClr val="tx1"/>
                          </a:solidFill>
                          <a:effectLst/>
                          <a:latin typeface="+mn-lt"/>
                          <a:ea typeface="+mn-ea"/>
                          <a:cs typeface="+mn-cs"/>
                        </a:rPr>
                        <a:t>  when sending invoices to include:  CFO and  CC:  CFO secretary, Expenditure manager  and account creditor </a:t>
                      </a:r>
                      <a:endParaRPr lang="en-US" sz="2000" b="0" i="0" u="none" strike="noStrike" dirty="0">
                        <a:solidFill>
                          <a:schemeClr val="tx1"/>
                        </a:solidFill>
                        <a:effectLst/>
                        <a:latin typeface="Arial" panose="020B0604020202020204" pitchFamily="34" charset="0"/>
                      </a:endParaRPr>
                    </a:p>
                  </a:txBody>
                  <a:tcPr marL="3966" marR="3966" marT="6350" marB="0"/>
                </a:tc>
                <a:extLst>
                  <a:ext uri="{0D108BD9-81ED-4DB2-BD59-A6C34878D82A}">
                    <a16:rowId xmlns:a16="http://schemas.microsoft.com/office/drawing/2014/main" val="4263998720"/>
                  </a:ext>
                </a:extLst>
              </a:tr>
              <a:tr h="896980">
                <a:tc>
                  <a:txBody>
                    <a:bodyPr/>
                    <a:lstStyle/>
                    <a:p>
                      <a:pPr marL="914400" indent="-830263" algn="l">
                        <a:lnSpc>
                          <a:spcPct val="115000"/>
                        </a:lnSpc>
                        <a:spcAft>
                          <a:spcPts val="600"/>
                        </a:spcAft>
                      </a:pPr>
                      <a:r>
                        <a:rPr lang="en-US" sz="2000" b="1" u="none" strike="noStrike" kern="1200" dirty="0">
                          <a:solidFill>
                            <a:schemeClr val="tx1"/>
                          </a:solidFill>
                          <a:effectLst/>
                          <a:latin typeface="+mn-lt"/>
                          <a:ea typeface="+mn-ea"/>
                          <a:cs typeface="+mn-cs"/>
                        </a:rPr>
                        <a:t>TOTAL </a:t>
                      </a:r>
                      <a:r>
                        <a:rPr lang="en-US" sz="2000" b="1" u="sng" dirty="0">
                          <a:solidFill>
                            <a:schemeClr val="tx1"/>
                          </a:solidFill>
                        </a:rPr>
                        <a:t>Fruitless</a:t>
                      </a:r>
                      <a:r>
                        <a:rPr lang="en-US" sz="2000" b="1" dirty="0">
                          <a:solidFill>
                            <a:schemeClr val="tx1"/>
                          </a:solidFill>
                        </a:rPr>
                        <a:t> Expenditure 2019/20</a:t>
                      </a:r>
                      <a:r>
                        <a:rPr lang="en-US" sz="2000" b="1" u="none" strike="noStrike" kern="1200" dirty="0">
                          <a:solidFill>
                            <a:schemeClr val="tx1"/>
                          </a:solidFill>
                          <a:effectLst/>
                          <a:latin typeface="+mn-lt"/>
                          <a:ea typeface="+mn-ea"/>
                          <a:cs typeface="+mn-cs"/>
                        </a:rPr>
                        <a:t>: </a:t>
                      </a:r>
                      <a:endParaRPr lang="en-ZA" sz="2000" b="1" u="none" strike="noStrike" kern="1200" dirty="0">
                        <a:solidFill>
                          <a:schemeClr val="tx1"/>
                        </a:solidFill>
                        <a:effectLst/>
                        <a:latin typeface="+mn-lt"/>
                        <a:ea typeface="+mn-ea"/>
                        <a:cs typeface="+mn-cs"/>
                      </a:endParaRPr>
                    </a:p>
                  </a:txBody>
                  <a:tcPr marL="42830" marR="42830" marT="0" marB="0"/>
                </a:tc>
                <a:tc>
                  <a:txBody>
                    <a:bodyPr/>
                    <a:lstStyle/>
                    <a:p>
                      <a:pPr marL="914400" indent="-830263" algn="l">
                        <a:lnSpc>
                          <a:spcPct val="115000"/>
                        </a:lnSpc>
                        <a:spcAft>
                          <a:spcPts val="600"/>
                        </a:spcAft>
                      </a:pPr>
                      <a:r>
                        <a:rPr lang="en-US" sz="2000" b="1" u="none" strike="noStrike" kern="1200" dirty="0">
                          <a:solidFill>
                            <a:schemeClr val="tx1"/>
                          </a:solidFill>
                          <a:effectLst/>
                          <a:latin typeface="+mn-lt"/>
                          <a:ea typeface="+mn-ea"/>
                          <a:cs typeface="+mn-cs"/>
                        </a:rPr>
                        <a:t> R3 717 605.32</a:t>
                      </a:r>
                      <a:endParaRPr lang="en-ZA" sz="2000" b="1" u="none" strike="noStrike" kern="1200" dirty="0">
                        <a:solidFill>
                          <a:schemeClr val="tx1"/>
                        </a:solidFill>
                        <a:effectLst/>
                        <a:latin typeface="+mn-lt"/>
                        <a:ea typeface="+mn-ea"/>
                        <a:cs typeface="+mn-cs"/>
                      </a:endParaRPr>
                    </a:p>
                  </a:txBody>
                  <a:tcPr marL="42830" marR="42830" marT="0" marB="0"/>
                </a:tc>
                <a:extLst>
                  <a:ext uri="{0D108BD9-81ED-4DB2-BD59-A6C34878D82A}">
                    <a16:rowId xmlns:a16="http://schemas.microsoft.com/office/drawing/2014/main" val="2049909353"/>
                  </a:ext>
                </a:extLst>
              </a:tr>
            </a:tbl>
          </a:graphicData>
        </a:graphic>
      </p:graphicFrame>
      <p:pic>
        <p:nvPicPr>
          <p:cNvPr id="6" name="Picture 5">
            <a:extLst>
              <a:ext uri="{FF2B5EF4-FFF2-40B4-BE49-F238E27FC236}">
                <a16:creationId xmlns:a16="http://schemas.microsoft.com/office/drawing/2014/main" id="{24926A90-1538-42AD-8B31-915B44E68A46}"/>
              </a:ext>
            </a:extLst>
          </p:cNvPr>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17790131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76E654-D9C4-43E5-B9B6-5C741680088F}" type="slidenum">
              <a:rPr kumimoji="0" lang="en-ZA"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ZA" sz="105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p:cNvSpPr>
            <a:spLocks noGrp="1"/>
          </p:cNvSpPr>
          <p:nvPr>
            <p:ph type="title" idx="4294967295"/>
          </p:nvPr>
        </p:nvSpPr>
        <p:spPr>
          <a:xfrm>
            <a:off x="304799" y="218440"/>
            <a:ext cx="11624603" cy="1006475"/>
          </a:xfrm>
          <a:solidFill>
            <a:schemeClr val="accent1"/>
          </a:solidFill>
        </p:spPr>
        <p:txBody>
          <a:bodyPr>
            <a:normAutofit fontScale="90000"/>
          </a:bodyPr>
          <a:lstStyle/>
          <a:p>
            <a:pPr algn="ctr"/>
            <a:r>
              <a:rPr lang="en-US" sz="3200" b="1" dirty="0">
                <a:solidFill>
                  <a:schemeClr val="tx1"/>
                </a:solidFill>
                <a:latin typeface="Arial" panose="020B0604020202020204" pitchFamily="34" charset="0"/>
                <a:cs typeface="Arial" panose="020B0604020202020204" pitchFamily="34" charset="0"/>
              </a:rPr>
              <a:t>New </a:t>
            </a:r>
            <a:r>
              <a:rPr lang="en-US" sz="3200" b="1" dirty="0" smtClean="0">
                <a:solidFill>
                  <a:schemeClr val="tx1"/>
                </a:solidFill>
                <a:latin typeface="Arial" panose="020B0604020202020204" pitchFamily="34" charset="0"/>
                <a:cs typeface="Arial" panose="020B0604020202020204" pitchFamily="34" charset="0"/>
              </a:rPr>
              <a:t>defied </a:t>
            </a:r>
            <a:r>
              <a:rPr lang="en-US" sz="3200" b="1" dirty="0">
                <a:solidFill>
                  <a:schemeClr val="tx1"/>
                </a:solidFill>
                <a:latin typeface="Arial" panose="020B0604020202020204" pitchFamily="34" charset="0"/>
                <a:cs typeface="Arial" panose="020B0604020202020204" pitchFamily="34" charset="0"/>
              </a:rPr>
              <a:t>fruitless and Wasteful expenditure identified in 18/19 AGSA audit: </a:t>
            </a:r>
            <a:endParaRPr lang="en-ZA" sz="3200" b="1" dirty="0">
              <a:solidFill>
                <a:schemeClr val="tx1"/>
              </a:solidFill>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563576846"/>
              </p:ext>
            </p:extLst>
          </p:nvPr>
        </p:nvGraphicFramePr>
        <p:xfrm>
          <a:off x="304797" y="1408186"/>
          <a:ext cx="11624603" cy="4500245"/>
        </p:xfrm>
        <a:graphic>
          <a:graphicData uri="http://schemas.openxmlformats.org/drawingml/2006/table">
            <a:tbl>
              <a:tblPr firstRow="1" bandRow="1">
                <a:tableStyleId>{5C22544A-7EE6-4342-B048-85BDC9FD1C3A}</a:tableStyleId>
              </a:tblPr>
              <a:tblGrid>
                <a:gridCol w="4953966">
                  <a:extLst>
                    <a:ext uri="{9D8B030D-6E8A-4147-A177-3AD203B41FA5}">
                      <a16:colId xmlns:a16="http://schemas.microsoft.com/office/drawing/2014/main" val="30852241"/>
                    </a:ext>
                  </a:extLst>
                </a:gridCol>
                <a:gridCol w="6670637">
                  <a:extLst>
                    <a:ext uri="{9D8B030D-6E8A-4147-A177-3AD203B41FA5}">
                      <a16:colId xmlns:a16="http://schemas.microsoft.com/office/drawing/2014/main" val="3000312895"/>
                    </a:ext>
                  </a:extLst>
                </a:gridCol>
              </a:tblGrid>
              <a:tr h="872851">
                <a:tc>
                  <a:txBody>
                    <a:bodyPr/>
                    <a:lstStyle/>
                    <a:p>
                      <a:pPr algn="l" fontAlgn="ctr"/>
                      <a:r>
                        <a:rPr lang="en-ZA" sz="2000" b="1" u="none" strike="noStrike" dirty="0">
                          <a:solidFill>
                            <a:schemeClr val="tx1"/>
                          </a:solidFill>
                          <a:effectLst/>
                        </a:rPr>
                        <a:t>4.</a:t>
                      </a:r>
                      <a:r>
                        <a:rPr lang="en-ZA" sz="2000" b="1" u="none" strike="noStrike" baseline="0" dirty="0">
                          <a:solidFill>
                            <a:schemeClr val="tx1"/>
                          </a:solidFill>
                          <a:effectLst/>
                        </a:rPr>
                        <a:t> </a:t>
                      </a:r>
                      <a:r>
                        <a:rPr lang="en-ZA" sz="2000" b="1" u="none" strike="noStrike" dirty="0">
                          <a:solidFill>
                            <a:schemeClr val="tx1"/>
                          </a:solidFill>
                          <a:effectLst/>
                        </a:rPr>
                        <a:t> COMP NAME:</a:t>
                      </a:r>
                      <a:endParaRPr lang="en-ZA" sz="2000" b="1" i="0" u="none" strike="noStrike" dirty="0">
                        <a:solidFill>
                          <a:schemeClr val="tx1"/>
                        </a:solidFill>
                        <a:effectLst/>
                        <a:latin typeface="Arial" panose="020B0604020202020204" pitchFamily="34" charset="0"/>
                      </a:endParaRPr>
                    </a:p>
                  </a:txBody>
                  <a:tcPr marL="3966" marR="3966" marT="6350" marB="0" anchor="ctr"/>
                </a:tc>
                <a:tc>
                  <a:txBody>
                    <a:bodyPr/>
                    <a:lstStyle/>
                    <a:p>
                      <a:pPr marL="0" algn="l" defTabSz="914400" rtl="0" eaLnBrk="1" fontAlgn="ctr" latinLnBrk="0" hangingPunct="1">
                        <a:lnSpc>
                          <a:spcPct val="115000"/>
                        </a:lnSpc>
                        <a:spcAft>
                          <a:spcPts val="600"/>
                        </a:spcAft>
                      </a:pPr>
                      <a:r>
                        <a:rPr lang="en-US" sz="1800" b="1" kern="1200" dirty="0">
                          <a:solidFill>
                            <a:schemeClr val="tx1"/>
                          </a:solidFill>
                          <a:effectLst/>
                          <a:latin typeface="+mn-lt"/>
                          <a:ea typeface="+mn-ea"/>
                          <a:cs typeface="+mn-cs"/>
                        </a:rPr>
                        <a:t>Moruji Access Road : Readira Matlala/Nyapele JV :</a:t>
                      </a:r>
                    </a:p>
                    <a:p>
                      <a:pPr marL="0" algn="l" defTabSz="914400" rtl="0" eaLnBrk="1" fontAlgn="ctr" latinLnBrk="0" hangingPunct="1">
                        <a:lnSpc>
                          <a:spcPct val="115000"/>
                        </a:lnSpc>
                        <a:spcAft>
                          <a:spcPts val="600"/>
                        </a:spcAft>
                      </a:pPr>
                      <a:r>
                        <a:rPr lang="en-US" sz="1800" b="1" kern="1200" dirty="0">
                          <a:solidFill>
                            <a:schemeClr val="tx1"/>
                          </a:solidFill>
                          <a:effectLst/>
                          <a:latin typeface="+mn-lt"/>
                          <a:ea typeface="+mn-ea"/>
                          <a:cs typeface="+mn-cs"/>
                        </a:rPr>
                        <a:t>R5 180 296,49</a:t>
                      </a:r>
                      <a:endParaRPr lang="en-ZA" sz="1800" b="1" kern="1200" dirty="0">
                        <a:solidFill>
                          <a:schemeClr val="tx1"/>
                        </a:solidFill>
                        <a:effectLst/>
                        <a:latin typeface="+mn-lt"/>
                        <a:ea typeface="+mn-ea"/>
                        <a:cs typeface="+mn-cs"/>
                      </a:endParaRPr>
                    </a:p>
                  </a:txBody>
                  <a:tcPr marL="42830" marR="42830" marT="0" marB="0"/>
                </a:tc>
                <a:extLst>
                  <a:ext uri="{0D108BD9-81ED-4DB2-BD59-A6C34878D82A}">
                    <a16:rowId xmlns:a16="http://schemas.microsoft.com/office/drawing/2014/main" val="1030362679"/>
                  </a:ext>
                </a:extLst>
              </a:tr>
              <a:tr h="1475463">
                <a:tc>
                  <a:txBody>
                    <a:bodyPr/>
                    <a:lstStyle/>
                    <a:p>
                      <a:pPr algn="l" fontAlgn="ctr"/>
                      <a:r>
                        <a:rPr lang="en-ZA" sz="2000" b="1" u="sng" strike="noStrike" dirty="0">
                          <a:solidFill>
                            <a:schemeClr val="tx1"/>
                          </a:solidFill>
                          <a:effectLst/>
                        </a:rPr>
                        <a:t>SEC32</a:t>
                      </a:r>
                      <a:r>
                        <a:rPr lang="en-ZA" sz="2000" b="1" u="none" strike="noStrike" dirty="0">
                          <a:solidFill>
                            <a:schemeClr val="tx1"/>
                          </a:solidFill>
                          <a:effectLst/>
                        </a:rPr>
                        <a:t>: </a:t>
                      </a:r>
                      <a:r>
                        <a:rPr lang="en-ZA" sz="2000" b="1" u="none" strike="noStrike" dirty="0" smtClean="0">
                          <a:solidFill>
                            <a:schemeClr val="tx1"/>
                          </a:solidFill>
                          <a:effectLst/>
                        </a:rPr>
                        <a:t>Finding</a:t>
                      </a:r>
                      <a:endParaRPr lang="en-ZA" sz="2000" b="1" i="0" u="none" strike="noStrike" dirty="0">
                        <a:solidFill>
                          <a:schemeClr val="tx1"/>
                        </a:solidFill>
                        <a:effectLst/>
                        <a:latin typeface="Arial" panose="020B0604020202020204" pitchFamily="34" charset="0"/>
                      </a:endParaRPr>
                    </a:p>
                  </a:txBody>
                  <a:tcPr marL="3966" marR="3966" marT="6350" marB="0"/>
                </a:tc>
                <a:tc>
                  <a:txBody>
                    <a:bodyPr/>
                    <a:lstStyle/>
                    <a:p>
                      <a:pPr algn="l" fontAlgn="ctr"/>
                      <a:r>
                        <a:rPr lang="en-US" sz="2000" u="sng" strike="noStrike" dirty="0">
                          <a:solidFill>
                            <a:schemeClr val="tx1"/>
                          </a:solidFill>
                          <a:effectLst/>
                        </a:rPr>
                        <a:t>Fruitless</a:t>
                      </a:r>
                      <a:r>
                        <a:rPr lang="en-US" sz="2000" u="sng" strike="noStrike" baseline="0" dirty="0">
                          <a:solidFill>
                            <a:schemeClr val="tx1"/>
                          </a:solidFill>
                          <a:effectLst/>
                        </a:rPr>
                        <a:t> </a:t>
                      </a:r>
                      <a:r>
                        <a:rPr lang="en-US" sz="2000" u="sng" strike="noStrike" dirty="0">
                          <a:solidFill>
                            <a:schemeClr val="tx1"/>
                          </a:solidFill>
                          <a:effectLst/>
                        </a:rPr>
                        <a:t>Expenditure:</a:t>
                      </a:r>
                      <a:r>
                        <a:rPr lang="en-US" sz="2000" u="sng" strike="noStrike" baseline="0" dirty="0">
                          <a:solidFill>
                            <a:schemeClr val="tx1"/>
                          </a:solidFill>
                          <a:effectLst/>
                        </a:rPr>
                        <a:t>  </a:t>
                      </a:r>
                    </a:p>
                    <a:p>
                      <a:pPr algn="l" fontAlgn="ctr"/>
                      <a:r>
                        <a:rPr lang="en-US" sz="2000" u="sng" strike="noStrike" baseline="0" dirty="0">
                          <a:solidFill>
                            <a:schemeClr val="tx1"/>
                          </a:solidFill>
                          <a:effectLst/>
                        </a:rPr>
                        <a:t> </a:t>
                      </a:r>
                    </a:p>
                    <a:p>
                      <a:pPr marL="285750" indent="-285750" algn="l" fontAlgn="ctr">
                        <a:buFont typeface="Arial" panose="020B0604020202020204" pitchFamily="34" charset="0"/>
                        <a:buChar char="•"/>
                      </a:pPr>
                      <a:r>
                        <a:rPr lang="en-US" sz="1800" kern="1200" dirty="0">
                          <a:solidFill>
                            <a:schemeClr val="tx1"/>
                          </a:solidFill>
                          <a:effectLst/>
                          <a:latin typeface="+mn-lt"/>
                          <a:ea typeface="+mn-ea"/>
                          <a:cs typeface="+mn-cs"/>
                        </a:rPr>
                        <a:t>Contactor in 2016/17 won</a:t>
                      </a:r>
                      <a:r>
                        <a:rPr lang="en-US" sz="1800" kern="1200" baseline="0" dirty="0">
                          <a:solidFill>
                            <a:schemeClr val="tx1"/>
                          </a:solidFill>
                          <a:effectLst/>
                          <a:latin typeface="+mn-lt"/>
                          <a:ea typeface="+mn-ea"/>
                          <a:cs typeface="+mn-cs"/>
                        </a:rPr>
                        <a:t> </a:t>
                      </a:r>
                      <a:r>
                        <a:rPr lang="en-US" sz="1800" kern="1200" dirty="0">
                          <a:solidFill>
                            <a:schemeClr val="tx1"/>
                          </a:solidFill>
                          <a:effectLst/>
                          <a:latin typeface="+mn-lt"/>
                          <a:ea typeface="+mn-ea"/>
                          <a:cs typeface="+mn-cs"/>
                        </a:rPr>
                        <a:t>court order to re-advertise</a:t>
                      </a:r>
                      <a:r>
                        <a:rPr lang="en-US" sz="1800" kern="1200" baseline="0" dirty="0">
                          <a:solidFill>
                            <a:schemeClr val="tx1"/>
                          </a:solidFill>
                          <a:effectLst/>
                          <a:latin typeface="+mn-lt"/>
                          <a:ea typeface="+mn-ea"/>
                          <a:cs typeface="+mn-cs"/>
                        </a:rPr>
                        <a:t> </a:t>
                      </a:r>
                      <a:r>
                        <a:rPr lang="en-US" sz="1800" kern="1200" dirty="0">
                          <a:solidFill>
                            <a:schemeClr val="tx1"/>
                          </a:solidFill>
                          <a:effectLst/>
                          <a:latin typeface="+mn-lt"/>
                          <a:ea typeface="+mn-ea"/>
                          <a:cs typeface="+mn-cs"/>
                        </a:rPr>
                        <a:t>road </a:t>
                      </a:r>
                    </a:p>
                    <a:p>
                      <a:pPr marL="342900" indent="-342900" algn="l" fontAlgn="ctr">
                        <a:buFont typeface="Arial" panose="020B0604020202020204" pitchFamily="34" charset="0"/>
                        <a:buChar char="•"/>
                      </a:pPr>
                      <a:r>
                        <a:rPr lang="en-US" sz="1800" kern="1200" dirty="0">
                          <a:solidFill>
                            <a:schemeClr val="tx1"/>
                          </a:solidFill>
                          <a:effectLst/>
                          <a:latin typeface="+mn-lt"/>
                          <a:ea typeface="+mn-ea"/>
                          <a:cs typeface="+mn-cs"/>
                        </a:rPr>
                        <a:t>Original</a:t>
                      </a:r>
                      <a:r>
                        <a:rPr lang="en-US" sz="1800" kern="1200" baseline="0" dirty="0">
                          <a:solidFill>
                            <a:schemeClr val="tx1"/>
                          </a:solidFill>
                          <a:effectLst/>
                          <a:latin typeface="+mn-lt"/>
                          <a:ea typeface="+mn-ea"/>
                          <a:cs typeface="+mn-cs"/>
                        </a:rPr>
                        <a:t> </a:t>
                      </a:r>
                      <a:r>
                        <a:rPr lang="en-US" sz="1800" kern="1200" dirty="0">
                          <a:solidFill>
                            <a:schemeClr val="tx1"/>
                          </a:solidFill>
                          <a:effectLst/>
                          <a:latin typeface="+mn-lt"/>
                          <a:ea typeface="+mn-ea"/>
                          <a:cs typeface="+mn-cs"/>
                        </a:rPr>
                        <a:t>engineer consultant withdrew from project </a:t>
                      </a:r>
                      <a:endParaRPr lang="en-US" sz="1800" b="0" i="0" u="none" strike="noStrike" dirty="0">
                        <a:solidFill>
                          <a:schemeClr val="tx1"/>
                        </a:solidFill>
                        <a:effectLst/>
                        <a:latin typeface="Arial" panose="020B0604020202020204" pitchFamily="34" charset="0"/>
                      </a:endParaRPr>
                    </a:p>
                  </a:txBody>
                  <a:tcPr marL="3966" marR="3966" marT="6350" marB="0" anchor="ctr"/>
                </a:tc>
                <a:extLst>
                  <a:ext uri="{0D108BD9-81ED-4DB2-BD59-A6C34878D82A}">
                    <a16:rowId xmlns:a16="http://schemas.microsoft.com/office/drawing/2014/main" val="2188609666"/>
                  </a:ext>
                </a:extLst>
              </a:tr>
              <a:tr h="1256753">
                <a:tc>
                  <a:txBody>
                    <a:bodyPr/>
                    <a:lstStyle/>
                    <a:p>
                      <a:pPr algn="l" fontAlgn="ctr"/>
                      <a:r>
                        <a:rPr lang="en-US" sz="2000" b="1" u="none" strike="noStrike" dirty="0">
                          <a:solidFill>
                            <a:schemeClr val="tx1"/>
                          </a:solidFill>
                          <a:effectLst/>
                        </a:rPr>
                        <a:t>Action plan Taken to resolve the </a:t>
                      </a:r>
                      <a:r>
                        <a:rPr lang="en-US" sz="2000" b="1" u="none" strike="noStrike" dirty="0" smtClean="0">
                          <a:solidFill>
                            <a:schemeClr val="tx1"/>
                          </a:solidFill>
                          <a:effectLst/>
                        </a:rPr>
                        <a:t>Finding:</a:t>
                      </a:r>
                      <a:endParaRPr lang="en-US" sz="2000" b="1" i="0" u="none" strike="noStrike" dirty="0">
                        <a:solidFill>
                          <a:schemeClr val="tx1"/>
                        </a:solidFill>
                        <a:effectLst/>
                        <a:latin typeface="Arial" panose="020B0604020202020204" pitchFamily="34" charset="0"/>
                      </a:endParaRPr>
                    </a:p>
                  </a:txBody>
                  <a:tcPr marL="3966" marR="3966" marT="6350" marB="0"/>
                </a:tc>
                <a:tc>
                  <a:txBody>
                    <a:bodyPr/>
                    <a:lstStyle/>
                    <a:p>
                      <a:pPr marL="285750" indent="-285750" algn="l" fontAlgn="ctr">
                        <a:buFont typeface="Arial" panose="020B0604020202020204" pitchFamily="34" charset="0"/>
                        <a:buChar char="•"/>
                      </a:pPr>
                      <a:r>
                        <a:rPr lang="en-US" sz="1800" kern="1200" dirty="0">
                          <a:solidFill>
                            <a:schemeClr val="tx1"/>
                          </a:solidFill>
                          <a:effectLst/>
                          <a:latin typeface="+mn-lt"/>
                          <a:ea typeface="+mn-ea"/>
                          <a:cs typeface="+mn-cs"/>
                        </a:rPr>
                        <a:t>Road has been competed to date</a:t>
                      </a:r>
                      <a:r>
                        <a:rPr lang="en-US" sz="1800" kern="1200" baseline="0" dirty="0">
                          <a:solidFill>
                            <a:schemeClr val="tx1"/>
                          </a:solidFill>
                          <a:effectLst/>
                          <a:latin typeface="+mn-lt"/>
                          <a:ea typeface="+mn-ea"/>
                          <a:cs typeface="+mn-cs"/>
                        </a:rPr>
                        <a:t> </a:t>
                      </a:r>
                    </a:p>
                    <a:p>
                      <a:pPr marL="285750" indent="-285750" algn="l" fontAlgn="ctr">
                        <a:buFont typeface="Arial" panose="020B0604020202020204" pitchFamily="34" charset="0"/>
                        <a:buChar char="•"/>
                      </a:pPr>
                      <a:r>
                        <a:rPr lang="en-US" sz="1800" kern="1200" baseline="0" dirty="0">
                          <a:solidFill>
                            <a:schemeClr val="tx1"/>
                          </a:solidFill>
                          <a:effectLst/>
                          <a:latin typeface="+mn-lt"/>
                          <a:ea typeface="+mn-ea"/>
                          <a:cs typeface="+mn-cs"/>
                        </a:rPr>
                        <a:t> Costs were  re-worked by new Engineer Makasela Consulting to market related priced on BOQ- ( </a:t>
                      </a:r>
                      <a:r>
                        <a:rPr lang="en-US" sz="1800" kern="1200" dirty="0">
                          <a:solidFill>
                            <a:schemeClr val="tx1"/>
                          </a:solidFill>
                          <a:effectLst/>
                          <a:latin typeface="+mn-lt"/>
                          <a:ea typeface="+mn-ea"/>
                          <a:cs typeface="+mn-cs"/>
                        </a:rPr>
                        <a:t>P &amp; G’s on BOQ ) </a:t>
                      </a:r>
                      <a:endParaRPr lang="en-US" sz="2000" b="0" i="0" u="none" strike="noStrike" dirty="0">
                        <a:solidFill>
                          <a:schemeClr val="tx1"/>
                        </a:solidFill>
                        <a:effectLst/>
                        <a:latin typeface="Arial" panose="020B0604020202020204" pitchFamily="34" charset="0"/>
                      </a:endParaRPr>
                    </a:p>
                  </a:txBody>
                  <a:tcPr marL="3966" marR="3966" marT="6350" marB="0" anchor="ctr"/>
                </a:tc>
                <a:extLst>
                  <a:ext uri="{0D108BD9-81ED-4DB2-BD59-A6C34878D82A}">
                    <a16:rowId xmlns:a16="http://schemas.microsoft.com/office/drawing/2014/main" val="3906829698"/>
                  </a:ext>
                </a:extLst>
              </a:tr>
              <a:tr h="895178">
                <a:tc>
                  <a:txBody>
                    <a:bodyPr/>
                    <a:lstStyle/>
                    <a:p>
                      <a:pPr marL="914400" indent="-830263" algn="l">
                        <a:lnSpc>
                          <a:spcPct val="115000"/>
                        </a:lnSpc>
                        <a:spcAft>
                          <a:spcPts val="600"/>
                        </a:spcAft>
                      </a:pPr>
                      <a:r>
                        <a:rPr lang="en-US" sz="2000" b="1" u="none" strike="noStrike" kern="1200" dirty="0">
                          <a:solidFill>
                            <a:schemeClr val="tx1"/>
                          </a:solidFill>
                          <a:effectLst/>
                          <a:latin typeface="+mn-lt"/>
                          <a:ea typeface="+mn-ea"/>
                          <a:cs typeface="+mn-cs"/>
                        </a:rPr>
                        <a:t>TOTAL addional </a:t>
                      </a:r>
                      <a:r>
                        <a:rPr lang="en-US" sz="2000" b="1" u="sng" dirty="0">
                          <a:solidFill>
                            <a:schemeClr val="tx1"/>
                          </a:solidFill>
                        </a:rPr>
                        <a:t>Fruitless</a:t>
                      </a:r>
                      <a:r>
                        <a:rPr lang="en-US" sz="2000" b="1" dirty="0">
                          <a:solidFill>
                            <a:schemeClr val="tx1"/>
                          </a:solidFill>
                        </a:rPr>
                        <a:t> Expenditure 2018/1</a:t>
                      </a:r>
                      <a:r>
                        <a:rPr lang="en-US" sz="2000" b="1" baseline="0" dirty="0">
                          <a:solidFill>
                            <a:schemeClr val="tx1"/>
                          </a:solidFill>
                        </a:rPr>
                        <a:t>9 </a:t>
                      </a:r>
                      <a:r>
                        <a:rPr lang="en-US" sz="2000" b="1" u="none" strike="noStrike" kern="1200" dirty="0">
                          <a:solidFill>
                            <a:schemeClr val="tx1"/>
                          </a:solidFill>
                          <a:effectLst/>
                          <a:latin typeface="+mn-lt"/>
                          <a:ea typeface="+mn-ea"/>
                          <a:cs typeface="+mn-cs"/>
                        </a:rPr>
                        <a:t>: </a:t>
                      </a:r>
                      <a:endParaRPr lang="en-ZA" sz="2000" b="1" u="none" strike="noStrike" kern="1200" dirty="0">
                        <a:solidFill>
                          <a:schemeClr val="tx1"/>
                        </a:solidFill>
                        <a:effectLst/>
                        <a:latin typeface="+mn-lt"/>
                        <a:ea typeface="+mn-ea"/>
                        <a:cs typeface="+mn-cs"/>
                      </a:endParaRPr>
                    </a:p>
                  </a:txBody>
                  <a:tcPr marL="42830" marR="42830" marT="0" marB="0"/>
                </a:tc>
                <a:tc>
                  <a:txBody>
                    <a:bodyPr/>
                    <a:lstStyle/>
                    <a:p>
                      <a:pPr marL="84138" indent="182563" algn="l">
                        <a:lnSpc>
                          <a:spcPct val="115000"/>
                        </a:lnSpc>
                        <a:spcAft>
                          <a:spcPts val="600"/>
                        </a:spcAft>
                      </a:pPr>
                      <a:r>
                        <a:rPr lang="en-US" sz="2000" b="1" kern="1200" dirty="0">
                          <a:solidFill>
                            <a:schemeClr val="tx1"/>
                          </a:solidFill>
                          <a:latin typeface="+mn-lt"/>
                          <a:ea typeface="+mn-ea"/>
                          <a:cs typeface="+mn-cs"/>
                        </a:rPr>
                        <a:t>R5 180 296,49</a:t>
                      </a:r>
                      <a:endParaRPr lang="en-ZA" sz="2000" b="1" kern="1200" dirty="0">
                        <a:solidFill>
                          <a:schemeClr val="tx1"/>
                        </a:solidFill>
                        <a:latin typeface="+mn-lt"/>
                        <a:ea typeface="+mn-ea"/>
                        <a:cs typeface="+mn-cs"/>
                      </a:endParaRPr>
                    </a:p>
                  </a:txBody>
                  <a:tcPr marL="42830" marR="42830" marT="0" marB="0"/>
                </a:tc>
                <a:extLst>
                  <a:ext uri="{0D108BD9-81ED-4DB2-BD59-A6C34878D82A}">
                    <a16:rowId xmlns:a16="http://schemas.microsoft.com/office/drawing/2014/main" val="3710058027"/>
                  </a:ext>
                </a:extLst>
              </a:tr>
            </a:tbl>
          </a:graphicData>
        </a:graphic>
      </p:graphicFrame>
      <p:pic>
        <p:nvPicPr>
          <p:cNvPr id="6" name="Picture 5">
            <a:extLst>
              <a:ext uri="{FF2B5EF4-FFF2-40B4-BE49-F238E27FC236}">
                <a16:creationId xmlns:a16="http://schemas.microsoft.com/office/drawing/2014/main" id="{0F857933-57D8-47B8-8645-C492B97FF2F8}"/>
              </a:ext>
            </a:extLst>
          </p:cNvPr>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30963617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B144B69-593E-4476-AF73-5FB3C4B22BCF}" type="slidenum">
              <a:rPr lang="en-ZA" smtClean="0"/>
              <a:t>29</a:t>
            </a:fld>
            <a:endParaRPr lang="en-ZA"/>
          </a:p>
        </p:txBody>
      </p:sp>
      <p:sp>
        <p:nvSpPr>
          <p:cNvPr id="3" name="TextBox 2"/>
          <p:cNvSpPr txBox="1"/>
          <p:nvPr/>
        </p:nvSpPr>
        <p:spPr>
          <a:xfrm>
            <a:off x="2721685" y="2108499"/>
            <a:ext cx="6669741" cy="769441"/>
          </a:xfrm>
          <a:prstGeom prst="rect">
            <a:avLst/>
          </a:prstGeom>
          <a:noFill/>
        </p:spPr>
        <p:txBody>
          <a:bodyPr wrap="square" rtlCol="0">
            <a:spAutoFit/>
          </a:bodyPr>
          <a:lstStyle/>
          <a:p>
            <a:r>
              <a:rPr lang="en-US" sz="4400" b="1" dirty="0" smtClean="0"/>
              <a:t>4. Cash Flow </a:t>
            </a:r>
            <a:endParaRPr lang="en-ZA" sz="4400" b="1" dirty="0"/>
          </a:p>
        </p:txBody>
      </p:sp>
    </p:spTree>
    <p:extLst>
      <p:ext uri="{BB962C8B-B14F-4D97-AF65-F5344CB8AC3E}">
        <p14:creationId xmlns:p14="http://schemas.microsoft.com/office/powerpoint/2010/main" val="2964199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B144B69-593E-4476-AF73-5FB3C4B22BCF}" type="slidenum">
              <a:rPr lang="en-ZA" smtClean="0"/>
              <a:t>3</a:t>
            </a:fld>
            <a:endParaRPr lang="en-ZA"/>
          </a:p>
        </p:txBody>
      </p:sp>
      <p:sp>
        <p:nvSpPr>
          <p:cNvPr id="3" name="TextBox 2"/>
          <p:cNvSpPr txBox="1"/>
          <p:nvPr/>
        </p:nvSpPr>
        <p:spPr>
          <a:xfrm>
            <a:off x="1635162" y="1796527"/>
            <a:ext cx="9208546" cy="369332"/>
          </a:xfrm>
          <a:prstGeom prst="rect">
            <a:avLst/>
          </a:prstGeom>
          <a:noFill/>
        </p:spPr>
        <p:txBody>
          <a:bodyPr wrap="square" rtlCol="0">
            <a:spAutoFit/>
          </a:bodyPr>
          <a:lstStyle/>
          <a:p>
            <a:r>
              <a:rPr lang="en-US" dirty="0" smtClean="0"/>
              <a:t>1. Governance and Institutional Capacity </a:t>
            </a:r>
            <a:endParaRPr lang="en-ZA" dirty="0"/>
          </a:p>
        </p:txBody>
      </p:sp>
    </p:spTree>
    <p:extLst>
      <p:ext uri="{BB962C8B-B14F-4D97-AF65-F5344CB8AC3E}">
        <p14:creationId xmlns:p14="http://schemas.microsoft.com/office/powerpoint/2010/main" val="25318822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B144B69-593E-4476-AF73-5FB3C4B22BCF}" type="slidenum">
              <a:rPr lang="en-ZA" smtClean="0"/>
              <a:t>30</a:t>
            </a:fld>
            <a:endParaRPr lang="en-ZA"/>
          </a:p>
        </p:txBody>
      </p:sp>
      <p:sp>
        <p:nvSpPr>
          <p:cNvPr id="3" name="TextBox 2"/>
          <p:cNvSpPr txBox="1"/>
          <p:nvPr/>
        </p:nvSpPr>
        <p:spPr>
          <a:xfrm>
            <a:off x="2409713" y="1484555"/>
            <a:ext cx="5873675" cy="369332"/>
          </a:xfrm>
          <a:prstGeom prst="rect">
            <a:avLst/>
          </a:prstGeom>
          <a:noFill/>
        </p:spPr>
        <p:txBody>
          <a:bodyPr wrap="square" rtlCol="0">
            <a:spAutoFit/>
          </a:bodyPr>
          <a:lstStyle/>
          <a:p>
            <a:r>
              <a:rPr lang="en-US" dirty="0" smtClean="0"/>
              <a:t>Revenue Estimates July to Sep 2020/2021</a:t>
            </a: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4244060174"/>
              </p:ext>
            </p:extLst>
          </p:nvPr>
        </p:nvGraphicFramePr>
        <p:xfrm>
          <a:off x="1194098" y="774556"/>
          <a:ext cx="8793780" cy="5723070"/>
        </p:xfrm>
        <a:graphic>
          <a:graphicData uri="http://schemas.openxmlformats.org/drawingml/2006/table">
            <a:tbl>
              <a:tblPr firstRow="1" bandRow="1">
                <a:tableStyleId>{5C22544A-7EE6-4342-B048-85BDC9FD1C3A}</a:tableStyleId>
              </a:tblPr>
              <a:tblGrid>
                <a:gridCol w="2198445">
                  <a:extLst>
                    <a:ext uri="{9D8B030D-6E8A-4147-A177-3AD203B41FA5}">
                      <a16:colId xmlns:a16="http://schemas.microsoft.com/office/drawing/2014/main" val="4271333853"/>
                    </a:ext>
                  </a:extLst>
                </a:gridCol>
                <a:gridCol w="2198445">
                  <a:extLst>
                    <a:ext uri="{9D8B030D-6E8A-4147-A177-3AD203B41FA5}">
                      <a16:colId xmlns:a16="http://schemas.microsoft.com/office/drawing/2014/main" val="964071355"/>
                    </a:ext>
                  </a:extLst>
                </a:gridCol>
                <a:gridCol w="2198445">
                  <a:extLst>
                    <a:ext uri="{9D8B030D-6E8A-4147-A177-3AD203B41FA5}">
                      <a16:colId xmlns:a16="http://schemas.microsoft.com/office/drawing/2014/main" val="602935104"/>
                    </a:ext>
                  </a:extLst>
                </a:gridCol>
                <a:gridCol w="2198445">
                  <a:extLst>
                    <a:ext uri="{9D8B030D-6E8A-4147-A177-3AD203B41FA5}">
                      <a16:colId xmlns:a16="http://schemas.microsoft.com/office/drawing/2014/main" val="503807355"/>
                    </a:ext>
                  </a:extLst>
                </a:gridCol>
              </a:tblGrid>
              <a:tr h="381538">
                <a:tc>
                  <a:txBody>
                    <a:bodyPr/>
                    <a:lstStyle/>
                    <a:p>
                      <a:pPr algn="l" fontAlgn="ctr"/>
                      <a:r>
                        <a:rPr lang="en-ZA" sz="1200" b="1" i="0" u="none" strike="noStrike" dirty="0">
                          <a:solidFill>
                            <a:srgbClr val="000000"/>
                          </a:solidFill>
                          <a:effectLst/>
                          <a:latin typeface="+mn-lt"/>
                        </a:rPr>
                        <a:t>Revenue  Estimates </a:t>
                      </a:r>
                    </a:p>
                  </a:txBody>
                  <a:tcPr marL="7620" marR="7620" marT="7620" marB="0" anchor="ctr"/>
                </a:tc>
                <a:tc>
                  <a:txBody>
                    <a:bodyPr/>
                    <a:lstStyle/>
                    <a:p>
                      <a:pPr algn="l" fontAlgn="ctr"/>
                      <a:r>
                        <a:rPr lang="en-ZA" sz="1200" b="1" i="0" u="none" strike="noStrike">
                          <a:solidFill>
                            <a:srgbClr val="000000"/>
                          </a:solidFill>
                          <a:effectLst/>
                          <a:latin typeface="+mn-lt"/>
                        </a:rPr>
                        <a:t>July '20</a:t>
                      </a:r>
                    </a:p>
                  </a:txBody>
                  <a:tcPr marL="7620" marR="7620" marT="7620" marB="0" anchor="ctr"/>
                </a:tc>
                <a:tc>
                  <a:txBody>
                    <a:bodyPr/>
                    <a:lstStyle/>
                    <a:p>
                      <a:pPr algn="l" fontAlgn="ctr"/>
                      <a:r>
                        <a:rPr lang="en-ZA" sz="1200" b="1" i="0" u="none" strike="noStrike">
                          <a:solidFill>
                            <a:srgbClr val="000000"/>
                          </a:solidFill>
                          <a:effectLst/>
                          <a:latin typeface="+mn-lt"/>
                        </a:rPr>
                        <a:t>Aug '20</a:t>
                      </a:r>
                    </a:p>
                  </a:txBody>
                  <a:tcPr marL="7620" marR="7620" marT="7620" marB="0" anchor="ctr"/>
                </a:tc>
                <a:tc>
                  <a:txBody>
                    <a:bodyPr/>
                    <a:lstStyle/>
                    <a:p>
                      <a:pPr algn="l" fontAlgn="ctr"/>
                      <a:r>
                        <a:rPr lang="en-ZA" sz="1200" b="1" i="0" u="none" strike="noStrike">
                          <a:solidFill>
                            <a:srgbClr val="000000"/>
                          </a:solidFill>
                          <a:effectLst/>
                          <a:latin typeface="+mn-lt"/>
                        </a:rPr>
                        <a:t>Sep '20</a:t>
                      </a:r>
                    </a:p>
                  </a:txBody>
                  <a:tcPr marL="7620" marR="7620" marT="7620" marB="0" anchor="ctr"/>
                </a:tc>
                <a:extLst>
                  <a:ext uri="{0D108BD9-81ED-4DB2-BD59-A6C34878D82A}">
                    <a16:rowId xmlns:a16="http://schemas.microsoft.com/office/drawing/2014/main" val="1920079165"/>
                  </a:ext>
                </a:extLst>
              </a:tr>
              <a:tr h="381538">
                <a:tc>
                  <a:txBody>
                    <a:bodyPr/>
                    <a:lstStyle/>
                    <a:p>
                      <a:pPr algn="l" fontAlgn="ctr"/>
                      <a:r>
                        <a:rPr lang="en-US" sz="1200" b="1" i="0" u="none" strike="noStrike" dirty="0">
                          <a:solidFill>
                            <a:srgbClr val="000000"/>
                          </a:solidFill>
                          <a:effectLst/>
                          <a:latin typeface="+mn-lt"/>
                        </a:rPr>
                        <a:t>Opening Balance 01 July 2019</a:t>
                      </a:r>
                    </a:p>
                  </a:txBody>
                  <a:tcPr marL="7620" marR="7620" marT="7620" marB="0" anchor="ctr"/>
                </a:tc>
                <a:tc>
                  <a:txBody>
                    <a:bodyPr/>
                    <a:lstStyle/>
                    <a:p>
                      <a:pPr algn="l" fontAlgn="b"/>
                      <a:r>
                        <a:rPr lang="en-ZA" sz="1200" b="0" i="0" u="none" strike="noStrike">
                          <a:solidFill>
                            <a:srgbClr val="000000"/>
                          </a:solidFill>
                          <a:effectLst/>
                          <a:latin typeface="+mn-lt"/>
                        </a:rPr>
                        <a:t>                         70 215 765 </a:t>
                      </a:r>
                    </a:p>
                  </a:txBody>
                  <a:tcPr marL="7620" marR="7620" marT="7620" marB="0" anchor="b"/>
                </a:tc>
                <a:tc>
                  <a:txBody>
                    <a:bodyPr/>
                    <a:lstStyle/>
                    <a:p>
                      <a:pPr algn="l" fontAlgn="b"/>
                      <a:r>
                        <a:rPr lang="en-ZA" sz="1200" b="0" i="0" u="none" strike="noStrike">
                          <a:solidFill>
                            <a:srgbClr val="000000"/>
                          </a:solidFill>
                          <a:effectLst/>
                          <a:latin typeface="+mn-lt"/>
                        </a:rPr>
                        <a:t>                 108 892 483 </a:t>
                      </a:r>
                    </a:p>
                  </a:txBody>
                  <a:tcPr marL="7620" marR="7620" marT="7620" marB="0" anchor="b"/>
                </a:tc>
                <a:tc>
                  <a:txBody>
                    <a:bodyPr/>
                    <a:lstStyle/>
                    <a:p>
                      <a:pPr algn="l" fontAlgn="b"/>
                      <a:r>
                        <a:rPr lang="en-ZA" sz="1200" b="0" i="0" u="none" strike="noStrike">
                          <a:solidFill>
                            <a:srgbClr val="000000"/>
                          </a:solidFill>
                          <a:effectLst/>
                          <a:latin typeface="+mn-lt"/>
                        </a:rPr>
                        <a:t>               104 140 687 </a:t>
                      </a:r>
                    </a:p>
                  </a:txBody>
                  <a:tcPr marL="7620" marR="7620" marT="7620" marB="0" anchor="b"/>
                </a:tc>
                <a:extLst>
                  <a:ext uri="{0D108BD9-81ED-4DB2-BD59-A6C34878D82A}">
                    <a16:rowId xmlns:a16="http://schemas.microsoft.com/office/drawing/2014/main" val="1446655369"/>
                  </a:ext>
                </a:extLst>
              </a:tr>
              <a:tr h="381538">
                <a:tc>
                  <a:txBody>
                    <a:bodyPr/>
                    <a:lstStyle/>
                    <a:p>
                      <a:pPr algn="l" fontAlgn="ctr"/>
                      <a:r>
                        <a:rPr lang="en-ZA" sz="1200" b="0" i="0" u="none" strike="noStrike" dirty="0">
                          <a:solidFill>
                            <a:srgbClr val="000000"/>
                          </a:solidFill>
                          <a:effectLst/>
                          <a:latin typeface="+mn-lt"/>
                        </a:rPr>
                        <a:t>Investment Recalled</a:t>
                      </a:r>
                    </a:p>
                  </a:txBody>
                  <a:tcPr marL="7620" marR="7620" marT="7620" marB="0" anchor="ctr"/>
                </a:tc>
                <a:tc>
                  <a:txBody>
                    <a:bodyPr/>
                    <a:lstStyle/>
                    <a:p>
                      <a:pPr algn="l" fontAlgn="b"/>
                      <a:r>
                        <a:rPr lang="en-ZA" sz="1200" b="0" i="0" u="none" strike="noStrike" dirty="0">
                          <a:solidFill>
                            <a:srgbClr val="000000"/>
                          </a:solidFill>
                          <a:effectLst/>
                          <a:latin typeface="+mn-lt"/>
                        </a:rPr>
                        <a:t>                                          -   </a:t>
                      </a:r>
                    </a:p>
                  </a:txBody>
                  <a:tcPr marL="7620" marR="7620" marT="7620" marB="0" anchor="b"/>
                </a:tc>
                <a:tc>
                  <a:txBody>
                    <a:bodyPr/>
                    <a:lstStyle/>
                    <a:p>
                      <a:pPr algn="l" fontAlgn="b"/>
                      <a:r>
                        <a:rPr lang="en-ZA" sz="1200" b="0" i="0" u="none" strike="noStrike">
                          <a:solidFill>
                            <a:srgbClr val="000000"/>
                          </a:solidFill>
                          <a:effectLst/>
                          <a:latin typeface="+mn-lt"/>
                        </a:rPr>
                        <a:t>                    10 000 000 </a:t>
                      </a:r>
                    </a:p>
                  </a:txBody>
                  <a:tcPr marL="7620" marR="7620" marT="7620" marB="0" anchor="b"/>
                </a:tc>
                <a:tc>
                  <a:txBody>
                    <a:bodyPr/>
                    <a:lstStyle/>
                    <a:p>
                      <a:pPr algn="l" fontAlgn="b"/>
                      <a:r>
                        <a:rPr lang="en-ZA" sz="1200" b="0" i="0" u="none" strike="noStrike">
                          <a:solidFill>
                            <a:srgbClr val="000000"/>
                          </a:solidFill>
                          <a:effectLst/>
                          <a:latin typeface="+mn-lt"/>
                        </a:rPr>
                        <a:t>                                 -   </a:t>
                      </a:r>
                    </a:p>
                  </a:txBody>
                  <a:tcPr marL="7620" marR="7620" marT="7620" marB="0" anchor="b"/>
                </a:tc>
                <a:extLst>
                  <a:ext uri="{0D108BD9-81ED-4DB2-BD59-A6C34878D82A}">
                    <a16:rowId xmlns:a16="http://schemas.microsoft.com/office/drawing/2014/main" val="3372029046"/>
                  </a:ext>
                </a:extLst>
              </a:tr>
              <a:tr h="381538">
                <a:tc>
                  <a:txBody>
                    <a:bodyPr/>
                    <a:lstStyle/>
                    <a:p>
                      <a:pPr algn="l" fontAlgn="ctr"/>
                      <a:r>
                        <a:rPr lang="en-ZA" sz="1200" b="0" i="0" u="none" strike="noStrike" dirty="0">
                          <a:solidFill>
                            <a:srgbClr val="000000"/>
                          </a:solidFill>
                          <a:effectLst/>
                          <a:latin typeface="+mn-lt"/>
                        </a:rPr>
                        <a:t>Equitable Share</a:t>
                      </a:r>
                    </a:p>
                  </a:txBody>
                  <a:tcPr marL="7620" marR="7620" marT="7620" marB="0" anchor="ctr"/>
                </a:tc>
                <a:tc>
                  <a:txBody>
                    <a:bodyPr/>
                    <a:lstStyle/>
                    <a:p>
                      <a:pPr algn="l" fontAlgn="b"/>
                      <a:r>
                        <a:rPr lang="en-ZA" sz="1200" b="0" i="0" u="none" strike="noStrike" dirty="0">
                          <a:solidFill>
                            <a:srgbClr val="000000"/>
                          </a:solidFill>
                          <a:effectLst/>
                          <a:latin typeface="+mn-lt"/>
                        </a:rPr>
                        <a:t>                       186 277 000 </a:t>
                      </a:r>
                    </a:p>
                  </a:txBody>
                  <a:tcPr marL="7620" marR="7620" marT="7620" marB="0" anchor="b"/>
                </a:tc>
                <a:tc>
                  <a:txBody>
                    <a:bodyPr/>
                    <a:lstStyle/>
                    <a:p>
                      <a:pPr algn="l" fontAlgn="b"/>
                      <a:r>
                        <a:rPr lang="en-ZA" sz="1200" b="0" i="0" u="none" strike="noStrike">
                          <a:solidFill>
                            <a:srgbClr val="000000"/>
                          </a:solidFill>
                          <a:effectLst/>
                          <a:latin typeface="+mn-lt"/>
                        </a:rPr>
                        <a:t>                                    -   </a:t>
                      </a:r>
                    </a:p>
                  </a:txBody>
                  <a:tcPr marL="7620" marR="7620" marT="7620" marB="0" anchor="b"/>
                </a:tc>
                <a:tc>
                  <a:txBody>
                    <a:bodyPr/>
                    <a:lstStyle/>
                    <a:p>
                      <a:pPr algn="l" fontAlgn="b"/>
                      <a:r>
                        <a:rPr lang="en-ZA" sz="1200" b="0" i="0" u="none" strike="noStrike">
                          <a:solidFill>
                            <a:srgbClr val="000000"/>
                          </a:solidFill>
                          <a:effectLst/>
                          <a:latin typeface="+mn-lt"/>
                        </a:rPr>
                        <a:t> </a:t>
                      </a:r>
                    </a:p>
                  </a:txBody>
                  <a:tcPr marL="7620" marR="7620" marT="7620" marB="0" anchor="b"/>
                </a:tc>
                <a:extLst>
                  <a:ext uri="{0D108BD9-81ED-4DB2-BD59-A6C34878D82A}">
                    <a16:rowId xmlns:a16="http://schemas.microsoft.com/office/drawing/2014/main" val="176829912"/>
                  </a:ext>
                </a:extLst>
              </a:tr>
              <a:tr h="381538">
                <a:tc>
                  <a:txBody>
                    <a:bodyPr/>
                    <a:lstStyle/>
                    <a:p>
                      <a:pPr algn="l" fontAlgn="ctr"/>
                      <a:r>
                        <a:rPr lang="en-ZA" sz="1200" b="0" i="0" u="none" strike="noStrike">
                          <a:solidFill>
                            <a:srgbClr val="000000"/>
                          </a:solidFill>
                          <a:effectLst/>
                          <a:latin typeface="+mn-lt"/>
                        </a:rPr>
                        <a:t>MIG</a:t>
                      </a:r>
                    </a:p>
                  </a:txBody>
                  <a:tcPr marL="7620" marR="7620" marT="7620" marB="0" anchor="ctr"/>
                </a:tc>
                <a:tc>
                  <a:txBody>
                    <a:bodyPr/>
                    <a:lstStyle/>
                    <a:p>
                      <a:pPr algn="l" fontAlgn="b"/>
                      <a:r>
                        <a:rPr lang="en-ZA" sz="1200" b="0" i="0" u="none" strike="noStrike" dirty="0">
                          <a:solidFill>
                            <a:srgbClr val="000000"/>
                          </a:solidFill>
                          <a:effectLst/>
                          <a:latin typeface="+mn-lt"/>
                        </a:rPr>
                        <a:t>                         39 500 000 </a:t>
                      </a:r>
                    </a:p>
                  </a:txBody>
                  <a:tcPr marL="7620" marR="7620" marT="7620" marB="0" anchor="b"/>
                </a:tc>
                <a:tc>
                  <a:txBody>
                    <a:bodyPr/>
                    <a:lstStyle/>
                    <a:p>
                      <a:pPr algn="l" fontAlgn="b"/>
                      <a:r>
                        <a:rPr lang="en-ZA" sz="1200" b="0" i="0" u="none" strike="noStrike" dirty="0">
                          <a:solidFill>
                            <a:srgbClr val="000000"/>
                          </a:solidFill>
                          <a:effectLst/>
                          <a:latin typeface="+mn-lt"/>
                        </a:rPr>
                        <a:t>                                    -   </a:t>
                      </a:r>
                    </a:p>
                  </a:txBody>
                  <a:tcPr marL="7620" marR="7620" marT="7620" marB="0" anchor="b"/>
                </a:tc>
                <a:tc>
                  <a:txBody>
                    <a:bodyPr/>
                    <a:lstStyle/>
                    <a:p>
                      <a:pPr algn="l" fontAlgn="b"/>
                      <a:r>
                        <a:rPr lang="en-ZA" sz="1200" b="0" i="0" u="none" strike="noStrike">
                          <a:solidFill>
                            <a:srgbClr val="000000"/>
                          </a:solidFill>
                          <a:effectLst/>
                          <a:latin typeface="+mn-lt"/>
                        </a:rPr>
                        <a:t>                 32 662 000 </a:t>
                      </a:r>
                    </a:p>
                  </a:txBody>
                  <a:tcPr marL="7620" marR="7620" marT="7620" marB="0" anchor="b"/>
                </a:tc>
                <a:extLst>
                  <a:ext uri="{0D108BD9-81ED-4DB2-BD59-A6C34878D82A}">
                    <a16:rowId xmlns:a16="http://schemas.microsoft.com/office/drawing/2014/main" val="3908650971"/>
                  </a:ext>
                </a:extLst>
              </a:tr>
              <a:tr h="381538">
                <a:tc>
                  <a:txBody>
                    <a:bodyPr/>
                    <a:lstStyle/>
                    <a:p>
                      <a:pPr algn="l" fontAlgn="ctr"/>
                      <a:r>
                        <a:rPr lang="en-ZA" sz="1200" b="0" i="0" u="none" strike="noStrike">
                          <a:solidFill>
                            <a:srgbClr val="000000"/>
                          </a:solidFill>
                          <a:effectLst/>
                          <a:latin typeface="+mn-lt"/>
                        </a:rPr>
                        <a:t>INEP</a:t>
                      </a:r>
                    </a:p>
                  </a:txBody>
                  <a:tcPr marL="7620" marR="7620" marT="7620" marB="0" anchor="ctr"/>
                </a:tc>
                <a:tc>
                  <a:txBody>
                    <a:bodyPr/>
                    <a:lstStyle/>
                    <a:p>
                      <a:pPr algn="l" fontAlgn="b"/>
                      <a:r>
                        <a:rPr lang="en-ZA" sz="1200" b="0" i="0" u="none" strike="noStrike" dirty="0">
                          <a:solidFill>
                            <a:srgbClr val="000000"/>
                          </a:solidFill>
                          <a:effectLst/>
                          <a:latin typeface="+mn-lt"/>
                        </a:rPr>
                        <a:t>                                          -   </a:t>
                      </a:r>
                    </a:p>
                  </a:txBody>
                  <a:tcPr marL="7620" marR="7620" marT="7620" marB="0" anchor="b"/>
                </a:tc>
                <a:tc>
                  <a:txBody>
                    <a:bodyPr/>
                    <a:lstStyle/>
                    <a:p>
                      <a:pPr algn="l" fontAlgn="b"/>
                      <a:r>
                        <a:rPr lang="en-ZA" sz="1200" b="0" i="0" u="none" strike="noStrike" dirty="0">
                          <a:solidFill>
                            <a:srgbClr val="000000"/>
                          </a:solidFill>
                          <a:effectLst/>
                          <a:latin typeface="+mn-lt"/>
                        </a:rPr>
                        <a:t>                                    -   </a:t>
                      </a:r>
                    </a:p>
                  </a:txBody>
                  <a:tcPr marL="7620" marR="7620" marT="7620" marB="0" anchor="b"/>
                </a:tc>
                <a:tc>
                  <a:txBody>
                    <a:bodyPr/>
                    <a:lstStyle/>
                    <a:p>
                      <a:pPr algn="l" fontAlgn="b"/>
                      <a:r>
                        <a:rPr lang="en-ZA" sz="1200" b="0" i="0" u="none" strike="noStrike">
                          <a:solidFill>
                            <a:srgbClr val="000000"/>
                          </a:solidFill>
                          <a:effectLst/>
                          <a:latin typeface="+mn-lt"/>
                        </a:rPr>
                        <a:t>                                 -   </a:t>
                      </a:r>
                    </a:p>
                  </a:txBody>
                  <a:tcPr marL="7620" marR="7620" marT="7620" marB="0" anchor="b"/>
                </a:tc>
                <a:extLst>
                  <a:ext uri="{0D108BD9-81ED-4DB2-BD59-A6C34878D82A}">
                    <a16:rowId xmlns:a16="http://schemas.microsoft.com/office/drawing/2014/main" val="3932323179"/>
                  </a:ext>
                </a:extLst>
              </a:tr>
              <a:tr h="381538">
                <a:tc>
                  <a:txBody>
                    <a:bodyPr/>
                    <a:lstStyle/>
                    <a:p>
                      <a:pPr algn="l" fontAlgn="ctr"/>
                      <a:r>
                        <a:rPr lang="en-ZA" sz="1200" b="0" i="0" u="none" strike="noStrike">
                          <a:solidFill>
                            <a:srgbClr val="000000"/>
                          </a:solidFill>
                          <a:effectLst/>
                          <a:latin typeface="+mn-lt"/>
                        </a:rPr>
                        <a:t>FINANCE MANAGEMENT GRANT</a:t>
                      </a:r>
                    </a:p>
                  </a:txBody>
                  <a:tcPr marL="7620" marR="7620" marT="7620" marB="0" anchor="ctr"/>
                </a:tc>
                <a:tc>
                  <a:txBody>
                    <a:bodyPr/>
                    <a:lstStyle/>
                    <a:p>
                      <a:pPr algn="l" fontAlgn="b"/>
                      <a:r>
                        <a:rPr lang="en-ZA" sz="1200" b="0" i="0" u="none" strike="noStrike" dirty="0">
                          <a:solidFill>
                            <a:srgbClr val="000000"/>
                          </a:solidFill>
                          <a:effectLst/>
                          <a:latin typeface="+mn-lt"/>
                        </a:rPr>
                        <a:t>                                          -   </a:t>
                      </a:r>
                    </a:p>
                  </a:txBody>
                  <a:tcPr marL="7620" marR="7620" marT="7620" marB="0" anchor="b"/>
                </a:tc>
                <a:tc>
                  <a:txBody>
                    <a:bodyPr/>
                    <a:lstStyle/>
                    <a:p>
                      <a:pPr algn="l" fontAlgn="b"/>
                      <a:r>
                        <a:rPr lang="en-ZA" sz="1200" b="0" i="0" u="none" strike="noStrike" dirty="0">
                          <a:solidFill>
                            <a:srgbClr val="000000"/>
                          </a:solidFill>
                          <a:effectLst/>
                          <a:latin typeface="+mn-lt"/>
                        </a:rPr>
                        <a:t>                      2 000 000 </a:t>
                      </a:r>
                    </a:p>
                  </a:txBody>
                  <a:tcPr marL="7620" marR="7620" marT="7620" marB="0" anchor="b"/>
                </a:tc>
                <a:tc>
                  <a:txBody>
                    <a:bodyPr/>
                    <a:lstStyle/>
                    <a:p>
                      <a:pPr algn="l" fontAlgn="b"/>
                      <a:r>
                        <a:rPr lang="en-ZA" sz="1200" b="0" i="0" u="none" strike="noStrike">
                          <a:solidFill>
                            <a:srgbClr val="000000"/>
                          </a:solidFill>
                          <a:effectLst/>
                          <a:latin typeface="+mn-lt"/>
                        </a:rPr>
                        <a:t> </a:t>
                      </a:r>
                    </a:p>
                  </a:txBody>
                  <a:tcPr marL="7620" marR="7620" marT="7620" marB="0" anchor="b"/>
                </a:tc>
                <a:extLst>
                  <a:ext uri="{0D108BD9-81ED-4DB2-BD59-A6C34878D82A}">
                    <a16:rowId xmlns:a16="http://schemas.microsoft.com/office/drawing/2014/main" val="2245979562"/>
                  </a:ext>
                </a:extLst>
              </a:tr>
              <a:tr h="381538">
                <a:tc>
                  <a:txBody>
                    <a:bodyPr/>
                    <a:lstStyle/>
                    <a:p>
                      <a:pPr algn="l" fontAlgn="ctr"/>
                      <a:r>
                        <a:rPr lang="en-ZA" sz="1200" b="0" i="0" u="none" strike="noStrike">
                          <a:solidFill>
                            <a:srgbClr val="000000"/>
                          </a:solidFill>
                          <a:effectLst/>
                          <a:latin typeface="+mn-lt"/>
                        </a:rPr>
                        <a:t>EPWP</a:t>
                      </a:r>
                    </a:p>
                  </a:txBody>
                  <a:tcPr marL="7620" marR="7620" marT="7620" marB="0" anchor="ctr"/>
                </a:tc>
                <a:tc>
                  <a:txBody>
                    <a:bodyPr/>
                    <a:lstStyle/>
                    <a:p>
                      <a:pPr algn="l" fontAlgn="b"/>
                      <a:r>
                        <a:rPr lang="en-ZA" sz="1200" b="0" i="0" u="none" strike="noStrike">
                          <a:solidFill>
                            <a:srgbClr val="000000"/>
                          </a:solidFill>
                          <a:effectLst/>
                          <a:latin typeface="+mn-lt"/>
                        </a:rPr>
                        <a:t>                                          -   </a:t>
                      </a:r>
                    </a:p>
                  </a:txBody>
                  <a:tcPr marL="7620" marR="7620" marT="7620" marB="0" anchor="b"/>
                </a:tc>
                <a:tc>
                  <a:txBody>
                    <a:bodyPr/>
                    <a:lstStyle/>
                    <a:p>
                      <a:pPr algn="l" fontAlgn="b"/>
                      <a:r>
                        <a:rPr lang="en-ZA" sz="1200" b="0" i="0" u="none" strike="noStrike" dirty="0">
                          <a:solidFill>
                            <a:srgbClr val="000000"/>
                          </a:solidFill>
                          <a:effectLst/>
                          <a:latin typeface="+mn-lt"/>
                        </a:rPr>
                        <a:t>                      1 784 000 </a:t>
                      </a:r>
                    </a:p>
                  </a:txBody>
                  <a:tcPr marL="7620" marR="7620" marT="7620" marB="0" anchor="b"/>
                </a:tc>
                <a:tc>
                  <a:txBody>
                    <a:bodyPr/>
                    <a:lstStyle/>
                    <a:p>
                      <a:pPr algn="l" fontAlgn="b"/>
                      <a:r>
                        <a:rPr lang="en-ZA" sz="1200" b="0" i="0" u="none" strike="noStrike">
                          <a:solidFill>
                            <a:srgbClr val="000000"/>
                          </a:solidFill>
                          <a:effectLst/>
                          <a:latin typeface="+mn-lt"/>
                        </a:rPr>
                        <a:t> </a:t>
                      </a:r>
                    </a:p>
                  </a:txBody>
                  <a:tcPr marL="7620" marR="7620" marT="7620" marB="0" anchor="b"/>
                </a:tc>
                <a:extLst>
                  <a:ext uri="{0D108BD9-81ED-4DB2-BD59-A6C34878D82A}">
                    <a16:rowId xmlns:a16="http://schemas.microsoft.com/office/drawing/2014/main" val="2970532333"/>
                  </a:ext>
                </a:extLst>
              </a:tr>
              <a:tr h="381538">
                <a:tc>
                  <a:txBody>
                    <a:bodyPr/>
                    <a:lstStyle/>
                    <a:p>
                      <a:pPr algn="l" fontAlgn="ctr"/>
                      <a:r>
                        <a:rPr lang="en-ZA" sz="1200" b="0" i="0" u="none" strike="noStrike">
                          <a:solidFill>
                            <a:srgbClr val="000000"/>
                          </a:solidFill>
                          <a:effectLst/>
                          <a:latin typeface="+mn-lt"/>
                        </a:rPr>
                        <a:t>DBSA Loan Received</a:t>
                      </a:r>
                    </a:p>
                  </a:txBody>
                  <a:tcPr marL="7620" marR="7620" marT="7620" marB="0" anchor="ctr"/>
                </a:tc>
                <a:tc>
                  <a:txBody>
                    <a:bodyPr/>
                    <a:lstStyle/>
                    <a:p>
                      <a:pPr algn="l" fontAlgn="b"/>
                      <a:r>
                        <a:rPr lang="en-ZA" sz="1200" b="0" i="0" u="none" strike="noStrike">
                          <a:solidFill>
                            <a:srgbClr val="000000"/>
                          </a:solidFill>
                          <a:effectLst/>
                          <a:latin typeface="+mn-lt"/>
                        </a:rPr>
                        <a:t>                                          -   </a:t>
                      </a:r>
                    </a:p>
                  </a:txBody>
                  <a:tcPr marL="7620" marR="7620" marT="7620" marB="0" anchor="b"/>
                </a:tc>
                <a:tc>
                  <a:txBody>
                    <a:bodyPr/>
                    <a:lstStyle/>
                    <a:p>
                      <a:pPr algn="l" fontAlgn="b"/>
                      <a:r>
                        <a:rPr lang="en-ZA" sz="1200" b="0" i="0" u="none" strike="noStrike" dirty="0">
                          <a:solidFill>
                            <a:srgbClr val="000000"/>
                          </a:solidFill>
                          <a:effectLst/>
                          <a:latin typeface="+mn-lt"/>
                        </a:rPr>
                        <a:t>                                    -   </a:t>
                      </a:r>
                    </a:p>
                  </a:txBody>
                  <a:tcPr marL="7620" marR="7620" marT="7620" marB="0" anchor="b"/>
                </a:tc>
                <a:tc>
                  <a:txBody>
                    <a:bodyPr/>
                    <a:lstStyle/>
                    <a:p>
                      <a:pPr algn="l" fontAlgn="b"/>
                      <a:r>
                        <a:rPr lang="en-ZA" sz="1200" b="0" i="0" u="none" strike="noStrike" dirty="0">
                          <a:solidFill>
                            <a:srgbClr val="000000"/>
                          </a:solidFill>
                          <a:effectLst/>
                          <a:latin typeface="+mn-lt"/>
                        </a:rPr>
                        <a:t>                                 -   </a:t>
                      </a:r>
                    </a:p>
                  </a:txBody>
                  <a:tcPr marL="7620" marR="7620" marT="7620" marB="0" anchor="b"/>
                </a:tc>
                <a:extLst>
                  <a:ext uri="{0D108BD9-81ED-4DB2-BD59-A6C34878D82A}">
                    <a16:rowId xmlns:a16="http://schemas.microsoft.com/office/drawing/2014/main" val="2151415603"/>
                  </a:ext>
                </a:extLst>
              </a:tr>
              <a:tr h="381538">
                <a:tc>
                  <a:txBody>
                    <a:bodyPr/>
                    <a:lstStyle/>
                    <a:p>
                      <a:pPr algn="l" fontAlgn="ctr"/>
                      <a:r>
                        <a:rPr lang="en-ZA" sz="1200" b="0" i="0" u="none" strike="noStrike">
                          <a:solidFill>
                            <a:srgbClr val="000000"/>
                          </a:solidFill>
                          <a:effectLst/>
                          <a:latin typeface="+mn-lt"/>
                        </a:rPr>
                        <a:t>IIPSA Grant </a:t>
                      </a:r>
                    </a:p>
                  </a:txBody>
                  <a:tcPr marL="7620" marR="7620" marT="7620" marB="0" anchor="ctr"/>
                </a:tc>
                <a:tc>
                  <a:txBody>
                    <a:bodyPr/>
                    <a:lstStyle/>
                    <a:p>
                      <a:pPr algn="l" fontAlgn="b"/>
                      <a:r>
                        <a:rPr lang="en-ZA" sz="1200" b="0" i="0" u="none" strike="noStrike">
                          <a:solidFill>
                            <a:srgbClr val="000000"/>
                          </a:solidFill>
                          <a:effectLst/>
                          <a:latin typeface="+mn-lt"/>
                        </a:rPr>
                        <a:t>                                          -   </a:t>
                      </a:r>
                    </a:p>
                  </a:txBody>
                  <a:tcPr marL="7620" marR="7620" marT="7620" marB="0" anchor="b"/>
                </a:tc>
                <a:tc>
                  <a:txBody>
                    <a:bodyPr/>
                    <a:lstStyle/>
                    <a:p>
                      <a:pPr algn="l" fontAlgn="b"/>
                      <a:r>
                        <a:rPr lang="en-ZA" sz="1200" b="0" i="0" u="none" strike="noStrike">
                          <a:solidFill>
                            <a:srgbClr val="000000"/>
                          </a:solidFill>
                          <a:effectLst/>
                          <a:latin typeface="+mn-lt"/>
                        </a:rPr>
                        <a:t>                                    -   </a:t>
                      </a:r>
                    </a:p>
                  </a:txBody>
                  <a:tcPr marL="7620" marR="7620" marT="7620" marB="0" anchor="b"/>
                </a:tc>
                <a:tc>
                  <a:txBody>
                    <a:bodyPr/>
                    <a:lstStyle/>
                    <a:p>
                      <a:pPr algn="l" fontAlgn="b"/>
                      <a:r>
                        <a:rPr lang="en-ZA" sz="1200" b="0" i="0" u="none" strike="noStrike" dirty="0">
                          <a:solidFill>
                            <a:srgbClr val="000000"/>
                          </a:solidFill>
                          <a:effectLst/>
                          <a:latin typeface="+mn-lt"/>
                        </a:rPr>
                        <a:t>                                 -   </a:t>
                      </a:r>
                    </a:p>
                  </a:txBody>
                  <a:tcPr marL="7620" marR="7620" marT="7620" marB="0" anchor="b"/>
                </a:tc>
                <a:extLst>
                  <a:ext uri="{0D108BD9-81ED-4DB2-BD59-A6C34878D82A}">
                    <a16:rowId xmlns:a16="http://schemas.microsoft.com/office/drawing/2014/main" val="2542167049"/>
                  </a:ext>
                </a:extLst>
              </a:tr>
              <a:tr h="381538">
                <a:tc>
                  <a:txBody>
                    <a:bodyPr/>
                    <a:lstStyle/>
                    <a:p>
                      <a:pPr algn="l" fontAlgn="ctr"/>
                      <a:r>
                        <a:rPr lang="en-ZA" sz="1200" b="0" i="0" u="none" strike="noStrike">
                          <a:solidFill>
                            <a:srgbClr val="000000"/>
                          </a:solidFill>
                          <a:effectLst/>
                          <a:latin typeface="+mn-lt"/>
                        </a:rPr>
                        <a:t>Revenue - Customer Collections</a:t>
                      </a:r>
                    </a:p>
                  </a:txBody>
                  <a:tcPr marL="7620" marR="7620" marT="7620" marB="0" anchor="ctr"/>
                </a:tc>
                <a:tc>
                  <a:txBody>
                    <a:bodyPr/>
                    <a:lstStyle/>
                    <a:p>
                      <a:pPr algn="l" fontAlgn="b"/>
                      <a:r>
                        <a:rPr lang="en-ZA" sz="1200" b="0" i="0" u="none" strike="noStrike">
                          <a:solidFill>
                            <a:srgbClr val="1F497D"/>
                          </a:solidFill>
                          <a:effectLst/>
                          <a:latin typeface="+mn-lt"/>
                        </a:rPr>
                        <a:t>                         45 784 799 </a:t>
                      </a:r>
                    </a:p>
                  </a:txBody>
                  <a:tcPr marL="7620" marR="7620" marT="7620" marB="0" anchor="b"/>
                </a:tc>
                <a:tc>
                  <a:txBody>
                    <a:bodyPr/>
                    <a:lstStyle/>
                    <a:p>
                      <a:pPr algn="l" fontAlgn="b"/>
                      <a:r>
                        <a:rPr lang="en-ZA" sz="1200" b="0" i="0" u="none" strike="noStrike">
                          <a:solidFill>
                            <a:srgbClr val="1F497D"/>
                          </a:solidFill>
                          <a:effectLst/>
                          <a:latin typeface="+mn-lt"/>
                        </a:rPr>
                        <a:t>                    45 031 204 </a:t>
                      </a:r>
                    </a:p>
                  </a:txBody>
                  <a:tcPr marL="7620" marR="7620" marT="7620" marB="0" anchor="b"/>
                </a:tc>
                <a:tc>
                  <a:txBody>
                    <a:bodyPr/>
                    <a:lstStyle/>
                    <a:p>
                      <a:pPr algn="l" fontAlgn="b"/>
                      <a:r>
                        <a:rPr lang="en-ZA" sz="1200" b="0" i="0" u="none" strike="noStrike" dirty="0">
                          <a:solidFill>
                            <a:srgbClr val="1F497D"/>
                          </a:solidFill>
                          <a:effectLst/>
                          <a:latin typeface="+mn-lt"/>
                        </a:rPr>
                        <a:t>                 60 449 684 </a:t>
                      </a:r>
                    </a:p>
                  </a:txBody>
                  <a:tcPr marL="7620" marR="7620" marT="7620" marB="0" anchor="b"/>
                </a:tc>
                <a:extLst>
                  <a:ext uri="{0D108BD9-81ED-4DB2-BD59-A6C34878D82A}">
                    <a16:rowId xmlns:a16="http://schemas.microsoft.com/office/drawing/2014/main" val="629934319"/>
                  </a:ext>
                </a:extLst>
              </a:tr>
              <a:tr h="381538">
                <a:tc>
                  <a:txBody>
                    <a:bodyPr/>
                    <a:lstStyle/>
                    <a:p>
                      <a:pPr algn="l" fontAlgn="ctr"/>
                      <a:r>
                        <a:rPr lang="en-ZA" sz="1200" b="0" i="0" u="none" strike="noStrike">
                          <a:solidFill>
                            <a:srgbClr val="FF0000"/>
                          </a:solidFill>
                          <a:effectLst/>
                          <a:latin typeface="+mn-lt"/>
                        </a:rPr>
                        <a:t>VAT refund </a:t>
                      </a:r>
                    </a:p>
                  </a:txBody>
                  <a:tcPr marL="7620" marR="7620" marT="7620" marB="0" anchor="ctr"/>
                </a:tc>
                <a:tc>
                  <a:txBody>
                    <a:bodyPr/>
                    <a:lstStyle/>
                    <a:p>
                      <a:pPr algn="l" fontAlgn="b"/>
                      <a:r>
                        <a:rPr lang="en-ZA" sz="1200" b="0" i="0" u="none" strike="noStrike">
                          <a:solidFill>
                            <a:srgbClr val="000000"/>
                          </a:solidFill>
                          <a:effectLst/>
                          <a:latin typeface="+mn-lt"/>
                        </a:rPr>
                        <a:t>                            1 461 694 </a:t>
                      </a:r>
                    </a:p>
                  </a:txBody>
                  <a:tcPr marL="7620" marR="7620" marT="7620" marB="0" anchor="b"/>
                </a:tc>
                <a:tc>
                  <a:txBody>
                    <a:bodyPr/>
                    <a:lstStyle/>
                    <a:p>
                      <a:pPr algn="l" fontAlgn="b"/>
                      <a:r>
                        <a:rPr lang="en-ZA" sz="1200" b="0" i="0" u="none" strike="noStrike">
                          <a:solidFill>
                            <a:srgbClr val="000000"/>
                          </a:solidFill>
                          <a:effectLst/>
                          <a:latin typeface="+mn-lt"/>
                        </a:rPr>
                        <a:t>                                    -   </a:t>
                      </a:r>
                    </a:p>
                  </a:txBody>
                  <a:tcPr marL="7620" marR="7620" marT="7620" marB="0" anchor="b"/>
                </a:tc>
                <a:tc>
                  <a:txBody>
                    <a:bodyPr/>
                    <a:lstStyle/>
                    <a:p>
                      <a:pPr algn="l" fontAlgn="b"/>
                      <a:r>
                        <a:rPr lang="en-ZA" sz="1200" b="0" i="0" u="none" strike="noStrike" dirty="0">
                          <a:solidFill>
                            <a:srgbClr val="000000"/>
                          </a:solidFill>
                          <a:effectLst/>
                          <a:latin typeface="+mn-lt"/>
                        </a:rPr>
                        <a:t>                 13 970 239 </a:t>
                      </a:r>
                    </a:p>
                  </a:txBody>
                  <a:tcPr marL="7620" marR="7620" marT="7620" marB="0" anchor="b"/>
                </a:tc>
                <a:extLst>
                  <a:ext uri="{0D108BD9-81ED-4DB2-BD59-A6C34878D82A}">
                    <a16:rowId xmlns:a16="http://schemas.microsoft.com/office/drawing/2014/main" val="1120987352"/>
                  </a:ext>
                </a:extLst>
              </a:tr>
              <a:tr h="381538">
                <a:tc>
                  <a:txBody>
                    <a:bodyPr/>
                    <a:lstStyle/>
                    <a:p>
                      <a:pPr algn="l" fontAlgn="b"/>
                      <a:r>
                        <a:rPr lang="en-ZA" sz="1200" b="0" i="0" u="none" strike="noStrike">
                          <a:solidFill>
                            <a:srgbClr val="000000"/>
                          </a:solidFill>
                          <a:effectLst/>
                          <a:latin typeface="+mn-lt"/>
                        </a:rPr>
                        <a:t>Licencing</a:t>
                      </a:r>
                    </a:p>
                  </a:txBody>
                  <a:tcPr marL="7620" marR="7620" marT="7620" marB="0" anchor="b"/>
                </a:tc>
                <a:tc>
                  <a:txBody>
                    <a:bodyPr/>
                    <a:lstStyle/>
                    <a:p>
                      <a:pPr algn="l" fontAlgn="b"/>
                      <a:r>
                        <a:rPr lang="en-ZA" sz="1200" b="0" i="0" u="none" strike="noStrike">
                          <a:solidFill>
                            <a:srgbClr val="000000"/>
                          </a:solidFill>
                          <a:effectLst/>
                          <a:latin typeface="+mn-lt"/>
                        </a:rPr>
                        <a:t>                                          -   </a:t>
                      </a:r>
                    </a:p>
                  </a:txBody>
                  <a:tcPr marL="7620" marR="7620" marT="7620" marB="0" anchor="b"/>
                </a:tc>
                <a:tc>
                  <a:txBody>
                    <a:bodyPr/>
                    <a:lstStyle/>
                    <a:p>
                      <a:pPr algn="l" fontAlgn="b"/>
                      <a:r>
                        <a:rPr lang="en-ZA" sz="1200" b="0" i="0" u="none" strike="noStrike">
                          <a:solidFill>
                            <a:srgbClr val="000000"/>
                          </a:solidFill>
                          <a:effectLst/>
                          <a:latin typeface="+mn-lt"/>
                        </a:rPr>
                        <a:t> </a:t>
                      </a:r>
                    </a:p>
                  </a:txBody>
                  <a:tcPr marL="7620" marR="7620" marT="7620" marB="0" anchor="b"/>
                </a:tc>
                <a:tc>
                  <a:txBody>
                    <a:bodyPr/>
                    <a:lstStyle/>
                    <a:p>
                      <a:pPr algn="l" fontAlgn="b"/>
                      <a:r>
                        <a:rPr lang="en-ZA" sz="1200" b="0" i="0" u="none" strike="noStrike" dirty="0">
                          <a:solidFill>
                            <a:srgbClr val="000000"/>
                          </a:solidFill>
                          <a:effectLst/>
                          <a:latin typeface="+mn-lt"/>
                        </a:rPr>
                        <a:t> </a:t>
                      </a:r>
                    </a:p>
                  </a:txBody>
                  <a:tcPr marL="7620" marR="7620" marT="7620" marB="0" anchor="b"/>
                </a:tc>
                <a:extLst>
                  <a:ext uri="{0D108BD9-81ED-4DB2-BD59-A6C34878D82A}">
                    <a16:rowId xmlns:a16="http://schemas.microsoft.com/office/drawing/2014/main" val="2179208723"/>
                  </a:ext>
                </a:extLst>
              </a:tr>
              <a:tr h="381538">
                <a:tc>
                  <a:txBody>
                    <a:bodyPr/>
                    <a:lstStyle/>
                    <a:p>
                      <a:pPr algn="l" fontAlgn="b"/>
                      <a:r>
                        <a:rPr lang="en-ZA" sz="1200" b="0" i="0" u="none" strike="noStrike">
                          <a:solidFill>
                            <a:srgbClr val="000000"/>
                          </a:solidFill>
                          <a:effectLst/>
                          <a:latin typeface="+mn-lt"/>
                        </a:rPr>
                        <a:t>Other income </a:t>
                      </a:r>
                    </a:p>
                  </a:txBody>
                  <a:tcPr marL="7620" marR="7620" marT="7620" marB="0" anchor="b"/>
                </a:tc>
                <a:tc>
                  <a:txBody>
                    <a:bodyPr/>
                    <a:lstStyle/>
                    <a:p>
                      <a:pPr algn="l" fontAlgn="b"/>
                      <a:r>
                        <a:rPr lang="en-ZA" sz="1200" b="0" i="0" u="none" strike="noStrike">
                          <a:solidFill>
                            <a:srgbClr val="000000"/>
                          </a:solidFill>
                          <a:effectLst/>
                          <a:latin typeface="+mn-lt"/>
                        </a:rPr>
                        <a:t>                                          -   </a:t>
                      </a:r>
                    </a:p>
                  </a:txBody>
                  <a:tcPr marL="7620" marR="7620" marT="7620" marB="0" anchor="b"/>
                </a:tc>
                <a:tc>
                  <a:txBody>
                    <a:bodyPr/>
                    <a:lstStyle/>
                    <a:p>
                      <a:pPr algn="l" fontAlgn="b"/>
                      <a:r>
                        <a:rPr lang="en-ZA" sz="1200" b="0" i="0" u="none" strike="noStrike">
                          <a:solidFill>
                            <a:srgbClr val="000000"/>
                          </a:solidFill>
                          <a:effectLst/>
                          <a:latin typeface="+mn-lt"/>
                        </a:rPr>
                        <a:t> </a:t>
                      </a:r>
                    </a:p>
                  </a:txBody>
                  <a:tcPr marL="7620" marR="7620" marT="7620" marB="0" anchor="b"/>
                </a:tc>
                <a:tc>
                  <a:txBody>
                    <a:bodyPr/>
                    <a:lstStyle/>
                    <a:p>
                      <a:pPr algn="l" fontAlgn="b"/>
                      <a:r>
                        <a:rPr lang="en-ZA" sz="1200" b="0" i="0" u="none" strike="noStrike" dirty="0">
                          <a:solidFill>
                            <a:srgbClr val="000000"/>
                          </a:solidFill>
                          <a:effectLst/>
                          <a:latin typeface="+mn-lt"/>
                        </a:rPr>
                        <a:t> </a:t>
                      </a:r>
                    </a:p>
                  </a:txBody>
                  <a:tcPr marL="7620" marR="7620" marT="7620" marB="0" anchor="b"/>
                </a:tc>
                <a:extLst>
                  <a:ext uri="{0D108BD9-81ED-4DB2-BD59-A6C34878D82A}">
                    <a16:rowId xmlns:a16="http://schemas.microsoft.com/office/drawing/2014/main" val="4141414048"/>
                  </a:ext>
                </a:extLst>
              </a:tr>
              <a:tr h="381538">
                <a:tc>
                  <a:txBody>
                    <a:bodyPr/>
                    <a:lstStyle/>
                    <a:p>
                      <a:pPr algn="l" fontAlgn="ctr"/>
                      <a:r>
                        <a:rPr lang="en-ZA" sz="1200" b="1" i="0" u="none" strike="noStrike" dirty="0">
                          <a:solidFill>
                            <a:srgbClr val="262626"/>
                          </a:solidFill>
                          <a:effectLst/>
                          <a:latin typeface="+mn-lt"/>
                        </a:rPr>
                        <a:t>Forecast Monthly Income </a:t>
                      </a:r>
                    </a:p>
                  </a:txBody>
                  <a:tcPr marL="7620" marR="7620" marT="7620" marB="0" anchor="ctr"/>
                </a:tc>
                <a:tc>
                  <a:txBody>
                    <a:bodyPr/>
                    <a:lstStyle/>
                    <a:p>
                      <a:pPr algn="r" fontAlgn="ctr"/>
                      <a:r>
                        <a:rPr lang="en-ZA" sz="1200" b="1" i="0" u="none" strike="noStrike" dirty="0">
                          <a:solidFill>
                            <a:srgbClr val="000000"/>
                          </a:solidFill>
                          <a:effectLst/>
                          <a:latin typeface="+mn-lt"/>
                        </a:rPr>
                        <a:t>                       343 239 258 </a:t>
                      </a:r>
                    </a:p>
                  </a:txBody>
                  <a:tcPr marL="7620" marR="7620" marT="7620" marB="0" anchor="ctr"/>
                </a:tc>
                <a:tc>
                  <a:txBody>
                    <a:bodyPr/>
                    <a:lstStyle/>
                    <a:p>
                      <a:pPr algn="r" fontAlgn="ctr"/>
                      <a:r>
                        <a:rPr lang="en-ZA" sz="1200" b="1" i="0" u="none" strike="noStrike" dirty="0">
                          <a:solidFill>
                            <a:srgbClr val="000000"/>
                          </a:solidFill>
                          <a:effectLst/>
                          <a:latin typeface="+mn-lt"/>
                        </a:rPr>
                        <a:t>                 167 707 687 </a:t>
                      </a:r>
                    </a:p>
                  </a:txBody>
                  <a:tcPr marL="7620" marR="7620" marT="7620" marB="0" anchor="ctr"/>
                </a:tc>
                <a:tc>
                  <a:txBody>
                    <a:bodyPr/>
                    <a:lstStyle/>
                    <a:p>
                      <a:pPr algn="r" fontAlgn="ctr"/>
                      <a:r>
                        <a:rPr lang="en-ZA" sz="1200" b="1" i="0" u="none" strike="noStrike" dirty="0">
                          <a:solidFill>
                            <a:srgbClr val="000000"/>
                          </a:solidFill>
                          <a:effectLst/>
                          <a:latin typeface="+mn-lt"/>
                        </a:rPr>
                        <a:t>               211 222 610 </a:t>
                      </a:r>
                    </a:p>
                  </a:txBody>
                  <a:tcPr marL="7620" marR="7620" marT="7620" marB="0" anchor="ctr"/>
                </a:tc>
                <a:extLst>
                  <a:ext uri="{0D108BD9-81ED-4DB2-BD59-A6C34878D82A}">
                    <a16:rowId xmlns:a16="http://schemas.microsoft.com/office/drawing/2014/main" val="3129132089"/>
                  </a:ext>
                </a:extLst>
              </a:tr>
            </a:tbl>
          </a:graphicData>
        </a:graphic>
      </p:graphicFrame>
      <p:sp>
        <p:nvSpPr>
          <p:cNvPr id="5" name="TextBox 4"/>
          <p:cNvSpPr txBox="1"/>
          <p:nvPr/>
        </p:nvSpPr>
        <p:spPr>
          <a:xfrm flipH="1">
            <a:off x="2025126" y="270748"/>
            <a:ext cx="5935533" cy="369332"/>
          </a:xfrm>
          <a:prstGeom prst="rect">
            <a:avLst/>
          </a:prstGeom>
          <a:noFill/>
        </p:spPr>
        <p:txBody>
          <a:bodyPr wrap="square" rtlCol="0">
            <a:spAutoFit/>
          </a:bodyPr>
          <a:lstStyle/>
          <a:p>
            <a:r>
              <a:rPr lang="en-US" b="1" dirty="0" smtClean="0"/>
              <a:t>Cash Flow July to Sep 2020/21</a:t>
            </a:r>
            <a:endParaRPr lang="en-ZA" b="1" dirty="0"/>
          </a:p>
        </p:txBody>
      </p:sp>
    </p:spTree>
    <p:extLst>
      <p:ext uri="{BB962C8B-B14F-4D97-AF65-F5344CB8AC3E}">
        <p14:creationId xmlns:p14="http://schemas.microsoft.com/office/powerpoint/2010/main" val="27940688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B144B69-593E-4476-AF73-5FB3C4B22BCF}" type="slidenum">
              <a:rPr lang="en-ZA" smtClean="0"/>
              <a:t>31</a:t>
            </a:fld>
            <a:endParaRPr lang="en-ZA"/>
          </a:p>
        </p:txBody>
      </p:sp>
      <p:sp>
        <p:nvSpPr>
          <p:cNvPr id="4" name="TextBox 3"/>
          <p:cNvSpPr txBox="1"/>
          <p:nvPr/>
        </p:nvSpPr>
        <p:spPr>
          <a:xfrm>
            <a:off x="1861073" y="640080"/>
            <a:ext cx="6551407" cy="369332"/>
          </a:xfrm>
          <a:prstGeom prst="rect">
            <a:avLst/>
          </a:prstGeom>
          <a:noFill/>
        </p:spPr>
        <p:txBody>
          <a:bodyPr wrap="square" rtlCol="0">
            <a:spAutoFit/>
          </a:bodyPr>
          <a:lstStyle/>
          <a:p>
            <a:r>
              <a:rPr lang="en-US" b="1" dirty="0"/>
              <a:t>Cash Flow July to Sep </a:t>
            </a:r>
            <a:r>
              <a:rPr lang="en-US" b="1" dirty="0" smtClean="0"/>
              <a:t>2020/21(Con…)</a:t>
            </a:r>
            <a:endParaRPr lang="en-US" b="1" dirty="0"/>
          </a:p>
        </p:txBody>
      </p:sp>
      <p:graphicFrame>
        <p:nvGraphicFramePr>
          <p:cNvPr id="5" name="Table 4"/>
          <p:cNvGraphicFramePr>
            <a:graphicFrameLocks noGrp="1"/>
          </p:cNvGraphicFramePr>
          <p:nvPr>
            <p:extLst>
              <p:ext uri="{D42A27DB-BD31-4B8C-83A1-F6EECF244321}">
                <p14:modId xmlns:p14="http://schemas.microsoft.com/office/powerpoint/2010/main" val="415903347"/>
              </p:ext>
            </p:extLst>
          </p:nvPr>
        </p:nvGraphicFramePr>
        <p:xfrm>
          <a:off x="1709271" y="1592131"/>
          <a:ext cx="7337908" cy="3895265"/>
        </p:xfrm>
        <a:graphic>
          <a:graphicData uri="http://schemas.openxmlformats.org/drawingml/2006/table">
            <a:tbl>
              <a:tblPr firstRow="1" bandRow="1">
                <a:tableStyleId>{5C22544A-7EE6-4342-B048-85BDC9FD1C3A}</a:tableStyleId>
              </a:tblPr>
              <a:tblGrid>
                <a:gridCol w="1834477">
                  <a:extLst>
                    <a:ext uri="{9D8B030D-6E8A-4147-A177-3AD203B41FA5}">
                      <a16:colId xmlns:a16="http://schemas.microsoft.com/office/drawing/2014/main" val="1960382518"/>
                    </a:ext>
                  </a:extLst>
                </a:gridCol>
                <a:gridCol w="1834477">
                  <a:extLst>
                    <a:ext uri="{9D8B030D-6E8A-4147-A177-3AD203B41FA5}">
                      <a16:colId xmlns:a16="http://schemas.microsoft.com/office/drawing/2014/main" val="3628538472"/>
                    </a:ext>
                  </a:extLst>
                </a:gridCol>
                <a:gridCol w="1834477">
                  <a:extLst>
                    <a:ext uri="{9D8B030D-6E8A-4147-A177-3AD203B41FA5}">
                      <a16:colId xmlns:a16="http://schemas.microsoft.com/office/drawing/2014/main" val="3682361474"/>
                    </a:ext>
                  </a:extLst>
                </a:gridCol>
                <a:gridCol w="1834477">
                  <a:extLst>
                    <a:ext uri="{9D8B030D-6E8A-4147-A177-3AD203B41FA5}">
                      <a16:colId xmlns:a16="http://schemas.microsoft.com/office/drawing/2014/main" val="384416023"/>
                    </a:ext>
                  </a:extLst>
                </a:gridCol>
              </a:tblGrid>
              <a:tr h="354115">
                <a:tc>
                  <a:txBody>
                    <a:bodyPr/>
                    <a:lstStyle/>
                    <a:p>
                      <a:pPr algn="l" fontAlgn="ctr"/>
                      <a:r>
                        <a:rPr lang="en-ZA" sz="1100" b="1" i="0" u="none" strike="noStrike" dirty="0">
                          <a:solidFill>
                            <a:srgbClr val="000000"/>
                          </a:solidFill>
                          <a:effectLst/>
                          <a:latin typeface="Calibri" panose="020F0502020204030204" pitchFamily="34" charset="0"/>
                        </a:rPr>
                        <a:t> Expenditure Estimates  </a:t>
                      </a:r>
                    </a:p>
                  </a:txBody>
                  <a:tcPr marL="7620" marR="7620" marT="7620" marB="0" anchor="ctr"/>
                </a:tc>
                <a:tc>
                  <a:txBody>
                    <a:bodyPr/>
                    <a:lstStyle/>
                    <a:p>
                      <a:pPr algn="ctr" fontAlgn="b"/>
                      <a:r>
                        <a:rPr lang="en-ZA" sz="1100" b="1" i="0" u="none" strike="noStrike" dirty="0">
                          <a:solidFill>
                            <a:srgbClr val="000000"/>
                          </a:solidFill>
                          <a:effectLst/>
                          <a:latin typeface="Calibri" panose="020F0502020204030204" pitchFamily="34" charset="0"/>
                        </a:rPr>
                        <a:t>July '20</a:t>
                      </a:r>
                    </a:p>
                  </a:txBody>
                  <a:tcPr marL="7620" marR="7620" marT="7620" marB="0" anchor="b"/>
                </a:tc>
                <a:tc>
                  <a:txBody>
                    <a:bodyPr/>
                    <a:lstStyle/>
                    <a:p>
                      <a:pPr algn="ctr" fontAlgn="b"/>
                      <a:r>
                        <a:rPr lang="en-ZA" sz="1100" b="1" i="0" u="none" strike="noStrike" dirty="0">
                          <a:solidFill>
                            <a:srgbClr val="000000"/>
                          </a:solidFill>
                          <a:effectLst/>
                          <a:latin typeface="Calibri" panose="020F0502020204030204" pitchFamily="34" charset="0"/>
                        </a:rPr>
                        <a:t>Aug '20</a:t>
                      </a:r>
                    </a:p>
                  </a:txBody>
                  <a:tcPr marL="7620" marR="7620" marT="7620" marB="0" anchor="b"/>
                </a:tc>
                <a:tc>
                  <a:txBody>
                    <a:bodyPr/>
                    <a:lstStyle/>
                    <a:p>
                      <a:pPr algn="ctr" fontAlgn="b"/>
                      <a:r>
                        <a:rPr lang="en-ZA" sz="1100" b="1" i="0" u="none" strike="noStrike" dirty="0">
                          <a:solidFill>
                            <a:srgbClr val="000000"/>
                          </a:solidFill>
                          <a:effectLst/>
                          <a:latin typeface="Calibri" panose="020F0502020204030204" pitchFamily="34" charset="0"/>
                        </a:rPr>
                        <a:t>Sep '20</a:t>
                      </a:r>
                    </a:p>
                  </a:txBody>
                  <a:tcPr marL="7620" marR="7620" marT="7620" marB="0" anchor="b"/>
                </a:tc>
                <a:extLst>
                  <a:ext uri="{0D108BD9-81ED-4DB2-BD59-A6C34878D82A}">
                    <a16:rowId xmlns:a16="http://schemas.microsoft.com/office/drawing/2014/main" val="1099122057"/>
                  </a:ext>
                </a:extLst>
              </a:tr>
              <a:tr h="354115">
                <a:tc>
                  <a:txBody>
                    <a:bodyPr/>
                    <a:lstStyle/>
                    <a:p>
                      <a:pPr algn="l" fontAlgn="ctr"/>
                      <a:r>
                        <a:rPr lang="en-ZA" sz="1100" b="0" i="0" u="none" strike="noStrike">
                          <a:solidFill>
                            <a:srgbClr val="000000"/>
                          </a:solidFill>
                          <a:effectLst/>
                          <a:latin typeface="Calibri" panose="020F0502020204030204" pitchFamily="34" charset="0"/>
                        </a:rPr>
                        <a:t> Investments made  </a:t>
                      </a:r>
                    </a:p>
                  </a:txBody>
                  <a:tcPr marL="7620" marR="7620" marT="7620" marB="0" anchor="ctr"/>
                </a:tc>
                <a:tc>
                  <a:txBody>
                    <a:bodyPr/>
                    <a:lstStyle/>
                    <a:p>
                      <a:pPr algn="l" fontAlgn="b"/>
                      <a:r>
                        <a:rPr lang="en-ZA" sz="1100" b="0" i="0" u="none" strike="noStrike">
                          <a:solidFill>
                            <a:srgbClr val="000000"/>
                          </a:solidFill>
                          <a:effectLst/>
                          <a:latin typeface="Calibri" panose="020F0502020204030204" pitchFamily="34" charset="0"/>
                        </a:rPr>
                        <a:t>                         50 000 000 </a:t>
                      </a:r>
                    </a:p>
                  </a:txBody>
                  <a:tcPr marL="7620" marR="7620" marT="7620" marB="0" anchor="b"/>
                </a:tc>
                <a:tc>
                  <a:txBody>
                    <a:bodyPr/>
                    <a:lstStyle/>
                    <a:p>
                      <a:pPr algn="l" fontAlgn="b"/>
                      <a:r>
                        <a:rPr lang="en-ZA" sz="1100" b="0" i="0" u="none" strike="noStrike" dirty="0">
                          <a:solidFill>
                            <a:srgbClr val="000000"/>
                          </a:solidFill>
                          <a:effectLst/>
                          <a:latin typeface="Calibri" panose="020F0502020204030204" pitchFamily="34" charset="0"/>
                        </a:rPr>
                        <a:t>                                    -   </a:t>
                      </a:r>
                    </a:p>
                  </a:txBody>
                  <a:tcPr marL="7620" marR="7620" marT="7620" marB="0" anchor="b"/>
                </a:tc>
                <a:tc>
                  <a:txBody>
                    <a:bodyPr/>
                    <a:lstStyle/>
                    <a:p>
                      <a:pPr algn="l" fontAlgn="b"/>
                      <a:r>
                        <a:rPr lang="en-ZA" sz="1100" b="0" i="0" u="none" strike="noStrike" dirty="0">
                          <a:solidFill>
                            <a:srgbClr val="000000"/>
                          </a:solidFill>
                          <a:effectLst/>
                          <a:latin typeface="Calibri" panose="020F0502020204030204" pitchFamily="34" charset="0"/>
                        </a:rPr>
                        <a:t>                                 -   </a:t>
                      </a:r>
                    </a:p>
                  </a:txBody>
                  <a:tcPr marL="7620" marR="7620" marT="7620" marB="0" anchor="b"/>
                </a:tc>
                <a:extLst>
                  <a:ext uri="{0D108BD9-81ED-4DB2-BD59-A6C34878D82A}">
                    <a16:rowId xmlns:a16="http://schemas.microsoft.com/office/drawing/2014/main" val="3095803607"/>
                  </a:ext>
                </a:extLst>
              </a:tr>
              <a:tr h="354115">
                <a:tc>
                  <a:txBody>
                    <a:bodyPr/>
                    <a:lstStyle/>
                    <a:p>
                      <a:pPr algn="l" fontAlgn="ctr"/>
                      <a:r>
                        <a:rPr lang="en-ZA" sz="1100" b="0" i="0" u="none" strike="noStrike">
                          <a:solidFill>
                            <a:srgbClr val="000000"/>
                          </a:solidFill>
                          <a:effectLst/>
                          <a:latin typeface="Calibri" panose="020F0502020204030204" pitchFamily="34" charset="0"/>
                        </a:rPr>
                        <a:t> Salaries </a:t>
                      </a:r>
                    </a:p>
                  </a:txBody>
                  <a:tcPr marL="7620" marR="7620" marT="7620" marB="0" anchor="ctr"/>
                </a:tc>
                <a:tc>
                  <a:txBody>
                    <a:bodyPr/>
                    <a:lstStyle/>
                    <a:p>
                      <a:pPr algn="l" fontAlgn="b"/>
                      <a:r>
                        <a:rPr lang="en-ZA" sz="1100" b="0" i="0" u="none" strike="noStrike">
                          <a:solidFill>
                            <a:srgbClr val="000000"/>
                          </a:solidFill>
                          <a:effectLst/>
                          <a:latin typeface="Calibri" panose="020F0502020204030204" pitchFamily="34" charset="0"/>
                        </a:rPr>
                        <a:t>                         17 686 404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17 352 459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17 993 720 </a:t>
                      </a:r>
                    </a:p>
                  </a:txBody>
                  <a:tcPr marL="7620" marR="7620" marT="7620" marB="0" anchor="b"/>
                </a:tc>
                <a:extLst>
                  <a:ext uri="{0D108BD9-81ED-4DB2-BD59-A6C34878D82A}">
                    <a16:rowId xmlns:a16="http://schemas.microsoft.com/office/drawing/2014/main" val="227025521"/>
                  </a:ext>
                </a:extLst>
              </a:tr>
              <a:tr h="354115">
                <a:tc>
                  <a:txBody>
                    <a:bodyPr/>
                    <a:lstStyle/>
                    <a:p>
                      <a:pPr algn="l" fontAlgn="ctr"/>
                      <a:r>
                        <a:rPr lang="en-ZA" sz="1100" b="0" i="0" u="none" strike="noStrike">
                          <a:solidFill>
                            <a:srgbClr val="000000"/>
                          </a:solidFill>
                          <a:effectLst/>
                          <a:latin typeface="Calibri" panose="020F0502020204030204" pitchFamily="34" charset="0"/>
                        </a:rPr>
                        <a:t> Ward committees +EPWP </a:t>
                      </a:r>
                    </a:p>
                  </a:txBody>
                  <a:tcPr marL="7620" marR="7620" marT="7620" marB="0" anchor="ctr"/>
                </a:tc>
                <a:tc>
                  <a:txBody>
                    <a:bodyPr/>
                    <a:lstStyle/>
                    <a:p>
                      <a:pPr algn="l" fontAlgn="b"/>
                      <a:r>
                        <a:rPr lang="en-ZA" sz="1100" b="0" i="0" u="none" strike="noStrike">
                          <a:solidFill>
                            <a:srgbClr val="000000"/>
                          </a:solidFill>
                          <a:effectLst/>
                          <a:latin typeface="Calibri" panose="020F0502020204030204" pitchFamily="34" charset="0"/>
                        </a:rPr>
                        <a:t>                               498 375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498 375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495 375 </a:t>
                      </a:r>
                    </a:p>
                  </a:txBody>
                  <a:tcPr marL="7620" marR="7620" marT="7620" marB="0" anchor="b"/>
                </a:tc>
                <a:extLst>
                  <a:ext uri="{0D108BD9-81ED-4DB2-BD59-A6C34878D82A}">
                    <a16:rowId xmlns:a16="http://schemas.microsoft.com/office/drawing/2014/main" val="733031457"/>
                  </a:ext>
                </a:extLst>
              </a:tr>
              <a:tr h="354115">
                <a:tc>
                  <a:txBody>
                    <a:bodyPr/>
                    <a:lstStyle/>
                    <a:p>
                      <a:pPr algn="l" fontAlgn="ctr"/>
                      <a:r>
                        <a:rPr lang="en-ZA" sz="1100" b="0" i="0" u="none" strike="noStrike">
                          <a:solidFill>
                            <a:srgbClr val="000000"/>
                          </a:solidFill>
                          <a:effectLst/>
                          <a:latin typeface="Calibri" panose="020F0502020204030204" pitchFamily="34" charset="0"/>
                        </a:rPr>
                        <a:t> Councillors Remeneration </a:t>
                      </a:r>
                    </a:p>
                  </a:txBody>
                  <a:tcPr marL="7620" marR="7620" marT="7620" marB="0" anchor="ctr"/>
                </a:tc>
                <a:tc>
                  <a:txBody>
                    <a:bodyPr/>
                    <a:lstStyle/>
                    <a:p>
                      <a:pPr algn="l" fontAlgn="b"/>
                      <a:r>
                        <a:rPr lang="en-ZA" sz="1100" b="0" i="0" u="none" strike="noStrike">
                          <a:solidFill>
                            <a:srgbClr val="000000"/>
                          </a:solidFill>
                          <a:effectLst/>
                          <a:latin typeface="Calibri" panose="020F0502020204030204" pitchFamily="34" charset="0"/>
                        </a:rPr>
                        <a:t>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a:t>
                      </a:r>
                    </a:p>
                  </a:txBody>
                  <a:tcPr marL="7620" marR="7620" marT="7620" marB="0" anchor="b"/>
                </a:tc>
                <a:extLst>
                  <a:ext uri="{0D108BD9-81ED-4DB2-BD59-A6C34878D82A}">
                    <a16:rowId xmlns:a16="http://schemas.microsoft.com/office/drawing/2014/main" val="206423412"/>
                  </a:ext>
                </a:extLst>
              </a:tr>
              <a:tr h="354115">
                <a:tc>
                  <a:txBody>
                    <a:bodyPr/>
                    <a:lstStyle/>
                    <a:p>
                      <a:pPr algn="l" fontAlgn="ctr"/>
                      <a:r>
                        <a:rPr lang="en-ZA" sz="1100" b="0" i="0" u="none" strike="noStrike">
                          <a:solidFill>
                            <a:srgbClr val="000000"/>
                          </a:solidFill>
                          <a:effectLst/>
                          <a:latin typeface="Calibri" panose="020F0502020204030204" pitchFamily="34" charset="0"/>
                        </a:rPr>
                        <a:t> Other Creditors </a:t>
                      </a:r>
                    </a:p>
                  </a:txBody>
                  <a:tcPr marL="7620" marR="7620" marT="7620" marB="0" anchor="ctr"/>
                </a:tc>
                <a:tc>
                  <a:txBody>
                    <a:bodyPr/>
                    <a:lstStyle/>
                    <a:p>
                      <a:pPr algn="l" fontAlgn="b"/>
                      <a:r>
                        <a:rPr lang="en-ZA" sz="1100" b="0" i="0" u="none" strike="noStrike">
                          <a:solidFill>
                            <a:srgbClr val="000000"/>
                          </a:solidFill>
                          <a:effectLst/>
                          <a:latin typeface="Calibri" panose="020F0502020204030204" pitchFamily="34" charset="0"/>
                        </a:rPr>
                        <a:t>                            5 258 617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697 812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968 500 </a:t>
                      </a:r>
                    </a:p>
                  </a:txBody>
                  <a:tcPr marL="7620" marR="7620" marT="7620" marB="0" anchor="b"/>
                </a:tc>
                <a:extLst>
                  <a:ext uri="{0D108BD9-81ED-4DB2-BD59-A6C34878D82A}">
                    <a16:rowId xmlns:a16="http://schemas.microsoft.com/office/drawing/2014/main" val="4122136307"/>
                  </a:ext>
                </a:extLst>
              </a:tr>
              <a:tr h="354115">
                <a:tc>
                  <a:txBody>
                    <a:bodyPr/>
                    <a:lstStyle/>
                    <a:p>
                      <a:pPr algn="l" fontAlgn="ctr"/>
                      <a:r>
                        <a:rPr lang="en-ZA" sz="1100" b="0" i="0" u="none" strike="noStrike">
                          <a:solidFill>
                            <a:srgbClr val="000000"/>
                          </a:solidFill>
                          <a:effectLst/>
                          <a:latin typeface="Calibri" panose="020F0502020204030204" pitchFamily="34" charset="0"/>
                        </a:rPr>
                        <a:t> Third Parties </a:t>
                      </a:r>
                    </a:p>
                  </a:txBody>
                  <a:tcPr marL="7620" marR="7620" marT="7620" marB="0" anchor="ctr"/>
                </a:tc>
                <a:tc>
                  <a:txBody>
                    <a:bodyPr/>
                    <a:lstStyle/>
                    <a:p>
                      <a:pPr algn="l" fontAlgn="b"/>
                      <a:r>
                        <a:rPr lang="en-ZA" sz="1100" b="0" i="0" u="none" strike="noStrike">
                          <a:solidFill>
                            <a:srgbClr val="000000"/>
                          </a:solidFill>
                          <a:effectLst/>
                          <a:latin typeface="Calibri" panose="020F0502020204030204" pitchFamily="34" charset="0"/>
                        </a:rPr>
                        <a:t>                            7 126 583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7 072 833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7 032 015 </a:t>
                      </a:r>
                    </a:p>
                  </a:txBody>
                  <a:tcPr marL="7620" marR="7620" marT="7620" marB="0" anchor="b"/>
                </a:tc>
                <a:extLst>
                  <a:ext uri="{0D108BD9-81ED-4DB2-BD59-A6C34878D82A}">
                    <a16:rowId xmlns:a16="http://schemas.microsoft.com/office/drawing/2014/main" val="958625340"/>
                  </a:ext>
                </a:extLst>
              </a:tr>
              <a:tr h="354115">
                <a:tc>
                  <a:txBody>
                    <a:bodyPr/>
                    <a:lstStyle/>
                    <a:p>
                      <a:pPr algn="l" fontAlgn="ctr"/>
                      <a:r>
                        <a:rPr lang="en-ZA" sz="1100" b="0" i="0" u="none" strike="noStrike">
                          <a:solidFill>
                            <a:srgbClr val="000000"/>
                          </a:solidFill>
                          <a:effectLst/>
                          <a:latin typeface="Calibri" panose="020F0502020204030204" pitchFamily="34" charset="0"/>
                        </a:rPr>
                        <a:t> pension fund,SARS ,Med Aid  </a:t>
                      </a:r>
                    </a:p>
                  </a:txBody>
                  <a:tcPr marL="7620" marR="7620" marT="7620" marB="0" anchor="ctr"/>
                </a:tc>
                <a:tc>
                  <a:txBody>
                    <a:bodyPr/>
                    <a:lstStyle/>
                    <a:p>
                      <a:pPr algn="l" fontAlgn="b"/>
                      <a:r>
                        <a:rPr lang="en-ZA" sz="1100" b="0" i="0" u="none" strike="noStrike">
                          <a:solidFill>
                            <a:srgbClr val="000000"/>
                          </a:solidFill>
                          <a:effectLst/>
                          <a:latin typeface="Calibri" panose="020F0502020204030204" pitchFamily="34" charset="0"/>
                        </a:rPr>
                        <a:t>                            5 935 039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6 191 441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6 776 237 </a:t>
                      </a:r>
                    </a:p>
                  </a:txBody>
                  <a:tcPr marL="7620" marR="7620" marT="7620" marB="0" anchor="b"/>
                </a:tc>
                <a:extLst>
                  <a:ext uri="{0D108BD9-81ED-4DB2-BD59-A6C34878D82A}">
                    <a16:rowId xmlns:a16="http://schemas.microsoft.com/office/drawing/2014/main" val="3886042000"/>
                  </a:ext>
                </a:extLst>
              </a:tr>
              <a:tr h="354115">
                <a:tc>
                  <a:txBody>
                    <a:bodyPr/>
                    <a:lstStyle/>
                    <a:p>
                      <a:pPr algn="l" fontAlgn="ctr"/>
                      <a:r>
                        <a:rPr lang="en-ZA" sz="1100" b="0" i="0" u="none" strike="noStrike">
                          <a:solidFill>
                            <a:srgbClr val="000000"/>
                          </a:solidFill>
                          <a:effectLst/>
                          <a:latin typeface="Calibri" panose="020F0502020204030204" pitchFamily="34" charset="0"/>
                        </a:rPr>
                        <a:t> Security/Speed Camera </a:t>
                      </a:r>
                    </a:p>
                  </a:txBody>
                  <a:tcPr marL="7620" marR="7620" marT="7620" marB="0" anchor="ctr"/>
                </a:tc>
                <a:tc>
                  <a:txBody>
                    <a:bodyPr/>
                    <a:lstStyle/>
                    <a:p>
                      <a:pPr algn="l" fontAlgn="b"/>
                      <a:r>
                        <a:rPr lang="en-ZA" sz="1100" b="0" i="0" u="none" strike="noStrike">
                          <a:solidFill>
                            <a:srgbClr val="000000"/>
                          </a:solidFill>
                          <a:effectLst/>
                          <a:latin typeface="Calibri" panose="020F0502020204030204" pitchFamily="34" charset="0"/>
                        </a:rPr>
                        <a:t>                            1 212 753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1 212 753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1 212 753 </a:t>
                      </a:r>
                    </a:p>
                  </a:txBody>
                  <a:tcPr marL="7620" marR="7620" marT="7620" marB="0" anchor="b"/>
                </a:tc>
                <a:extLst>
                  <a:ext uri="{0D108BD9-81ED-4DB2-BD59-A6C34878D82A}">
                    <a16:rowId xmlns:a16="http://schemas.microsoft.com/office/drawing/2014/main" val="665312758"/>
                  </a:ext>
                </a:extLst>
              </a:tr>
              <a:tr h="354115">
                <a:tc>
                  <a:txBody>
                    <a:bodyPr/>
                    <a:lstStyle/>
                    <a:p>
                      <a:pPr algn="l" fontAlgn="ctr"/>
                      <a:r>
                        <a:rPr lang="en-ZA" sz="1100" b="0" i="0" u="none" strike="noStrike">
                          <a:solidFill>
                            <a:srgbClr val="000000"/>
                          </a:solidFill>
                          <a:effectLst/>
                          <a:latin typeface="Calibri" panose="020F0502020204030204" pitchFamily="34" charset="0"/>
                        </a:rPr>
                        <a:t> MIG PROJECTS  </a:t>
                      </a:r>
                    </a:p>
                  </a:txBody>
                  <a:tcPr marL="7620" marR="7620" marT="7620" marB="0" anchor="ctr"/>
                </a:tc>
                <a:tc>
                  <a:txBody>
                    <a:bodyPr/>
                    <a:lstStyle/>
                    <a:p>
                      <a:pPr algn="l" fontAlgn="b"/>
                      <a:r>
                        <a:rPr lang="en-ZA" sz="1100" b="0" i="0" u="none" strike="noStrike">
                          <a:solidFill>
                            <a:srgbClr val="000000"/>
                          </a:solidFill>
                          <a:effectLst/>
                          <a:latin typeface="Calibri" panose="020F0502020204030204" pitchFamily="34" charset="0"/>
                        </a:rPr>
                        <a:t>                         13 138 736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15 831 406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6 618 377 </a:t>
                      </a:r>
                    </a:p>
                  </a:txBody>
                  <a:tcPr marL="7620" marR="7620" marT="7620" marB="0" anchor="b"/>
                </a:tc>
                <a:extLst>
                  <a:ext uri="{0D108BD9-81ED-4DB2-BD59-A6C34878D82A}">
                    <a16:rowId xmlns:a16="http://schemas.microsoft.com/office/drawing/2014/main" val="3212517532"/>
                  </a:ext>
                </a:extLst>
              </a:tr>
              <a:tr h="354115">
                <a:tc>
                  <a:txBody>
                    <a:bodyPr/>
                    <a:lstStyle/>
                    <a:p>
                      <a:pPr algn="l" fontAlgn="ctr"/>
                      <a:r>
                        <a:rPr lang="en-ZA" sz="1100" b="0" i="0" u="none" strike="noStrike">
                          <a:solidFill>
                            <a:srgbClr val="000000"/>
                          </a:solidFill>
                          <a:effectLst/>
                          <a:latin typeface="Calibri" panose="020F0502020204030204" pitchFamily="34" charset="0"/>
                        </a:rPr>
                        <a:t> INEP PROJECTS </a:t>
                      </a:r>
                    </a:p>
                  </a:txBody>
                  <a:tcPr marL="7620" marR="7620" marT="7620" marB="0" anchor="ctr"/>
                </a:tc>
                <a:tc>
                  <a:txBody>
                    <a:bodyPr/>
                    <a:lstStyle/>
                    <a:p>
                      <a:pPr algn="l" fontAlgn="b"/>
                      <a:r>
                        <a:rPr lang="en-ZA" sz="1100" b="0" i="0" u="none" strike="noStrike">
                          <a:solidFill>
                            <a:srgbClr val="000000"/>
                          </a:solidFill>
                          <a:effectLst/>
                          <a:latin typeface="Calibri" panose="020F0502020204030204" pitchFamily="34" charset="0"/>
                        </a:rPr>
                        <a:t>                                          -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   </a:t>
                      </a:r>
                    </a:p>
                  </a:txBody>
                  <a:tcPr marL="7620" marR="7620" marT="7620" marB="0" anchor="b"/>
                </a:tc>
                <a:tc>
                  <a:txBody>
                    <a:bodyPr/>
                    <a:lstStyle/>
                    <a:p>
                      <a:pPr algn="l" fontAlgn="b"/>
                      <a:r>
                        <a:rPr lang="en-ZA" sz="1100" b="0" i="0" u="none" strike="noStrike" dirty="0">
                          <a:solidFill>
                            <a:srgbClr val="000000"/>
                          </a:solidFill>
                          <a:effectLst/>
                          <a:latin typeface="Calibri" panose="020F0502020204030204" pitchFamily="34" charset="0"/>
                        </a:rPr>
                        <a:t>                                 -   </a:t>
                      </a:r>
                    </a:p>
                  </a:txBody>
                  <a:tcPr marL="7620" marR="7620" marT="7620" marB="0" anchor="b"/>
                </a:tc>
                <a:extLst>
                  <a:ext uri="{0D108BD9-81ED-4DB2-BD59-A6C34878D82A}">
                    <a16:rowId xmlns:a16="http://schemas.microsoft.com/office/drawing/2014/main" val="3837774262"/>
                  </a:ext>
                </a:extLst>
              </a:tr>
            </a:tbl>
          </a:graphicData>
        </a:graphic>
      </p:graphicFrame>
    </p:spTree>
    <p:extLst>
      <p:ext uri="{BB962C8B-B14F-4D97-AF65-F5344CB8AC3E}">
        <p14:creationId xmlns:p14="http://schemas.microsoft.com/office/powerpoint/2010/main" val="12389191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B144B69-593E-4476-AF73-5FB3C4B22BCF}" type="slidenum">
              <a:rPr lang="en-ZA" smtClean="0"/>
              <a:t>32</a:t>
            </a:fld>
            <a:endParaRPr lang="en-ZA"/>
          </a:p>
        </p:txBody>
      </p:sp>
      <p:sp>
        <p:nvSpPr>
          <p:cNvPr id="4" name="TextBox 3"/>
          <p:cNvSpPr txBox="1"/>
          <p:nvPr/>
        </p:nvSpPr>
        <p:spPr>
          <a:xfrm>
            <a:off x="2398955" y="455414"/>
            <a:ext cx="5282005" cy="369332"/>
          </a:xfrm>
          <a:prstGeom prst="rect">
            <a:avLst/>
          </a:prstGeom>
          <a:noFill/>
        </p:spPr>
        <p:txBody>
          <a:bodyPr wrap="square" rtlCol="0">
            <a:spAutoFit/>
          </a:bodyPr>
          <a:lstStyle/>
          <a:p>
            <a:r>
              <a:rPr lang="en-US" b="1" dirty="0"/>
              <a:t>Cash Flow July to Sep </a:t>
            </a:r>
            <a:r>
              <a:rPr lang="en-US" b="1" dirty="0" smtClean="0"/>
              <a:t>2020/21(Con…)</a:t>
            </a:r>
            <a:endParaRPr lang="en-US" b="1" dirty="0"/>
          </a:p>
        </p:txBody>
      </p:sp>
      <p:graphicFrame>
        <p:nvGraphicFramePr>
          <p:cNvPr id="5" name="Table 4"/>
          <p:cNvGraphicFramePr>
            <a:graphicFrameLocks noGrp="1"/>
          </p:cNvGraphicFramePr>
          <p:nvPr>
            <p:extLst>
              <p:ext uri="{D42A27DB-BD31-4B8C-83A1-F6EECF244321}">
                <p14:modId xmlns:p14="http://schemas.microsoft.com/office/powerpoint/2010/main" val="3530263481"/>
              </p:ext>
            </p:extLst>
          </p:nvPr>
        </p:nvGraphicFramePr>
        <p:xfrm>
          <a:off x="1526391" y="1580278"/>
          <a:ext cx="8128000" cy="407924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229206053"/>
                    </a:ext>
                  </a:extLst>
                </a:gridCol>
                <a:gridCol w="2032000">
                  <a:extLst>
                    <a:ext uri="{9D8B030D-6E8A-4147-A177-3AD203B41FA5}">
                      <a16:colId xmlns:a16="http://schemas.microsoft.com/office/drawing/2014/main" val="3092748602"/>
                    </a:ext>
                  </a:extLst>
                </a:gridCol>
                <a:gridCol w="2032000">
                  <a:extLst>
                    <a:ext uri="{9D8B030D-6E8A-4147-A177-3AD203B41FA5}">
                      <a16:colId xmlns:a16="http://schemas.microsoft.com/office/drawing/2014/main" val="3701602457"/>
                    </a:ext>
                  </a:extLst>
                </a:gridCol>
                <a:gridCol w="2032000">
                  <a:extLst>
                    <a:ext uri="{9D8B030D-6E8A-4147-A177-3AD203B41FA5}">
                      <a16:colId xmlns:a16="http://schemas.microsoft.com/office/drawing/2014/main" val="3693146558"/>
                    </a:ext>
                  </a:extLst>
                </a:gridCol>
              </a:tblGrid>
              <a:tr h="370840">
                <a:tc>
                  <a:txBody>
                    <a:bodyPr/>
                    <a:lstStyle/>
                    <a:p>
                      <a:pPr algn="l" fontAlgn="ctr"/>
                      <a:r>
                        <a:rPr lang="en-ZA" sz="1100" b="1" i="0" u="none" strike="noStrike" dirty="0">
                          <a:solidFill>
                            <a:srgbClr val="000000"/>
                          </a:solidFill>
                          <a:effectLst/>
                          <a:latin typeface="Calibri" panose="020F0502020204030204" pitchFamily="34" charset="0"/>
                        </a:rPr>
                        <a:t> Expenditure Estimates  </a:t>
                      </a:r>
                    </a:p>
                  </a:txBody>
                  <a:tcPr marL="7620" marR="7620" marT="7620" marB="0" anchor="ctr"/>
                </a:tc>
                <a:tc>
                  <a:txBody>
                    <a:bodyPr/>
                    <a:lstStyle/>
                    <a:p>
                      <a:pPr algn="ctr" fontAlgn="b"/>
                      <a:r>
                        <a:rPr lang="en-ZA" sz="1100" b="1" i="0" u="none" strike="noStrike" dirty="0">
                          <a:solidFill>
                            <a:srgbClr val="000000"/>
                          </a:solidFill>
                          <a:effectLst/>
                          <a:latin typeface="Calibri" panose="020F0502020204030204" pitchFamily="34" charset="0"/>
                        </a:rPr>
                        <a:t>July '20</a:t>
                      </a:r>
                    </a:p>
                  </a:txBody>
                  <a:tcPr marL="7620" marR="7620" marT="7620" marB="0" anchor="b"/>
                </a:tc>
                <a:tc>
                  <a:txBody>
                    <a:bodyPr/>
                    <a:lstStyle/>
                    <a:p>
                      <a:pPr algn="ctr" fontAlgn="b"/>
                      <a:r>
                        <a:rPr lang="en-ZA" sz="1100" b="1" i="0" u="none" strike="noStrike" dirty="0">
                          <a:solidFill>
                            <a:srgbClr val="000000"/>
                          </a:solidFill>
                          <a:effectLst/>
                          <a:latin typeface="Calibri" panose="020F0502020204030204" pitchFamily="34" charset="0"/>
                        </a:rPr>
                        <a:t>Aug '20</a:t>
                      </a:r>
                    </a:p>
                  </a:txBody>
                  <a:tcPr marL="7620" marR="7620" marT="7620" marB="0" anchor="b"/>
                </a:tc>
                <a:tc>
                  <a:txBody>
                    <a:bodyPr/>
                    <a:lstStyle/>
                    <a:p>
                      <a:pPr algn="ctr" fontAlgn="b"/>
                      <a:r>
                        <a:rPr lang="en-ZA" sz="1100" b="1" i="0" u="none" strike="noStrike" dirty="0">
                          <a:solidFill>
                            <a:srgbClr val="000000"/>
                          </a:solidFill>
                          <a:effectLst/>
                          <a:latin typeface="Calibri" panose="020F0502020204030204" pitchFamily="34" charset="0"/>
                        </a:rPr>
                        <a:t>Sep '20</a:t>
                      </a:r>
                    </a:p>
                  </a:txBody>
                  <a:tcPr marL="7620" marR="7620" marT="7620" marB="0" anchor="b"/>
                </a:tc>
                <a:extLst>
                  <a:ext uri="{0D108BD9-81ED-4DB2-BD59-A6C34878D82A}">
                    <a16:rowId xmlns:a16="http://schemas.microsoft.com/office/drawing/2014/main" val="4237306933"/>
                  </a:ext>
                </a:extLst>
              </a:tr>
              <a:tr h="370840">
                <a:tc>
                  <a:txBody>
                    <a:bodyPr/>
                    <a:lstStyle/>
                    <a:p>
                      <a:pPr algn="l" fontAlgn="ctr"/>
                      <a:r>
                        <a:rPr lang="en-ZA" sz="1100" b="0" i="0" u="none" strike="noStrike">
                          <a:solidFill>
                            <a:srgbClr val="000000"/>
                          </a:solidFill>
                          <a:effectLst/>
                          <a:latin typeface="Calibri" panose="020F0502020204030204" pitchFamily="34" charset="0"/>
                        </a:rPr>
                        <a:t> DBSA PROJECTS  </a:t>
                      </a:r>
                    </a:p>
                  </a:txBody>
                  <a:tcPr marL="7620" marR="7620" marT="7620" marB="0" anchor="ctr"/>
                </a:tc>
                <a:tc>
                  <a:txBody>
                    <a:bodyPr/>
                    <a:lstStyle/>
                    <a:p>
                      <a:pPr algn="l" fontAlgn="b"/>
                      <a:r>
                        <a:rPr lang="en-ZA" sz="1100" b="0" i="0" u="none" strike="noStrike" dirty="0">
                          <a:solidFill>
                            <a:srgbClr val="000000"/>
                          </a:solidFill>
                          <a:effectLst/>
                          <a:latin typeface="Calibri" panose="020F0502020204030204" pitchFamily="34" charset="0"/>
                        </a:rPr>
                        <a:t>                            1 529 192 </a:t>
                      </a:r>
                    </a:p>
                  </a:txBody>
                  <a:tcPr marL="7620" marR="7620" marT="7620" marB="0" anchor="b"/>
                </a:tc>
                <a:tc>
                  <a:txBody>
                    <a:bodyPr/>
                    <a:lstStyle/>
                    <a:p>
                      <a:pPr algn="l" fontAlgn="b"/>
                      <a:r>
                        <a:rPr lang="en-ZA" sz="1100" b="0" i="0" u="none" strike="noStrike" dirty="0">
                          <a:solidFill>
                            <a:srgbClr val="000000"/>
                          </a:solidFill>
                          <a:effectLst/>
                          <a:latin typeface="Calibri" panose="020F0502020204030204" pitchFamily="34" charset="0"/>
                        </a:rPr>
                        <a:t>                      2 276 561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1 510 033 </a:t>
                      </a:r>
                    </a:p>
                  </a:txBody>
                  <a:tcPr marL="7620" marR="7620" marT="7620" marB="0" anchor="b"/>
                </a:tc>
                <a:extLst>
                  <a:ext uri="{0D108BD9-81ED-4DB2-BD59-A6C34878D82A}">
                    <a16:rowId xmlns:a16="http://schemas.microsoft.com/office/drawing/2014/main" val="3134507382"/>
                  </a:ext>
                </a:extLst>
              </a:tr>
              <a:tr h="370840">
                <a:tc>
                  <a:txBody>
                    <a:bodyPr/>
                    <a:lstStyle/>
                    <a:p>
                      <a:pPr algn="l" fontAlgn="ctr"/>
                      <a:r>
                        <a:rPr lang="en-ZA" sz="1100" b="0" i="0" u="none" strike="noStrike">
                          <a:solidFill>
                            <a:srgbClr val="000000"/>
                          </a:solidFill>
                          <a:effectLst/>
                          <a:latin typeface="Calibri" panose="020F0502020204030204" pitchFamily="34" charset="0"/>
                        </a:rPr>
                        <a:t> Eskom - </a:t>
                      </a:r>
                    </a:p>
                  </a:txBody>
                  <a:tcPr marL="7620" marR="7620" marT="7620" marB="0" anchor="ctr"/>
                </a:tc>
                <a:tc>
                  <a:txBody>
                    <a:bodyPr/>
                    <a:lstStyle/>
                    <a:p>
                      <a:pPr algn="l" fontAlgn="b"/>
                      <a:r>
                        <a:rPr lang="en-ZA" sz="1100" b="0" i="0" u="none" strike="noStrike">
                          <a:solidFill>
                            <a:srgbClr val="000000"/>
                          </a:solidFill>
                          <a:effectLst/>
                          <a:latin typeface="Calibri" panose="020F0502020204030204" pitchFamily="34" charset="0"/>
                        </a:rPr>
                        <a:t>                       118 480 519 </a:t>
                      </a:r>
                    </a:p>
                  </a:txBody>
                  <a:tcPr marL="7620" marR="7620" marT="7620" marB="0" anchor="b"/>
                </a:tc>
                <a:tc>
                  <a:txBody>
                    <a:bodyPr/>
                    <a:lstStyle/>
                    <a:p>
                      <a:pPr algn="l" fontAlgn="ctr"/>
                      <a:r>
                        <a:rPr lang="en-ZA" sz="1100" b="0" i="0" u="none" strike="noStrike">
                          <a:solidFill>
                            <a:srgbClr val="000000"/>
                          </a:solidFill>
                          <a:effectLst/>
                          <a:latin typeface="Calibri" panose="020F0502020204030204" pitchFamily="34" charset="0"/>
                        </a:rPr>
                        <a:t>                                    -   </a:t>
                      </a:r>
                    </a:p>
                  </a:txBody>
                  <a:tcPr marL="7620" marR="7620" marT="7620" marB="0" anchor="ctr"/>
                </a:tc>
                <a:tc>
                  <a:txBody>
                    <a:bodyPr/>
                    <a:lstStyle/>
                    <a:p>
                      <a:pPr algn="l" fontAlgn="b"/>
                      <a:r>
                        <a:rPr lang="en-ZA" sz="1100" b="0" i="0" u="none" strike="noStrike">
                          <a:solidFill>
                            <a:srgbClr val="000000"/>
                          </a:solidFill>
                          <a:effectLst/>
                          <a:latin typeface="Calibri" panose="020F0502020204030204" pitchFamily="34" charset="0"/>
                        </a:rPr>
                        <a:t>                 10 000 000 </a:t>
                      </a:r>
                    </a:p>
                  </a:txBody>
                  <a:tcPr marL="7620" marR="7620" marT="7620" marB="0" anchor="b"/>
                </a:tc>
                <a:extLst>
                  <a:ext uri="{0D108BD9-81ED-4DB2-BD59-A6C34878D82A}">
                    <a16:rowId xmlns:a16="http://schemas.microsoft.com/office/drawing/2014/main" val="3290247624"/>
                  </a:ext>
                </a:extLst>
              </a:tr>
              <a:tr h="370840">
                <a:tc>
                  <a:txBody>
                    <a:bodyPr/>
                    <a:lstStyle/>
                    <a:p>
                      <a:pPr algn="l" fontAlgn="ctr"/>
                      <a:r>
                        <a:rPr lang="en-ZA" sz="1100" b="0" i="0" u="none" strike="noStrike">
                          <a:solidFill>
                            <a:srgbClr val="000000"/>
                          </a:solidFill>
                          <a:effectLst/>
                          <a:latin typeface="Calibri" panose="020F0502020204030204" pitchFamily="34" charset="0"/>
                        </a:rPr>
                        <a:t> FUEL </a:t>
                      </a:r>
                    </a:p>
                  </a:txBody>
                  <a:tcPr marL="7620" marR="7620" marT="7620" marB="0" anchor="ctr"/>
                </a:tc>
                <a:tc>
                  <a:txBody>
                    <a:bodyPr/>
                    <a:lstStyle/>
                    <a:p>
                      <a:pPr algn="l" fontAlgn="b"/>
                      <a:r>
                        <a:rPr lang="en-ZA" sz="1100" b="0" i="0" u="none" strike="noStrike">
                          <a:solidFill>
                            <a:srgbClr val="000000"/>
                          </a:solidFill>
                          <a:effectLst/>
                          <a:latin typeface="Calibri" panose="020F0502020204030204" pitchFamily="34" charset="0"/>
                        </a:rPr>
                        <a:t>                            1 275 222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1 125 270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865 274 </a:t>
                      </a:r>
                    </a:p>
                  </a:txBody>
                  <a:tcPr marL="7620" marR="7620" marT="7620" marB="0" anchor="b"/>
                </a:tc>
                <a:extLst>
                  <a:ext uri="{0D108BD9-81ED-4DB2-BD59-A6C34878D82A}">
                    <a16:rowId xmlns:a16="http://schemas.microsoft.com/office/drawing/2014/main" val="2060688316"/>
                  </a:ext>
                </a:extLst>
              </a:tr>
              <a:tr h="370840">
                <a:tc>
                  <a:txBody>
                    <a:bodyPr/>
                    <a:lstStyle/>
                    <a:p>
                      <a:pPr algn="l" fontAlgn="ctr"/>
                      <a:r>
                        <a:rPr lang="en-ZA" sz="1100" b="0" i="0" u="none" strike="noStrike">
                          <a:solidFill>
                            <a:srgbClr val="000000"/>
                          </a:solidFill>
                          <a:effectLst/>
                          <a:latin typeface="Calibri" panose="020F0502020204030204" pitchFamily="34" charset="0"/>
                        </a:rPr>
                        <a:t> retention to contractors </a:t>
                      </a:r>
                    </a:p>
                  </a:txBody>
                  <a:tcPr marL="7620" marR="7620" marT="7620" marB="0" anchor="ctr"/>
                </a:tc>
                <a:tc>
                  <a:txBody>
                    <a:bodyPr/>
                    <a:lstStyle/>
                    <a:p>
                      <a:pPr algn="l" fontAlgn="b"/>
                      <a:r>
                        <a:rPr lang="en-ZA" sz="1100" b="0" i="0" u="none" strike="noStrike">
                          <a:solidFill>
                            <a:srgbClr val="000000"/>
                          </a:solidFill>
                          <a:effectLst/>
                          <a:latin typeface="Calibri" panose="020F0502020204030204" pitchFamily="34" charset="0"/>
                        </a:rPr>
                        <a:t>                                          -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327 000 </a:t>
                      </a:r>
                    </a:p>
                  </a:txBody>
                  <a:tcPr marL="7620" marR="7620" marT="7620" marB="0" anchor="b"/>
                </a:tc>
                <a:extLst>
                  <a:ext uri="{0D108BD9-81ED-4DB2-BD59-A6C34878D82A}">
                    <a16:rowId xmlns:a16="http://schemas.microsoft.com/office/drawing/2014/main" val="3690516404"/>
                  </a:ext>
                </a:extLst>
              </a:tr>
              <a:tr h="370840">
                <a:tc>
                  <a:txBody>
                    <a:bodyPr/>
                    <a:lstStyle/>
                    <a:p>
                      <a:pPr algn="l" fontAlgn="ctr"/>
                      <a:r>
                        <a:rPr lang="en-ZA" sz="1100" b="0" i="0" u="none" strike="noStrike">
                          <a:solidFill>
                            <a:srgbClr val="000000"/>
                          </a:solidFill>
                          <a:effectLst/>
                          <a:latin typeface="Calibri" panose="020F0502020204030204" pitchFamily="34" charset="0"/>
                        </a:rPr>
                        <a:t> Photocopier Machines </a:t>
                      </a:r>
                    </a:p>
                  </a:txBody>
                  <a:tcPr marL="7620" marR="7620" marT="7620" marB="0" anchor="ctr"/>
                </a:tc>
                <a:tc>
                  <a:txBody>
                    <a:bodyPr/>
                    <a:lstStyle/>
                    <a:p>
                      <a:pPr algn="l" fontAlgn="b"/>
                      <a:r>
                        <a:rPr lang="en-ZA" sz="1100" b="0" i="0" u="none" strike="noStrike">
                          <a:solidFill>
                            <a:srgbClr val="000000"/>
                          </a:solidFill>
                          <a:effectLst/>
                          <a:latin typeface="Calibri" panose="020F0502020204030204" pitchFamily="34" charset="0"/>
                        </a:rPr>
                        <a:t>                               252 101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252 101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252 101 </a:t>
                      </a:r>
                    </a:p>
                  </a:txBody>
                  <a:tcPr marL="7620" marR="7620" marT="7620" marB="0" anchor="b"/>
                </a:tc>
                <a:extLst>
                  <a:ext uri="{0D108BD9-81ED-4DB2-BD59-A6C34878D82A}">
                    <a16:rowId xmlns:a16="http://schemas.microsoft.com/office/drawing/2014/main" val="3820878719"/>
                  </a:ext>
                </a:extLst>
              </a:tr>
              <a:tr h="370840">
                <a:tc>
                  <a:txBody>
                    <a:bodyPr/>
                    <a:lstStyle/>
                    <a:p>
                      <a:pPr algn="l" fontAlgn="ctr"/>
                      <a:r>
                        <a:rPr lang="en-ZA" sz="1100" b="0" i="0" u="none" strike="noStrike">
                          <a:solidFill>
                            <a:srgbClr val="000000"/>
                          </a:solidFill>
                          <a:effectLst/>
                          <a:latin typeface="Calibri" panose="020F0502020204030204" pitchFamily="34" charset="0"/>
                        </a:rPr>
                        <a:t> Legal costs </a:t>
                      </a:r>
                    </a:p>
                  </a:txBody>
                  <a:tcPr marL="7620" marR="7620" marT="7620" marB="0" anchor="ctr"/>
                </a:tc>
                <a:tc>
                  <a:txBody>
                    <a:bodyPr/>
                    <a:lstStyle/>
                    <a:p>
                      <a:pPr algn="l" fontAlgn="b"/>
                      <a:r>
                        <a:rPr lang="en-ZA" sz="1100" b="0" i="0" u="none" strike="noStrike">
                          <a:solidFill>
                            <a:srgbClr val="000000"/>
                          </a:solidFill>
                          <a:effectLst/>
                          <a:latin typeface="Calibri" panose="020F0502020204030204" pitchFamily="34" charset="0"/>
                        </a:rPr>
                        <a:t>                               689 256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1 085 789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1 818 906 </a:t>
                      </a:r>
                    </a:p>
                  </a:txBody>
                  <a:tcPr marL="7620" marR="7620" marT="7620" marB="0" anchor="b"/>
                </a:tc>
                <a:extLst>
                  <a:ext uri="{0D108BD9-81ED-4DB2-BD59-A6C34878D82A}">
                    <a16:rowId xmlns:a16="http://schemas.microsoft.com/office/drawing/2014/main" val="1652283997"/>
                  </a:ext>
                </a:extLst>
              </a:tr>
              <a:tr h="370840">
                <a:tc>
                  <a:txBody>
                    <a:bodyPr/>
                    <a:lstStyle/>
                    <a:p>
                      <a:pPr algn="l" fontAlgn="ctr"/>
                      <a:r>
                        <a:rPr lang="en-ZA" sz="1100" b="0" i="0" u="none" strike="noStrike">
                          <a:solidFill>
                            <a:srgbClr val="000000"/>
                          </a:solidFill>
                          <a:effectLst/>
                          <a:latin typeface="Calibri" panose="020F0502020204030204" pitchFamily="34" charset="0"/>
                        </a:rPr>
                        <a:t> Water Tankers +Plant hire  </a:t>
                      </a:r>
                    </a:p>
                  </a:txBody>
                  <a:tcPr marL="7620" marR="7620" marT="7620" marB="0" anchor="ctr"/>
                </a:tc>
                <a:tc>
                  <a:txBody>
                    <a:bodyPr/>
                    <a:lstStyle/>
                    <a:p>
                      <a:pPr algn="l" fontAlgn="b"/>
                      <a:r>
                        <a:rPr lang="en-ZA" sz="1100" b="0" i="0" u="none" strike="noStrike">
                          <a:solidFill>
                            <a:srgbClr val="000000"/>
                          </a:solidFill>
                          <a:effectLst/>
                          <a:latin typeface="Calibri" panose="020F0502020204030204" pitchFamily="34" charset="0"/>
                        </a:rPr>
                        <a:t>                               625 320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375 524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542 720 </a:t>
                      </a:r>
                    </a:p>
                  </a:txBody>
                  <a:tcPr marL="7620" marR="7620" marT="7620" marB="0" anchor="b"/>
                </a:tc>
                <a:extLst>
                  <a:ext uri="{0D108BD9-81ED-4DB2-BD59-A6C34878D82A}">
                    <a16:rowId xmlns:a16="http://schemas.microsoft.com/office/drawing/2014/main" val="4199415487"/>
                  </a:ext>
                </a:extLst>
              </a:tr>
              <a:tr h="370840">
                <a:tc>
                  <a:txBody>
                    <a:bodyPr/>
                    <a:lstStyle/>
                    <a:p>
                      <a:pPr algn="l" fontAlgn="ctr"/>
                      <a:r>
                        <a:rPr lang="en-ZA" sz="1100" b="0" i="0" u="none" strike="noStrike">
                          <a:solidFill>
                            <a:srgbClr val="000000"/>
                          </a:solidFill>
                          <a:effectLst/>
                          <a:latin typeface="Calibri" panose="020F0502020204030204" pitchFamily="34" charset="0"/>
                        </a:rPr>
                        <a:t> Consultants </a:t>
                      </a:r>
                    </a:p>
                  </a:txBody>
                  <a:tcPr marL="7620" marR="7620" marT="7620" marB="0" anchor="ctr"/>
                </a:tc>
                <a:tc>
                  <a:txBody>
                    <a:bodyPr/>
                    <a:lstStyle/>
                    <a:p>
                      <a:pPr algn="l" fontAlgn="b"/>
                      <a:r>
                        <a:rPr lang="en-ZA" sz="1100" b="0" i="0" u="none" strike="noStrike">
                          <a:solidFill>
                            <a:srgbClr val="000000"/>
                          </a:solidFill>
                          <a:effectLst/>
                          <a:latin typeface="Calibri" panose="020F0502020204030204" pitchFamily="34" charset="0"/>
                        </a:rPr>
                        <a:t>                            2 120 250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1 052 365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892 760 </a:t>
                      </a:r>
                    </a:p>
                  </a:txBody>
                  <a:tcPr marL="7620" marR="7620" marT="7620" marB="0" anchor="b"/>
                </a:tc>
                <a:extLst>
                  <a:ext uri="{0D108BD9-81ED-4DB2-BD59-A6C34878D82A}">
                    <a16:rowId xmlns:a16="http://schemas.microsoft.com/office/drawing/2014/main" val="1992868845"/>
                  </a:ext>
                </a:extLst>
              </a:tr>
              <a:tr h="370840">
                <a:tc>
                  <a:txBody>
                    <a:bodyPr/>
                    <a:lstStyle/>
                    <a:p>
                      <a:pPr algn="l" fontAlgn="ctr"/>
                      <a:r>
                        <a:rPr lang="en-ZA" sz="1100" b="0" i="0" u="none" strike="noStrike">
                          <a:solidFill>
                            <a:srgbClr val="000000"/>
                          </a:solidFill>
                          <a:effectLst/>
                          <a:latin typeface="Calibri" panose="020F0502020204030204" pitchFamily="34" charset="0"/>
                        </a:rPr>
                        <a:t> Telephone  </a:t>
                      </a:r>
                    </a:p>
                  </a:txBody>
                  <a:tcPr marL="7620" marR="7620" marT="7620" marB="0" anchor="ctr"/>
                </a:tc>
                <a:tc>
                  <a:txBody>
                    <a:bodyPr/>
                    <a:lstStyle/>
                    <a:p>
                      <a:pPr algn="l" fontAlgn="b"/>
                      <a:r>
                        <a:rPr lang="en-ZA" sz="1100" b="0" i="0" u="none" strike="noStrike">
                          <a:solidFill>
                            <a:srgbClr val="000000"/>
                          </a:solidFill>
                          <a:effectLst/>
                          <a:latin typeface="Calibri" panose="020F0502020204030204" pitchFamily="34" charset="0"/>
                        </a:rPr>
                        <a:t>                                 92 520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93 260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91 452 </a:t>
                      </a:r>
                    </a:p>
                  </a:txBody>
                  <a:tcPr marL="7620" marR="7620" marT="7620" marB="0" anchor="b"/>
                </a:tc>
                <a:extLst>
                  <a:ext uri="{0D108BD9-81ED-4DB2-BD59-A6C34878D82A}">
                    <a16:rowId xmlns:a16="http://schemas.microsoft.com/office/drawing/2014/main" val="2388835666"/>
                  </a:ext>
                </a:extLst>
              </a:tr>
              <a:tr h="370840">
                <a:tc>
                  <a:txBody>
                    <a:bodyPr/>
                    <a:lstStyle/>
                    <a:p>
                      <a:pPr algn="l" fontAlgn="ctr"/>
                      <a:r>
                        <a:rPr lang="en-ZA" sz="1100" b="0" i="0" u="none" strike="noStrike">
                          <a:solidFill>
                            <a:srgbClr val="000000"/>
                          </a:solidFill>
                          <a:effectLst/>
                          <a:latin typeface="Calibri" panose="020F0502020204030204" pitchFamily="34" charset="0"/>
                        </a:rPr>
                        <a:t> Travelling </a:t>
                      </a:r>
                    </a:p>
                  </a:txBody>
                  <a:tcPr marL="7620" marR="7620" marT="7620" marB="0" anchor="ctr"/>
                </a:tc>
                <a:tc>
                  <a:txBody>
                    <a:bodyPr/>
                    <a:lstStyle/>
                    <a:p>
                      <a:pPr algn="l" fontAlgn="b"/>
                      <a:r>
                        <a:rPr lang="en-ZA" sz="1100" b="0" i="0" u="none" strike="noStrike">
                          <a:solidFill>
                            <a:srgbClr val="000000"/>
                          </a:solidFill>
                          <a:effectLst/>
                          <a:latin typeface="Calibri" panose="020F0502020204030204" pitchFamily="34" charset="0"/>
                        </a:rPr>
                        <a:t>                                 22 475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19 742 </a:t>
                      </a:r>
                    </a:p>
                  </a:txBody>
                  <a:tcPr marL="7620" marR="7620" marT="7620" marB="0" anchor="b"/>
                </a:tc>
                <a:tc>
                  <a:txBody>
                    <a:bodyPr/>
                    <a:lstStyle/>
                    <a:p>
                      <a:pPr algn="l" fontAlgn="b"/>
                      <a:r>
                        <a:rPr lang="en-ZA" sz="1100" b="0" i="0" u="none" strike="noStrike" dirty="0">
                          <a:solidFill>
                            <a:srgbClr val="000000"/>
                          </a:solidFill>
                          <a:effectLst/>
                          <a:latin typeface="Calibri" panose="020F0502020204030204" pitchFamily="34" charset="0"/>
                        </a:rPr>
                        <a:t>                         25 278 </a:t>
                      </a:r>
                    </a:p>
                  </a:txBody>
                  <a:tcPr marL="7620" marR="7620" marT="7620" marB="0" anchor="b"/>
                </a:tc>
                <a:extLst>
                  <a:ext uri="{0D108BD9-81ED-4DB2-BD59-A6C34878D82A}">
                    <a16:rowId xmlns:a16="http://schemas.microsoft.com/office/drawing/2014/main" val="219788774"/>
                  </a:ext>
                </a:extLst>
              </a:tr>
            </a:tbl>
          </a:graphicData>
        </a:graphic>
      </p:graphicFrame>
    </p:spTree>
    <p:extLst>
      <p:ext uri="{BB962C8B-B14F-4D97-AF65-F5344CB8AC3E}">
        <p14:creationId xmlns:p14="http://schemas.microsoft.com/office/powerpoint/2010/main" val="4379829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B144B69-593E-4476-AF73-5FB3C4B22BCF}" type="slidenum">
              <a:rPr lang="en-ZA" smtClean="0"/>
              <a:t>33</a:t>
            </a:fld>
            <a:endParaRPr lang="en-ZA"/>
          </a:p>
        </p:txBody>
      </p:sp>
      <p:graphicFrame>
        <p:nvGraphicFramePr>
          <p:cNvPr id="3" name="Table 2"/>
          <p:cNvGraphicFramePr>
            <a:graphicFrameLocks noGrp="1"/>
          </p:cNvGraphicFramePr>
          <p:nvPr>
            <p:extLst>
              <p:ext uri="{D42A27DB-BD31-4B8C-83A1-F6EECF244321}">
                <p14:modId xmlns:p14="http://schemas.microsoft.com/office/powerpoint/2010/main" val="1243048853"/>
              </p:ext>
            </p:extLst>
          </p:nvPr>
        </p:nvGraphicFramePr>
        <p:xfrm>
          <a:off x="1698513" y="1461943"/>
          <a:ext cx="8128000" cy="44500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4249701507"/>
                    </a:ext>
                  </a:extLst>
                </a:gridCol>
                <a:gridCol w="2032000">
                  <a:extLst>
                    <a:ext uri="{9D8B030D-6E8A-4147-A177-3AD203B41FA5}">
                      <a16:colId xmlns:a16="http://schemas.microsoft.com/office/drawing/2014/main" val="1096755573"/>
                    </a:ext>
                  </a:extLst>
                </a:gridCol>
                <a:gridCol w="2032000">
                  <a:extLst>
                    <a:ext uri="{9D8B030D-6E8A-4147-A177-3AD203B41FA5}">
                      <a16:colId xmlns:a16="http://schemas.microsoft.com/office/drawing/2014/main" val="1322502601"/>
                    </a:ext>
                  </a:extLst>
                </a:gridCol>
                <a:gridCol w="2032000">
                  <a:extLst>
                    <a:ext uri="{9D8B030D-6E8A-4147-A177-3AD203B41FA5}">
                      <a16:colId xmlns:a16="http://schemas.microsoft.com/office/drawing/2014/main" val="422899022"/>
                    </a:ext>
                  </a:extLst>
                </a:gridCol>
              </a:tblGrid>
              <a:tr h="370840">
                <a:tc>
                  <a:txBody>
                    <a:bodyPr/>
                    <a:lstStyle/>
                    <a:p>
                      <a:pPr algn="l" fontAlgn="ctr"/>
                      <a:r>
                        <a:rPr lang="en-ZA" sz="1100" b="1" i="0" u="none" strike="noStrike" dirty="0">
                          <a:solidFill>
                            <a:srgbClr val="000000"/>
                          </a:solidFill>
                          <a:effectLst/>
                          <a:latin typeface="Calibri" panose="020F0502020204030204" pitchFamily="34" charset="0"/>
                        </a:rPr>
                        <a:t> Expenditure Estimates  </a:t>
                      </a:r>
                    </a:p>
                  </a:txBody>
                  <a:tcPr marL="7620" marR="7620" marT="7620" marB="0" anchor="ctr"/>
                </a:tc>
                <a:tc>
                  <a:txBody>
                    <a:bodyPr/>
                    <a:lstStyle/>
                    <a:p>
                      <a:pPr algn="ctr" fontAlgn="b"/>
                      <a:r>
                        <a:rPr lang="en-ZA" sz="1100" b="1" i="0" u="none" strike="noStrike" dirty="0">
                          <a:solidFill>
                            <a:srgbClr val="000000"/>
                          </a:solidFill>
                          <a:effectLst/>
                          <a:latin typeface="Calibri" panose="020F0502020204030204" pitchFamily="34" charset="0"/>
                        </a:rPr>
                        <a:t>July '20</a:t>
                      </a:r>
                    </a:p>
                  </a:txBody>
                  <a:tcPr marL="7620" marR="7620" marT="7620" marB="0" anchor="b"/>
                </a:tc>
                <a:tc>
                  <a:txBody>
                    <a:bodyPr/>
                    <a:lstStyle/>
                    <a:p>
                      <a:pPr algn="ctr" fontAlgn="b"/>
                      <a:r>
                        <a:rPr lang="en-ZA" sz="1100" b="1" i="0" u="none" strike="noStrike" dirty="0">
                          <a:solidFill>
                            <a:srgbClr val="000000"/>
                          </a:solidFill>
                          <a:effectLst/>
                          <a:latin typeface="Calibri" panose="020F0502020204030204" pitchFamily="34" charset="0"/>
                        </a:rPr>
                        <a:t>Aug '20</a:t>
                      </a:r>
                    </a:p>
                  </a:txBody>
                  <a:tcPr marL="7620" marR="7620" marT="7620" marB="0" anchor="b"/>
                </a:tc>
                <a:tc>
                  <a:txBody>
                    <a:bodyPr/>
                    <a:lstStyle/>
                    <a:p>
                      <a:pPr algn="ctr" fontAlgn="b"/>
                      <a:r>
                        <a:rPr lang="en-ZA" sz="1100" b="1" i="0" u="none" strike="noStrike" dirty="0">
                          <a:solidFill>
                            <a:srgbClr val="000000"/>
                          </a:solidFill>
                          <a:effectLst/>
                          <a:latin typeface="Calibri" panose="020F0502020204030204" pitchFamily="34" charset="0"/>
                        </a:rPr>
                        <a:t>Sep '20</a:t>
                      </a:r>
                    </a:p>
                  </a:txBody>
                  <a:tcPr marL="7620" marR="7620" marT="7620" marB="0" anchor="b"/>
                </a:tc>
                <a:extLst>
                  <a:ext uri="{0D108BD9-81ED-4DB2-BD59-A6C34878D82A}">
                    <a16:rowId xmlns:a16="http://schemas.microsoft.com/office/drawing/2014/main" val="114874744"/>
                  </a:ext>
                </a:extLst>
              </a:tr>
              <a:tr h="370840">
                <a:tc>
                  <a:txBody>
                    <a:bodyPr/>
                    <a:lstStyle/>
                    <a:p>
                      <a:pPr algn="l" fontAlgn="ctr"/>
                      <a:r>
                        <a:rPr lang="en-ZA" sz="1100" b="0" i="0" u="none" strike="noStrike">
                          <a:solidFill>
                            <a:srgbClr val="000000"/>
                          </a:solidFill>
                          <a:effectLst/>
                          <a:latin typeface="Calibri" panose="020F0502020204030204" pitchFamily="34" charset="0"/>
                        </a:rPr>
                        <a:t> Inventory Stores </a:t>
                      </a:r>
                    </a:p>
                  </a:txBody>
                  <a:tcPr marL="7620" marR="7620" marT="7620" marB="0" anchor="ctr"/>
                </a:tc>
                <a:tc>
                  <a:txBody>
                    <a:bodyPr/>
                    <a:lstStyle/>
                    <a:p>
                      <a:pPr algn="l" fontAlgn="b"/>
                      <a:r>
                        <a:rPr lang="en-ZA" sz="1100" b="0" i="0" u="none" strike="noStrike">
                          <a:solidFill>
                            <a:srgbClr val="000000"/>
                          </a:solidFill>
                          <a:effectLst/>
                          <a:latin typeface="Calibri" panose="020F0502020204030204" pitchFamily="34" charset="0"/>
                        </a:rPr>
                        <a:t>                                          -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1 250 273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927 860 </a:t>
                      </a:r>
                    </a:p>
                  </a:txBody>
                  <a:tcPr marL="7620" marR="7620" marT="7620" marB="0" anchor="b"/>
                </a:tc>
                <a:extLst>
                  <a:ext uri="{0D108BD9-81ED-4DB2-BD59-A6C34878D82A}">
                    <a16:rowId xmlns:a16="http://schemas.microsoft.com/office/drawing/2014/main" val="1647530479"/>
                  </a:ext>
                </a:extLst>
              </a:tr>
              <a:tr h="370840">
                <a:tc>
                  <a:txBody>
                    <a:bodyPr/>
                    <a:lstStyle/>
                    <a:p>
                      <a:pPr algn="l" fontAlgn="ctr"/>
                      <a:r>
                        <a:rPr lang="en-ZA" sz="1100" b="0" i="0" u="none" strike="noStrike">
                          <a:solidFill>
                            <a:srgbClr val="000000"/>
                          </a:solidFill>
                          <a:effectLst/>
                          <a:latin typeface="Calibri" panose="020F0502020204030204" pitchFamily="34" charset="0"/>
                        </a:rPr>
                        <a:t> Expenditure on events </a:t>
                      </a:r>
                    </a:p>
                  </a:txBody>
                  <a:tcPr marL="7620" marR="7620" marT="7620" marB="0" anchor="ctr"/>
                </a:tc>
                <a:tc>
                  <a:txBody>
                    <a:bodyPr/>
                    <a:lstStyle/>
                    <a:p>
                      <a:pPr algn="l" fontAlgn="b"/>
                      <a:r>
                        <a:rPr lang="en-ZA" sz="1100" b="0" i="0" u="none" strike="noStrike">
                          <a:solidFill>
                            <a:srgbClr val="000000"/>
                          </a:solidFill>
                          <a:effectLst/>
                          <a:latin typeface="Calibri" panose="020F0502020204030204" pitchFamily="34" charset="0"/>
                        </a:rPr>
                        <a:t>                                   4 352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7 253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3 250 </a:t>
                      </a:r>
                    </a:p>
                  </a:txBody>
                  <a:tcPr marL="7620" marR="7620" marT="7620" marB="0" anchor="b"/>
                </a:tc>
                <a:extLst>
                  <a:ext uri="{0D108BD9-81ED-4DB2-BD59-A6C34878D82A}">
                    <a16:rowId xmlns:a16="http://schemas.microsoft.com/office/drawing/2014/main" val="1525241738"/>
                  </a:ext>
                </a:extLst>
              </a:tr>
              <a:tr h="370840">
                <a:tc>
                  <a:txBody>
                    <a:bodyPr/>
                    <a:lstStyle/>
                    <a:p>
                      <a:pPr algn="l" fontAlgn="ctr"/>
                      <a:r>
                        <a:rPr lang="en-ZA" sz="1100" b="0" i="0" u="none" strike="noStrike">
                          <a:solidFill>
                            <a:srgbClr val="000000"/>
                          </a:solidFill>
                          <a:effectLst/>
                          <a:latin typeface="Calibri" panose="020F0502020204030204" pitchFamily="34" charset="0"/>
                        </a:rPr>
                        <a:t> Loan repayment  </a:t>
                      </a:r>
                    </a:p>
                  </a:txBody>
                  <a:tcPr marL="7620" marR="7620" marT="7620" marB="0" anchor="ctr"/>
                </a:tc>
                <a:tc>
                  <a:txBody>
                    <a:bodyPr/>
                    <a:lstStyle/>
                    <a:p>
                      <a:pPr algn="l" fontAlgn="ctr"/>
                      <a:r>
                        <a:rPr lang="en-ZA" sz="1100" b="0" i="0" u="none" strike="noStrike">
                          <a:solidFill>
                            <a:srgbClr val="000000"/>
                          </a:solidFill>
                          <a:effectLst/>
                          <a:latin typeface="Calibri" panose="020F0502020204030204" pitchFamily="34" charset="0"/>
                        </a:rPr>
                        <a:t>                               319 651 </a:t>
                      </a:r>
                    </a:p>
                  </a:txBody>
                  <a:tcPr marL="7620" marR="7620" marT="7620" marB="0" anchor="ctr"/>
                </a:tc>
                <a:tc>
                  <a:txBody>
                    <a:bodyPr/>
                    <a:lstStyle/>
                    <a:p>
                      <a:pPr algn="l" fontAlgn="b"/>
                      <a:r>
                        <a:rPr lang="en-ZA" sz="1100" b="0" i="0" u="none" strike="noStrike">
                          <a:solidFill>
                            <a:srgbClr val="000000"/>
                          </a:solidFill>
                          <a:effectLst/>
                          <a:latin typeface="Calibri" panose="020F0502020204030204" pitchFamily="34" charset="0"/>
                        </a:rPr>
                        <a:t>                         319 651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3 032 748 </a:t>
                      </a:r>
                    </a:p>
                  </a:txBody>
                  <a:tcPr marL="7620" marR="7620" marT="7620" marB="0" anchor="b"/>
                </a:tc>
                <a:extLst>
                  <a:ext uri="{0D108BD9-81ED-4DB2-BD59-A6C34878D82A}">
                    <a16:rowId xmlns:a16="http://schemas.microsoft.com/office/drawing/2014/main" val="2950340048"/>
                  </a:ext>
                </a:extLst>
              </a:tr>
              <a:tr h="370840">
                <a:tc>
                  <a:txBody>
                    <a:bodyPr/>
                    <a:lstStyle/>
                    <a:p>
                      <a:pPr algn="l" fontAlgn="ctr"/>
                      <a:r>
                        <a:rPr lang="en-ZA" sz="1100" b="0" i="0" u="none" strike="noStrike">
                          <a:solidFill>
                            <a:srgbClr val="000000"/>
                          </a:solidFill>
                          <a:effectLst/>
                          <a:latin typeface="Calibri" panose="020F0502020204030204" pitchFamily="34" charset="0"/>
                        </a:rPr>
                        <a:t> AG Audit  </a:t>
                      </a:r>
                    </a:p>
                  </a:txBody>
                  <a:tcPr marL="7620" marR="7620" marT="7620" marB="0" anchor="ctr"/>
                </a:tc>
                <a:tc>
                  <a:txBody>
                    <a:bodyPr/>
                    <a:lstStyle/>
                    <a:p>
                      <a:pPr algn="l" fontAlgn="b"/>
                      <a:r>
                        <a:rPr lang="en-ZA" sz="1100" b="0" i="0" u="none" strike="noStrike">
                          <a:solidFill>
                            <a:srgbClr val="000000"/>
                          </a:solidFill>
                          <a:effectLst/>
                          <a:latin typeface="Calibri" panose="020F0502020204030204" pitchFamily="34" charset="0"/>
                        </a:rPr>
                        <a:t>                                          -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   </a:t>
                      </a:r>
                    </a:p>
                  </a:txBody>
                  <a:tcPr marL="7620" marR="7620" marT="7620" marB="0" anchor="b"/>
                </a:tc>
                <a:extLst>
                  <a:ext uri="{0D108BD9-81ED-4DB2-BD59-A6C34878D82A}">
                    <a16:rowId xmlns:a16="http://schemas.microsoft.com/office/drawing/2014/main" val="2151570639"/>
                  </a:ext>
                </a:extLst>
              </a:tr>
              <a:tr h="370840">
                <a:tc>
                  <a:txBody>
                    <a:bodyPr/>
                    <a:lstStyle/>
                    <a:p>
                      <a:pPr algn="l" fontAlgn="ctr"/>
                      <a:r>
                        <a:rPr lang="en-ZA" sz="1100" b="0" i="0" u="none" strike="noStrike">
                          <a:solidFill>
                            <a:srgbClr val="000000"/>
                          </a:solidFill>
                          <a:effectLst/>
                          <a:latin typeface="Calibri" panose="020F0502020204030204" pitchFamily="34" charset="0"/>
                        </a:rPr>
                        <a:t> Waste Management </a:t>
                      </a:r>
                    </a:p>
                  </a:txBody>
                  <a:tcPr marL="7620" marR="7620" marT="7620" marB="0" anchor="ctr"/>
                </a:tc>
                <a:tc>
                  <a:txBody>
                    <a:bodyPr/>
                    <a:lstStyle/>
                    <a:p>
                      <a:pPr algn="l" fontAlgn="b"/>
                      <a:r>
                        <a:rPr lang="en-ZA" sz="1100" b="0" i="0" u="none" strike="noStrike">
                          <a:solidFill>
                            <a:srgbClr val="000000"/>
                          </a:solidFill>
                          <a:effectLst/>
                          <a:latin typeface="Calibri" panose="020F0502020204030204" pitchFamily="34" charset="0"/>
                        </a:rPr>
                        <a:t>                            2 275 235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2 275 235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2 275 235 </a:t>
                      </a:r>
                    </a:p>
                  </a:txBody>
                  <a:tcPr marL="7620" marR="7620" marT="7620" marB="0" anchor="b"/>
                </a:tc>
                <a:extLst>
                  <a:ext uri="{0D108BD9-81ED-4DB2-BD59-A6C34878D82A}">
                    <a16:rowId xmlns:a16="http://schemas.microsoft.com/office/drawing/2014/main" val="73500999"/>
                  </a:ext>
                </a:extLst>
              </a:tr>
              <a:tr h="370840">
                <a:tc>
                  <a:txBody>
                    <a:bodyPr/>
                    <a:lstStyle/>
                    <a:p>
                      <a:pPr algn="l" fontAlgn="ctr"/>
                      <a:r>
                        <a:rPr lang="en-ZA" sz="1100" b="0" i="0" u="none" strike="noStrike">
                          <a:solidFill>
                            <a:srgbClr val="000000"/>
                          </a:solidFill>
                          <a:effectLst/>
                          <a:latin typeface="Calibri" panose="020F0502020204030204" pitchFamily="34" charset="0"/>
                        </a:rPr>
                        <a:t> limpopo Provincial Government </a:t>
                      </a:r>
                    </a:p>
                  </a:txBody>
                  <a:tcPr marL="7620" marR="7620" marT="7620" marB="0" anchor="ctr"/>
                </a:tc>
                <a:tc>
                  <a:txBody>
                    <a:bodyPr/>
                    <a:lstStyle/>
                    <a:p>
                      <a:pPr algn="l" fontAlgn="b"/>
                      <a:r>
                        <a:rPr lang="en-ZA" sz="1100" b="0" i="0" u="none" strike="noStrike">
                          <a:solidFill>
                            <a:srgbClr val="000000"/>
                          </a:solidFill>
                          <a:effectLst/>
                          <a:latin typeface="Calibri" panose="020F0502020204030204" pitchFamily="34" charset="0"/>
                        </a:rPr>
                        <a:t>                            4 966 505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4 576 897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4 461 861 </a:t>
                      </a:r>
                    </a:p>
                  </a:txBody>
                  <a:tcPr marL="7620" marR="7620" marT="7620" marB="0" anchor="b"/>
                </a:tc>
                <a:extLst>
                  <a:ext uri="{0D108BD9-81ED-4DB2-BD59-A6C34878D82A}">
                    <a16:rowId xmlns:a16="http://schemas.microsoft.com/office/drawing/2014/main" val="3041734623"/>
                  </a:ext>
                </a:extLst>
              </a:tr>
              <a:tr h="370840">
                <a:tc>
                  <a:txBody>
                    <a:bodyPr/>
                    <a:lstStyle/>
                    <a:p>
                      <a:pPr algn="l" fontAlgn="ctr"/>
                      <a:r>
                        <a:rPr lang="en-ZA" sz="1100" b="0" i="0" u="none" strike="noStrike">
                          <a:solidFill>
                            <a:srgbClr val="000000"/>
                          </a:solidFill>
                          <a:effectLst/>
                          <a:latin typeface="Calibri" panose="020F0502020204030204" pitchFamily="34" charset="0"/>
                        </a:rPr>
                        <a:t> VAT Payment </a:t>
                      </a:r>
                    </a:p>
                  </a:txBody>
                  <a:tcPr marL="7620" marR="7620" marT="7620" marB="0" anchor="ctr"/>
                </a:tc>
                <a:tc>
                  <a:txBody>
                    <a:bodyPr/>
                    <a:lstStyle/>
                    <a:p>
                      <a:pPr algn="l" fontAlgn="b"/>
                      <a:r>
                        <a:rPr lang="en-ZA" sz="1100" b="0" i="0" u="none" strike="noStrike">
                          <a:solidFill>
                            <a:srgbClr val="000000"/>
                          </a:solidFill>
                          <a:effectLst/>
                          <a:latin typeface="Calibri" panose="020F0502020204030204" pitchFamily="34" charset="0"/>
                        </a:rPr>
                        <a:t>                               837 670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761 518 </a:t>
                      </a:r>
                    </a:p>
                  </a:txBody>
                  <a:tcPr marL="7620" marR="7620" marT="7620" marB="0" anchor="b"/>
                </a:tc>
                <a:extLst>
                  <a:ext uri="{0D108BD9-81ED-4DB2-BD59-A6C34878D82A}">
                    <a16:rowId xmlns:a16="http://schemas.microsoft.com/office/drawing/2014/main" val="2924322397"/>
                  </a:ext>
                </a:extLst>
              </a:tr>
              <a:tr h="370840">
                <a:tc>
                  <a:txBody>
                    <a:bodyPr/>
                    <a:lstStyle/>
                    <a:p>
                      <a:pPr algn="l" fontAlgn="ctr"/>
                      <a:r>
                        <a:rPr lang="en-ZA" sz="1100" b="0" i="0" u="none" strike="noStrike">
                          <a:solidFill>
                            <a:srgbClr val="000000"/>
                          </a:solidFill>
                          <a:effectLst/>
                          <a:latin typeface="Calibri" panose="020F0502020204030204" pitchFamily="34" charset="0"/>
                        </a:rPr>
                        <a:t> Crane truck purhcase  </a:t>
                      </a:r>
                    </a:p>
                  </a:txBody>
                  <a:tcPr marL="7620" marR="7620" marT="7620" marB="0" anchor="ctr"/>
                </a:tc>
                <a:tc>
                  <a:txBody>
                    <a:bodyPr/>
                    <a:lstStyle/>
                    <a:p>
                      <a:pPr algn="l" fontAlgn="b"/>
                      <a:r>
                        <a:rPr lang="en-ZA" sz="1100" b="0" i="0" u="none" strike="noStrike">
                          <a:solidFill>
                            <a:srgbClr val="000000"/>
                          </a:solidFill>
                          <a:effectLst/>
                          <a:latin typeface="Calibri" panose="020F0502020204030204" pitchFamily="34" charset="0"/>
                        </a:rPr>
                        <a:t>                                          -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   </a:t>
                      </a:r>
                    </a:p>
                  </a:txBody>
                  <a:tcPr marL="7620" marR="7620" marT="7620" marB="0" anchor="b"/>
                </a:tc>
                <a:extLst>
                  <a:ext uri="{0D108BD9-81ED-4DB2-BD59-A6C34878D82A}">
                    <a16:rowId xmlns:a16="http://schemas.microsoft.com/office/drawing/2014/main" val="966677113"/>
                  </a:ext>
                </a:extLst>
              </a:tr>
              <a:tr h="370840">
                <a:tc>
                  <a:txBody>
                    <a:bodyPr/>
                    <a:lstStyle/>
                    <a:p>
                      <a:pPr algn="l" fontAlgn="ctr"/>
                      <a:r>
                        <a:rPr lang="en-ZA" sz="1100" b="0" i="0" u="none" strike="noStrike">
                          <a:solidFill>
                            <a:srgbClr val="000000"/>
                          </a:solidFill>
                          <a:effectLst/>
                          <a:latin typeface="Calibri" panose="020F0502020204030204" pitchFamily="34" charset="0"/>
                        </a:rPr>
                        <a:t> Repairs and mainatance  </a:t>
                      </a:r>
                    </a:p>
                  </a:txBody>
                  <a:tcPr marL="7620" marR="7620" marT="7620" marB="0" anchor="ctr"/>
                </a:tc>
                <a:tc>
                  <a:txBody>
                    <a:bodyPr/>
                    <a:lstStyle/>
                    <a:p>
                      <a:pPr algn="l" fontAlgn="b"/>
                      <a:r>
                        <a:rPr lang="en-ZA" sz="1100" b="0" i="0" u="none" strike="noStrike">
                          <a:solidFill>
                            <a:srgbClr val="000000"/>
                          </a:solidFill>
                          <a:effectLst/>
                          <a:latin typeface="Calibri" panose="020F0502020204030204" pitchFamily="34" charset="0"/>
                        </a:rPr>
                        <a:t>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   </a:t>
                      </a:r>
                    </a:p>
                  </a:txBody>
                  <a:tcPr marL="7620" marR="7620" marT="7620" marB="0" anchor="b"/>
                </a:tc>
                <a:tc>
                  <a:txBody>
                    <a:bodyPr/>
                    <a:lstStyle/>
                    <a:p>
                      <a:pPr algn="l" fontAlgn="b"/>
                      <a:r>
                        <a:rPr lang="en-ZA" sz="1100" b="0" i="0" u="none" strike="noStrike">
                          <a:solidFill>
                            <a:srgbClr val="000000"/>
                          </a:solidFill>
                          <a:effectLst/>
                          <a:latin typeface="Calibri" panose="020F0502020204030204" pitchFamily="34" charset="0"/>
                        </a:rPr>
                        <a:t>                   1 165 283 </a:t>
                      </a:r>
                    </a:p>
                  </a:txBody>
                  <a:tcPr marL="7620" marR="7620" marT="7620" marB="0" anchor="b"/>
                </a:tc>
                <a:extLst>
                  <a:ext uri="{0D108BD9-81ED-4DB2-BD59-A6C34878D82A}">
                    <a16:rowId xmlns:a16="http://schemas.microsoft.com/office/drawing/2014/main" val="2193958486"/>
                  </a:ext>
                </a:extLst>
              </a:tr>
              <a:tr h="370840">
                <a:tc>
                  <a:txBody>
                    <a:bodyPr/>
                    <a:lstStyle/>
                    <a:p>
                      <a:pPr algn="l" fontAlgn="ctr"/>
                      <a:r>
                        <a:rPr lang="en-ZA" sz="1100" b="1" i="0" u="none" strike="noStrike">
                          <a:solidFill>
                            <a:srgbClr val="000000"/>
                          </a:solidFill>
                          <a:effectLst/>
                          <a:latin typeface="Calibri" panose="020F0502020204030204" pitchFamily="34" charset="0"/>
                        </a:rPr>
                        <a:t> Forecast Monthly expenditure  </a:t>
                      </a:r>
                    </a:p>
                  </a:txBody>
                  <a:tcPr marL="7620" marR="7620" marT="7620" marB="0" anchor="ctr"/>
                </a:tc>
                <a:tc>
                  <a:txBody>
                    <a:bodyPr/>
                    <a:lstStyle/>
                    <a:p>
                      <a:pPr algn="l" fontAlgn="ctr"/>
                      <a:r>
                        <a:rPr lang="en-ZA" sz="1100" b="1" i="0" u="none" strike="noStrike">
                          <a:solidFill>
                            <a:srgbClr val="000000"/>
                          </a:solidFill>
                          <a:effectLst/>
                          <a:latin typeface="Calibri" panose="020F0502020204030204" pitchFamily="34" charset="0"/>
                        </a:rPr>
                        <a:t>                       234 346 775 </a:t>
                      </a:r>
                    </a:p>
                  </a:txBody>
                  <a:tcPr marL="7620" marR="7620" marT="7620" marB="0" anchor="ctr"/>
                </a:tc>
                <a:tc>
                  <a:txBody>
                    <a:bodyPr/>
                    <a:lstStyle/>
                    <a:p>
                      <a:pPr algn="l" fontAlgn="ctr"/>
                      <a:r>
                        <a:rPr lang="en-ZA" sz="1100" b="1" i="0" u="none" strike="noStrike">
                          <a:solidFill>
                            <a:srgbClr val="000000"/>
                          </a:solidFill>
                          <a:effectLst/>
                          <a:latin typeface="Calibri" panose="020F0502020204030204" pitchFamily="34" charset="0"/>
                        </a:rPr>
                        <a:t>                    63 567 000 </a:t>
                      </a:r>
                    </a:p>
                  </a:txBody>
                  <a:tcPr marL="7620" marR="7620" marT="7620" marB="0" anchor="ctr"/>
                </a:tc>
                <a:tc>
                  <a:txBody>
                    <a:bodyPr/>
                    <a:lstStyle/>
                    <a:p>
                      <a:pPr algn="l" fontAlgn="ctr"/>
                      <a:r>
                        <a:rPr lang="en-ZA" sz="1100" b="1" i="0" u="none" strike="noStrike">
                          <a:solidFill>
                            <a:srgbClr val="000000"/>
                          </a:solidFill>
                          <a:effectLst/>
                          <a:latin typeface="Calibri" panose="020F0502020204030204" pitchFamily="34" charset="0"/>
                        </a:rPr>
                        <a:t>                 70 050 255 </a:t>
                      </a:r>
                    </a:p>
                  </a:txBody>
                  <a:tcPr marL="7620" marR="7620" marT="7620" marB="0" anchor="ctr"/>
                </a:tc>
                <a:extLst>
                  <a:ext uri="{0D108BD9-81ED-4DB2-BD59-A6C34878D82A}">
                    <a16:rowId xmlns:a16="http://schemas.microsoft.com/office/drawing/2014/main" val="2775017379"/>
                  </a:ext>
                </a:extLst>
              </a:tr>
              <a:tr h="370840">
                <a:tc>
                  <a:txBody>
                    <a:bodyPr/>
                    <a:lstStyle/>
                    <a:p>
                      <a:pPr algn="l" fontAlgn="ctr"/>
                      <a:r>
                        <a:rPr lang="en-US" sz="1100" b="1" i="0" u="none" strike="noStrike">
                          <a:solidFill>
                            <a:srgbClr val="000000"/>
                          </a:solidFill>
                          <a:effectLst/>
                          <a:latin typeface="Calibri" panose="020F0502020204030204" pitchFamily="34" charset="0"/>
                        </a:rPr>
                        <a:t> Running bank balance month end  </a:t>
                      </a:r>
                    </a:p>
                  </a:txBody>
                  <a:tcPr marL="7620" marR="7620" marT="7620" marB="0" anchor="ctr"/>
                </a:tc>
                <a:tc>
                  <a:txBody>
                    <a:bodyPr/>
                    <a:lstStyle/>
                    <a:p>
                      <a:pPr algn="l" fontAlgn="ctr"/>
                      <a:r>
                        <a:rPr lang="en-ZA" sz="1100" b="1" i="0" u="none" strike="noStrike">
                          <a:solidFill>
                            <a:srgbClr val="000000"/>
                          </a:solidFill>
                          <a:effectLst/>
                          <a:latin typeface="Calibri" panose="020F0502020204030204" pitchFamily="34" charset="0"/>
                        </a:rPr>
                        <a:t>                       108 892 483 </a:t>
                      </a:r>
                    </a:p>
                  </a:txBody>
                  <a:tcPr marL="7620" marR="7620" marT="7620" marB="0" anchor="ctr"/>
                </a:tc>
                <a:tc>
                  <a:txBody>
                    <a:bodyPr/>
                    <a:lstStyle/>
                    <a:p>
                      <a:pPr algn="l" fontAlgn="ctr"/>
                      <a:r>
                        <a:rPr lang="en-ZA" sz="1100" b="1" i="0" u="none" strike="noStrike">
                          <a:solidFill>
                            <a:srgbClr val="000000"/>
                          </a:solidFill>
                          <a:effectLst/>
                          <a:latin typeface="Calibri" panose="020F0502020204030204" pitchFamily="34" charset="0"/>
                        </a:rPr>
                        <a:t>                 104 140 687 </a:t>
                      </a:r>
                    </a:p>
                  </a:txBody>
                  <a:tcPr marL="7620" marR="7620" marT="7620" marB="0" anchor="ctr"/>
                </a:tc>
                <a:tc>
                  <a:txBody>
                    <a:bodyPr/>
                    <a:lstStyle/>
                    <a:p>
                      <a:pPr algn="l" fontAlgn="ctr"/>
                      <a:r>
                        <a:rPr lang="en-ZA" sz="1100" b="1" i="0" u="none" strike="noStrike" dirty="0">
                          <a:solidFill>
                            <a:srgbClr val="000000"/>
                          </a:solidFill>
                          <a:effectLst/>
                          <a:latin typeface="Calibri" panose="020F0502020204030204" pitchFamily="34" charset="0"/>
                        </a:rPr>
                        <a:t>               141 172 355 </a:t>
                      </a:r>
                    </a:p>
                  </a:txBody>
                  <a:tcPr marL="7620" marR="7620" marT="7620" marB="0" anchor="ctr"/>
                </a:tc>
                <a:extLst>
                  <a:ext uri="{0D108BD9-81ED-4DB2-BD59-A6C34878D82A}">
                    <a16:rowId xmlns:a16="http://schemas.microsoft.com/office/drawing/2014/main" val="98998332"/>
                  </a:ext>
                </a:extLst>
              </a:tr>
            </a:tbl>
          </a:graphicData>
        </a:graphic>
      </p:graphicFrame>
      <p:sp>
        <p:nvSpPr>
          <p:cNvPr id="4" name="TextBox 3"/>
          <p:cNvSpPr txBox="1"/>
          <p:nvPr/>
        </p:nvSpPr>
        <p:spPr>
          <a:xfrm>
            <a:off x="2108499" y="640080"/>
            <a:ext cx="7718014" cy="369332"/>
          </a:xfrm>
          <a:prstGeom prst="rect">
            <a:avLst/>
          </a:prstGeom>
          <a:noFill/>
        </p:spPr>
        <p:txBody>
          <a:bodyPr wrap="square" rtlCol="0">
            <a:spAutoFit/>
          </a:bodyPr>
          <a:lstStyle/>
          <a:p>
            <a:r>
              <a:rPr lang="en-US" b="1" dirty="0"/>
              <a:t>Cash Flow July to Sep </a:t>
            </a:r>
            <a:r>
              <a:rPr lang="en-US" b="1" dirty="0" smtClean="0"/>
              <a:t>2020/21(Con…)</a:t>
            </a:r>
            <a:endParaRPr lang="en-US" b="1" dirty="0"/>
          </a:p>
        </p:txBody>
      </p:sp>
    </p:spTree>
    <p:extLst>
      <p:ext uri="{BB962C8B-B14F-4D97-AF65-F5344CB8AC3E}">
        <p14:creationId xmlns:p14="http://schemas.microsoft.com/office/powerpoint/2010/main" val="22766639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58876FC7-262C-4D21-BF78-6A5AC136685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ABE409A9-3B26-4DE4-A0DF-736A57D7D9C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DDFC98DB-AE56-4BC5-A7FC-E1958210DF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04C56DFB-4797-43DA-AF68-54F5A02880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A2E5DA65-4E8C-4ED5-BB6A-C4E1072C3E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D6D08778-9B28-4AB2-8301-3751F4DAF3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B6E71DBF-240E-4319-BE17-2155D0DCAA8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2235DD60-9149-4F52-BA2C-888BBDF8B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FDAF4AB-72D9-49A1-A44E-F2E4325448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C74439E-2FCE-4914-B25A-0E2EACF648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6F2AC5F5-24C6-4B21-B2A6-14E2A3DDE3D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3E026AA-CFCC-425A-AEBB-5AF946E737E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CFB34E43-D7A7-44DD-B688-0C80F75A5FA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79E6D206-E674-40DF-B2D9-F4D4C81F22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8D71898-E190-48BB-9FA1-B18CFBECD18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2FEB4C2-E567-43E3-982F-9FC2F85BB0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F3A5AE10-E218-4DE4-8C8A-E5DEF1CF60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E6D62A9D-DBC0-4C69-A05C-785CCECCE1F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45CCB5FD-6E4A-498D-B96B-BB4FCC1DEE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8CB57E2B-3E69-4131-A938-EE548A3E5F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1" name="Group 30">
            <a:extLst>
              <a:ext uri="{FF2B5EF4-FFF2-40B4-BE49-F238E27FC236}">
                <a16:creationId xmlns:a16="http://schemas.microsoft.com/office/drawing/2014/main" id="{183BD171-940D-49F9-A450-D14C7C7B5F7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2" name="Rectangle 31">
              <a:extLst>
                <a:ext uri="{FF2B5EF4-FFF2-40B4-BE49-F238E27FC236}">
                  <a16:creationId xmlns:a16="http://schemas.microsoft.com/office/drawing/2014/main" id="{CA28A8C9-77D1-4849-86D2-1275065E27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Isosceles Triangle 32">
              <a:extLst>
                <a:ext uri="{FF2B5EF4-FFF2-40B4-BE49-F238E27FC236}">
                  <a16:creationId xmlns:a16="http://schemas.microsoft.com/office/drawing/2014/main" id="{0C209A80-098E-469E-8C00-C6968D0D3F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a16="http://schemas.microsoft.com/office/drawing/2014/main" id="{D400F9E1-E8F2-45AE-AB64-B12ACDD4E2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6" name="Rectangle 35">
            <a:extLst>
              <a:ext uri="{FF2B5EF4-FFF2-40B4-BE49-F238E27FC236}">
                <a16:creationId xmlns:a16="http://schemas.microsoft.com/office/drawing/2014/main" id="{6BDBA639-2A71-4A60-A71A-FF1836F546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8" name="Group 37">
            <a:extLst>
              <a:ext uri="{FF2B5EF4-FFF2-40B4-BE49-F238E27FC236}">
                <a16:creationId xmlns:a16="http://schemas.microsoft.com/office/drawing/2014/main" id="{5E208A8B-5EBD-4532-BE72-26414FA7CF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39"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0"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1"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59" name="Freeform: Shape 58">
            <a:extLst>
              <a:ext uri="{FF2B5EF4-FFF2-40B4-BE49-F238E27FC236}">
                <a16:creationId xmlns:a16="http://schemas.microsoft.com/office/drawing/2014/main" id="{D9C506D7-84CB-4057-A44A-465313E785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616277" y="2061838"/>
            <a:ext cx="6959446" cy="1662475"/>
          </a:xfrm>
        </p:spPr>
        <p:txBody>
          <a:bodyPr vert="horz" lIns="228600" tIns="228600" rIns="228600" bIns="0" rtlCol="0" anchor="b">
            <a:normAutofit/>
          </a:bodyPr>
          <a:lstStyle/>
          <a:p>
            <a:pPr>
              <a:lnSpc>
                <a:spcPct val="80000"/>
              </a:lnSpc>
            </a:pPr>
            <a:r>
              <a:rPr lang="en-US" sz="4800" dirty="0"/>
              <a:t>5</a:t>
            </a:r>
            <a:r>
              <a:rPr lang="en-US" sz="4800" dirty="0" smtClean="0"/>
              <a:t>. </a:t>
            </a:r>
            <a:r>
              <a:rPr lang="en-US" sz="4800" dirty="0"/>
              <a:t>Revenue collections </a:t>
            </a:r>
          </a:p>
        </p:txBody>
      </p:sp>
      <p:sp>
        <p:nvSpPr>
          <p:cNvPr id="3" name="Content Placeholder 2"/>
          <p:cNvSpPr>
            <a:spLocks noGrp="1"/>
          </p:cNvSpPr>
          <p:nvPr>
            <p:ph type="body" idx="1"/>
          </p:nvPr>
        </p:nvSpPr>
        <p:spPr>
          <a:xfrm>
            <a:off x="3388938" y="3783690"/>
            <a:ext cx="5414125" cy="1196717"/>
          </a:xfrm>
        </p:spPr>
        <p:txBody>
          <a:bodyPr vert="horz" lIns="91440" tIns="0" rIns="91440" bIns="45720" rtlCol="0">
            <a:normAutofit/>
          </a:bodyPr>
          <a:lstStyle/>
          <a:p>
            <a:pPr>
              <a:lnSpc>
                <a:spcPct val="100000"/>
              </a:lnSpc>
            </a:pPr>
            <a:endParaRPr lang="en-US" sz="2000"/>
          </a:p>
          <a:p>
            <a:pPr>
              <a:lnSpc>
                <a:spcPct val="100000"/>
              </a:lnSpc>
            </a:pPr>
            <a:endParaRPr lang="en-US" sz="2000"/>
          </a:p>
        </p:txBody>
      </p:sp>
      <p:sp>
        <p:nvSpPr>
          <p:cNvPr id="4" name="Slide Number Placeholder 3"/>
          <p:cNvSpPr>
            <a:spLocks noGrp="1"/>
          </p:cNvSpPr>
          <p:nvPr>
            <p:ph type="sldNum" sz="quarter" idx="12"/>
          </p:nvPr>
        </p:nvSpPr>
        <p:spPr>
          <a:xfrm>
            <a:off x="10469880" y="320040"/>
            <a:ext cx="914400" cy="320040"/>
          </a:xfrm>
        </p:spPr>
        <p:txBody>
          <a:bodyPr vert="horz" lIns="91440" tIns="45720" rIns="91440" bIns="45720" rtlCol="0" anchor="ctr">
            <a:normAutofit/>
          </a:bodyPr>
          <a:lstStyle/>
          <a:p>
            <a:pPr marR="0" lvl="0" indent="0" defTabSz="457200" fontAlgn="auto">
              <a:spcBef>
                <a:spcPts val="0"/>
              </a:spcBef>
              <a:spcAft>
                <a:spcPts val="600"/>
              </a:spcAft>
              <a:buClrTx/>
              <a:buSzTx/>
              <a:buFontTx/>
              <a:buNone/>
              <a:tabLst/>
              <a:defRPr/>
            </a:pPr>
            <a:fld id="{0D76E654-D9C4-43E5-B9B6-5C741680088F}" type="slidenum">
              <a:rPr kumimoji="0" lang="en-US" b="0" i="0" u="none" strike="noStrike" cap="none" spc="0" normalizeH="0" baseline="0" noProof="0" smtClean="0">
                <a:ln>
                  <a:noFill/>
                </a:ln>
                <a:effectLst/>
                <a:uLnTx/>
                <a:uFillTx/>
              </a:rPr>
              <a:pPr marR="0" lvl="0" indent="0" defTabSz="457200" fontAlgn="auto">
                <a:spcBef>
                  <a:spcPts val="0"/>
                </a:spcBef>
                <a:spcAft>
                  <a:spcPts val="600"/>
                </a:spcAft>
                <a:buClrTx/>
                <a:buSzTx/>
                <a:buFontTx/>
                <a:buNone/>
                <a:tabLst/>
                <a:defRPr/>
              </a:pPr>
              <a:t>34</a:t>
            </a:fld>
            <a:endParaRPr kumimoji="0" lang="en-US" b="0" i="0" u="none" strike="noStrike" cap="none" spc="0" normalizeH="0" baseline="0" noProof="0">
              <a:ln>
                <a:noFill/>
              </a:ln>
              <a:effectLst/>
              <a:uLnTx/>
              <a:uFillTx/>
            </a:endParaRPr>
          </a:p>
        </p:txBody>
      </p:sp>
      <p:pic>
        <p:nvPicPr>
          <p:cNvPr id="5" name="Picture 4">
            <a:extLst>
              <a:ext uri="{FF2B5EF4-FFF2-40B4-BE49-F238E27FC236}">
                <a16:creationId xmlns:a16="http://schemas.microsoft.com/office/drawing/2014/main" id="{7B8DAEBD-9BAB-47D4-BE73-7162DECE76D8}"/>
              </a:ext>
            </a:extLst>
          </p:cNvPr>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38763624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76E654-D9C4-43E5-B9B6-5C741680088F}" type="slidenum">
              <a:rPr kumimoji="0" lang="en-ZA"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ZA" sz="105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p:cNvSpPr>
            <a:spLocks noGrp="1"/>
          </p:cNvSpPr>
          <p:nvPr>
            <p:ph type="title" idx="4294967295"/>
          </p:nvPr>
        </p:nvSpPr>
        <p:spPr>
          <a:xfrm>
            <a:off x="243840" y="308292"/>
            <a:ext cx="11521440" cy="663575"/>
          </a:xfrm>
          <a:solidFill>
            <a:schemeClr val="accent1"/>
          </a:solidFill>
        </p:spPr>
        <p:txBody>
          <a:bodyPr>
            <a:normAutofit fontScale="90000"/>
          </a:bodyPr>
          <a:lstStyle/>
          <a:p>
            <a:pPr algn="ctr"/>
            <a:r>
              <a:rPr lang="en-ZA" sz="3200" b="1" dirty="0">
                <a:solidFill>
                  <a:schemeClr val="tx1"/>
                </a:solidFill>
                <a:latin typeface="Arial" panose="020B0604020202020204" pitchFamily="34" charset="0"/>
                <a:cs typeface="Arial" panose="020B0604020202020204" pitchFamily="34" charset="0"/>
              </a:rPr>
              <a:t>REVENUE COLLECTION</a:t>
            </a:r>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3251556826"/>
              </p:ext>
            </p:extLst>
          </p:nvPr>
        </p:nvGraphicFramePr>
        <p:xfrm>
          <a:off x="335280" y="1272705"/>
          <a:ext cx="11521440" cy="3596048"/>
        </p:xfrm>
        <a:graphic>
          <a:graphicData uri="http://schemas.openxmlformats.org/drawingml/2006/table">
            <a:tbl>
              <a:tblPr firstRow="1" bandRow="1">
                <a:tableStyleId>{5C22544A-7EE6-4342-B048-85BDC9FD1C3A}</a:tableStyleId>
              </a:tblPr>
              <a:tblGrid>
                <a:gridCol w="1920240">
                  <a:extLst>
                    <a:ext uri="{9D8B030D-6E8A-4147-A177-3AD203B41FA5}">
                      <a16:colId xmlns:a16="http://schemas.microsoft.com/office/drawing/2014/main" val="1486050429"/>
                    </a:ext>
                  </a:extLst>
                </a:gridCol>
                <a:gridCol w="1920240">
                  <a:extLst>
                    <a:ext uri="{9D8B030D-6E8A-4147-A177-3AD203B41FA5}">
                      <a16:colId xmlns:a16="http://schemas.microsoft.com/office/drawing/2014/main" val="1136827579"/>
                    </a:ext>
                  </a:extLst>
                </a:gridCol>
                <a:gridCol w="1920240">
                  <a:extLst>
                    <a:ext uri="{9D8B030D-6E8A-4147-A177-3AD203B41FA5}">
                      <a16:colId xmlns:a16="http://schemas.microsoft.com/office/drawing/2014/main" val="1623055143"/>
                    </a:ext>
                  </a:extLst>
                </a:gridCol>
                <a:gridCol w="1920240">
                  <a:extLst>
                    <a:ext uri="{9D8B030D-6E8A-4147-A177-3AD203B41FA5}">
                      <a16:colId xmlns:a16="http://schemas.microsoft.com/office/drawing/2014/main" val="1332091360"/>
                    </a:ext>
                  </a:extLst>
                </a:gridCol>
                <a:gridCol w="1920240">
                  <a:extLst>
                    <a:ext uri="{9D8B030D-6E8A-4147-A177-3AD203B41FA5}">
                      <a16:colId xmlns:a16="http://schemas.microsoft.com/office/drawing/2014/main" val="3232905970"/>
                    </a:ext>
                  </a:extLst>
                </a:gridCol>
                <a:gridCol w="1920240">
                  <a:extLst>
                    <a:ext uri="{9D8B030D-6E8A-4147-A177-3AD203B41FA5}">
                      <a16:colId xmlns:a16="http://schemas.microsoft.com/office/drawing/2014/main" val="1559186138"/>
                    </a:ext>
                  </a:extLst>
                </a:gridCol>
              </a:tblGrid>
              <a:tr h="738975">
                <a:tc>
                  <a:txBody>
                    <a:bodyPr/>
                    <a:lstStyle/>
                    <a:p>
                      <a:pPr algn="l" fontAlgn="ctr"/>
                      <a:r>
                        <a:rPr lang="en-ZA" sz="2800" b="1" u="none" strike="noStrike" dirty="0">
                          <a:solidFill>
                            <a:schemeClr val="tx1"/>
                          </a:solidFill>
                          <a:effectLst/>
                        </a:rPr>
                        <a:t>Revenue </a:t>
                      </a:r>
                      <a:endParaRPr lang="en-ZA" sz="2800" b="1" i="0" u="none" strike="noStrike" dirty="0">
                        <a:solidFill>
                          <a:schemeClr val="tx1"/>
                        </a:solidFill>
                        <a:effectLst/>
                        <a:latin typeface="Calibri" panose="020F0502020204030204" pitchFamily="34" charset="0"/>
                      </a:endParaRPr>
                    </a:p>
                  </a:txBody>
                  <a:tcPr marL="0" marR="0" marT="0" marB="0"/>
                </a:tc>
                <a:tc>
                  <a:txBody>
                    <a:bodyPr/>
                    <a:lstStyle/>
                    <a:p>
                      <a:pPr algn="l" fontAlgn="ctr"/>
                      <a:r>
                        <a:rPr lang="en-ZA" sz="2800" b="1" u="none" strike="noStrike" dirty="0">
                          <a:solidFill>
                            <a:schemeClr val="tx1"/>
                          </a:solidFill>
                          <a:effectLst/>
                        </a:rPr>
                        <a:t> March 20 </a:t>
                      </a:r>
                      <a:endParaRPr lang="en-ZA" sz="2800" b="1" i="0" u="none" strike="noStrike" dirty="0">
                        <a:solidFill>
                          <a:schemeClr val="tx1"/>
                        </a:solidFill>
                        <a:effectLst/>
                        <a:latin typeface="Calibri" panose="020F0502020204030204" pitchFamily="34" charset="0"/>
                      </a:endParaRPr>
                    </a:p>
                  </a:txBody>
                  <a:tcPr marL="0" marR="0" marT="0" marB="0"/>
                </a:tc>
                <a:tc>
                  <a:txBody>
                    <a:bodyPr/>
                    <a:lstStyle/>
                    <a:p>
                      <a:pPr algn="l" fontAlgn="ctr"/>
                      <a:r>
                        <a:rPr lang="en-ZA" sz="2800" b="1" u="none" strike="noStrike" dirty="0">
                          <a:solidFill>
                            <a:schemeClr val="tx1"/>
                          </a:solidFill>
                          <a:effectLst/>
                        </a:rPr>
                        <a:t> April 20 </a:t>
                      </a:r>
                      <a:endParaRPr lang="en-ZA" sz="2800" b="1" i="0" u="none" strike="noStrike" dirty="0">
                        <a:solidFill>
                          <a:schemeClr val="tx1"/>
                        </a:solidFill>
                        <a:effectLst/>
                        <a:latin typeface="Calibri" panose="020F0502020204030204" pitchFamily="34" charset="0"/>
                      </a:endParaRPr>
                    </a:p>
                  </a:txBody>
                  <a:tcPr marL="0" marR="0" marT="0" marB="0"/>
                </a:tc>
                <a:tc>
                  <a:txBody>
                    <a:bodyPr/>
                    <a:lstStyle/>
                    <a:p>
                      <a:pPr algn="l" fontAlgn="ctr"/>
                      <a:r>
                        <a:rPr lang="en-ZA" sz="2800" b="1" u="none" strike="noStrike" dirty="0">
                          <a:solidFill>
                            <a:schemeClr val="tx1"/>
                          </a:solidFill>
                          <a:effectLst/>
                        </a:rPr>
                        <a:t> May '20 </a:t>
                      </a:r>
                      <a:endParaRPr lang="en-ZA" sz="2800" b="1" i="0" u="none" strike="noStrike" dirty="0">
                        <a:solidFill>
                          <a:schemeClr val="tx1"/>
                        </a:solidFill>
                        <a:effectLst/>
                        <a:latin typeface="Calibri" panose="020F0502020204030204" pitchFamily="34" charset="0"/>
                      </a:endParaRPr>
                    </a:p>
                  </a:txBody>
                  <a:tcPr marL="0" marR="0" marT="0" marB="0"/>
                </a:tc>
                <a:tc>
                  <a:txBody>
                    <a:bodyPr/>
                    <a:lstStyle/>
                    <a:p>
                      <a:pPr algn="l" fontAlgn="ctr"/>
                      <a:r>
                        <a:rPr lang="en-ZA" sz="2800" b="1" u="none" strike="noStrike" dirty="0">
                          <a:solidFill>
                            <a:schemeClr val="tx1"/>
                          </a:solidFill>
                          <a:effectLst/>
                        </a:rPr>
                        <a:t> June '20 </a:t>
                      </a:r>
                      <a:endParaRPr lang="en-ZA" sz="2800" b="1" i="0" u="none" strike="noStrike" dirty="0">
                        <a:solidFill>
                          <a:schemeClr val="tx1"/>
                        </a:solidFill>
                        <a:effectLst/>
                        <a:latin typeface="Calibri" panose="020F0502020204030204" pitchFamily="34" charset="0"/>
                      </a:endParaRPr>
                    </a:p>
                  </a:txBody>
                  <a:tcPr marL="0" marR="0" marT="0" marB="0"/>
                </a:tc>
                <a:tc>
                  <a:txBody>
                    <a:bodyPr/>
                    <a:lstStyle/>
                    <a:p>
                      <a:pPr algn="l" fontAlgn="ctr"/>
                      <a:r>
                        <a:rPr lang="en-ZA" sz="2800" b="1" u="none" strike="noStrike" dirty="0">
                          <a:solidFill>
                            <a:schemeClr val="tx1"/>
                          </a:solidFill>
                          <a:effectLst/>
                        </a:rPr>
                        <a:t> Total </a:t>
                      </a:r>
                      <a:endParaRPr lang="en-ZA" sz="2800" b="1" i="0" u="none" strike="noStrike" dirty="0">
                        <a:solidFill>
                          <a:schemeClr val="tx1"/>
                        </a:solidFill>
                        <a:effectLst/>
                        <a:latin typeface="Calibri" panose="020F0502020204030204" pitchFamily="34" charset="0"/>
                      </a:endParaRPr>
                    </a:p>
                  </a:txBody>
                  <a:tcPr marL="0" marR="0" marT="0" marB="0"/>
                </a:tc>
                <a:extLst>
                  <a:ext uri="{0D108BD9-81ED-4DB2-BD59-A6C34878D82A}">
                    <a16:rowId xmlns:a16="http://schemas.microsoft.com/office/drawing/2014/main" val="32090184"/>
                  </a:ext>
                </a:extLst>
              </a:tr>
              <a:tr h="1012874">
                <a:tc>
                  <a:txBody>
                    <a:bodyPr/>
                    <a:lstStyle/>
                    <a:p>
                      <a:pPr algn="l" fontAlgn="ctr"/>
                      <a:r>
                        <a:rPr lang="en-ZA" sz="2000" b="1" u="none" strike="noStrike" dirty="0">
                          <a:effectLst/>
                        </a:rPr>
                        <a:t>Revenue - Customer Collections</a:t>
                      </a:r>
                      <a:endParaRPr lang="en-ZA" sz="2000" b="1" i="0" u="none" strike="noStrike" dirty="0">
                        <a:solidFill>
                          <a:srgbClr val="000000"/>
                        </a:solidFill>
                        <a:effectLst/>
                        <a:latin typeface="Calibri" panose="020F0502020204030204" pitchFamily="34" charset="0"/>
                      </a:endParaRPr>
                    </a:p>
                  </a:txBody>
                  <a:tcPr marL="0" marR="0" marT="0" marB="0"/>
                </a:tc>
                <a:tc>
                  <a:txBody>
                    <a:bodyPr/>
                    <a:lstStyle/>
                    <a:p>
                      <a:pPr algn="ctr" fontAlgn="ctr"/>
                      <a:r>
                        <a:rPr lang="en-ZA" sz="2000" u="none" strike="noStrike" dirty="0">
                          <a:effectLst/>
                        </a:rPr>
                        <a:t>     60 629 077 </a:t>
                      </a:r>
                      <a:endParaRPr lang="en-ZA" sz="2000" b="0" i="0" u="none" strike="noStrike" dirty="0">
                        <a:solidFill>
                          <a:srgbClr val="000000"/>
                        </a:solidFill>
                        <a:effectLst/>
                        <a:latin typeface="Calibri" panose="020F0502020204030204" pitchFamily="34" charset="0"/>
                      </a:endParaRPr>
                    </a:p>
                  </a:txBody>
                  <a:tcPr marL="0" marR="0" marT="0" marB="0"/>
                </a:tc>
                <a:tc>
                  <a:txBody>
                    <a:bodyPr/>
                    <a:lstStyle/>
                    <a:p>
                      <a:pPr algn="l" fontAlgn="ctr"/>
                      <a:r>
                        <a:rPr lang="en-ZA" sz="2000" u="none" strike="noStrike" dirty="0">
                          <a:effectLst/>
                        </a:rPr>
                        <a:t>  39 414 546 </a:t>
                      </a:r>
                      <a:endParaRPr lang="en-ZA" sz="2000" b="0" i="0" u="none" strike="noStrike" dirty="0">
                        <a:solidFill>
                          <a:srgbClr val="000000"/>
                        </a:solidFill>
                        <a:effectLst/>
                        <a:latin typeface="Calibri" panose="020F0502020204030204" pitchFamily="34" charset="0"/>
                      </a:endParaRPr>
                    </a:p>
                  </a:txBody>
                  <a:tcPr marL="0" marR="0" marT="0" marB="0"/>
                </a:tc>
                <a:tc>
                  <a:txBody>
                    <a:bodyPr/>
                    <a:lstStyle/>
                    <a:p>
                      <a:pPr algn="l" fontAlgn="ctr"/>
                      <a:r>
                        <a:rPr lang="en-ZA" sz="2000" u="none" strike="noStrike" dirty="0">
                          <a:effectLst/>
                        </a:rPr>
                        <a:t>     85 645 959 </a:t>
                      </a:r>
                      <a:endParaRPr lang="en-ZA" sz="2000" b="0" i="0" u="none" strike="noStrike" dirty="0">
                        <a:solidFill>
                          <a:srgbClr val="000000"/>
                        </a:solidFill>
                        <a:effectLst/>
                        <a:latin typeface="Calibri" panose="020F0502020204030204" pitchFamily="34" charset="0"/>
                      </a:endParaRPr>
                    </a:p>
                  </a:txBody>
                  <a:tcPr marL="0" marR="0" marT="0" marB="0"/>
                </a:tc>
                <a:tc>
                  <a:txBody>
                    <a:bodyPr/>
                    <a:lstStyle/>
                    <a:p>
                      <a:pPr algn="ctr" fontAlgn="ctr"/>
                      <a:r>
                        <a:rPr lang="en-ZA" sz="2000" u="none" strike="noStrike" dirty="0">
                          <a:effectLst/>
                        </a:rPr>
                        <a:t>  47 005 849 </a:t>
                      </a:r>
                      <a:endParaRPr lang="en-ZA" sz="2000" b="0" i="0" u="none" strike="noStrike" dirty="0">
                        <a:solidFill>
                          <a:srgbClr val="000000"/>
                        </a:solidFill>
                        <a:effectLst/>
                        <a:latin typeface="Calibri" panose="020F0502020204030204" pitchFamily="34" charset="0"/>
                      </a:endParaRPr>
                    </a:p>
                  </a:txBody>
                  <a:tcPr marL="0" marR="0" marT="0" marB="0"/>
                </a:tc>
                <a:tc>
                  <a:txBody>
                    <a:bodyPr/>
                    <a:lstStyle/>
                    <a:p>
                      <a:pPr algn="l" fontAlgn="ctr"/>
                      <a:r>
                        <a:rPr lang="en-ZA" sz="2000" u="none" strike="noStrike" dirty="0">
                          <a:effectLst/>
                        </a:rPr>
                        <a:t>     689 308 091 </a:t>
                      </a:r>
                      <a:endParaRPr lang="en-ZA" sz="2000" b="0"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2268988069"/>
                  </a:ext>
                </a:extLst>
              </a:tr>
              <a:tr h="614733">
                <a:tc>
                  <a:txBody>
                    <a:bodyPr/>
                    <a:lstStyle/>
                    <a:p>
                      <a:pPr algn="l" fontAlgn="ctr"/>
                      <a:r>
                        <a:rPr lang="en-ZA" sz="2000" b="1" u="none" strike="noStrike" dirty="0">
                          <a:effectLst/>
                        </a:rPr>
                        <a:t>VAT refund </a:t>
                      </a:r>
                      <a:endParaRPr lang="en-ZA" sz="2000" b="1" i="0" u="none" strike="noStrike" dirty="0">
                        <a:solidFill>
                          <a:srgbClr val="FF0000"/>
                        </a:solidFill>
                        <a:effectLst/>
                        <a:latin typeface="Calibri" panose="020F0502020204030204" pitchFamily="34" charset="0"/>
                      </a:endParaRPr>
                    </a:p>
                  </a:txBody>
                  <a:tcPr marL="0" marR="0" marT="0" marB="0"/>
                </a:tc>
                <a:tc>
                  <a:txBody>
                    <a:bodyPr/>
                    <a:lstStyle/>
                    <a:p>
                      <a:pPr algn="ctr" fontAlgn="ctr"/>
                      <a:r>
                        <a:rPr lang="en-ZA" sz="2000" u="none" strike="noStrike" dirty="0">
                          <a:effectLst/>
                        </a:rPr>
                        <a:t> </a:t>
                      </a:r>
                      <a:endParaRPr lang="en-ZA" sz="2000" b="0" i="0" u="none" strike="noStrike" dirty="0">
                        <a:solidFill>
                          <a:srgbClr val="000000"/>
                        </a:solidFill>
                        <a:effectLst/>
                        <a:latin typeface="Calibri" panose="020F0502020204030204" pitchFamily="34" charset="0"/>
                      </a:endParaRPr>
                    </a:p>
                  </a:txBody>
                  <a:tcPr marL="0" marR="0" marT="0" marB="0"/>
                </a:tc>
                <a:tc>
                  <a:txBody>
                    <a:bodyPr/>
                    <a:lstStyle/>
                    <a:p>
                      <a:pPr algn="l" fontAlgn="ctr"/>
                      <a:r>
                        <a:rPr lang="en-ZA" sz="2000" u="none" strike="noStrike">
                          <a:effectLst/>
                        </a:rPr>
                        <a:t> </a:t>
                      </a:r>
                      <a:endParaRPr lang="en-ZA" sz="2000" b="0" i="0" u="none" strike="noStrike">
                        <a:solidFill>
                          <a:srgbClr val="000000"/>
                        </a:solidFill>
                        <a:effectLst/>
                        <a:latin typeface="Calibri" panose="020F0502020204030204" pitchFamily="34" charset="0"/>
                      </a:endParaRPr>
                    </a:p>
                  </a:txBody>
                  <a:tcPr marL="0" marR="0" marT="0" marB="0"/>
                </a:tc>
                <a:tc>
                  <a:txBody>
                    <a:bodyPr/>
                    <a:lstStyle/>
                    <a:p>
                      <a:pPr algn="l" fontAlgn="ctr"/>
                      <a:r>
                        <a:rPr lang="en-ZA" sz="2000" u="none" strike="noStrike">
                          <a:effectLst/>
                        </a:rPr>
                        <a:t>        6 351 617 </a:t>
                      </a:r>
                      <a:endParaRPr lang="en-ZA" sz="2000" b="0" i="0" u="none" strike="noStrike">
                        <a:solidFill>
                          <a:srgbClr val="000000"/>
                        </a:solidFill>
                        <a:effectLst/>
                        <a:latin typeface="Calibri" panose="020F0502020204030204" pitchFamily="34" charset="0"/>
                      </a:endParaRPr>
                    </a:p>
                  </a:txBody>
                  <a:tcPr marL="0" marR="0" marT="0" marB="0"/>
                </a:tc>
                <a:tc>
                  <a:txBody>
                    <a:bodyPr/>
                    <a:lstStyle/>
                    <a:p>
                      <a:pPr algn="ctr" fontAlgn="ctr"/>
                      <a:r>
                        <a:rPr lang="en-ZA" sz="2000" u="none" strike="noStrike" dirty="0">
                          <a:effectLst/>
                        </a:rPr>
                        <a:t>102 240 </a:t>
                      </a:r>
                      <a:endParaRPr lang="en-ZA" sz="2000" b="0" i="0" u="none" strike="noStrike" dirty="0">
                        <a:solidFill>
                          <a:srgbClr val="000000"/>
                        </a:solidFill>
                        <a:effectLst/>
                        <a:latin typeface="Calibri" panose="020F0502020204030204" pitchFamily="34" charset="0"/>
                      </a:endParaRPr>
                    </a:p>
                  </a:txBody>
                  <a:tcPr marL="0" marR="0" marT="0" marB="0"/>
                </a:tc>
                <a:tc>
                  <a:txBody>
                    <a:bodyPr/>
                    <a:lstStyle/>
                    <a:p>
                      <a:pPr algn="l" fontAlgn="ctr"/>
                      <a:r>
                        <a:rPr lang="en-ZA" sz="2000" u="none" strike="noStrike" dirty="0">
                          <a:effectLst/>
                        </a:rPr>
                        <a:t>      33 773 817 </a:t>
                      </a:r>
                      <a:endParaRPr lang="en-ZA" sz="2000" b="0"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1277661883"/>
                  </a:ext>
                </a:extLst>
              </a:tr>
              <a:tr h="614733">
                <a:tc>
                  <a:txBody>
                    <a:bodyPr/>
                    <a:lstStyle/>
                    <a:p>
                      <a:pPr algn="l" fontAlgn="b"/>
                      <a:r>
                        <a:rPr lang="en-ZA" sz="2000" b="1" u="none" strike="noStrike" dirty="0">
                          <a:effectLst/>
                        </a:rPr>
                        <a:t>Licencing</a:t>
                      </a:r>
                      <a:endParaRPr lang="en-ZA" sz="2000" b="1" i="0" u="none" strike="noStrike" dirty="0">
                        <a:solidFill>
                          <a:srgbClr val="000000"/>
                        </a:solidFill>
                        <a:effectLst/>
                        <a:latin typeface="Calibri" panose="020F0502020204030204" pitchFamily="34" charset="0"/>
                      </a:endParaRPr>
                    </a:p>
                  </a:txBody>
                  <a:tcPr marL="0" marR="0" marT="0" marB="0"/>
                </a:tc>
                <a:tc>
                  <a:txBody>
                    <a:bodyPr/>
                    <a:lstStyle/>
                    <a:p>
                      <a:pPr algn="ctr" fontAlgn="b"/>
                      <a:r>
                        <a:rPr lang="en-ZA" sz="2000" u="none" strike="noStrike" dirty="0">
                          <a:effectLst/>
                        </a:rPr>
                        <a:t>    3 917 472 </a:t>
                      </a:r>
                      <a:endParaRPr lang="en-ZA" sz="2000" b="0" i="0" u="none" strike="noStrike" dirty="0">
                        <a:solidFill>
                          <a:srgbClr val="000000"/>
                        </a:solidFill>
                        <a:effectLst/>
                        <a:latin typeface="Calibri" panose="020F0502020204030204" pitchFamily="34" charset="0"/>
                      </a:endParaRPr>
                    </a:p>
                  </a:txBody>
                  <a:tcPr marL="0" marR="0" marT="0" marB="0"/>
                </a:tc>
                <a:tc>
                  <a:txBody>
                    <a:bodyPr/>
                    <a:lstStyle/>
                    <a:p>
                      <a:pPr algn="l" fontAlgn="b"/>
                      <a:r>
                        <a:rPr lang="en-ZA" sz="2000" u="none" strike="noStrike" dirty="0">
                          <a:effectLst/>
                        </a:rPr>
                        <a:t>      233 255 </a:t>
                      </a:r>
                      <a:endParaRPr lang="en-ZA" sz="2000" b="0" i="0" u="none" strike="noStrike" dirty="0">
                        <a:solidFill>
                          <a:srgbClr val="000000"/>
                        </a:solidFill>
                        <a:effectLst/>
                        <a:latin typeface="Calibri" panose="020F0502020204030204" pitchFamily="34" charset="0"/>
                      </a:endParaRPr>
                    </a:p>
                  </a:txBody>
                  <a:tcPr marL="0" marR="0" marT="0" marB="0"/>
                </a:tc>
                <a:tc>
                  <a:txBody>
                    <a:bodyPr/>
                    <a:lstStyle/>
                    <a:p>
                      <a:pPr algn="l" fontAlgn="b"/>
                      <a:r>
                        <a:rPr lang="en-ZA" sz="2000" u="none" strike="noStrike" dirty="0">
                          <a:effectLst/>
                        </a:rPr>
                        <a:t>                      -   </a:t>
                      </a:r>
                      <a:endParaRPr lang="en-ZA" sz="2000" b="0" i="0" u="none" strike="noStrike" dirty="0">
                        <a:solidFill>
                          <a:srgbClr val="000000"/>
                        </a:solidFill>
                        <a:effectLst/>
                        <a:latin typeface="Calibri" panose="020F0502020204030204" pitchFamily="34" charset="0"/>
                      </a:endParaRPr>
                    </a:p>
                  </a:txBody>
                  <a:tcPr marL="0" marR="0" marT="0" marB="0"/>
                </a:tc>
                <a:tc>
                  <a:txBody>
                    <a:bodyPr/>
                    <a:lstStyle/>
                    <a:p>
                      <a:pPr algn="ctr" fontAlgn="b"/>
                      <a:r>
                        <a:rPr lang="en-ZA" sz="2000" u="none" strike="noStrike" dirty="0">
                          <a:effectLst/>
                        </a:rPr>
                        <a:t>    7 423 399 </a:t>
                      </a:r>
                      <a:endParaRPr lang="en-ZA" sz="2000" b="0" i="0" u="none" strike="noStrike" dirty="0">
                        <a:solidFill>
                          <a:srgbClr val="000000"/>
                        </a:solidFill>
                        <a:effectLst/>
                        <a:latin typeface="Calibri" panose="020F0502020204030204" pitchFamily="34" charset="0"/>
                      </a:endParaRPr>
                    </a:p>
                  </a:txBody>
                  <a:tcPr marL="0" marR="0" marT="0" marB="0"/>
                </a:tc>
                <a:tc>
                  <a:txBody>
                    <a:bodyPr/>
                    <a:lstStyle/>
                    <a:p>
                      <a:pPr algn="l" fontAlgn="ctr"/>
                      <a:r>
                        <a:rPr lang="en-ZA" sz="2000" u="none" strike="noStrike" dirty="0">
                          <a:effectLst/>
                        </a:rPr>
                        <a:t>     51 140 568 </a:t>
                      </a:r>
                      <a:endParaRPr lang="en-ZA" sz="2000" b="0"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3937532703"/>
                  </a:ext>
                </a:extLst>
              </a:tr>
              <a:tr h="614733">
                <a:tc>
                  <a:txBody>
                    <a:bodyPr/>
                    <a:lstStyle/>
                    <a:p>
                      <a:pPr algn="l" fontAlgn="b"/>
                      <a:r>
                        <a:rPr lang="en-ZA" sz="2000" b="1" u="none" strike="noStrike" dirty="0">
                          <a:effectLst/>
                        </a:rPr>
                        <a:t>Other income </a:t>
                      </a:r>
                      <a:endParaRPr lang="en-ZA" sz="2000" b="1" i="0" u="none" strike="noStrike" dirty="0">
                        <a:solidFill>
                          <a:srgbClr val="000000"/>
                        </a:solidFill>
                        <a:effectLst/>
                        <a:latin typeface="Calibri" panose="020F0502020204030204" pitchFamily="34" charset="0"/>
                      </a:endParaRPr>
                    </a:p>
                  </a:txBody>
                  <a:tcPr marL="0" marR="0" marT="0" marB="0"/>
                </a:tc>
                <a:tc>
                  <a:txBody>
                    <a:bodyPr/>
                    <a:lstStyle/>
                    <a:p>
                      <a:pPr algn="ctr" fontAlgn="b"/>
                      <a:r>
                        <a:rPr lang="en-ZA" sz="2000" u="none" strike="noStrike" dirty="0">
                          <a:effectLst/>
                        </a:rPr>
                        <a:t>                         631 220 </a:t>
                      </a:r>
                      <a:endParaRPr lang="en-ZA" sz="2000" b="0" i="0" u="none" strike="noStrike" dirty="0">
                        <a:solidFill>
                          <a:srgbClr val="000000"/>
                        </a:solidFill>
                        <a:effectLst/>
                        <a:latin typeface="Calibri" panose="020F0502020204030204" pitchFamily="34" charset="0"/>
                      </a:endParaRPr>
                    </a:p>
                  </a:txBody>
                  <a:tcPr marL="0" marR="0" marT="0" marB="0"/>
                </a:tc>
                <a:tc>
                  <a:txBody>
                    <a:bodyPr/>
                    <a:lstStyle/>
                    <a:p>
                      <a:pPr algn="l" fontAlgn="b"/>
                      <a:r>
                        <a:rPr lang="en-ZA" sz="2000" u="none" strike="noStrike" dirty="0">
                          <a:effectLst/>
                        </a:rPr>
                        <a:t>     2 571 242 </a:t>
                      </a:r>
                      <a:endParaRPr lang="en-ZA" sz="2000" b="0" i="0" u="none" strike="noStrike" dirty="0">
                        <a:solidFill>
                          <a:srgbClr val="000000"/>
                        </a:solidFill>
                        <a:effectLst/>
                        <a:latin typeface="Calibri" panose="020F0502020204030204" pitchFamily="34" charset="0"/>
                      </a:endParaRPr>
                    </a:p>
                  </a:txBody>
                  <a:tcPr marL="0" marR="0" marT="0" marB="0"/>
                </a:tc>
                <a:tc>
                  <a:txBody>
                    <a:bodyPr/>
                    <a:lstStyle/>
                    <a:p>
                      <a:pPr algn="l" fontAlgn="b"/>
                      <a:r>
                        <a:rPr lang="en-ZA" sz="2000" u="none" strike="noStrike">
                          <a:effectLst/>
                        </a:rPr>
                        <a:t>             75 199 </a:t>
                      </a:r>
                      <a:endParaRPr lang="en-ZA" sz="2000" b="0" i="0" u="none" strike="noStrike">
                        <a:solidFill>
                          <a:srgbClr val="000000"/>
                        </a:solidFill>
                        <a:effectLst/>
                        <a:latin typeface="Calibri" panose="020F0502020204030204" pitchFamily="34" charset="0"/>
                      </a:endParaRPr>
                    </a:p>
                  </a:txBody>
                  <a:tcPr marL="0" marR="0" marT="0" marB="0"/>
                </a:tc>
                <a:tc>
                  <a:txBody>
                    <a:bodyPr/>
                    <a:lstStyle/>
                    <a:p>
                      <a:pPr algn="ctr" fontAlgn="b"/>
                      <a:r>
                        <a:rPr lang="en-ZA" sz="2000" u="none" strike="noStrike" dirty="0">
                          <a:effectLst/>
                        </a:rPr>
                        <a:t>    5 753 268 </a:t>
                      </a:r>
                      <a:endParaRPr lang="en-ZA" sz="2000" b="0" i="0" u="none" strike="noStrike" dirty="0">
                        <a:solidFill>
                          <a:srgbClr val="000000"/>
                        </a:solidFill>
                        <a:effectLst/>
                        <a:latin typeface="Calibri" panose="020F0502020204030204" pitchFamily="34" charset="0"/>
                      </a:endParaRPr>
                    </a:p>
                  </a:txBody>
                  <a:tcPr marL="0" marR="0" marT="0" marB="0"/>
                </a:tc>
                <a:tc>
                  <a:txBody>
                    <a:bodyPr/>
                    <a:lstStyle/>
                    <a:p>
                      <a:pPr algn="l" fontAlgn="ctr"/>
                      <a:r>
                        <a:rPr lang="en-ZA" sz="2000" u="none" strike="noStrike" dirty="0">
                          <a:effectLst/>
                        </a:rPr>
                        <a:t>     40 201 143 </a:t>
                      </a:r>
                      <a:endParaRPr lang="en-ZA" sz="2000" b="0"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366625810"/>
                  </a:ext>
                </a:extLst>
              </a:tr>
            </a:tbl>
          </a:graphicData>
        </a:graphic>
      </p:graphicFrame>
      <p:pic>
        <p:nvPicPr>
          <p:cNvPr id="5" name="Picture 4">
            <a:extLst>
              <a:ext uri="{FF2B5EF4-FFF2-40B4-BE49-F238E27FC236}">
                <a16:creationId xmlns:a16="http://schemas.microsoft.com/office/drawing/2014/main" id="{D2EDCC57-891C-4299-B0D9-E9B56EE5D780}"/>
              </a:ext>
            </a:extLst>
          </p:cNvPr>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18939532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76E654-D9C4-43E5-B9B6-5C741680088F}" type="slidenum">
              <a:rPr kumimoji="0" lang="en-ZA" sz="1050" b="0" i="0" u="none" strike="noStrike" kern="1200" cap="none" spc="0" normalizeH="0" baseline="0" noProof="0" smtClean="0">
                <a:ln>
                  <a:noFill/>
                </a:ln>
                <a:solidFill>
                  <a:schemeClr val="tx1"/>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ZA" sz="1050" b="0" i="0" u="none" strike="noStrike" kern="1200" cap="none" spc="0" normalizeH="0" baseline="0" noProof="0" dirty="0">
              <a:ln>
                <a:noFill/>
              </a:ln>
              <a:solidFill>
                <a:schemeClr val="tx1"/>
              </a:solidFill>
              <a:effectLst/>
              <a:uLnTx/>
              <a:uFillTx/>
              <a:latin typeface="Calibri"/>
              <a:ea typeface="+mn-ea"/>
              <a:cs typeface="+mn-cs"/>
            </a:endParaRPr>
          </a:p>
        </p:txBody>
      </p:sp>
      <p:sp>
        <p:nvSpPr>
          <p:cNvPr id="2" name="Title 1"/>
          <p:cNvSpPr>
            <a:spLocks noGrp="1"/>
          </p:cNvSpPr>
          <p:nvPr>
            <p:ph type="title" idx="4294967295"/>
          </p:nvPr>
        </p:nvSpPr>
        <p:spPr>
          <a:xfrm>
            <a:off x="337625" y="242668"/>
            <a:ext cx="11394830" cy="1144588"/>
          </a:xfrm>
          <a:solidFill>
            <a:schemeClr val="accent1"/>
          </a:solidFill>
        </p:spPr>
        <p:txBody>
          <a:bodyPr>
            <a:noAutofit/>
          </a:bodyPr>
          <a:lstStyle/>
          <a:p>
            <a:pPr lvl="0" algn="ctr"/>
            <a:r>
              <a:rPr lang="en-ZA" sz="3200" b="1" dirty="0">
                <a:solidFill>
                  <a:schemeClr val="tx1"/>
                </a:solidFill>
                <a:latin typeface="Arial" panose="020B0604020202020204" pitchFamily="34" charset="0"/>
                <a:ea typeface="Tahoma" panose="020B0604030504040204" pitchFamily="34" charset="0"/>
                <a:cs typeface="Arial" panose="020B0604020202020204" pitchFamily="34" charset="0"/>
              </a:rPr>
              <a:t>SPECIFIC RECOMMENDATIONS ON REVENUE ENHANCEMENT AND COLLECTION</a:t>
            </a:r>
          </a:p>
        </p:txBody>
      </p:sp>
      <p:sp>
        <p:nvSpPr>
          <p:cNvPr id="3" name="Content Placeholder 2"/>
          <p:cNvSpPr>
            <a:spLocks noGrp="1"/>
          </p:cNvSpPr>
          <p:nvPr>
            <p:ph idx="4294967295"/>
          </p:nvPr>
        </p:nvSpPr>
        <p:spPr>
          <a:xfrm>
            <a:off x="337625" y="1632889"/>
            <a:ext cx="10442575" cy="4149725"/>
          </a:xfrm>
        </p:spPr>
        <p:txBody>
          <a:bodyPr>
            <a:noAutofit/>
          </a:bodyPr>
          <a:lstStyle/>
          <a:p>
            <a:pPr lvl="0" defTabSz="457200">
              <a:lnSpc>
                <a:spcPct val="150000"/>
              </a:lnSpc>
              <a:spcBef>
                <a:spcPts val="0"/>
              </a:spcBef>
              <a:spcAft>
                <a:spcPts val="0"/>
              </a:spcAft>
              <a:buClrTx/>
              <a:buSzTx/>
              <a:buFont typeface="Wingdings" panose="05000000000000000000" pitchFamily="2" charset="2"/>
              <a:buChar char="q"/>
              <a:defRPr/>
            </a:pPr>
            <a:r>
              <a:rPr lang="en-ZA" sz="2000" dirty="0">
                <a:solidFill>
                  <a:schemeClr val="tx1"/>
                </a:solidFill>
              </a:rPr>
              <a:t> Settle discounts are being offered to customers in arrears  (30%-45%) discounts </a:t>
            </a:r>
          </a:p>
          <a:p>
            <a:pPr marL="0" lvl="0" indent="0" defTabSz="457200">
              <a:lnSpc>
                <a:spcPct val="150000"/>
              </a:lnSpc>
              <a:spcBef>
                <a:spcPts val="0"/>
              </a:spcBef>
              <a:spcAft>
                <a:spcPts val="0"/>
              </a:spcAft>
              <a:buClrTx/>
              <a:buSzTx/>
              <a:buNone/>
              <a:defRPr/>
            </a:pPr>
            <a:r>
              <a:rPr lang="en-ZA" sz="2000" dirty="0">
                <a:solidFill>
                  <a:schemeClr val="tx1"/>
                </a:solidFill>
              </a:rPr>
              <a:t>     based on debt payment pattern of each consumer to enhance cash flow</a:t>
            </a:r>
          </a:p>
          <a:p>
            <a:pPr lvl="0" defTabSz="457200">
              <a:lnSpc>
                <a:spcPct val="150000"/>
              </a:lnSpc>
              <a:spcBef>
                <a:spcPts val="0"/>
              </a:spcBef>
              <a:spcAft>
                <a:spcPts val="0"/>
              </a:spcAft>
              <a:buClrTx/>
              <a:buSzTx/>
              <a:buFont typeface="Wingdings" panose="05000000000000000000" pitchFamily="2" charset="2"/>
              <a:buChar char="q"/>
              <a:defRPr/>
            </a:pPr>
            <a:r>
              <a:rPr lang="en-ZA" sz="2000" dirty="0">
                <a:solidFill>
                  <a:schemeClr val="tx1"/>
                </a:solidFill>
              </a:rPr>
              <a:t> Audit of electricity meters on the ground completed </a:t>
            </a:r>
          </a:p>
          <a:p>
            <a:pPr lvl="0" defTabSz="457200">
              <a:lnSpc>
                <a:spcPct val="150000"/>
              </a:lnSpc>
              <a:spcBef>
                <a:spcPts val="0"/>
              </a:spcBef>
              <a:spcAft>
                <a:spcPts val="0"/>
              </a:spcAft>
              <a:buClrTx/>
              <a:buSzTx/>
              <a:buFont typeface="Wingdings" panose="05000000000000000000" pitchFamily="2" charset="2"/>
              <a:buChar char="q"/>
              <a:defRPr/>
            </a:pPr>
            <a:r>
              <a:rPr lang="en-ZA" sz="2000" dirty="0">
                <a:solidFill>
                  <a:schemeClr val="tx1"/>
                </a:solidFill>
              </a:rPr>
              <a:t> Audit of water meters new developed areas where completed</a:t>
            </a:r>
          </a:p>
          <a:p>
            <a:pPr lvl="0" defTabSz="457200">
              <a:lnSpc>
                <a:spcPct val="150000"/>
              </a:lnSpc>
              <a:spcBef>
                <a:spcPts val="0"/>
              </a:spcBef>
              <a:spcAft>
                <a:spcPts val="0"/>
              </a:spcAft>
              <a:buClrTx/>
              <a:buSzTx/>
              <a:buFont typeface="Wingdings" panose="05000000000000000000" pitchFamily="2" charset="2"/>
              <a:buChar char="q"/>
              <a:defRPr/>
            </a:pPr>
            <a:r>
              <a:rPr lang="en-ZA" sz="2000" dirty="0">
                <a:solidFill>
                  <a:schemeClr val="tx1"/>
                </a:solidFill>
              </a:rPr>
              <a:t> Major refurbishment of electricity substations underway</a:t>
            </a:r>
          </a:p>
          <a:p>
            <a:pPr lvl="0" defTabSz="457200">
              <a:lnSpc>
                <a:spcPct val="150000"/>
              </a:lnSpc>
              <a:spcBef>
                <a:spcPts val="0"/>
              </a:spcBef>
              <a:spcAft>
                <a:spcPts val="0"/>
              </a:spcAft>
              <a:buClrTx/>
              <a:buSzTx/>
              <a:buFont typeface="Wingdings" panose="05000000000000000000" pitchFamily="2" charset="2"/>
              <a:buChar char="q"/>
              <a:defRPr/>
            </a:pPr>
            <a:r>
              <a:rPr lang="en-ZA" sz="2000" dirty="0">
                <a:solidFill>
                  <a:schemeClr val="tx1"/>
                </a:solidFill>
              </a:rPr>
              <a:t> Electricity tariff review underway</a:t>
            </a:r>
          </a:p>
          <a:p>
            <a:pPr lvl="0" defTabSz="457200">
              <a:lnSpc>
                <a:spcPct val="150000"/>
              </a:lnSpc>
              <a:spcBef>
                <a:spcPts val="0"/>
              </a:spcBef>
              <a:spcAft>
                <a:spcPts val="0"/>
              </a:spcAft>
              <a:buClrTx/>
              <a:buSzTx/>
              <a:buFont typeface="Wingdings" panose="05000000000000000000" pitchFamily="2" charset="2"/>
              <a:buChar char="q"/>
              <a:defRPr/>
            </a:pPr>
            <a:r>
              <a:rPr lang="en-ZA" sz="2000" dirty="0">
                <a:solidFill>
                  <a:schemeClr val="tx1"/>
                </a:solidFill>
              </a:rPr>
              <a:t> Revenue base of municipality being investigated to enhance income  </a:t>
            </a:r>
          </a:p>
          <a:p>
            <a:pPr marL="342900" indent="-342900">
              <a:lnSpc>
                <a:spcPct val="150000"/>
              </a:lnSpc>
              <a:buFont typeface="+mj-lt"/>
              <a:buAutoNum type="arabicPeriod"/>
            </a:pPr>
            <a:endParaRPr lang="en-ZA" sz="2000" dirty="0">
              <a:solidFill>
                <a:schemeClr val="tx1"/>
              </a:solidFill>
            </a:endParaRPr>
          </a:p>
          <a:p>
            <a:endParaRPr lang="en-ZA" sz="2000" dirty="0">
              <a:solidFill>
                <a:schemeClr val="tx1"/>
              </a:solidFill>
            </a:endParaRPr>
          </a:p>
        </p:txBody>
      </p:sp>
      <p:pic>
        <p:nvPicPr>
          <p:cNvPr id="9" name="Picture 8"/>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12349526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365125"/>
            <a:ext cx="11466288" cy="732155"/>
          </a:xfrm>
          <a:solidFill>
            <a:schemeClr val="accent1"/>
          </a:solidFill>
        </p:spPr>
        <p:txBody>
          <a:bodyPr>
            <a:normAutofit fontScale="90000"/>
          </a:bodyPr>
          <a:lstStyle/>
          <a:p>
            <a:pPr algn="ctr"/>
            <a:r>
              <a:rPr lang="en-US" sz="3600" b="1" dirty="0">
                <a:solidFill>
                  <a:schemeClr val="tx1"/>
                </a:solidFill>
                <a:latin typeface="Arial" panose="020B0604020202020204" pitchFamily="34" charset="0"/>
                <a:ea typeface="Tahoma" panose="020B0604030504040204" pitchFamily="34" charset="0"/>
                <a:cs typeface="Arial" panose="020B0604020202020204" pitchFamily="34" charset="0"/>
              </a:rPr>
              <a:t>INDIGENT POLICY</a:t>
            </a:r>
            <a:endParaRPr lang="en-ZA" sz="3600" b="1" dirty="0">
              <a:solidFill>
                <a:schemeClr val="tx1"/>
              </a:solidFill>
              <a:latin typeface="Arial" panose="020B0604020202020204" pitchFamily="34" charset="0"/>
              <a:ea typeface="Tahoma" panose="020B0604030504040204" pitchFamily="34" charset="0"/>
              <a:cs typeface="Arial" panose="020B0604020202020204" pitchFamily="34" charset="0"/>
            </a:endParaRPr>
          </a:p>
        </p:txBody>
      </p:sp>
      <p:sp>
        <p:nvSpPr>
          <p:cNvPr id="3" name="Content Placeholder 2"/>
          <p:cNvSpPr>
            <a:spLocks noGrp="1"/>
          </p:cNvSpPr>
          <p:nvPr>
            <p:ph idx="1"/>
          </p:nvPr>
        </p:nvSpPr>
        <p:spPr>
          <a:xfrm>
            <a:off x="789735" y="1463040"/>
            <a:ext cx="10612529" cy="2785404"/>
          </a:xfrm>
        </p:spPr>
        <p:txBody>
          <a:bodyPr>
            <a:normAutofit/>
          </a:bodyPr>
          <a:lstStyle/>
          <a:p>
            <a:pPr>
              <a:lnSpc>
                <a:spcPct val="150000"/>
              </a:lnSpc>
              <a:buFont typeface="Wingdings" panose="05000000000000000000" pitchFamily="2" charset="2"/>
              <a:buChar char="q"/>
            </a:pPr>
            <a:r>
              <a:rPr lang="en-ZA" sz="2000" dirty="0">
                <a:latin typeface="Arial" panose="020B0604020202020204" pitchFamily="34" charset="0"/>
                <a:cs typeface="Arial" panose="020B0604020202020204" pitchFamily="34" charset="0"/>
              </a:rPr>
              <a:t> The Municipality has the Indigent Policy in place and the policy is reviewed annually </a:t>
            </a:r>
          </a:p>
          <a:p>
            <a:pPr>
              <a:lnSpc>
                <a:spcPct val="150000"/>
              </a:lnSpc>
              <a:buFont typeface="Wingdings" panose="05000000000000000000" pitchFamily="2" charset="2"/>
              <a:buChar char="q"/>
            </a:pPr>
            <a:r>
              <a:rPr lang="en-ZA" sz="20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The Indigent Policy is intended to guide the municipality to improve the lives of indigents and to improve access to Free Basic services.</a:t>
            </a:r>
          </a:p>
          <a:p>
            <a:pPr>
              <a:lnSpc>
                <a:spcPct val="150000"/>
              </a:lnSpc>
              <a:buFont typeface="Wingdings" panose="05000000000000000000" pitchFamily="2" charset="2"/>
              <a:buChar char="q"/>
            </a:pPr>
            <a:r>
              <a:rPr lang="en-ZA" sz="2000" dirty="0">
                <a:latin typeface="Arial" panose="020B0604020202020204" pitchFamily="34" charset="0"/>
                <a:cs typeface="Arial" panose="020B0604020202020204" pitchFamily="34" charset="0"/>
              </a:rPr>
              <a:t> There are  </a:t>
            </a:r>
            <a:r>
              <a:rPr lang="en-ZA" sz="2000" dirty="0">
                <a:latin typeface="Arial" panose="020B0604020202020204" pitchFamily="34" charset="0"/>
                <a:ea typeface="Calibri" panose="020F0502020204030204" pitchFamily="34" charset="0"/>
                <a:cs typeface="Arial" panose="020B0604020202020204" pitchFamily="34" charset="0"/>
              </a:rPr>
              <a:t>26 367 registered indigents in the process of validating all current indigents.</a:t>
            </a:r>
            <a:endParaRPr lang="en-ZA" sz="2000" dirty="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q"/>
            </a:pPr>
            <a:endParaRPr lang="en-ZA" sz="2000" dirty="0">
              <a:latin typeface="Arial" panose="020B0604020202020204" pitchFamily="34" charset="0"/>
              <a:cs typeface="Arial" panose="020B0604020202020204" pitchFamily="34" charset="0"/>
            </a:endParaRPr>
          </a:p>
        </p:txBody>
      </p:sp>
      <p:sp>
        <p:nvSpPr>
          <p:cNvPr id="10" name="Slide Number Placeholder 9"/>
          <p:cNvSpPr>
            <a:spLocks noGrp="1"/>
          </p:cNvSpPr>
          <p:nvPr>
            <p:ph type="sldNum" sz="quarter" idx="12"/>
          </p:nvPr>
        </p:nvSpPr>
        <p:spPr>
          <a:xfrm>
            <a:off x="8417416" y="6356350"/>
            <a:ext cx="2743200" cy="365125"/>
          </a:xfrm>
        </p:spPr>
        <p:txBody>
          <a:bodyPr/>
          <a:lstStyle/>
          <a:p>
            <a:fld id="{EB144B69-593E-4476-AF73-5FB3C4B22BCF}" type="slidenum">
              <a:rPr lang="en-ZA" smtClean="0"/>
              <a:t>37</a:t>
            </a:fld>
            <a:endParaRPr lang="en-ZA"/>
          </a:p>
        </p:txBody>
      </p:sp>
      <p:pic>
        <p:nvPicPr>
          <p:cNvPr id="9" name="Picture 8"/>
          <p:cNvPicPr/>
          <p:nvPr/>
        </p:nvPicPr>
        <p:blipFill>
          <a:blip r:embed="rId3"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27262821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76E654-D9C4-43E5-B9B6-5C741680088F}" type="slidenum">
              <a:rPr kumimoji="0" lang="en-ZA" sz="1050" b="0" i="0" u="none" strike="noStrike" kern="1200" cap="none" spc="0" normalizeH="0" baseline="0" noProof="0" smtClean="0">
                <a:ln>
                  <a:noFill/>
                </a:ln>
                <a:solidFill>
                  <a:schemeClr val="tx1"/>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ZA" sz="1050" b="0" i="0" u="none" strike="noStrike" kern="1200" cap="none" spc="0" normalizeH="0" baseline="0" noProof="0">
              <a:ln>
                <a:noFill/>
              </a:ln>
              <a:solidFill>
                <a:schemeClr val="tx1"/>
              </a:solidFill>
              <a:effectLst/>
              <a:uLnTx/>
              <a:uFillTx/>
              <a:latin typeface="Calibri"/>
              <a:ea typeface="+mn-ea"/>
              <a:cs typeface="+mn-cs"/>
            </a:endParaRPr>
          </a:p>
        </p:txBody>
      </p:sp>
      <p:sp>
        <p:nvSpPr>
          <p:cNvPr id="3" name="Title 2"/>
          <p:cNvSpPr>
            <a:spLocks noGrp="1"/>
          </p:cNvSpPr>
          <p:nvPr>
            <p:ph type="title" idx="4294967295"/>
          </p:nvPr>
        </p:nvSpPr>
        <p:spPr>
          <a:xfrm>
            <a:off x="532606" y="320040"/>
            <a:ext cx="11126788" cy="1511300"/>
          </a:xfrm>
          <a:solidFill>
            <a:schemeClr val="accent1"/>
          </a:solidFill>
        </p:spPr>
        <p:txBody>
          <a:bodyPr>
            <a:noAutofit/>
          </a:bodyPr>
          <a:lstStyle/>
          <a:p>
            <a:pPr algn="ctr"/>
            <a:r>
              <a:rPr lang="en-ZA" sz="3200" b="1" dirty="0">
                <a:solidFill>
                  <a:schemeClr val="tx1"/>
                </a:solidFill>
                <a:latin typeface="Arial" panose="020B0604020202020204" pitchFamily="34" charset="0"/>
                <a:ea typeface="Tahoma" panose="020B0604030504040204" pitchFamily="34" charset="0"/>
                <a:cs typeface="Arial" panose="020B0604020202020204" pitchFamily="34" charset="0"/>
              </a:rPr>
              <a:t>SUPPORT PROVINCIAL AND NATIONAL GOVERNMENT PROVIDING TO THE MUNICIPALITY AND GRANT SPENDING </a:t>
            </a:r>
          </a:p>
        </p:txBody>
      </p:sp>
      <p:sp>
        <p:nvSpPr>
          <p:cNvPr id="4" name="TextBox 3"/>
          <p:cNvSpPr txBox="1"/>
          <p:nvPr/>
        </p:nvSpPr>
        <p:spPr>
          <a:xfrm>
            <a:off x="614597" y="2083633"/>
            <a:ext cx="11182662" cy="1420325"/>
          </a:xfrm>
          <a:prstGeom prst="rect">
            <a:avLst/>
          </a:prstGeom>
          <a:noFill/>
        </p:spPr>
        <p:txBody>
          <a:bodyPr wrap="square" rtlCol="0">
            <a:spAutoFit/>
          </a:bodyPr>
          <a:lstStyle/>
          <a:p>
            <a:pPr marL="457200" indent="-457200">
              <a:lnSpc>
                <a:spcPct val="150000"/>
              </a:lnSpc>
              <a:buFont typeface="Wingdings" panose="05000000000000000000" pitchFamily="2" charset="2"/>
              <a:buChar char="q"/>
            </a:pPr>
            <a:r>
              <a:rPr lang="en-ZA" sz="2000" dirty="0">
                <a:solidFill>
                  <a:schemeClr val="dk1"/>
                </a:solidFill>
              </a:rPr>
              <a:t>Assistance with the review of the Annual Financial statements from Provincial treasury </a:t>
            </a:r>
          </a:p>
          <a:p>
            <a:pPr marL="457200" indent="-457200">
              <a:lnSpc>
                <a:spcPct val="150000"/>
              </a:lnSpc>
              <a:buFont typeface="Wingdings" panose="05000000000000000000" pitchFamily="2" charset="2"/>
              <a:buChar char="q"/>
            </a:pPr>
            <a:r>
              <a:rPr lang="en-ZA" sz="2000" dirty="0">
                <a:solidFill>
                  <a:schemeClr val="dk1"/>
                </a:solidFill>
              </a:rPr>
              <a:t>Assistance with the assessment of the budget from Provincial and National Treasury </a:t>
            </a:r>
          </a:p>
          <a:p>
            <a:pPr marL="457200" indent="-457200">
              <a:lnSpc>
                <a:spcPct val="150000"/>
              </a:lnSpc>
              <a:buFont typeface="Wingdings" panose="05000000000000000000" pitchFamily="2" charset="2"/>
              <a:buChar char="q"/>
            </a:pPr>
            <a:r>
              <a:rPr lang="en-ZA" sz="2000" dirty="0">
                <a:solidFill>
                  <a:schemeClr val="dk1"/>
                </a:solidFill>
                <a:cs typeface="Arial" panose="020B0604020202020204" pitchFamily="34" charset="0"/>
              </a:rPr>
              <a:t>Monthly District and Provincial </a:t>
            </a:r>
            <a:r>
              <a:rPr lang="en-ZA" sz="2000" dirty="0" err="1">
                <a:solidFill>
                  <a:schemeClr val="dk1"/>
                </a:solidFill>
                <a:cs typeface="Arial" panose="020B0604020202020204" pitchFamily="34" charset="0"/>
              </a:rPr>
              <a:t>MIG</a:t>
            </a:r>
            <a:r>
              <a:rPr lang="en-ZA" sz="2000" dirty="0">
                <a:solidFill>
                  <a:schemeClr val="dk1"/>
                </a:solidFill>
                <a:cs typeface="Arial" panose="020B0604020202020204" pitchFamily="34" charset="0"/>
              </a:rPr>
              <a:t> forums led by COGHSTA</a:t>
            </a:r>
            <a:endParaRPr lang="en-ZA" sz="2000" dirty="0">
              <a:cs typeface="Arial" panose="020B0604020202020204" pitchFamily="34" charset="0"/>
            </a:endParaRPr>
          </a:p>
        </p:txBody>
      </p:sp>
      <p:pic>
        <p:nvPicPr>
          <p:cNvPr id="12" name="Picture 11"/>
          <p:cNvPicPr/>
          <p:nvPr/>
        </p:nvPicPr>
        <p:blipFill>
          <a:blip r:embed="rId3"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496895168"/>
      </p:ext>
    </p:extLst>
  </p:cSld>
  <p:clrMapOvr>
    <a:masterClrMapping/>
  </p:clrMapOvr>
  <p:transition spd="med">
    <p:pull/>
  </p:transition>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58876FC7-262C-4D21-BF78-6A5AC136685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2" name="Freeform 5">
              <a:extLst>
                <a:ext uri="{FF2B5EF4-FFF2-40B4-BE49-F238E27FC236}">
                  <a16:creationId xmlns:a16="http://schemas.microsoft.com/office/drawing/2014/main" id="{ABE409A9-3B26-4DE4-A0DF-736A57D7D9C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6">
              <a:extLst>
                <a:ext uri="{FF2B5EF4-FFF2-40B4-BE49-F238E27FC236}">
                  <a16:creationId xmlns:a16="http://schemas.microsoft.com/office/drawing/2014/main" id="{DDFC98DB-AE56-4BC5-A7FC-E1958210DF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7">
              <a:extLst>
                <a:ext uri="{FF2B5EF4-FFF2-40B4-BE49-F238E27FC236}">
                  <a16:creationId xmlns:a16="http://schemas.microsoft.com/office/drawing/2014/main" id="{04C56DFB-4797-43DA-AF68-54F5A02880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8">
              <a:extLst>
                <a:ext uri="{FF2B5EF4-FFF2-40B4-BE49-F238E27FC236}">
                  <a16:creationId xmlns:a16="http://schemas.microsoft.com/office/drawing/2014/main" id="{A2E5DA65-4E8C-4ED5-BB6A-C4E1072C3E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9">
              <a:extLst>
                <a:ext uri="{FF2B5EF4-FFF2-40B4-BE49-F238E27FC236}">
                  <a16:creationId xmlns:a16="http://schemas.microsoft.com/office/drawing/2014/main" id="{D6D08778-9B28-4AB2-8301-3751F4DAF3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0">
              <a:extLst>
                <a:ext uri="{FF2B5EF4-FFF2-40B4-BE49-F238E27FC236}">
                  <a16:creationId xmlns:a16="http://schemas.microsoft.com/office/drawing/2014/main" id="{B6E71DBF-240E-4319-BE17-2155D0DCAA8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1">
              <a:extLst>
                <a:ext uri="{FF2B5EF4-FFF2-40B4-BE49-F238E27FC236}">
                  <a16:creationId xmlns:a16="http://schemas.microsoft.com/office/drawing/2014/main" id="{2235DD60-9149-4F52-BA2C-888BBDF8B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2">
              <a:extLst>
                <a:ext uri="{FF2B5EF4-FFF2-40B4-BE49-F238E27FC236}">
                  <a16:creationId xmlns:a16="http://schemas.microsoft.com/office/drawing/2014/main" id="{1FDAF4AB-72D9-49A1-A44E-F2E4325448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3">
              <a:extLst>
                <a:ext uri="{FF2B5EF4-FFF2-40B4-BE49-F238E27FC236}">
                  <a16:creationId xmlns:a16="http://schemas.microsoft.com/office/drawing/2014/main" id="{7C74439E-2FCE-4914-B25A-0E2EACF648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4">
              <a:extLst>
                <a:ext uri="{FF2B5EF4-FFF2-40B4-BE49-F238E27FC236}">
                  <a16:creationId xmlns:a16="http://schemas.microsoft.com/office/drawing/2014/main" id="{6F2AC5F5-24C6-4B21-B2A6-14E2A3DDE3D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 name="Freeform 15">
              <a:extLst>
                <a:ext uri="{FF2B5EF4-FFF2-40B4-BE49-F238E27FC236}">
                  <a16:creationId xmlns:a16="http://schemas.microsoft.com/office/drawing/2014/main" id="{53E026AA-CFCC-425A-AEBB-5AF946E737E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6">
              <a:extLst>
                <a:ext uri="{FF2B5EF4-FFF2-40B4-BE49-F238E27FC236}">
                  <a16:creationId xmlns:a16="http://schemas.microsoft.com/office/drawing/2014/main" id="{CFB34E43-D7A7-44DD-B688-0C80F75A5FA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4" name="Freeform 17">
              <a:extLst>
                <a:ext uri="{FF2B5EF4-FFF2-40B4-BE49-F238E27FC236}">
                  <a16:creationId xmlns:a16="http://schemas.microsoft.com/office/drawing/2014/main" id="{79E6D206-E674-40DF-B2D9-F4D4C81F22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8">
              <a:extLst>
                <a:ext uri="{FF2B5EF4-FFF2-40B4-BE49-F238E27FC236}">
                  <a16:creationId xmlns:a16="http://schemas.microsoft.com/office/drawing/2014/main" id="{B8D71898-E190-48BB-9FA1-B18CFBECD18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9">
              <a:extLst>
                <a:ext uri="{FF2B5EF4-FFF2-40B4-BE49-F238E27FC236}">
                  <a16:creationId xmlns:a16="http://schemas.microsoft.com/office/drawing/2014/main" id="{02FEB4C2-E567-43E3-982F-9FC2F85BB0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0">
              <a:extLst>
                <a:ext uri="{FF2B5EF4-FFF2-40B4-BE49-F238E27FC236}">
                  <a16:creationId xmlns:a16="http://schemas.microsoft.com/office/drawing/2014/main" id="{F3A5AE10-E218-4DE4-8C8A-E5DEF1CF60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1">
              <a:extLst>
                <a:ext uri="{FF2B5EF4-FFF2-40B4-BE49-F238E27FC236}">
                  <a16:creationId xmlns:a16="http://schemas.microsoft.com/office/drawing/2014/main" id="{E6D62A9D-DBC0-4C69-A05C-785CCECCE1F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2">
              <a:extLst>
                <a:ext uri="{FF2B5EF4-FFF2-40B4-BE49-F238E27FC236}">
                  <a16:creationId xmlns:a16="http://schemas.microsoft.com/office/drawing/2014/main" id="{45CCB5FD-6E4A-498D-B96B-BB4FCC1DEE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0" name="Freeform 23">
              <a:extLst>
                <a:ext uri="{FF2B5EF4-FFF2-40B4-BE49-F238E27FC236}">
                  <a16:creationId xmlns:a16="http://schemas.microsoft.com/office/drawing/2014/main" id="{8CB57E2B-3E69-4131-A938-EE548A3E5F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2" name="Group 31">
            <a:extLst>
              <a:ext uri="{FF2B5EF4-FFF2-40B4-BE49-F238E27FC236}">
                <a16:creationId xmlns:a16="http://schemas.microsoft.com/office/drawing/2014/main" id="{183BD171-940D-49F9-A450-D14C7C7B5F7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3" name="Rectangle 32">
              <a:extLst>
                <a:ext uri="{FF2B5EF4-FFF2-40B4-BE49-F238E27FC236}">
                  <a16:creationId xmlns:a16="http://schemas.microsoft.com/office/drawing/2014/main" id="{CA28A8C9-77D1-4849-86D2-1275065E27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Isosceles Triangle 33">
              <a:extLst>
                <a:ext uri="{FF2B5EF4-FFF2-40B4-BE49-F238E27FC236}">
                  <a16:creationId xmlns:a16="http://schemas.microsoft.com/office/drawing/2014/main" id="{0C209A80-098E-469E-8C00-C6968D0D3F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34">
              <a:extLst>
                <a:ext uri="{FF2B5EF4-FFF2-40B4-BE49-F238E27FC236}">
                  <a16:creationId xmlns:a16="http://schemas.microsoft.com/office/drawing/2014/main" id="{D400F9E1-E8F2-45AE-AB64-B12ACDD4E2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7" name="Rectangle 36">
            <a:extLst>
              <a:ext uri="{FF2B5EF4-FFF2-40B4-BE49-F238E27FC236}">
                <a16:creationId xmlns:a16="http://schemas.microsoft.com/office/drawing/2014/main" id="{6BDBA639-2A71-4A60-A71A-FF1836F546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9" name="Group 38">
            <a:extLst>
              <a:ext uri="{FF2B5EF4-FFF2-40B4-BE49-F238E27FC236}">
                <a16:creationId xmlns:a16="http://schemas.microsoft.com/office/drawing/2014/main" id="{5E208A8B-5EBD-4532-BE72-26414FA7CF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40"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0"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1"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2"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8"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0" name="Freeform: Shape 59">
            <a:extLst>
              <a:ext uri="{FF2B5EF4-FFF2-40B4-BE49-F238E27FC236}">
                <a16:creationId xmlns:a16="http://schemas.microsoft.com/office/drawing/2014/main" id="{D9C506D7-84CB-4057-A44A-465313E785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616277" y="2061838"/>
            <a:ext cx="6959446" cy="1662475"/>
          </a:xfrm>
        </p:spPr>
        <p:txBody>
          <a:bodyPr vert="horz" lIns="228600" tIns="228600" rIns="228600" bIns="0" rtlCol="0" anchor="b">
            <a:normAutofit/>
          </a:bodyPr>
          <a:lstStyle/>
          <a:p>
            <a:pPr>
              <a:lnSpc>
                <a:spcPct val="80000"/>
              </a:lnSpc>
            </a:pPr>
            <a:r>
              <a:rPr lang="en-US" sz="4800" dirty="0"/>
              <a:t>6</a:t>
            </a:r>
            <a:r>
              <a:rPr lang="en-US" sz="4800" dirty="0" smtClean="0"/>
              <a:t>. </a:t>
            </a:r>
            <a:r>
              <a:rPr lang="en-US" sz="4800" dirty="0"/>
              <a:t>COVID EXPENDITURE </a:t>
            </a:r>
          </a:p>
        </p:txBody>
      </p:sp>
      <p:sp>
        <p:nvSpPr>
          <p:cNvPr id="4" name="Slide Number Placeholder 3"/>
          <p:cNvSpPr>
            <a:spLocks noGrp="1"/>
          </p:cNvSpPr>
          <p:nvPr>
            <p:ph type="sldNum" sz="quarter" idx="12"/>
          </p:nvPr>
        </p:nvSpPr>
        <p:spPr>
          <a:xfrm>
            <a:off x="10469880" y="320040"/>
            <a:ext cx="914400" cy="320040"/>
          </a:xfrm>
        </p:spPr>
        <p:txBody>
          <a:bodyPr vert="horz" lIns="91440" tIns="45720" rIns="91440" bIns="45720" rtlCol="0" anchor="ctr">
            <a:normAutofit/>
          </a:bodyPr>
          <a:lstStyle/>
          <a:p>
            <a:pPr marR="0" lvl="0" indent="0" defTabSz="457200" fontAlgn="auto">
              <a:spcBef>
                <a:spcPts val="0"/>
              </a:spcBef>
              <a:spcAft>
                <a:spcPts val="600"/>
              </a:spcAft>
              <a:buClrTx/>
              <a:buSzTx/>
              <a:buFontTx/>
              <a:buNone/>
              <a:tabLst/>
              <a:defRPr/>
            </a:pPr>
            <a:fld id="{0D76E654-D9C4-43E5-B9B6-5C741680088F}" type="slidenum">
              <a:rPr kumimoji="0" lang="en-US" b="0" i="0" u="none" strike="noStrike" cap="none" spc="0" normalizeH="0" baseline="0" noProof="0" smtClean="0">
                <a:ln>
                  <a:noFill/>
                </a:ln>
                <a:effectLst/>
                <a:uLnTx/>
                <a:uFillTx/>
              </a:rPr>
              <a:pPr marR="0" lvl="0" indent="0" defTabSz="457200" fontAlgn="auto">
                <a:spcBef>
                  <a:spcPts val="0"/>
                </a:spcBef>
                <a:spcAft>
                  <a:spcPts val="600"/>
                </a:spcAft>
                <a:buClrTx/>
                <a:buSzTx/>
                <a:buFontTx/>
                <a:buNone/>
                <a:tabLst/>
                <a:defRPr/>
              </a:pPr>
              <a:t>39</a:t>
            </a:fld>
            <a:endParaRPr kumimoji="0" lang="en-US" b="0" i="0" u="none" strike="noStrike" cap="none" spc="0" normalizeH="0" baseline="0" noProof="0">
              <a:ln>
                <a:noFill/>
              </a:ln>
              <a:effectLst/>
              <a:uLnTx/>
              <a:uFillTx/>
            </a:endParaRPr>
          </a:p>
        </p:txBody>
      </p:sp>
      <p:pic>
        <p:nvPicPr>
          <p:cNvPr id="5" name="Picture 4">
            <a:extLst>
              <a:ext uri="{FF2B5EF4-FFF2-40B4-BE49-F238E27FC236}">
                <a16:creationId xmlns:a16="http://schemas.microsoft.com/office/drawing/2014/main" id="{331B1BC8-8BB0-43F8-A4B6-6C42597EC8FE}"/>
              </a:ext>
            </a:extLst>
          </p:cNvPr>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4279519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a:xfrm>
            <a:off x="10793437" y="6092024"/>
            <a:ext cx="914400" cy="32004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ZA" sz="1050" b="0" i="0" u="none" strike="noStrike" kern="1200" cap="none" spc="0" normalizeH="0" baseline="0" noProof="0" dirty="0">
                <a:ln>
                  <a:noFill/>
                </a:ln>
                <a:solidFill>
                  <a:srgbClr val="FFFFFF"/>
                </a:solidFill>
                <a:effectLst/>
                <a:uLnTx/>
                <a:uFillTx/>
                <a:latin typeface="Calibri"/>
                <a:ea typeface="+mn-ea"/>
                <a:cs typeface="+mn-cs"/>
              </a:rPr>
              <a:t>444</a:t>
            </a:r>
            <a:fld id="{0D76E654-D9C4-43E5-B9B6-5C741680088F}" type="slidenum">
              <a:rPr kumimoji="0" lang="en-ZA"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r>
              <a:rPr kumimoji="0" lang="en-ZA" sz="1050" b="0" i="0" u="none" strike="noStrike" kern="1200" cap="none" spc="0" normalizeH="0" baseline="0" noProof="0" dirty="0">
                <a:ln>
                  <a:noFill/>
                </a:ln>
                <a:solidFill>
                  <a:srgbClr val="FFFFFF"/>
                </a:solidFill>
                <a:effectLst/>
                <a:uLnTx/>
                <a:uFillTx/>
                <a:latin typeface="Calibri"/>
                <a:ea typeface="+mn-ea"/>
                <a:cs typeface="+mn-cs"/>
              </a:rPr>
              <a:t>4</a:t>
            </a:r>
            <a:r>
              <a:rPr kumimoji="0" lang="en-ZA" sz="1050" b="0" i="0" u="none" strike="noStrike" kern="1200" cap="none" spc="0" normalizeH="0" baseline="0" noProof="0" dirty="0">
                <a:ln>
                  <a:noFill/>
                </a:ln>
                <a:solidFill>
                  <a:schemeClr val="tx1"/>
                </a:solidFill>
                <a:effectLst/>
                <a:uLnTx/>
                <a:uFillTx/>
                <a:latin typeface="Calibri"/>
                <a:ea typeface="+mn-ea"/>
                <a:cs typeface="+mn-cs"/>
              </a:rPr>
              <a:t>4</a:t>
            </a:r>
            <a:endParaRPr kumimoji="0" lang="en-ZA" sz="1050" b="0" i="0" u="none" strike="noStrike" kern="1200" cap="none" spc="0" normalizeH="0" baseline="0" noProof="0" dirty="0">
              <a:ln>
                <a:noFill/>
              </a:ln>
              <a:solidFill>
                <a:srgbClr val="FFFFFF"/>
              </a:solidFill>
              <a:effectLst/>
              <a:uLnTx/>
              <a:uFillTx/>
              <a:latin typeface="Calibri"/>
              <a:ea typeface="+mn-ea"/>
              <a:cs typeface="+mn-cs"/>
            </a:endParaRPr>
          </a:p>
        </p:txBody>
      </p:sp>
      <p:sp>
        <p:nvSpPr>
          <p:cNvPr id="2" name="Title 1"/>
          <p:cNvSpPr>
            <a:spLocks noGrp="1"/>
          </p:cNvSpPr>
          <p:nvPr>
            <p:ph type="title" idx="4294967295"/>
          </p:nvPr>
        </p:nvSpPr>
        <p:spPr>
          <a:xfrm>
            <a:off x="635000" y="287338"/>
            <a:ext cx="10718800" cy="1092200"/>
          </a:xfrm>
          <a:solidFill>
            <a:schemeClr val="accent1"/>
          </a:solidFill>
        </p:spPr>
        <p:txBody>
          <a:bodyPr vert="horz" lIns="91440" tIns="45720" rIns="91440" bIns="45720" rtlCol="0" anchor="b">
            <a:normAutofit fontScale="90000"/>
          </a:bodyPr>
          <a:lstStyle/>
          <a:p>
            <a:pPr algn="ctr"/>
            <a:r>
              <a:rPr lang="en-ZA" sz="3000" b="1" dirty="0">
                <a:solidFill>
                  <a:schemeClr val="tx1"/>
                </a:solidFill>
                <a:latin typeface="Tahoma" panose="020B0604030504040204" pitchFamily="34" charset="0"/>
                <a:ea typeface="Tahoma" panose="020B0604030504040204" pitchFamily="34" charset="0"/>
                <a:cs typeface="Tahoma" panose="020B0604030504040204" pitchFamily="34" charset="0"/>
              </a:rPr>
              <a:t/>
            </a:r>
            <a:br>
              <a:rPr lang="en-ZA" sz="3000" b="1" dirty="0">
                <a:solidFill>
                  <a:schemeClr val="tx1"/>
                </a:solidFill>
                <a:latin typeface="Tahoma" panose="020B0604030504040204" pitchFamily="34" charset="0"/>
                <a:ea typeface="Tahoma" panose="020B0604030504040204" pitchFamily="34" charset="0"/>
                <a:cs typeface="Tahoma" panose="020B0604030504040204" pitchFamily="34" charset="0"/>
              </a:rPr>
            </a:br>
            <a:r>
              <a:rPr lang="en-ZA" sz="3000" b="1" dirty="0">
                <a:solidFill>
                  <a:schemeClr val="tx1"/>
                </a:solidFill>
                <a:latin typeface="Tahoma" panose="020B0604030504040204" pitchFamily="34" charset="0"/>
                <a:ea typeface="Tahoma" panose="020B0604030504040204" pitchFamily="34" charset="0"/>
                <a:cs typeface="Tahoma" panose="020B0604030504040204" pitchFamily="34" charset="0"/>
              </a:rPr>
              <a:t/>
            </a:r>
            <a:br>
              <a:rPr lang="en-ZA" sz="3000" b="1" dirty="0">
                <a:solidFill>
                  <a:schemeClr val="tx1"/>
                </a:solidFill>
                <a:latin typeface="Tahoma" panose="020B0604030504040204" pitchFamily="34" charset="0"/>
                <a:ea typeface="Tahoma" panose="020B0604030504040204" pitchFamily="34" charset="0"/>
                <a:cs typeface="Tahoma" panose="020B0604030504040204" pitchFamily="34" charset="0"/>
              </a:rPr>
            </a:br>
            <a:r>
              <a:rPr lang="en-ZA" sz="3000" b="1" dirty="0">
                <a:solidFill>
                  <a:schemeClr val="tx1"/>
                </a:solidFill>
                <a:latin typeface="Tahoma" panose="020B0604030504040204" pitchFamily="34" charset="0"/>
                <a:ea typeface="Tahoma" panose="020B0604030504040204" pitchFamily="34" charset="0"/>
                <a:cs typeface="Tahoma" panose="020B0604030504040204" pitchFamily="34" charset="0"/>
              </a:rPr>
              <a:t/>
            </a:r>
            <a:br>
              <a:rPr lang="en-ZA" sz="3000" b="1" dirty="0">
                <a:solidFill>
                  <a:schemeClr val="tx1"/>
                </a:solidFill>
                <a:latin typeface="Tahoma" panose="020B0604030504040204" pitchFamily="34" charset="0"/>
                <a:ea typeface="Tahoma" panose="020B0604030504040204" pitchFamily="34" charset="0"/>
                <a:cs typeface="Tahoma" panose="020B0604030504040204" pitchFamily="34" charset="0"/>
              </a:rPr>
            </a:br>
            <a:r>
              <a:rPr lang="en-ZA" sz="3000" b="1" dirty="0">
                <a:solidFill>
                  <a:schemeClr val="tx1"/>
                </a:solidFill>
                <a:latin typeface="Tahoma" panose="020B0604030504040204" pitchFamily="34" charset="0"/>
                <a:ea typeface="Tahoma" panose="020B0604030504040204" pitchFamily="34" charset="0"/>
                <a:cs typeface="Tahoma" panose="020B0604030504040204" pitchFamily="34" charset="0"/>
              </a:rPr>
              <a:t/>
            </a:r>
            <a:br>
              <a:rPr lang="en-ZA" sz="3000" b="1" dirty="0">
                <a:solidFill>
                  <a:schemeClr val="tx1"/>
                </a:solidFill>
                <a:latin typeface="Tahoma" panose="020B0604030504040204" pitchFamily="34" charset="0"/>
                <a:ea typeface="Tahoma" panose="020B0604030504040204" pitchFamily="34" charset="0"/>
                <a:cs typeface="Tahoma" panose="020B0604030504040204" pitchFamily="34" charset="0"/>
              </a:rPr>
            </a:br>
            <a:r>
              <a:rPr lang="en-ZA" sz="3000" b="1" dirty="0">
                <a:solidFill>
                  <a:schemeClr val="tx1"/>
                </a:solidFill>
                <a:latin typeface="Tahoma" panose="020B0604030504040204" pitchFamily="34" charset="0"/>
                <a:ea typeface="Tahoma" panose="020B0604030504040204" pitchFamily="34" charset="0"/>
                <a:cs typeface="Tahoma" panose="020B0604030504040204" pitchFamily="34" charset="0"/>
              </a:rPr>
              <a:t/>
            </a:r>
            <a:br>
              <a:rPr lang="en-ZA" sz="3000" b="1" dirty="0">
                <a:solidFill>
                  <a:schemeClr val="tx1"/>
                </a:solidFill>
                <a:latin typeface="Tahoma" panose="020B0604030504040204" pitchFamily="34" charset="0"/>
                <a:ea typeface="Tahoma" panose="020B0604030504040204" pitchFamily="34" charset="0"/>
                <a:cs typeface="Tahoma" panose="020B0604030504040204" pitchFamily="34" charset="0"/>
              </a:rPr>
            </a:br>
            <a:r>
              <a:rPr lang="en-ZA" sz="3000" b="1" dirty="0">
                <a:solidFill>
                  <a:schemeClr val="tx1"/>
                </a:solidFill>
                <a:latin typeface="Tahoma" panose="020B0604030504040204" pitchFamily="34" charset="0"/>
                <a:ea typeface="Tahoma" panose="020B0604030504040204" pitchFamily="34" charset="0"/>
                <a:cs typeface="Tahoma" panose="020B0604030504040204" pitchFamily="34" charset="0"/>
              </a:rPr>
              <a:t/>
            </a:r>
            <a:br>
              <a:rPr lang="en-ZA" sz="3000" b="1" dirty="0">
                <a:solidFill>
                  <a:schemeClr val="tx1"/>
                </a:solidFill>
                <a:latin typeface="Tahoma" panose="020B0604030504040204" pitchFamily="34" charset="0"/>
                <a:ea typeface="Tahoma" panose="020B0604030504040204" pitchFamily="34" charset="0"/>
                <a:cs typeface="Tahoma" panose="020B0604030504040204" pitchFamily="34" charset="0"/>
              </a:rPr>
            </a:br>
            <a:r>
              <a:rPr lang="en-ZA" sz="3600" b="1" dirty="0">
                <a:solidFill>
                  <a:schemeClr val="tx1"/>
                </a:solidFill>
                <a:latin typeface="Arial" panose="020B0604020202020204" pitchFamily="34" charset="0"/>
                <a:ea typeface="Tahoma" panose="020B0604030504040204" pitchFamily="34" charset="0"/>
                <a:cs typeface="Arial" panose="020B0604020202020204" pitchFamily="34" charset="0"/>
              </a:rPr>
              <a:t/>
            </a:r>
            <a:br>
              <a:rPr lang="en-ZA" sz="3600" b="1" dirty="0">
                <a:solidFill>
                  <a:schemeClr val="tx1"/>
                </a:solidFill>
                <a:latin typeface="Arial" panose="020B0604020202020204" pitchFamily="34" charset="0"/>
                <a:ea typeface="Tahoma" panose="020B0604030504040204" pitchFamily="34" charset="0"/>
                <a:cs typeface="Arial" panose="020B0604020202020204" pitchFamily="34" charset="0"/>
              </a:rPr>
            </a:br>
            <a:r>
              <a:rPr lang="en-ZA" sz="3600" b="1" dirty="0">
                <a:solidFill>
                  <a:schemeClr val="tx1"/>
                </a:solidFill>
                <a:latin typeface="Arial" panose="020B0604020202020204" pitchFamily="34" charset="0"/>
                <a:ea typeface="Tahoma" panose="020B0604030504040204" pitchFamily="34" charset="0"/>
                <a:cs typeface="Arial" panose="020B0604020202020204" pitchFamily="34" charset="0"/>
              </a:rPr>
              <a:t>FUNCTIONALITY OF COUNCIL</a:t>
            </a:r>
            <a:r>
              <a:rPr lang="en-ZA" sz="3000" b="1" dirty="0">
                <a:solidFill>
                  <a:schemeClr val="tx1"/>
                </a:solidFill>
                <a:latin typeface="Tahoma" panose="020B0604030504040204" pitchFamily="34" charset="0"/>
                <a:ea typeface="Tahoma" panose="020B0604030504040204" pitchFamily="34" charset="0"/>
                <a:cs typeface="Tahoma" panose="020B0604030504040204" pitchFamily="34" charset="0"/>
              </a:rPr>
              <a:t/>
            </a:r>
            <a:br>
              <a:rPr lang="en-ZA" sz="3000" b="1" dirty="0">
                <a:solidFill>
                  <a:schemeClr val="tx1"/>
                </a:solidFill>
                <a:latin typeface="Tahoma" panose="020B0604030504040204" pitchFamily="34" charset="0"/>
                <a:ea typeface="Tahoma" panose="020B0604030504040204" pitchFamily="34" charset="0"/>
                <a:cs typeface="Tahoma" panose="020B0604030504040204" pitchFamily="34" charset="0"/>
              </a:rPr>
            </a:br>
            <a:endParaRPr lang="en-ZA" sz="30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4294967295"/>
          </p:nvPr>
        </p:nvSpPr>
        <p:spPr>
          <a:xfrm>
            <a:off x="598045" y="1663700"/>
            <a:ext cx="10922000" cy="4408488"/>
          </a:xfrm>
        </p:spPr>
        <p:txBody>
          <a:bodyPr>
            <a:normAutofit/>
          </a:bodyPr>
          <a:lstStyle/>
          <a:p>
            <a:pPr>
              <a:buClrTx/>
              <a:buFont typeface="Wingdings" panose="05000000000000000000" pitchFamily="2" charset="2"/>
              <a:buChar char="q"/>
            </a:pPr>
            <a:r>
              <a:rPr lang="en-ZA"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ZA" dirty="0">
                <a:solidFill>
                  <a:schemeClr val="tx1"/>
                </a:solidFill>
                <a:latin typeface="Arial" panose="020B0604020202020204" pitchFamily="34" charset="0"/>
                <a:ea typeface="Tahoma" panose="020B0604030504040204" pitchFamily="34" charset="0"/>
                <a:cs typeface="Arial" panose="020B0604020202020204" pitchFamily="34" charset="0"/>
              </a:rPr>
              <a:t>Council meets at  least once per quarter </a:t>
            </a:r>
            <a:r>
              <a:rPr lang="en-ZA" dirty="0" smtClean="0">
                <a:solidFill>
                  <a:schemeClr val="tx1"/>
                </a:solidFill>
                <a:latin typeface="Arial" panose="020B0604020202020204" pitchFamily="34" charset="0"/>
                <a:ea typeface="Tahoma" panose="020B0604030504040204" pitchFamily="34" charset="0"/>
                <a:cs typeface="Arial" panose="020B0604020202020204" pitchFamily="34" charset="0"/>
              </a:rPr>
              <a:t>save </a:t>
            </a:r>
            <a:r>
              <a:rPr lang="en-ZA" dirty="0">
                <a:solidFill>
                  <a:schemeClr val="tx1"/>
                </a:solidFill>
                <a:latin typeface="Arial" panose="020B0604020202020204" pitchFamily="34" charset="0"/>
                <a:ea typeface="Tahoma" panose="020B0604030504040204" pitchFamily="34" charset="0"/>
                <a:cs typeface="Arial" panose="020B0604020202020204" pitchFamily="34" charset="0"/>
              </a:rPr>
              <a:t>for </a:t>
            </a:r>
            <a:r>
              <a:rPr lang="en-ZA" dirty="0" smtClean="0">
                <a:solidFill>
                  <a:schemeClr val="tx1"/>
                </a:solidFill>
                <a:latin typeface="Arial" panose="020B0604020202020204" pitchFamily="34" charset="0"/>
                <a:ea typeface="Tahoma" panose="020B0604030504040204" pitchFamily="34" charset="0"/>
                <a:cs typeface="Arial" panose="020B0604020202020204" pitchFamily="34" charset="0"/>
              </a:rPr>
              <a:t>special meetings as an when required.</a:t>
            </a:r>
            <a:endParaRPr lang="en-ZA" dirty="0">
              <a:solidFill>
                <a:schemeClr val="tx1"/>
              </a:solidFill>
              <a:latin typeface="Arial" panose="020B0604020202020204" pitchFamily="34" charset="0"/>
              <a:ea typeface="Tahoma" panose="020B0604030504040204" pitchFamily="34" charset="0"/>
              <a:cs typeface="Arial" panose="020B0604020202020204" pitchFamily="34" charset="0"/>
            </a:endParaRPr>
          </a:p>
          <a:p>
            <a:pPr>
              <a:buClrTx/>
              <a:buFont typeface="Wingdings" panose="05000000000000000000" pitchFamily="2" charset="2"/>
              <a:buChar char="q"/>
            </a:pPr>
            <a:r>
              <a:rPr lang="en-ZA" dirty="0">
                <a:solidFill>
                  <a:schemeClr val="tx1"/>
                </a:solidFill>
                <a:latin typeface="Arial" panose="020B0604020202020204" pitchFamily="34" charset="0"/>
                <a:ea typeface="Tahoma" panose="020B0604030504040204" pitchFamily="34" charset="0"/>
                <a:cs typeface="Arial" panose="020B0604020202020204" pitchFamily="34" charset="0"/>
              </a:rPr>
              <a:t> Council must retain and improve administrative capacity in order to maintain the current level    </a:t>
            </a:r>
          </a:p>
          <a:p>
            <a:pPr marL="0" indent="0">
              <a:buClrTx/>
              <a:buNone/>
            </a:pPr>
            <a:r>
              <a:rPr lang="en-ZA" dirty="0">
                <a:solidFill>
                  <a:schemeClr val="tx1"/>
                </a:solidFill>
                <a:latin typeface="Arial" panose="020B0604020202020204" pitchFamily="34" charset="0"/>
                <a:ea typeface="Tahoma" panose="020B0604030504040204" pitchFamily="34" charset="0"/>
                <a:cs typeface="Arial" panose="020B0604020202020204" pitchFamily="34" charset="0"/>
              </a:rPr>
              <a:t>    of functionality.</a:t>
            </a:r>
          </a:p>
          <a:p>
            <a:pPr>
              <a:buClrTx/>
              <a:buFont typeface="Wingdings" panose="05000000000000000000" pitchFamily="2" charset="2"/>
              <a:buChar char="q"/>
            </a:pPr>
            <a:r>
              <a:rPr lang="en-ZA" dirty="0">
                <a:solidFill>
                  <a:schemeClr val="tx1"/>
                </a:solidFill>
                <a:latin typeface="Arial" panose="020B0604020202020204" pitchFamily="34" charset="0"/>
                <a:ea typeface="Tahoma" panose="020B0604030504040204" pitchFamily="34" charset="0"/>
                <a:cs typeface="Arial" panose="020B0604020202020204" pitchFamily="34" charset="0"/>
              </a:rPr>
              <a:t> Councillors receives all reports which serves in EXCO when they are dispatched for </a:t>
            </a:r>
            <a:r>
              <a:rPr lang="en-ZA" dirty="0" err="1">
                <a:solidFill>
                  <a:schemeClr val="tx1"/>
                </a:solidFill>
                <a:latin typeface="Arial" panose="020B0604020202020204" pitchFamily="34" charset="0"/>
                <a:ea typeface="Tahoma" panose="020B0604030504040204" pitchFamily="34" charset="0"/>
                <a:cs typeface="Arial" panose="020B0604020202020204" pitchFamily="34" charset="0"/>
              </a:rPr>
              <a:t>EXCO</a:t>
            </a:r>
            <a:r>
              <a:rPr lang="en-ZA" dirty="0">
                <a:solidFill>
                  <a:schemeClr val="tx1"/>
                </a:solidFill>
                <a:latin typeface="Arial" panose="020B0604020202020204" pitchFamily="34" charset="0"/>
                <a:ea typeface="Tahoma" panose="020B0604030504040204" pitchFamily="34" charset="0"/>
                <a:cs typeface="Arial" panose="020B0604020202020204" pitchFamily="34" charset="0"/>
              </a:rPr>
              <a:t> </a:t>
            </a:r>
          </a:p>
          <a:p>
            <a:pPr marL="0" indent="0">
              <a:buClrTx/>
              <a:buNone/>
            </a:pPr>
            <a:r>
              <a:rPr lang="en-ZA" dirty="0">
                <a:solidFill>
                  <a:schemeClr val="tx1"/>
                </a:solidFill>
                <a:latin typeface="Arial" panose="020B0604020202020204" pitchFamily="34" charset="0"/>
                <a:ea typeface="Tahoma" panose="020B0604030504040204" pitchFamily="34" charset="0"/>
                <a:cs typeface="Arial" panose="020B0604020202020204" pitchFamily="34" charset="0"/>
              </a:rPr>
              <a:t>    meeting. This is done to give each councillor adequate time to prepare. After EXCO shall have </a:t>
            </a:r>
          </a:p>
          <a:p>
            <a:pPr marL="0" indent="0">
              <a:buClrTx/>
              <a:buNone/>
            </a:pPr>
            <a:r>
              <a:rPr lang="en-ZA" dirty="0">
                <a:solidFill>
                  <a:schemeClr val="tx1"/>
                </a:solidFill>
                <a:latin typeface="Arial" panose="020B0604020202020204" pitchFamily="34" charset="0"/>
                <a:ea typeface="Tahoma" panose="020B0604030504040204" pitchFamily="34" charset="0"/>
                <a:cs typeface="Arial" panose="020B0604020202020204" pitchFamily="34" charset="0"/>
              </a:rPr>
              <a:t>    considerer the reports, they then serve in Council.</a:t>
            </a:r>
          </a:p>
          <a:p>
            <a:pPr>
              <a:buClrTx/>
              <a:buFont typeface="Wingdings" panose="05000000000000000000" pitchFamily="2" charset="2"/>
              <a:buChar char="q"/>
            </a:pPr>
            <a:r>
              <a:rPr lang="en-ZA" dirty="0">
                <a:solidFill>
                  <a:schemeClr val="tx1"/>
                </a:solidFill>
                <a:latin typeface="Arial" panose="020B0604020202020204" pitchFamily="34" charset="0"/>
                <a:ea typeface="Tahoma" panose="020B0604030504040204" pitchFamily="34" charset="0"/>
                <a:cs typeface="Arial" panose="020B0604020202020204" pitchFamily="34" charset="0"/>
              </a:rPr>
              <a:t> Council directly receives reports from Audit Committee and MPAC.</a:t>
            </a:r>
          </a:p>
          <a:p>
            <a:pPr>
              <a:buClrTx/>
              <a:buFont typeface="Wingdings" panose="05000000000000000000" pitchFamily="2" charset="2"/>
              <a:buChar char="q"/>
            </a:pPr>
            <a:r>
              <a:rPr lang="en-ZA" dirty="0">
                <a:solidFill>
                  <a:schemeClr val="tx1"/>
                </a:solidFill>
                <a:latin typeface="Arial" panose="020B0604020202020204" pitchFamily="34" charset="0"/>
                <a:ea typeface="Tahoma" panose="020B0604030504040204" pitchFamily="34" charset="0"/>
                <a:cs typeface="Arial" panose="020B0604020202020204" pitchFamily="34" charset="0"/>
              </a:rPr>
              <a:t> Councillors do provide oversight over administration, though there is still a room for  </a:t>
            </a:r>
          </a:p>
          <a:p>
            <a:pPr marL="0" indent="0">
              <a:buClrTx/>
              <a:buNone/>
            </a:pPr>
            <a:r>
              <a:rPr lang="en-ZA" dirty="0">
                <a:solidFill>
                  <a:schemeClr val="tx1"/>
                </a:solidFill>
                <a:latin typeface="Arial" panose="020B0604020202020204" pitchFamily="34" charset="0"/>
                <a:ea typeface="Tahoma" panose="020B0604030504040204" pitchFamily="34" charset="0"/>
                <a:cs typeface="Arial" panose="020B0604020202020204" pitchFamily="34" charset="0"/>
              </a:rPr>
              <a:t>    improvement</a:t>
            </a:r>
          </a:p>
          <a:p>
            <a:pPr>
              <a:buClrTx/>
              <a:buFont typeface="Wingdings" panose="05000000000000000000" pitchFamily="2" charset="2"/>
              <a:buChar char="q"/>
            </a:pPr>
            <a:endParaRPr lang="en-ZA"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indent="0">
              <a:buClrTx/>
              <a:buNone/>
            </a:pPr>
            <a:endParaRPr lang="en-ZA" dirty="0">
              <a:solidFill>
                <a:schemeClr val="tx1"/>
              </a:solidFill>
            </a:endParaRPr>
          </a:p>
          <a:p>
            <a:pPr>
              <a:buClrTx/>
              <a:buFont typeface="Wingdings" panose="05000000000000000000" pitchFamily="2" charset="2"/>
              <a:buChar char="q"/>
            </a:pPr>
            <a:endParaRPr lang="en-ZA" dirty="0">
              <a:solidFill>
                <a:schemeClr val="tx1"/>
              </a:solidFill>
            </a:endParaRPr>
          </a:p>
          <a:p>
            <a:pPr>
              <a:buClrTx/>
              <a:buFont typeface="Wingdings" panose="05000000000000000000" pitchFamily="2" charset="2"/>
              <a:buChar char="q"/>
            </a:pPr>
            <a:endParaRPr lang="en-ZA" dirty="0">
              <a:solidFill>
                <a:schemeClr val="tx1"/>
              </a:solidFill>
            </a:endParaRPr>
          </a:p>
          <a:p>
            <a:pPr>
              <a:buClrTx/>
              <a:buFont typeface="Wingdings" panose="05000000000000000000" pitchFamily="2" charset="2"/>
              <a:buChar char="q"/>
            </a:pPr>
            <a:endParaRPr lang="en-ZA" dirty="0">
              <a:solidFill>
                <a:schemeClr val="tx1"/>
              </a:solidFill>
            </a:endParaRPr>
          </a:p>
          <a:p>
            <a:pPr>
              <a:buClrTx/>
              <a:buFont typeface="Wingdings" panose="05000000000000000000" pitchFamily="2" charset="2"/>
              <a:buChar char="q"/>
            </a:pPr>
            <a:endParaRPr lang="en-ZA" dirty="0">
              <a:solidFill>
                <a:schemeClr val="tx1"/>
              </a:solidFill>
            </a:endParaRPr>
          </a:p>
          <a:p>
            <a:pPr>
              <a:buClrTx/>
              <a:buFont typeface="Wingdings" panose="05000000000000000000" pitchFamily="2" charset="2"/>
              <a:buChar char="q"/>
            </a:pPr>
            <a:endParaRPr lang="en-ZA" dirty="0">
              <a:solidFill>
                <a:schemeClr val="tx1"/>
              </a:solidFill>
            </a:endParaRPr>
          </a:p>
          <a:p>
            <a:pPr>
              <a:buClrTx/>
              <a:buFont typeface="Wingdings" panose="05000000000000000000" pitchFamily="2" charset="2"/>
              <a:buChar char="q"/>
            </a:pPr>
            <a:endParaRPr lang="en-ZA" dirty="0">
              <a:solidFill>
                <a:schemeClr val="tx1"/>
              </a:solidFill>
            </a:endParaRPr>
          </a:p>
          <a:p>
            <a:pPr>
              <a:buClrTx/>
              <a:buFont typeface="Wingdings" panose="05000000000000000000" pitchFamily="2" charset="2"/>
              <a:buChar char="q"/>
            </a:pPr>
            <a:endParaRPr lang="en-ZA" dirty="0">
              <a:solidFill>
                <a:schemeClr val="tx1"/>
              </a:solidFill>
            </a:endParaRPr>
          </a:p>
          <a:p>
            <a:pPr>
              <a:buClrTx/>
              <a:buFont typeface="Wingdings" panose="05000000000000000000" pitchFamily="2" charset="2"/>
              <a:buChar char="q"/>
            </a:pPr>
            <a:endParaRPr lang="en-ZA" dirty="0">
              <a:solidFill>
                <a:schemeClr val="tx1"/>
              </a:solidFill>
            </a:endParaRPr>
          </a:p>
          <a:p>
            <a:pPr>
              <a:buClrTx/>
              <a:buFont typeface="Wingdings" panose="05000000000000000000" pitchFamily="2" charset="2"/>
              <a:buChar char="q"/>
            </a:pPr>
            <a:endParaRPr lang="en-ZA" dirty="0">
              <a:solidFill>
                <a:schemeClr val="tx1"/>
              </a:solidFill>
            </a:endParaRPr>
          </a:p>
          <a:p>
            <a:pPr>
              <a:buClrTx/>
              <a:buFont typeface="Wingdings" panose="05000000000000000000" pitchFamily="2" charset="2"/>
              <a:buChar char="q"/>
            </a:pPr>
            <a:endParaRPr lang="en-ZA" dirty="0">
              <a:solidFill>
                <a:schemeClr val="tx1"/>
              </a:solidFill>
            </a:endParaRPr>
          </a:p>
          <a:p>
            <a:pPr>
              <a:buClrTx/>
              <a:buFont typeface="Wingdings" panose="05000000000000000000" pitchFamily="2" charset="2"/>
              <a:buChar char="q"/>
            </a:pPr>
            <a:endParaRPr lang="en-ZA" dirty="0">
              <a:solidFill>
                <a:schemeClr val="tx1"/>
              </a:solidFill>
            </a:endParaRPr>
          </a:p>
          <a:p>
            <a:pPr>
              <a:buClrTx/>
              <a:buFont typeface="Wingdings" panose="05000000000000000000" pitchFamily="2" charset="2"/>
              <a:buChar char="q"/>
            </a:pPr>
            <a:endParaRPr lang="en-ZA" dirty="0">
              <a:solidFill>
                <a:schemeClr val="tx1"/>
              </a:solidFill>
            </a:endParaRPr>
          </a:p>
          <a:p>
            <a:pPr>
              <a:buClrTx/>
              <a:buFont typeface="Wingdings" panose="05000000000000000000" pitchFamily="2" charset="2"/>
              <a:buChar char="q"/>
            </a:pPr>
            <a:endParaRPr lang="en-ZA" dirty="0">
              <a:solidFill>
                <a:schemeClr val="tx1"/>
              </a:solidFill>
            </a:endParaRPr>
          </a:p>
        </p:txBody>
      </p:sp>
      <p:pic>
        <p:nvPicPr>
          <p:cNvPr id="9" name="Picture 8"/>
          <p:cNvPicPr/>
          <p:nvPr/>
        </p:nvPicPr>
        <p:blipFill>
          <a:blip r:embed="rId3" cstate="print"/>
          <a:srcRect/>
          <a:stretch>
            <a:fillRect/>
          </a:stretch>
        </p:blipFill>
        <p:spPr bwMode="auto">
          <a:xfrm>
            <a:off x="127145" y="5782614"/>
            <a:ext cx="941801" cy="938861"/>
          </a:xfrm>
          <a:prstGeom prst="rect">
            <a:avLst/>
          </a:prstGeom>
          <a:noFill/>
          <a:ln w="9525">
            <a:noFill/>
            <a:miter lim="800000"/>
            <a:headEnd/>
            <a:tailEnd/>
          </a:ln>
        </p:spPr>
      </p:pic>
      <p:sp>
        <p:nvSpPr>
          <p:cNvPr id="15" name="Slide Number Placeholder 10"/>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B144B69-593E-4476-AF73-5FB3C4B22BCF}" type="slidenum">
              <a:rPr lang="en-ZA" smtClean="0"/>
              <a:pPr/>
              <a:t>4</a:t>
            </a:fld>
            <a:endParaRPr lang="en-ZA"/>
          </a:p>
        </p:txBody>
      </p:sp>
    </p:spTree>
    <p:extLst>
      <p:ext uri="{BB962C8B-B14F-4D97-AF65-F5344CB8AC3E}">
        <p14:creationId xmlns:p14="http://schemas.microsoft.com/office/powerpoint/2010/main" val="27228446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76E654-D9C4-43E5-B9B6-5C741680088F}" type="slidenum">
              <a:rPr kumimoji="0" lang="en-ZA"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ZA" sz="105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p:cNvSpPr>
            <a:spLocks noGrp="1"/>
          </p:cNvSpPr>
          <p:nvPr>
            <p:ph type="title" idx="4294967295"/>
          </p:nvPr>
        </p:nvSpPr>
        <p:spPr>
          <a:xfrm>
            <a:off x="1068946" y="320040"/>
            <a:ext cx="10783420" cy="1238794"/>
          </a:xfrm>
          <a:solidFill>
            <a:schemeClr val="accent1"/>
          </a:solidFill>
        </p:spPr>
        <p:txBody>
          <a:bodyPr>
            <a:noAutofit/>
          </a:bodyPr>
          <a:lstStyle/>
          <a:p>
            <a:pPr algn="ctr"/>
            <a:r>
              <a:rPr lang="en-US" sz="3200" b="1" dirty="0">
                <a:solidFill>
                  <a:schemeClr val="tx1"/>
                </a:solidFill>
                <a:latin typeface="+mn-lt"/>
              </a:rPr>
              <a:t/>
            </a:r>
            <a:br>
              <a:rPr lang="en-US" sz="3200" b="1" dirty="0">
                <a:solidFill>
                  <a:schemeClr val="tx1"/>
                </a:solidFill>
                <a:latin typeface="+mn-lt"/>
              </a:rPr>
            </a:br>
            <a:r>
              <a:rPr lang="en-US" sz="3200" b="1" dirty="0">
                <a:solidFill>
                  <a:schemeClr val="tx1"/>
                </a:solidFill>
                <a:latin typeface="+mn-lt"/>
              </a:rPr>
              <a:t/>
            </a:r>
            <a:br>
              <a:rPr lang="en-US" sz="3200" b="1" dirty="0">
                <a:solidFill>
                  <a:schemeClr val="tx1"/>
                </a:solidFill>
                <a:latin typeface="+mn-lt"/>
              </a:rPr>
            </a:br>
            <a:r>
              <a:rPr lang="en-US" sz="3200" b="1" dirty="0">
                <a:solidFill>
                  <a:schemeClr val="tx1"/>
                </a:solidFill>
                <a:latin typeface="+mn-lt"/>
              </a:rPr>
              <a:t/>
            </a:r>
            <a:br>
              <a:rPr lang="en-US" sz="3200" b="1" dirty="0">
                <a:solidFill>
                  <a:schemeClr val="tx1"/>
                </a:solidFill>
                <a:latin typeface="+mn-lt"/>
              </a:rPr>
            </a:br>
            <a:r>
              <a:rPr lang="en-US" sz="3200" b="1" dirty="0">
                <a:solidFill>
                  <a:schemeClr val="tx1"/>
                </a:solidFill>
                <a:latin typeface="+mn-lt"/>
              </a:rPr>
              <a:t>COVID EXPENDITURE TZANEEN LOCAL MUNICIPALITY</a:t>
            </a:r>
            <a:r>
              <a:rPr lang="en-US" sz="3200" dirty="0">
                <a:solidFill>
                  <a:schemeClr val="tx1"/>
                </a:solidFill>
                <a:latin typeface="+mn-lt"/>
              </a:rPr>
              <a:t/>
            </a:r>
            <a:br>
              <a:rPr lang="en-US" sz="3200" dirty="0">
                <a:solidFill>
                  <a:schemeClr val="tx1"/>
                </a:solidFill>
                <a:latin typeface="+mn-lt"/>
              </a:rPr>
            </a:br>
            <a:endParaRPr lang="en-ZA" sz="3200" dirty="0">
              <a:solidFill>
                <a:schemeClr val="tx1"/>
              </a:solidFill>
              <a:latin typeface="+mn-lt"/>
            </a:endParaRPr>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1563661804"/>
              </p:ext>
            </p:extLst>
          </p:nvPr>
        </p:nvGraphicFramePr>
        <p:xfrm>
          <a:off x="1068946" y="1785256"/>
          <a:ext cx="10722460" cy="3497950"/>
        </p:xfrm>
        <a:graphic>
          <a:graphicData uri="http://schemas.openxmlformats.org/drawingml/2006/table">
            <a:tbl>
              <a:tblPr firstRow="1" bandRow="1">
                <a:tableStyleId>{5C22544A-7EE6-4342-B048-85BDC9FD1C3A}</a:tableStyleId>
              </a:tblPr>
              <a:tblGrid>
                <a:gridCol w="4258990">
                  <a:extLst>
                    <a:ext uri="{9D8B030D-6E8A-4147-A177-3AD203B41FA5}">
                      <a16:colId xmlns:a16="http://schemas.microsoft.com/office/drawing/2014/main" val="1731234178"/>
                    </a:ext>
                  </a:extLst>
                </a:gridCol>
                <a:gridCol w="6463470">
                  <a:extLst>
                    <a:ext uri="{9D8B030D-6E8A-4147-A177-3AD203B41FA5}">
                      <a16:colId xmlns:a16="http://schemas.microsoft.com/office/drawing/2014/main" val="1179475979"/>
                    </a:ext>
                  </a:extLst>
                </a:gridCol>
              </a:tblGrid>
              <a:tr h="349795">
                <a:tc>
                  <a:txBody>
                    <a:bodyPr/>
                    <a:lstStyle/>
                    <a:p>
                      <a:pPr>
                        <a:lnSpc>
                          <a:spcPct val="107000"/>
                        </a:lnSpc>
                        <a:spcAft>
                          <a:spcPts val="0"/>
                        </a:spcAft>
                      </a:pPr>
                      <a:r>
                        <a:rPr lang="en-ZA" sz="2000" dirty="0">
                          <a:solidFill>
                            <a:srgbClr val="C00000"/>
                          </a:solidFill>
                          <a:effectLst/>
                        </a:rPr>
                        <a:t> COST </a:t>
                      </a:r>
                      <a:endParaRPr lang="en-ZA"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tc>
                  <a:txBody>
                    <a:bodyPr/>
                    <a:lstStyle/>
                    <a:p>
                      <a:pPr>
                        <a:lnSpc>
                          <a:spcPct val="107000"/>
                        </a:lnSpc>
                        <a:spcAft>
                          <a:spcPts val="0"/>
                        </a:spcAft>
                      </a:pPr>
                      <a:r>
                        <a:rPr lang="en-ZA" sz="2000" dirty="0">
                          <a:solidFill>
                            <a:srgbClr val="C00000"/>
                          </a:solidFill>
                          <a:effectLst/>
                        </a:rPr>
                        <a:t>COMMODITY/SERVICE</a:t>
                      </a:r>
                      <a:endParaRPr lang="en-ZA"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extLst>
                  <a:ext uri="{0D108BD9-81ED-4DB2-BD59-A6C34878D82A}">
                    <a16:rowId xmlns:a16="http://schemas.microsoft.com/office/drawing/2014/main" val="3864188168"/>
                  </a:ext>
                </a:extLst>
              </a:tr>
              <a:tr h="349795">
                <a:tc>
                  <a:txBody>
                    <a:bodyPr/>
                    <a:lstStyle/>
                    <a:p>
                      <a:pPr algn="l">
                        <a:lnSpc>
                          <a:spcPct val="107000"/>
                        </a:lnSpc>
                        <a:spcAft>
                          <a:spcPts val="0"/>
                        </a:spcAft>
                      </a:pPr>
                      <a:r>
                        <a:rPr lang="en-ZA" sz="2000" dirty="0">
                          <a:effectLst/>
                        </a:rPr>
                        <a:t> R                         171,30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tc>
                  <a:txBody>
                    <a:bodyPr/>
                    <a:lstStyle/>
                    <a:p>
                      <a:pPr>
                        <a:lnSpc>
                          <a:spcPct val="107000"/>
                        </a:lnSpc>
                        <a:spcAft>
                          <a:spcPts val="0"/>
                        </a:spcAft>
                      </a:pPr>
                      <a:r>
                        <a:rPr lang="en-ZA" sz="2000" dirty="0">
                          <a:effectLst/>
                        </a:rPr>
                        <a:t>HAND SANITIZERS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extLst>
                  <a:ext uri="{0D108BD9-81ED-4DB2-BD59-A6C34878D82A}">
                    <a16:rowId xmlns:a16="http://schemas.microsoft.com/office/drawing/2014/main" val="3941767712"/>
                  </a:ext>
                </a:extLst>
              </a:tr>
              <a:tr h="349795">
                <a:tc>
                  <a:txBody>
                    <a:bodyPr/>
                    <a:lstStyle/>
                    <a:p>
                      <a:pPr algn="l">
                        <a:lnSpc>
                          <a:spcPct val="107000"/>
                        </a:lnSpc>
                        <a:spcAft>
                          <a:spcPts val="0"/>
                        </a:spcAft>
                      </a:pPr>
                      <a:r>
                        <a:rPr lang="en-ZA" sz="2000" dirty="0">
                          <a:effectLst/>
                        </a:rPr>
                        <a:t> R                   11 460,00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tc>
                  <a:txBody>
                    <a:bodyPr/>
                    <a:lstStyle/>
                    <a:p>
                      <a:pPr>
                        <a:lnSpc>
                          <a:spcPct val="107000"/>
                        </a:lnSpc>
                        <a:spcAft>
                          <a:spcPts val="0"/>
                        </a:spcAft>
                      </a:pPr>
                      <a:r>
                        <a:rPr lang="en-ZA" sz="2000" dirty="0">
                          <a:effectLst/>
                        </a:rPr>
                        <a:t>Non-contact thermometers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extLst>
                  <a:ext uri="{0D108BD9-81ED-4DB2-BD59-A6C34878D82A}">
                    <a16:rowId xmlns:a16="http://schemas.microsoft.com/office/drawing/2014/main" val="156416342"/>
                  </a:ext>
                </a:extLst>
              </a:tr>
              <a:tr h="349795">
                <a:tc>
                  <a:txBody>
                    <a:bodyPr/>
                    <a:lstStyle/>
                    <a:p>
                      <a:pPr algn="l">
                        <a:lnSpc>
                          <a:spcPct val="107000"/>
                        </a:lnSpc>
                        <a:spcAft>
                          <a:spcPts val="0"/>
                        </a:spcAft>
                      </a:pPr>
                      <a:r>
                        <a:rPr lang="en-ZA" sz="2000" dirty="0">
                          <a:effectLst/>
                        </a:rPr>
                        <a:t> R                   19 100,00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tc>
                  <a:txBody>
                    <a:bodyPr/>
                    <a:lstStyle/>
                    <a:p>
                      <a:pPr>
                        <a:lnSpc>
                          <a:spcPct val="107000"/>
                        </a:lnSpc>
                        <a:spcAft>
                          <a:spcPts val="0"/>
                        </a:spcAft>
                      </a:pPr>
                      <a:r>
                        <a:rPr lang="en-ZA" sz="2000" dirty="0">
                          <a:effectLst/>
                        </a:rPr>
                        <a:t>Non contact thermometers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extLst>
                  <a:ext uri="{0D108BD9-81ED-4DB2-BD59-A6C34878D82A}">
                    <a16:rowId xmlns:a16="http://schemas.microsoft.com/office/drawing/2014/main" val="2277612264"/>
                  </a:ext>
                </a:extLst>
              </a:tr>
              <a:tr h="349795">
                <a:tc>
                  <a:txBody>
                    <a:bodyPr/>
                    <a:lstStyle/>
                    <a:p>
                      <a:pPr algn="l">
                        <a:lnSpc>
                          <a:spcPct val="107000"/>
                        </a:lnSpc>
                        <a:spcAft>
                          <a:spcPts val="0"/>
                        </a:spcAft>
                      </a:pPr>
                      <a:r>
                        <a:rPr lang="en-ZA" sz="2000" dirty="0">
                          <a:effectLst/>
                        </a:rPr>
                        <a:t> R                   93 500,00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tc>
                  <a:txBody>
                    <a:bodyPr/>
                    <a:lstStyle/>
                    <a:p>
                      <a:pPr>
                        <a:lnSpc>
                          <a:spcPct val="107000"/>
                        </a:lnSpc>
                        <a:spcAft>
                          <a:spcPts val="0"/>
                        </a:spcAft>
                      </a:pPr>
                      <a:r>
                        <a:rPr lang="en-ZA" sz="2000" dirty="0">
                          <a:effectLst/>
                        </a:rPr>
                        <a:t>surgical masks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extLst>
                  <a:ext uri="{0D108BD9-81ED-4DB2-BD59-A6C34878D82A}">
                    <a16:rowId xmlns:a16="http://schemas.microsoft.com/office/drawing/2014/main" val="3804396438"/>
                  </a:ext>
                </a:extLst>
              </a:tr>
              <a:tr h="349795">
                <a:tc>
                  <a:txBody>
                    <a:bodyPr/>
                    <a:lstStyle/>
                    <a:p>
                      <a:pPr algn="l">
                        <a:lnSpc>
                          <a:spcPct val="107000"/>
                        </a:lnSpc>
                        <a:spcAft>
                          <a:spcPts val="0"/>
                        </a:spcAft>
                      </a:pPr>
                      <a:r>
                        <a:rPr lang="en-ZA" sz="2000" dirty="0">
                          <a:effectLst/>
                        </a:rPr>
                        <a:t> R                   71 739,00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tc>
                  <a:txBody>
                    <a:bodyPr/>
                    <a:lstStyle/>
                    <a:p>
                      <a:pPr>
                        <a:lnSpc>
                          <a:spcPct val="107000"/>
                        </a:lnSpc>
                        <a:spcAft>
                          <a:spcPts val="0"/>
                        </a:spcAft>
                      </a:pPr>
                      <a:r>
                        <a:rPr lang="en-ZA" sz="2000" dirty="0">
                          <a:effectLst/>
                        </a:rPr>
                        <a:t>5l hand sanitiser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extLst>
                  <a:ext uri="{0D108BD9-81ED-4DB2-BD59-A6C34878D82A}">
                    <a16:rowId xmlns:a16="http://schemas.microsoft.com/office/drawing/2014/main" val="467301204"/>
                  </a:ext>
                </a:extLst>
              </a:tr>
              <a:tr h="349795">
                <a:tc>
                  <a:txBody>
                    <a:bodyPr/>
                    <a:lstStyle/>
                    <a:p>
                      <a:pPr algn="l">
                        <a:lnSpc>
                          <a:spcPct val="107000"/>
                        </a:lnSpc>
                        <a:spcAft>
                          <a:spcPts val="0"/>
                        </a:spcAft>
                      </a:pPr>
                      <a:r>
                        <a:rPr lang="en-ZA" sz="2000" dirty="0">
                          <a:effectLst/>
                        </a:rPr>
                        <a:t> R                   16 522,00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tc>
                  <a:txBody>
                    <a:bodyPr/>
                    <a:lstStyle/>
                    <a:p>
                      <a:pPr>
                        <a:lnSpc>
                          <a:spcPct val="107000"/>
                        </a:lnSpc>
                        <a:spcAft>
                          <a:spcPts val="0"/>
                        </a:spcAft>
                      </a:pPr>
                      <a:r>
                        <a:rPr lang="en-ZA" sz="2000" dirty="0">
                          <a:effectLst/>
                        </a:rPr>
                        <a:t>500ml hand sanitiser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extLst>
                  <a:ext uri="{0D108BD9-81ED-4DB2-BD59-A6C34878D82A}">
                    <a16:rowId xmlns:a16="http://schemas.microsoft.com/office/drawing/2014/main" val="2451054026"/>
                  </a:ext>
                </a:extLst>
              </a:tr>
              <a:tr h="349795">
                <a:tc>
                  <a:txBody>
                    <a:bodyPr/>
                    <a:lstStyle/>
                    <a:p>
                      <a:pPr algn="l">
                        <a:lnSpc>
                          <a:spcPct val="107000"/>
                        </a:lnSpc>
                        <a:spcAft>
                          <a:spcPts val="0"/>
                        </a:spcAft>
                      </a:pPr>
                      <a:r>
                        <a:rPr lang="en-ZA" sz="2000" dirty="0">
                          <a:effectLst/>
                        </a:rPr>
                        <a:t> R                      4 000,00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tc>
                  <a:txBody>
                    <a:bodyPr/>
                    <a:lstStyle/>
                    <a:p>
                      <a:pPr>
                        <a:lnSpc>
                          <a:spcPct val="107000"/>
                        </a:lnSpc>
                        <a:spcAft>
                          <a:spcPts val="0"/>
                        </a:spcAft>
                      </a:pPr>
                      <a:r>
                        <a:rPr lang="en-ZA" sz="2000" dirty="0">
                          <a:effectLst/>
                        </a:rPr>
                        <a:t>disposable gloves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extLst>
                  <a:ext uri="{0D108BD9-81ED-4DB2-BD59-A6C34878D82A}">
                    <a16:rowId xmlns:a16="http://schemas.microsoft.com/office/drawing/2014/main" val="3382806425"/>
                  </a:ext>
                </a:extLst>
              </a:tr>
              <a:tr h="349795">
                <a:tc>
                  <a:txBody>
                    <a:bodyPr/>
                    <a:lstStyle/>
                    <a:p>
                      <a:pPr algn="l">
                        <a:lnSpc>
                          <a:spcPct val="107000"/>
                        </a:lnSpc>
                        <a:spcAft>
                          <a:spcPts val="0"/>
                        </a:spcAft>
                      </a:pPr>
                      <a:r>
                        <a:rPr lang="en-ZA" sz="2000" dirty="0">
                          <a:effectLst/>
                        </a:rPr>
                        <a:t> R                   20 000,00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tc>
                  <a:txBody>
                    <a:bodyPr/>
                    <a:lstStyle/>
                    <a:p>
                      <a:pPr>
                        <a:lnSpc>
                          <a:spcPct val="107000"/>
                        </a:lnSpc>
                        <a:spcAft>
                          <a:spcPts val="0"/>
                        </a:spcAft>
                      </a:pPr>
                      <a:r>
                        <a:rPr lang="en-ZA" sz="2000" dirty="0">
                          <a:effectLst/>
                        </a:rPr>
                        <a:t>surgical masks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extLst>
                  <a:ext uri="{0D108BD9-81ED-4DB2-BD59-A6C34878D82A}">
                    <a16:rowId xmlns:a16="http://schemas.microsoft.com/office/drawing/2014/main" val="419988471"/>
                  </a:ext>
                </a:extLst>
              </a:tr>
              <a:tr h="349795">
                <a:tc>
                  <a:txBody>
                    <a:bodyPr/>
                    <a:lstStyle/>
                    <a:p>
                      <a:pPr algn="l">
                        <a:lnSpc>
                          <a:spcPct val="107000"/>
                        </a:lnSpc>
                        <a:spcAft>
                          <a:spcPts val="0"/>
                        </a:spcAft>
                      </a:pPr>
                      <a:r>
                        <a:rPr lang="en-ZA" sz="2000" dirty="0">
                          <a:effectLst/>
                        </a:rPr>
                        <a:t> R                   35 000,00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tc>
                  <a:txBody>
                    <a:bodyPr/>
                    <a:lstStyle/>
                    <a:p>
                      <a:pPr>
                        <a:lnSpc>
                          <a:spcPct val="107000"/>
                        </a:lnSpc>
                        <a:spcAft>
                          <a:spcPts val="0"/>
                        </a:spcAft>
                      </a:pPr>
                      <a:r>
                        <a:rPr lang="en-ZA" sz="2000" dirty="0">
                          <a:effectLst/>
                        </a:rPr>
                        <a:t>COVID-19 Loud Hailing </a:t>
                      </a:r>
                      <a:r>
                        <a:rPr lang="en-ZA" sz="2000" dirty="0" err="1">
                          <a:effectLst/>
                        </a:rPr>
                        <a:t>Maake</a:t>
                      </a:r>
                      <a:r>
                        <a:rPr lang="en-ZA" sz="2000" dirty="0">
                          <a:effectLst/>
                        </a:rPr>
                        <a:t> Plaza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extLst>
                  <a:ext uri="{0D108BD9-81ED-4DB2-BD59-A6C34878D82A}">
                    <a16:rowId xmlns:a16="http://schemas.microsoft.com/office/drawing/2014/main" val="2396584697"/>
                  </a:ext>
                </a:extLst>
              </a:tr>
            </a:tbl>
          </a:graphicData>
        </a:graphic>
      </p:graphicFrame>
      <p:pic>
        <p:nvPicPr>
          <p:cNvPr id="5" name="Picture 4">
            <a:extLst>
              <a:ext uri="{FF2B5EF4-FFF2-40B4-BE49-F238E27FC236}">
                <a16:creationId xmlns:a16="http://schemas.microsoft.com/office/drawing/2014/main" id="{3E638359-D082-4253-8841-C346CD5B4E55}"/>
              </a:ext>
            </a:extLst>
          </p:cNvPr>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37454941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76E654-D9C4-43E5-B9B6-5C741680088F}" type="slidenum">
              <a:rPr kumimoji="0" lang="en-ZA"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ZA" sz="105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p:cNvSpPr>
            <a:spLocks noGrp="1"/>
          </p:cNvSpPr>
          <p:nvPr>
            <p:ph type="title" idx="4294967295"/>
          </p:nvPr>
        </p:nvSpPr>
        <p:spPr>
          <a:xfrm>
            <a:off x="355600" y="243840"/>
            <a:ext cx="11480800" cy="1223963"/>
          </a:xfrm>
          <a:solidFill>
            <a:schemeClr val="accent1"/>
          </a:solidFill>
        </p:spPr>
        <p:txBody>
          <a:bodyPr>
            <a:normAutofit fontScale="90000"/>
          </a:bodyPr>
          <a:lstStyle/>
          <a:p>
            <a:pPr algn="ctr"/>
            <a:r>
              <a:rPr lang="en-US" sz="3200" b="1" dirty="0">
                <a:latin typeface="Arial" panose="020B0604020202020204" pitchFamily="34" charset="0"/>
                <a:cs typeface="Arial" panose="020B0604020202020204" pitchFamily="34" charset="0"/>
              </a:rPr>
              <a:t>COVID EXPENDITURE TZANEEN LOCAL MUNICIPALITY: (Con..)</a:t>
            </a:r>
            <a:endParaRPr lang="en-ZA" sz="3200"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1073920556"/>
              </p:ext>
            </p:extLst>
          </p:nvPr>
        </p:nvGraphicFramePr>
        <p:xfrm>
          <a:off x="412262" y="1703374"/>
          <a:ext cx="11424138" cy="4079240"/>
        </p:xfrm>
        <a:graphic>
          <a:graphicData uri="http://schemas.openxmlformats.org/drawingml/2006/table">
            <a:tbl>
              <a:tblPr firstRow="1" bandRow="1">
                <a:tableStyleId>{5C22544A-7EE6-4342-B048-85BDC9FD1C3A}</a:tableStyleId>
              </a:tblPr>
              <a:tblGrid>
                <a:gridCol w="4912559">
                  <a:extLst>
                    <a:ext uri="{9D8B030D-6E8A-4147-A177-3AD203B41FA5}">
                      <a16:colId xmlns:a16="http://schemas.microsoft.com/office/drawing/2014/main" val="1328465638"/>
                    </a:ext>
                  </a:extLst>
                </a:gridCol>
                <a:gridCol w="6511579">
                  <a:extLst>
                    <a:ext uri="{9D8B030D-6E8A-4147-A177-3AD203B41FA5}">
                      <a16:colId xmlns:a16="http://schemas.microsoft.com/office/drawing/2014/main" val="176546380"/>
                    </a:ext>
                  </a:extLst>
                </a:gridCol>
              </a:tblGrid>
              <a:tr h="370840">
                <a:tc>
                  <a:txBody>
                    <a:bodyPr/>
                    <a:lstStyle/>
                    <a:p>
                      <a:pPr>
                        <a:lnSpc>
                          <a:spcPct val="107000"/>
                        </a:lnSpc>
                        <a:spcAft>
                          <a:spcPts val="0"/>
                        </a:spcAft>
                      </a:pPr>
                      <a:r>
                        <a:rPr lang="en-ZA" sz="2000" dirty="0">
                          <a:effectLst/>
                        </a:rPr>
                        <a:t> R                   49 560,00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tc>
                  <a:txBody>
                    <a:bodyPr/>
                    <a:lstStyle/>
                    <a:p>
                      <a:pPr>
                        <a:lnSpc>
                          <a:spcPct val="107000"/>
                        </a:lnSpc>
                        <a:spcAft>
                          <a:spcPts val="0"/>
                        </a:spcAft>
                      </a:pPr>
                      <a:r>
                        <a:rPr lang="en-ZA" sz="2000" dirty="0">
                          <a:effectLst/>
                        </a:rPr>
                        <a:t>TENT AND TOILET FOR ROAD BLOCK COVID-19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extLst>
                  <a:ext uri="{0D108BD9-81ED-4DB2-BD59-A6C34878D82A}">
                    <a16:rowId xmlns:a16="http://schemas.microsoft.com/office/drawing/2014/main" val="2734084079"/>
                  </a:ext>
                </a:extLst>
              </a:tr>
              <a:tr h="370840">
                <a:tc>
                  <a:txBody>
                    <a:bodyPr/>
                    <a:lstStyle/>
                    <a:p>
                      <a:pPr>
                        <a:lnSpc>
                          <a:spcPct val="107000"/>
                        </a:lnSpc>
                        <a:spcAft>
                          <a:spcPts val="0"/>
                        </a:spcAft>
                      </a:pPr>
                      <a:r>
                        <a:rPr lang="en-ZA" sz="2000" dirty="0">
                          <a:effectLst/>
                        </a:rPr>
                        <a:t> R                         289,50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tc>
                  <a:txBody>
                    <a:bodyPr/>
                    <a:lstStyle/>
                    <a:p>
                      <a:pPr>
                        <a:lnSpc>
                          <a:spcPct val="107000"/>
                        </a:lnSpc>
                        <a:spcAft>
                          <a:spcPts val="0"/>
                        </a:spcAft>
                      </a:pPr>
                      <a:r>
                        <a:rPr lang="en-ZA" sz="2000" dirty="0">
                          <a:effectLst/>
                        </a:rPr>
                        <a:t>Plastic Bags For Pack Food For </a:t>
                      </a:r>
                      <a:r>
                        <a:rPr lang="en-ZA" sz="2000" dirty="0" err="1">
                          <a:effectLst/>
                        </a:rPr>
                        <a:t>Covid</a:t>
                      </a:r>
                      <a:r>
                        <a:rPr lang="en-ZA" sz="2000" dirty="0">
                          <a:effectLst/>
                        </a:rPr>
                        <a:t> 19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extLst>
                  <a:ext uri="{0D108BD9-81ED-4DB2-BD59-A6C34878D82A}">
                    <a16:rowId xmlns:a16="http://schemas.microsoft.com/office/drawing/2014/main" val="1793132105"/>
                  </a:ext>
                </a:extLst>
              </a:tr>
              <a:tr h="370840">
                <a:tc>
                  <a:txBody>
                    <a:bodyPr/>
                    <a:lstStyle/>
                    <a:p>
                      <a:pPr>
                        <a:lnSpc>
                          <a:spcPct val="107000"/>
                        </a:lnSpc>
                        <a:spcAft>
                          <a:spcPts val="0"/>
                        </a:spcAft>
                      </a:pPr>
                      <a:r>
                        <a:rPr lang="en-ZA" sz="2000" dirty="0">
                          <a:effectLst/>
                        </a:rPr>
                        <a:t> R                      1 315,49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tc>
                  <a:txBody>
                    <a:bodyPr/>
                    <a:lstStyle/>
                    <a:p>
                      <a:pPr>
                        <a:lnSpc>
                          <a:spcPct val="107000"/>
                        </a:lnSpc>
                        <a:spcAft>
                          <a:spcPts val="0"/>
                        </a:spcAft>
                      </a:pPr>
                      <a:r>
                        <a:rPr lang="en-ZA" sz="2000" dirty="0">
                          <a:effectLst/>
                        </a:rPr>
                        <a:t>Drums And Sanitizer For </a:t>
                      </a:r>
                      <a:r>
                        <a:rPr lang="en-ZA" sz="2000" dirty="0" err="1">
                          <a:effectLst/>
                        </a:rPr>
                        <a:t>Covid</a:t>
                      </a:r>
                      <a:r>
                        <a:rPr lang="en-ZA" sz="2000" dirty="0">
                          <a:effectLst/>
                        </a:rPr>
                        <a:t> 19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extLst>
                  <a:ext uri="{0D108BD9-81ED-4DB2-BD59-A6C34878D82A}">
                    <a16:rowId xmlns:a16="http://schemas.microsoft.com/office/drawing/2014/main" val="275348263"/>
                  </a:ext>
                </a:extLst>
              </a:tr>
              <a:tr h="370840">
                <a:tc>
                  <a:txBody>
                    <a:bodyPr/>
                    <a:lstStyle/>
                    <a:p>
                      <a:pPr>
                        <a:lnSpc>
                          <a:spcPct val="107000"/>
                        </a:lnSpc>
                        <a:spcAft>
                          <a:spcPts val="0"/>
                        </a:spcAft>
                      </a:pPr>
                      <a:r>
                        <a:rPr lang="en-ZA" sz="2000" dirty="0">
                          <a:effectLst/>
                        </a:rPr>
                        <a:t> R                   27 200,00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tc>
                  <a:txBody>
                    <a:bodyPr/>
                    <a:lstStyle/>
                    <a:p>
                      <a:pPr>
                        <a:lnSpc>
                          <a:spcPct val="107000"/>
                        </a:lnSpc>
                        <a:spcAft>
                          <a:spcPts val="0"/>
                        </a:spcAft>
                      </a:pPr>
                      <a:r>
                        <a:rPr lang="en-ZA" sz="2000" dirty="0">
                          <a:effectLst/>
                        </a:rPr>
                        <a:t>25l Surface </a:t>
                      </a:r>
                      <a:r>
                        <a:rPr lang="en-ZA" sz="2000" dirty="0" smtClean="0">
                          <a:effectLst/>
                        </a:rPr>
                        <a:t>Disinfectants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extLst>
                  <a:ext uri="{0D108BD9-81ED-4DB2-BD59-A6C34878D82A}">
                    <a16:rowId xmlns:a16="http://schemas.microsoft.com/office/drawing/2014/main" val="487598831"/>
                  </a:ext>
                </a:extLst>
              </a:tr>
              <a:tr h="370840">
                <a:tc>
                  <a:txBody>
                    <a:bodyPr/>
                    <a:lstStyle/>
                    <a:p>
                      <a:pPr>
                        <a:lnSpc>
                          <a:spcPct val="107000"/>
                        </a:lnSpc>
                        <a:spcAft>
                          <a:spcPts val="0"/>
                        </a:spcAft>
                      </a:pPr>
                      <a:r>
                        <a:rPr lang="en-ZA" sz="2000">
                          <a:effectLst/>
                        </a:rPr>
                        <a:t> R                   10 000,00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tc>
                  <a:txBody>
                    <a:bodyPr/>
                    <a:lstStyle/>
                    <a:p>
                      <a:pPr>
                        <a:lnSpc>
                          <a:spcPct val="107000"/>
                        </a:lnSpc>
                        <a:spcAft>
                          <a:spcPts val="0"/>
                        </a:spcAft>
                      </a:pPr>
                      <a:r>
                        <a:rPr lang="en-ZA" sz="2000" dirty="0">
                          <a:effectLst/>
                        </a:rPr>
                        <a:t>3ply Cloth Masks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extLst>
                  <a:ext uri="{0D108BD9-81ED-4DB2-BD59-A6C34878D82A}">
                    <a16:rowId xmlns:a16="http://schemas.microsoft.com/office/drawing/2014/main" val="2648064610"/>
                  </a:ext>
                </a:extLst>
              </a:tr>
              <a:tr h="370840">
                <a:tc>
                  <a:txBody>
                    <a:bodyPr/>
                    <a:lstStyle/>
                    <a:p>
                      <a:pPr>
                        <a:lnSpc>
                          <a:spcPct val="107000"/>
                        </a:lnSpc>
                        <a:spcAft>
                          <a:spcPts val="0"/>
                        </a:spcAft>
                      </a:pPr>
                      <a:r>
                        <a:rPr lang="en-ZA" sz="2000">
                          <a:effectLst/>
                        </a:rPr>
                        <a:t> R                   13 565,00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tc>
                  <a:txBody>
                    <a:bodyPr/>
                    <a:lstStyle/>
                    <a:p>
                      <a:pPr>
                        <a:lnSpc>
                          <a:spcPct val="107000"/>
                        </a:lnSpc>
                        <a:spcAft>
                          <a:spcPts val="0"/>
                        </a:spcAft>
                      </a:pPr>
                      <a:r>
                        <a:rPr lang="en-ZA" sz="2000" dirty="0">
                          <a:effectLst/>
                        </a:rPr>
                        <a:t>Heavy Duty Face </a:t>
                      </a:r>
                      <a:r>
                        <a:rPr lang="en-ZA" sz="2000" dirty="0" err="1">
                          <a:effectLst/>
                        </a:rPr>
                        <a:t>Shieds</a:t>
                      </a:r>
                      <a:r>
                        <a:rPr lang="en-ZA" sz="2000" dirty="0">
                          <a:effectLst/>
                        </a:rPr>
                        <a:t>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extLst>
                  <a:ext uri="{0D108BD9-81ED-4DB2-BD59-A6C34878D82A}">
                    <a16:rowId xmlns:a16="http://schemas.microsoft.com/office/drawing/2014/main" val="964583338"/>
                  </a:ext>
                </a:extLst>
              </a:tr>
              <a:tr h="370840">
                <a:tc>
                  <a:txBody>
                    <a:bodyPr/>
                    <a:lstStyle/>
                    <a:p>
                      <a:pPr>
                        <a:lnSpc>
                          <a:spcPct val="107000"/>
                        </a:lnSpc>
                        <a:spcAft>
                          <a:spcPts val="0"/>
                        </a:spcAft>
                      </a:pPr>
                      <a:r>
                        <a:rPr lang="en-ZA" sz="2000">
                          <a:effectLst/>
                        </a:rPr>
                        <a:t> R                   90 300,00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tc>
                  <a:txBody>
                    <a:bodyPr/>
                    <a:lstStyle/>
                    <a:p>
                      <a:pPr>
                        <a:lnSpc>
                          <a:spcPct val="107000"/>
                        </a:lnSpc>
                        <a:spcAft>
                          <a:spcPts val="0"/>
                        </a:spcAft>
                      </a:pPr>
                      <a:r>
                        <a:rPr lang="en-ZA" sz="2000" dirty="0">
                          <a:effectLst/>
                        </a:rPr>
                        <a:t>Toilet And Tent </a:t>
                      </a:r>
                      <a:r>
                        <a:rPr lang="en-ZA" sz="2000" dirty="0" err="1">
                          <a:effectLst/>
                        </a:rPr>
                        <a:t>Covid</a:t>
                      </a:r>
                      <a:r>
                        <a:rPr lang="en-ZA" sz="2000" dirty="0">
                          <a:effectLst/>
                        </a:rPr>
                        <a:t> 19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extLst>
                  <a:ext uri="{0D108BD9-81ED-4DB2-BD59-A6C34878D82A}">
                    <a16:rowId xmlns:a16="http://schemas.microsoft.com/office/drawing/2014/main" val="3284917608"/>
                  </a:ext>
                </a:extLst>
              </a:tr>
              <a:tr h="370840">
                <a:tc>
                  <a:txBody>
                    <a:bodyPr/>
                    <a:lstStyle/>
                    <a:p>
                      <a:pPr>
                        <a:lnSpc>
                          <a:spcPct val="107000"/>
                        </a:lnSpc>
                        <a:spcAft>
                          <a:spcPts val="0"/>
                        </a:spcAft>
                      </a:pPr>
                      <a:r>
                        <a:rPr lang="en-ZA" sz="2000">
                          <a:effectLst/>
                        </a:rPr>
                        <a:t> R                   70 000,00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tc>
                  <a:txBody>
                    <a:bodyPr/>
                    <a:lstStyle/>
                    <a:p>
                      <a:pPr>
                        <a:lnSpc>
                          <a:spcPct val="107000"/>
                        </a:lnSpc>
                        <a:spcAft>
                          <a:spcPts val="0"/>
                        </a:spcAft>
                      </a:pPr>
                      <a:r>
                        <a:rPr lang="en-ZA" sz="2000" dirty="0">
                          <a:effectLst/>
                        </a:rPr>
                        <a:t>Awareness At </a:t>
                      </a:r>
                      <a:r>
                        <a:rPr lang="en-ZA" sz="2000" dirty="0" err="1">
                          <a:effectLst/>
                        </a:rPr>
                        <a:t>Maake</a:t>
                      </a:r>
                      <a:r>
                        <a:rPr lang="en-ZA" sz="2000" dirty="0">
                          <a:effectLst/>
                        </a:rPr>
                        <a:t> Plaza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extLst>
                  <a:ext uri="{0D108BD9-81ED-4DB2-BD59-A6C34878D82A}">
                    <a16:rowId xmlns:a16="http://schemas.microsoft.com/office/drawing/2014/main" val="2454867290"/>
                  </a:ext>
                </a:extLst>
              </a:tr>
              <a:tr h="370840">
                <a:tc>
                  <a:txBody>
                    <a:bodyPr/>
                    <a:lstStyle/>
                    <a:p>
                      <a:pPr>
                        <a:lnSpc>
                          <a:spcPct val="107000"/>
                        </a:lnSpc>
                        <a:spcAft>
                          <a:spcPts val="0"/>
                        </a:spcAft>
                      </a:pPr>
                      <a:r>
                        <a:rPr lang="en-ZA" sz="2000">
                          <a:effectLst/>
                        </a:rPr>
                        <a:t> R                   24 500,00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tc>
                  <a:txBody>
                    <a:bodyPr/>
                    <a:lstStyle/>
                    <a:p>
                      <a:pPr>
                        <a:lnSpc>
                          <a:spcPct val="107000"/>
                        </a:lnSpc>
                        <a:spcAft>
                          <a:spcPts val="0"/>
                        </a:spcAft>
                      </a:pPr>
                      <a:r>
                        <a:rPr lang="en-ZA" sz="2000" dirty="0">
                          <a:effectLst/>
                        </a:rPr>
                        <a:t>500ml Hand Sanitiser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extLst>
                  <a:ext uri="{0D108BD9-81ED-4DB2-BD59-A6C34878D82A}">
                    <a16:rowId xmlns:a16="http://schemas.microsoft.com/office/drawing/2014/main" val="1529181245"/>
                  </a:ext>
                </a:extLst>
              </a:tr>
              <a:tr h="370840">
                <a:tc>
                  <a:txBody>
                    <a:bodyPr/>
                    <a:lstStyle/>
                    <a:p>
                      <a:pPr>
                        <a:lnSpc>
                          <a:spcPct val="107000"/>
                        </a:lnSpc>
                        <a:spcAft>
                          <a:spcPts val="0"/>
                        </a:spcAft>
                      </a:pPr>
                      <a:r>
                        <a:rPr lang="en-ZA" sz="2000">
                          <a:effectLst/>
                        </a:rPr>
                        <a:t> R                      5 750,00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tc>
                  <a:txBody>
                    <a:bodyPr/>
                    <a:lstStyle/>
                    <a:p>
                      <a:pPr>
                        <a:lnSpc>
                          <a:spcPct val="107000"/>
                        </a:lnSpc>
                        <a:spcAft>
                          <a:spcPts val="0"/>
                        </a:spcAft>
                      </a:pPr>
                      <a:r>
                        <a:rPr lang="en-ZA" sz="2000" dirty="0">
                          <a:effectLst/>
                        </a:rPr>
                        <a:t>Surgical Masks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extLst>
                  <a:ext uri="{0D108BD9-81ED-4DB2-BD59-A6C34878D82A}">
                    <a16:rowId xmlns:a16="http://schemas.microsoft.com/office/drawing/2014/main" val="3361030502"/>
                  </a:ext>
                </a:extLst>
              </a:tr>
              <a:tr h="370840">
                <a:tc>
                  <a:txBody>
                    <a:bodyPr/>
                    <a:lstStyle/>
                    <a:p>
                      <a:pPr>
                        <a:lnSpc>
                          <a:spcPct val="107000"/>
                        </a:lnSpc>
                        <a:spcAft>
                          <a:spcPts val="0"/>
                        </a:spcAft>
                      </a:pPr>
                      <a:r>
                        <a:rPr lang="en-ZA" sz="2000" dirty="0">
                          <a:effectLst/>
                        </a:rPr>
                        <a:t> R                   18 000,00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tc>
                  <a:txBody>
                    <a:bodyPr/>
                    <a:lstStyle/>
                    <a:p>
                      <a:pPr>
                        <a:lnSpc>
                          <a:spcPct val="107000"/>
                        </a:lnSpc>
                        <a:spcAft>
                          <a:spcPts val="0"/>
                        </a:spcAft>
                      </a:pPr>
                      <a:r>
                        <a:rPr lang="en-ZA" sz="2000" dirty="0">
                          <a:effectLst/>
                        </a:rPr>
                        <a:t>Non-contact Thermometer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extLst>
                  <a:ext uri="{0D108BD9-81ED-4DB2-BD59-A6C34878D82A}">
                    <a16:rowId xmlns:a16="http://schemas.microsoft.com/office/drawing/2014/main" val="1121363671"/>
                  </a:ext>
                </a:extLst>
              </a:tr>
            </a:tbl>
          </a:graphicData>
        </a:graphic>
      </p:graphicFrame>
      <p:pic>
        <p:nvPicPr>
          <p:cNvPr id="6" name="Picture 5">
            <a:extLst>
              <a:ext uri="{FF2B5EF4-FFF2-40B4-BE49-F238E27FC236}">
                <a16:creationId xmlns:a16="http://schemas.microsoft.com/office/drawing/2014/main" id="{FCAA092A-3C31-410E-810B-A0E0FC66850B}"/>
              </a:ext>
            </a:extLst>
          </p:cNvPr>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405994940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76E654-D9C4-43E5-B9B6-5C741680088F}" type="slidenum">
              <a:rPr kumimoji="0" lang="en-ZA"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ZA" sz="105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p:cNvSpPr>
            <a:spLocks noGrp="1"/>
          </p:cNvSpPr>
          <p:nvPr>
            <p:ph type="title" idx="4294967295"/>
          </p:nvPr>
        </p:nvSpPr>
        <p:spPr>
          <a:xfrm>
            <a:off x="405606" y="320040"/>
            <a:ext cx="11380788" cy="1119187"/>
          </a:xfrm>
          <a:solidFill>
            <a:schemeClr val="accent1"/>
          </a:solidFill>
        </p:spPr>
        <p:txBody>
          <a:bodyPr>
            <a:normAutofit fontScale="90000"/>
          </a:bodyPr>
          <a:lstStyle/>
          <a:p>
            <a:pPr algn="ctr"/>
            <a:r>
              <a:rPr lang="en-ZA" sz="3200" b="1" dirty="0">
                <a:solidFill>
                  <a:schemeClr val="tx1"/>
                </a:solidFill>
                <a:latin typeface="Arial" panose="020B0604020202020204" pitchFamily="34" charset="0"/>
                <a:cs typeface="Arial" panose="020B0604020202020204" pitchFamily="34" charset="0"/>
              </a:rPr>
              <a:t>COVID EXPENDITURE TZANEEN LOCAL MUNICIPALITY: (Con..)</a:t>
            </a:r>
            <a:endParaRPr lang="en-ZA" sz="3200"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949282799"/>
              </p:ext>
            </p:extLst>
          </p:nvPr>
        </p:nvGraphicFramePr>
        <p:xfrm>
          <a:off x="411480" y="1796098"/>
          <a:ext cx="11140440" cy="2486344"/>
        </p:xfrm>
        <a:graphic>
          <a:graphicData uri="http://schemas.openxmlformats.org/drawingml/2006/table">
            <a:tbl>
              <a:tblPr firstRow="1" bandRow="1">
                <a:tableStyleId>{5C22544A-7EE6-4342-B048-85BDC9FD1C3A}</a:tableStyleId>
              </a:tblPr>
              <a:tblGrid>
                <a:gridCol w="4471757">
                  <a:extLst>
                    <a:ext uri="{9D8B030D-6E8A-4147-A177-3AD203B41FA5}">
                      <a16:colId xmlns:a16="http://schemas.microsoft.com/office/drawing/2014/main" val="2359366980"/>
                    </a:ext>
                  </a:extLst>
                </a:gridCol>
                <a:gridCol w="6668683">
                  <a:extLst>
                    <a:ext uri="{9D8B030D-6E8A-4147-A177-3AD203B41FA5}">
                      <a16:colId xmlns:a16="http://schemas.microsoft.com/office/drawing/2014/main" val="4147800806"/>
                    </a:ext>
                  </a:extLst>
                </a:gridCol>
              </a:tblGrid>
              <a:tr h="355192">
                <a:tc>
                  <a:txBody>
                    <a:bodyPr/>
                    <a:lstStyle/>
                    <a:p>
                      <a:pPr>
                        <a:lnSpc>
                          <a:spcPct val="107000"/>
                        </a:lnSpc>
                        <a:spcAft>
                          <a:spcPts val="0"/>
                        </a:spcAft>
                      </a:pPr>
                      <a:r>
                        <a:rPr lang="en-ZA" sz="2000" b="1" dirty="0">
                          <a:solidFill>
                            <a:schemeClr val="tx1"/>
                          </a:solidFill>
                          <a:effectLst/>
                        </a:rPr>
                        <a:t> COST </a:t>
                      </a:r>
                      <a:endParaRPr lang="en-ZA"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tc>
                  <a:txBody>
                    <a:bodyPr/>
                    <a:lstStyle/>
                    <a:p>
                      <a:pPr>
                        <a:lnSpc>
                          <a:spcPct val="107000"/>
                        </a:lnSpc>
                        <a:spcAft>
                          <a:spcPts val="0"/>
                        </a:spcAft>
                      </a:pPr>
                      <a:r>
                        <a:rPr lang="en-ZA" sz="2000" b="1" dirty="0">
                          <a:solidFill>
                            <a:schemeClr val="tx1"/>
                          </a:solidFill>
                          <a:effectLst/>
                        </a:rPr>
                        <a:t>COMMODITY/SERVICE</a:t>
                      </a:r>
                      <a:endParaRPr lang="en-ZA"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extLst>
                  <a:ext uri="{0D108BD9-81ED-4DB2-BD59-A6C34878D82A}">
                    <a16:rowId xmlns:a16="http://schemas.microsoft.com/office/drawing/2014/main" val="1559357470"/>
                  </a:ext>
                </a:extLst>
              </a:tr>
              <a:tr h="355192">
                <a:tc>
                  <a:txBody>
                    <a:bodyPr/>
                    <a:lstStyle/>
                    <a:p>
                      <a:pPr algn="l">
                        <a:lnSpc>
                          <a:spcPct val="107000"/>
                        </a:lnSpc>
                        <a:spcAft>
                          <a:spcPts val="0"/>
                        </a:spcAft>
                      </a:pPr>
                      <a:r>
                        <a:rPr lang="en-ZA" sz="2000" dirty="0">
                          <a:effectLst/>
                        </a:rPr>
                        <a:t> R                 352 619,40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tc>
                  <a:txBody>
                    <a:bodyPr/>
                    <a:lstStyle/>
                    <a:p>
                      <a:pPr>
                        <a:lnSpc>
                          <a:spcPct val="107000"/>
                        </a:lnSpc>
                        <a:spcAft>
                          <a:spcPts val="0"/>
                        </a:spcAft>
                      </a:pPr>
                      <a:r>
                        <a:rPr lang="en-ZA" sz="2000" dirty="0" err="1">
                          <a:effectLst/>
                        </a:rPr>
                        <a:t>Sanitasation</a:t>
                      </a:r>
                      <a:r>
                        <a:rPr lang="en-ZA" sz="2000" dirty="0">
                          <a:effectLst/>
                        </a:rPr>
                        <a:t> Of Facilities And Offices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extLst>
                  <a:ext uri="{0D108BD9-81ED-4DB2-BD59-A6C34878D82A}">
                    <a16:rowId xmlns:a16="http://schemas.microsoft.com/office/drawing/2014/main" val="2539007668"/>
                  </a:ext>
                </a:extLst>
              </a:tr>
              <a:tr h="355192">
                <a:tc>
                  <a:txBody>
                    <a:bodyPr/>
                    <a:lstStyle/>
                    <a:p>
                      <a:pPr algn="l">
                        <a:lnSpc>
                          <a:spcPct val="107000"/>
                        </a:lnSpc>
                        <a:spcAft>
                          <a:spcPts val="0"/>
                        </a:spcAft>
                      </a:pPr>
                      <a:r>
                        <a:rPr lang="en-ZA" sz="2000" dirty="0">
                          <a:effectLst/>
                        </a:rPr>
                        <a:t> R                   12 000,00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tc>
                  <a:txBody>
                    <a:bodyPr/>
                    <a:lstStyle/>
                    <a:p>
                      <a:pPr>
                        <a:lnSpc>
                          <a:spcPct val="107000"/>
                        </a:lnSpc>
                        <a:spcAft>
                          <a:spcPts val="0"/>
                        </a:spcAft>
                      </a:pPr>
                      <a:r>
                        <a:rPr lang="en-ZA" sz="2000" dirty="0">
                          <a:effectLst/>
                        </a:rPr>
                        <a:t>Non-contact Thermometer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extLst>
                  <a:ext uri="{0D108BD9-81ED-4DB2-BD59-A6C34878D82A}">
                    <a16:rowId xmlns:a16="http://schemas.microsoft.com/office/drawing/2014/main" val="1377026271"/>
                  </a:ext>
                </a:extLst>
              </a:tr>
              <a:tr h="355192">
                <a:tc>
                  <a:txBody>
                    <a:bodyPr/>
                    <a:lstStyle/>
                    <a:p>
                      <a:pPr algn="l">
                        <a:lnSpc>
                          <a:spcPct val="107000"/>
                        </a:lnSpc>
                        <a:spcAft>
                          <a:spcPts val="0"/>
                        </a:spcAft>
                      </a:pPr>
                      <a:r>
                        <a:rPr lang="en-ZA" sz="2000" dirty="0">
                          <a:effectLst/>
                        </a:rPr>
                        <a:t> R                   49 130,00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tc>
                  <a:txBody>
                    <a:bodyPr/>
                    <a:lstStyle/>
                    <a:p>
                      <a:pPr>
                        <a:lnSpc>
                          <a:spcPct val="107000"/>
                        </a:lnSpc>
                        <a:spcAft>
                          <a:spcPts val="0"/>
                        </a:spcAft>
                      </a:pPr>
                      <a:r>
                        <a:rPr lang="en-ZA" sz="2000" dirty="0">
                          <a:effectLst/>
                        </a:rPr>
                        <a:t>Safety Screens Testing Grounds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extLst>
                  <a:ext uri="{0D108BD9-81ED-4DB2-BD59-A6C34878D82A}">
                    <a16:rowId xmlns:a16="http://schemas.microsoft.com/office/drawing/2014/main" val="465114696"/>
                  </a:ext>
                </a:extLst>
              </a:tr>
              <a:tr h="355192">
                <a:tc>
                  <a:txBody>
                    <a:bodyPr/>
                    <a:lstStyle/>
                    <a:p>
                      <a:pPr algn="l">
                        <a:lnSpc>
                          <a:spcPct val="107000"/>
                        </a:lnSpc>
                        <a:spcAft>
                          <a:spcPts val="0"/>
                        </a:spcAft>
                      </a:pPr>
                      <a:r>
                        <a:rPr lang="en-ZA" sz="2000" dirty="0">
                          <a:effectLst/>
                        </a:rPr>
                        <a:t> R                      1 347,00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tc>
                  <a:txBody>
                    <a:bodyPr/>
                    <a:lstStyle/>
                    <a:p>
                      <a:pPr>
                        <a:lnSpc>
                          <a:spcPct val="107000"/>
                        </a:lnSpc>
                        <a:spcAft>
                          <a:spcPts val="0"/>
                        </a:spcAft>
                      </a:pPr>
                      <a:r>
                        <a:rPr lang="en-ZA" sz="2000" dirty="0">
                          <a:effectLst/>
                        </a:rPr>
                        <a:t>Masks Ffp1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extLst>
                  <a:ext uri="{0D108BD9-81ED-4DB2-BD59-A6C34878D82A}">
                    <a16:rowId xmlns:a16="http://schemas.microsoft.com/office/drawing/2014/main" val="3130070589"/>
                  </a:ext>
                </a:extLst>
              </a:tr>
              <a:tr h="355192">
                <a:tc>
                  <a:txBody>
                    <a:bodyPr/>
                    <a:lstStyle/>
                    <a:p>
                      <a:pPr algn="l">
                        <a:lnSpc>
                          <a:spcPct val="107000"/>
                        </a:lnSpc>
                        <a:spcAft>
                          <a:spcPts val="0"/>
                        </a:spcAft>
                      </a:pPr>
                      <a:r>
                        <a:rPr lang="en-ZA" sz="2000" dirty="0">
                          <a:effectLst/>
                        </a:rPr>
                        <a:t> R                      5 000,00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tc>
                  <a:txBody>
                    <a:bodyPr/>
                    <a:lstStyle/>
                    <a:p>
                      <a:pPr>
                        <a:lnSpc>
                          <a:spcPct val="107000"/>
                        </a:lnSpc>
                        <a:spcAft>
                          <a:spcPts val="0"/>
                        </a:spcAft>
                      </a:pPr>
                      <a:r>
                        <a:rPr lang="en-ZA" sz="2000" dirty="0">
                          <a:effectLst/>
                        </a:rPr>
                        <a:t>500/2kg Sanitiser Alco Base Wipes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extLst>
                  <a:ext uri="{0D108BD9-81ED-4DB2-BD59-A6C34878D82A}">
                    <a16:rowId xmlns:a16="http://schemas.microsoft.com/office/drawing/2014/main" val="1216872346"/>
                  </a:ext>
                </a:extLst>
              </a:tr>
              <a:tr h="355192">
                <a:tc>
                  <a:txBody>
                    <a:bodyPr/>
                    <a:lstStyle/>
                    <a:p>
                      <a:pPr algn="l">
                        <a:lnSpc>
                          <a:spcPct val="107000"/>
                        </a:lnSpc>
                        <a:spcAft>
                          <a:spcPts val="0"/>
                        </a:spcAft>
                      </a:pPr>
                      <a:r>
                        <a:rPr lang="en-ZA" sz="2000" dirty="0">
                          <a:effectLst/>
                        </a:rPr>
                        <a:t> R                      1 739,00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tc>
                  <a:txBody>
                    <a:bodyPr/>
                    <a:lstStyle/>
                    <a:p>
                      <a:pPr>
                        <a:lnSpc>
                          <a:spcPct val="107000"/>
                        </a:lnSpc>
                        <a:spcAft>
                          <a:spcPts val="0"/>
                        </a:spcAft>
                      </a:pPr>
                      <a:r>
                        <a:rPr lang="en-ZA" sz="2000" dirty="0">
                          <a:effectLst/>
                        </a:rPr>
                        <a:t>1lt Spray Bottles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9914" marR="29914" marT="0" marB="0" anchor="b"/>
                </a:tc>
                <a:extLst>
                  <a:ext uri="{0D108BD9-81ED-4DB2-BD59-A6C34878D82A}">
                    <a16:rowId xmlns:a16="http://schemas.microsoft.com/office/drawing/2014/main" val="1478803546"/>
                  </a:ext>
                </a:extLst>
              </a:tr>
            </a:tbl>
          </a:graphicData>
        </a:graphic>
      </p:graphicFrame>
      <p:pic>
        <p:nvPicPr>
          <p:cNvPr id="6" name="Picture 5">
            <a:extLst>
              <a:ext uri="{FF2B5EF4-FFF2-40B4-BE49-F238E27FC236}">
                <a16:creationId xmlns:a16="http://schemas.microsoft.com/office/drawing/2014/main" id="{17107B07-6D46-415B-A4C7-313B16DB77FD}"/>
              </a:ext>
            </a:extLst>
          </p:cNvPr>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235914250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6D18726-349F-4D5C-96B2-77A852BDA9AE}"/>
              </a:ext>
            </a:extLst>
          </p:cNvPr>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76E654-D9C4-43E5-B9B6-5C741680088F}" type="slidenum">
              <a:rPr kumimoji="0" lang="en-ZA" sz="105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ZA" sz="105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p:cNvSpPr>
            <a:spLocks noGrp="1"/>
          </p:cNvSpPr>
          <p:nvPr>
            <p:ph type="title" idx="4294967295"/>
          </p:nvPr>
        </p:nvSpPr>
        <p:spPr>
          <a:xfrm>
            <a:off x="412750" y="287338"/>
            <a:ext cx="11366500" cy="1200150"/>
          </a:xfrm>
          <a:solidFill>
            <a:schemeClr val="accent1"/>
          </a:solidFill>
        </p:spPr>
        <p:txBody>
          <a:bodyPr>
            <a:normAutofit fontScale="90000"/>
          </a:bodyPr>
          <a:lstStyle/>
          <a:p>
            <a:pPr algn="ctr"/>
            <a:r>
              <a:rPr lang="en-US" sz="3200" b="1" dirty="0">
                <a:solidFill>
                  <a:schemeClr val="tx1"/>
                </a:solidFill>
                <a:latin typeface="Arial" panose="020B0604020202020204" pitchFamily="34" charset="0"/>
                <a:cs typeface="Arial" panose="020B0604020202020204" pitchFamily="34" charset="0"/>
              </a:rPr>
              <a:t>COVID EXPENDITURE TZANEEN LOCAL MUNICIPALITY: (Con..)</a:t>
            </a:r>
            <a:endParaRPr lang="en-ZA" sz="3200" b="1" dirty="0">
              <a:solidFill>
                <a:schemeClr val="tx1"/>
              </a:solidFill>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3265692647"/>
              </p:ext>
            </p:extLst>
          </p:nvPr>
        </p:nvGraphicFramePr>
        <p:xfrm>
          <a:off x="598045" y="1746568"/>
          <a:ext cx="11141613" cy="4631796"/>
        </p:xfrm>
        <a:graphic>
          <a:graphicData uri="http://schemas.openxmlformats.org/drawingml/2006/table">
            <a:tbl>
              <a:tblPr firstRow="1" bandRow="1">
                <a:tableStyleId>{5C22544A-7EE6-4342-B048-85BDC9FD1C3A}</a:tableStyleId>
              </a:tblPr>
              <a:tblGrid>
                <a:gridCol w="4005099">
                  <a:extLst>
                    <a:ext uri="{9D8B030D-6E8A-4147-A177-3AD203B41FA5}">
                      <a16:colId xmlns:a16="http://schemas.microsoft.com/office/drawing/2014/main" val="2164883197"/>
                    </a:ext>
                  </a:extLst>
                </a:gridCol>
                <a:gridCol w="7136514">
                  <a:extLst>
                    <a:ext uri="{9D8B030D-6E8A-4147-A177-3AD203B41FA5}">
                      <a16:colId xmlns:a16="http://schemas.microsoft.com/office/drawing/2014/main" val="3398552191"/>
                    </a:ext>
                  </a:extLst>
                </a:gridCol>
              </a:tblGrid>
              <a:tr h="356292">
                <a:tc>
                  <a:txBody>
                    <a:bodyPr/>
                    <a:lstStyle/>
                    <a:p>
                      <a:pPr marL="0" algn="l" defTabSz="457200" rtl="0" eaLnBrk="1" latinLnBrk="0" hangingPunct="1">
                        <a:lnSpc>
                          <a:spcPct val="107000"/>
                        </a:lnSpc>
                        <a:spcAft>
                          <a:spcPts val="0"/>
                        </a:spcAft>
                      </a:pPr>
                      <a:r>
                        <a:rPr lang="en-ZA" sz="2000" kern="1200" dirty="0">
                          <a:solidFill>
                            <a:schemeClr val="tx1"/>
                          </a:solidFill>
                          <a:effectLst/>
                        </a:rPr>
                        <a:t> R                   18 951,60 </a:t>
                      </a:r>
                      <a:endParaRPr lang="en-ZA" sz="2000" kern="1200" dirty="0">
                        <a:solidFill>
                          <a:schemeClr val="tx1"/>
                        </a:solidFill>
                        <a:effectLst/>
                        <a:latin typeface="+mn-lt"/>
                        <a:ea typeface="+mn-ea"/>
                        <a:cs typeface="+mn-cs"/>
                      </a:endParaRPr>
                    </a:p>
                  </a:txBody>
                  <a:tcPr marL="68580" marR="68580" marT="0" marB="0" anchor="b"/>
                </a:tc>
                <a:tc>
                  <a:txBody>
                    <a:bodyPr/>
                    <a:lstStyle/>
                    <a:p>
                      <a:pPr marL="0" algn="l" defTabSz="457200" rtl="0" eaLnBrk="1" latinLnBrk="0" hangingPunct="1">
                        <a:lnSpc>
                          <a:spcPct val="107000"/>
                        </a:lnSpc>
                        <a:spcAft>
                          <a:spcPts val="0"/>
                        </a:spcAft>
                      </a:pPr>
                      <a:r>
                        <a:rPr lang="en-ZA" sz="2000" kern="1200" dirty="0">
                          <a:solidFill>
                            <a:schemeClr val="tx1"/>
                          </a:solidFill>
                          <a:effectLst/>
                        </a:rPr>
                        <a:t> Disinfectants Cleansing Wipes 2kg Alco Base                </a:t>
                      </a:r>
                      <a:endParaRPr lang="en-ZA" sz="2000" kern="1200" dirty="0">
                        <a:solidFill>
                          <a:schemeClr val="tx1"/>
                        </a:solidFill>
                        <a:effectLst/>
                        <a:latin typeface="+mn-lt"/>
                        <a:ea typeface="+mn-ea"/>
                        <a:cs typeface="+mn-cs"/>
                      </a:endParaRPr>
                    </a:p>
                  </a:txBody>
                  <a:tcPr marL="68580" marR="68580" marT="0" marB="0" anchor="b"/>
                </a:tc>
                <a:extLst>
                  <a:ext uri="{0D108BD9-81ED-4DB2-BD59-A6C34878D82A}">
                    <a16:rowId xmlns:a16="http://schemas.microsoft.com/office/drawing/2014/main" val="4232900978"/>
                  </a:ext>
                </a:extLst>
              </a:tr>
              <a:tr h="356292">
                <a:tc>
                  <a:txBody>
                    <a:bodyPr/>
                    <a:lstStyle/>
                    <a:p>
                      <a:pPr marL="0" algn="l" defTabSz="457200" rtl="0" eaLnBrk="1" latinLnBrk="0" hangingPunct="1">
                        <a:lnSpc>
                          <a:spcPct val="107000"/>
                        </a:lnSpc>
                        <a:spcAft>
                          <a:spcPts val="0"/>
                        </a:spcAft>
                      </a:pPr>
                      <a:r>
                        <a:rPr lang="en-ZA" sz="2000" kern="1200" dirty="0">
                          <a:effectLst/>
                        </a:rPr>
                        <a:t> R                   35 000,00 </a:t>
                      </a:r>
                      <a:endParaRPr lang="en-ZA" sz="2000" kern="1200" dirty="0">
                        <a:solidFill>
                          <a:schemeClr val="dk1"/>
                        </a:solidFill>
                        <a:effectLst/>
                        <a:latin typeface="+mn-lt"/>
                        <a:ea typeface="+mn-ea"/>
                        <a:cs typeface="+mn-cs"/>
                      </a:endParaRPr>
                    </a:p>
                  </a:txBody>
                  <a:tcPr marL="68580" marR="68580" marT="0" marB="0" anchor="b"/>
                </a:tc>
                <a:tc>
                  <a:txBody>
                    <a:bodyPr/>
                    <a:lstStyle/>
                    <a:p>
                      <a:pPr marL="0" algn="l" defTabSz="457200" rtl="0" eaLnBrk="1" latinLnBrk="0" hangingPunct="1">
                        <a:lnSpc>
                          <a:spcPct val="107000"/>
                        </a:lnSpc>
                        <a:spcAft>
                          <a:spcPts val="0"/>
                        </a:spcAft>
                      </a:pPr>
                      <a:r>
                        <a:rPr lang="en-ZA" sz="2000" kern="1200" dirty="0" err="1">
                          <a:effectLst/>
                        </a:rPr>
                        <a:t>Covid</a:t>
                      </a:r>
                      <a:r>
                        <a:rPr lang="en-ZA" sz="2000" kern="1200" dirty="0">
                          <a:effectLst/>
                        </a:rPr>
                        <a:t> 19 Awareness 1-15 Jun                                 </a:t>
                      </a:r>
                      <a:endParaRPr lang="en-ZA" sz="20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781764363"/>
                  </a:ext>
                </a:extLst>
              </a:tr>
              <a:tr h="356292">
                <a:tc>
                  <a:txBody>
                    <a:bodyPr/>
                    <a:lstStyle/>
                    <a:p>
                      <a:pPr marL="0" algn="l" defTabSz="457200" rtl="0" eaLnBrk="1" latinLnBrk="0" hangingPunct="1">
                        <a:lnSpc>
                          <a:spcPct val="107000"/>
                        </a:lnSpc>
                        <a:spcAft>
                          <a:spcPts val="0"/>
                        </a:spcAft>
                      </a:pPr>
                      <a:r>
                        <a:rPr lang="en-ZA" sz="2000" kern="1200" dirty="0">
                          <a:effectLst/>
                        </a:rPr>
                        <a:t> R                   29 509,65 </a:t>
                      </a:r>
                      <a:endParaRPr lang="en-ZA" sz="2000" kern="1200" dirty="0">
                        <a:solidFill>
                          <a:schemeClr val="dk1"/>
                        </a:solidFill>
                        <a:effectLst/>
                        <a:latin typeface="+mn-lt"/>
                        <a:ea typeface="+mn-ea"/>
                        <a:cs typeface="+mn-cs"/>
                      </a:endParaRPr>
                    </a:p>
                  </a:txBody>
                  <a:tcPr marL="68580" marR="68580" marT="0" marB="0" anchor="b"/>
                </a:tc>
                <a:tc>
                  <a:txBody>
                    <a:bodyPr/>
                    <a:lstStyle/>
                    <a:p>
                      <a:pPr marL="0" algn="l" defTabSz="457200" rtl="0" eaLnBrk="1" latinLnBrk="0" hangingPunct="1">
                        <a:lnSpc>
                          <a:spcPct val="107000"/>
                        </a:lnSpc>
                        <a:spcAft>
                          <a:spcPts val="0"/>
                        </a:spcAft>
                      </a:pPr>
                      <a:r>
                        <a:rPr lang="en-ZA" sz="2000" kern="1200" dirty="0">
                          <a:effectLst/>
                        </a:rPr>
                        <a:t>Disinfectant Cleansing Wipes 5kg 1000sheets                 </a:t>
                      </a:r>
                      <a:endParaRPr lang="en-ZA" sz="20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57209521"/>
                  </a:ext>
                </a:extLst>
              </a:tr>
              <a:tr h="356292">
                <a:tc>
                  <a:txBody>
                    <a:bodyPr/>
                    <a:lstStyle/>
                    <a:p>
                      <a:pPr marL="0" algn="l" defTabSz="457200" rtl="0" eaLnBrk="1" latinLnBrk="0" hangingPunct="1">
                        <a:lnSpc>
                          <a:spcPct val="107000"/>
                        </a:lnSpc>
                        <a:spcAft>
                          <a:spcPts val="0"/>
                        </a:spcAft>
                      </a:pPr>
                      <a:r>
                        <a:rPr lang="en-ZA" sz="2000" kern="1200" dirty="0">
                          <a:effectLst/>
                        </a:rPr>
                        <a:t> R                      4 108,70 </a:t>
                      </a:r>
                      <a:endParaRPr lang="en-ZA" sz="2000" kern="1200" dirty="0">
                        <a:solidFill>
                          <a:schemeClr val="dk1"/>
                        </a:solidFill>
                        <a:effectLst/>
                        <a:latin typeface="+mn-lt"/>
                        <a:ea typeface="+mn-ea"/>
                        <a:cs typeface="+mn-cs"/>
                      </a:endParaRPr>
                    </a:p>
                  </a:txBody>
                  <a:tcPr marL="68580" marR="68580" marT="0" marB="0" anchor="b"/>
                </a:tc>
                <a:tc>
                  <a:txBody>
                    <a:bodyPr/>
                    <a:lstStyle/>
                    <a:p>
                      <a:pPr marL="0" algn="l" defTabSz="457200" rtl="0" eaLnBrk="1" latinLnBrk="0" hangingPunct="1">
                        <a:lnSpc>
                          <a:spcPct val="107000"/>
                        </a:lnSpc>
                        <a:spcAft>
                          <a:spcPts val="0"/>
                        </a:spcAft>
                      </a:pPr>
                      <a:r>
                        <a:rPr lang="en-ZA" sz="2000" kern="1200" dirty="0">
                          <a:effectLst/>
                        </a:rPr>
                        <a:t>Work Light Energiser                                        </a:t>
                      </a:r>
                      <a:endParaRPr lang="en-ZA" sz="20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4099266777"/>
                  </a:ext>
                </a:extLst>
              </a:tr>
              <a:tr h="356292">
                <a:tc>
                  <a:txBody>
                    <a:bodyPr/>
                    <a:lstStyle/>
                    <a:p>
                      <a:pPr marL="0" algn="l" defTabSz="457200" rtl="0" eaLnBrk="1" latinLnBrk="0" hangingPunct="1">
                        <a:lnSpc>
                          <a:spcPct val="107000"/>
                        </a:lnSpc>
                        <a:spcAft>
                          <a:spcPts val="0"/>
                        </a:spcAft>
                      </a:pPr>
                      <a:r>
                        <a:rPr lang="en-ZA" sz="2000" kern="1200" dirty="0">
                          <a:effectLst/>
                        </a:rPr>
                        <a:t> R                         900,00 </a:t>
                      </a:r>
                      <a:endParaRPr lang="en-ZA" sz="2000" kern="1200" dirty="0">
                        <a:solidFill>
                          <a:schemeClr val="dk1"/>
                        </a:solidFill>
                        <a:effectLst/>
                        <a:latin typeface="+mn-lt"/>
                        <a:ea typeface="+mn-ea"/>
                        <a:cs typeface="+mn-cs"/>
                      </a:endParaRPr>
                    </a:p>
                  </a:txBody>
                  <a:tcPr marL="68580" marR="68580" marT="0" marB="0" anchor="b"/>
                </a:tc>
                <a:tc>
                  <a:txBody>
                    <a:bodyPr/>
                    <a:lstStyle/>
                    <a:p>
                      <a:pPr marL="0" algn="l" defTabSz="457200" rtl="0" eaLnBrk="1" latinLnBrk="0" hangingPunct="1">
                        <a:lnSpc>
                          <a:spcPct val="107000"/>
                        </a:lnSpc>
                        <a:spcAft>
                          <a:spcPts val="0"/>
                        </a:spcAft>
                      </a:pPr>
                      <a:r>
                        <a:rPr lang="en-ZA" sz="2000" kern="1200" dirty="0">
                          <a:effectLst/>
                        </a:rPr>
                        <a:t>Aa 6x10 Batteries                                           </a:t>
                      </a:r>
                      <a:endParaRPr lang="en-ZA" sz="20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85203470"/>
                  </a:ext>
                </a:extLst>
              </a:tr>
              <a:tr h="356292">
                <a:tc>
                  <a:txBody>
                    <a:bodyPr/>
                    <a:lstStyle/>
                    <a:p>
                      <a:pPr marL="0" algn="l" defTabSz="457200" rtl="0" eaLnBrk="1" latinLnBrk="0" hangingPunct="1">
                        <a:lnSpc>
                          <a:spcPct val="107000"/>
                        </a:lnSpc>
                        <a:spcAft>
                          <a:spcPts val="0"/>
                        </a:spcAft>
                      </a:pPr>
                      <a:r>
                        <a:rPr lang="en-ZA" sz="2000" kern="1200" dirty="0">
                          <a:effectLst/>
                        </a:rPr>
                        <a:t> R                   13 750,55 </a:t>
                      </a:r>
                      <a:endParaRPr lang="en-ZA" sz="2000" kern="1200" dirty="0">
                        <a:solidFill>
                          <a:schemeClr val="dk1"/>
                        </a:solidFill>
                        <a:effectLst/>
                        <a:latin typeface="+mn-lt"/>
                        <a:ea typeface="+mn-ea"/>
                        <a:cs typeface="+mn-cs"/>
                      </a:endParaRPr>
                    </a:p>
                  </a:txBody>
                  <a:tcPr marL="68580" marR="68580" marT="0" marB="0" anchor="b"/>
                </a:tc>
                <a:tc>
                  <a:txBody>
                    <a:bodyPr/>
                    <a:lstStyle/>
                    <a:p>
                      <a:pPr marL="0" algn="l" defTabSz="457200" rtl="0" eaLnBrk="1" latinLnBrk="0" hangingPunct="1">
                        <a:lnSpc>
                          <a:spcPct val="107000"/>
                        </a:lnSpc>
                        <a:spcAft>
                          <a:spcPts val="0"/>
                        </a:spcAft>
                      </a:pPr>
                      <a:r>
                        <a:rPr lang="en-ZA" sz="2000" kern="1200" dirty="0">
                          <a:effectLst/>
                        </a:rPr>
                        <a:t>3ply Cloth Masks                                            </a:t>
                      </a:r>
                      <a:endParaRPr lang="en-ZA" sz="20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3901696961"/>
                  </a:ext>
                </a:extLst>
              </a:tr>
              <a:tr h="356292">
                <a:tc>
                  <a:txBody>
                    <a:bodyPr/>
                    <a:lstStyle/>
                    <a:p>
                      <a:pPr marL="0" algn="l" defTabSz="457200" rtl="0" eaLnBrk="1" latinLnBrk="0" hangingPunct="1">
                        <a:lnSpc>
                          <a:spcPct val="107000"/>
                        </a:lnSpc>
                        <a:spcAft>
                          <a:spcPts val="0"/>
                        </a:spcAft>
                      </a:pPr>
                      <a:r>
                        <a:rPr lang="en-ZA" sz="2000" kern="1200" dirty="0">
                          <a:effectLst/>
                        </a:rPr>
                        <a:t> R                      1 305,85 </a:t>
                      </a:r>
                      <a:endParaRPr lang="en-ZA" sz="2000" kern="1200" dirty="0">
                        <a:solidFill>
                          <a:schemeClr val="dk1"/>
                        </a:solidFill>
                        <a:effectLst/>
                        <a:latin typeface="+mn-lt"/>
                        <a:ea typeface="+mn-ea"/>
                        <a:cs typeface="+mn-cs"/>
                      </a:endParaRPr>
                    </a:p>
                  </a:txBody>
                  <a:tcPr marL="68580" marR="68580" marT="0" marB="0" anchor="b"/>
                </a:tc>
                <a:tc>
                  <a:txBody>
                    <a:bodyPr/>
                    <a:lstStyle/>
                    <a:p>
                      <a:pPr marL="0" algn="l" defTabSz="457200" rtl="0" eaLnBrk="1" latinLnBrk="0" hangingPunct="1">
                        <a:lnSpc>
                          <a:spcPct val="107000"/>
                        </a:lnSpc>
                        <a:spcAft>
                          <a:spcPts val="0"/>
                        </a:spcAft>
                      </a:pPr>
                      <a:r>
                        <a:rPr lang="en-ZA" sz="2000" kern="1200" dirty="0">
                          <a:effectLst/>
                        </a:rPr>
                        <a:t>Cleaning Materials Covid-19                                 </a:t>
                      </a:r>
                      <a:endParaRPr lang="en-ZA" sz="20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544591458"/>
                  </a:ext>
                </a:extLst>
              </a:tr>
              <a:tr h="356292">
                <a:tc>
                  <a:txBody>
                    <a:bodyPr/>
                    <a:lstStyle/>
                    <a:p>
                      <a:pPr marL="0" algn="l" defTabSz="457200" rtl="0" eaLnBrk="1" latinLnBrk="0" hangingPunct="1">
                        <a:lnSpc>
                          <a:spcPct val="107000"/>
                        </a:lnSpc>
                        <a:spcAft>
                          <a:spcPts val="0"/>
                        </a:spcAft>
                      </a:pPr>
                      <a:r>
                        <a:rPr lang="en-ZA" sz="2000" kern="1200" dirty="0">
                          <a:effectLst/>
                        </a:rPr>
                        <a:t> R                      8 000,00 </a:t>
                      </a:r>
                      <a:endParaRPr lang="en-ZA" sz="2000" kern="1200" dirty="0">
                        <a:solidFill>
                          <a:schemeClr val="dk1"/>
                        </a:solidFill>
                        <a:effectLst/>
                        <a:latin typeface="+mn-lt"/>
                        <a:ea typeface="+mn-ea"/>
                        <a:cs typeface="+mn-cs"/>
                      </a:endParaRPr>
                    </a:p>
                  </a:txBody>
                  <a:tcPr marL="68580" marR="68580" marT="0" marB="0" anchor="b"/>
                </a:tc>
                <a:tc>
                  <a:txBody>
                    <a:bodyPr/>
                    <a:lstStyle/>
                    <a:p>
                      <a:pPr marL="0" algn="l" defTabSz="457200" rtl="0" eaLnBrk="1" latinLnBrk="0" hangingPunct="1">
                        <a:lnSpc>
                          <a:spcPct val="107000"/>
                        </a:lnSpc>
                        <a:spcAft>
                          <a:spcPts val="0"/>
                        </a:spcAft>
                      </a:pPr>
                      <a:r>
                        <a:rPr lang="en-ZA" sz="2000" kern="1200" dirty="0">
                          <a:effectLst/>
                        </a:rPr>
                        <a:t>Tents For Hiring During Roadblock                           </a:t>
                      </a:r>
                      <a:endParaRPr lang="en-ZA" sz="20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262728126"/>
                  </a:ext>
                </a:extLst>
              </a:tr>
              <a:tr h="356292">
                <a:tc>
                  <a:txBody>
                    <a:bodyPr/>
                    <a:lstStyle/>
                    <a:p>
                      <a:pPr marL="0" algn="l" defTabSz="457200" rtl="0" eaLnBrk="1" latinLnBrk="0" hangingPunct="1">
                        <a:lnSpc>
                          <a:spcPct val="107000"/>
                        </a:lnSpc>
                        <a:spcAft>
                          <a:spcPts val="0"/>
                        </a:spcAft>
                      </a:pPr>
                      <a:r>
                        <a:rPr lang="en-ZA" sz="2000" kern="1200" dirty="0">
                          <a:effectLst/>
                        </a:rPr>
                        <a:t> R                   35 000,00 </a:t>
                      </a:r>
                      <a:endParaRPr lang="en-ZA" sz="2000" kern="1200" dirty="0">
                        <a:solidFill>
                          <a:schemeClr val="dk1"/>
                        </a:solidFill>
                        <a:effectLst/>
                        <a:latin typeface="+mn-lt"/>
                        <a:ea typeface="+mn-ea"/>
                        <a:cs typeface="+mn-cs"/>
                      </a:endParaRPr>
                    </a:p>
                  </a:txBody>
                  <a:tcPr marL="68580" marR="68580" marT="0" marB="0" anchor="b"/>
                </a:tc>
                <a:tc>
                  <a:txBody>
                    <a:bodyPr/>
                    <a:lstStyle/>
                    <a:p>
                      <a:pPr marL="0" algn="l" defTabSz="457200" rtl="0" eaLnBrk="1" latinLnBrk="0" hangingPunct="1">
                        <a:lnSpc>
                          <a:spcPct val="107000"/>
                        </a:lnSpc>
                        <a:spcAft>
                          <a:spcPts val="0"/>
                        </a:spcAft>
                      </a:pPr>
                      <a:r>
                        <a:rPr lang="en-ZA" sz="2000" kern="1200" dirty="0">
                          <a:effectLst/>
                        </a:rPr>
                        <a:t>Covi-19 Awareness - </a:t>
                      </a:r>
                      <a:r>
                        <a:rPr lang="en-ZA" sz="2000" kern="1200" dirty="0" err="1">
                          <a:effectLst/>
                        </a:rPr>
                        <a:t>Usave</a:t>
                      </a:r>
                      <a:r>
                        <a:rPr lang="en-ZA" sz="2000" kern="1200" dirty="0">
                          <a:effectLst/>
                        </a:rPr>
                        <a:t>/</a:t>
                      </a:r>
                      <a:r>
                        <a:rPr lang="en-ZA" sz="2000" kern="1200" dirty="0" err="1">
                          <a:effectLst/>
                        </a:rPr>
                        <a:t>Nkowankowa</a:t>
                      </a:r>
                      <a:r>
                        <a:rPr lang="en-ZA" sz="2000" kern="1200" dirty="0">
                          <a:effectLst/>
                        </a:rPr>
                        <a:t> Dan                    </a:t>
                      </a:r>
                      <a:endParaRPr lang="en-ZA" sz="20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3968420629"/>
                  </a:ext>
                </a:extLst>
              </a:tr>
              <a:tr h="356292">
                <a:tc>
                  <a:txBody>
                    <a:bodyPr/>
                    <a:lstStyle/>
                    <a:p>
                      <a:pPr marL="0" algn="l" defTabSz="457200" rtl="0" eaLnBrk="1" latinLnBrk="0" hangingPunct="1">
                        <a:lnSpc>
                          <a:spcPct val="107000"/>
                        </a:lnSpc>
                        <a:spcAft>
                          <a:spcPts val="0"/>
                        </a:spcAft>
                      </a:pPr>
                      <a:r>
                        <a:rPr lang="en-ZA" sz="2000" kern="1200" dirty="0">
                          <a:effectLst/>
                        </a:rPr>
                        <a:t> R                   89 124,00 </a:t>
                      </a:r>
                      <a:endParaRPr lang="en-ZA" sz="2000" kern="1200" dirty="0">
                        <a:solidFill>
                          <a:schemeClr val="dk1"/>
                        </a:solidFill>
                        <a:effectLst/>
                        <a:latin typeface="+mn-lt"/>
                        <a:ea typeface="+mn-ea"/>
                        <a:cs typeface="+mn-cs"/>
                      </a:endParaRPr>
                    </a:p>
                  </a:txBody>
                  <a:tcPr marL="68580" marR="68580" marT="0" marB="0" anchor="b"/>
                </a:tc>
                <a:tc>
                  <a:txBody>
                    <a:bodyPr/>
                    <a:lstStyle/>
                    <a:p>
                      <a:pPr marL="0" algn="l" defTabSz="457200" rtl="0" eaLnBrk="1" latinLnBrk="0" hangingPunct="1">
                        <a:lnSpc>
                          <a:spcPct val="107000"/>
                        </a:lnSpc>
                        <a:spcAft>
                          <a:spcPts val="0"/>
                        </a:spcAft>
                      </a:pPr>
                      <a:r>
                        <a:rPr lang="en-ZA" sz="2000" kern="1200" dirty="0">
                          <a:effectLst/>
                        </a:rPr>
                        <a:t>Covid-19 Sanitization Of </a:t>
                      </a:r>
                      <a:r>
                        <a:rPr lang="en-ZA" sz="2000" kern="1200" dirty="0" err="1">
                          <a:effectLst/>
                        </a:rPr>
                        <a:t>Gtm</a:t>
                      </a:r>
                      <a:r>
                        <a:rPr lang="en-ZA" sz="2000" kern="1200" dirty="0">
                          <a:effectLst/>
                        </a:rPr>
                        <a:t> Offices                        </a:t>
                      </a:r>
                      <a:endParaRPr lang="en-ZA" sz="20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2122066943"/>
                  </a:ext>
                </a:extLst>
              </a:tr>
              <a:tr h="356292">
                <a:tc>
                  <a:txBody>
                    <a:bodyPr/>
                    <a:lstStyle/>
                    <a:p>
                      <a:pPr marL="0" algn="l" defTabSz="457200" rtl="0" eaLnBrk="1" latinLnBrk="0" hangingPunct="1">
                        <a:lnSpc>
                          <a:spcPct val="107000"/>
                        </a:lnSpc>
                        <a:spcAft>
                          <a:spcPts val="0"/>
                        </a:spcAft>
                      </a:pPr>
                      <a:r>
                        <a:rPr lang="en-ZA" sz="2000" b="1" kern="1200" dirty="0">
                          <a:effectLst/>
                        </a:rPr>
                        <a:t> R                 640 055,00 </a:t>
                      </a:r>
                      <a:endParaRPr lang="en-ZA" sz="2000" b="1" kern="1200" dirty="0">
                        <a:solidFill>
                          <a:schemeClr val="dk1"/>
                        </a:solidFill>
                        <a:effectLst/>
                        <a:latin typeface="+mn-lt"/>
                        <a:ea typeface="+mn-ea"/>
                        <a:cs typeface="+mn-cs"/>
                      </a:endParaRPr>
                    </a:p>
                  </a:txBody>
                  <a:tcPr marL="68580" marR="68580" marT="0" marB="0" anchor="b"/>
                </a:tc>
                <a:tc>
                  <a:txBody>
                    <a:bodyPr/>
                    <a:lstStyle/>
                    <a:p>
                      <a:pPr marL="0" algn="l" defTabSz="457200" rtl="0" eaLnBrk="1" latinLnBrk="0" hangingPunct="1">
                        <a:lnSpc>
                          <a:spcPct val="107000"/>
                        </a:lnSpc>
                        <a:spcAft>
                          <a:spcPts val="0"/>
                        </a:spcAft>
                      </a:pPr>
                      <a:r>
                        <a:rPr lang="en-ZA" sz="2000" b="1" kern="1200" dirty="0">
                          <a:effectLst/>
                        </a:rPr>
                        <a:t>OVERTIME TRAFFIC OFFICERS (Road Blocks)</a:t>
                      </a:r>
                      <a:endParaRPr lang="en-ZA" sz="2000" b="1"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558500885"/>
                  </a:ext>
                </a:extLst>
              </a:tr>
              <a:tr h="356292">
                <a:tc>
                  <a:txBody>
                    <a:bodyPr/>
                    <a:lstStyle/>
                    <a:p>
                      <a:pPr marL="0" algn="l" defTabSz="457200" rtl="0" eaLnBrk="1" latinLnBrk="0" hangingPunct="1">
                        <a:lnSpc>
                          <a:spcPct val="107000"/>
                        </a:lnSpc>
                        <a:spcAft>
                          <a:spcPts val="0"/>
                        </a:spcAft>
                      </a:pPr>
                      <a:r>
                        <a:rPr lang="en-ZA" sz="2000" kern="1200" dirty="0">
                          <a:effectLst/>
                        </a:rPr>
                        <a:t> </a:t>
                      </a:r>
                      <a:endParaRPr lang="en-ZA" sz="2000" kern="1200" dirty="0">
                        <a:solidFill>
                          <a:schemeClr val="dk1"/>
                        </a:solidFill>
                        <a:effectLst/>
                        <a:latin typeface="+mn-lt"/>
                        <a:ea typeface="+mn-ea"/>
                        <a:cs typeface="+mn-cs"/>
                      </a:endParaRPr>
                    </a:p>
                  </a:txBody>
                  <a:tcPr marL="68580" marR="68580" marT="0" marB="0" anchor="b"/>
                </a:tc>
                <a:tc>
                  <a:txBody>
                    <a:bodyPr/>
                    <a:lstStyle/>
                    <a:p>
                      <a:pPr marL="0" algn="l" defTabSz="457200" rtl="0" eaLnBrk="1" latinLnBrk="0" hangingPunct="1">
                        <a:lnSpc>
                          <a:spcPct val="107000"/>
                        </a:lnSpc>
                        <a:spcAft>
                          <a:spcPts val="0"/>
                        </a:spcAft>
                      </a:pPr>
                      <a:r>
                        <a:rPr lang="en-ZA" sz="2000" kern="1200" dirty="0">
                          <a:effectLst/>
                        </a:rPr>
                        <a:t> </a:t>
                      </a:r>
                      <a:endParaRPr lang="en-ZA" sz="20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680403461"/>
                  </a:ext>
                </a:extLst>
              </a:tr>
              <a:tr h="356292">
                <a:tc>
                  <a:txBody>
                    <a:bodyPr/>
                    <a:lstStyle/>
                    <a:p>
                      <a:pPr marL="0" algn="l" defTabSz="457200" rtl="0" eaLnBrk="1" latinLnBrk="0" hangingPunct="1">
                        <a:lnSpc>
                          <a:spcPct val="107000"/>
                        </a:lnSpc>
                        <a:spcAft>
                          <a:spcPts val="0"/>
                        </a:spcAft>
                      </a:pPr>
                      <a:r>
                        <a:rPr lang="en-ZA" sz="2000" b="1" kern="1200" dirty="0">
                          <a:solidFill>
                            <a:schemeClr val="tx1"/>
                          </a:solidFill>
                          <a:effectLst/>
                        </a:rPr>
                        <a:t> R       1 879</a:t>
                      </a:r>
                      <a:r>
                        <a:rPr lang="en-ZA" sz="2000" b="1" kern="1200" baseline="0" dirty="0">
                          <a:solidFill>
                            <a:schemeClr val="tx1"/>
                          </a:solidFill>
                          <a:effectLst/>
                        </a:rPr>
                        <a:t> 527.84</a:t>
                      </a:r>
                      <a:endParaRPr lang="en-ZA" sz="2000" b="1" kern="1200" dirty="0">
                        <a:solidFill>
                          <a:schemeClr val="tx1"/>
                        </a:solidFill>
                        <a:effectLst/>
                        <a:latin typeface="+mn-lt"/>
                        <a:ea typeface="+mn-ea"/>
                        <a:cs typeface="+mn-cs"/>
                      </a:endParaRPr>
                    </a:p>
                  </a:txBody>
                  <a:tcPr marL="68580" marR="68580" marT="0" marB="0" anchor="b"/>
                </a:tc>
                <a:tc>
                  <a:txBody>
                    <a:bodyPr/>
                    <a:lstStyle/>
                    <a:p>
                      <a:pPr marL="0" algn="l" defTabSz="457200" rtl="0" eaLnBrk="1" latinLnBrk="0" hangingPunct="1">
                        <a:lnSpc>
                          <a:spcPct val="107000"/>
                        </a:lnSpc>
                        <a:spcAft>
                          <a:spcPts val="0"/>
                        </a:spcAft>
                      </a:pPr>
                      <a:r>
                        <a:rPr lang="en-ZA" sz="2000" b="1" kern="1200" dirty="0">
                          <a:solidFill>
                            <a:schemeClr val="tx1"/>
                          </a:solidFill>
                          <a:effectLst/>
                        </a:rPr>
                        <a:t> TOTAL</a:t>
                      </a:r>
                      <a:r>
                        <a:rPr lang="en-ZA" sz="2000" b="1" kern="1200" baseline="0" dirty="0">
                          <a:solidFill>
                            <a:schemeClr val="tx1"/>
                          </a:solidFill>
                          <a:effectLst/>
                        </a:rPr>
                        <a:t> As At Sept 2020</a:t>
                      </a:r>
                      <a:endParaRPr lang="en-ZA" sz="2000" b="1" kern="1200" dirty="0">
                        <a:solidFill>
                          <a:schemeClr val="tx1"/>
                        </a:solidFill>
                        <a:effectLst/>
                        <a:latin typeface="+mn-lt"/>
                        <a:ea typeface="+mn-ea"/>
                        <a:cs typeface="+mn-cs"/>
                      </a:endParaRPr>
                    </a:p>
                  </a:txBody>
                  <a:tcPr marL="68580" marR="68580" marT="0" marB="0" anchor="b"/>
                </a:tc>
                <a:extLst>
                  <a:ext uri="{0D108BD9-81ED-4DB2-BD59-A6C34878D82A}">
                    <a16:rowId xmlns:a16="http://schemas.microsoft.com/office/drawing/2014/main" val="3478342789"/>
                  </a:ext>
                </a:extLst>
              </a:tr>
            </a:tbl>
          </a:graphicData>
        </a:graphic>
      </p:graphicFrame>
    </p:spTree>
    <p:extLst>
      <p:ext uri="{BB962C8B-B14F-4D97-AF65-F5344CB8AC3E}">
        <p14:creationId xmlns:p14="http://schemas.microsoft.com/office/powerpoint/2010/main" val="297819158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58876FC7-262C-4D21-BF78-6A5AC136685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2" name="Freeform 5">
              <a:extLst>
                <a:ext uri="{FF2B5EF4-FFF2-40B4-BE49-F238E27FC236}">
                  <a16:creationId xmlns:a16="http://schemas.microsoft.com/office/drawing/2014/main" id="{ABE409A9-3B26-4DE4-A0DF-736A57D7D9C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6">
              <a:extLst>
                <a:ext uri="{FF2B5EF4-FFF2-40B4-BE49-F238E27FC236}">
                  <a16:creationId xmlns:a16="http://schemas.microsoft.com/office/drawing/2014/main" id="{DDFC98DB-AE56-4BC5-A7FC-E1958210DF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7">
              <a:extLst>
                <a:ext uri="{FF2B5EF4-FFF2-40B4-BE49-F238E27FC236}">
                  <a16:creationId xmlns:a16="http://schemas.microsoft.com/office/drawing/2014/main" id="{04C56DFB-4797-43DA-AF68-54F5A02880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8">
              <a:extLst>
                <a:ext uri="{FF2B5EF4-FFF2-40B4-BE49-F238E27FC236}">
                  <a16:creationId xmlns:a16="http://schemas.microsoft.com/office/drawing/2014/main" id="{A2E5DA65-4E8C-4ED5-BB6A-C4E1072C3E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9">
              <a:extLst>
                <a:ext uri="{FF2B5EF4-FFF2-40B4-BE49-F238E27FC236}">
                  <a16:creationId xmlns:a16="http://schemas.microsoft.com/office/drawing/2014/main" id="{D6D08778-9B28-4AB2-8301-3751F4DAF3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0">
              <a:extLst>
                <a:ext uri="{FF2B5EF4-FFF2-40B4-BE49-F238E27FC236}">
                  <a16:creationId xmlns:a16="http://schemas.microsoft.com/office/drawing/2014/main" id="{B6E71DBF-240E-4319-BE17-2155D0DCAA8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1">
              <a:extLst>
                <a:ext uri="{FF2B5EF4-FFF2-40B4-BE49-F238E27FC236}">
                  <a16:creationId xmlns:a16="http://schemas.microsoft.com/office/drawing/2014/main" id="{2235DD60-9149-4F52-BA2C-888BBDF8B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2">
              <a:extLst>
                <a:ext uri="{FF2B5EF4-FFF2-40B4-BE49-F238E27FC236}">
                  <a16:creationId xmlns:a16="http://schemas.microsoft.com/office/drawing/2014/main" id="{1FDAF4AB-72D9-49A1-A44E-F2E4325448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3">
              <a:extLst>
                <a:ext uri="{FF2B5EF4-FFF2-40B4-BE49-F238E27FC236}">
                  <a16:creationId xmlns:a16="http://schemas.microsoft.com/office/drawing/2014/main" id="{7C74439E-2FCE-4914-B25A-0E2EACF648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4">
              <a:extLst>
                <a:ext uri="{FF2B5EF4-FFF2-40B4-BE49-F238E27FC236}">
                  <a16:creationId xmlns:a16="http://schemas.microsoft.com/office/drawing/2014/main" id="{6F2AC5F5-24C6-4B21-B2A6-14E2A3DDE3D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 name="Freeform 15">
              <a:extLst>
                <a:ext uri="{FF2B5EF4-FFF2-40B4-BE49-F238E27FC236}">
                  <a16:creationId xmlns:a16="http://schemas.microsoft.com/office/drawing/2014/main" id="{53E026AA-CFCC-425A-AEBB-5AF946E737E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6">
              <a:extLst>
                <a:ext uri="{FF2B5EF4-FFF2-40B4-BE49-F238E27FC236}">
                  <a16:creationId xmlns:a16="http://schemas.microsoft.com/office/drawing/2014/main" id="{CFB34E43-D7A7-44DD-B688-0C80F75A5FA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4" name="Freeform 17">
              <a:extLst>
                <a:ext uri="{FF2B5EF4-FFF2-40B4-BE49-F238E27FC236}">
                  <a16:creationId xmlns:a16="http://schemas.microsoft.com/office/drawing/2014/main" id="{79E6D206-E674-40DF-B2D9-F4D4C81F22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8">
              <a:extLst>
                <a:ext uri="{FF2B5EF4-FFF2-40B4-BE49-F238E27FC236}">
                  <a16:creationId xmlns:a16="http://schemas.microsoft.com/office/drawing/2014/main" id="{B8D71898-E190-48BB-9FA1-B18CFBECD18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9">
              <a:extLst>
                <a:ext uri="{FF2B5EF4-FFF2-40B4-BE49-F238E27FC236}">
                  <a16:creationId xmlns:a16="http://schemas.microsoft.com/office/drawing/2014/main" id="{02FEB4C2-E567-43E3-982F-9FC2F85BB0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0">
              <a:extLst>
                <a:ext uri="{FF2B5EF4-FFF2-40B4-BE49-F238E27FC236}">
                  <a16:creationId xmlns:a16="http://schemas.microsoft.com/office/drawing/2014/main" id="{F3A5AE10-E218-4DE4-8C8A-E5DEF1CF60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1">
              <a:extLst>
                <a:ext uri="{FF2B5EF4-FFF2-40B4-BE49-F238E27FC236}">
                  <a16:creationId xmlns:a16="http://schemas.microsoft.com/office/drawing/2014/main" id="{E6D62A9D-DBC0-4C69-A05C-785CCECCE1F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2">
              <a:extLst>
                <a:ext uri="{FF2B5EF4-FFF2-40B4-BE49-F238E27FC236}">
                  <a16:creationId xmlns:a16="http://schemas.microsoft.com/office/drawing/2014/main" id="{45CCB5FD-6E4A-498D-B96B-BB4FCC1DEE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0" name="Freeform 23">
              <a:extLst>
                <a:ext uri="{FF2B5EF4-FFF2-40B4-BE49-F238E27FC236}">
                  <a16:creationId xmlns:a16="http://schemas.microsoft.com/office/drawing/2014/main" id="{8CB57E2B-3E69-4131-A938-EE548A3E5F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2" name="Group 31">
            <a:extLst>
              <a:ext uri="{FF2B5EF4-FFF2-40B4-BE49-F238E27FC236}">
                <a16:creationId xmlns:a16="http://schemas.microsoft.com/office/drawing/2014/main" id="{183BD171-940D-49F9-A450-D14C7C7B5F7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3" name="Rectangle 32">
              <a:extLst>
                <a:ext uri="{FF2B5EF4-FFF2-40B4-BE49-F238E27FC236}">
                  <a16:creationId xmlns:a16="http://schemas.microsoft.com/office/drawing/2014/main" id="{CA28A8C9-77D1-4849-86D2-1275065E27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Isosceles Triangle 33">
              <a:extLst>
                <a:ext uri="{FF2B5EF4-FFF2-40B4-BE49-F238E27FC236}">
                  <a16:creationId xmlns:a16="http://schemas.microsoft.com/office/drawing/2014/main" id="{0C209A80-098E-469E-8C00-C6968D0D3F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34">
              <a:extLst>
                <a:ext uri="{FF2B5EF4-FFF2-40B4-BE49-F238E27FC236}">
                  <a16:creationId xmlns:a16="http://schemas.microsoft.com/office/drawing/2014/main" id="{D400F9E1-E8F2-45AE-AB64-B12ACDD4E2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7" name="Rectangle 36">
            <a:extLst>
              <a:ext uri="{FF2B5EF4-FFF2-40B4-BE49-F238E27FC236}">
                <a16:creationId xmlns:a16="http://schemas.microsoft.com/office/drawing/2014/main" id="{6BDBA639-2A71-4A60-A71A-FF1836F546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9" name="Group 38">
            <a:extLst>
              <a:ext uri="{FF2B5EF4-FFF2-40B4-BE49-F238E27FC236}">
                <a16:creationId xmlns:a16="http://schemas.microsoft.com/office/drawing/2014/main" id="{5E208A8B-5EBD-4532-BE72-26414FA7CF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40"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0"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1"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2"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8"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0" name="Freeform: Shape 59">
            <a:extLst>
              <a:ext uri="{FF2B5EF4-FFF2-40B4-BE49-F238E27FC236}">
                <a16:creationId xmlns:a16="http://schemas.microsoft.com/office/drawing/2014/main" id="{D9C506D7-84CB-4057-A44A-465313E785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612403" y="1118467"/>
            <a:ext cx="6959446" cy="3088312"/>
          </a:xfrm>
        </p:spPr>
        <p:txBody>
          <a:bodyPr vert="horz" lIns="228600" tIns="228600" rIns="228600" bIns="0" rtlCol="0" anchor="b">
            <a:normAutofit/>
          </a:bodyPr>
          <a:lstStyle/>
          <a:p>
            <a:pPr>
              <a:lnSpc>
                <a:spcPct val="80000"/>
              </a:lnSpc>
            </a:pPr>
            <a:r>
              <a:rPr lang="en-US" sz="3700" dirty="0"/>
              <a:t>7</a:t>
            </a:r>
            <a:r>
              <a:rPr lang="en-US" sz="3700" dirty="0" smtClean="0"/>
              <a:t>. </a:t>
            </a:r>
            <a:r>
              <a:rPr lang="en-US" sz="3700" dirty="0"/>
              <a:t>PROVISION OF BASIC SERVICES</a:t>
            </a:r>
            <a:br>
              <a:rPr lang="en-US" sz="3700" dirty="0"/>
            </a:br>
            <a:endParaRPr lang="en-US" sz="3700" dirty="0"/>
          </a:p>
        </p:txBody>
      </p:sp>
      <p:sp>
        <p:nvSpPr>
          <p:cNvPr id="4" name="Slide Number Placeholder 3"/>
          <p:cNvSpPr>
            <a:spLocks noGrp="1"/>
          </p:cNvSpPr>
          <p:nvPr>
            <p:ph type="sldNum" sz="quarter" idx="12"/>
          </p:nvPr>
        </p:nvSpPr>
        <p:spPr>
          <a:xfrm>
            <a:off x="10469880" y="320040"/>
            <a:ext cx="914400" cy="320040"/>
          </a:xfrm>
        </p:spPr>
        <p:txBody>
          <a:bodyPr vert="horz" lIns="91440" tIns="45720" rIns="91440" bIns="45720" rtlCol="0" anchor="ctr">
            <a:normAutofit/>
          </a:bodyPr>
          <a:lstStyle/>
          <a:p>
            <a:pPr marR="0" lvl="0" indent="0" defTabSz="457200" fontAlgn="auto">
              <a:spcBef>
                <a:spcPts val="0"/>
              </a:spcBef>
              <a:spcAft>
                <a:spcPts val="600"/>
              </a:spcAft>
              <a:buClrTx/>
              <a:buSzTx/>
              <a:buFontTx/>
              <a:buNone/>
              <a:tabLst/>
              <a:defRPr/>
            </a:pPr>
            <a:fld id="{0D76E654-D9C4-43E5-B9B6-5C741680088F}" type="slidenum">
              <a:rPr kumimoji="0" lang="en-US" b="0" i="0" u="none" strike="noStrike" cap="none" spc="0" normalizeH="0" baseline="0" noProof="0" smtClean="0">
                <a:ln>
                  <a:noFill/>
                </a:ln>
                <a:effectLst/>
                <a:uLnTx/>
                <a:uFillTx/>
              </a:rPr>
              <a:pPr marR="0" lvl="0" indent="0" defTabSz="457200" fontAlgn="auto">
                <a:spcBef>
                  <a:spcPts val="0"/>
                </a:spcBef>
                <a:spcAft>
                  <a:spcPts val="600"/>
                </a:spcAft>
                <a:buClrTx/>
                <a:buSzTx/>
                <a:buFontTx/>
                <a:buNone/>
                <a:tabLst/>
                <a:defRPr/>
              </a:pPr>
              <a:t>44</a:t>
            </a:fld>
            <a:endParaRPr kumimoji="0" lang="en-US" b="0" i="0" u="none" strike="noStrike" cap="none" spc="0" normalizeH="0" baseline="0" noProof="0">
              <a:ln>
                <a:noFill/>
              </a:ln>
              <a:effectLst/>
              <a:uLnTx/>
              <a:uFillTx/>
            </a:endParaRPr>
          </a:p>
        </p:txBody>
      </p:sp>
      <p:pic>
        <p:nvPicPr>
          <p:cNvPr id="5" name="Picture 4">
            <a:extLst>
              <a:ext uri="{FF2B5EF4-FFF2-40B4-BE49-F238E27FC236}">
                <a16:creationId xmlns:a16="http://schemas.microsoft.com/office/drawing/2014/main" id="{743C1E73-EAE6-46ED-A30B-3C788EC7F48C}"/>
              </a:ext>
            </a:extLst>
          </p:cNvPr>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345247706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pPr eaLnBrk="0" fontAlgn="base" hangingPunct="0">
              <a:spcBef>
                <a:spcPct val="0"/>
              </a:spcBef>
              <a:spcAft>
                <a:spcPct val="0"/>
              </a:spcAft>
              <a:defRPr/>
            </a:pPr>
            <a:fld id="{E3A136A7-6341-4EB4-849B-93E340413518}" type="slidenum">
              <a:rPr lang="en-ZA" altLang="en-US" smtClean="0">
                <a:solidFill>
                  <a:schemeClr val="tx1"/>
                </a:solidFill>
                <a:latin typeface="Arial" panose="020B0604020202020204" pitchFamily="34" charset="0"/>
              </a:rPr>
              <a:pPr eaLnBrk="0" fontAlgn="base" hangingPunct="0">
                <a:spcBef>
                  <a:spcPct val="0"/>
                </a:spcBef>
                <a:spcAft>
                  <a:spcPct val="0"/>
                </a:spcAft>
                <a:defRPr/>
              </a:pPr>
              <a:t>45</a:t>
            </a:fld>
            <a:endParaRPr lang="en-ZA" altLang="en-US">
              <a:solidFill>
                <a:schemeClr val="tx1"/>
              </a:solidFill>
              <a:latin typeface="Arial" panose="020B0604020202020204" pitchFamily="34" charset="0"/>
            </a:endParaRPr>
          </a:p>
        </p:txBody>
      </p:sp>
      <p:sp>
        <p:nvSpPr>
          <p:cNvPr id="2" name="Title 1"/>
          <p:cNvSpPr>
            <a:spLocks noGrp="1"/>
          </p:cNvSpPr>
          <p:nvPr>
            <p:ph type="title" idx="4294967295"/>
          </p:nvPr>
        </p:nvSpPr>
        <p:spPr>
          <a:xfrm>
            <a:off x="487362" y="320040"/>
            <a:ext cx="11217275" cy="950912"/>
          </a:xfrm>
          <a:solidFill>
            <a:schemeClr val="accent1"/>
          </a:solidFill>
        </p:spPr>
        <p:txBody>
          <a:bodyPr>
            <a:normAutofit/>
          </a:bodyPr>
          <a:lstStyle/>
          <a:p>
            <a:pPr algn="ctr"/>
            <a:r>
              <a:rPr lang="en-ZA" sz="3200" b="1" dirty="0">
                <a:solidFill>
                  <a:schemeClr val="tx1">
                    <a:lumMod val="95000"/>
                    <a:lumOff val="5000"/>
                  </a:schemeClr>
                </a:solidFill>
                <a:latin typeface="Arial" panose="020B0604020202020204" pitchFamily="34" charset="0"/>
                <a:ea typeface="Tahoma" panose="020B0604030504040204" pitchFamily="34" charset="0"/>
                <a:cs typeface="Arial" panose="020B0604020202020204" pitchFamily="34" charset="0"/>
              </a:rPr>
              <a:t>GTM  BUDGET SPENDING July-Sept 2020 </a:t>
            </a:r>
            <a:endParaRPr lang="en-ZA" sz="3200" b="1" dirty="0">
              <a:latin typeface="Arial" panose="020B0604020202020204" pitchFamily="34" charset="0"/>
              <a:ea typeface="Tahoma" panose="020B0604030504040204" pitchFamily="34" charset="0"/>
              <a:cs typeface="Arial" panose="020B0604020202020204" pitchFamily="34" charset="0"/>
            </a:endParaRP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51901869"/>
              </p:ext>
            </p:extLst>
          </p:nvPr>
        </p:nvGraphicFramePr>
        <p:xfrm>
          <a:off x="536767" y="1709420"/>
          <a:ext cx="11167870" cy="1526805"/>
        </p:xfrm>
        <a:graphic>
          <a:graphicData uri="http://schemas.openxmlformats.org/drawingml/2006/table">
            <a:tbl>
              <a:tblPr firstRow="1" bandRow="1">
                <a:tableStyleId>{5C22544A-7EE6-4342-B048-85BDC9FD1C3A}</a:tableStyleId>
              </a:tblPr>
              <a:tblGrid>
                <a:gridCol w="2278395">
                  <a:extLst>
                    <a:ext uri="{9D8B030D-6E8A-4147-A177-3AD203B41FA5}">
                      <a16:colId xmlns:a16="http://schemas.microsoft.com/office/drawing/2014/main" val="2186657271"/>
                    </a:ext>
                  </a:extLst>
                </a:gridCol>
                <a:gridCol w="4338020">
                  <a:extLst>
                    <a:ext uri="{9D8B030D-6E8A-4147-A177-3AD203B41FA5}">
                      <a16:colId xmlns:a16="http://schemas.microsoft.com/office/drawing/2014/main" val="20000"/>
                    </a:ext>
                  </a:extLst>
                </a:gridCol>
                <a:gridCol w="4551455">
                  <a:extLst>
                    <a:ext uri="{9D8B030D-6E8A-4147-A177-3AD203B41FA5}">
                      <a16:colId xmlns:a16="http://schemas.microsoft.com/office/drawing/2014/main" val="4045754959"/>
                    </a:ext>
                  </a:extLst>
                </a:gridCol>
              </a:tblGrid>
              <a:tr h="871044">
                <a:tc>
                  <a:txBody>
                    <a:bodyPr/>
                    <a:lstStyle/>
                    <a:p>
                      <a:pPr algn="ctr"/>
                      <a:r>
                        <a:rPr lang="en-US" sz="2000" dirty="0">
                          <a:solidFill>
                            <a:schemeClr val="tx1"/>
                          </a:solidFill>
                          <a:latin typeface="Arial" panose="020B0604020202020204" pitchFamily="34" charset="0"/>
                          <a:cs typeface="Arial" panose="020B0604020202020204" pitchFamily="34" charset="0"/>
                        </a:rPr>
                        <a:t>YEAR</a:t>
                      </a:r>
                    </a:p>
                  </a:txBody>
                  <a:tcPr marL="82975" marR="82975"/>
                </a:tc>
                <a:tc>
                  <a:txBody>
                    <a:bodyPr/>
                    <a:lstStyle/>
                    <a:p>
                      <a:pPr algn="ctr"/>
                      <a:r>
                        <a:rPr lang="en-US" sz="2000" dirty="0">
                          <a:solidFill>
                            <a:schemeClr val="tx1"/>
                          </a:solidFill>
                          <a:latin typeface="Arial" panose="020B0604020202020204" pitchFamily="34" charset="0"/>
                          <a:cs typeface="Arial" panose="020B0604020202020204" pitchFamily="34" charset="0"/>
                        </a:rPr>
                        <a:t>% OF OPEX BUDGET SPENT TO 1 JULY TO SEPT 2020’</a:t>
                      </a:r>
                    </a:p>
                  </a:txBody>
                  <a:tcPr marL="82975" marR="82975"/>
                </a:tc>
                <a:tc>
                  <a:txBody>
                    <a:bodyPr/>
                    <a:lstStyle/>
                    <a:p>
                      <a:pPr algn="ctr"/>
                      <a:r>
                        <a:rPr lang="en-US" sz="2000" dirty="0">
                          <a:solidFill>
                            <a:schemeClr val="tx1"/>
                          </a:solidFill>
                          <a:latin typeface="Arial" panose="020B0604020202020204" pitchFamily="34" charset="0"/>
                          <a:cs typeface="Arial" panose="020B0604020202020204" pitchFamily="34" charset="0"/>
                        </a:rPr>
                        <a:t>% OF CAPITAL BUDGET SPENT1 JULY TO SEPT 20’</a:t>
                      </a:r>
                    </a:p>
                  </a:txBody>
                  <a:tcPr marL="82975" marR="82975"/>
                </a:tc>
                <a:extLst>
                  <a:ext uri="{0D108BD9-81ED-4DB2-BD59-A6C34878D82A}">
                    <a16:rowId xmlns:a16="http://schemas.microsoft.com/office/drawing/2014/main" val="10000"/>
                  </a:ext>
                </a:extLst>
              </a:tr>
              <a:tr h="655761">
                <a:tc>
                  <a:txBody>
                    <a:bodyPr/>
                    <a:lstStyle/>
                    <a:p>
                      <a:pPr marL="457200" algn="just">
                        <a:lnSpc>
                          <a:spcPct val="150000"/>
                        </a:lnSpc>
                        <a:spcAft>
                          <a:spcPts val="0"/>
                        </a:spcAft>
                      </a:pPr>
                      <a:r>
                        <a:rPr lang="en-ZA" sz="2000" dirty="0">
                          <a:effectLst/>
                          <a:latin typeface="Arial" panose="020B0604020202020204" pitchFamily="34" charset="0"/>
                          <a:cs typeface="Arial" panose="020B0604020202020204" pitchFamily="34" charset="0"/>
                        </a:rPr>
                        <a:t>2020/21</a:t>
                      </a:r>
                      <a:endParaRPr lang="en-ZA"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just">
                        <a:lnSpc>
                          <a:spcPct val="150000"/>
                        </a:lnSpc>
                        <a:spcAft>
                          <a:spcPts val="0"/>
                        </a:spcAft>
                      </a:pPr>
                      <a:r>
                        <a:rPr lang="en-ZA" sz="2000" dirty="0">
                          <a:effectLst/>
                          <a:latin typeface="Arial" panose="020B0604020202020204" pitchFamily="34" charset="0"/>
                          <a:ea typeface="Calibri" panose="020F0502020204030204" pitchFamily="34" charset="0"/>
                          <a:cs typeface="Arial" panose="020B0604020202020204" pitchFamily="34" charset="0"/>
                        </a:rPr>
                        <a:t>13.16%</a:t>
                      </a:r>
                    </a:p>
                  </a:txBody>
                  <a:tcPr marL="68580" marR="68580" marT="0" marB="0"/>
                </a:tc>
                <a:tc>
                  <a:txBody>
                    <a:bodyPr/>
                    <a:lstStyle/>
                    <a:p>
                      <a:pPr marL="457200" algn="just">
                        <a:lnSpc>
                          <a:spcPct val="150000"/>
                        </a:lnSpc>
                        <a:spcAft>
                          <a:spcPts val="0"/>
                        </a:spcAft>
                      </a:pPr>
                      <a:r>
                        <a:rPr lang="en-ZA" sz="2000" dirty="0">
                          <a:effectLst/>
                          <a:latin typeface="Arial" panose="020B0604020202020204" pitchFamily="34" charset="0"/>
                          <a:cs typeface="Arial" panose="020B0604020202020204" pitchFamily="34" charset="0"/>
                        </a:rPr>
                        <a:t> 21.65%</a:t>
                      </a:r>
                      <a:endParaRPr lang="en-ZA"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4"/>
                  </a:ext>
                </a:extLst>
              </a:tr>
            </a:tbl>
          </a:graphicData>
        </a:graphic>
      </p:graphicFrame>
      <p:pic>
        <p:nvPicPr>
          <p:cNvPr id="9" name="Picture 8"/>
          <p:cNvPicPr/>
          <p:nvPr/>
        </p:nvPicPr>
        <p:blipFill>
          <a:blip r:embed="rId3"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2799460584"/>
      </p:ext>
    </p:extLst>
  </p:cSld>
  <p:clrMapOvr>
    <a:masterClrMapping/>
  </p:clrMapOvr>
  <p:transition spd="med">
    <p:pull/>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6" y="286604"/>
            <a:ext cx="11380762" cy="995142"/>
          </a:xfrm>
          <a:solidFill>
            <a:schemeClr val="accent1"/>
          </a:solidFill>
        </p:spPr>
        <p:txBody>
          <a:bodyPr/>
          <a:lstStyle/>
          <a:p>
            <a:pPr algn="ctr"/>
            <a:r>
              <a:rPr lang="en-US" sz="3200" b="1" dirty="0">
                <a:solidFill>
                  <a:schemeClr val="tx1">
                    <a:lumMod val="95000"/>
                    <a:lumOff val="5000"/>
                  </a:schemeClr>
                </a:solidFill>
                <a:latin typeface="Arial" panose="020B0604020202020204" pitchFamily="34" charset="0"/>
                <a:ea typeface="Tahoma" panose="020B0604030504040204" pitchFamily="34" charset="0"/>
                <a:cs typeface="Arial" panose="020B0604020202020204" pitchFamily="34" charset="0"/>
              </a:rPr>
              <a:t>ANNUAL OPERATING, CAPITAL AND GRANT BUDGET 20/21</a:t>
            </a:r>
            <a:endParaRPr lang="en-ZA"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90615737"/>
              </p:ext>
            </p:extLst>
          </p:nvPr>
        </p:nvGraphicFramePr>
        <p:xfrm>
          <a:off x="337625" y="1593045"/>
          <a:ext cx="11380760" cy="3850325"/>
        </p:xfrm>
        <a:graphic>
          <a:graphicData uri="http://schemas.openxmlformats.org/drawingml/2006/table">
            <a:tbl>
              <a:tblPr firstRow="1" bandRow="1">
                <a:tableStyleId>{5C22544A-7EE6-4342-B048-85BDC9FD1C3A}</a:tableStyleId>
              </a:tblPr>
              <a:tblGrid>
                <a:gridCol w="2845190">
                  <a:extLst>
                    <a:ext uri="{9D8B030D-6E8A-4147-A177-3AD203B41FA5}">
                      <a16:colId xmlns:a16="http://schemas.microsoft.com/office/drawing/2014/main" val="3157921578"/>
                    </a:ext>
                  </a:extLst>
                </a:gridCol>
                <a:gridCol w="2845190">
                  <a:extLst>
                    <a:ext uri="{9D8B030D-6E8A-4147-A177-3AD203B41FA5}">
                      <a16:colId xmlns:a16="http://schemas.microsoft.com/office/drawing/2014/main" val="3876927859"/>
                    </a:ext>
                  </a:extLst>
                </a:gridCol>
                <a:gridCol w="2845190">
                  <a:extLst>
                    <a:ext uri="{9D8B030D-6E8A-4147-A177-3AD203B41FA5}">
                      <a16:colId xmlns:a16="http://schemas.microsoft.com/office/drawing/2014/main" val="3946910204"/>
                    </a:ext>
                  </a:extLst>
                </a:gridCol>
                <a:gridCol w="2845190">
                  <a:extLst>
                    <a:ext uri="{9D8B030D-6E8A-4147-A177-3AD203B41FA5}">
                      <a16:colId xmlns:a16="http://schemas.microsoft.com/office/drawing/2014/main" val="710861821"/>
                    </a:ext>
                  </a:extLst>
                </a:gridCol>
              </a:tblGrid>
              <a:tr h="1106465">
                <a:tc>
                  <a:txBody>
                    <a:bodyPr/>
                    <a:lstStyle/>
                    <a:p>
                      <a:pPr>
                        <a:lnSpc>
                          <a:spcPct val="150000"/>
                        </a:lnSpc>
                      </a:pPr>
                      <a:r>
                        <a:rPr lang="en-ZA" sz="2000" dirty="0">
                          <a:solidFill>
                            <a:schemeClr val="tx1"/>
                          </a:solidFill>
                        </a:rPr>
                        <a:t>Revenue Source</a:t>
                      </a:r>
                      <a:r>
                        <a:rPr lang="en-ZA" sz="2000" baseline="0" dirty="0">
                          <a:solidFill>
                            <a:schemeClr val="tx1"/>
                          </a:solidFill>
                        </a:rPr>
                        <a:t> </a:t>
                      </a:r>
                      <a:r>
                        <a:rPr lang="en-ZA" sz="2000" dirty="0">
                          <a:solidFill>
                            <a:schemeClr val="tx1"/>
                          </a:solidFill>
                        </a:rPr>
                        <a:t> </a:t>
                      </a:r>
                    </a:p>
                  </a:txBody>
                  <a:tcPr marL="87464" marR="87464"/>
                </a:tc>
                <a:tc>
                  <a:txBody>
                    <a:bodyPr/>
                    <a:lstStyle/>
                    <a:p>
                      <a:pPr>
                        <a:lnSpc>
                          <a:spcPct val="150000"/>
                        </a:lnSpc>
                      </a:pPr>
                      <a:r>
                        <a:rPr lang="en-ZA" sz="2000" dirty="0">
                          <a:solidFill>
                            <a:schemeClr val="tx1"/>
                          </a:solidFill>
                        </a:rPr>
                        <a:t>Allocation 2021/20</a:t>
                      </a:r>
                    </a:p>
                  </a:txBody>
                  <a:tcPr marL="87464" marR="87464"/>
                </a:tc>
                <a:tc>
                  <a:txBody>
                    <a:bodyPr/>
                    <a:lstStyle/>
                    <a:p>
                      <a:pPr>
                        <a:lnSpc>
                          <a:spcPct val="150000"/>
                        </a:lnSpc>
                      </a:pPr>
                      <a:r>
                        <a:rPr lang="en-ZA" sz="2000" dirty="0">
                          <a:solidFill>
                            <a:schemeClr val="tx1"/>
                          </a:solidFill>
                        </a:rPr>
                        <a:t>Expenditure 2020/21</a:t>
                      </a:r>
                    </a:p>
                  </a:txBody>
                  <a:tcPr marL="87464" marR="87464"/>
                </a:tc>
                <a:tc>
                  <a:txBody>
                    <a:bodyPr/>
                    <a:lstStyle/>
                    <a:p>
                      <a:pPr>
                        <a:lnSpc>
                          <a:spcPct val="150000"/>
                        </a:lnSpc>
                      </a:pPr>
                      <a:r>
                        <a:rPr lang="en-ZA" sz="2000" dirty="0">
                          <a:solidFill>
                            <a:schemeClr val="tx1"/>
                          </a:solidFill>
                        </a:rPr>
                        <a:t>Percentage</a:t>
                      </a:r>
                    </a:p>
                  </a:txBody>
                  <a:tcPr marL="87464" marR="87464"/>
                </a:tc>
                <a:extLst>
                  <a:ext uri="{0D108BD9-81ED-4DB2-BD59-A6C34878D82A}">
                    <a16:rowId xmlns:a16="http://schemas.microsoft.com/office/drawing/2014/main" val="2030380298"/>
                  </a:ext>
                </a:extLst>
              </a:tr>
              <a:tr h="914620">
                <a:tc>
                  <a:txBody>
                    <a:bodyPr/>
                    <a:lstStyle/>
                    <a:p>
                      <a:pPr>
                        <a:lnSpc>
                          <a:spcPct val="200000"/>
                        </a:lnSpc>
                      </a:pPr>
                      <a:r>
                        <a:rPr lang="en-ZA" sz="2000" dirty="0" err="1"/>
                        <a:t>INEP</a:t>
                      </a:r>
                      <a:endParaRPr lang="en-ZA" sz="2000" dirty="0"/>
                    </a:p>
                  </a:txBody>
                  <a:tcPr marL="87464" marR="87464"/>
                </a:tc>
                <a:tc>
                  <a:txBody>
                    <a:bodyPr/>
                    <a:lstStyle/>
                    <a:p>
                      <a:pPr marL="0" algn="l" defTabSz="914400" rtl="0" eaLnBrk="1" latinLnBrk="0" hangingPunct="1">
                        <a:lnSpc>
                          <a:spcPct val="200000"/>
                        </a:lnSpc>
                      </a:pPr>
                      <a:r>
                        <a:rPr lang="en-ZA" sz="2000" kern="1200" dirty="0"/>
                        <a:t>R10</a:t>
                      </a:r>
                      <a:r>
                        <a:rPr lang="en-ZA" sz="2000" kern="1200" baseline="0" dirty="0"/>
                        <a:t> 000 000</a:t>
                      </a:r>
                      <a:endParaRPr lang="en-ZA" sz="2000" kern="1200" dirty="0">
                        <a:solidFill>
                          <a:schemeClr val="dk1"/>
                        </a:solidFill>
                        <a:latin typeface="+mn-lt"/>
                        <a:ea typeface="+mn-ea"/>
                        <a:cs typeface="+mn-cs"/>
                      </a:endParaRPr>
                    </a:p>
                  </a:txBody>
                  <a:tcPr marL="87464" marR="87464"/>
                </a:tc>
                <a:tc>
                  <a:txBody>
                    <a:bodyPr/>
                    <a:lstStyle/>
                    <a:p>
                      <a:pPr>
                        <a:lnSpc>
                          <a:spcPct val="200000"/>
                        </a:lnSpc>
                      </a:pPr>
                      <a:r>
                        <a:rPr lang="en-ZA" sz="2000" kern="1200" baseline="0" dirty="0">
                          <a:solidFill>
                            <a:schemeClr val="dk1"/>
                          </a:solidFill>
                          <a:latin typeface="+mn-lt"/>
                          <a:ea typeface="+mn-ea"/>
                          <a:cs typeface="+mn-cs"/>
                        </a:rPr>
                        <a:t>R0</a:t>
                      </a:r>
                    </a:p>
                  </a:txBody>
                  <a:tcPr marL="87464" marR="87464"/>
                </a:tc>
                <a:tc>
                  <a:txBody>
                    <a:bodyPr/>
                    <a:lstStyle/>
                    <a:p>
                      <a:pPr>
                        <a:lnSpc>
                          <a:spcPct val="200000"/>
                        </a:lnSpc>
                      </a:pPr>
                      <a:r>
                        <a:rPr lang="en-ZA" sz="2000" dirty="0"/>
                        <a:t>%0.00</a:t>
                      </a:r>
                    </a:p>
                  </a:txBody>
                  <a:tcPr marL="87464" marR="87464"/>
                </a:tc>
                <a:extLst>
                  <a:ext uri="{0D108BD9-81ED-4DB2-BD59-A6C34878D82A}">
                    <a16:rowId xmlns:a16="http://schemas.microsoft.com/office/drawing/2014/main" val="2900476613"/>
                  </a:ext>
                </a:extLst>
              </a:tr>
              <a:tr h="914620">
                <a:tc>
                  <a:txBody>
                    <a:bodyPr/>
                    <a:lstStyle/>
                    <a:p>
                      <a:pPr>
                        <a:lnSpc>
                          <a:spcPct val="200000"/>
                        </a:lnSpc>
                      </a:pPr>
                      <a:r>
                        <a:rPr lang="en-ZA" sz="2000" dirty="0" err="1"/>
                        <a:t>EPWP</a:t>
                      </a:r>
                      <a:endParaRPr lang="en-ZA" sz="2000" dirty="0"/>
                    </a:p>
                  </a:txBody>
                  <a:tcPr marL="87464" marR="87464"/>
                </a:tc>
                <a:tc>
                  <a:txBody>
                    <a:bodyPr/>
                    <a:lstStyle/>
                    <a:p>
                      <a:pPr marL="0" algn="l" defTabSz="914400" rtl="0" eaLnBrk="1" latinLnBrk="0" hangingPunct="1">
                        <a:lnSpc>
                          <a:spcPct val="200000"/>
                        </a:lnSpc>
                      </a:pPr>
                      <a:r>
                        <a:rPr lang="en-ZA" sz="2000" kern="1200" dirty="0">
                          <a:effectLst/>
                        </a:rPr>
                        <a:t>R7 134 000</a:t>
                      </a:r>
                      <a:endParaRPr lang="en-ZA" sz="2000" kern="1200" dirty="0">
                        <a:solidFill>
                          <a:schemeClr val="dk1"/>
                        </a:solidFill>
                        <a:latin typeface="+mn-lt"/>
                        <a:ea typeface="+mn-ea"/>
                        <a:cs typeface="+mn-cs"/>
                      </a:endParaRPr>
                    </a:p>
                  </a:txBody>
                  <a:tcPr marL="87464" marR="87464"/>
                </a:tc>
                <a:tc>
                  <a:txBody>
                    <a:bodyPr/>
                    <a:lstStyle/>
                    <a:p>
                      <a:pPr algn="l">
                        <a:lnSpc>
                          <a:spcPct val="200000"/>
                        </a:lnSpc>
                      </a:pPr>
                      <a:r>
                        <a:rPr lang="en-ZA" sz="2000" dirty="0"/>
                        <a:t>R1</a:t>
                      </a:r>
                      <a:r>
                        <a:rPr lang="en-ZA" sz="2000" baseline="0" dirty="0"/>
                        <a:t> 236 137</a:t>
                      </a:r>
                      <a:endParaRPr lang="en-ZA" sz="2000" dirty="0"/>
                    </a:p>
                  </a:txBody>
                  <a:tcPr marL="87464" marR="87464"/>
                </a:tc>
                <a:tc>
                  <a:txBody>
                    <a:bodyPr/>
                    <a:lstStyle/>
                    <a:p>
                      <a:pPr>
                        <a:lnSpc>
                          <a:spcPct val="200000"/>
                        </a:lnSpc>
                      </a:pPr>
                      <a:r>
                        <a:rPr lang="en-ZA" sz="2000" dirty="0"/>
                        <a:t>%17.32</a:t>
                      </a:r>
                    </a:p>
                  </a:txBody>
                  <a:tcPr marL="87464" marR="87464"/>
                </a:tc>
                <a:extLst>
                  <a:ext uri="{0D108BD9-81ED-4DB2-BD59-A6C34878D82A}">
                    <a16:rowId xmlns:a16="http://schemas.microsoft.com/office/drawing/2014/main" val="983012767"/>
                  </a:ext>
                </a:extLst>
              </a:tr>
              <a:tr h="914620">
                <a:tc>
                  <a:txBody>
                    <a:bodyPr/>
                    <a:lstStyle/>
                    <a:p>
                      <a:pPr>
                        <a:lnSpc>
                          <a:spcPct val="200000"/>
                        </a:lnSpc>
                      </a:pPr>
                      <a:r>
                        <a:rPr lang="en-ZA" sz="2000" dirty="0" err="1"/>
                        <a:t>MIG</a:t>
                      </a:r>
                      <a:endParaRPr lang="en-ZA" sz="2000" dirty="0"/>
                    </a:p>
                  </a:txBody>
                  <a:tcPr marL="87464" marR="87464"/>
                </a:tc>
                <a:tc>
                  <a:txBody>
                    <a:bodyPr/>
                    <a:lstStyle/>
                    <a:p>
                      <a:pPr marL="0" algn="l" defTabSz="914400" rtl="0" eaLnBrk="1" fontAlgn="ctr" latinLnBrk="0" hangingPunct="1">
                        <a:lnSpc>
                          <a:spcPct val="200000"/>
                        </a:lnSpc>
                      </a:pPr>
                      <a:r>
                        <a:rPr lang="en-ZA" sz="2000" kern="1200" dirty="0"/>
                        <a:t>R93 619 000</a:t>
                      </a:r>
                      <a:endParaRPr lang="en-ZA" sz="2000" kern="1200" dirty="0">
                        <a:solidFill>
                          <a:schemeClr val="dk1"/>
                        </a:solidFill>
                        <a:latin typeface="+mn-lt"/>
                        <a:ea typeface="+mn-ea"/>
                        <a:cs typeface="+mn-cs"/>
                      </a:endParaRPr>
                    </a:p>
                  </a:txBody>
                  <a:tcPr marL="9111" marR="9111" marT="9525" marB="0" anchor="ctr"/>
                </a:tc>
                <a:tc>
                  <a:txBody>
                    <a:bodyPr/>
                    <a:lstStyle/>
                    <a:p>
                      <a:pPr>
                        <a:lnSpc>
                          <a:spcPct val="200000"/>
                        </a:lnSpc>
                      </a:pPr>
                      <a:r>
                        <a:rPr lang="en-ZA" sz="2000" dirty="0"/>
                        <a:t>R36</a:t>
                      </a:r>
                      <a:r>
                        <a:rPr lang="en-ZA" sz="2000" baseline="0" dirty="0"/>
                        <a:t> 278 626</a:t>
                      </a:r>
                      <a:endParaRPr lang="en-ZA" sz="2000" dirty="0"/>
                    </a:p>
                  </a:txBody>
                  <a:tcPr marL="87464" marR="87464"/>
                </a:tc>
                <a:tc>
                  <a:txBody>
                    <a:bodyPr/>
                    <a:lstStyle/>
                    <a:p>
                      <a:pPr>
                        <a:lnSpc>
                          <a:spcPct val="200000"/>
                        </a:lnSpc>
                      </a:pPr>
                      <a:r>
                        <a:rPr lang="en-ZA" sz="2000" dirty="0"/>
                        <a:t>%38.75</a:t>
                      </a:r>
                    </a:p>
                  </a:txBody>
                  <a:tcPr marL="87464" marR="87464"/>
                </a:tc>
                <a:extLst>
                  <a:ext uri="{0D108BD9-81ED-4DB2-BD59-A6C34878D82A}">
                    <a16:rowId xmlns:a16="http://schemas.microsoft.com/office/drawing/2014/main" val="3621778802"/>
                  </a:ext>
                </a:extLst>
              </a:tr>
            </a:tbl>
          </a:graphicData>
        </a:graphic>
      </p:graphicFrame>
      <p:sp>
        <p:nvSpPr>
          <p:cNvPr id="4" name="Slide Number Placeholder 3"/>
          <p:cNvSpPr>
            <a:spLocks noGrp="1"/>
          </p:cNvSpPr>
          <p:nvPr>
            <p:ph type="sldNum" sz="quarter" idx="12"/>
          </p:nvPr>
        </p:nvSpPr>
        <p:spPr/>
        <p:txBody>
          <a:bodyPr/>
          <a:lstStyle/>
          <a:p>
            <a:pPr eaLnBrk="0" fontAlgn="base" hangingPunct="0">
              <a:spcBef>
                <a:spcPct val="0"/>
              </a:spcBef>
              <a:spcAft>
                <a:spcPct val="0"/>
              </a:spcAft>
              <a:defRPr/>
            </a:pPr>
            <a:fld id="{E3A136A7-6341-4EB4-849B-93E340413518}" type="slidenum">
              <a:rPr lang="en-ZA" altLang="en-US" smtClean="0">
                <a:solidFill>
                  <a:prstClr val="black">
                    <a:tint val="75000"/>
                  </a:prstClr>
                </a:solidFill>
                <a:latin typeface="Arial" panose="020B0604020202020204" pitchFamily="34" charset="0"/>
              </a:rPr>
              <a:pPr eaLnBrk="0" fontAlgn="base" hangingPunct="0">
                <a:spcBef>
                  <a:spcPct val="0"/>
                </a:spcBef>
                <a:spcAft>
                  <a:spcPct val="0"/>
                </a:spcAft>
                <a:defRPr/>
              </a:pPr>
              <a:t>46</a:t>
            </a:fld>
            <a:endParaRPr lang="en-ZA" altLang="en-US">
              <a:solidFill>
                <a:prstClr val="black">
                  <a:tint val="75000"/>
                </a:prstClr>
              </a:solidFill>
              <a:latin typeface="Arial" panose="020B0604020202020204" pitchFamily="34" charset="0"/>
            </a:endParaRPr>
          </a:p>
        </p:txBody>
      </p:sp>
      <p:pic>
        <p:nvPicPr>
          <p:cNvPr id="6" name="Picture 5">
            <a:extLst>
              <a:ext uri="{FF2B5EF4-FFF2-40B4-BE49-F238E27FC236}">
                <a16:creationId xmlns:a16="http://schemas.microsoft.com/office/drawing/2014/main" id="{38EE15DC-C12B-4789-B459-A39E206515E6}"/>
              </a:ext>
            </a:extLst>
          </p:cNvPr>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21137998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eaLnBrk="0" fontAlgn="base" hangingPunct="0">
              <a:spcBef>
                <a:spcPct val="0"/>
              </a:spcBef>
              <a:spcAft>
                <a:spcPct val="0"/>
              </a:spcAft>
              <a:defRPr/>
            </a:pPr>
            <a:fld id="{E3A136A7-6341-4EB4-849B-93E340413518}" type="slidenum">
              <a:rPr lang="en-ZA" altLang="en-US" smtClean="0">
                <a:solidFill>
                  <a:prstClr val="black">
                    <a:tint val="75000"/>
                  </a:prstClr>
                </a:solidFill>
                <a:latin typeface="Arial" panose="020B0604020202020204" pitchFamily="34" charset="0"/>
              </a:rPr>
              <a:pPr eaLnBrk="0" fontAlgn="base" hangingPunct="0">
                <a:spcBef>
                  <a:spcPct val="0"/>
                </a:spcBef>
                <a:spcAft>
                  <a:spcPct val="0"/>
                </a:spcAft>
                <a:defRPr/>
              </a:pPr>
              <a:t>47</a:t>
            </a:fld>
            <a:endParaRPr lang="en-ZA" altLang="en-US">
              <a:solidFill>
                <a:prstClr val="black">
                  <a:tint val="75000"/>
                </a:prstClr>
              </a:solidFill>
              <a:latin typeface="Arial" panose="020B0604020202020204" pitchFamily="34" charset="0"/>
            </a:endParaRPr>
          </a:p>
        </p:txBody>
      </p:sp>
      <p:sp>
        <p:nvSpPr>
          <p:cNvPr id="2" name="Title 1"/>
          <p:cNvSpPr>
            <a:spLocks noGrp="1"/>
          </p:cNvSpPr>
          <p:nvPr>
            <p:ph type="title" idx="4294967295"/>
          </p:nvPr>
        </p:nvSpPr>
        <p:spPr>
          <a:xfrm>
            <a:off x="321469" y="320040"/>
            <a:ext cx="11549062" cy="1201737"/>
          </a:xfrm>
          <a:solidFill>
            <a:schemeClr val="accent1"/>
          </a:solidFill>
        </p:spPr>
        <p:txBody>
          <a:bodyPr>
            <a:normAutofit fontScale="90000"/>
          </a:bodyPr>
          <a:lstStyle/>
          <a:p>
            <a:pPr algn="ctr"/>
            <a:r>
              <a:rPr lang="en-US" sz="3200" b="1" dirty="0">
                <a:solidFill>
                  <a:schemeClr val="tx1"/>
                </a:solidFill>
                <a:latin typeface="+mn-lt"/>
              </a:rPr>
              <a:t>GRANTS THAT WERE SURRENDERD TO NATIONAL TREASURY IN THE PAST 5 YEARS</a:t>
            </a:r>
            <a:endParaRPr lang="en-ZA" sz="3200" b="1" dirty="0">
              <a:solidFill>
                <a:schemeClr val="tx1"/>
              </a:solidFill>
              <a:latin typeface="+mn-lt"/>
            </a:endParaRPr>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3900738246"/>
              </p:ext>
            </p:extLst>
          </p:nvPr>
        </p:nvGraphicFramePr>
        <p:xfrm>
          <a:off x="321469" y="1876743"/>
          <a:ext cx="11549576" cy="2529840"/>
        </p:xfrm>
        <a:graphic>
          <a:graphicData uri="http://schemas.openxmlformats.org/drawingml/2006/table">
            <a:tbl>
              <a:tblPr firstRow="1" bandRow="1">
                <a:tableStyleId>{5C22544A-7EE6-4342-B048-85BDC9FD1C3A}</a:tableStyleId>
              </a:tblPr>
              <a:tblGrid>
                <a:gridCol w="2887394">
                  <a:extLst>
                    <a:ext uri="{9D8B030D-6E8A-4147-A177-3AD203B41FA5}">
                      <a16:colId xmlns:a16="http://schemas.microsoft.com/office/drawing/2014/main" val="3847440317"/>
                    </a:ext>
                  </a:extLst>
                </a:gridCol>
                <a:gridCol w="2887394">
                  <a:extLst>
                    <a:ext uri="{9D8B030D-6E8A-4147-A177-3AD203B41FA5}">
                      <a16:colId xmlns:a16="http://schemas.microsoft.com/office/drawing/2014/main" val="229996008"/>
                    </a:ext>
                  </a:extLst>
                </a:gridCol>
                <a:gridCol w="2887394">
                  <a:extLst>
                    <a:ext uri="{9D8B030D-6E8A-4147-A177-3AD203B41FA5}">
                      <a16:colId xmlns:a16="http://schemas.microsoft.com/office/drawing/2014/main" val="3817649039"/>
                    </a:ext>
                  </a:extLst>
                </a:gridCol>
                <a:gridCol w="2887394">
                  <a:extLst>
                    <a:ext uri="{9D8B030D-6E8A-4147-A177-3AD203B41FA5}">
                      <a16:colId xmlns:a16="http://schemas.microsoft.com/office/drawing/2014/main" val="903755556"/>
                    </a:ext>
                  </a:extLst>
                </a:gridCol>
              </a:tblGrid>
              <a:tr h="370840">
                <a:tc>
                  <a:txBody>
                    <a:bodyPr/>
                    <a:lstStyle/>
                    <a:p>
                      <a:pPr algn="ctr"/>
                      <a:r>
                        <a:rPr lang="en-US" sz="2000" dirty="0">
                          <a:solidFill>
                            <a:schemeClr val="tx1"/>
                          </a:solidFill>
                        </a:rPr>
                        <a:t>YEAR</a:t>
                      </a:r>
                    </a:p>
                  </a:txBody>
                  <a:tcPr marL="79367" marR="79367"/>
                </a:tc>
                <a:tc>
                  <a:txBody>
                    <a:bodyPr/>
                    <a:lstStyle/>
                    <a:p>
                      <a:pPr algn="ctr"/>
                      <a:r>
                        <a:rPr lang="en-US" sz="2000" dirty="0">
                          <a:solidFill>
                            <a:schemeClr val="tx1"/>
                          </a:solidFill>
                        </a:rPr>
                        <a:t>ROLL OVER APPLIED</a:t>
                      </a:r>
                    </a:p>
                  </a:txBody>
                  <a:tcPr marL="79367" marR="79367"/>
                </a:tc>
                <a:tc>
                  <a:txBody>
                    <a:bodyPr/>
                    <a:lstStyle/>
                    <a:p>
                      <a:pPr algn="ctr"/>
                      <a:r>
                        <a:rPr lang="en-US" sz="2000" dirty="0">
                          <a:solidFill>
                            <a:schemeClr val="tx1"/>
                          </a:solidFill>
                        </a:rPr>
                        <a:t>ROLL OVER APPROVED</a:t>
                      </a:r>
                    </a:p>
                  </a:txBody>
                  <a:tcPr marL="79367" marR="79367"/>
                </a:tc>
                <a:tc>
                  <a:txBody>
                    <a:bodyPr/>
                    <a:lstStyle/>
                    <a:p>
                      <a:pPr algn="ctr"/>
                      <a:r>
                        <a:rPr lang="en-US" sz="2000" kern="1200" dirty="0">
                          <a:solidFill>
                            <a:schemeClr val="tx1"/>
                          </a:solidFill>
                        </a:rPr>
                        <a:t>ROLL OVER NOT APPROVED</a:t>
                      </a:r>
                      <a:endParaRPr lang="en-US" sz="2000" b="1" kern="1200" dirty="0">
                        <a:solidFill>
                          <a:schemeClr val="tx1"/>
                        </a:solidFill>
                        <a:latin typeface="+mn-lt"/>
                        <a:ea typeface="+mn-ea"/>
                        <a:cs typeface="+mn-cs"/>
                      </a:endParaRPr>
                    </a:p>
                  </a:txBody>
                  <a:tcPr marL="79367" marR="79367"/>
                </a:tc>
                <a:extLst>
                  <a:ext uri="{0D108BD9-81ED-4DB2-BD59-A6C34878D82A}">
                    <a16:rowId xmlns:a16="http://schemas.microsoft.com/office/drawing/2014/main" val="3974934078"/>
                  </a:ext>
                </a:extLst>
              </a:tr>
              <a:tr h="370840">
                <a:tc>
                  <a:txBody>
                    <a:bodyPr/>
                    <a:lstStyle/>
                    <a:p>
                      <a:pPr marL="457200" algn="just">
                        <a:lnSpc>
                          <a:spcPct val="150000"/>
                        </a:lnSpc>
                        <a:spcAft>
                          <a:spcPts val="0"/>
                        </a:spcAft>
                      </a:pPr>
                      <a:r>
                        <a:rPr lang="en-ZA" sz="2000" dirty="0">
                          <a:effectLst/>
                        </a:rPr>
                        <a:t>2017/2018</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tc>
                <a:tc>
                  <a:txBody>
                    <a:bodyPr/>
                    <a:lstStyle/>
                    <a:p>
                      <a:pPr marL="457200" algn="just">
                        <a:lnSpc>
                          <a:spcPct val="150000"/>
                        </a:lnSpc>
                        <a:spcAft>
                          <a:spcPts val="0"/>
                        </a:spcAft>
                      </a:pPr>
                      <a:r>
                        <a:rPr lang="en-ZA" sz="2000" dirty="0">
                          <a:effectLst/>
                        </a:rPr>
                        <a:t>R2 724 847</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tc>
                <a:tc>
                  <a:txBody>
                    <a:bodyPr/>
                    <a:lstStyle/>
                    <a:p>
                      <a:pPr marL="457200" algn="just">
                        <a:lnSpc>
                          <a:spcPct val="150000"/>
                        </a:lnSpc>
                        <a:spcAft>
                          <a:spcPts val="0"/>
                        </a:spcAft>
                      </a:pPr>
                      <a:r>
                        <a:rPr lang="en-US" sz="2000" dirty="0">
                          <a:effectLst/>
                        </a:rPr>
                        <a:t>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tc>
                <a:tc>
                  <a:txBody>
                    <a:bodyPr/>
                    <a:lstStyle/>
                    <a:p>
                      <a:pPr marL="457200" algn="just">
                        <a:lnSpc>
                          <a:spcPct val="150000"/>
                        </a:lnSpc>
                        <a:spcAft>
                          <a:spcPts val="0"/>
                        </a:spcAft>
                      </a:pPr>
                      <a:r>
                        <a:rPr lang="en-ZA" sz="2000" dirty="0">
                          <a:effectLst/>
                        </a:rPr>
                        <a:t>R 2’724’847</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tc>
                <a:extLst>
                  <a:ext uri="{0D108BD9-81ED-4DB2-BD59-A6C34878D82A}">
                    <a16:rowId xmlns:a16="http://schemas.microsoft.com/office/drawing/2014/main" val="2722797611"/>
                  </a:ext>
                </a:extLst>
              </a:tr>
              <a:tr h="370840">
                <a:tc>
                  <a:txBody>
                    <a:bodyPr/>
                    <a:lstStyle/>
                    <a:p>
                      <a:pPr marL="457200" algn="just">
                        <a:lnSpc>
                          <a:spcPct val="150000"/>
                        </a:lnSpc>
                        <a:spcAft>
                          <a:spcPts val="0"/>
                        </a:spcAft>
                      </a:pPr>
                      <a:r>
                        <a:rPr lang="en-ZA" sz="2000" dirty="0">
                          <a:effectLst/>
                        </a:rPr>
                        <a:t>2018/2019</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tc>
                <a:tc>
                  <a:txBody>
                    <a:bodyPr/>
                    <a:lstStyle/>
                    <a:p>
                      <a:pPr marL="457200" algn="just">
                        <a:lnSpc>
                          <a:spcPct val="150000"/>
                        </a:lnSpc>
                        <a:spcAft>
                          <a:spcPts val="0"/>
                        </a:spcAft>
                      </a:pPr>
                      <a:r>
                        <a:rPr lang="en-ZA" sz="2000" dirty="0">
                          <a:effectLst/>
                        </a:rPr>
                        <a:t>R</a:t>
                      </a:r>
                      <a:r>
                        <a:rPr lang="en-ZA" sz="2000" baseline="0" dirty="0">
                          <a:effectLst/>
                        </a:rPr>
                        <a:t> </a:t>
                      </a:r>
                      <a:r>
                        <a:rPr lang="en-ZA" sz="2000" u="none" strike="noStrike" dirty="0">
                          <a:effectLst/>
                        </a:rPr>
                        <a:t>4 950 614</a:t>
                      </a:r>
                      <a:endParaRPr lang="en-ZA" sz="2000" b="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tc>
                <a:tc>
                  <a:txBody>
                    <a:bodyPr/>
                    <a:lstStyle/>
                    <a:p>
                      <a:pPr marL="457200" algn="just">
                        <a:lnSpc>
                          <a:spcPct val="150000"/>
                        </a:lnSpc>
                        <a:spcAft>
                          <a:spcPts val="0"/>
                        </a:spcAft>
                      </a:pPr>
                      <a:r>
                        <a:rPr lang="en-ZA" sz="2000" dirty="0">
                          <a:effectLst/>
                        </a:rPr>
                        <a:t>R</a:t>
                      </a:r>
                      <a:r>
                        <a:rPr lang="en-ZA" sz="2000" baseline="0" dirty="0">
                          <a:effectLst/>
                        </a:rPr>
                        <a:t> </a:t>
                      </a:r>
                      <a:r>
                        <a:rPr lang="en-ZA" sz="2000" u="none" strike="noStrike" dirty="0">
                          <a:effectLst/>
                        </a:rPr>
                        <a:t>4 950 614</a:t>
                      </a:r>
                      <a:endParaRPr lang="en-ZA" sz="2000" b="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tc>
                <a:tc>
                  <a:txBody>
                    <a:bodyPr/>
                    <a:lstStyle/>
                    <a:p>
                      <a:pPr marL="457200" algn="just">
                        <a:lnSpc>
                          <a:spcPct val="150000"/>
                        </a:lnSpc>
                        <a:spcAft>
                          <a:spcPts val="0"/>
                        </a:spcAft>
                      </a:pPr>
                      <a:r>
                        <a:rPr lang="en-ZA" sz="2000" dirty="0">
                          <a:effectLst/>
                        </a:rPr>
                        <a:t>Nil</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tc>
                <a:extLst>
                  <a:ext uri="{0D108BD9-81ED-4DB2-BD59-A6C34878D82A}">
                    <a16:rowId xmlns:a16="http://schemas.microsoft.com/office/drawing/2014/main" val="4294196291"/>
                  </a:ext>
                </a:extLst>
              </a:tr>
              <a:tr h="370840">
                <a:tc>
                  <a:txBody>
                    <a:bodyPr/>
                    <a:lstStyle/>
                    <a:p>
                      <a:pPr marL="457200" algn="just">
                        <a:lnSpc>
                          <a:spcPct val="150000"/>
                        </a:lnSpc>
                        <a:spcAft>
                          <a:spcPts val="0"/>
                        </a:spcAft>
                      </a:pPr>
                      <a:r>
                        <a:rPr lang="en-ZA" sz="2000" dirty="0">
                          <a:effectLst/>
                        </a:rPr>
                        <a:t>2019/2020</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tc>
                <a:tc>
                  <a:txBody>
                    <a:bodyPr/>
                    <a:lstStyle/>
                    <a:p>
                      <a:pPr marL="457200" algn="just">
                        <a:lnSpc>
                          <a:spcPct val="150000"/>
                        </a:lnSpc>
                        <a:spcAft>
                          <a:spcPts val="0"/>
                        </a:spcAft>
                      </a:pPr>
                      <a:r>
                        <a:rPr lang="en-ZA" sz="2000" dirty="0">
                          <a:effectLst/>
                        </a:rPr>
                        <a:t>R 18 007142</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tc>
                <a:tc>
                  <a:txBody>
                    <a:bodyPr/>
                    <a:lstStyle/>
                    <a:p>
                      <a:pPr marL="457200" algn="just">
                        <a:lnSpc>
                          <a:spcPct val="150000"/>
                        </a:lnSpc>
                        <a:spcAft>
                          <a:spcPts val="0"/>
                        </a:spcAft>
                      </a:pPr>
                      <a:r>
                        <a:rPr lang="en-US" sz="2000" baseline="0" dirty="0">
                          <a:effectLst/>
                        </a:rPr>
                        <a:t> R5 432 664</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tc>
                <a:tc>
                  <a:txBody>
                    <a:bodyPr/>
                    <a:lstStyle/>
                    <a:p>
                      <a:pPr marL="457200" algn="just">
                        <a:lnSpc>
                          <a:spcPct val="150000"/>
                        </a:lnSpc>
                        <a:spcAft>
                          <a:spcPts val="0"/>
                        </a:spcAft>
                      </a:pPr>
                      <a:r>
                        <a:rPr lang="en-ZA" sz="2000" dirty="0">
                          <a:effectLst/>
                        </a:rPr>
                        <a:t>Nil</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tc>
                <a:extLst>
                  <a:ext uri="{0D108BD9-81ED-4DB2-BD59-A6C34878D82A}">
                    <a16:rowId xmlns:a16="http://schemas.microsoft.com/office/drawing/2014/main" val="1417171781"/>
                  </a:ext>
                </a:extLst>
              </a:tr>
              <a:tr h="370840">
                <a:tc gridSpan="4">
                  <a:txBody>
                    <a:bodyPr/>
                    <a:lstStyle/>
                    <a:p>
                      <a:pPr marL="457200" algn="ctr">
                        <a:lnSpc>
                          <a:spcPct val="150000"/>
                        </a:lnSpc>
                        <a:spcAft>
                          <a:spcPts val="0"/>
                        </a:spcAft>
                      </a:pPr>
                      <a:r>
                        <a:rPr lang="en-ZA" sz="2000" b="1" dirty="0">
                          <a:effectLst/>
                        </a:rPr>
                        <a:t>THERE ARE NO GRANTS STOPPED DUE TO POOR PERFORMANCE OF CONTRACTORS</a:t>
                      </a:r>
                      <a:endParaRPr lang="en-ZA"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tc>
                <a:tc hMerge="1">
                  <a:txBody>
                    <a:bodyPr/>
                    <a:lstStyle/>
                    <a:p>
                      <a:pPr marL="457200" algn="just">
                        <a:lnSpc>
                          <a:spcPct val="150000"/>
                        </a:lnSpc>
                        <a:spcAft>
                          <a:spcPts val="0"/>
                        </a:spcAft>
                      </a:pPr>
                      <a:endParaRPr lang="en-ZA"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457200" algn="just">
                        <a:lnSpc>
                          <a:spcPct val="150000"/>
                        </a:lnSpc>
                        <a:spcAft>
                          <a:spcPts val="0"/>
                        </a:spcAft>
                      </a:pPr>
                      <a:endParaRPr lang="en-ZA"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457200" algn="just">
                        <a:lnSpc>
                          <a:spcPct val="150000"/>
                        </a:lnSpc>
                        <a:spcAft>
                          <a:spcPts val="0"/>
                        </a:spcAft>
                      </a:pPr>
                      <a:endParaRPr lang="en-ZA"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638471"/>
                  </a:ext>
                </a:extLst>
              </a:tr>
            </a:tbl>
          </a:graphicData>
        </a:graphic>
      </p:graphicFrame>
      <p:pic>
        <p:nvPicPr>
          <p:cNvPr id="5" name="Picture 4">
            <a:extLst>
              <a:ext uri="{FF2B5EF4-FFF2-40B4-BE49-F238E27FC236}">
                <a16:creationId xmlns:a16="http://schemas.microsoft.com/office/drawing/2014/main" id="{7CA7BA9A-3F5D-4420-8687-5FC744B561B0}"/>
              </a:ext>
            </a:extLst>
          </p:cNvPr>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229388011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eaLnBrk="0" fontAlgn="base" hangingPunct="0">
              <a:spcBef>
                <a:spcPct val="0"/>
              </a:spcBef>
              <a:spcAft>
                <a:spcPct val="0"/>
              </a:spcAft>
              <a:defRPr/>
            </a:pPr>
            <a:fld id="{E3A136A7-6341-4EB4-849B-93E340413518}" type="slidenum">
              <a:rPr lang="en-ZA" altLang="en-US" smtClean="0">
                <a:solidFill>
                  <a:prstClr val="black">
                    <a:tint val="75000"/>
                  </a:prstClr>
                </a:solidFill>
                <a:latin typeface="Arial" panose="020B0604020202020204" pitchFamily="34" charset="0"/>
              </a:rPr>
              <a:pPr eaLnBrk="0" fontAlgn="base" hangingPunct="0">
                <a:spcBef>
                  <a:spcPct val="0"/>
                </a:spcBef>
                <a:spcAft>
                  <a:spcPct val="0"/>
                </a:spcAft>
                <a:defRPr/>
              </a:pPr>
              <a:t>48</a:t>
            </a:fld>
            <a:endParaRPr lang="en-ZA" altLang="en-US">
              <a:solidFill>
                <a:prstClr val="black">
                  <a:tint val="75000"/>
                </a:prstClr>
              </a:solidFill>
              <a:latin typeface="Arial" panose="020B0604020202020204" pitchFamily="34" charset="0"/>
            </a:endParaRPr>
          </a:p>
        </p:txBody>
      </p:sp>
      <p:sp>
        <p:nvSpPr>
          <p:cNvPr id="2" name="Title 1"/>
          <p:cNvSpPr>
            <a:spLocks noGrp="1"/>
          </p:cNvSpPr>
          <p:nvPr>
            <p:ph type="title" idx="4294967295"/>
          </p:nvPr>
        </p:nvSpPr>
        <p:spPr>
          <a:xfrm>
            <a:off x="278606" y="320040"/>
            <a:ext cx="11634787" cy="725487"/>
          </a:xfrm>
          <a:solidFill>
            <a:schemeClr val="accent1"/>
          </a:solidFill>
        </p:spPr>
        <p:txBody>
          <a:bodyPr>
            <a:normAutofit fontScale="90000"/>
          </a:bodyPr>
          <a:lstStyle/>
          <a:p>
            <a:pPr algn="ctr"/>
            <a:r>
              <a:rPr lang="en-ZA" sz="3200" b="1" dirty="0">
                <a:solidFill>
                  <a:schemeClr val="tx1"/>
                </a:solidFill>
                <a:latin typeface="Arial" panose="020B0604020202020204" pitchFamily="34" charset="0"/>
                <a:ea typeface="Tahoma" panose="020B0604030504040204" pitchFamily="34" charset="0"/>
                <a:cs typeface="Arial" panose="020B0604020202020204" pitchFamily="34" charset="0"/>
              </a:rPr>
              <a:t>GRANTS SPENDING AS AT  30 JUNE 2020</a:t>
            </a:r>
            <a:endParaRPr lang="en-ZA" dirty="0">
              <a:solidFill>
                <a:schemeClr val="tx1"/>
              </a:solidFill>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1783567162"/>
              </p:ext>
            </p:extLst>
          </p:nvPr>
        </p:nvGraphicFramePr>
        <p:xfrm>
          <a:off x="279413" y="1291843"/>
          <a:ext cx="11633980" cy="3505200"/>
        </p:xfrm>
        <a:graphic>
          <a:graphicData uri="http://schemas.openxmlformats.org/drawingml/2006/table">
            <a:tbl>
              <a:tblPr firstRow="1" bandRow="1">
                <a:tableStyleId>{5C22544A-7EE6-4342-B048-85BDC9FD1C3A}</a:tableStyleId>
              </a:tblPr>
              <a:tblGrid>
                <a:gridCol w="2326796">
                  <a:extLst>
                    <a:ext uri="{9D8B030D-6E8A-4147-A177-3AD203B41FA5}">
                      <a16:colId xmlns:a16="http://schemas.microsoft.com/office/drawing/2014/main" val="2057357333"/>
                    </a:ext>
                  </a:extLst>
                </a:gridCol>
                <a:gridCol w="2326796">
                  <a:extLst>
                    <a:ext uri="{9D8B030D-6E8A-4147-A177-3AD203B41FA5}">
                      <a16:colId xmlns:a16="http://schemas.microsoft.com/office/drawing/2014/main" val="1793220905"/>
                    </a:ext>
                  </a:extLst>
                </a:gridCol>
                <a:gridCol w="2326796">
                  <a:extLst>
                    <a:ext uri="{9D8B030D-6E8A-4147-A177-3AD203B41FA5}">
                      <a16:colId xmlns:a16="http://schemas.microsoft.com/office/drawing/2014/main" val="2325501679"/>
                    </a:ext>
                  </a:extLst>
                </a:gridCol>
                <a:gridCol w="2326796">
                  <a:extLst>
                    <a:ext uri="{9D8B030D-6E8A-4147-A177-3AD203B41FA5}">
                      <a16:colId xmlns:a16="http://schemas.microsoft.com/office/drawing/2014/main" val="1485564604"/>
                    </a:ext>
                  </a:extLst>
                </a:gridCol>
                <a:gridCol w="2326796">
                  <a:extLst>
                    <a:ext uri="{9D8B030D-6E8A-4147-A177-3AD203B41FA5}">
                      <a16:colId xmlns:a16="http://schemas.microsoft.com/office/drawing/2014/main" val="1982513895"/>
                    </a:ext>
                  </a:extLst>
                </a:gridCol>
              </a:tblGrid>
              <a:tr h="653899">
                <a:tc>
                  <a:txBody>
                    <a:bodyPr/>
                    <a:lstStyle/>
                    <a:p>
                      <a:pPr>
                        <a:lnSpc>
                          <a:spcPct val="115000"/>
                        </a:lnSpc>
                        <a:spcAft>
                          <a:spcPts val="0"/>
                        </a:spcAft>
                      </a:pPr>
                      <a:r>
                        <a:rPr lang="en-US" sz="2000" dirty="0">
                          <a:solidFill>
                            <a:schemeClr val="tx1"/>
                          </a:solidFill>
                          <a:effectLst/>
                        </a:rPr>
                        <a:t>Description</a:t>
                      </a:r>
                      <a:endParaRPr lang="en-ZA"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tc>
                <a:tc>
                  <a:txBody>
                    <a:bodyPr/>
                    <a:lstStyle/>
                    <a:p>
                      <a:pPr>
                        <a:lnSpc>
                          <a:spcPct val="115000"/>
                        </a:lnSpc>
                        <a:spcAft>
                          <a:spcPts val="0"/>
                        </a:spcAft>
                      </a:pPr>
                      <a:r>
                        <a:rPr lang="en-US" sz="2000" dirty="0">
                          <a:solidFill>
                            <a:schemeClr val="tx1"/>
                          </a:solidFill>
                          <a:effectLst/>
                        </a:rPr>
                        <a:t>YTD receipt</a:t>
                      </a:r>
                      <a:endParaRPr lang="en-ZA"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tc>
                <a:tc>
                  <a:txBody>
                    <a:bodyPr/>
                    <a:lstStyle/>
                    <a:p>
                      <a:pPr>
                        <a:lnSpc>
                          <a:spcPct val="115000"/>
                        </a:lnSpc>
                        <a:spcAft>
                          <a:spcPts val="0"/>
                        </a:spcAft>
                      </a:pPr>
                      <a:r>
                        <a:rPr lang="en-US" sz="2000" dirty="0">
                          <a:solidFill>
                            <a:schemeClr val="tx1"/>
                          </a:solidFill>
                          <a:effectLst/>
                        </a:rPr>
                        <a:t>YTD spent</a:t>
                      </a:r>
                      <a:endParaRPr lang="en-ZA"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tc>
                <a:tc>
                  <a:txBody>
                    <a:bodyPr/>
                    <a:lstStyle/>
                    <a:p>
                      <a:pPr>
                        <a:lnSpc>
                          <a:spcPct val="115000"/>
                        </a:lnSpc>
                        <a:spcAft>
                          <a:spcPts val="0"/>
                        </a:spcAft>
                      </a:pPr>
                      <a:r>
                        <a:rPr lang="en-US" sz="2000" dirty="0">
                          <a:solidFill>
                            <a:schemeClr val="tx1"/>
                          </a:solidFill>
                          <a:effectLst/>
                        </a:rPr>
                        <a:t>Total unspent</a:t>
                      </a:r>
                      <a:endParaRPr lang="en-ZA"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tc>
                <a:tc>
                  <a:txBody>
                    <a:bodyPr/>
                    <a:lstStyle/>
                    <a:p>
                      <a:pPr>
                        <a:lnSpc>
                          <a:spcPct val="115000"/>
                        </a:lnSpc>
                        <a:spcAft>
                          <a:spcPts val="0"/>
                        </a:spcAft>
                      </a:pPr>
                      <a:r>
                        <a:rPr lang="en-US" sz="2000" dirty="0">
                          <a:solidFill>
                            <a:schemeClr val="tx1"/>
                          </a:solidFill>
                          <a:effectLst/>
                        </a:rPr>
                        <a:t>% Spent from receipt</a:t>
                      </a:r>
                      <a:endParaRPr lang="en-ZA"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tc>
                <a:extLst>
                  <a:ext uri="{0D108BD9-81ED-4DB2-BD59-A6C34878D82A}">
                    <a16:rowId xmlns:a16="http://schemas.microsoft.com/office/drawing/2014/main" val="3489899352"/>
                  </a:ext>
                </a:extLst>
              </a:tr>
              <a:tr h="653899">
                <a:tc>
                  <a:txBody>
                    <a:bodyPr/>
                    <a:lstStyle/>
                    <a:p>
                      <a:pPr>
                        <a:lnSpc>
                          <a:spcPct val="115000"/>
                        </a:lnSpc>
                        <a:spcAft>
                          <a:spcPts val="0"/>
                        </a:spcAft>
                      </a:pPr>
                      <a:r>
                        <a:rPr lang="en-US" sz="2000" dirty="0">
                          <a:effectLst/>
                        </a:rPr>
                        <a:t>EQUITABLE SHARES</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tc>
                  <a:txBody>
                    <a:bodyPr/>
                    <a:lstStyle/>
                    <a:p>
                      <a:pPr algn="r">
                        <a:lnSpc>
                          <a:spcPct val="115000"/>
                        </a:lnSpc>
                        <a:spcAft>
                          <a:spcPts val="0"/>
                        </a:spcAft>
                      </a:pPr>
                      <a:r>
                        <a:rPr lang="en-US" sz="2000" dirty="0">
                          <a:effectLst/>
                        </a:rPr>
                        <a:t>383,567,000</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tc>
                  <a:txBody>
                    <a:bodyPr/>
                    <a:lstStyle/>
                    <a:p>
                      <a:pPr algn="r">
                        <a:lnSpc>
                          <a:spcPct val="115000"/>
                        </a:lnSpc>
                        <a:spcAft>
                          <a:spcPts val="0"/>
                        </a:spcAft>
                      </a:pPr>
                      <a:r>
                        <a:rPr lang="en-US" sz="2000" dirty="0">
                          <a:effectLst/>
                        </a:rPr>
                        <a:t>383,567,000</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tc>
                  <a:txBody>
                    <a:bodyPr/>
                    <a:lstStyle/>
                    <a:p>
                      <a:pPr algn="r">
                        <a:lnSpc>
                          <a:spcPct val="115000"/>
                        </a:lnSpc>
                        <a:spcAft>
                          <a:spcPts val="0"/>
                        </a:spcAft>
                      </a:pPr>
                      <a:r>
                        <a:rPr lang="en-US" sz="2000" dirty="0">
                          <a:effectLst/>
                        </a:rPr>
                        <a:t>0</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tc>
                  <a:txBody>
                    <a:bodyPr/>
                    <a:lstStyle/>
                    <a:p>
                      <a:pPr algn="r">
                        <a:lnSpc>
                          <a:spcPct val="115000"/>
                        </a:lnSpc>
                        <a:spcAft>
                          <a:spcPts val="0"/>
                        </a:spcAft>
                      </a:pPr>
                      <a:r>
                        <a:rPr lang="en-US" sz="2000" dirty="0">
                          <a:effectLst/>
                        </a:rPr>
                        <a:t>100.00%</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extLst>
                  <a:ext uri="{0D108BD9-81ED-4DB2-BD59-A6C34878D82A}">
                    <a16:rowId xmlns:a16="http://schemas.microsoft.com/office/drawing/2014/main" val="3747041030"/>
                  </a:ext>
                </a:extLst>
              </a:tr>
              <a:tr h="346094">
                <a:tc>
                  <a:txBody>
                    <a:bodyPr/>
                    <a:lstStyle/>
                    <a:p>
                      <a:pPr>
                        <a:lnSpc>
                          <a:spcPct val="115000"/>
                        </a:lnSpc>
                        <a:spcAft>
                          <a:spcPts val="0"/>
                        </a:spcAft>
                      </a:pPr>
                      <a:r>
                        <a:rPr lang="en-US" sz="2000" dirty="0">
                          <a:effectLst/>
                        </a:rPr>
                        <a:t>FMG</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tc>
                  <a:txBody>
                    <a:bodyPr/>
                    <a:lstStyle/>
                    <a:p>
                      <a:pPr algn="r">
                        <a:lnSpc>
                          <a:spcPct val="115000"/>
                        </a:lnSpc>
                        <a:spcAft>
                          <a:spcPts val="0"/>
                        </a:spcAft>
                      </a:pPr>
                      <a:r>
                        <a:rPr lang="en-US" sz="2000">
                          <a:effectLst/>
                        </a:rPr>
                        <a:t>2,145,000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tc>
                  <a:txBody>
                    <a:bodyPr/>
                    <a:lstStyle/>
                    <a:p>
                      <a:pPr algn="r">
                        <a:lnSpc>
                          <a:spcPct val="115000"/>
                        </a:lnSpc>
                        <a:spcAft>
                          <a:spcPts val="0"/>
                        </a:spcAft>
                      </a:pPr>
                      <a:r>
                        <a:rPr lang="en-US" sz="2000" dirty="0">
                          <a:effectLst/>
                        </a:rPr>
                        <a:t>1,901,951</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tc>
                  <a:txBody>
                    <a:bodyPr/>
                    <a:lstStyle/>
                    <a:p>
                      <a:pPr algn="r">
                        <a:lnSpc>
                          <a:spcPct val="115000"/>
                        </a:lnSpc>
                        <a:spcAft>
                          <a:spcPts val="0"/>
                        </a:spcAft>
                      </a:pPr>
                      <a:r>
                        <a:rPr lang="en-US" sz="2000" dirty="0">
                          <a:effectLst/>
                        </a:rPr>
                        <a:t>243,049</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tc>
                  <a:txBody>
                    <a:bodyPr/>
                    <a:lstStyle/>
                    <a:p>
                      <a:pPr algn="r">
                        <a:lnSpc>
                          <a:spcPct val="115000"/>
                        </a:lnSpc>
                        <a:spcAft>
                          <a:spcPts val="0"/>
                        </a:spcAft>
                      </a:pPr>
                      <a:r>
                        <a:rPr lang="en-US" sz="2000" dirty="0">
                          <a:effectLst/>
                        </a:rPr>
                        <a:t>88.67%</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extLst>
                  <a:ext uri="{0D108BD9-81ED-4DB2-BD59-A6C34878D82A}">
                    <a16:rowId xmlns:a16="http://schemas.microsoft.com/office/drawing/2014/main" val="2024505700"/>
                  </a:ext>
                </a:extLst>
              </a:tr>
              <a:tr h="346094">
                <a:tc>
                  <a:txBody>
                    <a:bodyPr/>
                    <a:lstStyle/>
                    <a:p>
                      <a:pPr>
                        <a:lnSpc>
                          <a:spcPct val="115000"/>
                        </a:lnSpc>
                        <a:spcAft>
                          <a:spcPts val="0"/>
                        </a:spcAft>
                      </a:pPr>
                      <a:r>
                        <a:rPr lang="en-US" sz="2000" dirty="0">
                          <a:effectLst/>
                        </a:rPr>
                        <a:t>INEP</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tc>
                  <a:txBody>
                    <a:bodyPr/>
                    <a:lstStyle/>
                    <a:p>
                      <a:pPr algn="r">
                        <a:lnSpc>
                          <a:spcPct val="115000"/>
                        </a:lnSpc>
                        <a:spcAft>
                          <a:spcPts val="0"/>
                        </a:spcAft>
                      </a:pPr>
                      <a:r>
                        <a:rPr lang="en-US" sz="2000">
                          <a:effectLst/>
                        </a:rPr>
                        <a:t>20,000,000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tc>
                  <a:txBody>
                    <a:bodyPr/>
                    <a:lstStyle/>
                    <a:p>
                      <a:pPr algn="r">
                        <a:lnSpc>
                          <a:spcPct val="115000"/>
                        </a:lnSpc>
                        <a:spcAft>
                          <a:spcPts val="0"/>
                        </a:spcAft>
                      </a:pPr>
                      <a:r>
                        <a:rPr lang="en-US" sz="2000">
                          <a:effectLst/>
                        </a:rPr>
                        <a:t>14,567 733</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tc>
                  <a:txBody>
                    <a:bodyPr/>
                    <a:lstStyle/>
                    <a:p>
                      <a:pPr algn="r">
                        <a:lnSpc>
                          <a:spcPct val="115000"/>
                        </a:lnSpc>
                        <a:spcAft>
                          <a:spcPts val="0"/>
                        </a:spcAft>
                      </a:pPr>
                      <a:r>
                        <a:rPr lang="en-US" sz="2000" dirty="0">
                          <a:effectLst/>
                        </a:rPr>
                        <a:t>5,432 664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tc>
                  <a:txBody>
                    <a:bodyPr/>
                    <a:lstStyle/>
                    <a:p>
                      <a:pPr algn="r">
                        <a:lnSpc>
                          <a:spcPct val="115000"/>
                        </a:lnSpc>
                        <a:spcAft>
                          <a:spcPts val="0"/>
                        </a:spcAft>
                      </a:pPr>
                      <a:r>
                        <a:rPr lang="en-US" sz="2000" dirty="0">
                          <a:effectLst/>
                        </a:rPr>
                        <a:t>72.83%</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extLst>
                  <a:ext uri="{0D108BD9-81ED-4DB2-BD59-A6C34878D82A}">
                    <a16:rowId xmlns:a16="http://schemas.microsoft.com/office/drawing/2014/main" val="2532746863"/>
                  </a:ext>
                </a:extLst>
              </a:tr>
              <a:tr h="346094">
                <a:tc>
                  <a:txBody>
                    <a:bodyPr/>
                    <a:lstStyle/>
                    <a:p>
                      <a:pPr>
                        <a:lnSpc>
                          <a:spcPct val="115000"/>
                        </a:lnSpc>
                        <a:spcAft>
                          <a:spcPts val="0"/>
                        </a:spcAft>
                      </a:pPr>
                      <a:r>
                        <a:rPr lang="en-US" sz="2000" dirty="0">
                          <a:effectLst/>
                        </a:rPr>
                        <a:t>MIG</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tc>
                  <a:txBody>
                    <a:bodyPr/>
                    <a:lstStyle/>
                    <a:p>
                      <a:pPr algn="r">
                        <a:lnSpc>
                          <a:spcPct val="115000"/>
                        </a:lnSpc>
                        <a:spcAft>
                          <a:spcPts val="0"/>
                        </a:spcAft>
                      </a:pPr>
                      <a:r>
                        <a:rPr lang="en-US" sz="2000">
                          <a:effectLst/>
                        </a:rPr>
                        <a:t>94,263,000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tc>
                  <a:txBody>
                    <a:bodyPr/>
                    <a:lstStyle/>
                    <a:p>
                      <a:pPr algn="r">
                        <a:lnSpc>
                          <a:spcPct val="115000"/>
                        </a:lnSpc>
                        <a:spcAft>
                          <a:spcPts val="0"/>
                        </a:spcAft>
                      </a:pPr>
                      <a:r>
                        <a:rPr lang="en-US" sz="2000">
                          <a:effectLst/>
                        </a:rPr>
                        <a:t>94,112 000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tc>
                  <a:txBody>
                    <a:bodyPr/>
                    <a:lstStyle/>
                    <a:p>
                      <a:pPr algn="r">
                        <a:lnSpc>
                          <a:spcPct val="115000"/>
                        </a:lnSpc>
                        <a:spcAft>
                          <a:spcPts val="0"/>
                        </a:spcAft>
                      </a:pPr>
                      <a:r>
                        <a:rPr lang="en-US" sz="2000" dirty="0">
                          <a:effectLst/>
                        </a:rPr>
                        <a:t>151 000</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tc>
                  <a:txBody>
                    <a:bodyPr/>
                    <a:lstStyle/>
                    <a:p>
                      <a:pPr algn="r">
                        <a:lnSpc>
                          <a:spcPct val="115000"/>
                        </a:lnSpc>
                        <a:spcAft>
                          <a:spcPts val="0"/>
                        </a:spcAft>
                      </a:pPr>
                      <a:r>
                        <a:rPr lang="en-US" sz="2000" dirty="0">
                          <a:effectLst/>
                        </a:rPr>
                        <a:t>99.83%</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extLst>
                  <a:ext uri="{0D108BD9-81ED-4DB2-BD59-A6C34878D82A}">
                    <a16:rowId xmlns:a16="http://schemas.microsoft.com/office/drawing/2014/main" val="3252554286"/>
                  </a:ext>
                </a:extLst>
              </a:tr>
              <a:tr h="346094">
                <a:tc>
                  <a:txBody>
                    <a:bodyPr/>
                    <a:lstStyle/>
                    <a:p>
                      <a:pPr>
                        <a:lnSpc>
                          <a:spcPct val="115000"/>
                        </a:lnSpc>
                        <a:spcAft>
                          <a:spcPts val="0"/>
                        </a:spcAft>
                      </a:pPr>
                      <a:r>
                        <a:rPr lang="en-US" sz="2000" dirty="0">
                          <a:effectLst/>
                        </a:rPr>
                        <a:t>EPWP</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tc>
                  <a:txBody>
                    <a:bodyPr/>
                    <a:lstStyle/>
                    <a:p>
                      <a:pPr algn="r">
                        <a:lnSpc>
                          <a:spcPct val="115000"/>
                        </a:lnSpc>
                        <a:spcAft>
                          <a:spcPts val="0"/>
                        </a:spcAft>
                      </a:pPr>
                      <a:r>
                        <a:rPr lang="en-US" sz="2000">
                          <a:effectLst/>
                        </a:rPr>
                        <a:t>5,749,000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tc>
                  <a:txBody>
                    <a:bodyPr/>
                    <a:lstStyle/>
                    <a:p>
                      <a:pPr algn="r">
                        <a:lnSpc>
                          <a:spcPct val="115000"/>
                        </a:lnSpc>
                        <a:spcAft>
                          <a:spcPts val="0"/>
                        </a:spcAft>
                      </a:pPr>
                      <a:r>
                        <a:rPr lang="en-US" sz="2000">
                          <a:effectLst/>
                        </a:rPr>
                        <a:t>5,749,000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tc>
                  <a:txBody>
                    <a:bodyPr/>
                    <a:lstStyle/>
                    <a:p>
                      <a:pPr algn="r">
                        <a:lnSpc>
                          <a:spcPct val="115000"/>
                        </a:lnSpc>
                        <a:spcAft>
                          <a:spcPts val="0"/>
                        </a:spcAft>
                      </a:pPr>
                      <a:r>
                        <a:rPr lang="en-US" sz="2000" dirty="0">
                          <a:effectLst/>
                        </a:rPr>
                        <a:t>0</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tc>
                  <a:txBody>
                    <a:bodyPr/>
                    <a:lstStyle/>
                    <a:p>
                      <a:pPr algn="r">
                        <a:lnSpc>
                          <a:spcPct val="115000"/>
                        </a:lnSpc>
                        <a:spcAft>
                          <a:spcPts val="0"/>
                        </a:spcAft>
                      </a:pPr>
                      <a:r>
                        <a:rPr lang="en-US" sz="2000" dirty="0">
                          <a:effectLst/>
                        </a:rPr>
                        <a:t>100.00%</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extLst>
                  <a:ext uri="{0D108BD9-81ED-4DB2-BD59-A6C34878D82A}">
                    <a16:rowId xmlns:a16="http://schemas.microsoft.com/office/drawing/2014/main" val="3258330224"/>
                  </a:ext>
                </a:extLst>
              </a:tr>
              <a:tr h="346094">
                <a:tc>
                  <a:txBody>
                    <a:bodyPr/>
                    <a:lstStyle/>
                    <a:p>
                      <a:pPr>
                        <a:lnSpc>
                          <a:spcPct val="115000"/>
                        </a:lnSpc>
                        <a:spcAft>
                          <a:spcPts val="0"/>
                        </a:spcAft>
                      </a:pPr>
                      <a:r>
                        <a:rPr lang="en-US" sz="2000" dirty="0">
                          <a:effectLst/>
                        </a:rPr>
                        <a:t>SETA</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tc>
                  <a:txBody>
                    <a:bodyPr/>
                    <a:lstStyle/>
                    <a:p>
                      <a:pPr algn="r">
                        <a:lnSpc>
                          <a:spcPct val="115000"/>
                        </a:lnSpc>
                        <a:spcAft>
                          <a:spcPts val="0"/>
                        </a:spcAft>
                      </a:pPr>
                      <a:r>
                        <a:rPr lang="en-US" sz="2000">
                          <a:effectLst/>
                        </a:rPr>
                        <a:t>1,083,116</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tc>
                  <a:txBody>
                    <a:bodyPr/>
                    <a:lstStyle/>
                    <a:p>
                      <a:pPr algn="r">
                        <a:lnSpc>
                          <a:spcPct val="115000"/>
                        </a:lnSpc>
                        <a:spcAft>
                          <a:spcPts val="0"/>
                        </a:spcAft>
                      </a:pPr>
                      <a:r>
                        <a:rPr lang="en-US" sz="2000">
                          <a:effectLst/>
                        </a:rPr>
                        <a:t>793,361</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tc>
                  <a:txBody>
                    <a:bodyPr/>
                    <a:lstStyle/>
                    <a:p>
                      <a:pPr>
                        <a:lnSpc>
                          <a:spcPct val="115000"/>
                        </a:lnSpc>
                        <a:spcAft>
                          <a:spcPts val="0"/>
                        </a:spcAft>
                      </a:pPr>
                      <a:r>
                        <a:rPr lang="en-US" sz="2000">
                          <a:effectLst/>
                        </a:rPr>
                        <a:t>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tc>
                  <a:txBody>
                    <a:bodyPr/>
                    <a:lstStyle/>
                    <a:p>
                      <a:pPr algn="r">
                        <a:lnSpc>
                          <a:spcPct val="115000"/>
                        </a:lnSpc>
                        <a:spcAft>
                          <a:spcPts val="0"/>
                        </a:spcAft>
                      </a:pPr>
                      <a:r>
                        <a:rPr lang="en-US" sz="2000" dirty="0">
                          <a:effectLst/>
                        </a:rPr>
                        <a:t>73.25%</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extLst>
                  <a:ext uri="{0D108BD9-81ED-4DB2-BD59-A6C34878D82A}">
                    <a16:rowId xmlns:a16="http://schemas.microsoft.com/office/drawing/2014/main" val="1069124908"/>
                  </a:ext>
                </a:extLst>
              </a:tr>
              <a:tr h="346094">
                <a:tc>
                  <a:txBody>
                    <a:bodyPr/>
                    <a:lstStyle/>
                    <a:p>
                      <a:pPr>
                        <a:lnSpc>
                          <a:spcPct val="115000"/>
                        </a:lnSpc>
                        <a:spcAft>
                          <a:spcPts val="0"/>
                        </a:spcAft>
                      </a:pPr>
                      <a:r>
                        <a:rPr lang="en-US" sz="2000" dirty="0">
                          <a:effectLst/>
                        </a:rPr>
                        <a:t>IIPSA</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tc>
                  <a:txBody>
                    <a:bodyPr/>
                    <a:lstStyle/>
                    <a:p>
                      <a:pPr algn="r">
                        <a:lnSpc>
                          <a:spcPct val="115000"/>
                        </a:lnSpc>
                        <a:spcAft>
                          <a:spcPts val="0"/>
                        </a:spcAft>
                      </a:pPr>
                      <a:r>
                        <a:rPr lang="en-US" sz="2000">
                          <a:effectLst/>
                        </a:rPr>
                        <a:t>10,000,000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tc>
                  <a:txBody>
                    <a:bodyPr/>
                    <a:lstStyle/>
                    <a:p>
                      <a:pPr algn="r">
                        <a:lnSpc>
                          <a:spcPct val="115000"/>
                        </a:lnSpc>
                        <a:spcAft>
                          <a:spcPts val="0"/>
                        </a:spcAft>
                      </a:pPr>
                      <a:r>
                        <a:rPr lang="en-US" sz="2000">
                          <a:effectLst/>
                        </a:rPr>
                        <a:t>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tc>
                  <a:txBody>
                    <a:bodyPr/>
                    <a:lstStyle/>
                    <a:p>
                      <a:pPr>
                        <a:lnSpc>
                          <a:spcPct val="115000"/>
                        </a:lnSpc>
                        <a:spcAft>
                          <a:spcPts val="0"/>
                        </a:spcAft>
                      </a:pPr>
                      <a:r>
                        <a:rPr lang="en-US" sz="2000">
                          <a:effectLst/>
                        </a:rPr>
                        <a:t>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tc>
                  <a:txBody>
                    <a:bodyPr/>
                    <a:lstStyle/>
                    <a:p>
                      <a:pPr algn="r">
                        <a:lnSpc>
                          <a:spcPct val="115000"/>
                        </a:lnSpc>
                        <a:spcAft>
                          <a:spcPts val="0"/>
                        </a:spcAft>
                      </a:pPr>
                      <a:r>
                        <a:rPr lang="en-US" sz="2000" dirty="0">
                          <a:effectLst/>
                        </a:rPr>
                        <a:t>0.00%</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nchor="b"/>
                </a:tc>
                <a:extLst>
                  <a:ext uri="{0D108BD9-81ED-4DB2-BD59-A6C34878D82A}">
                    <a16:rowId xmlns:a16="http://schemas.microsoft.com/office/drawing/2014/main" val="3233284196"/>
                  </a:ext>
                </a:extLst>
              </a:tr>
            </a:tbl>
          </a:graphicData>
        </a:graphic>
      </p:graphicFrame>
      <p:pic>
        <p:nvPicPr>
          <p:cNvPr id="6" name="Picture 5">
            <a:extLst>
              <a:ext uri="{FF2B5EF4-FFF2-40B4-BE49-F238E27FC236}">
                <a16:creationId xmlns:a16="http://schemas.microsoft.com/office/drawing/2014/main" id="{11F2FA63-6CE6-4F2D-BA52-C5047E27F042}"/>
              </a:ext>
            </a:extLst>
          </p:cNvPr>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386960654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eaLnBrk="0" fontAlgn="base" hangingPunct="0">
              <a:spcBef>
                <a:spcPct val="0"/>
              </a:spcBef>
              <a:spcAft>
                <a:spcPct val="0"/>
              </a:spcAft>
              <a:defRPr/>
            </a:pPr>
            <a:fld id="{E3A136A7-6341-4EB4-849B-93E340413518}" type="slidenum">
              <a:rPr lang="en-ZA" altLang="en-US" smtClean="0">
                <a:solidFill>
                  <a:prstClr val="black">
                    <a:tint val="75000"/>
                  </a:prstClr>
                </a:solidFill>
                <a:latin typeface="Arial" panose="020B0604020202020204" pitchFamily="34" charset="0"/>
              </a:rPr>
              <a:pPr eaLnBrk="0" fontAlgn="base" hangingPunct="0">
                <a:spcBef>
                  <a:spcPct val="0"/>
                </a:spcBef>
                <a:spcAft>
                  <a:spcPct val="0"/>
                </a:spcAft>
                <a:defRPr/>
              </a:pPr>
              <a:t>49</a:t>
            </a:fld>
            <a:endParaRPr lang="en-ZA" altLang="en-US">
              <a:solidFill>
                <a:prstClr val="black">
                  <a:tint val="75000"/>
                </a:prstClr>
              </a:solidFill>
              <a:latin typeface="Arial" panose="020B0604020202020204" pitchFamily="34" charset="0"/>
            </a:endParaRPr>
          </a:p>
        </p:txBody>
      </p:sp>
      <p:sp>
        <p:nvSpPr>
          <p:cNvPr id="2" name="Title 1"/>
          <p:cNvSpPr>
            <a:spLocks noGrp="1"/>
          </p:cNvSpPr>
          <p:nvPr>
            <p:ph type="title" idx="4294967295"/>
          </p:nvPr>
        </p:nvSpPr>
        <p:spPr>
          <a:xfrm>
            <a:off x="265112" y="320040"/>
            <a:ext cx="11661775" cy="1119187"/>
          </a:xfrm>
          <a:solidFill>
            <a:schemeClr val="accent1"/>
          </a:solidFill>
        </p:spPr>
        <p:txBody>
          <a:bodyPr>
            <a:normAutofit fontScale="90000"/>
          </a:bodyPr>
          <a:lstStyle/>
          <a:p>
            <a:pPr algn="ctr"/>
            <a:r>
              <a:rPr lang="en-US" sz="3200" b="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SPEC</a:t>
            </a:r>
            <a:r>
              <a:rPr lang="en-US" sz="3200" b="1" dirty="0">
                <a:solidFill>
                  <a:schemeClr val="tx1">
                    <a:lumMod val="95000"/>
                    <a:lumOff val="5000"/>
                  </a:schemeClr>
                </a:solidFill>
                <a:latin typeface="Arial" panose="020B0604020202020204" pitchFamily="34" charset="0"/>
                <a:ea typeface="Tahoma" panose="020B0604030504040204" pitchFamily="34" charset="0"/>
                <a:cs typeface="Arial" panose="020B0604020202020204" pitchFamily="34" charset="0"/>
              </a:rPr>
              <a:t>I</a:t>
            </a:r>
            <a:r>
              <a:rPr lang="en-US" sz="3200" b="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AL BUDGET ADJUSTMENT PASSED ON 23 SEPT 2020 BY GTM COUNCIL</a:t>
            </a:r>
            <a:endParaRPr lang="en-ZA" dirty="0"/>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3781245188"/>
              </p:ext>
            </p:extLst>
          </p:nvPr>
        </p:nvGraphicFramePr>
        <p:xfrm>
          <a:off x="265112" y="1740127"/>
          <a:ext cx="11662116" cy="2438400"/>
        </p:xfrm>
        <a:graphic>
          <a:graphicData uri="http://schemas.openxmlformats.org/drawingml/2006/table">
            <a:tbl>
              <a:tblPr firstRow="1" bandRow="1">
                <a:tableStyleId>{5C22544A-7EE6-4342-B048-85BDC9FD1C3A}</a:tableStyleId>
              </a:tblPr>
              <a:tblGrid>
                <a:gridCol w="2915529">
                  <a:extLst>
                    <a:ext uri="{9D8B030D-6E8A-4147-A177-3AD203B41FA5}">
                      <a16:colId xmlns:a16="http://schemas.microsoft.com/office/drawing/2014/main" val="703393695"/>
                    </a:ext>
                  </a:extLst>
                </a:gridCol>
                <a:gridCol w="2915529">
                  <a:extLst>
                    <a:ext uri="{9D8B030D-6E8A-4147-A177-3AD203B41FA5}">
                      <a16:colId xmlns:a16="http://schemas.microsoft.com/office/drawing/2014/main" val="434592855"/>
                    </a:ext>
                  </a:extLst>
                </a:gridCol>
                <a:gridCol w="2915529">
                  <a:extLst>
                    <a:ext uri="{9D8B030D-6E8A-4147-A177-3AD203B41FA5}">
                      <a16:colId xmlns:a16="http://schemas.microsoft.com/office/drawing/2014/main" val="4145475213"/>
                    </a:ext>
                  </a:extLst>
                </a:gridCol>
                <a:gridCol w="2915529">
                  <a:extLst>
                    <a:ext uri="{9D8B030D-6E8A-4147-A177-3AD203B41FA5}">
                      <a16:colId xmlns:a16="http://schemas.microsoft.com/office/drawing/2014/main" val="3358856392"/>
                    </a:ext>
                  </a:extLst>
                </a:gridCol>
              </a:tblGrid>
              <a:tr h="583066">
                <a:tc>
                  <a:txBody>
                    <a:bodyPr/>
                    <a:lstStyle/>
                    <a:p>
                      <a:pPr marL="914400" algn="just">
                        <a:spcAft>
                          <a:spcPts val="0"/>
                        </a:spcAft>
                      </a:pPr>
                      <a:r>
                        <a:rPr lang="en-US" sz="2000" dirty="0">
                          <a:effectLst/>
                        </a:rPr>
                        <a:t>Descript</a:t>
                      </a:r>
                      <a:r>
                        <a:rPr lang="en-US" sz="2000" baseline="0" dirty="0">
                          <a:effectLst/>
                        </a:rPr>
                        <a:t> </a:t>
                      </a:r>
                      <a:endParaRPr lang="en-ZA"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994" marR="48994" marT="0" marB="0"/>
                </a:tc>
                <a:tc>
                  <a:txBody>
                    <a:bodyPr/>
                    <a:lstStyle/>
                    <a:p>
                      <a:pPr marL="914400" algn="just">
                        <a:spcAft>
                          <a:spcPts val="0"/>
                        </a:spcAft>
                      </a:pPr>
                      <a:r>
                        <a:rPr lang="en-US" sz="2000" dirty="0">
                          <a:effectLst/>
                        </a:rPr>
                        <a:t>Approved Budget</a:t>
                      </a:r>
                      <a:endParaRPr lang="en-ZA"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994" marR="48994" marT="0" marB="0"/>
                </a:tc>
                <a:tc>
                  <a:txBody>
                    <a:bodyPr/>
                    <a:lstStyle/>
                    <a:p>
                      <a:pPr marL="914400" algn="just">
                        <a:spcAft>
                          <a:spcPts val="0"/>
                        </a:spcAft>
                      </a:pPr>
                      <a:r>
                        <a:rPr lang="en-US" sz="2000" dirty="0">
                          <a:effectLst/>
                        </a:rPr>
                        <a:t>Changes</a:t>
                      </a:r>
                      <a:endParaRPr lang="en-ZA"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994" marR="48994" marT="0" marB="0"/>
                </a:tc>
                <a:tc>
                  <a:txBody>
                    <a:bodyPr/>
                    <a:lstStyle/>
                    <a:p>
                      <a:pPr marL="914400" algn="just">
                        <a:spcAft>
                          <a:spcPts val="0"/>
                        </a:spcAft>
                      </a:pPr>
                      <a:r>
                        <a:rPr lang="en-US" sz="2000" dirty="0">
                          <a:effectLst/>
                        </a:rPr>
                        <a:t>Adjusted Budget</a:t>
                      </a:r>
                      <a:endParaRPr lang="en-ZA"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994" marR="48994" marT="0" marB="0"/>
                </a:tc>
                <a:extLst>
                  <a:ext uri="{0D108BD9-81ED-4DB2-BD59-A6C34878D82A}">
                    <a16:rowId xmlns:a16="http://schemas.microsoft.com/office/drawing/2014/main" val="914593103"/>
                  </a:ext>
                </a:extLst>
              </a:tr>
              <a:tr h="583066">
                <a:tc>
                  <a:txBody>
                    <a:bodyPr/>
                    <a:lstStyle/>
                    <a:p>
                      <a:pPr marL="914400" algn="l">
                        <a:spcAft>
                          <a:spcPts val="0"/>
                        </a:spcAft>
                      </a:pPr>
                      <a:r>
                        <a:rPr lang="en-US" sz="2000" dirty="0">
                          <a:effectLst/>
                        </a:rPr>
                        <a:t>Revenue Budget</a:t>
                      </a:r>
                      <a:endParaRPr lang="en-ZA"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994" marR="48994" marT="0" marB="0"/>
                </a:tc>
                <a:tc>
                  <a:txBody>
                    <a:bodyPr/>
                    <a:lstStyle/>
                    <a:p>
                      <a:pPr algn="l">
                        <a:spcAft>
                          <a:spcPts val="0"/>
                        </a:spcAft>
                      </a:pPr>
                      <a:r>
                        <a:rPr lang="en-US" sz="2000" dirty="0">
                          <a:effectLst/>
                        </a:rPr>
                        <a:t>1 492 904 434</a:t>
                      </a:r>
                      <a:endParaRPr lang="en-ZA" sz="2000" dirty="0">
                        <a:effectLst/>
                      </a:endParaRPr>
                    </a:p>
                    <a:p>
                      <a:pPr marL="914400" algn="l">
                        <a:spcAft>
                          <a:spcPts val="0"/>
                        </a:spcAft>
                      </a:pPr>
                      <a:r>
                        <a:rPr lang="en-US" sz="2000" dirty="0">
                          <a:effectLst/>
                        </a:rPr>
                        <a:t> </a:t>
                      </a:r>
                      <a:endParaRPr lang="en-ZA"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994" marR="48994" marT="0" marB="0"/>
                </a:tc>
                <a:tc>
                  <a:txBody>
                    <a:bodyPr/>
                    <a:lstStyle/>
                    <a:p>
                      <a:pPr marL="914400" algn="l">
                        <a:spcAft>
                          <a:spcPts val="0"/>
                        </a:spcAft>
                      </a:pPr>
                      <a:r>
                        <a:rPr lang="en-US" sz="2000" dirty="0">
                          <a:effectLst/>
                        </a:rPr>
                        <a:t>96 542 000</a:t>
                      </a:r>
                      <a:endParaRPr lang="en-ZA"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994" marR="48994" marT="0" marB="0"/>
                </a:tc>
                <a:tc>
                  <a:txBody>
                    <a:bodyPr/>
                    <a:lstStyle/>
                    <a:p>
                      <a:pPr marL="914400" algn="l">
                        <a:spcAft>
                          <a:spcPts val="0"/>
                        </a:spcAft>
                      </a:pPr>
                      <a:r>
                        <a:rPr lang="en-US" sz="2000" dirty="0">
                          <a:effectLst/>
                        </a:rPr>
                        <a:t>1 589 446 434</a:t>
                      </a:r>
                      <a:endParaRPr lang="en-ZA"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994" marR="48994" marT="0" marB="0"/>
                </a:tc>
                <a:extLst>
                  <a:ext uri="{0D108BD9-81ED-4DB2-BD59-A6C34878D82A}">
                    <a16:rowId xmlns:a16="http://schemas.microsoft.com/office/drawing/2014/main" val="1901315438"/>
                  </a:ext>
                </a:extLst>
              </a:tr>
              <a:tr h="583066">
                <a:tc>
                  <a:txBody>
                    <a:bodyPr/>
                    <a:lstStyle/>
                    <a:p>
                      <a:pPr marL="914400" algn="l">
                        <a:spcAft>
                          <a:spcPts val="0"/>
                        </a:spcAft>
                      </a:pPr>
                      <a:r>
                        <a:rPr lang="en-US" sz="2000" dirty="0">
                          <a:effectLst/>
                        </a:rPr>
                        <a:t>Expenditure Budget</a:t>
                      </a:r>
                      <a:endParaRPr lang="en-ZA"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994" marR="48994" marT="0" marB="0"/>
                </a:tc>
                <a:tc>
                  <a:txBody>
                    <a:bodyPr/>
                    <a:lstStyle/>
                    <a:p>
                      <a:pPr algn="l">
                        <a:spcAft>
                          <a:spcPts val="0"/>
                        </a:spcAft>
                      </a:pPr>
                      <a:r>
                        <a:rPr lang="en-US" sz="2000" dirty="0">
                          <a:effectLst/>
                        </a:rPr>
                        <a:t>1 360 799 620</a:t>
                      </a:r>
                      <a:endParaRPr lang="en-ZA" sz="2000" dirty="0">
                        <a:effectLst/>
                      </a:endParaRPr>
                    </a:p>
                    <a:p>
                      <a:pPr marL="914400" algn="l">
                        <a:spcAft>
                          <a:spcPts val="0"/>
                        </a:spcAft>
                      </a:pPr>
                      <a:r>
                        <a:rPr lang="en-US" sz="2000" dirty="0">
                          <a:effectLst/>
                        </a:rPr>
                        <a:t> </a:t>
                      </a:r>
                      <a:endParaRPr lang="en-ZA"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994" marR="48994" marT="0" marB="0"/>
                </a:tc>
                <a:tc>
                  <a:txBody>
                    <a:bodyPr/>
                    <a:lstStyle/>
                    <a:p>
                      <a:pPr marL="914400" algn="l">
                        <a:spcAft>
                          <a:spcPts val="0"/>
                        </a:spcAft>
                      </a:pPr>
                      <a:r>
                        <a:rPr lang="en-US" sz="2000" dirty="0">
                          <a:effectLst/>
                        </a:rPr>
                        <a:t>83 042 378</a:t>
                      </a:r>
                      <a:endParaRPr lang="en-ZA"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994" marR="48994" marT="0" marB="0"/>
                </a:tc>
                <a:tc>
                  <a:txBody>
                    <a:bodyPr/>
                    <a:lstStyle/>
                    <a:p>
                      <a:pPr marL="914400" algn="l">
                        <a:spcAft>
                          <a:spcPts val="0"/>
                        </a:spcAft>
                      </a:pPr>
                      <a:r>
                        <a:rPr lang="en-US" sz="2000" dirty="0">
                          <a:effectLst/>
                        </a:rPr>
                        <a:t>1 443 841 998</a:t>
                      </a:r>
                      <a:endParaRPr lang="en-ZA"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994" marR="48994" marT="0" marB="0"/>
                </a:tc>
                <a:extLst>
                  <a:ext uri="{0D108BD9-81ED-4DB2-BD59-A6C34878D82A}">
                    <a16:rowId xmlns:a16="http://schemas.microsoft.com/office/drawing/2014/main" val="520304585"/>
                  </a:ext>
                </a:extLst>
              </a:tr>
              <a:tr h="583066">
                <a:tc>
                  <a:txBody>
                    <a:bodyPr/>
                    <a:lstStyle/>
                    <a:p>
                      <a:pPr marL="914400" algn="l">
                        <a:spcAft>
                          <a:spcPts val="0"/>
                        </a:spcAft>
                      </a:pPr>
                      <a:r>
                        <a:rPr lang="en-US" sz="2000" dirty="0">
                          <a:effectLst/>
                        </a:rPr>
                        <a:t>Capital Budget</a:t>
                      </a:r>
                      <a:endParaRPr lang="en-ZA"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994" marR="48994" marT="0" marB="0"/>
                </a:tc>
                <a:tc>
                  <a:txBody>
                    <a:bodyPr/>
                    <a:lstStyle/>
                    <a:p>
                      <a:pPr algn="l">
                        <a:spcAft>
                          <a:spcPts val="0"/>
                        </a:spcAft>
                      </a:pPr>
                      <a:r>
                        <a:rPr lang="en-US" sz="2000">
                          <a:effectLst/>
                        </a:rPr>
                        <a:t>130 738 050</a:t>
                      </a:r>
                      <a:endParaRPr lang="en-ZA" sz="2000">
                        <a:effectLst/>
                      </a:endParaRPr>
                    </a:p>
                    <a:p>
                      <a:pPr algn="l">
                        <a:spcAft>
                          <a:spcPts val="0"/>
                        </a:spcAft>
                      </a:pPr>
                      <a:r>
                        <a:rPr lang="en-US" sz="2000">
                          <a:effectLst/>
                        </a:rPr>
                        <a:t> </a:t>
                      </a:r>
                      <a:endParaRPr lang="en-ZA" sz="2000">
                        <a:effectLst/>
                        <a:latin typeface="Arial" panose="020B0604020202020204" pitchFamily="34" charset="0"/>
                        <a:ea typeface="Times New Roman" panose="02020603050405020304" pitchFamily="18" charset="0"/>
                        <a:cs typeface="Times New Roman" panose="02020603050405020304" pitchFamily="18" charset="0"/>
                      </a:endParaRPr>
                    </a:p>
                  </a:txBody>
                  <a:tcPr marL="48994" marR="48994" marT="0" marB="0"/>
                </a:tc>
                <a:tc>
                  <a:txBody>
                    <a:bodyPr/>
                    <a:lstStyle/>
                    <a:p>
                      <a:pPr marL="914400" algn="l">
                        <a:spcAft>
                          <a:spcPts val="0"/>
                        </a:spcAft>
                      </a:pPr>
                      <a:r>
                        <a:rPr lang="en-US" sz="2000" dirty="0">
                          <a:effectLst/>
                        </a:rPr>
                        <a:t>24 309 720</a:t>
                      </a:r>
                      <a:endParaRPr lang="en-ZA"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994" marR="48994" marT="0" marB="0"/>
                </a:tc>
                <a:tc>
                  <a:txBody>
                    <a:bodyPr/>
                    <a:lstStyle/>
                    <a:p>
                      <a:pPr marL="914400" algn="l">
                        <a:spcAft>
                          <a:spcPts val="0"/>
                        </a:spcAft>
                      </a:pPr>
                      <a:r>
                        <a:rPr lang="en-US" sz="2000" dirty="0">
                          <a:effectLst/>
                        </a:rPr>
                        <a:t>155 047 770</a:t>
                      </a:r>
                      <a:endParaRPr lang="en-ZA"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994" marR="48994" marT="0" marB="0"/>
                </a:tc>
                <a:extLst>
                  <a:ext uri="{0D108BD9-81ED-4DB2-BD59-A6C34878D82A}">
                    <a16:rowId xmlns:a16="http://schemas.microsoft.com/office/drawing/2014/main" val="2241244234"/>
                  </a:ext>
                </a:extLst>
              </a:tr>
            </a:tbl>
          </a:graphicData>
        </a:graphic>
      </p:graphicFrame>
      <p:pic>
        <p:nvPicPr>
          <p:cNvPr id="6" name="Picture 5"/>
          <p:cNvPicPr>
            <a:picLocks noChangeAspect="1"/>
          </p:cNvPicPr>
          <p:nvPr/>
        </p:nvPicPr>
        <p:blipFill>
          <a:blip r:embed="rId2"/>
          <a:stretch>
            <a:fillRect/>
          </a:stretch>
        </p:blipFill>
        <p:spPr>
          <a:xfrm>
            <a:off x="6589325" y="2520644"/>
            <a:ext cx="342698" cy="432416"/>
          </a:xfrm>
          <a:prstGeom prst="rect">
            <a:avLst/>
          </a:prstGeom>
        </p:spPr>
      </p:pic>
      <p:pic>
        <p:nvPicPr>
          <p:cNvPr id="7" name="Picture 6"/>
          <p:cNvPicPr>
            <a:picLocks noChangeAspect="1"/>
          </p:cNvPicPr>
          <p:nvPr/>
        </p:nvPicPr>
        <p:blipFill>
          <a:blip r:embed="rId3"/>
          <a:stretch>
            <a:fillRect/>
          </a:stretch>
        </p:blipFill>
        <p:spPr>
          <a:xfrm>
            <a:off x="6589325" y="3101008"/>
            <a:ext cx="342698" cy="511986"/>
          </a:xfrm>
          <a:prstGeom prst="rect">
            <a:avLst/>
          </a:prstGeom>
        </p:spPr>
      </p:pic>
      <p:pic>
        <p:nvPicPr>
          <p:cNvPr id="8" name="Picture 7"/>
          <p:cNvPicPr>
            <a:picLocks noChangeAspect="1"/>
          </p:cNvPicPr>
          <p:nvPr/>
        </p:nvPicPr>
        <p:blipFill>
          <a:blip r:embed="rId4"/>
          <a:stretch>
            <a:fillRect/>
          </a:stretch>
        </p:blipFill>
        <p:spPr>
          <a:xfrm>
            <a:off x="6589325" y="3698492"/>
            <a:ext cx="371888" cy="480035"/>
          </a:xfrm>
          <a:prstGeom prst="rect">
            <a:avLst/>
          </a:prstGeom>
        </p:spPr>
      </p:pic>
      <p:pic>
        <p:nvPicPr>
          <p:cNvPr id="9" name="Picture 8">
            <a:extLst>
              <a:ext uri="{FF2B5EF4-FFF2-40B4-BE49-F238E27FC236}">
                <a16:creationId xmlns:a16="http://schemas.microsoft.com/office/drawing/2014/main" id="{F9798C24-E671-4316-9115-1E19070888D8}"/>
              </a:ext>
            </a:extLst>
          </p:cNvPr>
          <p:cNvPicPr/>
          <p:nvPr/>
        </p:nvPicPr>
        <p:blipFill>
          <a:blip r:embed="rId5"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1573675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a:xfrm>
            <a:off x="10819957" y="6092024"/>
            <a:ext cx="914400" cy="32004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76E654-D9C4-43E5-B9B6-5C741680088F}" type="slidenum">
              <a:rPr kumimoji="0" lang="en-ZA" sz="1050" b="0" i="0" u="none" strike="noStrike" kern="1200" cap="none" spc="0" normalizeH="0" baseline="0" noProof="0" smtClean="0">
                <a:ln>
                  <a:noFill/>
                </a:ln>
                <a:solidFill>
                  <a:schemeClr val="tx1"/>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ZA" sz="1050" b="0" i="0" u="none" strike="noStrike" kern="1200" cap="none" spc="0" normalizeH="0" baseline="0" noProof="0">
              <a:ln>
                <a:noFill/>
              </a:ln>
              <a:solidFill>
                <a:schemeClr val="tx1"/>
              </a:solidFill>
              <a:effectLst/>
              <a:uLnTx/>
              <a:uFillTx/>
              <a:latin typeface="Calibri"/>
              <a:ea typeface="+mn-ea"/>
              <a:cs typeface="+mn-cs"/>
            </a:endParaRPr>
          </a:p>
        </p:txBody>
      </p:sp>
      <p:sp>
        <p:nvSpPr>
          <p:cNvPr id="2" name="Title 1"/>
          <p:cNvSpPr>
            <a:spLocks noGrp="1"/>
          </p:cNvSpPr>
          <p:nvPr>
            <p:ph type="title" idx="4294967295"/>
          </p:nvPr>
        </p:nvSpPr>
        <p:spPr>
          <a:xfrm>
            <a:off x="462279" y="320040"/>
            <a:ext cx="11272077" cy="741363"/>
          </a:xfrm>
          <a:solidFill>
            <a:schemeClr val="accent1"/>
          </a:solidFill>
        </p:spPr>
        <p:txBody>
          <a:bodyPr>
            <a:noAutofit/>
          </a:bodyPr>
          <a:lstStyle/>
          <a:p>
            <a:pPr algn="ctr"/>
            <a:r>
              <a:rPr lang="en-ZA" sz="3200" b="1" dirty="0">
                <a:solidFill>
                  <a:srgbClr val="000000"/>
                </a:solidFill>
                <a:latin typeface="Arial" panose="020B0604020202020204" pitchFamily="34" charset="0"/>
                <a:ea typeface="Tahoma" panose="020B0604030504040204" pitchFamily="34" charset="0"/>
                <a:cs typeface="Arial" panose="020B0604020202020204" pitchFamily="34" charset="0"/>
              </a:rPr>
              <a:t>ORGANS OF COUNCIL</a:t>
            </a:r>
            <a:endParaRPr lang="en-ZA" sz="3200" b="1" dirty="0">
              <a:solidFill>
                <a:schemeClr val="tx1"/>
              </a:solidFill>
              <a:latin typeface="Arial" panose="020B0604020202020204" pitchFamily="34" charset="0"/>
              <a:ea typeface="Tahoma" panose="020B0604030504040204" pitchFamily="34" charset="0"/>
              <a:cs typeface="Arial" panose="020B0604020202020204" pitchFamily="34" charset="0"/>
            </a:endParaRPr>
          </a:p>
        </p:txBody>
      </p:sp>
      <p:sp>
        <p:nvSpPr>
          <p:cNvPr id="3" name="Content Placeholder 2"/>
          <p:cNvSpPr>
            <a:spLocks noGrp="1"/>
          </p:cNvSpPr>
          <p:nvPr>
            <p:ph idx="4294967295"/>
          </p:nvPr>
        </p:nvSpPr>
        <p:spPr>
          <a:xfrm>
            <a:off x="598045" y="1374126"/>
            <a:ext cx="10679112" cy="4408488"/>
          </a:xfrm>
        </p:spPr>
        <p:txBody>
          <a:bodyPr>
            <a:normAutofit/>
          </a:bodyPr>
          <a:lstStyle/>
          <a:p>
            <a:pPr marL="365125" indent="-365125">
              <a:buClrTx/>
              <a:buFont typeface="Wingdings" panose="05000000000000000000" pitchFamily="2" charset="2"/>
              <a:buChar char="q"/>
              <a:tabLst>
                <a:tab pos="0" algn="l"/>
              </a:tabLst>
            </a:pPr>
            <a:r>
              <a:rPr lang="en-ZA" sz="2000" dirty="0">
                <a:solidFill>
                  <a:schemeClr val="tx1"/>
                </a:solidFill>
                <a:latin typeface="Arial" panose="020B0604020202020204" pitchFamily="34" charset="0"/>
                <a:ea typeface="Tahoma" panose="020B0604030504040204" pitchFamily="34" charset="0"/>
                <a:cs typeface="Arial" panose="020B0604020202020204" pitchFamily="34" charset="0"/>
              </a:rPr>
              <a:t>EXCO holds at least one meeting each month and have special meetings whenever there is need.</a:t>
            </a:r>
          </a:p>
          <a:p>
            <a:pPr marL="365125" indent="-365125">
              <a:buClrTx/>
              <a:buFont typeface="Wingdings" panose="05000000000000000000" pitchFamily="2" charset="2"/>
              <a:buChar char="q"/>
              <a:tabLst>
                <a:tab pos="0" algn="l"/>
              </a:tabLst>
            </a:pPr>
            <a:r>
              <a:rPr lang="en-ZA" sz="2000" dirty="0">
                <a:solidFill>
                  <a:schemeClr val="tx1"/>
                </a:solidFill>
                <a:latin typeface="Arial" panose="020B0604020202020204" pitchFamily="34" charset="0"/>
                <a:ea typeface="Tahoma" panose="020B0604030504040204" pitchFamily="34" charset="0"/>
                <a:cs typeface="Arial" panose="020B0604020202020204" pitchFamily="34" charset="0"/>
              </a:rPr>
              <a:t>Portfolio committees each hold a  meeting at least once a month in terms of the year programme. It does happen that a portfolio committee not meet if the are no relevant issues to serve in Council.</a:t>
            </a:r>
          </a:p>
          <a:p>
            <a:pPr marL="365125" indent="-365125">
              <a:buClrTx/>
              <a:buFont typeface="Wingdings" panose="05000000000000000000" pitchFamily="2" charset="2"/>
              <a:buChar char="q"/>
              <a:tabLst>
                <a:tab pos="0" algn="l"/>
              </a:tabLst>
            </a:pPr>
            <a:r>
              <a:rPr lang="en-ZA" sz="2000" dirty="0">
                <a:solidFill>
                  <a:schemeClr val="tx1"/>
                </a:solidFill>
                <a:latin typeface="Arial" panose="020B0604020202020204" pitchFamily="34" charset="0"/>
                <a:ea typeface="Tahoma" panose="020B0604030504040204" pitchFamily="34" charset="0"/>
                <a:cs typeface="Arial" panose="020B0604020202020204" pitchFamily="34" charset="0"/>
              </a:rPr>
              <a:t>Training and performance management of portfolio committees and committee members must be implemented to improve functionality.</a:t>
            </a:r>
          </a:p>
          <a:p>
            <a:pPr>
              <a:buClrTx/>
              <a:buFont typeface="Wingdings" panose="05000000000000000000" pitchFamily="2" charset="2"/>
              <a:buChar char="q"/>
            </a:pPr>
            <a:endParaRPr lang="en-ZA" sz="2000" dirty="0">
              <a:solidFill>
                <a:schemeClr val="tx1"/>
              </a:solidFill>
              <a:latin typeface="Arial" panose="020B0604020202020204" pitchFamily="34" charset="0"/>
              <a:ea typeface="Tahoma" panose="020B0604030504040204" pitchFamily="34" charset="0"/>
              <a:cs typeface="Arial" panose="020B0604020202020204" pitchFamily="34" charset="0"/>
            </a:endParaRPr>
          </a:p>
          <a:p>
            <a:pPr>
              <a:buClrTx/>
              <a:buFont typeface="Wingdings" panose="05000000000000000000" pitchFamily="2" charset="2"/>
              <a:buChar char="q"/>
            </a:pPr>
            <a:endParaRPr lang="en-ZA" sz="2000" dirty="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ZA" sz="2000" dirty="0">
              <a:solidFill>
                <a:schemeClr val="tx1"/>
              </a:solidFill>
              <a:latin typeface="Arial" panose="020B0604020202020204" pitchFamily="34" charset="0"/>
              <a:cs typeface="Arial" panose="020B0604020202020204" pitchFamily="34" charset="0"/>
            </a:endParaRPr>
          </a:p>
          <a:p>
            <a:pPr marL="0" indent="0">
              <a:buClrTx/>
              <a:buNone/>
            </a:pPr>
            <a:endParaRPr lang="en-ZA" sz="2000" dirty="0">
              <a:solidFill>
                <a:schemeClr val="tx1"/>
              </a:solidFill>
              <a:latin typeface="Arial" panose="020B0604020202020204" pitchFamily="34" charset="0"/>
              <a:cs typeface="Arial" panose="020B0604020202020204" pitchFamily="34" charset="0"/>
            </a:endParaRPr>
          </a:p>
          <a:p>
            <a:pPr marL="0" indent="0">
              <a:buClrTx/>
              <a:buNone/>
            </a:pPr>
            <a:endParaRPr lang="en-ZA" sz="2000" dirty="0">
              <a:solidFill>
                <a:schemeClr val="tx1"/>
              </a:solidFill>
              <a:latin typeface="Arial" panose="020B0604020202020204" pitchFamily="34" charset="0"/>
              <a:cs typeface="Arial" panose="020B0604020202020204" pitchFamily="34" charset="0"/>
            </a:endParaRPr>
          </a:p>
          <a:p>
            <a:pPr marL="0" indent="0">
              <a:buClrTx/>
              <a:buNone/>
            </a:pPr>
            <a:endParaRPr lang="en-ZA" sz="2000" dirty="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ZA" sz="2000" dirty="0">
              <a:solidFill>
                <a:schemeClr val="tx1"/>
              </a:solidFill>
              <a:latin typeface="Arial" panose="020B0604020202020204" pitchFamily="34" charset="0"/>
              <a:cs typeface="Arial" panose="020B0604020202020204" pitchFamily="34" charset="0"/>
            </a:endParaRPr>
          </a:p>
          <a:p>
            <a:pPr marL="0" indent="0">
              <a:buClrTx/>
              <a:buNone/>
            </a:pPr>
            <a:endParaRPr lang="en-ZA" sz="2000" dirty="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ZA" sz="2000" dirty="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ZA" sz="2000" dirty="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ZA" sz="2000" dirty="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ZA" sz="2000" dirty="0">
              <a:solidFill>
                <a:schemeClr val="tx1"/>
              </a:solidFill>
              <a:latin typeface="Arial" panose="020B0604020202020204" pitchFamily="34" charset="0"/>
              <a:cs typeface="Arial" panose="020B0604020202020204" pitchFamily="34" charset="0"/>
            </a:endParaRPr>
          </a:p>
          <a:p>
            <a:pPr marL="0" indent="0">
              <a:buClrTx/>
              <a:buNone/>
            </a:pPr>
            <a:endParaRPr lang="en-ZA" sz="2000" dirty="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ZA" sz="2000" dirty="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ZA" sz="2000" dirty="0">
              <a:solidFill>
                <a:schemeClr val="tx1"/>
              </a:solidFill>
              <a:latin typeface="Arial" panose="020B0604020202020204" pitchFamily="34" charset="0"/>
              <a:cs typeface="Arial" panose="020B0604020202020204" pitchFamily="34" charset="0"/>
            </a:endParaRPr>
          </a:p>
        </p:txBody>
      </p:sp>
      <p:pic>
        <p:nvPicPr>
          <p:cNvPr id="9" name="Picture 8"/>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32751520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eaLnBrk="0" fontAlgn="base" hangingPunct="0">
              <a:spcBef>
                <a:spcPct val="0"/>
              </a:spcBef>
              <a:spcAft>
                <a:spcPct val="0"/>
              </a:spcAft>
              <a:defRPr/>
            </a:pPr>
            <a:fld id="{E3A136A7-6341-4EB4-849B-93E340413518}" type="slidenum">
              <a:rPr lang="en-ZA" altLang="en-US" smtClean="0">
                <a:solidFill>
                  <a:prstClr val="black">
                    <a:tint val="75000"/>
                  </a:prstClr>
                </a:solidFill>
                <a:latin typeface="Arial" panose="020B0604020202020204" pitchFamily="34" charset="0"/>
              </a:rPr>
              <a:pPr eaLnBrk="0" fontAlgn="base" hangingPunct="0">
                <a:spcBef>
                  <a:spcPct val="0"/>
                </a:spcBef>
                <a:spcAft>
                  <a:spcPct val="0"/>
                </a:spcAft>
                <a:defRPr/>
              </a:pPr>
              <a:t>50</a:t>
            </a:fld>
            <a:endParaRPr lang="en-ZA" altLang="en-US">
              <a:solidFill>
                <a:prstClr val="black">
                  <a:tint val="75000"/>
                </a:prstClr>
              </a:solidFill>
              <a:latin typeface="Arial" panose="020B0604020202020204" pitchFamily="34" charset="0"/>
            </a:endParaRPr>
          </a:p>
        </p:txBody>
      </p:sp>
      <p:sp>
        <p:nvSpPr>
          <p:cNvPr id="2" name="Title 1"/>
          <p:cNvSpPr>
            <a:spLocks noGrp="1"/>
          </p:cNvSpPr>
          <p:nvPr>
            <p:ph type="title" idx="4294967295"/>
          </p:nvPr>
        </p:nvSpPr>
        <p:spPr>
          <a:xfrm>
            <a:off x="598044" y="289560"/>
            <a:ext cx="11045315" cy="838200"/>
          </a:xfrm>
          <a:solidFill>
            <a:schemeClr val="accent1"/>
          </a:solidFill>
        </p:spPr>
        <p:txBody>
          <a:bodyPr>
            <a:normAutofit fontScale="90000"/>
          </a:bodyPr>
          <a:lstStyle/>
          <a:p>
            <a:pPr algn="ctr"/>
            <a:r>
              <a:rPr lang="en-US" sz="3200" b="1" dirty="0">
                <a:solidFill>
                  <a:schemeClr val="tx1">
                    <a:lumMod val="95000"/>
                    <a:lumOff val="5000"/>
                  </a:schemeClr>
                </a:solidFill>
                <a:latin typeface="Arial" panose="020B0604020202020204" pitchFamily="34" charset="0"/>
                <a:ea typeface="Tahoma" panose="020B0604030504040204" pitchFamily="34" charset="0"/>
                <a:cs typeface="Arial" panose="020B0604020202020204" pitchFamily="34" charset="0"/>
              </a:rPr>
              <a:t>SPECIAL BUDGET ADJUSTMENT REASONS: </a:t>
            </a:r>
            <a:endParaRPr lang="en-ZA" dirty="0">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478156" y="1442713"/>
            <a:ext cx="11165204" cy="4022725"/>
          </a:xfrm>
        </p:spPr>
        <p:txBody>
          <a:bodyPr>
            <a:normAutofit/>
          </a:bodyPr>
          <a:lstStyle/>
          <a:p>
            <a:pPr marL="0" indent="0">
              <a:buNone/>
            </a:pPr>
            <a:r>
              <a:rPr lang="en-US" dirty="0">
                <a:solidFill>
                  <a:schemeClr val="tx1"/>
                </a:solidFill>
              </a:rPr>
              <a:t>a) Government Gazette 43450 issued by National Treasury on 24 June 2020 in which Council is informed that the equitable share allocation will be increased from R414 million to R506 million and INEP grant reduced from R15 million to R10 million</a:t>
            </a:r>
          </a:p>
          <a:p>
            <a:pPr marL="0" indent="0">
              <a:buNone/>
            </a:pPr>
            <a:r>
              <a:rPr lang="en-US" dirty="0">
                <a:solidFill>
                  <a:schemeClr val="tx1"/>
                </a:solidFill>
              </a:rPr>
              <a:t>b) Electricity tariffs as approved by Council on 29 July 2020, resolution no A2- FOR additional Electricity  tariff increases of 1,72% amounting to R9.5million included </a:t>
            </a:r>
          </a:p>
          <a:p>
            <a:pPr marL="0" indent="0">
              <a:buNone/>
            </a:pPr>
            <a:r>
              <a:rPr lang="en-US" dirty="0">
                <a:solidFill>
                  <a:schemeClr val="tx1"/>
                </a:solidFill>
              </a:rPr>
              <a:t>c) DBSA loan projects also readjusted in terms of  loan conditions </a:t>
            </a:r>
          </a:p>
          <a:p>
            <a:pPr marL="0" indent="0">
              <a:buNone/>
            </a:pPr>
            <a:r>
              <a:rPr lang="en-US" dirty="0">
                <a:solidFill>
                  <a:schemeClr val="tx1"/>
                </a:solidFill>
              </a:rPr>
              <a:t>d) Own income funding for : rental of office space (</a:t>
            </a:r>
            <a:r>
              <a:rPr lang="en-US" dirty="0" err="1">
                <a:solidFill>
                  <a:schemeClr val="tx1"/>
                </a:solidFill>
              </a:rPr>
              <a:t>Covid</a:t>
            </a:r>
            <a:r>
              <a:rPr lang="en-US" dirty="0">
                <a:solidFill>
                  <a:schemeClr val="tx1"/>
                </a:solidFill>
              </a:rPr>
              <a:t> compliance, roof fixing, purchasing of plants and IT network improvement </a:t>
            </a:r>
          </a:p>
          <a:p>
            <a:pPr marL="0" indent="0">
              <a:buNone/>
            </a:pPr>
            <a:endParaRPr lang="en-US" dirty="0">
              <a:solidFill>
                <a:schemeClr val="tx1"/>
              </a:solidFill>
            </a:endParaRPr>
          </a:p>
        </p:txBody>
      </p:sp>
      <p:pic>
        <p:nvPicPr>
          <p:cNvPr id="5" name="Picture 4">
            <a:extLst>
              <a:ext uri="{FF2B5EF4-FFF2-40B4-BE49-F238E27FC236}">
                <a16:creationId xmlns:a16="http://schemas.microsoft.com/office/drawing/2014/main" id="{D47C89E8-F250-4653-80AD-2D6424265837}"/>
              </a:ext>
            </a:extLst>
          </p:cNvPr>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184206031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eaLnBrk="0" fontAlgn="base" hangingPunct="0">
              <a:spcBef>
                <a:spcPct val="0"/>
              </a:spcBef>
              <a:spcAft>
                <a:spcPct val="0"/>
              </a:spcAft>
              <a:defRPr/>
            </a:pPr>
            <a:fld id="{E3A136A7-6341-4EB4-849B-93E340413518}" type="slidenum">
              <a:rPr lang="en-ZA" altLang="en-US" smtClean="0">
                <a:solidFill>
                  <a:prstClr val="black">
                    <a:tint val="75000"/>
                  </a:prstClr>
                </a:solidFill>
                <a:latin typeface="Arial" panose="020B0604020202020204" pitchFamily="34" charset="0"/>
              </a:rPr>
              <a:pPr eaLnBrk="0" fontAlgn="base" hangingPunct="0">
                <a:spcBef>
                  <a:spcPct val="0"/>
                </a:spcBef>
                <a:spcAft>
                  <a:spcPct val="0"/>
                </a:spcAft>
                <a:defRPr/>
              </a:pPr>
              <a:t>51</a:t>
            </a:fld>
            <a:endParaRPr lang="en-ZA" altLang="en-US">
              <a:solidFill>
                <a:prstClr val="black">
                  <a:tint val="75000"/>
                </a:prstClr>
              </a:solidFill>
              <a:latin typeface="Arial" panose="020B0604020202020204" pitchFamily="34" charset="0"/>
            </a:endParaRPr>
          </a:p>
        </p:txBody>
      </p:sp>
      <p:sp>
        <p:nvSpPr>
          <p:cNvPr id="2" name="Title 1"/>
          <p:cNvSpPr>
            <a:spLocks noGrp="1"/>
          </p:cNvSpPr>
          <p:nvPr>
            <p:ph type="title" idx="4294967295"/>
          </p:nvPr>
        </p:nvSpPr>
        <p:spPr>
          <a:xfrm>
            <a:off x="731520" y="320040"/>
            <a:ext cx="10423525" cy="788987"/>
          </a:xfrm>
          <a:solidFill>
            <a:schemeClr val="accent1"/>
          </a:solidFill>
        </p:spPr>
        <p:txBody>
          <a:bodyPr>
            <a:normAutofit fontScale="90000"/>
          </a:bodyPr>
          <a:lstStyle/>
          <a:p>
            <a:pPr algn="ctr"/>
            <a:r>
              <a:rPr lang="en-ZA" sz="3200" b="1" dirty="0">
                <a:solidFill>
                  <a:schemeClr val="tx1"/>
                </a:solidFill>
                <a:latin typeface="+mn-lt"/>
              </a:rPr>
              <a:t>SERVICE DELIVERY BACKLOG</a:t>
            </a:r>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4049150522"/>
              </p:ext>
            </p:extLst>
          </p:nvPr>
        </p:nvGraphicFramePr>
        <p:xfrm>
          <a:off x="731520" y="1591920"/>
          <a:ext cx="10424160" cy="2194560"/>
        </p:xfrm>
        <a:graphic>
          <a:graphicData uri="http://schemas.openxmlformats.org/drawingml/2006/table">
            <a:tbl>
              <a:tblPr firstRow="1" bandRow="1">
                <a:tableStyleId>{5C22544A-7EE6-4342-B048-85BDC9FD1C3A}</a:tableStyleId>
              </a:tblPr>
              <a:tblGrid>
                <a:gridCol w="2606040">
                  <a:extLst>
                    <a:ext uri="{9D8B030D-6E8A-4147-A177-3AD203B41FA5}">
                      <a16:colId xmlns:a16="http://schemas.microsoft.com/office/drawing/2014/main" val="2181569679"/>
                    </a:ext>
                  </a:extLst>
                </a:gridCol>
                <a:gridCol w="2606040">
                  <a:extLst>
                    <a:ext uri="{9D8B030D-6E8A-4147-A177-3AD203B41FA5}">
                      <a16:colId xmlns:a16="http://schemas.microsoft.com/office/drawing/2014/main" val="2115029290"/>
                    </a:ext>
                  </a:extLst>
                </a:gridCol>
                <a:gridCol w="2606040">
                  <a:extLst>
                    <a:ext uri="{9D8B030D-6E8A-4147-A177-3AD203B41FA5}">
                      <a16:colId xmlns:a16="http://schemas.microsoft.com/office/drawing/2014/main" val="736867457"/>
                    </a:ext>
                  </a:extLst>
                </a:gridCol>
                <a:gridCol w="2606040">
                  <a:extLst>
                    <a:ext uri="{9D8B030D-6E8A-4147-A177-3AD203B41FA5}">
                      <a16:colId xmlns:a16="http://schemas.microsoft.com/office/drawing/2014/main" val="1203198758"/>
                    </a:ext>
                  </a:extLst>
                </a:gridCol>
              </a:tblGrid>
              <a:tr h="322580">
                <a:tc>
                  <a:txBody>
                    <a:bodyPr/>
                    <a:lstStyle/>
                    <a:p>
                      <a:pPr>
                        <a:lnSpc>
                          <a:spcPct val="150000"/>
                        </a:lnSpc>
                      </a:pPr>
                      <a:r>
                        <a:rPr lang="en-ZA" sz="2000" dirty="0">
                          <a:solidFill>
                            <a:schemeClr val="tx1"/>
                          </a:solidFill>
                        </a:rPr>
                        <a:t>Service Type</a:t>
                      </a:r>
                    </a:p>
                  </a:txBody>
                  <a:tcPr marL="87464" marR="87464"/>
                </a:tc>
                <a:tc>
                  <a:txBody>
                    <a:bodyPr/>
                    <a:lstStyle/>
                    <a:p>
                      <a:pPr>
                        <a:lnSpc>
                          <a:spcPct val="150000"/>
                        </a:lnSpc>
                      </a:pPr>
                      <a:r>
                        <a:rPr lang="en-ZA" sz="2000" dirty="0">
                          <a:solidFill>
                            <a:schemeClr val="tx1"/>
                          </a:solidFill>
                        </a:rPr>
                        <a:t>Total Households</a:t>
                      </a:r>
                    </a:p>
                  </a:txBody>
                  <a:tcPr marL="87464" marR="87464"/>
                </a:tc>
                <a:tc>
                  <a:txBody>
                    <a:bodyPr/>
                    <a:lstStyle/>
                    <a:p>
                      <a:pPr>
                        <a:lnSpc>
                          <a:spcPct val="150000"/>
                        </a:lnSpc>
                      </a:pPr>
                      <a:r>
                        <a:rPr lang="en-ZA" sz="2000" dirty="0">
                          <a:solidFill>
                            <a:schemeClr val="tx1"/>
                          </a:solidFill>
                        </a:rPr>
                        <a:t>Backlog</a:t>
                      </a:r>
                    </a:p>
                  </a:txBody>
                  <a:tcPr marL="87464" marR="87464"/>
                </a:tc>
                <a:tc>
                  <a:txBody>
                    <a:bodyPr/>
                    <a:lstStyle/>
                    <a:p>
                      <a:pPr>
                        <a:lnSpc>
                          <a:spcPct val="150000"/>
                        </a:lnSpc>
                      </a:pPr>
                      <a:r>
                        <a:rPr lang="en-ZA" sz="2000" dirty="0">
                          <a:solidFill>
                            <a:schemeClr val="tx1"/>
                          </a:solidFill>
                        </a:rPr>
                        <a:t>Percentage</a:t>
                      </a:r>
                    </a:p>
                  </a:txBody>
                  <a:tcPr marL="87464" marR="87464"/>
                </a:tc>
                <a:extLst>
                  <a:ext uri="{0D108BD9-81ED-4DB2-BD59-A6C34878D82A}">
                    <a16:rowId xmlns:a16="http://schemas.microsoft.com/office/drawing/2014/main" val="167138443"/>
                  </a:ext>
                </a:extLst>
              </a:tr>
              <a:tr h="370840">
                <a:tc>
                  <a:txBody>
                    <a:bodyPr/>
                    <a:lstStyle/>
                    <a:p>
                      <a:pPr>
                        <a:lnSpc>
                          <a:spcPct val="150000"/>
                        </a:lnSpc>
                      </a:pPr>
                      <a:r>
                        <a:rPr lang="en-ZA" sz="2000" dirty="0"/>
                        <a:t>Water service </a:t>
                      </a:r>
                    </a:p>
                  </a:txBody>
                  <a:tcPr marL="87464" marR="87464"/>
                </a:tc>
                <a:tc>
                  <a:txBody>
                    <a:bodyPr/>
                    <a:lstStyle/>
                    <a:p>
                      <a:pPr>
                        <a:lnSpc>
                          <a:spcPct val="150000"/>
                        </a:lnSpc>
                      </a:pPr>
                      <a:r>
                        <a:rPr lang="en-ZA" sz="2000" kern="1200" dirty="0">
                          <a:effectLst/>
                        </a:rPr>
                        <a:t>108 926</a:t>
                      </a:r>
                      <a:endParaRPr lang="en-ZA" sz="2000" dirty="0"/>
                    </a:p>
                  </a:txBody>
                  <a:tcPr marL="87464" marR="87464"/>
                </a:tc>
                <a:tc>
                  <a:txBody>
                    <a:bodyPr/>
                    <a:lstStyle/>
                    <a:p>
                      <a:pPr>
                        <a:lnSpc>
                          <a:spcPct val="150000"/>
                        </a:lnSpc>
                      </a:pPr>
                      <a:r>
                        <a:rPr lang="en-ZA" sz="2000" dirty="0"/>
                        <a:t>26 373 </a:t>
                      </a:r>
                      <a:r>
                        <a:rPr lang="en-ZA" sz="2000" dirty="0" err="1"/>
                        <a:t>HH</a:t>
                      </a:r>
                      <a:endParaRPr lang="en-ZA" sz="2000" dirty="0"/>
                    </a:p>
                  </a:txBody>
                  <a:tcPr marL="87464" marR="87464"/>
                </a:tc>
                <a:tc>
                  <a:txBody>
                    <a:bodyPr/>
                    <a:lstStyle/>
                    <a:p>
                      <a:pPr>
                        <a:lnSpc>
                          <a:spcPct val="150000"/>
                        </a:lnSpc>
                      </a:pPr>
                      <a:r>
                        <a:rPr lang="en-ZA" sz="2000" dirty="0"/>
                        <a:t>25.1%</a:t>
                      </a:r>
                    </a:p>
                  </a:txBody>
                  <a:tcPr marL="87464" marR="87464"/>
                </a:tc>
                <a:extLst>
                  <a:ext uri="{0D108BD9-81ED-4DB2-BD59-A6C34878D82A}">
                    <a16:rowId xmlns:a16="http://schemas.microsoft.com/office/drawing/2014/main" val="691016759"/>
                  </a:ext>
                </a:extLst>
              </a:tr>
              <a:tr h="370840">
                <a:tc>
                  <a:txBody>
                    <a:bodyPr/>
                    <a:lstStyle/>
                    <a:p>
                      <a:pPr>
                        <a:lnSpc>
                          <a:spcPct val="150000"/>
                        </a:lnSpc>
                      </a:pPr>
                      <a:r>
                        <a:rPr lang="en-ZA" sz="2000" dirty="0"/>
                        <a:t>Sanitation service </a:t>
                      </a:r>
                    </a:p>
                  </a:txBody>
                  <a:tcPr marL="87464" marR="87464"/>
                </a:tc>
                <a:tc>
                  <a:txBody>
                    <a:bodyPr/>
                    <a:lstStyle/>
                    <a:p>
                      <a:pPr>
                        <a:lnSpc>
                          <a:spcPct val="150000"/>
                        </a:lnSpc>
                      </a:pPr>
                      <a:r>
                        <a:rPr lang="en-ZA" sz="2000" dirty="0">
                          <a:effectLst/>
                        </a:rPr>
                        <a:t>108 926</a:t>
                      </a:r>
                      <a:endParaRPr lang="en-ZA" sz="2000" dirty="0"/>
                    </a:p>
                  </a:txBody>
                  <a:tcPr marL="87464" marR="87464"/>
                </a:tc>
                <a:tc>
                  <a:txBody>
                    <a:bodyPr/>
                    <a:lstStyle/>
                    <a:p>
                      <a:pPr>
                        <a:lnSpc>
                          <a:spcPct val="150000"/>
                        </a:lnSpc>
                      </a:pPr>
                      <a:r>
                        <a:rPr lang="en-ZA" sz="2000" kern="1200" dirty="0">
                          <a:effectLst/>
                        </a:rPr>
                        <a:t>1 836 </a:t>
                      </a:r>
                      <a:r>
                        <a:rPr lang="en-ZA" sz="2000" kern="1200" dirty="0" err="1">
                          <a:effectLst/>
                        </a:rPr>
                        <a:t>HH</a:t>
                      </a:r>
                      <a:endParaRPr lang="en-ZA" sz="2000" dirty="0"/>
                    </a:p>
                  </a:txBody>
                  <a:tcPr marL="87464" marR="87464"/>
                </a:tc>
                <a:tc>
                  <a:txBody>
                    <a:bodyPr/>
                    <a:lstStyle/>
                    <a:p>
                      <a:pPr>
                        <a:lnSpc>
                          <a:spcPct val="150000"/>
                        </a:lnSpc>
                      </a:pPr>
                      <a:r>
                        <a:rPr lang="en-ZA" sz="2000" dirty="0"/>
                        <a:t>1.7%</a:t>
                      </a:r>
                    </a:p>
                  </a:txBody>
                  <a:tcPr marL="87464" marR="87464"/>
                </a:tc>
                <a:extLst>
                  <a:ext uri="{0D108BD9-81ED-4DB2-BD59-A6C34878D82A}">
                    <a16:rowId xmlns:a16="http://schemas.microsoft.com/office/drawing/2014/main" val="1776462466"/>
                  </a:ext>
                </a:extLst>
              </a:tr>
              <a:tr h="370840">
                <a:tc>
                  <a:txBody>
                    <a:bodyPr/>
                    <a:lstStyle/>
                    <a:p>
                      <a:pPr>
                        <a:lnSpc>
                          <a:spcPct val="150000"/>
                        </a:lnSpc>
                      </a:pPr>
                      <a:r>
                        <a:rPr lang="en-ZA" sz="2000" dirty="0"/>
                        <a:t>Electricity service </a:t>
                      </a:r>
                    </a:p>
                  </a:txBody>
                  <a:tcPr marL="87464" marR="87464"/>
                </a:tc>
                <a:tc>
                  <a:txBody>
                    <a:bodyPr/>
                    <a:lstStyle/>
                    <a:p>
                      <a:pPr>
                        <a:lnSpc>
                          <a:spcPct val="150000"/>
                        </a:lnSpc>
                      </a:pPr>
                      <a:r>
                        <a:rPr lang="en-ZA" sz="2000" dirty="0">
                          <a:effectLst/>
                        </a:rPr>
                        <a:t>108 926</a:t>
                      </a:r>
                      <a:endParaRPr lang="en-ZA" sz="2000" dirty="0"/>
                    </a:p>
                  </a:txBody>
                  <a:tcPr marL="87464" marR="87464"/>
                </a:tc>
                <a:tc>
                  <a:txBody>
                    <a:bodyPr/>
                    <a:lstStyle/>
                    <a:p>
                      <a:pPr>
                        <a:lnSpc>
                          <a:spcPct val="150000"/>
                        </a:lnSpc>
                      </a:pPr>
                      <a:r>
                        <a:rPr lang="en-ZA" sz="2000" kern="1200" dirty="0">
                          <a:effectLst/>
                        </a:rPr>
                        <a:t>2 366HH</a:t>
                      </a:r>
                      <a:endParaRPr lang="en-ZA" sz="2000" dirty="0"/>
                    </a:p>
                  </a:txBody>
                  <a:tcPr marL="87464" marR="87464"/>
                </a:tc>
                <a:tc>
                  <a:txBody>
                    <a:bodyPr/>
                    <a:lstStyle/>
                    <a:p>
                      <a:pPr>
                        <a:lnSpc>
                          <a:spcPct val="150000"/>
                        </a:lnSpc>
                      </a:pPr>
                      <a:r>
                        <a:rPr lang="en-ZA" sz="2000" dirty="0"/>
                        <a:t>2.2%</a:t>
                      </a:r>
                    </a:p>
                  </a:txBody>
                  <a:tcPr marL="87464" marR="87464"/>
                </a:tc>
                <a:extLst>
                  <a:ext uri="{0D108BD9-81ED-4DB2-BD59-A6C34878D82A}">
                    <a16:rowId xmlns:a16="http://schemas.microsoft.com/office/drawing/2014/main" val="1878540479"/>
                  </a:ext>
                </a:extLst>
              </a:tr>
            </a:tbl>
          </a:graphicData>
        </a:graphic>
      </p:graphicFrame>
      <p:sp>
        <p:nvSpPr>
          <p:cNvPr id="8" name="TextBox 7"/>
          <p:cNvSpPr txBox="1"/>
          <p:nvPr/>
        </p:nvSpPr>
        <p:spPr>
          <a:xfrm flipH="1">
            <a:off x="817580" y="4389120"/>
            <a:ext cx="9040521" cy="646331"/>
          </a:xfrm>
          <a:prstGeom prst="rect">
            <a:avLst/>
          </a:prstGeom>
          <a:noFill/>
        </p:spPr>
        <p:txBody>
          <a:bodyPr wrap="square" rtlCol="0">
            <a:spAutoFit/>
          </a:bodyPr>
          <a:lstStyle/>
          <a:p>
            <a:r>
              <a:rPr lang="en-US" dirty="0"/>
              <a:t>About </a:t>
            </a:r>
            <a:r>
              <a:rPr lang="en-ZA" b="1" dirty="0"/>
              <a:t>239</a:t>
            </a:r>
            <a:r>
              <a:rPr lang="en-US" dirty="0" smtClean="0"/>
              <a:t> households were connected </a:t>
            </a:r>
            <a:r>
              <a:rPr lang="en-US" dirty="0"/>
              <a:t>for the first time to the electricity grid in the previous financial year</a:t>
            </a:r>
          </a:p>
        </p:txBody>
      </p:sp>
      <p:pic>
        <p:nvPicPr>
          <p:cNvPr id="6" name="Picture 5">
            <a:extLst>
              <a:ext uri="{FF2B5EF4-FFF2-40B4-BE49-F238E27FC236}">
                <a16:creationId xmlns:a16="http://schemas.microsoft.com/office/drawing/2014/main" id="{D01CF446-383D-497C-8AB0-119DF1E67717}"/>
              </a:ext>
            </a:extLst>
          </p:cNvPr>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152075249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365125"/>
            <a:ext cx="11466288" cy="732155"/>
          </a:xfrm>
          <a:solidFill>
            <a:schemeClr val="accent1"/>
          </a:solidFill>
        </p:spPr>
        <p:txBody>
          <a:bodyPr>
            <a:normAutofit fontScale="90000"/>
          </a:bodyPr>
          <a:lstStyle/>
          <a:p>
            <a:pPr algn="ctr"/>
            <a:r>
              <a:rPr lang="en-US" sz="3600" b="1" dirty="0">
                <a:solidFill>
                  <a:schemeClr val="tx1"/>
                </a:solidFill>
                <a:latin typeface="Arial" panose="020B0604020202020204" pitchFamily="34" charset="0"/>
                <a:ea typeface="Tahoma" panose="020B0604030504040204" pitchFamily="34" charset="0"/>
                <a:cs typeface="Arial" panose="020B0604020202020204" pitchFamily="34" charset="0"/>
              </a:rPr>
              <a:t>WATER SUPPLY INTERRUPTIONS</a:t>
            </a:r>
            <a:endParaRPr lang="en-ZA" sz="3600" b="1" dirty="0">
              <a:solidFill>
                <a:schemeClr val="tx1"/>
              </a:solidFill>
              <a:latin typeface="Arial" panose="020B0604020202020204" pitchFamily="34" charset="0"/>
              <a:ea typeface="Tahoma" panose="020B0604030504040204" pitchFamily="34" charset="0"/>
              <a:cs typeface="Arial" panose="020B0604020202020204" pitchFamily="34" charset="0"/>
            </a:endParaRPr>
          </a:p>
        </p:txBody>
      </p:sp>
      <p:sp>
        <p:nvSpPr>
          <p:cNvPr id="3" name="Content Placeholder 2"/>
          <p:cNvSpPr>
            <a:spLocks noGrp="1"/>
          </p:cNvSpPr>
          <p:nvPr>
            <p:ph idx="1"/>
          </p:nvPr>
        </p:nvSpPr>
        <p:spPr>
          <a:xfrm>
            <a:off x="598045" y="1852612"/>
            <a:ext cx="11185816" cy="4351338"/>
          </a:xfrm>
        </p:spPr>
        <p:txBody>
          <a:bodyPr>
            <a:noAutofit/>
          </a:bodyPr>
          <a:lstStyle/>
          <a:p>
            <a:pPr>
              <a:lnSpc>
                <a:spcPct val="100000"/>
              </a:lnSpc>
              <a:buFont typeface="Wingdings" panose="05000000000000000000" pitchFamily="2" charset="2"/>
              <a:buChar char="q"/>
            </a:pPr>
            <a:r>
              <a:rPr lang="en-ZA" sz="2000" dirty="0"/>
              <a:t> Water supply interruptions in town and township occur because of  insufficient bulk water sources. </a:t>
            </a:r>
          </a:p>
          <a:p>
            <a:pPr>
              <a:lnSpc>
                <a:spcPct val="100000"/>
              </a:lnSpc>
              <a:buFont typeface="Wingdings" panose="05000000000000000000" pitchFamily="2" charset="2"/>
              <a:buChar char="q"/>
            </a:pPr>
            <a:r>
              <a:rPr lang="en-US" sz="2000" dirty="0"/>
              <a:t>DWS has reduced the volume of water from Ebenezer dam to Great </a:t>
            </a:r>
            <a:r>
              <a:rPr lang="en-US" sz="2000" dirty="0" err="1"/>
              <a:t>Letaba</a:t>
            </a:r>
            <a:r>
              <a:rPr lang="en-US" sz="2000" dirty="0"/>
              <a:t> river from 1.6m</a:t>
            </a:r>
            <a:r>
              <a:rPr lang="en-US" sz="2000" baseline="30000" dirty="0"/>
              <a:t>3  </a:t>
            </a:r>
            <a:r>
              <a:rPr lang="en-US" sz="2000" dirty="0"/>
              <a:t> to 0.6m</a:t>
            </a:r>
            <a:r>
              <a:rPr lang="en-US" sz="2000" baseline="30000" dirty="0"/>
              <a:t>3 </a:t>
            </a:r>
            <a:r>
              <a:rPr lang="en-US" sz="2000" dirty="0"/>
              <a:t> per second and that affects the level of Tzaneen Dam adversely </a:t>
            </a:r>
          </a:p>
          <a:p>
            <a:pPr>
              <a:lnSpc>
                <a:spcPct val="100000"/>
              </a:lnSpc>
              <a:buFont typeface="Wingdings" panose="05000000000000000000" pitchFamily="2" charset="2"/>
              <a:buChar char="q"/>
            </a:pPr>
            <a:r>
              <a:rPr lang="en-US" sz="2000" dirty="0" err="1"/>
              <a:t>Lepelle</a:t>
            </a:r>
            <a:r>
              <a:rPr lang="en-US" sz="2000" dirty="0"/>
              <a:t> Northern Water has reduced the volume of purified water supply to Polokwane and this affects water supply to </a:t>
            </a:r>
            <a:r>
              <a:rPr lang="en-US" sz="2000" dirty="0" err="1"/>
              <a:t>Haenertzburg</a:t>
            </a:r>
            <a:r>
              <a:rPr lang="en-US" sz="2000" dirty="0"/>
              <a:t> Village </a:t>
            </a:r>
          </a:p>
          <a:p>
            <a:pPr>
              <a:lnSpc>
                <a:spcPct val="100000"/>
              </a:lnSpc>
              <a:buFont typeface="Wingdings" panose="05000000000000000000" pitchFamily="2" charset="2"/>
              <a:buChar char="q"/>
            </a:pPr>
            <a:r>
              <a:rPr lang="en-US" sz="2000" dirty="0"/>
              <a:t>The Municipality is implementing water tariffs which includes penalties in order to discourage high consumption.</a:t>
            </a:r>
          </a:p>
          <a:p>
            <a:pPr>
              <a:lnSpc>
                <a:spcPct val="100000"/>
              </a:lnSpc>
              <a:buFont typeface="Wingdings" panose="05000000000000000000" pitchFamily="2" charset="2"/>
              <a:buChar char="q"/>
            </a:pPr>
            <a:r>
              <a:rPr lang="en-US" sz="2000" dirty="0"/>
              <a:t>Majority of villages within Greater Tzaneen Municipality rely on boreholes which are not a realizable source of water supply due to breakdowns, draught, power outages, theft and vandalism </a:t>
            </a:r>
          </a:p>
          <a:p>
            <a:pPr>
              <a:lnSpc>
                <a:spcPct val="100000"/>
              </a:lnSpc>
              <a:buFont typeface="Wingdings" panose="05000000000000000000" pitchFamily="2" charset="2"/>
              <a:buChar char="q"/>
            </a:pPr>
            <a:endParaRPr lang="en-ZA" sz="2000" dirty="0"/>
          </a:p>
          <a:p>
            <a:pPr>
              <a:lnSpc>
                <a:spcPct val="100000"/>
              </a:lnSpc>
              <a:buFont typeface="Wingdings" panose="05000000000000000000" pitchFamily="2" charset="2"/>
              <a:buChar char="q"/>
            </a:pPr>
            <a:endParaRPr lang="en-ZA" sz="2000" dirty="0"/>
          </a:p>
          <a:p>
            <a:pPr>
              <a:lnSpc>
                <a:spcPct val="100000"/>
              </a:lnSpc>
              <a:buFont typeface="Wingdings" panose="05000000000000000000" pitchFamily="2" charset="2"/>
              <a:buChar char="q"/>
            </a:pPr>
            <a:endParaRPr lang="en-US" sz="2000" dirty="0"/>
          </a:p>
        </p:txBody>
      </p:sp>
      <p:sp>
        <p:nvSpPr>
          <p:cNvPr id="10" name="Slide Number Placeholder 9"/>
          <p:cNvSpPr>
            <a:spLocks noGrp="1"/>
          </p:cNvSpPr>
          <p:nvPr>
            <p:ph type="sldNum" sz="quarter" idx="12"/>
          </p:nvPr>
        </p:nvSpPr>
        <p:spPr>
          <a:xfrm>
            <a:off x="8535649" y="6356350"/>
            <a:ext cx="2743200" cy="365125"/>
          </a:xfrm>
        </p:spPr>
        <p:txBody>
          <a:bodyPr/>
          <a:lstStyle/>
          <a:p>
            <a:fld id="{EB144B69-593E-4476-AF73-5FB3C4B22BCF}" type="slidenum">
              <a:rPr lang="en-ZA" smtClean="0"/>
              <a:t>52</a:t>
            </a:fld>
            <a:endParaRPr lang="en-ZA"/>
          </a:p>
        </p:txBody>
      </p:sp>
      <p:pic>
        <p:nvPicPr>
          <p:cNvPr id="9" name="Picture 8"/>
          <p:cNvPicPr/>
          <p:nvPr/>
        </p:nvPicPr>
        <p:blipFill>
          <a:blip r:embed="rId3" cstate="print"/>
          <a:srcRect/>
          <a:stretch>
            <a:fillRect/>
          </a:stretch>
        </p:blipFill>
        <p:spPr bwMode="auto">
          <a:xfrm>
            <a:off x="127145" y="5782614"/>
            <a:ext cx="941801" cy="938861"/>
          </a:xfrm>
          <a:prstGeom prst="rect">
            <a:avLst/>
          </a:prstGeom>
          <a:noFill/>
          <a:ln w="9525">
            <a:noFill/>
            <a:miter lim="800000"/>
            <a:headEnd/>
            <a:tailEnd/>
          </a:ln>
        </p:spPr>
      </p:pic>
      <p:pic>
        <p:nvPicPr>
          <p:cNvPr id="6" name="Picture 5">
            <a:extLst>
              <a:ext uri="{FF2B5EF4-FFF2-40B4-BE49-F238E27FC236}">
                <a16:creationId xmlns:a16="http://schemas.microsoft.com/office/drawing/2014/main" id="{1E5F1187-310A-47BA-95FC-0FDDDB594DCF}"/>
              </a:ext>
            </a:extLst>
          </p:cNvPr>
          <p:cNvPicPr/>
          <p:nvPr/>
        </p:nvPicPr>
        <p:blipFill>
          <a:blip r:embed="rId3" cstate="print"/>
          <a:srcRect/>
          <a:stretch>
            <a:fillRect/>
          </a:stretch>
        </p:blipFill>
        <p:spPr bwMode="auto">
          <a:xfrm>
            <a:off x="279545" y="5935014"/>
            <a:ext cx="941801" cy="938861"/>
          </a:xfrm>
          <a:prstGeom prst="rect">
            <a:avLst/>
          </a:prstGeom>
          <a:noFill/>
          <a:ln w="9525">
            <a:noFill/>
            <a:miter lim="800000"/>
            <a:headEnd/>
            <a:tailEnd/>
          </a:ln>
        </p:spPr>
      </p:pic>
    </p:spTree>
    <p:extLst>
      <p:ext uri="{BB962C8B-B14F-4D97-AF65-F5344CB8AC3E}">
        <p14:creationId xmlns:p14="http://schemas.microsoft.com/office/powerpoint/2010/main" val="289189087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365125"/>
            <a:ext cx="11466288" cy="938861"/>
          </a:xfrm>
          <a:solidFill>
            <a:schemeClr val="accent1"/>
          </a:solidFill>
        </p:spPr>
        <p:txBody>
          <a:bodyPr>
            <a:normAutofit fontScale="90000"/>
          </a:bodyPr>
          <a:lstStyle/>
          <a:p>
            <a:pPr algn="ctr"/>
            <a:r>
              <a:rPr lang="en-ZA" sz="3600" b="1" dirty="0">
                <a:solidFill>
                  <a:schemeClr val="tx1"/>
                </a:solidFill>
                <a:latin typeface="Arial" panose="020B0604020202020204" pitchFamily="34" charset="0"/>
                <a:ea typeface="Tahoma" panose="020B0604030504040204" pitchFamily="34" charset="0"/>
                <a:cs typeface="Arial" panose="020B0604020202020204" pitchFamily="34" charset="0"/>
              </a:rPr>
              <a:t/>
            </a:r>
            <a:br>
              <a:rPr lang="en-ZA" sz="3600" b="1" dirty="0">
                <a:solidFill>
                  <a:schemeClr val="tx1"/>
                </a:solidFill>
                <a:latin typeface="Arial" panose="020B0604020202020204" pitchFamily="34" charset="0"/>
                <a:ea typeface="Tahoma" panose="020B0604030504040204" pitchFamily="34" charset="0"/>
                <a:cs typeface="Arial" panose="020B0604020202020204" pitchFamily="34" charset="0"/>
              </a:rPr>
            </a:br>
            <a:r>
              <a:rPr lang="en-ZA" sz="3600" b="1" dirty="0">
                <a:solidFill>
                  <a:schemeClr val="tx1"/>
                </a:solidFill>
                <a:latin typeface="Arial" panose="020B0604020202020204" pitchFamily="34" charset="0"/>
                <a:ea typeface="Tahoma" panose="020B0604030504040204" pitchFamily="34" charset="0"/>
                <a:cs typeface="Arial" panose="020B0604020202020204" pitchFamily="34" charset="0"/>
              </a:rPr>
              <a:t>DETERIORATED ROADS FOR RECONSTRUCTION OR REHABILITATION</a:t>
            </a:r>
            <a:br>
              <a:rPr lang="en-ZA" sz="3600" b="1" dirty="0">
                <a:solidFill>
                  <a:schemeClr val="tx1"/>
                </a:solidFill>
                <a:latin typeface="Arial" panose="020B0604020202020204" pitchFamily="34" charset="0"/>
                <a:ea typeface="Tahoma" panose="020B0604030504040204" pitchFamily="34" charset="0"/>
                <a:cs typeface="Arial" panose="020B0604020202020204" pitchFamily="34" charset="0"/>
              </a:rPr>
            </a:br>
            <a:endParaRPr lang="en-ZA" sz="3600" b="1" dirty="0">
              <a:solidFill>
                <a:schemeClr val="tx1"/>
              </a:solidFill>
              <a:latin typeface="Arial" panose="020B0604020202020204" pitchFamily="34" charset="0"/>
              <a:ea typeface="Tahoma" panose="020B060403050404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nSpc>
                <a:spcPct val="150000"/>
              </a:lnSpc>
              <a:buNone/>
            </a:pPr>
            <a:endParaRPr lang="en-ZA" dirty="0"/>
          </a:p>
          <a:p>
            <a:pPr>
              <a:lnSpc>
                <a:spcPct val="150000"/>
              </a:lnSpc>
            </a:pPr>
            <a:endParaRPr lang="en-ZA" dirty="0"/>
          </a:p>
        </p:txBody>
      </p:sp>
      <p:sp>
        <p:nvSpPr>
          <p:cNvPr id="11" name="Slide Number Placeholder 10"/>
          <p:cNvSpPr>
            <a:spLocks noGrp="1"/>
          </p:cNvSpPr>
          <p:nvPr>
            <p:ph type="sldNum" sz="quarter" idx="12"/>
          </p:nvPr>
        </p:nvSpPr>
        <p:spPr/>
        <p:txBody>
          <a:bodyPr/>
          <a:lstStyle/>
          <a:p>
            <a:fld id="{EB144B69-593E-4476-AF73-5FB3C4B22BCF}" type="slidenum">
              <a:rPr lang="en-ZA" smtClean="0"/>
              <a:t>53</a:t>
            </a:fld>
            <a:endParaRPr lang="en-ZA"/>
          </a:p>
        </p:txBody>
      </p:sp>
      <p:graphicFrame>
        <p:nvGraphicFramePr>
          <p:cNvPr id="4" name="Table 3"/>
          <p:cNvGraphicFramePr>
            <a:graphicFrameLocks noGrp="1"/>
          </p:cNvGraphicFramePr>
          <p:nvPr>
            <p:extLst>
              <p:ext uri="{D42A27DB-BD31-4B8C-83A1-F6EECF244321}">
                <p14:modId xmlns:p14="http://schemas.microsoft.com/office/powerpoint/2010/main" val="1977251888"/>
              </p:ext>
            </p:extLst>
          </p:nvPr>
        </p:nvGraphicFramePr>
        <p:xfrm>
          <a:off x="489028" y="1485212"/>
          <a:ext cx="11159021" cy="3811635"/>
        </p:xfrm>
        <a:graphic>
          <a:graphicData uri="http://schemas.openxmlformats.org/drawingml/2006/table">
            <a:tbl>
              <a:tblPr firstRow="1" bandRow="1">
                <a:tableStyleId>{5C22544A-7EE6-4342-B048-85BDC9FD1C3A}</a:tableStyleId>
              </a:tblPr>
              <a:tblGrid>
                <a:gridCol w="3460113">
                  <a:extLst>
                    <a:ext uri="{9D8B030D-6E8A-4147-A177-3AD203B41FA5}">
                      <a16:colId xmlns:a16="http://schemas.microsoft.com/office/drawing/2014/main" val="20000"/>
                    </a:ext>
                  </a:extLst>
                </a:gridCol>
                <a:gridCol w="2079947">
                  <a:extLst>
                    <a:ext uri="{9D8B030D-6E8A-4147-A177-3AD203B41FA5}">
                      <a16:colId xmlns:a16="http://schemas.microsoft.com/office/drawing/2014/main" val="20001"/>
                    </a:ext>
                  </a:extLst>
                </a:gridCol>
                <a:gridCol w="3411657">
                  <a:extLst>
                    <a:ext uri="{9D8B030D-6E8A-4147-A177-3AD203B41FA5}">
                      <a16:colId xmlns:a16="http://schemas.microsoft.com/office/drawing/2014/main" val="20002"/>
                    </a:ext>
                  </a:extLst>
                </a:gridCol>
                <a:gridCol w="2207304">
                  <a:extLst>
                    <a:ext uri="{9D8B030D-6E8A-4147-A177-3AD203B41FA5}">
                      <a16:colId xmlns:a16="http://schemas.microsoft.com/office/drawing/2014/main" val="20003"/>
                    </a:ext>
                  </a:extLst>
                </a:gridCol>
              </a:tblGrid>
              <a:tr h="462226">
                <a:tc>
                  <a:txBody>
                    <a:bodyPr/>
                    <a:lstStyle/>
                    <a:p>
                      <a:pPr>
                        <a:lnSpc>
                          <a:spcPct val="150000"/>
                        </a:lnSpc>
                      </a:pPr>
                      <a:r>
                        <a:rPr lang="en-ZA" sz="2000" dirty="0"/>
                        <a:t>Road</a:t>
                      </a:r>
                    </a:p>
                  </a:txBody>
                  <a:tcPr/>
                </a:tc>
                <a:tc>
                  <a:txBody>
                    <a:bodyPr/>
                    <a:lstStyle/>
                    <a:p>
                      <a:pPr>
                        <a:lnSpc>
                          <a:spcPct val="150000"/>
                        </a:lnSpc>
                      </a:pPr>
                      <a:r>
                        <a:rPr lang="en-ZA" sz="2000" dirty="0"/>
                        <a:t>Number</a:t>
                      </a:r>
                    </a:p>
                  </a:txBody>
                  <a:tcPr/>
                </a:tc>
                <a:tc>
                  <a:txBody>
                    <a:bodyPr/>
                    <a:lstStyle/>
                    <a:p>
                      <a:pPr>
                        <a:lnSpc>
                          <a:spcPct val="150000"/>
                        </a:lnSpc>
                      </a:pPr>
                      <a:r>
                        <a:rPr lang="en-ZA" sz="2000" dirty="0"/>
                        <a:t>Classification</a:t>
                      </a:r>
                    </a:p>
                  </a:txBody>
                  <a:tcPr/>
                </a:tc>
                <a:tc>
                  <a:txBody>
                    <a:bodyPr/>
                    <a:lstStyle/>
                    <a:p>
                      <a:pPr>
                        <a:lnSpc>
                          <a:spcPct val="150000"/>
                        </a:lnSpc>
                      </a:pPr>
                      <a:r>
                        <a:rPr lang="en-ZA" sz="2000" dirty="0"/>
                        <a:t>Distance</a:t>
                      </a:r>
                    </a:p>
                  </a:txBody>
                  <a:tcPr/>
                </a:tc>
                <a:extLst>
                  <a:ext uri="{0D108BD9-81ED-4DB2-BD59-A6C34878D82A}">
                    <a16:rowId xmlns:a16="http://schemas.microsoft.com/office/drawing/2014/main" val="10000"/>
                  </a:ext>
                </a:extLst>
              </a:tr>
              <a:tr h="462226">
                <a:tc>
                  <a:txBody>
                    <a:bodyPr/>
                    <a:lstStyle/>
                    <a:p>
                      <a:pPr>
                        <a:lnSpc>
                          <a:spcPct val="150000"/>
                        </a:lnSpc>
                      </a:pPr>
                      <a:r>
                        <a:rPr lang="en-ZA" sz="2000" dirty="0" err="1">
                          <a:solidFill>
                            <a:schemeClr val="tx1"/>
                          </a:solidFill>
                        </a:rPr>
                        <a:t>Moruji-Khetlhakong</a:t>
                      </a:r>
                      <a:endParaRPr lang="en-ZA" sz="2000" dirty="0">
                        <a:solidFill>
                          <a:schemeClr val="tx1"/>
                        </a:solidFill>
                      </a:endParaRPr>
                    </a:p>
                  </a:txBody>
                  <a:tcPr/>
                </a:tc>
                <a:tc>
                  <a:txBody>
                    <a:bodyPr/>
                    <a:lstStyle/>
                    <a:p>
                      <a:pPr>
                        <a:lnSpc>
                          <a:spcPct val="150000"/>
                        </a:lnSpc>
                      </a:pPr>
                      <a:r>
                        <a:rPr lang="en-ZA" sz="2000" dirty="0">
                          <a:solidFill>
                            <a:schemeClr val="tx1"/>
                          </a:solidFill>
                        </a:rPr>
                        <a:t>D3184</a:t>
                      </a:r>
                    </a:p>
                  </a:txBody>
                  <a:tcPr/>
                </a:tc>
                <a:tc>
                  <a:txBody>
                    <a:bodyPr/>
                    <a:lstStyle/>
                    <a:p>
                      <a:pPr>
                        <a:lnSpc>
                          <a:spcPct val="150000"/>
                        </a:lnSpc>
                      </a:pPr>
                      <a:r>
                        <a:rPr lang="en-ZA" sz="2000" dirty="0">
                          <a:solidFill>
                            <a:schemeClr val="tx1"/>
                          </a:solidFill>
                        </a:rPr>
                        <a:t>Provincial</a:t>
                      </a:r>
                    </a:p>
                  </a:txBody>
                  <a:tcPr/>
                </a:tc>
                <a:tc>
                  <a:txBody>
                    <a:bodyPr/>
                    <a:lstStyle/>
                    <a:p>
                      <a:pPr>
                        <a:lnSpc>
                          <a:spcPct val="150000"/>
                        </a:lnSpc>
                      </a:pPr>
                      <a:r>
                        <a:rPr lang="en-ZA" sz="2000" dirty="0">
                          <a:solidFill>
                            <a:schemeClr val="tx1"/>
                          </a:solidFill>
                        </a:rPr>
                        <a:t>6km</a:t>
                      </a:r>
                    </a:p>
                  </a:txBody>
                  <a:tcPr/>
                </a:tc>
                <a:extLst>
                  <a:ext uri="{0D108BD9-81ED-4DB2-BD59-A6C34878D82A}">
                    <a16:rowId xmlns:a16="http://schemas.microsoft.com/office/drawing/2014/main" val="10001"/>
                  </a:ext>
                </a:extLst>
              </a:tr>
              <a:tr h="611235">
                <a:tc>
                  <a:txBody>
                    <a:bodyPr/>
                    <a:lstStyle/>
                    <a:p>
                      <a:pPr>
                        <a:lnSpc>
                          <a:spcPct val="150000"/>
                        </a:lnSpc>
                      </a:pPr>
                      <a:r>
                        <a:rPr lang="en-ZA" sz="2000" dirty="0">
                          <a:solidFill>
                            <a:schemeClr val="tx1"/>
                          </a:solidFill>
                        </a:rPr>
                        <a:t>R36-Mohlava </a:t>
                      </a:r>
                      <a:r>
                        <a:rPr lang="en-ZA" sz="2000" dirty="0" err="1">
                          <a:solidFill>
                            <a:schemeClr val="tx1"/>
                          </a:solidFill>
                        </a:rPr>
                        <a:t>Headkrall</a:t>
                      </a:r>
                      <a:endParaRPr lang="en-ZA" sz="2000" dirty="0">
                        <a:solidFill>
                          <a:schemeClr val="tx1"/>
                        </a:solidFill>
                      </a:endParaRPr>
                    </a:p>
                  </a:txBody>
                  <a:tcPr/>
                </a:tc>
                <a:tc>
                  <a:txBody>
                    <a:bodyPr/>
                    <a:lstStyle/>
                    <a:p>
                      <a:pPr>
                        <a:lnSpc>
                          <a:spcPct val="150000"/>
                        </a:lnSpc>
                      </a:pPr>
                      <a:r>
                        <a:rPr lang="en-ZA" sz="2000" dirty="0">
                          <a:solidFill>
                            <a:schemeClr val="tx1"/>
                          </a:solidFill>
                        </a:rPr>
                        <a:t>D3763</a:t>
                      </a:r>
                    </a:p>
                  </a:txBody>
                  <a:tcPr/>
                </a:tc>
                <a:tc>
                  <a:txBody>
                    <a:bodyPr/>
                    <a:lstStyle/>
                    <a:p>
                      <a:pPr>
                        <a:lnSpc>
                          <a:spcPct val="150000"/>
                        </a:lnSpc>
                      </a:pPr>
                      <a:r>
                        <a:rPr lang="en-ZA" sz="2000" dirty="0">
                          <a:solidFill>
                            <a:schemeClr val="tx1"/>
                          </a:solidFill>
                        </a:rPr>
                        <a:t>Provincial</a:t>
                      </a:r>
                    </a:p>
                  </a:txBody>
                  <a:tcPr/>
                </a:tc>
                <a:tc>
                  <a:txBody>
                    <a:bodyPr/>
                    <a:lstStyle/>
                    <a:p>
                      <a:pPr>
                        <a:lnSpc>
                          <a:spcPct val="150000"/>
                        </a:lnSpc>
                      </a:pPr>
                      <a:r>
                        <a:rPr lang="en-ZA" sz="2000" dirty="0">
                          <a:solidFill>
                            <a:schemeClr val="tx1"/>
                          </a:solidFill>
                        </a:rPr>
                        <a:t>2km</a:t>
                      </a:r>
                    </a:p>
                  </a:txBody>
                  <a:tcPr/>
                </a:tc>
                <a:extLst>
                  <a:ext uri="{0D108BD9-81ED-4DB2-BD59-A6C34878D82A}">
                    <a16:rowId xmlns:a16="http://schemas.microsoft.com/office/drawing/2014/main" val="10002"/>
                  </a:ext>
                </a:extLst>
              </a:tr>
              <a:tr h="891594">
                <a:tc>
                  <a:txBody>
                    <a:bodyPr/>
                    <a:lstStyle/>
                    <a:p>
                      <a:pPr>
                        <a:lnSpc>
                          <a:spcPct val="150000"/>
                        </a:lnSpc>
                      </a:pPr>
                      <a:r>
                        <a:rPr lang="en-ZA" sz="2000" dirty="0" err="1">
                          <a:solidFill>
                            <a:schemeClr val="tx1"/>
                          </a:solidFill>
                        </a:rPr>
                        <a:t>Mohlava</a:t>
                      </a:r>
                      <a:r>
                        <a:rPr lang="en-ZA" sz="2000" dirty="0">
                          <a:solidFill>
                            <a:schemeClr val="tx1"/>
                          </a:solidFill>
                        </a:rPr>
                        <a:t> Cross-</a:t>
                      </a:r>
                      <a:r>
                        <a:rPr lang="en-ZA" sz="2000" dirty="0" err="1">
                          <a:solidFill>
                            <a:schemeClr val="tx1"/>
                          </a:solidFill>
                        </a:rPr>
                        <a:t>Moime</a:t>
                      </a:r>
                      <a:r>
                        <a:rPr lang="en-ZA" sz="2000" dirty="0">
                          <a:solidFill>
                            <a:schemeClr val="tx1"/>
                          </a:solidFill>
                        </a:rPr>
                        <a:t> </a:t>
                      </a:r>
                      <a:r>
                        <a:rPr lang="en-ZA" sz="2000" dirty="0" err="1">
                          <a:solidFill>
                            <a:schemeClr val="tx1"/>
                          </a:solidFill>
                        </a:rPr>
                        <a:t>Motseteng</a:t>
                      </a:r>
                      <a:endParaRPr lang="en-ZA" sz="2000" dirty="0">
                        <a:solidFill>
                          <a:schemeClr val="tx1"/>
                        </a:solidFill>
                      </a:endParaRPr>
                    </a:p>
                  </a:txBody>
                  <a:tcPr/>
                </a:tc>
                <a:tc>
                  <a:txBody>
                    <a:bodyPr/>
                    <a:lstStyle/>
                    <a:p>
                      <a:pPr>
                        <a:lnSpc>
                          <a:spcPct val="150000"/>
                        </a:lnSpc>
                      </a:pPr>
                      <a:r>
                        <a:rPr lang="en-ZA" sz="2000" dirty="0">
                          <a:solidFill>
                            <a:schemeClr val="tx1"/>
                          </a:solidFill>
                        </a:rPr>
                        <a:t>D4157</a:t>
                      </a:r>
                    </a:p>
                  </a:txBody>
                  <a:tcPr/>
                </a:tc>
                <a:tc>
                  <a:txBody>
                    <a:bodyPr/>
                    <a:lstStyle/>
                    <a:p>
                      <a:pPr>
                        <a:lnSpc>
                          <a:spcPct val="150000"/>
                        </a:lnSpc>
                      </a:pPr>
                      <a:r>
                        <a:rPr lang="en-ZA" sz="2000" dirty="0">
                          <a:solidFill>
                            <a:schemeClr val="tx1"/>
                          </a:solidFill>
                        </a:rPr>
                        <a:t>Provincial</a:t>
                      </a:r>
                    </a:p>
                  </a:txBody>
                  <a:tcPr/>
                </a:tc>
                <a:tc>
                  <a:txBody>
                    <a:bodyPr/>
                    <a:lstStyle/>
                    <a:p>
                      <a:pPr>
                        <a:lnSpc>
                          <a:spcPct val="150000"/>
                        </a:lnSpc>
                      </a:pPr>
                      <a:r>
                        <a:rPr lang="en-ZA" sz="2000" dirty="0">
                          <a:solidFill>
                            <a:schemeClr val="tx1"/>
                          </a:solidFill>
                        </a:rPr>
                        <a:t>7km</a:t>
                      </a:r>
                    </a:p>
                  </a:txBody>
                  <a:tcPr/>
                </a:tc>
                <a:extLst>
                  <a:ext uri="{0D108BD9-81ED-4DB2-BD59-A6C34878D82A}">
                    <a16:rowId xmlns:a16="http://schemas.microsoft.com/office/drawing/2014/main" val="10003"/>
                  </a:ext>
                </a:extLst>
              </a:tr>
              <a:tr h="462226">
                <a:tc>
                  <a:txBody>
                    <a:bodyPr/>
                    <a:lstStyle/>
                    <a:p>
                      <a:pPr>
                        <a:lnSpc>
                          <a:spcPct val="150000"/>
                        </a:lnSpc>
                      </a:pPr>
                      <a:r>
                        <a:rPr lang="en-ZA" sz="2000" dirty="0" err="1">
                          <a:solidFill>
                            <a:schemeClr val="tx1"/>
                          </a:solidFill>
                        </a:rPr>
                        <a:t>Senakwe-Morapala</a:t>
                      </a:r>
                      <a:endParaRPr lang="en-ZA" sz="2000" dirty="0">
                        <a:solidFill>
                          <a:schemeClr val="tx1"/>
                        </a:solidFill>
                      </a:endParaRPr>
                    </a:p>
                  </a:txBody>
                  <a:tcPr/>
                </a:tc>
                <a:tc>
                  <a:txBody>
                    <a:bodyPr/>
                    <a:lstStyle/>
                    <a:p>
                      <a:pPr>
                        <a:lnSpc>
                          <a:spcPct val="150000"/>
                        </a:lnSpc>
                      </a:pPr>
                      <a:r>
                        <a:rPr lang="en-ZA" sz="2000" dirty="0">
                          <a:solidFill>
                            <a:schemeClr val="tx1"/>
                          </a:solidFill>
                        </a:rPr>
                        <a:t>D3199</a:t>
                      </a:r>
                    </a:p>
                  </a:txBody>
                  <a:tcPr/>
                </a:tc>
                <a:tc>
                  <a:txBody>
                    <a:bodyPr/>
                    <a:lstStyle/>
                    <a:p>
                      <a:pPr>
                        <a:lnSpc>
                          <a:spcPct val="150000"/>
                        </a:lnSpc>
                      </a:pPr>
                      <a:r>
                        <a:rPr lang="en-ZA" sz="2000" dirty="0">
                          <a:solidFill>
                            <a:schemeClr val="tx1"/>
                          </a:solidFill>
                        </a:rPr>
                        <a:t>Provincial</a:t>
                      </a:r>
                    </a:p>
                  </a:txBody>
                  <a:tcPr/>
                </a:tc>
                <a:tc>
                  <a:txBody>
                    <a:bodyPr/>
                    <a:lstStyle/>
                    <a:p>
                      <a:pPr>
                        <a:lnSpc>
                          <a:spcPct val="150000"/>
                        </a:lnSpc>
                      </a:pPr>
                      <a:r>
                        <a:rPr lang="en-ZA" sz="2000" dirty="0">
                          <a:solidFill>
                            <a:schemeClr val="tx1"/>
                          </a:solidFill>
                        </a:rPr>
                        <a:t>12km</a:t>
                      </a:r>
                    </a:p>
                  </a:txBody>
                  <a:tcPr/>
                </a:tc>
                <a:extLst>
                  <a:ext uri="{0D108BD9-81ED-4DB2-BD59-A6C34878D82A}">
                    <a16:rowId xmlns:a16="http://schemas.microsoft.com/office/drawing/2014/main" val="10004"/>
                  </a:ext>
                </a:extLst>
              </a:tr>
              <a:tr h="462226">
                <a:tc>
                  <a:txBody>
                    <a:bodyPr/>
                    <a:lstStyle/>
                    <a:p>
                      <a:pPr>
                        <a:lnSpc>
                          <a:spcPct val="150000"/>
                        </a:lnSpc>
                      </a:pPr>
                      <a:r>
                        <a:rPr lang="en-ZA" sz="2000" dirty="0" err="1">
                          <a:solidFill>
                            <a:schemeClr val="tx1"/>
                          </a:solidFill>
                        </a:rPr>
                        <a:t>Thapane-Deerpark</a:t>
                      </a:r>
                      <a:endParaRPr lang="en-ZA" sz="2000" dirty="0">
                        <a:solidFill>
                          <a:schemeClr val="tx1"/>
                        </a:solidFill>
                      </a:endParaRPr>
                    </a:p>
                  </a:txBody>
                  <a:tcPr/>
                </a:tc>
                <a:tc>
                  <a:txBody>
                    <a:bodyPr/>
                    <a:lstStyle/>
                    <a:p>
                      <a:pPr>
                        <a:lnSpc>
                          <a:spcPct val="150000"/>
                        </a:lnSpc>
                      </a:pPr>
                      <a:r>
                        <a:rPr lang="en-ZA" sz="2000" dirty="0">
                          <a:solidFill>
                            <a:schemeClr val="tx1"/>
                          </a:solidFill>
                        </a:rPr>
                        <a:t>D3175</a:t>
                      </a:r>
                    </a:p>
                  </a:txBody>
                  <a:tcPr/>
                </a:tc>
                <a:tc>
                  <a:txBody>
                    <a:bodyPr/>
                    <a:lstStyle/>
                    <a:p>
                      <a:pPr>
                        <a:lnSpc>
                          <a:spcPct val="150000"/>
                        </a:lnSpc>
                      </a:pPr>
                      <a:r>
                        <a:rPr lang="en-ZA" sz="2000" dirty="0">
                          <a:solidFill>
                            <a:schemeClr val="tx1"/>
                          </a:solidFill>
                        </a:rPr>
                        <a:t>Provincial</a:t>
                      </a:r>
                    </a:p>
                  </a:txBody>
                  <a:tcPr/>
                </a:tc>
                <a:tc>
                  <a:txBody>
                    <a:bodyPr/>
                    <a:lstStyle/>
                    <a:p>
                      <a:pPr>
                        <a:lnSpc>
                          <a:spcPct val="150000"/>
                        </a:lnSpc>
                      </a:pPr>
                      <a:r>
                        <a:rPr lang="en-ZA" sz="2000" dirty="0">
                          <a:solidFill>
                            <a:schemeClr val="tx1"/>
                          </a:solidFill>
                        </a:rPr>
                        <a:t>10km</a:t>
                      </a:r>
                    </a:p>
                  </a:txBody>
                  <a:tcPr/>
                </a:tc>
                <a:extLst>
                  <a:ext uri="{0D108BD9-81ED-4DB2-BD59-A6C34878D82A}">
                    <a16:rowId xmlns:a16="http://schemas.microsoft.com/office/drawing/2014/main" val="10005"/>
                  </a:ext>
                </a:extLst>
              </a:tr>
            </a:tbl>
          </a:graphicData>
        </a:graphic>
      </p:graphicFrame>
      <p:pic>
        <p:nvPicPr>
          <p:cNvPr id="10" name="Picture 9"/>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124553599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eaLnBrk="0" fontAlgn="base" hangingPunct="0">
              <a:spcBef>
                <a:spcPct val="0"/>
              </a:spcBef>
              <a:spcAft>
                <a:spcPct val="0"/>
              </a:spcAft>
              <a:defRPr/>
            </a:pPr>
            <a:fld id="{E3A136A7-6341-4EB4-849B-93E340413518}" type="slidenum">
              <a:rPr lang="en-ZA" altLang="en-US" smtClean="0">
                <a:solidFill>
                  <a:prstClr val="black">
                    <a:tint val="75000"/>
                  </a:prstClr>
                </a:solidFill>
                <a:latin typeface="Arial" panose="020B0604020202020204" pitchFamily="34" charset="0"/>
              </a:rPr>
              <a:pPr eaLnBrk="0" fontAlgn="base" hangingPunct="0">
                <a:spcBef>
                  <a:spcPct val="0"/>
                </a:spcBef>
                <a:spcAft>
                  <a:spcPct val="0"/>
                </a:spcAft>
                <a:defRPr/>
              </a:pPr>
              <a:t>54</a:t>
            </a:fld>
            <a:endParaRPr lang="en-ZA" altLang="en-US">
              <a:solidFill>
                <a:prstClr val="black">
                  <a:tint val="75000"/>
                </a:prstClr>
              </a:solidFill>
              <a:latin typeface="Arial" panose="020B0604020202020204" pitchFamily="34" charset="0"/>
            </a:endParaRPr>
          </a:p>
        </p:txBody>
      </p:sp>
      <p:sp>
        <p:nvSpPr>
          <p:cNvPr id="2" name="Title 1"/>
          <p:cNvSpPr>
            <a:spLocks noGrp="1"/>
          </p:cNvSpPr>
          <p:nvPr>
            <p:ph type="title" idx="4294967295"/>
          </p:nvPr>
        </p:nvSpPr>
        <p:spPr>
          <a:xfrm>
            <a:off x="788988" y="263525"/>
            <a:ext cx="11403012" cy="725488"/>
          </a:xfrm>
          <a:solidFill>
            <a:schemeClr val="accent1"/>
          </a:solidFill>
        </p:spPr>
        <p:txBody>
          <a:bodyPr>
            <a:normAutofit fontScale="90000"/>
          </a:bodyPr>
          <a:lstStyle/>
          <a:p>
            <a:pPr algn="ctr"/>
            <a:r>
              <a:rPr lang="en-US" sz="3200" b="1" dirty="0">
                <a:solidFill>
                  <a:schemeClr val="tx1"/>
                </a:solidFill>
                <a:latin typeface="+mn-lt"/>
              </a:rPr>
              <a:t>ACCELERATION OF PROVISION OF BASIC SERVICES</a:t>
            </a:r>
            <a:endParaRPr lang="en-ZA" sz="3200" b="1" dirty="0">
              <a:solidFill>
                <a:schemeClr val="tx1"/>
              </a:solidFill>
              <a:latin typeface="+mn-lt"/>
            </a:endParaRPr>
          </a:p>
        </p:txBody>
      </p:sp>
      <p:sp>
        <p:nvSpPr>
          <p:cNvPr id="3" name="Content Placeholder 2"/>
          <p:cNvSpPr>
            <a:spLocks noGrp="1"/>
          </p:cNvSpPr>
          <p:nvPr>
            <p:ph idx="4294967295"/>
          </p:nvPr>
        </p:nvSpPr>
        <p:spPr>
          <a:xfrm>
            <a:off x="930275" y="1417638"/>
            <a:ext cx="11261725" cy="4022725"/>
          </a:xfrm>
        </p:spPr>
        <p:txBody>
          <a:bodyPr>
            <a:normAutofit/>
          </a:bodyPr>
          <a:lstStyle/>
          <a:p>
            <a:pPr>
              <a:lnSpc>
                <a:spcPct val="100000"/>
              </a:lnSpc>
              <a:buFont typeface="Wingdings" panose="05000000000000000000" pitchFamily="2" charset="2"/>
              <a:buChar char="q"/>
            </a:pPr>
            <a:r>
              <a:rPr lang="en-ZA" sz="2400" dirty="0">
                <a:solidFill>
                  <a:schemeClr val="tx1"/>
                </a:solidFill>
              </a:rPr>
              <a:t>GTM allocates budget for the upgrading of roads from gravel to surfacing on annual basis</a:t>
            </a:r>
          </a:p>
          <a:p>
            <a:pPr>
              <a:lnSpc>
                <a:spcPct val="100000"/>
              </a:lnSpc>
              <a:buFont typeface="Wingdings" panose="05000000000000000000" pitchFamily="2" charset="2"/>
              <a:buChar char="q"/>
            </a:pPr>
            <a:r>
              <a:rPr lang="en-ZA" sz="2400" dirty="0">
                <a:solidFill>
                  <a:schemeClr val="tx1"/>
                </a:solidFill>
              </a:rPr>
              <a:t> The Water Services Authority should consider upgrading the bulk water infrastructure to accommodate population growth </a:t>
            </a:r>
            <a:r>
              <a:rPr lang="en-ZA" sz="2400" dirty="0" err="1">
                <a:solidFill>
                  <a:schemeClr val="tx1"/>
                </a:solidFill>
              </a:rPr>
              <a:t>e.g</a:t>
            </a:r>
            <a:r>
              <a:rPr lang="en-ZA" sz="2400" dirty="0">
                <a:solidFill>
                  <a:schemeClr val="tx1"/>
                </a:solidFill>
              </a:rPr>
              <a:t> water and sewer plants</a:t>
            </a:r>
          </a:p>
          <a:p>
            <a:pPr>
              <a:lnSpc>
                <a:spcPct val="100000"/>
              </a:lnSpc>
              <a:buFont typeface="Wingdings" panose="05000000000000000000" pitchFamily="2" charset="2"/>
              <a:buChar char="q"/>
            </a:pPr>
            <a:r>
              <a:rPr lang="en-ZA" sz="2400" dirty="0">
                <a:solidFill>
                  <a:schemeClr val="tx1"/>
                </a:solidFill>
              </a:rPr>
              <a:t> Acquiring alternative sources of funding for rollout of infrastructure development programmes</a:t>
            </a:r>
          </a:p>
          <a:p>
            <a:pPr marL="0" indent="0">
              <a:lnSpc>
                <a:spcPct val="100000"/>
              </a:lnSpc>
              <a:buNone/>
            </a:pPr>
            <a:endParaRPr lang="en-ZA" dirty="0">
              <a:solidFill>
                <a:schemeClr val="tx1"/>
              </a:solidFill>
            </a:endParaRPr>
          </a:p>
        </p:txBody>
      </p:sp>
      <p:pic>
        <p:nvPicPr>
          <p:cNvPr id="5" name="Picture 4">
            <a:extLst>
              <a:ext uri="{FF2B5EF4-FFF2-40B4-BE49-F238E27FC236}">
                <a16:creationId xmlns:a16="http://schemas.microsoft.com/office/drawing/2014/main" id="{F85E17CB-9185-4BBF-BE28-BFE42085C47D}"/>
              </a:ext>
            </a:extLst>
          </p:cNvPr>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284028753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B144B69-593E-4476-AF73-5FB3C4B22BCF}" type="slidenum">
              <a:rPr lang="en-ZA" smtClean="0"/>
              <a:t>55</a:t>
            </a:fld>
            <a:endParaRPr lang="en-ZA"/>
          </a:p>
        </p:txBody>
      </p:sp>
      <p:sp>
        <p:nvSpPr>
          <p:cNvPr id="3" name="TextBox 2"/>
          <p:cNvSpPr txBox="1"/>
          <p:nvPr/>
        </p:nvSpPr>
        <p:spPr>
          <a:xfrm>
            <a:off x="2173045" y="2377440"/>
            <a:ext cx="8296835" cy="369332"/>
          </a:xfrm>
          <a:prstGeom prst="rect">
            <a:avLst/>
          </a:prstGeom>
          <a:noFill/>
        </p:spPr>
        <p:txBody>
          <a:bodyPr wrap="square" rtlCol="0">
            <a:spAutoFit/>
          </a:bodyPr>
          <a:lstStyle/>
          <a:p>
            <a:r>
              <a:rPr lang="en-US" dirty="0" smtClean="0"/>
              <a:t>8. Performance Per Project </a:t>
            </a:r>
            <a:endParaRPr lang="en-ZA" dirty="0"/>
          </a:p>
        </p:txBody>
      </p:sp>
    </p:spTree>
    <p:extLst>
      <p:ext uri="{BB962C8B-B14F-4D97-AF65-F5344CB8AC3E}">
        <p14:creationId xmlns:p14="http://schemas.microsoft.com/office/powerpoint/2010/main" val="37895244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B144B69-593E-4476-AF73-5FB3C4B22BCF}" type="slidenum">
              <a:rPr lang="en-ZA" smtClean="0"/>
              <a:t>56</a:t>
            </a:fld>
            <a:endParaRPr lang="en-ZA"/>
          </a:p>
        </p:txBody>
      </p:sp>
      <p:sp>
        <p:nvSpPr>
          <p:cNvPr id="3" name="Rectangle 2"/>
          <p:cNvSpPr/>
          <p:nvPr/>
        </p:nvSpPr>
        <p:spPr>
          <a:xfrm>
            <a:off x="1990165" y="505097"/>
            <a:ext cx="7498080" cy="369332"/>
          </a:xfrm>
          <a:prstGeom prst="rect">
            <a:avLst/>
          </a:prstGeom>
        </p:spPr>
        <p:txBody>
          <a:bodyPr wrap="square">
            <a:spAutoFit/>
          </a:bodyPr>
          <a:lstStyle/>
          <a:p>
            <a:r>
              <a:rPr lang="en-ZA" dirty="0"/>
              <a:t>2019/20 INEP PROJECTS </a:t>
            </a:r>
          </a:p>
        </p:txBody>
      </p:sp>
      <p:sp>
        <p:nvSpPr>
          <p:cNvPr id="4" name="Rectangle 3"/>
          <p:cNvSpPr/>
          <p:nvPr/>
        </p:nvSpPr>
        <p:spPr>
          <a:xfrm>
            <a:off x="1373351" y="1032733"/>
            <a:ext cx="2339103" cy="369332"/>
          </a:xfrm>
          <a:prstGeom prst="rect">
            <a:avLst/>
          </a:prstGeom>
        </p:spPr>
        <p:txBody>
          <a:bodyPr wrap="square">
            <a:spAutoFit/>
          </a:bodyPr>
          <a:lstStyle/>
          <a:p>
            <a:r>
              <a:rPr lang="en-ZA" dirty="0"/>
              <a:t>Electrification Project</a:t>
            </a:r>
          </a:p>
        </p:txBody>
      </p:sp>
      <p:graphicFrame>
        <p:nvGraphicFramePr>
          <p:cNvPr id="8" name="Table 7"/>
          <p:cNvGraphicFramePr>
            <a:graphicFrameLocks noGrp="1"/>
          </p:cNvGraphicFramePr>
          <p:nvPr>
            <p:extLst>
              <p:ext uri="{D42A27DB-BD31-4B8C-83A1-F6EECF244321}">
                <p14:modId xmlns:p14="http://schemas.microsoft.com/office/powerpoint/2010/main" val="2934281308"/>
              </p:ext>
            </p:extLst>
          </p:nvPr>
        </p:nvGraphicFramePr>
        <p:xfrm>
          <a:off x="1373351" y="1570616"/>
          <a:ext cx="9513387" cy="4690334"/>
        </p:xfrm>
        <a:graphic>
          <a:graphicData uri="http://schemas.openxmlformats.org/drawingml/2006/table">
            <a:tbl>
              <a:tblPr firstRow="1" bandRow="1">
                <a:tableStyleId>{5C22544A-7EE6-4342-B048-85BDC9FD1C3A}</a:tableStyleId>
              </a:tblPr>
              <a:tblGrid>
                <a:gridCol w="3171129">
                  <a:extLst>
                    <a:ext uri="{9D8B030D-6E8A-4147-A177-3AD203B41FA5}">
                      <a16:colId xmlns:a16="http://schemas.microsoft.com/office/drawing/2014/main" val="1492990837"/>
                    </a:ext>
                  </a:extLst>
                </a:gridCol>
                <a:gridCol w="3171129">
                  <a:extLst>
                    <a:ext uri="{9D8B030D-6E8A-4147-A177-3AD203B41FA5}">
                      <a16:colId xmlns:a16="http://schemas.microsoft.com/office/drawing/2014/main" val="646907858"/>
                    </a:ext>
                  </a:extLst>
                </a:gridCol>
                <a:gridCol w="3171129">
                  <a:extLst>
                    <a:ext uri="{9D8B030D-6E8A-4147-A177-3AD203B41FA5}">
                      <a16:colId xmlns:a16="http://schemas.microsoft.com/office/drawing/2014/main" val="1470352410"/>
                    </a:ext>
                  </a:extLst>
                </a:gridCol>
              </a:tblGrid>
              <a:tr h="375226">
                <a:tc>
                  <a:txBody>
                    <a:bodyPr/>
                    <a:lstStyle/>
                    <a:p>
                      <a:r>
                        <a:rPr lang="en-US" dirty="0" smtClean="0"/>
                        <a:t>Project Name</a:t>
                      </a:r>
                      <a:endParaRPr lang="en-ZA" dirty="0"/>
                    </a:p>
                  </a:txBody>
                  <a:tcPr/>
                </a:tc>
                <a:tc>
                  <a:txBody>
                    <a:bodyPr/>
                    <a:lstStyle/>
                    <a:p>
                      <a:r>
                        <a:rPr lang="en-US" dirty="0" smtClean="0"/>
                        <a:t>Project Progress</a:t>
                      </a:r>
                      <a:endParaRPr lang="en-ZA" dirty="0"/>
                    </a:p>
                  </a:txBody>
                  <a:tcPr/>
                </a:tc>
                <a:tc>
                  <a:txBody>
                    <a:bodyPr/>
                    <a:lstStyle/>
                    <a:p>
                      <a:r>
                        <a:rPr lang="en-US" dirty="0" smtClean="0"/>
                        <a:t>Challenges</a:t>
                      </a:r>
                      <a:endParaRPr lang="en-ZA" dirty="0"/>
                    </a:p>
                  </a:txBody>
                  <a:tcPr/>
                </a:tc>
                <a:extLst>
                  <a:ext uri="{0D108BD9-81ED-4DB2-BD59-A6C34878D82A}">
                    <a16:rowId xmlns:a16="http://schemas.microsoft.com/office/drawing/2014/main" val="3602335063"/>
                  </a:ext>
                </a:extLst>
              </a:tr>
              <a:tr h="656647">
                <a:tc>
                  <a:txBody>
                    <a:bodyPr/>
                    <a:lstStyle/>
                    <a:p>
                      <a:r>
                        <a:rPr lang="en-US" dirty="0" err="1" smtClean="0"/>
                        <a:t>Motseteng</a:t>
                      </a:r>
                      <a:r>
                        <a:rPr lang="en-US" dirty="0" smtClean="0"/>
                        <a:t> </a:t>
                      </a:r>
                      <a:endParaRPr lang="en-ZA" dirty="0"/>
                    </a:p>
                  </a:txBody>
                  <a:tcPr/>
                </a:tc>
                <a:tc>
                  <a:txBody>
                    <a:bodyPr/>
                    <a:lstStyle/>
                    <a:p>
                      <a:r>
                        <a:rPr lang="en-US" dirty="0" smtClean="0"/>
                        <a:t>Physical Construction: 95%</a:t>
                      </a:r>
                      <a:endParaRPr lang="en-ZA" dirty="0"/>
                    </a:p>
                  </a:txBody>
                  <a:tcPr/>
                </a:tc>
                <a:tc rowSpan="7">
                  <a:txBody>
                    <a:bodyPr/>
                    <a:lstStyle/>
                    <a:p>
                      <a:pPr marL="285750" indent="-285750">
                        <a:buFont typeface="Wingdings" panose="05000000000000000000" pitchFamily="2" charset="2"/>
                        <a:buChar char="q"/>
                      </a:pPr>
                      <a:r>
                        <a:rPr lang="en-US" dirty="0" smtClean="0"/>
                        <a:t>Capacity</a:t>
                      </a:r>
                      <a:r>
                        <a:rPr lang="en-US" baseline="0" dirty="0" smtClean="0"/>
                        <a:t> constraints on Eskom network resulting in delays on  the approval of designs &amp; Energizing of households.</a:t>
                      </a:r>
                    </a:p>
                    <a:p>
                      <a:pPr marL="0" indent="0">
                        <a:buFont typeface="Wingdings" panose="05000000000000000000" pitchFamily="2" charset="2"/>
                        <a:buNone/>
                      </a:pPr>
                      <a:endParaRPr lang="en-US" baseline="0" dirty="0" smtClean="0"/>
                    </a:p>
                    <a:p>
                      <a:pPr marL="0" indent="0">
                        <a:buFont typeface="Wingdings" panose="05000000000000000000" pitchFamily="2" charset="2"/>
                        <a:buNone/>
                      </a:pPr>
                      <a:endParaRPr lang="en-ZA" dirty="0"/>
                    </a:p>
                    <a:p>
                      <a:pPr marL="285750" indent="-285750">
                        <a:buFont typeface="Wingdings" panose="05000000000000000000" pitchFamily="2" charset="2"/>
                        <a:buChar char="q"/>
                      </a:pPr>
                      <a:r>
                        <a:rPr lang="en-US" dirty="0" smtClean="0"/>
                        <a:t>Covid-19 Lockdown affected the execution of electrification projects</a:t>
                      </a:r>
                      <a:endParaRPr lang="en-ZA" dirty="0"/>
                    </a:p>
                  </a:txBody>
                  <a:tcPr/>
                </a:tc>
                <a:extLst>
                  <a:ext uri="{0D108BD9-81ED-4DB2-BD59-A6C34878D82A}">
                    <a16:rowId xmlns:a16="http://schemas.microsoft.com/office/drawing/2014/main" val="1239815670"/>
                  </a:ext>
                </a:extLst>
              </a:tr>
              <a:tr h="375226">
                <a:tc>
                  <a:txBody>
                    <a:bodyPr/>
                    <a:lstStyle/>
                    <a:p>
                      <a:r>
                        <a:rPr lang="en-US" dirty="0" err="1" smtClean="0"/>
                        <a:t>Lenyenye</a:t>
                      </a:r>
                      <a:r>
                        <a:rPr lang="en-US" dirty="0" smtClean="0"/>
                        <a:t> </a:t>
                      </a:r>
                      <a:endParaRPr lang="en-ZA" dirty="0"/>
                    </a:p>
                  </a:txBody>
                  <a:tcPr/>
                </a:tc>
                <a:tc>
                  <a:txBody>
                    <a:bodyPr/>
                    <a:lstStyle/>
                    <a:p>
                      <a:r>
                        <a:rPr lang="en-US" dirty="0" smtClean="0"/>
                        <a:t>Completed:</a:t>
                      </a:r>
                      <a:r>
                        <a:rPr lang="en-US" baseline="0" dirty="0" smtClean="0"/>
                        <a:t> </a:t>
                      </a:r>
                      <a:r>
                        <a:rPr lang="en-US" dirty="0" smtClean="0"/>
                        <a:t>100%</a:t>
                      </a:r>
                      <a:endParaRPr lang="en-ZA" dirty="0"/>
                    </a:p>
                  </a:txBody>
                  <a:tcPr/>
                </a:tc>
                <a:tc vMerge="1">
                  <a:txBody>
                    <a:bodyPr/>
                    <a:lstStyle/>
                    <a:p>
                      <a:endParaRPr lang="en-ZA" dirty="0"/>
                    </a:p>
                  </a:txBody>
                  <a:tcPr/>
                </a:tc>
                <a:extLst>
                  <a:ext uri="{0D108BD9-81ED-4DB2-BD59-A6C34878D82A}">
                    <a16:rowId xmlns:a16="http://schemas.microsoft.com/office/drawing/2014/main" val="1953775199"/>
                  </a:ext>
                </a:extLst>
              </a:tr>
              <a:tr h="656647">
                <a:tc>
                  <a:txBody>
                    <a:bodyPr/>
                    <a:lstStyle/>
                    <a:p>
                      <a:r>
                        <a:rPr lang="en-US" dirty="0" err="1" smtClean="0"/>
                        <a:t>Ntsako</a:t>
                      </a:r>
                      <a:endParaRPr lang="en-ZA" dirty="0"/>
                    </a:p>
                  </a:txBody>
                  <a:tcPr/>
                </a:tc>
                <a:tc>
                  <a:txBody>
                    <a:bodyPr/>
                    <a:lstStyle/>
                    <a:p>
                      <a:r>
                        <a:rPr lang="en-US" dirty="0" smtClean="0"/>
                        <a:t>Physical Construction: 97%</a:t>
                      </a:r>
                      <a:endParaRPr lang="en-ZA" dirty="0"/>
                    </a:p>
                  </a:txBody>
                  <a:tcPr/>
                </a:tc>
                <a:tc vMerge="1">
                  <a:txBody>
                    <a:bodyPr/>
                    <a:lstStyle/>
                    <a:p>
                      <a:endParaRPr lang="en-ZA" dirty="0"/>
                    </a:p>
                  </a:txBody>
                  <a:tcPr/>
                </a:tc>
                <a:extLst>
                  <a:ext uri="{0D108BD9-81ED-4DB2-BD59-A6C34878D82A}">
                    <a16:rowId xmlns:a16="http://schemas.microsoft.com/office/drawing/2014/main" val="391364643"/>
                  </a:ext>
                </a:extLst>
              </a:tr>
              <a:tr h="656647">
                <a:tc>
                  <a:txBody>
                    <a:bodyPr/>
                    <a:lstStyle/>
                    <a:p>
                      <a:r>
                        <a:rPr lang="en-US" dirty="0" err="1" smtClean="0"/>
                        <a:t>Mulati</a:t>
                      </a:r>
                      <a:endParaRPr lang="en-ZA" dirty="0"/>
                    </a:p>
                  </a:txBody>
                  <a:tcPr/>
                </a:tc>
                <a:tc>
                  <a:txBody>
                    <a:bodyPr/>
                    <a:lstStyle/>
                    <a:p>
                      <a:r>
                        <a:rPr lang="en-US" dirty="0" smtClean="0"/>
                        <a:t>Physical Construction: 97%</a:t>
                      </a:r>
                      <a:endParaRPr lang="en-ZA" dirty="0"/>
                    </a:p>
                  </a:txBody>
                  <a:tcPr/>
                </a:tc>
                <a:tc vMerge="1">
                  <a:txBody>
                    <a:bodyPr/>
                    <a:lstStyle/>
                    <a:p>
                      <a:endParaRPr lang="en-ZA" dirty="0"/>
                    </a:p>
                  </a:txBody>
                  <a:tcPr/>
                </a:tc>
                <a:extLst>
                  <a:ext uri="{0D108BD9-81ED-4DB2-BD59-A6C34878D82A}">
                    <a16:rowId xmlns:a16="http://schemas.microsoft.com/office/drawing/2014/main" val="42094675"/>
                  </a:ext>
                </a:extLst>
              </a:tr>
              <a:tr h="656647">
                <a:tc>
                  <a:txBody>
                    <a:bodyPr/>
                    <a:lstStyle/>
                    <a:p>
                      <a:r>
                        <a:rPr lang="en-US" dirty="0" err="1" smtClean="0"/>
                        <a:t>Mohlaba</a:t>
                      </a:r>
                      <a:r>
                        <a:rPr lang="en-US" baseline="0" dirty="0" smtClean="0"/>
                        <a:t> Cross</a:t>
                      </a:r>
                      <a:endParaRPr lang="en-ZA" dirty="0"/>
                    </a:p>
                  </a:txBody>
                  <a:tcPr/>
                </a:tc>
                <a:tc>
                  <a:txBody>
                    <a:bodyPr/>
                    <a:lstStyle/>
                    <a:p>
                      <a:r>
                        <a:rPr lang="en-US" dirty="0" smtClean="0"/>
                        <a:t>Physical Construction: 82%</a:t>
                      </a:r>
                      <a:endParaRPr lang="en-ZA" dirty="0"/>
                    </a:p>
                  </a:txBody>
                  <a:tcPr/>
                </a:tc>
                <a:tc vMerge="1">
                  <a:txBody>
                    <a:bodyPr/>
                    <a:lstStyle/>
                    <a:p>
                      <a:endParaRPr lang="en-ZA" dirty="0"/>
                    </a:p>
                  </a:txBody>
                  <a:tcPr/>
                </a:tc>
                <a:extLst>
                  <a:ext uri="{0D108BD9-81ED-4DB2-BD59-A6C34878D82A}">
                    <a16:rowId xmlns:a16="http://schemas.microsoft.com/office/drawing/2014/main" val="2578854389"/>
                  </a:ext>
                </a:extLst>
              </a:tr>
              <a:tr h="656647">
                <a:tc>
                  <a:txBody>
                    <a:bodyPr/>
                    <a:lstStyle/>
                    <a:p>
                      <a:r>
                        <a:rPr lang="en-US" dirty="0" err="1" smtClean="0"/>
                        <a:t>Mavele</a:t>
                      </a:r>
                      <a:endParaRPr lang="en-ZA" dirty="0"/>
                    </a:p>
                  </a:txBody>
                  <a:tcPr/>
                </a:tc>
                <a:tc>
                  <a:txBody>
                    <a:bodyPr/>
                    <a:lstStyle/>
                    <a:p>
                      <a:r>
                        <a:rPr lang="en-US" dirty="0" smtClean="0"/>
                        <a:t>Physical Construction:</a:t>
                      </a:r>
                      <a:r>
                        <a:rPr lang="en-US" baseline="0" dirty="0" smtClean="0"/>
                        <a:t> </a:t>
                      </a:r>
                      <a:r>
                        <a:rPr lang="en-US" dirty="0" smtClean="0"/>
                        <a:t>90%</a:t>
                      </a:r>
                      <a:endParaRPr lang="en-ZA" dirty="0"/>
                    </a:p>
                  </a:txBody>
                  <a:tcPr/>
                </a:tc>
                <a:tc vMerge="1">
                  <a:txBody>
                    <a:bodyPr/>
                    <a:lstStyle/>
                    <a:p>
                      <a:endParaRPr lang="en-ZA" dirty="0"/>
                    </a:p>
                  </a:txBody>
                  <a:tcPr/>
                </a:tc>
                <a:extLst>
                  <a:ext uri="{0D108BD9-81ED-4DB2-BD59-A6C34878D82A}">
                    <a16:rowId xmlns:a16="http://schemas.microsoft.com/office/drawing/2014/main" val="593780796"/>
                  </a:ext>
                </a:extLst>
              </a:tr>
              <a:tr h="656647">
                <a:tc>
                  <a:txBody>
                    <a:bodyPr/>
                    <a:lstStyle/>
                    <a:p>
                      <a:r>
                        <a:rPr lang="en-US" dirty="0" err="1" smtClean="0"/>
                        <a:t>Tshamahansi</a:t>
                      </a:r>
                      <a:endParaRPr lang="en-ZA" dirty="0"/>
                    </a:p>
                  </a:txBody>
                  <a:tcPr/>
                </a:tc>
                <a:tc>
                  <a:txBody>
                    <a:bodyPr/>
                    <a:lstStyle/>
                    <a:p>
                      <a:r>
                        <a:rPr lang="en-US" dirty="0" smtClean="0"/>
                        <a:t>Physical Construction: 50%</a:t>
                      </a:r>
                      <a:endParaRPr lang="en-ZA" dirty="0"/>
                    </a:p>
                  </a:txBody>
                  <a:tcPr/>
                </a:tc>
                <a:tc vMerge="1">
                  <a:txBody>
                    <a:bodyPr/>
                    <a:lstStyle/>
                    <a:p>
                      <a:endParaRPr lang="en-ZA" dirty="0"/>
                    </a:p>
                  </a:txBody>
                  <a:tcPr/>
                </a:tc>
                <a:extLst>
                  <a:ext uri="{0D108BD9-81ED-4DB2-BD59-A6C34878D82A}">
                    <a16:rowId xmlns:a16="http://schemas.microsoft.com/office/drawing/2014/main" val="3481960370"/>
                  </a:ext>
                </a:extLst>
              </a:tr>
            </a:tbl>
          </a:graphicData>
        </a:graphic>
      </p:graphicFrame>
    </p:spTree>
    <p:extLst>
      <p:ext uri="{BB962C8B-B14F-4D97-AF65-F5344CB8AC3E}">
        <p14:creationId xmlns:p14="http://schemas.microsoft.com/office/powerpoint/2010/main" val="64045735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B144B69-593E-4476-AF73-5FB3C4B22BCF}" type="slidenum">
              <a:rPr lang="en-ZA" smtClean="0"/>
              <a:t>57</a:t>
            </a:fld>
            <a:endParaRPr lang="en-ZA"/>
          </a:p>
        </p:txBody>
      </p:sp>
      <p:sp>
        <p:nvSpPr>
          <p:cNvPr id="3" name="Rectangle 2"/>
          <p:cNvSpPr/>
          <p:nvPr/>
        </p:nvSpPr>
        <p:spPr>
          <a:xfrm>
            <a:off x="1862135" y="320040"/>
            <a:ext cx="4121641" cy="369332"/>
          </a:xfrm>
          <a:prstGeom prst="rect">
            <a:avLst/>
          </a:prstGeom>
        </p:spPr>
        <p:txBody>
          <a:bodyPr wrap="none">
            <a:spAutoFit/>
          </a:bodyPr>
          <a:lstStyle/>
          <a:p>
            <a:r>
              <a:rPr lang="en-ZA" dirty="0"/>
              <a:t>2019/20 CAPITAL  PROJECTS DBSA </a:t>
            </a:r>
          </a:p>
        </p:txBody>
      </p:sp>
      <p:sp>
        <p:nvSpPr>
          <p:cNvPr id="4" name="Rectangle 3"/>
          <p:cNvSpPr/>
          <p:nvPr/>
        </p:nvSpPr>
        <p:spPr>
          <a:xfrm>
            <a:off x="883552" y="995986"/>
            <a:ext cx="3583032" cy="369332"/>
          </a:xfrm>
          <a:prstGeom prst="rect">
            <a:avLst/>
          </a:prstGeom>
        </p:spPr>
        <p:txBody>
          <a:bodyPr wrap="none">
            <a:spAutoFit/>
          </a:bodyPr>
          <a:lstStyle/>
          <a:p>
            <a:r>
              <a:rPr lang="en-ZA" dirty="0"/>
              <a:t>Municipal Electrical Infrastructure</a:t>
            </a:r>
          </a:p>
        </p:txBody>
      </p:sp>
      <p:graphicFrame>
        <p:nvGraphicFramePr>
          <p:cNvPr id="5" name="Table 4"/>
          <p:cNvGraphicFramePr>
            <a:graphicFrameLocks noGrp="1"/>
          </p:cNvGraphicFramePr>
          <p:nvPr>
            <p:extLst>
              <p:ext uri="{D42A27DB-BD31-4B8C-83A1-F6EECF244321}">
                <p14:modId xmlns:p14="http://schemas.microsoft.com/office/powerpoint/2010/main" val="1825262378"/>
              </p:ext>
            </p:extLst>
          </p:nvPr>
        </p:nvGraphicFramePr>
        <p:xfrm>
          <a:off x="1086522" y="1456266"/>
          <a:ext cx="9144000" cy="42361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96745198"/>
                    </a:ext>
                  </a:extLst>
                </a:gridCol>
                <a:gridCol w="3048000">
                  <a:extLst>
                    <a:ext uri="{9D8B030D-6E8A-4147-A177-3AD203B41FA5}">
                      <a16:colId xmlns:a16="http://schemas.microsoft.com/office/drawing/2014/main" val="1072013313"/>
                    </a:ext>
                  </a:extLst>
                </a:gridCol>
                <a:gridCol w="3048000">
                  <a:extLst>
                    <a:ext uri="{9D8B030D-6E8A-4147-A177-3AD203B41FA5}">
                      <a16:colId xmlns:a16="http://schemas.microsoft.com/office/drawing/2014/main" val="1146456338"/>
                    </a:ext>
                  </a:extLst>
                </a:gridCol>
              </a:tblGrid>
              <a:tr h="340218">
                <a:tc>
                  <a:txBody>
                    <a:bodyPr/>
                    <a:lstStyle/>
                    <a:p>
                      <a:r>
                        <a:rPr lang="en-US" dirty="0" smtClean="0"/>
                        <a:t>Project Name</a:t>
                      </a:r>
                      <a:endParaRPr lang="en-ZA" dirty="0"/>
                    </a:p>
                  </a:txBody>
                  <a:tcPr/>
                </a:tc>
                <a:tc>
                  <a:txBody>
                    <a:bodyPr/>
                    <a:lstStyle/>
                    <a:p>
                      <a:r>
                        <a:rPr lang="en-US" dirty="0" smtClean="0"/>
                        <a:t>Project Progress</a:t>
                      </a:r>
                      <a:endParaRPr lang="en-ZA" dirty="0"/>
                    </a:p>
                  </a:txBody>
                  <a:tcPr/>
                </a:tc>
                <a:tc>
                  <a:txBody>
                    <a:bodyPr/>
                    <a:lstStyle/>
                    <a:p>
                      <a:r>
                        <a:rPr lang="en-US" dirty="0" smtClean="0"/>
                        <a:t>Challenges</a:t>
                      </a:r>
                      <a:endParaRPr lang="en-ZA" dirty="0"/>
                    </a:p>
                  </a:txBody>
                  <a:tcPr/>
                </a:tc>
                <a:extLst>
                  <a:ext uri="{0D108BD9-81ED-4DB2-BD59-A6C34878D82A}">
                    <a16:rowId xmlns:a16="http://schemas.microsoft.com/office/drawing/2014/main" val="2875342204"/>
                  </a:ext>
                </a:extLst>
              </a:tr>
              <a:tr h="595381">
                <a:tc>
                  <a:txBody>
                    <a:bodyPr/>
                    <a:lstStyle/>
                    <a:p>
                      <a:r>
                        <a:rPr lang="en-US" dirty="0" smtClean="0"/>
                        <a:t>Install</a:t>
                      </a:r>
                      <a:r>
                        <a:rPr lang="en-US" baseline="0" dirty="0" smtClean="0"/>
                        <a:t> 2x20MVA Transformers Tzaneen</a:t>
                      </a:r>
                      <a:endParaRPr lang="en-ZA" dirty="0"/>
                    </a:p>
                  </a:txBody>
                  <a:tcPr/>
                </a:tc>
                <a:tc>
                  <a:txBody>
                    <a:bodyPr/>
                    <a:lstStyle/>
                    <a:p>
                      <a:r>
                        <a:rPr lang="en-US" dirty="0" smtClean="0"/>
                        <a:t>Physical Construction: 64% (Multi-Year Project)</a:t>
                      </a:r>
                      <a:endParaRPr lang="en-ZA" dirty="0"/>
                    </a:p>
                  </a:txBody>
                  <a:tcPr/>
                </a:tc>
                <a:tc rowSpan="6">
                  <a:txBody>
                    <a:bodyPr/>
                    <a:lstStyle/>
                    <a:p>
                      <a:pPr marL="285750" indent="-285750">
                        <a:buFont typeface="Wingdings" panose="05000000000000000000" pitchFamily="2" charset="2"/>
                        <a:buChar char="q"/>
                      </a:pPr>
                      <a:r>
                        <a:rPr lang="en-US" dirty="0" smtClean="0"/>
                        <a:t>Insufficient</a:t>
                      </a:r>
                      <a:r>
                        <a:rPr lang="en-US" baseline="0" dirty="0" smtClean="0"/>
                        <a:t> budgets available to fully execute scope. Resulting in scope reductions.</a:t>
                      </a:r>
                    </a:p>
                    <a:p>
                      <a:pPr marL="0" indent="0">
                        <a:buFont typeface="Wingdings" panose="05000000000000000000" pitchFamily="2" charset="2"/>
                        <a:buNone/>
                      </a:pPr>
                      <a:endParaRPr lang="en-US" baseline="0" dirty="0" smtClean="0"/>
                    </a:p>
                    <a:p>
                      <a:pPr marL="285750" indent="-285750">
                        <a:buFont typeface="Wingdings" panose="05000000000000000000" pitchFamily="2" charset="2"/>
                        <a:buChar char="q"/>
                      </a:pPr>
                      <a:r>
                        <a:rPr lang="en-US" baseline="0" dirty="0" smtClean="0"/>
                        <a:t>Material Price Escalations</a:t>
                      </a:r>
                      <a:endParaRPr lang="en-ZA" dirty="0"/>
                    </a:p>
                    <a:p>
                      <a:pPr marL="285750" indent="-285750">
                        <a:buFont typeface="Wingdings" panose="05000000000000000000" pitchFamily="2" charset="2"/>
                        <a:buChar char="q"/>
                      </a:pPr>
                      <a:endParaRPr lang="en-US" dirty="0" smtClean="0"/>
                    </a:p>
                    <a:p>
                      <a:pPr marL="285750" indent="-285750">
                        <a:buFont typeface="Wingdings" panose="05000000000000000000" pitchFamily="2" charset="2"/>
                        <a:buChar char="q"/>
                      </a:pPr>
                      <a:r>
                        <a:rPr lang="en-US" dirty="0" smtClean="0"/>
                        <a:t>Covid-19 Lockdown caused</a:t>
                      </a:r>
                      <a:r>
                        <a:rPr lang="en-US" baseline="0" dirty="0" smtClean="0"/>
                        <a:t> delays in </a:t>
                      </a:r>
                      <a:r>
                        <a:rPr lang="en-US" dirty="0" smtClean="0"/>
                        <a:t>the</a:t>
                      </a:r>
                      <a:r>
                        <a:rPr lang="en-US" baseline="0" dirty="0" smtClean="0"/>
                        <a:t> implementation of capital </a:t>
                      </a:r>
                      <a:r>
                        <a:rPr lang="en-US" dirty="0" smtClean="0"/>
                        <a:t> projects</a:t>
                      </a:r>
                      <a:endParaRPr lang="en-ZA" dirty="0"/>
                    </a:p>
                  </a:txBody>
                  <a:tcPr/>
                </a:tc>
                <a:extLst>
                  <a:ext uri="{0D108BD9-81ED-4DB2-BD59-A6C34878D82A}">
                    <a16:rowId xmlns:a16="http://schemas.microsoft.com/office/drawing/2014/main" val="3733922532"/>
                  </a:ext>
                </a:extLst>
              </a:tr>
              <a:tr h="595381">
                <a:tc>
                  <a:txBody>
                    <a:bodyPr/>
                    <a:lstStyle/>
                    <a:p>
                      <a:r>
                        <a:rPr lang="en-US" dirty="0" smtClean="0"/>
                        <a:t>Rebuilding 14</a:t>
                      </a:r>
                      <a:r>
                        <a:rPr lang="en-US" baseline="0" dirty="0" smtClean="0"/>
                        <a:t> </a:t>
                      </a:r>
                      <a:r>
                        <a:rPr lang="en-US" dirty="0" smtClean="0"/>
                        <a:t>km of </a:t>
                      </a:r>
                      <a:r>
                        <a:rPr lang="en-US" baseline="0" dirty="0" smtClean="0"/>
                        <a:t> Overhead lines </a:t>
                      </a:r>
                      <a:endParaRPr lang="en-ZA" dirty="0"/>
                    </a:p>
                  </a:txBody>
                  <a:tcPr/>
                </a:tc>
                <a:tc>
                  <a:txBody>
                    <a:bodyPr/>
                    <a:lstStyle/>
                    <a:p>
                      <a:r>
                        <a:rPr lang="en-US" dirty="0" smtClean="0"/>
                        <a:t>Physical</a:t>
                      </a:r>
                      <a:r>
                        <a:rPr lang="en-US" baseline="0" dirty="0" smtClean="0"/>
                        <a:t> Construction: 87</a:t>
                      </a:r>
                      <a:r>
                        <a:rPr lang="en-US" dirty="0" smtClean="0"/>
                        <a:t>%</a:t>
                      </a:r>
                      <a:endParaRPr lang="en-ZA" dirty="0"/>
                    </a:p>
                  </a:txBody>
                  <a:tcPr/>
                </a:tc>
                <a:tc vMerge="1">
                  <a:txBody>
                    <a:bodyPr/>
                    <a:lstStyle/>
                    <a:p>
                      <a:endParaRPr lang="en-ZA" dirty="0"/>
                    </a:p>
                  </a:txBody>
                  <a:tcPr/>
                </a:tc>
                <a:extLst>
                  <a:ext uri="{0D108BD9-81ED-4DB2-BD59-A6C34878D82A}">
                    <a16:rowId xmlns:a16="http://schemas.microsoft.com/office/drawing/2014/main" val="1295413128"/>
                  </a:ext>
                </a:extLst>
              </a:tr>
              <a:tr h="595381">
                <a:tc>
                  <a:txBody>
                    <a:bodyPr/>
                    <a:lstStyle/>
                    <a:p>
                      <a:r>
                        <a:rPr lang="en-US" dirty="0" smtClean="0"/>
                        <a:t>Installation</a:t>
                      </a:r>
                      <a:r>
                        <a:rPr lang="en-US" baseline="0" dirty="0" smtClean="0"/>
                        <a:t> of </a:t>
                      </a:r>
                      <a:r>
                        <a:rPr lang="en-US" baseline="0" dirty="0" err="1" smtClean="0"/>
                        <a:t>Highmast</a:t>
                      </a:r>
                      <a:r>
                        <a:rPr lang="en-US" baseline="0" dirty="0" smtClean="0"/>
                        <a:t> R36 </a:t>
                      </a:r>
                      <a:r>
                        <a:rPr lang="en-US" baseline="0" dirty="0" err="1" smtClean="0"/>
                        <a:t>Khujwana</a:t>
                      </a:r>
                      <a:endParaRPr lang="en-ZA" dirty="0"/>
                    </a:p>
                  </a:txBody>
                  <a:tcPr/>
                </a:tc>
                <a:tc>
                  <a:txBody>
                    <a:bodyPr/>
                    <a:lstStyle/>
                    <a:p>
                      <a:r>
                        <a:rPr lang="en-US" dirty="0" smtClean="0"/>
                        <a:t>Physical Construction: 77%</a:t>
                      </a:r>
                      <a:endParaRPr lang="en-ZA" dirty="0"/>
                    </a:p>
                  </a:txBody>
                  <a:tcPr/>
                </a:tc>
                <a:tc vMerge="1">
                  <a:txBody>
                    <a:bodyPr/>
                    <a:lstStyle/>
                    <a:p>
                      <a:endParaRPr lang="en-ZA" dirty="0"/>
                    </a:p>
                  </a:txBody>
                  <a:tcPr/>
                </a:tc>
                <a:extLst>
                  <a:ext uri="{0D108BD9-81ED-4DB2-BD59-A6C34878D82A}">
                    <a16:rowId xmlns:a16="http://schemas.microsoft.com/office/drawing/2014/main" val="2912306397"/>
                  </a:ext>
                </a:extLst>
              </a:tr>
              <a:tr h="669980">
                <a:tc>
                  <a:txBody>
                    <a:bodyPr/>
                    <a:lstStyle/>
                    <a:p>
                      <a:r>
                        <a:rPr lang="en-US" dirty="0" smtClean="0"/>
                        <a:t>Installation</a:t>
                      </a:r>
                      <a:r>
                        <a:rPr lang="en-US" baseline="0" dirty="0" smtClean="0"/>
                        <a:t> of Streetlights R71 (</a:t>
                      </a:r>
                      <a:r>
                        <a:rPr lang="en-US" baseline="0" dirty="0" err="1" smtClean="0"/>
                        <a:t>Ashade</a:t>
                      </a:r>
                      <a:r>
                        <a:rPr lang="en-US" baseline="0" dirty="0" smtClean="0"/>
                        <a:t>)</a:t>
                      </a:r>
                      <a:endParaRPr lang="en-ZA" dirty="0"/>
                    </a:p>
                  </a:txBody>
                  <a:tcPr/>
                </a:tc>
                <a:tc>
                  <a:txBody>
                    <a:bodyPr/>
                    <a:lstStyle/>
                    <a:p>
                      <a:r>
                        <a:rPr lang="en-US" dirty="0" smtClean="0"/>
                        <a:t>Physical Construction: 95%</a:t>
                      </a:r>
                      <a:endParaRPr lang="en-ZA" dirty="0"/>
                    </a:p>
                  </a:txBody>
                  <a:tcPr/>
                </a:tc>
                <a:tc vMerge="1">
                  <a:txBody>
                    <a:bodyPr/>
                    <a:lstStyle/>
                    <a:p>
                      <a:endParaRPr lang="en-ZA" dirty="0"/>
                    </a:p>
                  </a:txBody>
                  <a:tcPr/>
                </a:tc>
                <a:extLst>
                  <a:ext uri="{0D108BD9-81ED-4DB2-BD59-A6C34878D82A}">
                    <a16:rowId xmlns:a16="http://schemas.microsoft.com/office/drawing/2014/main" val="236737434"/>
                  </a:ext>
                </a:extLst>
              </a:tr>
              <a:tr h="595381">
                <a:tc>
                  <a:txBody>
                    <a:bodyPr/>
                    <a:lstStyle/>
                    <a:p>
                      <a:r>
                        <a:rPr lang="en-US" dirty="0" smtClean="0"/>
                        <a:t>Replacement</a:t>
                      </a:r>
                      <a:r>
                        <a:rPr lang="en-US" baseline="0" dirty="0" smtClean="0"/>
                        <a:t> of Miniature Substation</a:t>
                      </a:r>
                      <a:endParaRPr lang="en-ZA" dirty="0"/>
                    </a:p>
                  </a:txBody>
                  <a:tcPr/>
                </a:tc>
                <a:tc>
                  <a:txBody>
                    <a:bodyPr/>
                    <a:lstStyle/>
                    <a:p>
                      <a:r>
                        <a:rPr lang="en-US" dirty="0" smtClean="0"/>
                        <a:t>Physical Construction: 100%</a:t>
                      </a:r>
                      <a:endParaRPr lang="en-ZA" dirty="0"/>
                    </a:p>
                  </a:txBody>
                  <a:tcPr/>
                </a:tc>
                <a:tc vMerge="1">
                  <a:txBody>
                    <a:bodyPr/>
                    <a:lstStyle/>
                    <a:p>
                      <a:endParaRPr lang="en-ZA" dirty="0"/>
                    </a:p>
                  </a:txBody>
                  <a:tcPr/>
                </a:tc>
                <a:extLst>
                  <a:ext uri="{0D108BD9-81ED-4DB2-BD59-A6C34878D82A}">
                    <a16:rowId xmlns:a16="http://schemas.microsoft.com/office/drawing/2014/main" val="1410587361"/>
                  </a:ext>
                </a:extLst>
              </a:tr>
              <a:tr h="595381">
                <a:tc>
                  <a:txBody>
                    <a:bodyPr/>
                    <a:lstStyle/>
                    <a:p>
                      <a:r>
                        <a:rPr lang="en-US" dirty="0" smtClean="0"/>
                        <a:t>Installation</a:t>
                      </a:r>
                      <a:r>
                        <a:rPr lang="en-US" baseline="0" dirty="0" smtClean="0"/>
                        <a:t> of prepaid meters</a:t>
                      </a:r>
                      <a:endParaRPr lang="en-ZA" dirty="0"/>
                    </a:p>
                  </a:txBody>
                  <a:tcPr/>
                </a:tc>
                <a:tc>
                  <a:txBody>
                    <a:bodyPr/>
                    <a:lstStyle/>
                    <a:p>
                      <a:r>
                        <a:rPr lang="en-US" dirty="0" smtClean="0"/>
                        <a:t>Physical Construction:</a:t>
                      </a:r>
                      <a:r>
                        <a:rPr lang="en-US" baseline="0" dirty="0" smtClean="0"/>
                        <a:t> 100</a:t>
                      </a:r>
                      <a:r>
                        <a:rPr lang="en-US" dirty="0" smtClean="0"/>
                        <a:t>%</a:t>
                      </a:r>
                      <a:endParaRPr lang="en-ZA" dirty="0"/>
                    </a:p>
                  </a:txBody>
                  <a:tcPr/>
                </a:tc>
                <a:tc vMerge="1">
                  <a:txBody>
                    <a:bodyPr/>
                    <a:lstStyle/>
                    <a:p>
                      <a:endParaRPr lang="en-ZA" dirty="0"/>
                    </a:p>
                  </a:txBody>
                  <a:tcPr/>
                </a:tc>
                <a:extLst>
                  <a:ext uri="{0D108BD9-81ED-4DB2-BD59-A6C34878D82A}">
                    <a16:rowId xmlns:a16="http://schemas.microsoft.com/office/drawing/2014/main" val="1383685613"/>
                  </a:ext>
                </a:extLst>
              </a:tr>
            </a:tbl>
          </a:graphicData>
        </a:graphic>
      </p:graphicFrame>
    </p:spTree>
    <p:extLst>
      <p:ext uri="{BB962C8B-B14F-4D97-AF65-F5344CB8AC3E}">
        <p14:creationId xmlns:p14="http://schemas.microsoft.com/office/powerpoint/2010/main" val="72751404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B144B69-593E-4476-AF73-5FB3C4B22BCF}" type="slidenum">
              <a:rPr lang="en-ZA" smtClean="0"/>
              <a:t>58</a:t>
            </a:fld>
            <a:endParaRPr lang="en-ZA"/>
          </a:p>
        </p:txBody>
      </p:sp>
      <p:sp>
        <p:nvSpPr>
          <p:cNvPr id="3" name="TextBox 2"/>
          <p:cNvSpPr txBox="1"/>
          <p:nvPr/>
        </p:nvSpPr>
        <p:spPr>
          <a:xfrm flipH="1">
            <a:off x="2552251" y="627891"/>
            <a:ext cx="5914018" cy="369332"/>
          </a:xfrm>
          <a:prstGeom prst="rect">
            <a:avLst/>
          </a:prstGeom>
          <a:noFill/>
        </p:spPr>
        <p:txBody>
          <a:bodyPr wrap="square" rtlCol="0">
            <a:spAutoFit/>
          </a:bodyPr>
          <a:lstStyle/>
          <a:p>
            <a:r>
              <a:rPr lang="en-US" dirty="0" smtClean="0"/>
              <a:t>2019/20 MIG PROJECTS </a:t>
            </a: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1196991127"/>
              </p:ext>
            </p:extLst>
          </p:nvPr>
        </p:nvGraphicFramePr>
        <p:xfrm>
          <a:off x="946674" y="1795430"/>
          <a:ext cx="9789460" cy="4785360"/>
        </p:xfrm>
        <a:graphic>
          <a:graphicData uri="http://schemas.openxmlformats.org/drawingml/2006/table">
            <a:tbl>
              <a:tblPr firstRow="1" bandRow="1">
                <a:tableStyleId>{5C22544A-7EE6-4342-B048-85BDC9FD1C3A}</a:tableStyleId>
              </a:tblPr>
              <a:tblGrid>
                <a:gridCol w="2447365">
                  <a:extLst>
                    <a:ext uri="{9D8B030D-6E8A-4147-A177-3AD203B41FA5}">
                      <a16:colId xmlns:a16="http://schemas.microsoft.com/office/drawing/2014/main" val="2601754517"/>
                    </a:ext>
                  </a:extLst>
                </a:gridCol>
                <a:gridCol w="2447365">
                  <a:extLst>
                    <a:ext uri="{9D8B030D-6E8A-4147-A177-3AD203B41FA5}">
                      <a16:colId xmlns:a16="http://schemas.microsoft.com/office/drawing/2014/main" val="3948403348"/>
                    </a:ext>
                  </a:extLst>
                </a:gridCol>
                <a:gridCol w="2447365">
                  <a:extLst>
                    <a:ext uri="{9D8B030D-6E8A-4147-A177-3AD203B41FA5}">
                      <a16:colId xmlns:a16="http://schemas.microsoft.com/office/drawing/2014/main" val="1459018831"/>
                    </a:ext>
                  </a:extLst>
                </a:gridCol>
                <a:gridCol w="2447365">
                  <a:extLst>
                    <a:ext uri="{9D8B030D-6E8A-4147-A177-3AD203B41FA5}">
                      <a16:colId xmlns:a16="http://schemas.microsoft.com/office/drawing/2014/main" val="2359653962"/>
                    </a:ext>
                  </a:extLst>
                </a:gridCol>
              </a:tblGrid>
              <a:tr h="370840">
                <a:tc>
                  <a:txBody>
                    <a:bodyPr/>
                    <a:lstStyle/>
                    <a:p>
                      <a:r>
                        <a:rPr lang="en-US" sz="1400" dirty="0" smtClean="0">
                          <a:solidFill>
                            <a:schemeClr val="tx1"/>
                          </a:solidFill>
                          <a:latin typeface="Arial" panose="020B0604020202020204" pitchFamily="34" charset="0"/>
                          <a:cs typeface="Arial" panose="020B0604020202020204" pitchFamily="34" charset="0"/>
                        </a:rPr>
                        <a:t>Project Name </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ZA"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Brief Scope of Works</a:t>
                      </a:r>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ZA"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Status &amp;</a:t>
                      </a:r>
                    </a:p>
                    <a:p>
                      <a:pPr marL="0" marR="0" lvl="0" indent="0" algn="ctr" defTabSz="914400" rtl="0" eaLnBrk="1" fontAlgn="ctr" latinLnBrk="0" hangingPunct="1">
                        <a:lnSpc>
                          <a:spcPct val="100000"/>
                        </a:lnSpc>
                        <a:spcBef>
                          <a:spcPct val="0"/>
                        </a:spcBef>
                        <a:spcAft>
                          <a:spcPct val="0"/>
                        </a:spcAft>
                        <a:buClrTx/>
                        <a:buSzTx/>
                        <a:buFontTx/>
                        <a:buNone/>
                        <a:tabLst/>
                      </a:pPr>
                      <a:r>
                        <a:rPr kumimoji="0" lang="en-ZA"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Physical Progress</a:t>
                      </a:r>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ZA"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Comments</a:t>
                      </a:r>
                    </a:p>
                  </a:txBody>
                  <a:tcPr/>
                </a:tc>
                <a:extLst>
                  <a:ext uri="{0D108BD9-81ED-4DB2-BD59-A6C34878D82A}">
                    <a16:rowId xmlns:a16="http://schemas.microsoft.com/office/drawing/2014/main" val="823046609"/>
                  </a:ext>
                </a:extLst>
              </a:tr>
              <a:tr h="370840">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Upgrading of </a:t>
                      </a:r>
                      <a:r>
                        <a:rPr kumimoji="0" lang="en-US" sz="11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Lenyenye</a:t>
                      </a: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Taxi Rank</a:t>
                      </a:r>
                    </a:p>
                  </a:txBody>
                  <a:tcPr marL="0" marR="0" marT="0" marB="0" anchor="ctr" horzOverflow="overflow"/>
                </a:tc>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0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Construction of 5 market stalls, taxi parking bays and civil services </a:t>
                      </a:r>
                    </a:p>
                  </a:txBody>
                  <a:tcPr marL="0" marR="0" marT="0" marB="0" anchor="ctr" horzOverflow="overflow"/>
                </a:tc>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95%</a:t>
                      </a:r>
                    </a:p>
                  </a:txBody>
                  <a:tcPr marL="0" marR="0" marT="0" marB="0" anchor="ctr" horzOverflow="overflow"/>
                </a:tc>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The Contractor has completed the works and Practical Inspection was done on the 15/10/2020</a:t>
                      </a:r>
                    </a:p>
                  </a:txBody>
                  <a:tcPr marL="0" marR="0" marT="0" marB="0" anchor="ctr" horzOverflow="overflow"/>
                </a:tc>
                <a:extLst>
                  <a:ext uri="{0D108BD9-81ED-4DB2-BD59-A6C34878D82A}">
                    <a16:rowId xmlns:a16="http://schemas.microsoft.com/office/drawing/2014/main" val="1569131717"/>
                  </a:ext>
                </a:extLst>
              </a:tr>
              <a:tr h="3708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Upgrading of </a:t>
                      </a:r>
                      <a:r>
                        <a:rPr kumimoji="0" lang="en-US" sz="11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Mulati</a:t>
                      </a: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Access Road</a:t>
                      </a:r>
                    </a:p>
                  </a:txBody>
                  <a:tcPr marL="0" marR="0" marT="0" marB="0"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0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Upgrading of 5.8kms from Gravel to Interlocking Paving Blocks and related Stormwater management systems</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0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 </a:t>
                      </a:r>
                    </a:p>
                  </a:txBody>
                  <a:tcPr marL="0" marR="0" marT="0" marB="0"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N/A</a:t>
                      </a:r>
                    </a:p>
                  </a:txBody>
                  <a:tcPr marL="0" marR="0" marT="0" marB="0"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Original Contractor was terminated. Project has been redesigned, and advertised is now on adjudication. </a:t>
                      </a:r>
                    </a:p>
                  </a:txBody>
                  <a:tcPr marL="0" marR="0" marT="0" marB="0" anchor="ctr" horzOverflow="overflow"/>
                </a:tc>
                <a:extLst>
                  <a:ext uri="{0D108BD9-81ED-4DB2-BD59-A6C34878D82A}">
                    <a16:rowId xmlns:a16="http://schemas.microsoft.com/office/drawing/2014/main" val="2210204486"/>
                  </a:ext>
                </a:extLst>
              </a:tr>
              <a:tr h="3708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Construction of </a:t>
                      </a:r>
                      <a:r>
                        <a:rPr kumimoji="0" lang="en-US" sz="11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Mawa</a:t>
                      </a: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Block 12 Low level bridge</a:t>
                      </a:r>
                    </a:p>
                  </a:txBody>
                  <a:tcPr marL="0" marR="0" marT="0" marB="0"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0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Construction of a 6No. 1500mm x 900mm precast portals culverts low level bridge, continuously reinforced concrete surfacing</a:t>
                      </a:r>
                    </a:p>
                  </a:txBody>
                  <a:tcPr marL="0" marR="0" marT="0" marB="0"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95%</a:t>
                      </a:r>
                    </a:p>
                  </a:txBody>
                  <a:tcPr marL="0" marR="0" marT="0" marB="0"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The Contractor has completed Construction of the works. Practical Completion Inspection was conducted and the Contractor is attending to the Snag List.</a:t>
                      </a:r>
                    </a:p>
                  </a:txBody>
                  <a:tcPr marL="0" marR="0" marT="0" marB="0" anchor="ctr" horzOverflow="overflow"/>
                </a:tc>
                <a:extLst>
                  <a:ext uri="{0D108BD9-81ED-4DB2-BD59-A6C34878D82A}">
                    <a16:rowId xmlns:a16="http://schemas.microsoft.com/office/drawing/2014/main" val="3483663384"/>
                  </a:ext>
                </a:extLst>
              </a:tr>
              <a:tr h="3708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Upgrading of </a:t>
                      </a:r>
                      <a:r>
                        <a:rPr kumimoji="0" lang="en-US" sz="11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Relela</a:t>
                      </a: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Access Road</a:t>
                      </a:r>
                    </a:p>
                  </a:txBody>
                  <a:tcPr marL="0" marR="0" marT="0" marB="0"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0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Upgrading of 3km road from gravel to Interlocking Paving Blocks and related Stormwater management systems</a:t>
                      </a:r>
                    </a:p>
                  </a:txBody>
                  <a:tcPr marL="0" marR="0" marT="0" marB="0"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93%</a:t>
                      </a:r>
                    </a:p>
                  </a:txBody>
                  <a:tcPr marL="0" marR="0" marT="0" marB="0"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The contractor has paved 2.5km of the road and they are currently busy with Construction of the remaining 500m paving, drains and edge beams.</a:t>
                      </a:r>
                    </a:p>
                  </a:txBody>
                  <a:tcPr marL="0" marR="0" marT="0" marB="0" anchor="ctr" horzOverflow="overflow"/>
                </a:tc>
                <a:extLst>
                  <a:ext uri="{0D108BD9-81ED-4DB2-BD59-A6C34878D82A}">
                    <a16:rowId xmlns:a16="http://schemas.microsoft.com/office/drawing/2014/main" val="1357260414"/>
                  </a:ext>
                </a:extLst>
              </a:tr>
              <a:tr h="370840">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Mmatapa</a:t>
                      </a: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to </a:t>
                      </a:r>
                      <a:r>
                        <a:rPr kumimoji="0" lang="en-US" sz="11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Leseka</a:t>
                      </a:r>
                      <a:r>
                        <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Access Road</a:t>
                      </a:r>
                    </a:p>
                  </a:txBody>
                  <a:tcPr marL="0" marR="0" marT="0" marB="0" anchor="ctr" horzOverflow="overflow"/>
                </a:tc>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Upgrading of 3km road from gravel to Interlocking Paving Blocks and related Stormwater management systems</a:t>
                      </a:r>
                    </a:p>
                  </a:txBody>
                  <a:tcPr marL="0" marR="0" marT="0" marB="0" anchor="ctr" horzOverflow="overflow"/>
                </a:tc>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60%</a:t>
                      </a:r>
                    </a:p>
                  </a:txBody>
                  <a:tcPr marL="0" marR="0" marT="0" marB="0" anchor="ctr" horzOverflow="overflow"/>
                </a:tc>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The contractor experience delays during the rainy season which affected the completion date</a:t>
                      </a:r>
                    </a:p>
                  </a:txBody>
                  <a:tcPr marL="0" marR="0" marT="0" marB="0" anchor="ctr" horzOverflow="overflow"/>
                </a:tc>
                <a:extLst>
                  <a:ext uri="{0D108BD9-81ED-4DB2-BD59-A6C34878D82A}">
                    <a16:rowId xmlns:a16="http://schemas.microsoft.com/office/drawing/2014/main" val="2408134383"/>
                  </a:ext>
                </a:extLst>
              </a:tr>
              <a:tr h="370840">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Mopye High School Access Road</a:t>
                      </a:r>
                    </a:p>
                  </a:txBody>
                  <a:tcPr marL="0" marR="0" marT="0" marB="0" anchor="ctr" horzOverflow="overflow"/>
                </a:tc>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altLang="en-US" sz="10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Construction of 2 km access road. Laying of 80mm interlocking paving blocks where gradients are less than 16% Casting Construction of Retaining walls (Gabion and masonry)</a:t>
                      </a:r>
                    </a:p>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altLang="en-US" sz="10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Installation of road furniture</a:t>
                      </a: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tc>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72%</a:t>
                      </a:r>
                    </a:p>
                  </a:txBody>
                  <a:tcPr marL="0" marR="0" marT="0" marB="0" anchor="ctr" horzOverflow="overflow"/>
                </a:tc>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The contractor has completed 1.5km of paving (250m of concrete slab and  of 1.25km concrete paving) and the are currently busy with layer works.</a:t>
                      </a:r>
                    </a:p>
                  </a:txBody>
                  <a:tcPr marL="0" marR="0" marT="0" marB="0" anchor="ctr" horzOverflow="overflow"/>
                </a:tc>
                <a:extLst>
                  <a:ext uri="{0D108BD9-81ED-4DB2-BD59-A6C34878D82A}">
                    <a16:rowId xmlns:a16="http://schemas.microsoft.com/office/drawing/2014/main" val="3184788734"/>
                  </a:ext>
                </a:extLst>
              </a:tr>
              <a:tr h="370840">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26988" indent="0" algn="ctr" eaLnBrk="1" hangingPunct="1">
                        <a:lnSpc>
                          <a:spcPct val="90000"/>
                        </a:lnSpc>
                        <a:buFont typeface="Arial" panose="020B0604020202020204" pitchFamily="34" charset="0"/>
                        <a:buNone/>
                        <a:defRPr/>
                      </a:pPr>
                      <a:r>
                        <a:rPr kumimoji="0" lang="en-US" sz="10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Nelson </a:t>
                      </a:r>
                      <a:r>
                        <a:rPr kumimoji="0" lang="en-US" sz="1000" b="0" i="0" u="none" strike="noStrike" kern="1200" cap="none" normalizeH="0" baseline="0" dirty="0" err="1" smtClean="0">
                          <a:ln>
                            <a:noFill/>
                          </a:ln>
                          <a:solidFill>
                            <a:schemeClr val="tx1"/>
                          </a:solidFill>
                          <a:effectLst/>
                          <a:latin typeface="Arial" panose="020B0604020202020204" pitchFamily="34" charset="0"/>
                          <a:ea typeface="+mn-ea"/>
                          <a:cs typeface="Arial" panose="020B0604020202020204" pitchFamily="34" charset="0"/>
                        </a:rPr>
                        <a:t>Ramodike</a:t>
                      </a:r>
                      <a:r>
                        <a:rPr kumimoji="0" lang="en-US" sz="10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 High School Access Road</a:t>
                      </a:r>
                    </a:p>
                  </a:txBody>
                  <a:tcPr marL="0" marR="0" marT="0" marB="0" anchor="ctr" horzOverflow="overflow"/>
                </a:tc>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Upgrading of 5.6km gravel road to paving blocks and related Stormwater management systems</a:t>
                      </a:r>
                    </a:p>
                  </a:txBody>
                  <a:tcPr marL="0" marR="0" marT="0" marB="0" anchor="ctr" horzOverflow="overflow"/>
                </a:tc>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0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63%</a:t>
                      </a:r>
                    </a:p>
                  </a:txBody>
                  <a:tcPr marL="0" marR="0" marT="0" marB="0" anchor="ctr" horzOverflow="overflow"/>
                </a:tc>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The contractor has paved 1km.They are busy with kerbing, paving and construction of V-drains, Construction of Layer works from chainage 2.5km to 5.6kms.</a:t>
                      </a:r>
                    </a:p>
                  </a:txBody>
                  <a:tcPr marL="0" marR="0" marT="0" marB="0" anchor="ctr" horzOverflow="overflow"/>
                </a:tc>
                <a:extLst>
                  <a:ext uri="{0D108BD9-81ED-4DB2-BD59-A6C34878D82A}">
                    <a16:rowId xmlns:a16="http://schemas.microsoft.com/office/drawing/2014/main" val="2215397645"/>
                  </a:ext>
                </a:extLst>
              </a:tr>
            </a:tbl>
          </a:graphicData>
        </a:graphic>
      </p:graphicFrame>
    </p:spTree>
    <p:extLst>
      <p:ext uri="{BB962C8B-B14F-4D97-AF65-F5344CB8AC3E}">
        <p14:creationId xmlns:p14="http://schemas.microsoft.com/office/powerpoint/2010/main" val="115922010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B144B69-593E-4476-AF73-5FB3C4B22BCF}" type="slidenum">
              <a:rPr lang="en-ZA" smtClean="0"/>
              <a:t>59</a:t>
            </a:fld>
            <a:endParaRPr lang="en-ZA"/>
          </a:p>
        </p:txBody>
      </p:sp>
      <p:sp>
        <p:nvSpPr>
          <p:cNvPr id="3" name="TextBox 2"/>
          <p:cNvSpPr txBox="1"/>
          <p:nvPr/>
        </p:nvSpPr>
        <p:spPr>
          <a:xfrm>
            <a:off x="2441986" y="480060"/>
            <a:ext cx="3937299" cy="369332"/>
          </a:xfrm>
          <a:prstGeom prst="rect">
            <a:avLst/>
          </a:prstGeom>
          <a:noFill/>
        </p:spPr>
        <p:txBody>
          <a:bodyPr wrap="square" rtlCol="0">
            <a:spAutoFit/>
          </a:bodyPr>
          <a:lstStyle/>
          <a:p>
            <a:r>
              <a:rPr lang="en-ZA" dirty="0"/>
              <a:t>2019/20 MIG PROJECTS </a:t>
            </a:r>
          </a:p>
        </p:txBody>
      </p:sp>
      <p:graphicFrame>
        <p:nvGraphicFramePr>
          <p:cNvPr id="4" name="Table 3"/>
          <p:cNvGraphicFramePr>
            <a:graphicFrameLocks noGrp="1"/>
          </p:cNvGraphicFramePr>
          <p:nvPr>
            <p:extLst>
              <p:ext uri="{D42A27DB-BD31-4B8C-83A1-F6EECF244321}">
                <p14:modId xmlns:p14="http://schemas.microsoft.com/office/powerpoint/2010/main" val="2429584843"/>
              </p:ext>
            </p:extLst>
          </p:nvPr>
        </p:nvGraphicFramePr>
        <p:xfrm>
          <a:off x="1020782" y="1279063"/>
          <a:ext cx="9449100" cy="4831080"/>
        </p:xfrm>
        <a:graphic>
          <a:graphicData uri="http://schemas.openxmlformats.org/drawingml/2006/table">
            <a:tbl>
              <a:tblPr firstRow="1" bandRow="1">
                <a:tableStyleId>{5C22544A-7EE6-4342-B048-85BDC9FD1C3A}</a:tableStyleId>
              </a:tblPr>
              <a:tblGrid>
                <a:gridCol w="2362275">
                  <a:extLst>
                    <a:ext uri="{9D8B030D-6E8A-4147-A177-3AD203B41FA5}">
                      <a16:colId xmlns:a16="http://schemas.microsoft.com/office/drawing/2014/main" val="2762607341"/>
                    </a:ext>
                  </a:extLst>
                </a:gridCol>
                <a:gridCol w="2362275">
                  <a:extLst>
                    <a:ext uri="{9D8B030D-6E8A-4147-A177-3AD203B41FA5}">
                      <a16:colId xmlns:a16="http://schemas.microsoft.com/office/drawing/2014/main" val="2584191653"/>
                    </a:ext>
                  </a:extLst>
                </a:gridCol>
                <a:gridCol w="2362275">
                  <a:extLst>
                    <a:ext uri="{9D8B030D-6E8A-4147-A177-3AD203B41FA5}">
                      <a16:colId xmlns:a16="http://schemas.microsoft.com/office/drawing/2014/main" val="4275351063"/>
                    </a:ext>
                  </a:extLst>
                </a:gridCol>
                <a:gridCol w="2362275">
                  <a:extLst>
                    <a:ext uri="{9D8B030D-6E8A-4147-A177-3AD203B41FA5}">
                      <a16:colId xmlns:a16="http://schemas.microsoft.com/office/drawing/2014/main" val="2258211151"/>
                    </a:ext>
                  </a:extLst>
                </a:gridCol>
              </a:tblGrid>
              <a:tr h="370840">
                <a:tc>
                  <a:txBody>
                    <a:bodyPr/>
                    <a:lstStyle/>
                    <a:p>
                      <a:r>
                        <a:rPr lang="en-US" sz="1400" dirty="0" smtClean="0">
                          <a:solidFill>
                            <a:schemeClr val="tx1"/>
                          </a:solidFill>
                          <a:latin typeface="+mn-lt"/>
                          <a:cs typeface="Arial" panose="020B0604020202020204" pitchFamily="34" charset="0"/>
                        </a:rPr>
                        <a:t>Project Name </a:t>
                      </a:r>
                      <a:endParaRPr lang="en-ZA" sz="1400" dirty="0">
                        <a:solidFill>
                          <a:schemeClr val="tx1"/>
                        </a:solidFill>
                        <a:latin typeface="+mn-lt"/>
                        <a:cs typeface="Arial" panose="020B0604020202020204" pitchFamily="34" charset="0"/>
                      </a:endParaRPr>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ZA" sz="1400" b="1" i="0" u="none" strike="noStrike" cap="none" normalizeH="0" baseline="0" dirty="0" smtClean="0">
                          <a:ln>
                            <a:noFill/>
                          </a:ln>
                          <a:solidFill>
                            <a:schemeClr val="tx1"/>
                          </a:solidFill>
                          <a:effectLst/>
                          <a:latin typeface="+mn-lt"/>
                          <a:cs typeface="Arial" panose="020B0604020202020204" pitchFamily="34" charset="0"/>
                        </a:rPr>
                        <a:t>Brief Scope of Works</a:t>
                      </a:r>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ZA" sz="1400" b="1" i="0" u="none" strike="noStrike" cap="none" normalizeH="0" baseline="0" dirty="0" smtClean="0">
                          <a:ln>
                            <a:noFill/>
                          </a:ln>
                          <a:solidFill>
                            <a:schemeClr val="tx1"/>
                          </a:solidFill>
                          <a:effectLst/>
                          <a:latin typeface="+mn-lt"/>
                          <a:cs typeface="Arial" panose="020B0604020202020204" pitchFamily="34" charset="0"/>
                        </a:rPr>
                        <a:t>Status &amp;</a:t>
                      </a:r>
                    </a:p>
                    <a:p>
                      <a:pPr marL="0" marR="0" lvl="0" indent="0" algn="ctr" defTabSz="914400" rtl="0" eaLnBrk="1" fontAlgn="ctr" latinLnBrk="0" hangingPunct="1">
                        <a:lnSpc>
                          <a:spcPct val="100000"/>
                        </a:lnSpc>
                        <a:spcBef>
                          <a:spcPct val="0"/>
                        </a:spcBef>
                        <a:spcAft>
                          <a:spcPct val="0"/>
                        </a:spcAft>
                        <a:buClrTx/>
                        <a:buSzTx/>
                        <a:buFontTx/>
                        <a:buNone/>
                        <a:tabLst/>
                      </a:pPr>
                      <a:r>
                        <a:rPr kumimoji="0" lang="en-ZA" sz="1400" b="1" i="0" u="none" strike="noStrike" cap="none" normalizeH="0" baseline="0" dirty="0" smtClean="0">
                          <a:ln>
                            <a:noFill/>
                          </a:ln>
                          <a:solidFill>
                            <a:schemeClr val="tx1"/>
                          </a:solidFill>
                          <a:effectLst/>
                          <a:latin typeface="+mn-lt"/>
                          <a:cs typeface="Arial" panose="020B0604020202020204" pitchFamily="34" charset="0"/>
                        </a:rPr>
                        <a:t> Physical Progress</a:t>
                      </a:r>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ZA" sz="1400" b="1" i="0" u="none" strike="noStrike" cap="none" normalizeH="0" baseline="0" dirty="0" smtClean="0">
                          <a:ln>
                            <a:noFill/>
                          </a:ln>
                          <a:solidFill>
                            <a:schemeClr val="tx1"/>
                          </a:solidFill>
                          <a:effectLst/>
                          <a:latin typeface="+mn-lt"/>
                          <a:cs typeface="Arial" panose="020B0604020202020204" pitchFamily="34" charset="0"/>
                        </a:rPr>
                        <a:t>Comments</a:t>
                      </a:r>
                    </a:p>
                  </a:txBody>
                  <a:tcPr/>
                </a:tc>
                <a:extLst>
                  <a:ext uri="{0D108BD9-81ED-4DB2-BD59-A6C34878D82A}">
                    <a16:rowId xmlns:a16="http://schemas.microsoft.com/office/drawing/2014/main" val="3104706368"/>
                  </a:ext>
                </a:extLst>
              </a:tr>
              <a:tr h="370840">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26988" indent="0" algn="ctr" eaLnBrk="1" hangingPunct="1">
                        <a:lnSpc>
                          <a:spcPct val="90000"/>
                        </a:lnSpc>
                        <a:buFont typeface="Arial" panose="020B0604020202020204" pitchFamily="34" charset="0"/>
                        <a:buNone/>
                        <a:defRPr/>
                      </a:pPr>
                      <a:r>
                        <a:rPr kumimoji="0" lang="en-US" sz="1000" b="0" i="0" u="none" strike="noStrike" kern="1200" cap="none" normalizeH="0" baseline="0" dirty="0" smtClean="0">
                          <a:ln>
                            <a:noFill/>
                          </a:ln>
                          <a:solidFill>
                            <a:schemeClr val="tx1"/>
                          </a:solidFill>
                          <a:effectLst/>
                          <a:latin typeface="+mn-lt"/>
                          <a:ea typeface="+mn-ea"/>
                          <a:cs typeface="+mn-cs"/>
                        </a:rPr>
                        <a:t>Nelson </a:t>
                      </a:r>
                      <a:r>
                        <a:rPr kumimoji="0" lang="en-US" sz="1000" b="0" i="0" u="none" strike="noStrike" kern="1200" cap="none" normalizeH="0" baseline="0" dirty="0" err="1" smtClean="0">
                          <a:ln>
                            <a:noFill/>
                          </a:ln>
                          <a:solidFill>
                            <a:schemeClr val="tx1"/>
                          </a:solidFill>
                          <a:effectLst/>
                          <a:latin typeface="+mn-lt"/>
                          <a:ea typeface="+mn-ea"/>
                          <a:cs typeface="+mn-cs"/>
                        </a:rPr>
                        <a:t>Ramodike</a:t>
                      </a:r>
                      <a:r>
                        <a:rPr kumimoji="0" lang="en-US" sz="1000" b="0" i="0" u="none" strike="noStrike" kern="1200" cap="none" normalizeH="0" baseline="0" dirty="0" smtClean="0">
                          <a:ln>
                            <a:noFill/>
                          </a:ln>
                          <a:solidFill>
                            <a:schemeClr val="tx1"/>
                          </a:solidFill>
                          <a:effectLst/>
                          <a:latin typeface="+mn-lt"/>
                          <a:ea typeface="+mn-ea"/>
                          <a:cs typeface="+mn-cs"/>
                        </a:rPr>
                        <a:t> High School Access Road</a:t>
                      </a:r>
                    </a:p>
                  </a:txBody>
                  <a:tcPr marL="0" marR="0" marT="0" marB="0" anchor="ctr" horzOverflow="overflow"/>
                </a:tc>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mn-lt"/>
                        </a:rPr>
                        <a:t>Upgrading of 5.6km gravel road to paving blocks and related Stormwater management systems</a:t>
                      </a:r>
                    </a:p>
                  </a:txBody>
                  <a:tcPr marL="0" marR="0" marT="0" marB="0" anchor="ctr" horzOverflow="overflow"/>
                </a:tc>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000" b="0" i="0" u="none" strike="noStrike" kern="1200" cap="none" normalizeH="0" baseline="0" dirty="0" smtClean="0">
                          <a:ln>
                            <a:noFill/>
                          </a:ln>
                          <a:solidFill>
                            <a:schemeClr val="tx1"/>
                          </a:solidFill>
                          <a:effectLst/>
                          <a:latin typeface="+mn-lt"/>
                          <a:ea typeface="+mn-ea"/>
                          <a:cs typeface="+mn-cs"/>
                        </a:rPr>
                        <a:t>63%</a:t>
                      </a:r>
                    </a:p>
                  </a:txBody>
                  <a:tcPr marL="0" marR="0" marT="0" marB="0" anchor="ctr" horzOverflow="overflow"/>
                </a:tc>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rPr>
                        <a:t>The contractor has paved 1km.They are busy with kerbing, paving and construction of V-drains, Construction of Layer works from chainage 2.5km to 5.6kms.</a:t>
                      </a:r>
                    </a:p>
                  </a:txBody>
                  <a:tcPr marL="0" marR="0" marT="0" marB="0" anchor="ctr" horzOverflow="overflow"/>
                </a:tc>
                <a:extLst>
                  <a:ext uri="{0D108BD9-81ED-4DB2-BD59-A6C34878D82A}">
                    <a16:rowId xmlns:a16="http://schemas.microsoft.com/office/drawing/2014/main" val="633501790"/>
                  </a:ext>
                </a:extLst>
              </a:tr>
              <a:tr h="370840">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000" b="0" i="0" u="none" strike="noStrike" kern="1200" cap="none" normalizeH="0" baseline="0" dirty="0" smtClean="0">
                          <a:ln>
                            <a:noFill/>
                          </a:ln>
                          <a:solidFill>
                            <a:schemeClr val="tx1"/>
                          </a:solidFill>
                          <a:effectLst/>
                          <a:latin typeface="+mn-lt"/>
                          <a:ea typeface="+mn-ea"/>
                          <a:cs typeface="+mn-cs"/>
                        </a:rPr>
                        <a:t>Upgrading of Codesa to Hani Street</a:t>
                      </a:r>
                    </a:p>
                  </a:txBody>
                  <a:tcPr marL="0" marR="0" marT="0" marB="0" anchor="ctr" horzOverflow="overflow"/>
                </a:tc>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000" b="0" i="0" u="none" strike="noStrike" kern="1200" cap="none" normalizeH="0" baseline="0" dirty="0" smtClean="0">
                          <a:ln>
                            <a:noFill/>
                          </a:ln>
                          <a:solidFill>
                            <a:schemeClr val="tx1"/>
                          </a:solidFill>
                          <a:effectLst/>
                          <a:latin typeface="+mn-lt"/>
                          <a:ea typeface="+mn-ea"/>
                          <a:cs typeface="+mn-cs"/>
                        </a:rPr>
                        <a:t>Upgrading of Nkowankowa Codesa street to Hani Street from gravel road to a paved road. This road is 1,73km long and 6m wide with the following pavement structure: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000" b="0" i="0" u="none" strike="noStrike" kern="1200" cap="none" normalizeH="0" baseline="0" dirty="0" smtClean="0">
                          <a:ln>
                            <a:noFill/>
                          </a:ln>
                          <a:solidFill>
                            <a:schemeClr val="tx1"/>
                          </a:solidFill>
                          <a:effectLst/>
                          <a:latin typeface="+mn-lt"/>
                          <a:ea typeface="+mn-ea"/>
                          <a:cs typeface="+mn-cs"/>
                        </a:rPr>
                        <a:t>Surfacing : 80mm Interlocking blocks on a 25mm Bedding sand</a:t>
                      </a:r>
                    </a:p>
                  </a:txBody>
                  <a:tcPr marL="0" marR="0" marT="0" marB="0" anchor="ctr" horzOverflow="overflow"/>
                </a:tc>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chemeClr val="tx1"/>
                          </a:solidFill>
                          <a:effectLst/>
                          <a:latin typeface="+mn-lt"/>
                        </a:rPr>
                        <a:t>N/A</a:t>
                      </a:r>
                    </a:p>
                  </a:txBody>
                  <a:tcPr marL="0" marR="0" marT="0" marB="0" anchor="ctr" horzOverflow="overflow"/>
                </a:tc>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rPr>
                        <a:t>Original Contractor was terminated. Project has been redesigned, and advertised is now on adjudication. </a:t>
                      </a:r>
                    </a:p>
                  </a:txBody>
                  <a:tcPr marL="0" marR="0" marT="0" marB="0" anchor="ctr" horzOverflow="overflow"/>
                </a:tc>
                <a:extLst>
                  <a:ext uri="{0D108BD9-81ED-4DB2-BD59-A6C34878D82A}">
                    <a16:rowId xmlns:a16="http://schemas.microsoft.com/office/drawing/2014/main" val="540858164"/>
                  </a:ext>
                </a:extLst>
              </a:tr>
              <a:tr h="370840">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000" b="0" i="0" u="none" strike="noStrike" kern="1200" cap="none" normalizeH="0" baseline="0" dirty="0" smtClean="0">
                          <a:ln>
                            <a:noFill/>
                          </a:ln>
                          <a:solidFill>
                            <a:schemeClr val="tx1"/>
                          </a:solidFill>
                          <a:effectLst/>
                          <a:latin typeface="+mn-lt"/>
                          <a:ea typeface="+mn-ea"/>
                          <a:cs typeface="+mn-cs"/>
                        </a:rPr>
                        <a:t>Paving of </a:t>
                      </a:r>
                      <a:r>
                        <a:rPr kumimoji="0" lang="en-US" sz="1000" b="0" i="0" u="none" strike="noStrike" kern="1200" cap="none" normalizeH="0" baseline="0" dirty="0" err="1" smtClean="0">
                          <a:ln>
                            <a:noFill/>
                          </a:ln>
                          <a:solidFill>
                            <a:schemeClr val="tx1"/>
                          </a:solidFill>
                          <a:effectLst/>
                          <a:latin typeface="+mn-lt"/>
                          <a:ea typeface="+mn-ea"/>
                          <a:cs typeface="+mn-cs"/>
                        </a:rPr>
                        <a:t>Moseanoka</a:t>
                      </a:r>
                      <a:r>
                        <a:rPr kumimoji="0" lang="en-US" sz="1000" b="0" i="0" u="none" strike="noStrike" kern="1200" cap="none" normalizeH="0" baseline="0" dirty="0" smtClean="0">
                          <a:ln>
                            <a:noFill/>
                          </a:ln>
                          <a:solidFill>
                            <a:schemeClr val="tx1"/>
                          </a:solidFill>
                          <a:effectLst/>
                          <a:latin typeface="+mn-lt"/>
                          <a:ea typeface="+mn-ea"/>
                          <a:cs typeface="+mn-cs"/>
                        </a:rPr>
                        <a:t> to Cell C </a:t>
                      </a:r>
                      <a:r>
                        <a:rPr kumimoji="0" lang="en-US" sz="1000" b="0" i="0" u="none" strike="noStrike" kern="1200" cap="none" normalizeH="0" baseline="0" dirty="0" err="1" smtClean="0">
                          <a:ln>
                            <a:noFill/>
                          </a:ln>
                          <a:solidFill>
                            <a:schemeClr val="tx1"/>
                          </a:solidFill>
                          <a:effectLst/>
                          <a:latin typeface="+mn-lt"/>
                          <a:ea typeface="+mn-ea"/>
                          <a:cs typeface="+mn-cs"/>
                        </a:rPr>
                        <a:t>Pharare</a:t>
                      </a:r>
                      <a:r>
                        <a:rPr kumimoji="0" lang="en-US" sz="1000" b="0" i="0" u="none" strike="noStrike" kern="1200" cap="none" normalizeH="0" baseline="0" dirty="0" smtClean="0">
                          <a:ln>
                            <a:noFill/>
                          </a:ln>
                          <a:solidFill>
                            <a:schemeClr val="tx1"/>
                          </a:solidFill>
                          <a:effectLst/>
                          <a:latin typeface="+mn-lt"/>
                          <a:ea typeface="+mn-ea"/>
                          <a:cs typeface="+mn-cs"/>
                        </a:rPr>
                        <a:t> Internal Streets in Ward 28</a:t>
                      </a:r>
                    </a:p>
                  </a:txBody>
                  <a:tcPr marL="0" marR="0" marT="0" marB="0" anchor="ctr" horzOverflow="overflow"/>
                </a:tc>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chemeClr val="tx1"/>
                          </a:solidFill>
                          <a:effectLst/>
                          <a:latin typeface="+mn-lt"/>
                        </a:rPr>
                        <a:t>Construction of approximately 8.7km from gravel to paving blocks with stormwater management</a:t>
                      </a:r>
                    </a:p>
                  </a:txBody>
                  <a:tcPr marL="0" marR="0" marT="0" marB="0" anchor="ctr" horzOverflow="overflow"/>
                </a:tc>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mn-lt"/>
                        </a:rPr>
                        <a:t>Project is on Adjudication Stage </a:t>
                      </a:r>
                    </a:p>
                  </a:txBody>
                  <a:tcPr marL="0" marR="0" marT="0" marB="0" anchor="ctr" horzOverflow="overflow"/>
                </a:tc>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chemeClr val="tx1"/>
                          </a:solidFill>
                          <a:effectLst/>
                          <a:latin typeface="+mn-lt"/>
                        </a:rPr>
                        <a:t>None</a:t>
                      </a:r>
                    </a:p>
                  </a:txBody>
                  <a:tcPr marL="0" marR="0" marT="0" marB="0" anchor="ctr" horzOverflow="overflow"/>
                </a:tc>
                <a:extLst>
                  <a:ext uri="{0D108BD9-81ED-4DB2-BD59-A6C34878D82A}">
                    <a16:rowId xmlns:a16="http://schemas.microsoft.com/office/drawing/2014/main" val="3336699344"/>
                  </a:ext>
                </a:extLst>
              </a:tr>
              <a:tr h="37084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mn-lt"/>
                        </a:rPr>
                        <a:t>Paving of </a:t>
                      </a:r>
                      <a:r>
                        <a:rPr kumimoji="0" lang="en-US" sz="1000" b="0" i="0" u="none" strike="noStrike" cap="none" normalizeH="0" baseline="0" dirty="0" err="1" smtClean="0">
                          <a:ln>
                            <a:noFill/>
                          </a:ln>
                          <a:solidFill>
                            <a:schemeClr val="tx1"/>
                          </a:solidFill>
                          <a:effectLst/>
                          <a:latin typeface="+mn-lt"/>
                        </a:rPr>
                        <a:t>Risaba</a:t>
                      </a:r>
                      <a:r>
                        <a:rPr kumimoji="0" lang="en-US" sz="1000" b="0" i="0" u="none" strike="noStrike" cap="none" normalizeH="0" baseline="0" dirty="0" smtClean="0">
                          <a:ln>
                            <a:noFill/>
                          </a:ln>
                          <a:solidFill>
                            <a:schemeClr val="tx1"/>
                          </a:solidFill>
                          <a:effectLst/>
                          <a:latin typeface="+mn-lt"/>
                        </a:rPr>
                        <a:t>, </a:t>
                      </a:r>
                      <a:r>
                        <a:rPr kumimoji="0" lang="en-US" sz="1000" b="0" i="0" u="none" strike="noStrike" cap="none" normalizeH="0" baseline="0" dirty="0" err="1" smtClean="0">
                          <a:ln>
                            <a:noFill/>
                          </a:ln>
                          <a:solidFill>
                            <a:schemeClr val="tx1"/>
                          </a:solidFill>
                          <a:effectLst/>
                          <a:latin typeface="+mn-lt"/>
                        </a:rPr>
                        <a:t>Mnisi</a:t>
                      </a:r>
                      <a:r>
                        <a:rPr kumimoji="0" lang="en-US" sz="1000" b="0" i="0" u="none" strike="noStrike" cap="none" normalizeH="0" baseline="0" dirty="0" smtClean="0">
                          <a:ln>
                            <a:noFill/>
                          </a:ln>
                          <a:solidFill>
                            <a:schemeClr val="tx1"/>
                          </a:solidFill>
                          <a:effectLst/>
                          <a:latin typeface="+mn-lt"/>
                        </a:rPr>
                        <a:t>, </a:t>
                      </a:r>
                      <a:r>
                        <a:rPr kumimoji="0" lang="en-US" sz="1000" b="0" i="0" u="none" strike="noStrike" cap="none" normalizeH="0" baseline="0" dirty="0" err="1" smtClean="0">
                          <a:ln>
                            <a:noFill/>
                          </a:ln>
                          <a:solidFill>
                            <a:schemeClr val="tx1"/>
                          </a:solidFill>
                          <a:effectLst/>
                          <a:latin typeface="+mn-lt"/>
                        </a:rPr>
                        <a:t>Shando</a:t>
                      </a:r>
                      <a:r>
                        <a:rPr kumimoji="0" lang="en-US" sz="1000" b="0" i="0" u="none" strike="noStrike" cap="none" normalizeH="0" baseline="0" dirty="0" smtClean="0">
                          <a:ln>
                            <a:noFill/>
                          </a:ln>
                          <a:solidFill>
                            <a:schemeClr val="tx1"/>
                          </a:solidFill>
                          <a:effectLst/>
                          <a:latin typeface="+mn-lt"/>
                        </a:rPr>
                        <a:t>, to Driving School in ward 5</a:t>
                      </a:r>
                    </a:p>
                  </a:txBody>
                  <a:tcPr marL="0" marR="0" marT="0" marB="0" anchor="ctr" horzOverflow="overflow"/>
                </a:tc>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chemeClr val="tx1"/>
                          </a:solidFill>
                          <a:effectLst/>
                          <a:latin typeface="+mn-lt"/>
                        </a:rPr>
                        <a:t>Construction of approximately 6.2km from gravel to paving blocks with stormwater management</a:t>
                      </a:r>
                    </a:p>
                  </a:txBody>
                  <a:tcPr marL="0" marR="0" marT="0" marB="0" anchor="ctr" horzOverflow="overflow"/>
                </a:tc>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mn-lt"/>
                        </a:rPr>
                        <a:t>Project is on Adjudication Stage </a:t>
                      </a:r>
                    </a:p>
                  </a:txBody>
                  <a:tcPr marL="0" marR="0" marT="0" marB="0" anchor="ctr" horzOverflow="overflow"/>
                </a:tc>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chemeClr val="tx1"/>
                          </a:solidFill>
                          <a:effectLst/>
                          <a:latin typeface="+mn-lt"/>
                        </a:rPr>
                        <a:t>None</a:t>
                      </a:r>
                    </a:p>
                  </a:txBody>
                  <a:tcPr marL="0" marR="0" marT="0" marB="0" anchor="ctr" horzOverflow="overflow"/>
                </a:tc>
                <a:extLst>
                  <a:ext uri="{0D108BD9-81ED-4DB2-BD59-A6C34878D82A}">
                    <a16:rowId xmlns:a16="http://schemas.microsoft.com/office/drawing/2014/main" val="3183209832"/>
                  </a:ext>
                </a:extLst>
              </a:tr>
              <a:tr h="370840">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26988" marR="0" lvl="0" indent="0" algn="ctr" defTabSz="914400" rtl="0" eaLnBrk="1" fontAlgn="auto" latinLnBrk="0" hangingPunct="1">
                        <a:lnSpc>
                          <a:spcPct val="90000"/>
                        </a:lnSpc>
                        <a:spcBef>
                          <a:spcPts val="600"/>
                        </a:spcBef>
                        <a:spcAft>
                          <a:spcPts val="0"/>
                        </a:spcAft>
                        <a:buClr>
                          <a:schemeClr val="accent1"/>
                        </a:buClr>
                        <a:buSzPct val="80000"/>
                        <a:buFont typeface="Arial" panose="020B0604020202020204" pitchFamily="34" charset="0"/>
                        <a:buNone/>
                        <a:tabLst/>
                        <a:defRPr/>
                      </a:pPr>
                      <a:r>
                        <a:rPr kumimoji="0" lang="en-US" sz="1000" b="0" i="0" u="none" strike="noStrike" kern="1200" cap="none" normalizeH="0" baseline="0" dirty="0" smtClean="0">
                          <a:ln>
                            <a:noFill/>
                          </a:ln>
                          <a:solidFill>
                            <a:schemeClr val="tx1"/>
                          </a:solidFill>
                          <a:effectLst/>
                          <a:latin typeface="+mn-lt"/>
                          <a:ea typeface="+mn-ea"/>
                          <a:cs typeface="+mn-cs"/>
                        </a:rPr>
                        <a:t>Paving of Main road from </a:t>
                      </a:r>
                      <a:r>
                        <a:rPr kumimoji="0" lang="en-US" sz="1000" b="0" i="0" u="none" strike="noStrike" kern="1200" cap="none" normalizeH="0" baseline="0" dirty="0" err="1" smtClean="0">
                          <a:ln>
                            <a:noFill/>
                          </a:ln>
                          <a:solidFill>
                            <a:schemeClr val="tx1"/>
                          </a:solidFill>
                          <a:effectLst/>
                          <a:latin typeface="+mn-lt"/>
                          <a:ea typeface="+mn-ea"/>
                          <a:cs typeface="+mn-cs"/>
                        </a:rPr>
                        <a:t>Nduna</a:t>
                      </a:r>
                      <a:r>
                        <a:rPr kumimoji="0" lang="en-US" sz="1000" b="0" i="0" u="none" strike="noStrike" kern="1200" cap="none" normalizeH="0" baseline="0" dirty="0" smtClean="0">
                          <a:ln>
                            <a:noFill/>
                          </a:ln>
                          <a:solidFill>
                            <a:schemeClr val="tx1"/>
                          </a:solidFill>
                          <a:effectLst/>
                          <a:latin typeface="+mn-lt"/>
                          <a:ea typeface="+mn-ea"/>
                          <a:cs typeface="+mn-cs"/>
                        </a:rPr>
                        <a:t>, </a:t>
                      </a:r>
                      <a:r>
                        <a:rPr kumimoji="0" lang="en-US" sz="1000" b="0" i="0" u="none" strike="noStrike" kern="1200" cap="none" normalizeH="0" baseline="0" dirty="0" err="1" smtClean="0">
                          <a:ln>
                            <a:noFill/>
                          </a:ln>
                          <a:solidFill>
                            <a:schemeClr val="tx1"/>
                          </a:solidFill>
                          <a:effectLst/>
                          <a:latin typeface="+mn-lt"/>
                          <a:ea typeface="+mn-ea"/>
                          <a:cs typeface="+mn-cs"/>
                        </a:rPr>
                        <a:t>Mandlakazi</a:t>
                      </a:r>
                      <a:r>
                        <a:rPr kumimoji="0" lang="en-US" sz="1000" b="0" i="0" u="none" strike="noStrike" kern="1200" cap="none" normalizeH="0" baseline="0" dirty="0" smtClean="0">
                          <a:ln>
                            <a:noFill/>
                          </a:ln>
                          <a:solidFill>
                            <a:schemeClr val="tx1"/>
                          </a:solidFill>
                          <a:effectLst/>
                          <a:latin typeface="+mn-lt"/>
                          <a:ea typeface="+mn-ea"/>
                          <a:cs typeface="+mn-cs"/>
                        </a:rPr>
                        <a:t>, </a:t>
                      </a:r>
                      <a:r>
                        <a:rPr kumimoji="0" lang="en-US" sz="1000" b="0" i="0" u="none" strike="noStrike" kern="1200" cap="none" normalizeH="0" baseline="0" dirty="0" err="1" smtClean="0">
                          <a:ln>
                            <a:noFill/>
                          </a:ln>
                          <a:solidFill>
                            <a:schemeClr val="tx1"/>
                          </a:solidFill>
                          <a:effectLst/>
                          <a:latin typeface="+mn-lt"/>
                          <a:ea typeface="+mn-ea"/>
                          <a:cs typeface="+mn-cs"/>
                        </a:rPr>
                        <a:t>Efrika</a:t>
                      </a:r>
                      <a:r>
                        <a:rPr kumimoji="0" lang="en-US" sz="1000" b="0" i="0" u="none" strike="noStrike" kern="1200" cap="none" normalizeH="0" baseline="0" dirty="0" smtClean="0">
                          <a:ln>
                            <a:noFill/>
                          </a:ln>
                          <a:solidFill>
                            <a:schemeClr val="tx1"/>
                          </a:solidFill>
                          <a:effectLst/>
                          <a:latin typeface="+mn-lt"/>
                          <a:ea typeface="+mn-ea"/>
                          <a:cs typeface="+mn-cs"/>
                        </a:rPr>
                        <a:t>, </a:t>
                      </a:r>
                      <a:r>
                        <a:rPr kumimoji="0" lang="en-US" sz="1000" b="0" i="0" u="none" strike="noStrike" kern="1200" cap="none" normalizeH="0" baseline="0" dirty="0" err="1" smtClean="0">
                          <a:ln>
                            <a:noFill/>
                          </a:ln>
                          <a:solidFill>
                            <a:schemeClr val="tx1"/>
                          </a:solidFill>
                          <a:effectLst/>
                          <a:latin typeface="+mn-lt"/>
                          <a:ea typeface="+mn-ea"/>
                          <a:cs typeface="+mn-cs"/>
                        </a:rPr>
                        <a:t>Zangoma</a:t>
                      </a:r>
                      <a:r>
                        <a:rPr kumimoji="0" lang="en-US" sz="1000" b="0" i="0" u="none" strike="noStrike" kern="1200" cap="none" normalizeH="0" baseline="0" dirty="0" smtClean="0">
                          <a:ln>
                            <a:noFill/>
                          </a:ln>
                          <a:solidFill>
                            <a:schemeClr val="tx1"/>
                          </a:solidFill>
                          <a:effectLst/>
                          <a:latin typeface="+mn-lt"/>
                          <a:ea typeface="+mn-ea"/>
                          <a:cs typeface="+mn-cs"/>
                        </a:rPr>
                        <a:t>, </a:t>
                      </a:r>
                      <a:r>
                        <a:rPr kumimoji="0" lang="en-US" sz="1000" b="0" i="0" u="none" strike="noStrike" kern="1200" cap="none" normalizeH="0" baseline="0" dirty="0" err="1" smtClean="0">
                          <a:ln>
                            <a:noFill/>
                          </a:ln>
                          <a:solidFill>
                            <a:schemeClr val="tx1"/>
                          </a:solidFill>
                          <a:effectLst/>
                          <a:latin typeface="+mn-lt"/>
                          <a:ea typeface="+mn-ea"/>
                          <a:cs typeface="+mn-cs"/>
                        </a:rPr>
                        <a:t>Mpemyisi</a:t>
                      </a:r>
                      <a:r>
                        <a:rPr kumimoji="0" lang="en-US" sz="1000" b="0" i="0" u="none" strike="noStrike" kern="1200" cap="none" normalizeH="0" baseline="0" dirty="0" smtClean="0">
                          <a:ln>
                            <a:noFill/>
                          </a:ln>
                          <a:solidFill>
                            <a:schemeClr val="tx1"/>
                          </a:solidFill>
                          <a:effectLst/>
                          <a:latin typeface="+mn-lt"/>
                          <a:ea typeface="+mn-ea"/>
                          <a:cs typeface="+mn-cs"/>
                        </a:rPr>
                        <a:t> to Jamba Cross Internal Street (in ward 13) and </a:t>
                      </a:r>
                      <a:r>
                        <a:rPr kumimoji="0" lang="en-US" sz="1000" b="0" i="0" u="none" strike="noStrike" kern="1200" cap="none" normalizeH="0" baseline="0" dirty="0" err="1" smtClean="0">
                          <a:ln>
                            <a:noFill/>
                          </a:ln>
                          <a:solidFill>
                            <a:schemeClr val="tx1"/>
                          </a:solidFill>
                          <a:effectLst/>
                          <a:latin typeface="+mn-lt"/>
                          <a:ea typeface="+mn-ea"/>
                          <a:cs typeface="+mn-cs"/>
                        </a:rPr>
                        <a:t>Nwamitwa</a:t>
                      </a:r>
                      <a:r>
                        <a:rPr kumimoji="0" lang="en-US" sz="1000" b="0" i="0" u="none" strike="noStrike" kern="1200" cap="none" normalizeH="0" baseline="0" dirty="0" smtClean="0">
                          <a:ln>
                            <a:noFill/>
                          </a:ln>
                          <a:solidFill>
                            <a:schemeClr val="tx1"/>
                          </a:solidFill>
                          <a:effectLst/>
                          <a:latin typeface="+mn-lt"/>
                          <a:ea typeface="+mn-ea"/>
                          <a:cs typeface="+mn-cs"/>
                        </a:rPr>
                        <a:t> Bridge via </a:t>
                      </a:r>
                      <a:r>
                        <a:rPr kumimoji="0" lang="en-US" sz="1000" b="0" i="0" u="none" strike="noStrike" kern="1200" cap="none" normalizeH="0" baseline="0" dirty="0" err="1" smtClean="0">
                          <a:ln>
                            <a:noFill/>
                          </a:ln>
                          <a:solidFill>
                            <a:schemeClr val="tx1"/>
                          </a:solidFill>
                          <a:effectLst/>
                          <a:latin typeface="+mn-lt"/>
                          <a:ea typeface="+mn-ea"/>
                          <a:cs typeface="+mn-cs"/>
                        </a:rPr>
                        <a:t>Nhlengeleti</a:t>
                      </a:r>
                      <a:r>
                        <a:rPr kumimoji="0" lang="en-US" sz="1000" b="0" i="0" u="none" strike="noStrike" kern="1200" cap="none" normalizeH="0" baseline="0" dirty="0" smtClean="0">
                          <a:ln>
                            <a:noFill/>
                          </a:ln>
                          <a:solidFill>
                            <a:schemeClr val="tx1"/>
                          </a:solidFill>
                          <a:effectLst/>
                          <a:latin typeface="+mn-lt"/>
                          <a:ea typeface="+mn-ea"/>
                          <a:cs typeface="+mn-cs"/>
                        </a:rPr>
                        <a:t> School to Taxi Rank, Clinic via </a:t>
                      </a:r>
                      <a:r>
                        <a:rPr kumimoji="0" lang="en-US" sz="1000" b="0" i="0" u="none" strike="noStrike" kern="1200" cap="none" normalizeH="0" baseline="0" dirty="0" err="1" smtClean="0">
                          <a:ln>
                            <a:noFill/>
                          </a:ln>
                          <a:solidFill>
                            <a:schemeClr val="tx1"/>
                          </a:solidFill>
                          <a:effectLst/>
                          <a:latin typeface="+mn-lt"/>
                          <a:ea typeface="+mn-ea"/>
                          <a:cs typeface="+mn-cs"/>
                        </a:rPr>
                        <a:t>Lwandlamoni</a:t>
                      </a:r>
                      <a:r>
                        <a:rPr kumimoji="0" lang="en-US" sz="1000" b="0" i="0" u="none" strike="noStrike" kern="1200" cap="none" normalizeH="0" baseline="0" dirty="0" smtClean="0">
                          <a:ln>
                            <a:noFill/>
                          </a:ln>
                          <a:solidFill>
                            <a:schemeClr val="tx1"/>
                          </a:solidFill>
                          <a:effectLst/>
                          <a:latin typeface="+mn-lt"/>
                          <a:ea typeface="+mn-ea"/>
                          <a:cs typeface="+mn-cs"/>
                        </a:rPr>
                        <a:t> School to </a:t>
                      </a:r>
                      <a:r>
                        <a:rPr kumimoji="0" lang="en-US" sz="1000" b="0" i="0" u="none" strike="noStrike" kern="1200" cap="none" normalizeH="0" baseline="0" dirty="0" err="1" smtClean="0">
                          <a:ln>
                            <a:noFill/>
                          </a:ln>
                          <a:solidFill>
                            <a:schemeClr val="tx1"/>
                          </a:solidFill>
                          <a:effectLst/>
                          <a:latin typeface="+mn-lt"/>
                          <a:ea typeface="+mn-ea"/>
                          <a:cs typeface="+mn-cs"/>
                        </a:rPr>
                        <a:t>Nwamitwa</a:t>
                      </a:r>
                      <a:r>
                        <a:rPr kumimoji="0" lang="en-US" sz="1000" b="0" i="0" u="none" strike="noStrike" kern="1200" cap="none" normalizeH="0" baseline="0" dirty="0" smtClean="0">
                          <a:ln>
                            <a:noFill/>
                          </a:ln>
                          <a:solidFill>
                            <a:schemeClr val="tx1"/>
                          </a:solidFill>
                          <a:effectLst/>
                          <a:latin typeface="+mn-lt"/>
                          <a:ea typeface="+mn-ea"/>
                          <a:cs typeface="+mn-cs"/>
                        </a:rPr>
                        <a:t>/</a:t>
                      </a:r>
                      <a:r>
                        <a:rPr kumimoji="0" lang="en-US" sz="1000" b="0" i="0" u="none" strike="noStrike" kern="1200" cap="none" normalizeH="0" baseline="0" dirty="0" err="1" smtClean="0">
                          <a:ln>
                            <a:noFill/>
                          </a:ln>
                          <a:solidFill>
                            <a:schemeClr val="tx1"/>
                          </a:solidFill>
                          <a:effectLst/>
                          <a:latin typeface="+mn-lt"/>
                          <a:ea typeface="+mn-ea"/>
                          <a:cs typeface="+mn-cs"/>
                        </a:rPr>
                        <a:t>Mandlakazi</a:t>
                      </a:r>
                      <a:r>
                        <a:rPr kumimoji="0" lang="en-US" sz="1000" b="0" i="0" u="none" strike="noStrike" kern="1200" cap="none" normalizeH="0" baseline="0" dirty="0" smtClean="0">
                          <a:ln>
                            <a:noFill/>
                          </a:ln>
                          <a:solidFill>
                            <a:schemeClr val="tx1"/>
                          </a:solidFill>
                          <a:effectLst/>
                          <a:latin typeface="+mn-lt"/>
                          <a:ea typeface="+mn-ea"/>
                          <a:cs typeface="+mn-cs"/>
                        </a:rPr>
                        <a:t> Road (in Ward 12)</a:t>
                      </a:r>
                    </a:p>
                  </a:txBody>
                  <a:tcPr marL="0" marR="0" marT="0" marB="0" anchor="ctr" horzOverflow="overflow"/>
                </a:tc>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mn-lt"/>
                        </a:rPr>
                        <a:t>Construction of approximately 11km from gravel to paving blocks with stormwater management</a:t>
                      </a:r>
                    </a:p>
                  </a:txBody>
                  <a:tcPr marL="0" marR="0" marT="0" marB="0" anchor="ctr" horzOverflow="overflow"/>
                </a:tc>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chemeClr val="tx1"/>
                          </a:solidFill>
                          <a:effectLst/>
                          <a:latin typeface="+mn-lt"/>
                        </a:rPr>
                        <a:t>Project is on Adjudication Stage </a:t>
                      </a:r>
                    </a:p>
                  </a:txBody>
                  <a:tcPr marL="0" marR="0" marT="0" marB="0" anchor="ctr" horzOverflow="overflow"/>
                </a:tc>
                <a:tc>
                  <a:txBody>
                    <a:bodyPr/>
                    <a:lstStyle>
                      <a:lvl1pPr>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defRPr>
                          <a:solidFill>
                            <a:schemeClr val="tx1"/>
                          </a:solidFill>
                          <a:latin typeface="Gill Sans MT" panose="020B0502020104020203"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mn-lt"/>
                        </a:rPr>
                        <a:t>None</a:t>
                      </a:r>
                    </a:p>
                  </a:txBody>
                  <a:tcPr marL="0" marR="0" marT="0" marB="0" anchor="ctr" horzOverflow="overflow"/>
                </a:tc>
                <a:extLst>
                  <a:ext uri="{0D108BD9-81ED-4DB2-BD59-A6C34878D82A}">
                    <a16:rowId xmlns:a16="http://schemas.microsoft.com/office/drawing/2014/main" val="3239815578"/>
                  </a:ext>
                </a:extLst>
              </a:tr>
              <a:tr h="370840">
                <a:tc>
                  <a:txBody>
                    <a:bodyPr/>
                    <a:lstStyle/>
                    <a:p>
                      <a:pPr marL="26988" indent="0" eaLnBrk="1" hangingPunct="1">
                        <a:lnSpc>
                          <a:spcPct val="90000"/>
                        </a:lnSpc>
                        <a:buFont typeface="Arial" panose="020B0604020202020204" pitchFamily="34" charset="0"/>
                        <a:buNone/>
                        <a:defRPr/>
                      </a:pPr>
                      <a:r>
                        <a:rPr kumimoji="0" lang="en-US" sz="1000" b="0" i="0" u="none" strike="noStrike" kern="1200" cap="none" normalizeH="0" baseline="0" dirty="0" smtClean="0">
                          <a:ln>
                            <a:noFill/>
                          </a:ln>
                          <a:solidFill>
                            <a:schemeClr val="tx1"/>
                          </a:solidFill>
                          <a:effectLst/>
                          <a:latin typeface="+mn-lt"/>
                          <a:ea typeface="+mn-ea"/>
                          <a:cs typeface="+mn-cs"/>
                        </a:rPr>
                        <a:t>Erection of Apollo Lights </a:t>
                      </a:r>
                    </a:p>
                  </a:txBody>
                  <a:tcPr marL="0" marR="0" marT="0" marB="0"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mn-lt"/>
                        </a:rPr>
                        <a:t>Construction and energizing of two(2) High Must Lights is Dan Village </a:t>
                      </a:r>
                    </a:p>
                  </a:txBody>
                  <a:tcPr marL="0" marR="0" marT="0" marB="0"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mn-lt"/>
                        </a:rPr>
                        <a:t>24%</a:t>
                      </a:r>
                    </a:p>
                  </a:txBody>
                  <a:tcPr marL="0" marR="0" marT="0" marB="0" anchor="ct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mn-lt"/>
                        </a:rPr>
                        <a:t>The contractor is busy with delivery of the high mast lights. The Municipality is in the process of paying Eskom the connection fee.</a:t>
                      </a:r>
                    </a:p>
                  </a:txBody>
                  <a:tcPr marL="0" marR="0" marT="0" marB="0" anchor="ctr" horzOverflow="overflow"/>
                </a:tc>
                <a:extLst>
                  <a:ext uri="{0D108BD9-81ED-4DB2-BD59-A6C34878D82A}">
                    <a16:rowId xmlns:a16="http://schemas.microsoft.com/office/drawing/2014/main" val="446372797"/>
                  </a:ext>
                </a:extLst>
              </a:tr>
            </a:tbl>
          </a:graphicData>
        </a:graphic>
      </p:graphicFrame>
      <p:sp>
        <p:nvSpPr>
          <p:cNvPr id="5" name="TextBox 4"/>
          <p:cNvSpPr txBox="1"/>
          <p:nvPr/>
        </p:nvSpPr>
        <p:spPr>
          <a:xfrm flipH="1">
            <a:off x="1237128" y="6216648"/>
            <a:ext cx="7336715" cy="369332"/>
          </a:xfrm>
          <a:prstGeom prst="rect">
            <a:avLst/>
          </a:prstGeom>
          <a:noFill/>
        </p:spPr>
        <p:txBody>
          <a:bodyPr wrap="square" rtlCol="0">
            <a:spAutoFit/>
          </a:bodyPr>
          <a:lstStyle/>
          <a:p>
            <a:r>
              <a:rPr lang="en-US" b="1" dirty="0" smtClean="0"/>
              <a:t>All Projects are Implemented on multi year approach </a:t>
            </a:r>
            <a:endParaRPr lang="en-ZA" b="1" dirty="0"/>
          </a:p>
        </p:txBody>
      </p:sp>
    </p:spTree>
    <p:extLst>
      <p:ext uri="{BB962C8B-B14F-4D97-AF65-F5344CB8AC3E}">
        <p14:creationId xmlns:p14="http://schemas.microsoft.com/office/powerpoint/2010/main" val="42221838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a:xfrm>
            <a:off x="10469880" y="6075306"/>
            <a:ext cx="914400" cy="32004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76E654-D9C4-43E5-B9B6-5C741680088F}" type="slidenum">
              <a:rPr kumimoji="0" lang="en-ZA" sz="1050" b="0" i="0" u="none" strike="noStrike" kern="1200" cap="none" spc="0" normalizeH="0" baseline="0" noProof="0" smtClean="0">
                <a:ln>
                  <a:noFill/>
                </a:ln>
                <a:solidFill>
                  <a:schemeClr val="tx1"/>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ZA" sz="1050" b="0" i="0" u="none" strike="noStrike" kern="1200" cap="none" spc="0" normalizeH="0" baseline="0" noProof="0">
              <a:ln>
                <a:noFill/>
              </a:ln>
              <a:solidFill>
                <a:schemeClr val="tx1"/>
              </a:solidFill>
              <a:effectLst/>
              <a:uLnTx/>
              <a:uFillTx/>
              <a:latin typeface="Calibri"/>
              <a:ea typeface="+mn-ea"/>
              <a:cs typeface="+mn-cs"/>
            </a:endParaRPr>
          </a:p>
        </p:txBody>
      </p:sp>
      <p:sp>
        <p:nvSpPr>
          <p:cNvPr id="2" name="Title 1"/>
          <p:cNvSpPr>
            <a:spLocks noGrp="1"/>
          </p:cNvSpPr>
          <p:nvPr>
            <p:ph type="title" idx="4294967295"/>
          </p:nvPr>
        </p:nvSpPr>
        <p:spPr>
          <a:xfrm>
            <a:off x="635000" y="264636"/>
            <a:ext cx="11139658" cy="750888"/>
          </a:xfrm>
          <a:solidFill>
            <a:schemeClr val="accent1"/>
          </a:solidFill>
        </p:spPr>
        <p:txBody>
          <a:bodyPr>
            <a:noAutofit/>
          </a:bodyPr>
          <a:lstStyle/>
          <a:p>
            <a:pPr algn="ctr"/>
            <a:r>
              <a:rPr lang="en-ZA" sz="3200" b="1" dirty="0">
                <a:solidFill>
                  <a:schemeClr val="tx1"/>
                </a:solidFill>
                <a:latin typeface="Arial" panose="020B0604020202020204" pitchFamily="34" charset="0"/>
                <a:ea typeface="Tahoma" panose="020B0604030504040204" pitchFamily="34" charset="0"/>
                <a:cs typeface="Arial" panose="020B0604020202020204" pitchFamily="34" charset="0"/>
              </a:rPr>
              <a:t>PARTICIPATION BY TRADITIONAL LEADERSHIP</a:t>
            </a:r>
          </a:p>
        </p:txBody>
      </p:sp>
      <p:sp>
        <p:nvSpPr>
          <p:cNvPr id="3" name="Content Placeholder 2"/>
          <p:cNvSpPr>
            <a:spLocks noGrp="1"/>
          </p:cNvSpPr>
          <p:nvPr>
            <p:ph idx="4294967295"/>
          </p:nvPr>
        </p:nvSpPr>
        <p:spPr>
          <a:xfrm>
            <a:off x="635000" y="1374126"/>
            <a:ext cx="10749280" cy="4408488"/>
          </a:xfrm>
        </p:spPr>
        <p:txBody>
          <a:bodyPr>
            <a:normAutofit/>
          </a:bodyPr>
          <a:lstStyle/>
          <a:p>
            <a:pPr>
              <a:lnSpc>
                <a:spcPct val="150000"/>
              </a:lnSpc>
              <a:buClrTx/>
              <a:buFont typeface="Wingdings" panose="05000000000000000000" pitchFamily="2" charset="2"/>
              <a:buChar char="q"/>
            </a:pPr>
            <a:r>
              <a:rPr lang="en-ZA"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ZA" dirty="0">
                <a:solidFill>
                  <a:schemeClr val="tx1"/>
                </a:solidFill>
                <a:latin typeface="Arial" panose="020B0604020202020204" pitchFamily="34" charset="0"/>
                <a:ea typeface="Tahoma" panose="020B0604030504040204" pitchFamily="34" charset="0"/>
                <a:cs typeface="Arial" panose="020B0604020202020204" pitchFamily="34" charset="0"/>
              </a:rPr>
              <a:t>Representatives of all seven traditional leaders in the municipality attend and participate in Council although participation is still at minimal levels.</a:t>
            </a:r>
          </a:p>
          <a:p>
            <a:pPr>
              <a:lnSpc>
                <a:spcPct val="150000"/>
              </a:lnSpc>
              <a:buClrTx/>
              <a:buFont typeface="Wingdings" panose="05000000000000000000" pitchFamily="2" charset="2"/>
              <a:buChar char="q"/>
            </a:pPr>
            <a:r>
              <a:rPr lang="en-ZA" dirty="0">
                <a:solidFill>
                  <a:schemeClr val="tx1"/>
                </a:solidFill>
                <a:latin typeface="Arial" panose="020B0604020202020204" pitchFamily="34" charset="0"/>
                <a:ea typeface="Tahoma" panose="020B0604030504040204" pitchFamily="34" charset="0"/>
                <a:cs typeface="Arial" panose="020B0604020202020204" pitchFamily="34" charset="0"/>
              </a:rPr>
              <a:t> The participation of the representatives of the traditional authorities are line with section 81 of the Municipal Structure Act, No. 117 of 1998. </a:t>
            </a:r>
          </a:p>
          <a:p>
            <a:pPr>
              <a:lnSpc>
                <a:spcPct val="150000"/>
              </a:lnSpc>
              <a:buClrTx/>
              <a:buFont typeface="Wingdings" panose="05000000000000000000" pitchFamily="2" charset="2"/>
              <a:buChar char="q"/>
            </a:pPr>
            <a:r>
              <a:rPr lang="en-ZA" dirty="0">
                <a:solidFill>
                  <a:schemeClr val="tx1"/>
                </a:solidFill>
                <a:latin typeface="Arial" panose="020B0604020202020204" pitchFamily="34" charset="0"/>
                <a:ea typeface="Tahoma" panose="020B0604030504040204" pitchFamily="34" charset="0"/>
                <a:cs typeface="Arial" panose="020B0604020202020204" pitchFamily="34" charset="0"/>
              </a:rPr>
              <a:t> The representative have been provided with tablets to ensure easy access to Council documents and are provided with out-of-pocket allowances amounting to R 2 756.00 for each representative.</a:t>
            </a:r>
          </a:p>
          <a:p>
            <a:pPr>
              <a:lnSpc>
                <a:spcPct val="150000"/>
              </a:lnSpc>
              <a:buClrTx/>
              <a:buFont typeface="Wingdings" panose="05000000000000000000" pitchFamily="2" charset="2"/>
              <a:buChar char="q"/>
            </a:pPr>
            <a:endParaRPr lang="en-ZA"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a:lnSpc>
                <a:spcPct val="150000"/>
              </a:lnSpc>
              <a:buClrTx/>
              <a:buFont typeface="Wingdings" panose="05000000000000000000" pitchFamily="2" charset="2"/>
              <a:buChar char="q"/>
            </a:pPr>
            <a:endParaRPr lang="en-ZA"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a:lnSpc>
                <a:spcPct val="150000"/>
              </a:lnSpc>
              <a:buClrTx/>
              <a:buFont typeface="Wingdings" panose="05000000000000000000" pitchFamily="2" charset="2"/>
              <a:buChar char="q"/>
            </a:pPr>
            <a:endParaRPr lang="en-ZA" dirty="0">
              <a:solidFill>
                <a:schemeClr val="tx1"/>
              </a:solidFill>
            </a:endParaRPr>
          </a:p>
          <a:p>
            <a:pPr>
              <a:lnSpc>
                <a:spcPct val="150000"/>
              </a:lnSpc>
              <a:buClrTx/>
              <a:buFont typeface="Wingdings" pitchFamily="2" charset="2"/>
              <a:buChar char="§"/>
            </a:pPr>
            <a:endParaRPr lang="en-ZA" dirty="0">
              <a:solidFill>
                <a:schemeClr val="tx1"/>
              </a:solidFill>
            </a:endParaRPr>
          </a:p>
          <a:p>
            <a:pPr marL="0" indent="0">
              <a:lnSpc>
                <a:spcPct val="150000"/>
              </a:lnSpc>
              <a:buClrTx/>
              <a:buNone/>
            </a:pPr>
            <a:endParaRPr lang="en-ZA" dirty="0">
              <a:solidFill>
                <a:schemeClr val="tx1"/>
              </a:solidFill>
            </a:endParaRPr>
          </a:p>
          <a:p>
            <a:pPr marL="0" indent="0">
              <a:lnSpc>
                <a:spcPct val="150000"/>
              </a:lnSpc>
              <a:buClrTx/>
              <a:buNone/>
            </a:pPr>
            <a:endParaRPr lang="en-ZA" dirty="0">
              <a:solidFill>
                <a:schemeClr val="tx1"/>
              </a:solidFill>
            </a:endParaRPr>
          </a:p>
          <a:p>
            <a:pPr marL="0" indent="0">
              <a:lnSpc>
                <a:spcPct val="150000"/>
              </a:lnSpc>
              <a:buClrTx/>
              <a:buNone/>
            </a:pPr>
            <a:endParaRPr lang="en-ZA" dirty="0">
              <a:solidFill>
                <a:schemeClr val="tx1"/>
              </a:solidFill>
            </a:endParaRPr>
          </a:p>
          <a:p>
            <a:pPr>
              <a:lnSpc>
                <a:spcPct val="150000"/>
              </a:lnSpc>
              <a:buClrTx/>
              <a:buFont typeface="Wingdings" pitchFamily="2" charset="2"/>
              <a:buChar char="§"/>
            </a:pPr>
            <a:endParaRPr lang="en-ZA" dirty="0">
              <a:solidFill>
                <a:schemeClr val="tx1"/>
              </a:solidFill>
            </a:endParaRPr>
          </a:p>
          <a:p>
            <a:pPr marL="0" indent="0">
              <a:lnSpc>
                <a:spcPct val="150000"/>
              </a:lnSpc>
              <a:buClrTx/>
              <a:buNone/>
            </a:pPr>
            <a:endParaRPr lang="en-ZA" dirty="0">
              <a:solidFill>
                <a:schemeClr val="tx1"/>
              </a:solidFill>
            </a:endParaRPr>
          </a:p>
          <a:p>
            <a:pPr>
              <a:lnSpc>
                <a:spcPct val="150000"/>
              </a:lnSpc>
              <a:buClrTx/>
              <a:buFont typeface="Wingdings" pitchFamily="2" charset="2"/>
              <a:buChar char="§"/>
            </a:pPr>
            <a:endParaRPr lang="en-ZA" dirty="0">
              <a:solidFill>
                <a:schemeClr val="tx1"/>
              </a:solidFill>
            </a:endParaRPr>
          </a:p>
          <a:p>
            <a:pPr>
              <a:lnSpc>
                <a:spcPct val="150000"/>
              </a:lnSpc>
              <a:buClrTx/>
              <a:buFont typeface="Wingdings" pitchFamily="2" charset="2"/>
              <a:buChar char="§"/>
            </a:pPr>
            <a:endParaRPr lang="en-ZA" dirty="0">
              <a:solidFill>
                <a:schemeClr val="tx1"/>
              </a:solidFill>
            </a:endParaRPr>
          </a:p>
          <a:p>
            <a:pPr>
              <a:lnSpc>
                <a:spcPct val="150000"/>
              </a:lnSpc>
              <a:buClrTx/>
              <a:buFont typeface="Wingdings" pitchFamily="2" charset="2"/>
              <a:buChar char="§"/>
            </a:pPr>
            <a:endParaRPr lang="en-ZA" dirty="0">
              <a:solidFill>
                <a:schemeClr val="tx1"/>
              </a:solidFill>
            </a:endParaRPr>
          </a:p>
          <a:p>
            <a:pPr>
              <a:lnSpc>
                <a:spcPct val="150000"/>
              </a:lnSpc>
              <a:buClrTx/>
              <a:buFont typeface="Wingdings" pitchFamily="2" charset="2"/>
              <a:buChar char="§"/>
            </a:pPr>
            <a:endParaRPr lang="en-ZA" dirty="0">
              <a:solidFill>
                <a:schemeClr val="tx1"/>
              </a:solidFill>
            </a:endParaRPr>
          </a:p>
          <a:p>
            <a:pPr marL="0" indent="0">
              <a:lnSpc>
                <a:spcPct val="150000"/>
              </a:lnSpc>
              <a:buClrTx/>
              <a:buNone/>
            </a:pPr>
            <a:endParaRPr lang="en-ZA" dirty="0">
              <a:solidFill>
                <a:schemeClr val="tx1"/>
              </a:solidFill>
            </a:endParaRPr>
          </a:p>
          <a:p>
            <a:pPr>
              <a:lnSpc>
                <a:spcPct val="150000"/>
              </a:lnSpc>
              <a:buClrTx/>
              <a:buFont typeface="Wingdings" pitchFamily="2" charset="2"/>
              <a:buChar char="§"/>
            </a:pPr>
            <a:endParaRPr lang="en-ZA" dirty="0">
              <a:solidFill>
                <a:schemeClr val="tx1"/>
              </a:solidFill>
            </a:endParaRPr>
          </a:p>
          <a:p>
            <a:pPr>
              <a:lnSpc>
                <a:spcPct val="150000"/>
              </a:lnSpc>
              <a:buClrTx/>
              <a:buFont typeface="Wingdings" pitchFamily="2" charset="2"/>
              <a:buChar char="§"/>
            </a:pPr>
            <a:endParaRPr lang="en-ZA" dirty="0">
              <a:solidFill>
                <a:schemeClr val="tx1"/>
              </a:solidFill>
            </a:endParaRPr>
          </a:p>
        </p:txBody>
      </p:sp>
      <p:pic>
        <p:nvPicPr>
          <p:cNvPr id="9" name="Picture 8"/>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173150960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8631" y="2349925"/>
            <a:ext cx="3498979" cy="2456442"/>
          </a:xfrm>
        </p:spPr>
        <p:txBody>
          <a:bodyPr>
            <a:normAutofit/>
          </a:bodyPr>
          <a:lstStyle/>
          <a:p>
            <a:r>
              <a:rPr lang="en-US" sz="3400" b="1">
                <a:latin typeface="Arial" panose="020B0604020202020204" pitchFamily="34" charset="0"/>
                <a:ea typeface="Tahoma" panose="020B0604030504040204" pitchFamily="34" charset="0"/>
                <a:cs typeface="Arial" panose="020B0604020202020204" pitchFamily="34" charset="0"/>
              </a:rPr>
              <a:t>CURRENT PROJECT  CHALLENGES</a:t>
            </a:r>
            <a:endParaRPr lang="en-ZA" sz="340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10469880" y="320040"/>
            <a:ext cx="914400" cy="320040"/>
          </a:xfrm>
        </p:spPr>
        <p:txBody>
          <a:bodyPr>
            <a:normAutofit/>
          </a:bodyPr>
          <a:lstStyle/>
          <a:p>
            <a:pPr eaLnBrk="0" fontAlgn="base" hangingPunct="0">
              <a:spcBef>
                <a:spcPct val="0"/>
              </a:spcBef>
              <a:spcAft>
                <a:spcPts val="600"/>
              </a:spcAft>
              <a:defRPr/>
            </a:pPr>
            <a:fld id="{E3A136A7-6341-4EB4-849B-93E340413518}" type="slidenum">
              <a:rPr lang="en-ZA" altLang="en-US" smtClean="0">
                <a:latin typeface="Arial" panose="020B0604020202020204" pitchFamily="34" charset="0"/>
              </a:rPr>
              <a:pPr eaLnBrk="0" fontAlgn="base" hangingPunct="0">
                <a:spcBef>
                  <a:spcPct val="0"/>
                </a:spcBef>
                <a:spcAft>
                  <a:spcPts val="600"/>
                </a:spcAft>
                <a:defRPr/>
              </a:pPr>
              <a:t>60</a:t>
            </a:fld>
            <a:endParaRPr lang="en-ZA" altLang="en-US">
              <a:latin typeface="Arial" panose="020B0604020202020204" pitchFamily="34" charset="0"/>
            </a:endParaRPr>
          </a:p>
        </p:txBody>
      </p:sp>
      <p:pic>
        <p:nvPicPr>
          <p:cNvPr id="5" name="Picture 4">
            <a:extLst>
              <a:ext uri="{FF2B5EF4-FFF2-40B4-BE49-F238E27FC236}">
                <a16:creationId xmlns:a16="http://schemas.microsoft.com/office/drawing/2014/main" id="{1596DD20-9221-420E-BE0D-367A2AC42B61}"/>
              </a:ext>
            </a:extLst>
          </p:cNvPr>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graphicFrame>
        <p:nvGraphicFramePr>
          <p:cNvPr id="7" name="Content Placeholder 2">
            <a:extLst>
              <a:ext uri="{FF2B5EF4-FFF2-40B4-BE49-F238E27FC236}">
                <a16:creationId xmlns:a16="http://schemas.microsoft.com/office/drawing/2014/main" id="{C04BEBBB-429B-4B06-B4B8-07D178544041}"/>
              </a:ext>
            </a:extLst>
          </p:cNvPr>
          <p:cNvGraphicFramePr>
            <a:graphicFrameLocks noGrp="1"/>
          </p:cNvGraphicFramePr>
          <p:nvPr>
            <p:ph idx="1"/>
            <p:extLst>
              <p:ext uri="{D42A27DB-BD31-4B8C-83A1-F6EECF244321}">
                <p14:modId xmlns:p14="http://schemas.microsoft.com/office/powerpoint/2010/main" val="2440747860"/>
              </p:ext>
            </p:extLst>
          </p:nvPr>
        </p:nvGraphicFramePr>
        <p:xfrm>
          <a:off x="5440363" y="1125538"/>
          <a:ext cx="5638800" cy="4603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1029117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581" y="2441986"/>
            <a:ext cx="3572247" cy="2367748"/>
          </a:xfrm>
        </p:spPr>
        <p:txBody>
          <a:bodyPr/>
          <a:lstStyle/>
          <a:p>
            <a:r>
              <a:rPr lang="en-US" dirty="0" smtClean="0"/>
              <a:t>Project Schedule for current project challenges </a:t>
            </a:r>
            <a:endParaRPr lang="en-ZA" dirty="0"/>
          </a:p>
        </p:txBody>
      </p:sp>
      <p:sp>
        <p:nvSpPr>
          <p:cNvPr id="3" name="Content Placeholder 2"/>
          <p:cNvSpPr>
            <a:spLocks noGrp="1"/>
          </p:cNvSpPr>
          <p:nvPr>
            <p:ph sz="half" idx="1"/>
          </p:nvPr>
        </p:nvSpPr>
        <p:spPr>
          <a:xfrm>
            <a:off x="5120878" y="803187"/>
            <a:ext cx="6269591" cy="304851"/>
          </a:xfrm>
        </p:spPr>
        <p:txBody>
          <a:bodyPr>
            <a:normAutofit fontScale="77500" lnSpcReduction="20000"/>
          </a:bodyPr>
          <a:lstStyle/>
          <a:p>
            <a:r>
              <a:rPr lang="en-US" b="1" dirty="0" smtClean="0"/>
              <a:t>Upgrading of Nkowankowa Codesa to Hani Street </a:t>
            </a:r>
            <a:endParaRPr lang="en-ZA" b="1"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3467490876"/>
              </p:ext>
            </p:extLst>
          </p:nvPr>
        </p:nvGraphicFramePr>
        <p:xfrm>
          <a:off x="4711849" y="1193800"/>
          <a:ext cx="7250655" cy="5966090"/>
        </p:xfrm>
        <a:graphic>
          <a:graphicData uri="http://schemas.openxmlformats.org/drawingml/2006/table">
            <a:tbl>
              <a:tblPr firstRow="1" bandRow="1">
                <a:tableStyleId>{5C22544A-7EE6-4342-B048-85BDC9FD1C3A}</a:tableStyleId>
              </a:tblPr>
              <a:tblGrid>
                <a:gridCol w="1450131">
                  <a:extLst>
                    <a:ext uri="{9D8B030D-6E8A-4147-A177-3AD203B41FA5}">
                      <a16:colId xmlns:a16="http://schemas.microsoft.com/office/drawing/2014/main" val="570947672"/>
                    </a:ext>
                  </a:extLst>
                </a:gridCol>
                <a:gridCol w="1450131">
                  <a:extLst>
                    <a:ext uri="{9D8B030D-6E8A-4147-A177-3AD203B41FA5}">
                      <a16:colId xmlns:a16="http://schemas.microsoft.com/office/drawing/2014/main" val="2594731894"/>
                    </a:ext>
                  </a:extLst>
                </a:gridCol>
                <a:gridCol w="1450131">
                  <a:extLst>
                    <a:ext uri="{9D8B030D-6E8A-4147-A177-3AD203B41FA5}">
                      <a16:colId xmlns:a16="http://schemas.microsoft.com/office/drawing/2014/main" val="1583691356"/>
                    </a:ext>
                  </a:extLst>
                </a:gridCol>
                <a:gridCol w="1450131">
                  <a:extLst>
                    <a:ext uri="{9D8B030D-6E8A-4147-A177-3AD203B41FA5}">
                      <a16:colId xmlns:a16="http://schemas.microsoft.com/office/drawing/2014/main" val="2685843456"/>
                    </a:ext>
                  </a:extLst>
                </a:gridCol>
                <a:gridCol w="1450131">
                  <a:extLst>
                    <a:ext uri="{9D8B030D-6E8A-4147-A177-3AD203B41FA5}">
                      <a16:colId xmlns:a16="http://schemas.microsoft.com/office/drawing/2014/main" val="2660530323"/>
                    </a:ext>
                  </a:extLst>
                </a:gridCol>
              </a:tblGrid>
              <a:tr h="587615">
                <a:tc>
                  <a:txBody>
                    <a:bodyPr/>
                    <a:lstStyle/>
                    <a:p>
                      <a:r>
                        <a:rPr lang="en-US" dirty="0" smtClean="0"/>
                        <a:t>No </a:t>
                      </a:r>
                      <a:endParaRPr lang="en-ZA" dirty="0"/>
                    </a:p>
                  </a:txBody>
                  <a:tcPr/>
                </a:tc>
                <a:tc>
                  <a:txBody>
                    <a:bodyPr/>
                    <a:lstStyle/>
                    <a:p>
                      <a:r>
                        <a:rPr lang="en-US" dirty="0" smtClean="0"/>
                        <a:t>Activity </a:t>
                      </a:r>
                      <a:endParaRPr lang="en-ZA" dirty="0"/>
                    </a:p>
                  </a:txBody>
                  <a:tcPr/>
                </a:tc>
                <a:tc>
                  <a:txBody>
                    <a:bodyPr/>
                    <a:lstStyle/>
                    <a:p>
                      <a:r>
                        <a:rPr lang="en-US" dirty="0" smtClean="0"/>
                        <a:t>Start</a:t>
                      </a:r>
                      <a:r>
                        <a:rPr lang="en-US" baseline="0" dirty="0" smtClean="0"/>
                        <a:t> Date </a:t>
                      </a:r>
                      <a:endParaRPr lang="en-ZA" dirty="0"/>
                    </a:p>
                  </a:txBody>
                  <a:tcPr/>
                </a:tc>
                <a:tc>
                  <a:txBody>
                    <a:bodyPr/>
                    <a:lstStyle/>
                    <a:p>
                      <a:r>
                        <a:rPr lang="en-US" dirty="0" smtClean="0"/>
                        <a:t>End Date </a:t>
                      </a:r>
                      <a:endParaRPr lang="en-ZA" dirty="0"/>
                    </a:p>
                  </a:txBody>
                  <a:tcPr/>
                </a:tc>
                <a:tc>
                  <a:txBody>
                    <a:bodyPr/>
                    <a:lstStyle/>
                    <a:p>
                      <a:r>
                        <a:rPr lang="en-US" dirty="0" smtClean="0"/>
                        <a:t>Duration(Days)</a:t>
                      </a:r>
                      <a:endParaRPr lang="en-ZA" dirty="0"/>
                    </a:p>
                  </a:txBody>
                  <a:tcPr/>
                </a:tc>
                <a:extLst>
                  <a:ext uri="{0D108BD9-81ED-4DB2-BD59-A6C34878D82A}">
                    <a16:rowId xmlns:a16="http://schemas.microsoft.com/office/drawing/2014/main" val="3998922557"/>
                  </a:ext>
                </a:extLst>
              </a:tr>
              <a:tr h="363762">
                <a:tc>
                  <a:txBody>
                    <a:bodyPr/>
                    <a:lstStyle/>
                    <a:p>
                      <a:r>
                        <a:rPr lang="en-US" sz="1200" dirty="0" smtClean="0"/>
                        <a:t>1.</a:t>
                      </a:r>
                      <a:endParaRPr lang="en-ZA" sz="1200" dirty="0"/>
                    </a:p>
                  </a:txBody>
                  <a:tcPr/>
                </a:tc>
                <a:tc>
                  <a:txBody>
                    <a:bodyPr/>
                    <a:lstStyle/>
                    <a:p>
                      <a:r>
                        <a:rPr lang="en-US" sz="1200" dirty="0" smtClean="0"/>
                        <a:t>Condition Assessment </a:t>
                      </a:r>
                      <a:endParaRPr lang="en-ZA" sz="1200" dirty="0"/>
                    </a:p>
                  </a:txBody>
                  <a:tcPr/>
                </a:tc>
                <a:tc>
                  <a:txBody>
                    <a:bodyPr/>
                    <a:lstStyle/>
                    <a:p>
                      <a:r>
                        <a:rPr lang="en-US" sz="1200" dirty="0" smtClean="0"/>
                        <a:t>18/02/2020</a:t>
                      </a:r>
                      <a:endParaRPr lang="en-ZA" sz="1200" dirty="0"/>
                    </a:p>
                  </a:txBody>
                  <a:tcPr/>
                </a:tc>
                <a:tc>
                  <a:txBody>
                    <a:bodyPr/>
                    <a:lstStyle/>
                    <a:p>
                      <a:r>
                        <a:rPr lang="en-US" sz="1200" dirty="0" smtClean="0"/>
                        <a:t>19/02/2020</a:t>
                      </a:r>
                      <a:endParaRPr lang="en-ZA" sz="1200" dirty="0"/>
                    </a:p>
                  </a:txBody>
                  <a:tcPr/>
                </a:tc>
                <a:tc>
                  <a:txBody>
                    <a:bodyPr/>
                    <a:lstStyle/>
                    <a:p>
                      <a:r>
                        <a:rPr lang="en-US" sz="1200" dirty="0" smtClean="0"/>
                        <a:t>02</a:t>
                      </a:r>
                      <a:endParaRPr lang="en-ZA" sz="1200" dirty="0"/>
                    </a:p>
                  </a:txBody>
                  <a:tcPr/>
                </a:tc>
                <a:extLst>
                  <a:ext uri="{0D108BD9-81ED-4DB2-BD59-A6C34878D82A}">
                    <a16:rowId xmlns:a16="http://schemas.microsoft.com/office/drawing/2014/main" val="4090396213"/>
                  </a:ext>
                </a:extLst>
              </a:tr>
              <a:tr h="1091285">
                <a:tc>
                  <a:txBody>
                    <a:bodyPr/>
                    <a:lstStyle/>
                    <a:p>
                      <a:r>
                        <a:rPr lang="en-US" sz="1200" dirty="0" smtClean="0"/>
                        <a:t>2.</a:t>
                      </a:r>
                      <a:endParaRPr lang="en-ZA" sz="1200" dirty="0"/>
                    </a:p>
                  </a:txBody>
                  <a:tcPr/>
                </a:tc>
                <a:tc>
                  <a:txBody>
                    <a:bodyPr/>
                    <a:lstStyle/>
                    <a:p>
                      <a:r>
                        <a:rPr lang="en-US" sz="1200" dirty="0" smtClean="0"/>
                        <a:t>Revise Project Close-Out report </a:t>
                      </a:r>
                      <a:endParaRPr lang="en-ZA" sz="1200" dirty="0"/>
                    </a:p>
                  </a:txBody>
                  <a:tcPr/>
                </a:tc>
                <a:tc>
                  <a:txBody>
                    <a:bodyPr/>
                    <a:lstStyle/>
                    <a:p>
                      <a:r>
                        <a:rPr lang="en-US" sz="1200" dirty="0" smtClean="0"/>
                        <a:t>20/02/2020</a:t>
                      </a:r>
                      <a:endParaRPr lang="en-ZA" sz="1200" dirty="0"/>
                    </a:p>
                  </a:txBody>
                  <a:tcPr/>
                </a:tc>
                <a:tc>
                  <a:txBody>
                    <a:bodyPr/>
                    <a:lstStyle/>
                    <a:p>
                      <a:r>
                        <a:rPr lang="en-US" sz="1200" dirty="0" smtClean="0"/>
                        <a:t>21/02/2020</a:t>
                      </a:r>
                      <a:endParaRPr lang="en-ZA" sz="1200" dirty="0"/>
                    </a:p>
                  </a:txBody>
                  <a:tcPr/>
                </a:tc>
                <a:tc>
                  <a:txBody>
                    <a:bodyPr/>
                    <a:lstStyle/>
                    <a:p>
                      <a:r>
                        <a:rPr lang="en-US" sz="1200" dirty="0" smtClean="0"/>
                        <a:t>02</a:t>
                      </a:r>
                      <a:endParaRPr lang="en-ZA" sz="1200" dirty="0"/>
                    </a:p>
                  </a:txBody>
                  <a:tcPr/>
                </a:tc>
                <a:extLst>
                  <a:ext uri="{0D108BD9-81ED-4DB2-BD59-A6C34878D82A}">
                    <a16:rowId xmlns:a16="http://schemas.microsoft.com/office/drawing/2014/main" val="1175894020"/>
                  </a:ext>
                </a:extLst>
              </a:tr>
              <a:tr h="1091285">
                <a:tc>
                  <a:txBody>
                    <a:bodyPr/>
                    <a:lstStyle/>
                    <a:p>
                      <a:r>
                        <a:rPr lang="en-US" sz="1200" dirty="0" smtClean="0"/>
                        <a:t>3.</a:t>
                      </a:r>
                      <a:endParaRPr lang="en-ZA" sz="1200" dirty="0"/>
                    </a:p>
                  </a:txBody>
                  <a:tcPr/>
                </a:tc>
                <a:tc>
                  <a:txBody>
                    <a:bodyPr/>
                    <a:lstStyle/>
                    <a:p>
                      <a:r>
                        <a:rPr lang="en-US" sz="1200" dirty="0" smtClean="0"/>
                        <a:t>Geotechnical Investigation</a:t>
                      </a:r>
                      <a:r>
                        <a:rPr lang="en-US" sz="1200" baseline="0" dirty="0" smtClean="0"/>
                        <a:t> </a:t>
                      </a:r>
                      <a:endParaRPr lang="en-ZA" sz="1200" dirty="0"/>
                    </a:p>
                  </a:txBody>
                  <a:tcPr/>
                </a:tc>
                <a:tc>
                  <a:txBody>
                    <a:bodyPr/>
                    <a:lstStyle/>
                    <a:p>
                      <a:r>
                        <a:rPr lang="en-US" sz="1200" dirty="0" smtClean="0"/>
                        <a:t>24/02/2020</a:t>
                      </a:r>
                      <a:endParaRPr lang="en-ZA" sz="1200" dirty="0"/>
                    </a:p>
                  </a:txBody>
                  <a:tcPr/>
                </a:tc>
                <a:tc>
                  <a:txBody>
                    <a:bodyPr/>
                    <a:lstStyle/>
                    <a:p>
                      <a:r>
                        <a:rPr lang="en-US" sz="1200" dirty="0" smtClean="0"/>
                        <a:t>28/02/2020</a:t>
                      </a:r>
                      <a:endParaRPr lang="en-ZA" sz="1200" dirty="0"/>
                    </a:p>
                  </a:txBody>
                  <a:tcPr/>
                </a:tc>
                <a:tc>
                  <a:txBody>
                    <a:bodyPr/>
                    <a:lstStyle/>
                    <a:p>
                      <a:r>
                        <a:rPr lang="en-US" sz="1200" dirty="0" smtClean="0"/>
                        <a:t>05</a:t>
                      </a:r>
                      <a:endParaRPr lang="en-ZA" sz="1200" dirty="0"/>
                    </a:p>
                  </a:txBody>
                  <a:tcPr/>
                </a:tc>
                <a:extLst>
                  <a:ext uri="{0D108BD9-81ED-4DB2-BD59-A6C34878D82A}">
                    <a16:rowId xmlns:a16="http://schemas.microsoft.com/office/drawing/2014/main" val="1431123782"/>
                  </a:ext>
                </a:extLst>
              </a:tr>
              <a:tr h="1091285">
                <a:tc>
                  <a:txBody>
                    <a:bodyPr/>
                    <a:lstStyle/>
                    <a:p>
                      <a:r>
                        <a:rPr lang="en-US" sz="1200" dirty="0" smtClean="0"/>
                        <a:t>4.</a:t>
                      </a:r>
                      <a:endParaRPr lang="en-ZA" sz="1200" dirty="0"/>
                    </a:p>
                  </a:txBody>
                  <a:tcPr/>
                </a:tc>
                <a:tc>
                  <a:txBody>
                    <a:bodyPr/>
                    <a:lstStyle/>
                    <a:p>
                      <a:r>
                        <a:rPr lang="en-US" sz="1200" dirty="0" smtClean="0"/>
                        <a:t>Review designs and drawings </a:t>
                      </a:r>
                      <a:endParaRPr lang="en-ZA" sz="1200" dirty="0"/>
                    </a:p>
                  </a:txBody>
                  <a:tcPr/>
                </a:tc>
                <a:tc>
                  <a:txBody>
                    <a:bodyPr/>
                    <a:lstStyle/>
                    <a:p>
                      <a:r>
                        <a:rPr lang="en-US" sz="1200" dirty="0" smtClean="0"/>
                        <a:t>09/03/2020</a:t>
                      </a:r>
                      <a:endParaRPr lang="en-ZA" sz="1200" dirty="0"/>
                    </a:p>
                  </a:txBody>
                  <a:tcPr/>
                </a:tc>
                <a:tc>
                  <a:txBody>
                    <a:bodyPr/>
                    <a:lstStyle/>
                    <a:p>
                      <a:r>
                        <a:rPr lang="en-US" sz="1200" dirty="0" smtClean="0"/>
                        <a:t>11/03/2020</a:t>
                      </a:r>
                      <a:endParaRPr lang="en-ZA" sz="1200" dirty="0"/>
                    </a:p>
                  </a:txBody>
                  <a:tcPr/>
                </a:tc>
                <a:tc>
                  <a:txBody>
                    <a:bodyPr/>
                    <a:lstStyle/>
                    <a:p>
                      <a:r>
                        <a:rPr lang="en-US" sz="1200" dirty="0" smtClean="0"/>
                        <a:t>03</a:t>
                      </a:r>
                      <a:endParaRPr lang="en-ZA" sz="1200" dirty="0"/>
                    </a:p>
                  </a:txBody>
                  <a:tcPr/>
                </a:tc>
                <a:extLst>
                  <a:ext uri="{0D108BD9-81ED-4DB2-BD59-A6C34878D82A}">
                    <a16:rowId xmlns:a16="http://schemas.microsoft.com/office/drawing/2014/main" val="2799720845"/>
                  </a:ext>
                </a:extLst>
              </a:tr>
              <a:tr h="1594955">
                <a:tc>
                  <a:txBody>
                    <a:bodyPr/>
                    <a:lstStyle/>
                    <a:p>
                      <a:r>
                        <a:rPr lang="en-US" sz="1200" dirty="0" smtClean="0"/>
                        <a:t>5.</a:t>
                      </a:r>
                      <a:endParaRPr lang="en-ZA" sz="1200" dirty="0"/>
                    </a:p>
                  </a:txBody>
                  <a:tcPr/>
                </a:tc>
                <a:tc>
                  <a:txBody>
                    <a:bodyPr/>
                    <a:lstStyle/>
                    <a:p>
                      <a:r>
                        <a:rPr lang="en-US" sz="1200" dirty="0" smtClean="0"/>
                        <a:t>Develop detailed Bill of Quantities and Cost Estimated </a:t>
                      </a:r>
                      <a:endParaRPr lang="en-ZA" sz="1200" dirty="0"/>
                    </a:p>
                  </a:txBody>
                  <a:tcPr/>
                </a:tc>
                <a:tc>
                  <a:txBody>
                    <a:bodyPr/>
                    <a:lstStyle/>
                    <a:p>
                      <a:r>
                        <a:rPr lang="en-US" sz="1200" dirty="0" smtClean="0"/>
                        <a:t>12/03/2020</a:t>
                      </a:r>
                      <a:endParaRPr lang="en-ZA" sz="1200" dirty="0"/>
                    </a:p>
                  </a:txBody>
                  <a:tcPr/>
                </a:tc>
                <a:tc>
                  <a:txBody>
                    <a:bodyPr/>
                    <a:lstStyle/>
                    <a:p>
                      <a:r>
                        <a:rPr lang="en-US" sz="1200" dirty="0" smtClean="0"/>
                        <a:t>13/03/2020</a:t>
                      </a:r>
                      <a:endParaRPr lang="en-ZA" sz="1200" dirty="0"/>
                    </a:p>
                  </a:txBody>
                  <a:tcPr/>
                </a:tc>
                <a:tc>
                  <a:txBody>
                    <a:bodyPr/>
                    <a:lstStyle/>
                    <a:p>
                      <a:r>
                        <a:rPr lang="en-US" sz="1200" dirty="0" smtClean="0"/>
                        <a:t>02</a:t>
                      </a:r>
                      <a:endParaRPr lang="en-ZA" sz="1200" dirty="0"/>
                    </a:p>
                  </a:txBody>
                  <a:tcPr/>
                </a:tc>
                <a:extLst>
                  <a:ext uri="{0D108BD9-81ED-4DB2-BD59-A6C34878D82A}">
                    <a16:rowId xmlns:a16="http://schemas.microsoft.com/office/drawing/2014/main" val="647195229"/>
                  </a:ext>
                </a:extLst>
              </a:tr>
            </a:tbl>
          </a:graphicData>
        </a:graphic>
      </p:graphicFrame>
      <p:sp>
        <p:nvSpPr>
          <p:cNvPr id="5" name="Slide Number Placeholder 4"/>
          <p:cNvSpPr>
            <a:spLocks noGrp="1"/>
          </p:cNvSpPr>
          <p:nvPr>
            <p:ph type="sldNum" sz="quarter" idx="12"/>
          </p:nvPr>
        </p:nvSpPr>
        <p:spPr/>
        <p:txBody>
          <a:bodyPr/>
          <a:lstStyle/>
          <a:p>
            <a:fld id="{EB144B69-593E-4476-AF73-5FB3C4B22BCF}" type="slidenum">
              <a:rPr lang="en-ZA" smtClean="0"/>
              <a:t>61</a:t>
            </a:fld>
            <a:endParaRPr lang="en-ZA"/>
          </a:p>
        </p:txBody>
      </p:sp>
    </p:spTree>
    <p:extLst>
      <p:ext uri="{BB962C8B-B14F-4D97-AF65-F5344CB8AC3E}">
        <p14:creationId xmlns:p14="http://schemas.microsoft.com/office/powerpoint/2010/main" val="124388256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Schedule for current project challenges </a:t>
            </a:r>
            <a:endParaRPr lang="en-ZA" dirty="0"/>
          </a:p>
        </p:txBody>
      </p:sp>
      <p:sp>
        <p:nvSpPr>
          <p:cNvPr id="3" name="Content Placeholder 2"/>
          <p:cNvSpPr>
            <a:spLocks noGrp="1"/>
          </p:cNvSpPr>
          <p:nvPr>
            <p:ph sz="half" idx="1"/>
          </p:nvPr>
        </p:nvSpPr>
        <p:spPr>
          <a:xfrm>
            <a:off x="5118448" y="803188"/>
            <a:ext cx="6272022" cy="433942"/>
          </a:xfrm>
        </p:spPr>
        <p:txBody>
          <a:bodyPr>
            <a:normAutofit fontScale="92500"/>
          </a:bodyPr>
          <a:lstStyle/>
          <a:p>
            <a:r>
              <a:rPr lang="en-US" b="1" dirty="0"/>
              <a:t>Upgrading of Nkowankowa Codesa to Hani </a:t>
            </a:r>
            <a:r>
              <a:rPr lang="en-US" b="1" dirty="0" smtClean="0"/>
              <a:t>Street(Con..) </a:t>
            </a:r>
            <a:endParaRPr lang="en-ZA" b="1" dirty="0"/>
          </a:p>
          <a:p>
            <a:endParaRPr lang="en-ZA"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1788251979"/>
              </p:ext>
            </p:extLst>
          </p:nvPr>
        </p:nvGraphicFramePr>
        <p:xfrm>
          <a:off x="4884738" y="1400175"/>
          <a:ext cx="6505575" cy="7040880"/>
        </p:xfrm>
        <a:graphic>
          <a:graphicData uri="http://schemas.openxmlformats.org/drawingml/2006/table">
            <a:tbl>
              <a:tblPr firstRow="1" bandRow="1">
                <a:tableStyleId>{5C22544A-7EE6-4342-B048-85BDC9FD1C3A}</a:tableStyleId>
              </a:tblPr>
              <a:tblGrid>
                <a:gridCol w="1301115">
                  <a:extLst>
                    <a:ext uri="{9D8B030D-6E8A-4147-A177-3AD203B41FA5}">
                      <a16:colId xmlns:a16="http://schemas.microsoft.com/office/drawing/2014/main" val="1521552975"/>
                    </a:ext>
                  </a:extLst>
                </a:gridCol>
                <a:gridCol w="1301115">
                  <a:extLst>
                    <a:ext uri="{9D8B030D-6E8A-4147-A177-3AD203B41FA5}">
                      <a16:colId xmlns:a16="http://schemas.microsoft.com/office/drawing/2014/main" val="3423733521"/>
                    </a:ext>
                  </a:extLst>
                </a:gridCol>
                <a:gridCol w="1301115">
                  <a:extLst>
                    <a:ext uri="{9D8B030D-6E8A-4147-A177-3AD203B41FA5}">
                      <a16:colId xmlns:a16="http://schemas.microsoft.com/office/drawing/2014/main" val="4035199032"/>
                    </a:ext>
                  </a:extLst>
                </a:gridCol>
                <a:gridCol w="1301115">
                  <a:extLst>
                    <a:ext uri="{9D8B030D-6E8A-4147-A177-3AD203B41FA5}">
                      <a16:colId xmlns:a16="http://schemas.microsoft.com/office/drawing/2014/main" val="4037806548"/>
                    </a:ext>
                  </a:extLst>
                </a:gridCol>
                <a:gridCol w="1301115">
                  <a:extLst>
                    <a:ext uri="{9D8B030D-6E8A-4147-A177-3AD203B41FA5}">
                      <a16:colId xmlns:a16="http://schemas.microsoft.com/office/drawing/2014/main" val="3045928107"/>
                    </a:ext>
                  </a:extLst>
                </a:gridCol>
              </a:tblGrid>
              <a:tr h="370840">
                <a:tc>
                  <a:txBody>
                    <a:bodyPr/>
                    <a:lstStyle/>
                    <a:p>
                      <a:r>
                        <a:rPr lang="en-US" dirty="0" smtClean="0"/>
                        <a:t>No </a:t>
                      </a:r>
                      <a:endParaRPr lang="en-ZA" dirty="0"/>
                    </a:p>
                  </a:txBody>
                  <a:tcPr/>
                </a:tc>
                <a:tc>
                  <a:txBody>
                    <a:bodyPr/>
                    <a:lstStyle/>
                    <a:p>
                      <a:r>
                        <a:rPr lang="en-US" dirty="0" smtClean="0"/>
                        <a:t>Activity </a:t>
                      </a:r>
                      <a:endParaRPr lang="en-ZA" dirty="0"/>
                    </a:p>
                  </a:txBody>
                  <a:tcPr/>
                </a:tc>
                <a:tc>
                  <a:txBody>
                    <a:bodyPr/>
                    <a:lstStyle/>
                    <a:p>
                      <a:r>
                        <a:rPr lang="en-US" dirty="0" smtClean="0"/>
                        <a:t>Start</a:t>
                      </a:r>
                      <a:r>
                        <a:rPr lang="en-US" baseline="0" dirty="0" smtClean="0"/>
                        <a:t> Date </a:t>
                      </a:r>
                      <a:endParaRPr lang="en-ZA" dirty="0"/>
                    </a:p>
                  </a:txBody>
                  <a:tcPr/>
                </a:tc>
                <a:tc>
                  <a:txBody>
                    <a:bodyPr/>
                    <a:lstStyle/>
                    <a:p>
                      <a:r>
                        <a:rPr lang="en-US" dirty="0" smtClean="0"/>
                        <a:t>End Date </a:t>
                      </a:r>
                      <a:endParaRPr lang="en-ZA" dirty="0"/>
                    </a:p>
                  </a:txBody>
                  <a:tcPr/>
                </a:tc>
                <a:tc>
                  <a:txBody>
                    <a:bodyPr/>
                    <a:lstStyle/>
                    <a:p>
                      <a:r>
                        <a:rPr lang="en-US" dirty="0" smtClean="0"/>
                        <a:t>Duration(Days)</a:t>
                      </a:r>
                      <a:endParaRPr lang="en-ZA" dirty="0"/>
                    </a:p>
                  </a:txBody>
                  <a:tcPr/>
                </a:tc>
                <a:extLst>
                  <a:ext uri="{0D108BD9-81ED-4DB2-BD59-A6C34878D82A}">
                    <a16:rowId xmlns:a16="http://schemas.microsoft.com/office/drawing/2014/main" val="2739751437"/>
                  </a:ext>
                </a:extLst>
              </a:tr>
              <a:tr h="370840">
                <a:tc>
                  <a:txBody>
                    <a:bodyPr/>
                    <a:lstStyle/>
                    <a:p>
                      <a:r>
                        <a:rPr lang="en-US" dirty="0" smtClean="0"/>
                        <a:t>6.</a:t>
                      </a:r>
                      <a:endParaRPr lang="en-ZA" dirty="0"/>
                    </a:p>
                  </a:txBody>
                  <a:tcPr/>
                </a:tc>
                <a:tc>
                  <a:txBody>
                    <a:bodyPr/>
                    <a:lstStyle/>
                    <a:p>
                      <a:r>
                        <a:rPr lang="en-US" dirty="0" smtClean="0"/>
                        <a:t>Consideration</a:t>
                      </a:r>
                      <a:r>
                        <a:rPr lang="en-US" baseline="0" dirty="0" smtClean="0"/>
                        <a:t> of designs and cost estate by GTM </a:t>
                      </a:r>
                      <a:endParaRPr lang="en-ZA" dirty="0"/>
                    </a:p>
                  </a:txBody>
                  <a:tcPr/>
                </a:tc>
                <a:tc>
                  <a:txBody>
                    <a:bodyPr/>
                    <a:lstStyle/>
                    <a:p>
                      <a:r>
                        <a:rPr lang="en-US" dirty="0" smtClean="0"/>
                        <a:t>16/03/2020</a:t>
                      </a:r>
                      <a:endParaRPr lang="en-ZA" dirty="0"/>
                    </a:p>
                  </a:txBody>
                  <a:tcPr/>
                </a:tc>
                <a:tc>
                  <a:txBody>
                    <a:bodyPr/>
                    <a:lstStyle/>
                    <a:p>
                      <a:r>
                        <a:rPr lang="en-US" dirty="0" smtClean="0"/>
                        <a:t>17/03/2020</a:t>
                      </a:r>
                      <a:endParaRPr lang="en-ZA" dirty="0"/>
                    </a:p>
                  </a:txBody>
                  <a:tcPr/>
                </a:tc>
                <a:tc>
                  <a:txBody>
                    <a:bodyPr/>
                    <a:lstStyle/>
                    <a:p>
                      <a:r>
                        <a:rPr lang="en-US" dirty="0" smtClean="0"/>
                        <a:t>02</a:t>
                      </a:r>
                      <a:endParaRPr lang="en-ZA" dirty="0"/>
                    </a:p>
                  </a:txBody>
                  <a:tcPr/>
                </a:tc>
                <a:extLst>
                  <a:ext uri="{0D108BD9-81ED-4DB2-BD59-A6C34878D82A}">
                    <a16:rowId xmlns:a16="http://schemas.microsoft.com/office/drawing/2014/main" val="4143555589"/>
                  </a:ext>
                </a:extLst>
              </a:tr>
              <a:tr h="370840">
                <a:tc>
                  <a:txBody>
                    <a:bodyPr/>
                    <a:lstStyle/>
                    <a:p>
                      <a:r>
                        <a:rPr lang="en-US" dirty="0" smtClean="0"/>
                        <a:t>7.</a:t>
                      </a:r>
                      <a:endParaRPr lang="en-ZA" dirty="0"/>
                    </a:p>
                  </a:txBody>
                  <a:tcPr/>
                </a:tc>
                <a:tc>
                  <a:txBody>
                    <a:bodyPr/>
                    <a:lstStyle/>
                    <a:p>
                      <a:r>
                        <a:rPr lang="en-US" dirty="0" smtClean="0"/>
                        <a:t>Final Designs, Drawings</a:t>
                      </a:r>
                      <a:r>
                        <a:rPr lang="en-US" baseline="0" dirty="0" smtClean="0"/>
                        <a:t> </a:t>
                      </a:r>
                      <a:endParaRPr lang="en-ZA" dirty="0"/>
                    </a:p>
                  </a:txBody>
                  <a:tcPr/>
                </a:tc>
                <a:tc>
                  <a:txBody>
                    <a:bodyPr/>
                    <a:lstStyle/>
                    <a:p>
                      <a:r>
                        <a:rPr lang="en-US" dirty="0" smtClean="0"/>
                        <a:t>18/03/2020</a:t>
                      </a:r>
                      <a:endParaRPr lang="en-ZA" dirty="0"/>
                    </a:p>
                  </a:txBody>
                  <a:tcPr/>
                </a:tc>
                <a:tc>
                  <a:txBody>
                    <a:bodyPr/>
                    <a:lstStyle/>
                    <a:p>
                      <a:r>
                        <a:rPr lang="en-US" dirty="0" smtClean="0"/>
                        <a:t>19/03/2020</a:t>
                      </a:r>
                      <a:endParaRPr lang="en-ZA" dirty="0"/>
                    </a:p>
                  </a:txBody>
                  <a:tcPr/>
                </a:tc>
                <a:tc>
                  <a:txBody>
                    <a:bodyPr/>
                    <a:lstStyle/>
                    <a:p>
                      <a:r>
                        <a:rPr lang="en-US" dirty="0" smtClean="0"/>
                        <a:t>02</a:t>
                      </a:r>
                      <a:endParaRPr lang="en-ZA" dirty="0"/>
                    </a:p>
                  </a:txBody>
                  <a:tcPr/>
                </a:tc>
                <a:extLst>
                  <a:ext uri="{0D108BD9-81ED-4DB2-BD59-A6C34878D82A}">
                    <a16:rowId xmlns:a16="http://schemas.microsoft.com/office/drawing/2014/main" val="2257688307"/>
                  </a:ext>
                </a:extLst>
              </a:tr>
              <a:tr h="370840">
                <a:tc>
                  <a:txBody>
                    <a:bodyPr/>
                    <a:lstStyle/>
                    <a:p>
                      <a:r>
                        <a:rPr lang="en-US" dirty="0" smtClean="0"/>
                        <a:t>8.</a:t>
                      </a:r>
                      <a:endParaRPr lang="en-ZA" dirty="0"/>
                    </a:p>
                  </a:txBody>
                  <a:tcPr/>
                </a:tc>
                <a:tc>
                  <a:txBody>
                    <a:bodyPr/>
                    <a:lstStyle/>
                    <a:p>
                      <a:r>
                        <a:rPr lang="en-US" dirty="0" smtClean="0"/>
                        <a:t>Tender</a:t>
                      </a:r>
                      <a:r>
                        <a:rPr lang="en-US" baseline="0" dirty="0" smtClean="0"/>
                        <a:t> Documentation </a:t>
                      </a:r>
                      <a:endParaRPr lang="en-ZA" dirty="0"/>
                    </a:p>
                  </a:txBody>
                  <a:tcPr/>
                </a:tc>
                <a:tc>
                  <a:txBody>
                    <a:bodyPr/>
                    <a:lstStyle/>
                    <a:p>
                      <a:r>
                        <a:rPr lang="en-US" dirty="0" smtClean="0"/>
                        <a:t>23/03/2020</a:t>
                      </a:r>
                      <a:endParaRPr lang="en-ZA" dirty="0"/>
                    </a:p>
                  </a:txBody>
                  <a:tcPr/>
                </a:tc>
                <a:tc>
                  <a:txBody>
                    <a:bodyPr/>
                    <a:lstStyle/>
                    <a:p>
                      <a:r>
                        <a:rPr lang="en-US" dirty="0" smtClean="0"/>
                        <a:t>25/03/2020</a:t>
                      </a:r>
                      <a:endParaRPr lang="en-ZA" dirty="0"/>
                    </a:p>
                  </a:txBody>
                  <a:tcPr/>
                </a:tc>
                <a:tc>
                  <a:txBody>
                    <a:bodyPr/>
                    <a:lstStyle/>
                    <a:p>
                      <a:r>
                        <a:rPr lang="en-US" dirty="0" smtClean="0"/>
                        <a:t>03</a:t>
                      </a:r>
                      <a:endParaRPr lang="en-ZA" dirty="0"/>
                    </a:p>
                  </a:txBody>
                  <a:tcPr/>
                </a:tc>
                <a:extLst>
                  <a:ext uri="{0D108BD9-81ED-4DB2-BD59-A6C34878D82A}">
                    <a16:rowId xmlns:a16="http://schemas.microsoft.com/office/drawing/2014/main" val="2537891680"/>
                  </a:ext>
                </a:extLst>
              </a:tr>
              <a:tr h="370840">
                <a:tc>
                  <a:txBody>
                    <a:bodyPr/>
                    <a:lstStyle/>
                    <a:p>
                      <a:r>
                        <a:rPr lang="en-US" dirty="0" smtClean="0"/>
                        <a:t>9.</a:t>
                      </a:r>
                      <a:endParaRPr lang="en-ZA" dirty="0"/>
                    </a:p>
                  </a:txBody>
                  <a:tcPr/>
                </a:tc>
                <a:tc>
                  <a:txBody>
                    <a:bodyPr/>
                    <a:lstStyle/>
                    <a:p>
                      <a:r>
                        <a:rPr lang="en-US" dirty="0" smtClean="0"/>
                        <a:t>Tender Advert</a:t>
                      </a:r>
                      <a:endParaRPr lang="en-ZA" dirty="0"/>
                    </a:p>
                  </a:txBody>
                  <a:tcPr/>
                </a:tc>
                <a:tc>
                  <a:txBody>
                    <a:bodyPr/>
                    <a:lstStyle/>
                    <a:p>
                      <a:r>
                        <a:rPr lang="en-US" dirty="0" smtClean="0"/>
                        <a:t>06/04/2020</a:t>
                      </a:r>
                      <a:endParaRPr lang="en-ZA" dirty="0"/>
                    </a:p>
                  </a:txBody>
                  <a:tcPr/>
                </a:tc>
                <a:tc>
                  <a:txBody>
                    <a:bodyPr/>
                    <a:lstStyle/>
                    <a:p>
                      <a:r>
                        <a:rPr lang="en-US" dirty="0" smtClean="0"/>
                        <a:t>05/05/2020</a:t>
                      </a:r>
                      <a:endParaRPr lang="en-ZA" dirty="0"/>
                    </a:p>
                  </a:txBody>
                  <a:tcPr/>
                </a:tc>
                <a:tc>
                  <a:txBody>
                    <a:bodyPr/>
                    <a:lstStyle/>
                    <a:p>
                      <a:r>
                        <a:rPr lang="en-US" dirty="0" smtClean="0"/>
                        <a:t>30</a:t>
                      </a:r>
                      <a:endParaRPr lang="en-ZA" dirty="0"/>
                    </a:p>
                  </a:txBody>
                  <a:tcPr/>
                </a:tc>
                <a:extLst>
                  <a:ext uri="{0D108BD9-81ED-4DB2-BD59-A6C34878D82A}">
                    <a16:rowId xmlns:a16="http://schemas.microsoft.com/office/drawing/2014/main" val="4198853293"/>
                  </a:ext>
                </a:extLst>
              </a:tr>
              <a:tr h="370840">
                <a:tc>
                  <a:txBody>
                    <a:bodyPr/>
                    <a:lstStyle/>
                    <a:p>
                      <a:r>
                        <a:rPr lang="en-US" dirty="0" smtClean="0"/>
                        <a:t>10.</a:t>
                      </a:r>
                      <a:endParaRPr lang="en-ZA" dirty="0"/>
                    </a:p>
                  </a:txBody>
                  <a:tcPr/>
                </a:tc>
                <a:tc>
                  <a:txBody>
                    <a:bodyPr/>
                    <a:lstStyle/>
                    <a:p>
                      <a:r>
                        <a:rPr lang="en-US" dirty="0" smtClean="0"/>
                        <a:t>Tender</a:t>
                      </a:r>
                      <a:r>
                        <a:rPr lang="en-US" baseline="0" dirty="0" smtClean="0"/>
                        <a:t> Awarding </a:t>
                      </a:r>
                      <a:endParaRPr lang="en-ZA" dirty="0"/>
                    </a:p>
                  </a:txBody>
                  <a:tcPr/>
                </a:tc>
                <a:tc>
                  <a:txBody>
                    <a:bodyPr/>
                    <a:lstStyle/>
                    <a:p>
                      <a:r>
                        <a:rPr lang="en-US" dirty="0" smtClean="0"/>
                        <a:t>06/05/2020</a:t>
                      </a:r>
                      <a:endParaRPr lang="en-ZA" dirty="0"/>
                    </a:p>
                  </a:txBody>
                  <a:tcPr/>
                </a:tc>
                <a:tc>
                  <a:txBody>
                    <a:bodyPr/>
                    <a:lstStyle/>
                    <a:p>
                      <a:r>
                        <a:rPr lang="en-US" dirty="0" smtClean="0"/>
                        <a:t>05/08/2020</a:t>
                      </a:r>
                      <a:endParaRPr lang="en-ZA" dirty="0"/>
                    </a:p>
                  </a:txBody>
                  <a:tcPr/>
                </a:tc>
                <a:tc>
                  <a:txBody>
                    <a:bodyPr/>
                    <a:lstStyle/>
                    <a:p>
                      <a:r>
                        <a:rPr lang="en-US" dirty="0" smtClean="0"/>
                        <a:t>90</a:t>
                      </a:r>
                      <a:endParaRPr lang="en-ZA" dirty="0"/>
                    </a:p>
                  </a:txBody>
                  <a:tcPr/>
                </a:tc>
                <a:extLst>
                  <a:ext uri="{0D108BD9-81ED-4DB2-BD59-A6C34878D82A}">
                    <a16:rowId xmlns:a16="http://schemas.microsoft.com/office/drawing/2014/main" val="1707953860"/>
                  </a:ext>
                </a:extLst>
              </a:tr>
              <a:tr h="370840">
                <a:tc>
                  <a:txBody>
                    <a:bodyPr/>
                    <a:lstStyle/>
                    <a:p>
                      <a:r>
                        <a:rPr lang="en-US" dirty="0" smtClean="0"/>
                        <a:t>11.</a:t>
                      </a:r>
                      <a:endParaRPr lang="en-ZA" dirty="0"/>
                    </a:p>
                  </a:txBody>
                  <a:tcPr/>
                </a:tc>
                <a:tc>
                  <a:txBody>
                    <a:bodyPr/>
                    <a:lstStyle/>
                    <a:p>
                      <a:r>
                        <a:rPr lang="en-US" dirty="0" smtClean="0"/>
                        <a:t>Project Administration</a:t>
                      </a:r>
                      <a:endParaRPr lang="en-ZA" dirty="0"/>
                    </a:p>
                  </a:txBody>
                  <a:tcPr/>
                </a:tc>
                <a:tc>
                  <a:txBody>
                    <a:bodyPr/>
                    <a:lstStyle/>
                    <a:p>
                      <a:r>
                        <a:rPr lang="en-US" dirty="0" smtClean="0"/>
                        <a:t>17/08/2020</a:t>
                      </a:r>
                      <a:endParaRPr lang="en-ZA" dirty="0"/>
                    </a:p>
                  </a:txBody>
                  <a:tcPr/>
                </a:tc>
                <a:tc>
                  <a:txBody>
                    <a:bodyPr/>
                    <a:lstStyle/>
                    <a:p>
                      <a:r>
                        <a:rPr lang="en-US" dirty="0" smtClean="0"/>
                        <a:t>15/12/2020</a:t>
                      </a:r>
                      <a:endParaRPr lang="en-ZA" dirty="0"/>
                    </a:p>
                  </a:txBody>
                  <a:tcPr/>
                </a:tc>
                <a:tc>
                  <a:txBody>
                    <a:bodyPr/>
                    <a:lstStyle/>
                    <a:p>
                      <a:r>
                        <a:rPr lang="en-US" dirty="0" smtClean="0"/>
                        <a:t>120</a:t>
                      </a:r>
                      <a:endParaRPr lang="en-ZA" dirty="0"/>
                    </a:p>
                  </a:txBody>
                  <a:tcPr/>
                </a:tc>
                <a:extLst>
                  <a:ext uri="{0D108BD9-81ED-4DB2-BD59-A6C34878D82A}">
                    <a16:rowId xmlns:a16="http://schemas.microsoft.com/office/drawing/2014/main" val="1652246409"/>
                  </a:ext>
                </a:extLst>
              </a:tr>
              <a:tr h="370840">
                <a:tc>
                  <a:txBody>
                    <a:bodyPr/>
                    <a:lstStyle/>
                    <a:p>
                      <a:r>
                        <a:rPr lang="en-US" dirty="0" smtClean="0"/>
                        <a:t>12.</a:t>
                      </a:r>
                      <a:endParaRPr lang="en-ZA" dirty="0"/>
                    </a:p>
                  </a:txBody>
                  <a:tcPr/>
                </a:tc>
                <a:tc>
                  <a:txBody>
                    <a:bodyPr/>
                    <a:lstStyle/>
                    <a:p>
                      <a:r>
                        <a:rPr lang="en-US" dirty="0" smtClean="0"/>
                        <a:t>Project Close-Out </a:t>
                      </a:r>
                      <a:endParaRPr lang="en-ZA" dirty="0"/>
                    </a:p>
                  </a:txBody>
                  <a:tcPr/>
                </a:tc>
                <a:tc>
                  <a:txBody>
                    <a:bodyPr/>
                    <a:lstStyle/>
                    <a:p>
                      <a:r>
                        <a:rPr lang="en-US" dirty="0" smtClean="0"/>
                        <a:t>17/12/2020</a:t>
                      </a:r>
                      <a:endParaRPr lang="en-ZA" dirty="0"/>
                    </a:p>
                  </a:txBody>
                  <a:tcPr/>
                </a:tc>
                <a:tc>
                  <a:txBody>
                    <a:bodyPr/>
                    <a:lstStyle/>
                    <a:p>
                      <a:r>
                        <a:rPr lang="en-US" dirty="0" smtClean="0"/>
                        <a:t>17/12/2020</a:t>
                      </a:r>
                      <a:endParaRPr lang="en-ZA" dirty="0"/>
                    </a:p>
                  </a:txBody>
                  <a:tcPr/>
                </a:tc>
                <a:tc>
                  <a:txBody>
                    <a:bodyPr/>
                    <a:lstStyle/>
                    <a:p>
                      <a:r>
                        <a:rPr lang="en-US" dirty="0" smtClean="0"/>
                        <a:t>01</a:t>
                      </a:r>
                      <a:endParaRPr lang="en-ZA" dirty="0"/>
                    </a:p>
                  </a:txBody>
                  <a:tcPr/>
                </a:tc>
                <a:extLst>
                  <a:ext uri="{0D108BD9-81ED-4DB2-BD59-A6C34878D82A}">
                    <a16:rowId xmlns:a16="http://schemas.microsoft.com/office/drawing/2014/main" val="3980440918"/>
                  </a:ext>
                </a:extLst>
              </a:tr>
            </a:tbl>
          </a:graphicData>
        </a:graphic>
      </p:graphicFrame>
      <p:sp>
        <p:nvSpPr>
          <p:cNvPr id="5" name="Slide Number Placeholder 4"/>
          <p:cNvSpPr>
            <a:spLocks noGrp="1"/>
          </p:cNvSpPr>
          <p:nvPr>
            <p:ph type="sldNum" sz="quarter" idx="12"/>
          </p:nvPr>
        </p:nvSpPr>
        <p:spPr/>
        <p:txBody>
          <a:bodyPr/>
          <a:lstStyle/>
          <a:p>
            <a:fld id="{EB144B69-593E-4476-AF73-5FB3C4B22BCF}" type="slidenum">
              <a:rPr lang="en-ZA" smtClean="0"/>
              <a:t>62</a:t>
            </a:fld>
            <a:endParaRPr lang="en-ZA"/>
          </a:p>
        </p:txBody>
      </p:sp>
    </p:spTree>
    <p:extLst>
      <p:ext uri="{BB962C8B-B14F-4D97-AF65-F5344CB8AC3E}">
        <p14:creationId xmlns:p14="http://schemas.microsoft.com/office/powerpoint/2010/main" val="339392930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Schedule for current project challenges </a:t>
            </a:r>
            <a:endParaRPr lang="en-ZA" dirty="0"/>
          </a:p>
        </p:txBody>
      </p:sp>
      <p:sp>
        <p:nvSpPr>
          <p:cNvPr id="3" name="Content Placeholder 2"/>
          <p:cNvSpPr>
            <a:spLocks noGrp="1"/>
          </p:cNvSpPr>
          <p:nvPr>
            <p:ph sz="half" idx="1"/>
          </p:nvPr>
        </p:nvSpPr>
        <p:spPr>
          <a:xfrm>
            <a:off x="5400339" y="803188"/>
            <a:ext cx="5990130" cy="520004"/>
          </a:xfrm>
        </p:spPr>
        <p:txBody>
          <a:bodyPr/>
          <a:lstStyle/>
          <a:p>
            <a:r>
              <a:rPr lang="en-US" b="1" dirty="0" smtClean="0"/>
              <a:t>Upgrading of </a:t>
            </a:r>
            <a:r>
              <a:rPr lang="en-US" b="1" dirty="0" err="1" smtClean="0"/>
              <a:t>Mulati</a:t>
            </a:r>
            <a:r>
              <a:rPr lang="en-US" b="1" dirty="0" smtClean="0"/>
              <a:t> Access Road </a:t>
            </a:r>
            <a:endParaRPr lang="en-ZA" b="1"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2977912873"/>
              </p:ext>
            </p:extLst>
          </p:nvPr>
        </p:nvGraphicFramePr>
        <p:xfrm>
          <a:off x="4873625" y="1323975"/>
          <a:ext cx="6516690" cy="6858000"/>
        </p:xfrm>
        <a:graphic>
          <a:graphicData uri="http://schemas.openxmlformats.org/drawingml/2006/table">
            <a:tbl>
              <a:tblPr firstRow="1" bandRow="1">
                <a:tableStyleId>{5C22544A-7EE6-4342-B048-85BDC9FD1C3A}</a:tableStyleId>
              </a:tblPr>
              <a:tblGrid>
                <a:gridCol w="1303338">
                  <a:extLst>
                    <a:ext uri="{9D8B030D-6E8A-4147-A177-3AD203B41FA5}">
                      <a16:colId xmlns:a16="http://schemas.microsoft.com/office/drawing/2014/main" val="1718502777"/>
                    </a:ext>
                  </a:extLst>
                </a:gridCol>
                <a:gridCol w="1303338">
                  <a:extLst>
                    <a:ext uri="{9D8B030D-6E8A-4147-A177-3AD203B41FA5}">
                      <a16:colId xmlns:a16="http://schemas.microsoft.com/office/drawing/2014/main" val="4162588380"/>
                    </a:ext>
                  </a:extLst>
                </a:gridCol>
                <a:gridCol w="1303338">
                  <a:extLst>
                    <a:ext uri="{9D8B030D-6E8A-4147-A177-3AD203B41FA5}">
                      <a16:colId xmlns:a16="http://schemas.microsoft.com/office/drawing/2014/main" val="2212121135"/>
                    </a:ext>
                  </a:extLst>
                </a:gridCol>
                <a:gridCol w="1303338">
                  <a:extLst>
                    <a:ext uri="{9D8B030D-6E8A-4147-A177-3AD203B41FA5}">
                      <a16:colId xmlns:a16="http://schemas.microsoft.com/office/drawing/2014/main" val="361662090"/>
                    </a:ext>
                  </a:extLst>
                </a:gridCol>
                <a:gridCol w="1303338">
                  <a:extLst>
                    <a:ext uri="{9D8B030D-6E8A-4147-A177-3AD203B41FA5}">
                      <a16:colId xmlns:a16="http://schemas.microsoft.com/office/drawing/2014/main" val="2354442845"/>
                    </a:ext>
                  </a:extLst>
                </a:gridCol>
              </a:tblGrid>
              <a:tr h="370840">
                <a:tc>
                  <a:txBody>
                    <a:bodyPr/>
                    <a:lstStyle/>
                    <a:p>
                      <a:r>
                        <a:rPr lang="en-US" dirty="0" smtClean="0"/>
                        <a:t>No </a:t>
                      </a:r>
                      <a:endParaRPr lang="en-ZA" dirty="0"/>
                    </a:p>
                  </a:txBody>
                  <a:tcPr/>
                </a:tc>
                <a:tc>
                  <a:txBody>
                    <a:bodyPr/>
                    <a:lstStyle/>
                    <a:p>
                      <a:r>
                        <a:rPr lang="en-US" dirty="0" smtClean="0"/>
                        <a:t>Activity </a:t>
                      </a:r>
                      <a:endParaRPr lang="en-ZA" dirty="0"/>
                    </a:p>
                  </a:txBody>
                  <a:tcPr/>
                </a:tc>
                <a:tc>
                  <a:txBody>
                    <a:bodyPr/>
                    <a:lstStyle/>
                    <a:p>
                      <a:r>
                        <a:rPr lang="en-US" dirty="0" smtClean="0"/>
                        <a:t>Start</a:t>
                      </a:r>
                      <a:r>
                        <a:rPr lang="en-US" baseline="0" dirty="0" smtClean="0"/>
                        <a:t> Date </a:t>
                      </a:r>
                      <a:endParaRPr lang="en-ZA" dirty="0"/>
                    </a:p>
                  </a:txBody>
                  <a:tcPr/>
                </a:tc>
                <a:tc>
                  <a:txBody>
                    <a:bodyPr/>
                    <a:lstStyle/>
                    <a:p>
                      <a:r>
                        <a:rPr lang="en-US" dirty="0" smtClean="0"/>
                        <a:t>End Date </a:t>
                      </a:r>
                      <a:endParaRPr lang="en-ZA" dirty="0"/>
                    </a:p>
                  </a:txBody>
                  <a:tcPr/>
                </a:tc>
                <a:tc>
                  <a:txBody>
                    <a:bodyPr/>
                    <a:lstStyle/>
                    <a:p>
                      <a:r>
                        <a:rPr lang="en-US" dirty="0" smtClean="0"/>
                        <a:t>Duration(Days)</a:t>
                      </a:r>
                      <a:endParaRPr lang="en-ZA" dirty="0"/>
                    </a:p>
                  </a:txBody>
                  <a:tcPr/>
                </a:tc>
                <a:extLst>
                  <a:ext uri="{0D108BD9-81ED-4DB2-BD59-A6C34878D82A}">
                    <a16:rowId xmlns:a16="http://schemas.microsoft.com/office/drawing/2014/main" val="1825131875"/>
                  </a:ext>
                </a:extLst>
              </a:tr>
              <a:tr h="370840">
                <a:tc>
                  <a:txBody>
                    <a:bodyPr/>
                    <a:lstStyle/>
                    <a:p>
                      <a:r>
                        <a:rPr lang="en-US" dirty="0" smtClean="0"/>
                        <a:t>1.</a:t>
                      </a:r>
                      <a:endParaRPr lang="en-ZA" dirty="0"/>
                    </a:p>
                  </a:txBody>
                  <a:tcPr/>
                </a:tc>
                <a:tc>
                  <a:txBody>
                    <a:bodyPr/>
                    <a:lstStyle/>
                    <a:p>
                      <a:r>
                        <a:rPr lang="en-US" dirty="0" smtClean="0"/>
                        <a:t>Condition Assessment </a:t>
                      </a:r>
                      <a:endParaRPr lang="en-ZA" dirty="0"/>
                    </a:p>
                  </a:txBody>
                  <a:tcPr/>
                </a:tc>
                <a:tc>
                  <a:txBody>
                    <a:bodyPr/>
                    <a:lstStyle/>
                    <a:p>
                      <a:r>
                        <a:rPr lang="en-US" dirty="0" smtClean="0"/>
                        <a:t>28/01/2020</a:t>
                      </a:r>
                      <a:endParaRPr lang="en-ZA" dirty="0"/>
                    </a:p>
                  </a:txBody>
                  <a:tcPr/>
                </a:tc>
                <a:tc>
                  <a:txBody>
                    <a:bodyPr/>
                    <a:lstStyle/>
                    <a:p>
                      <a:r>
                        <a:rPr lang="en-US" dirty="0" smtClean="0"/>
                        <a:t>29/01/2020</a:t>
                      </a:r>
                      <a:endParaRPr lang="en-ZA" dirty="0"/>
                    </a:p>
                  </a:txBody>
                  <a:tcPr/>
                </a:tc>
                <a:tc>
                  <a:txBody>
                    <a:bodyPr/>
                    <a:lstStyle/>
                    <a:p>
                      <a:r>
                        <a:rPr lang="en-US" dirty="0" smtClean="0"/>
                        <a:t>02</a:t>
                      </a:r>
                      <a:endParaRPr lang="en-ZA" dirty="0"/>
                    </a:p>
                  </a:txBody>
                  <a:tcPr/>
                </a:tc>
                <a:extLst>
                  <a:ext uri="{0D108BD9-81ED-4DB2-BD59-A6C34878D82A}">
                    <a16:rowId xmlns:a16="http://schemas.microsoft.com/office/drawing/2014/main" val="2406248059"/>
                  </a:ext>
                </a:extLst>
              </a:tr>
              <a:tr h="370840">
                <a:tc>
                  <a:txBody>
                    <a:bodyPr/>
                    <a:lstStyle/>
                    <a:p>
                      <a:r>
                        <a:rPr lang="en-US" dirty="0" smtClean="0"/>
                        <a:t>2.</a:t>
                      </a:r>
                      <a:endParaRPr lang="en-ZA" dirty="0"/>
                    </a:p>
                  </a:txBody>
                  <a:tcPr/>
                </a:tc>
                <a:tc>
                  <a:txBody>
                    <a:bodyPr/>
                    <a:lstStyle/>
                    <a:p>
                      <a:r>
                        <a:rPr lang="en-US" dirty="0" smtClean="0"/>
                        <a:t>Development Project Close-Out</a:t>
                      </a:r>
                      <a:r>
                        <a:rPr lang="en-US" baseline="0" dirty="0" smtClean="0"/>
                        <a:t> Report </a:t>
                      </a:r>
                      <a:r>
                        <a:rPr lang="en-US" dirty="0" smtClean="0"/>
                        <a:t> </a:t>
                      </a:r>
                      <a:endParaRPr lang="en-ZA" dirty="0"/>
                    </a:p>
                  </a:txBody>
                  <a:tcPr/>
                </a:tc>
                <a:tc>
                  <a:txBody>
                    <a:bodyPr/>
                    <a:lstStyle/>
                    <a:p>
                      <a:r>
                        <a:rPr lang="en-US" dirty="0" smtClean="0"/>
                        <a:t>30/01/2020</a:t>
                      </a:r>
                      <a:endParaRPr lang="en-ZA" dirty="0"/>
                    </a:p>
                  </a:txBody>
                  <a:tcPr/>
                </a:tc>
                <a:tc>
                  <a:txBody>
                    <a:bodyPr/>
                    <a:lstStyle/>
                    <a:p>
                      <a:r>
                        <a:rPr lang="en-US" dirty="0" smtClean="0"/>
                        <a:t>05/02/2020</a:t>
                      </a:r>
                      <a:endParaRPr lang="en-ZA" dirty="0"/>
                    </a:p>
                  </a:txBody>
                  <a:tcPr/>
                </a:tc>
                <a:tc>
                  <a:txBody>
                    <a:bodyPr/>
                    <a:lstStyle/>
                    <a:p>
                      <a:r>
                        <a:rPr lang="en-US" dirty="0" smtClean="0"/>
                        <a:t>05</a:t>
                      </a:r>
                      <a:endParaRPr lang="en-ZA" dirty="0"/>
                    </a:p>
                  </a:txBody>
                  <a:tcPr/>
                </a:tc>
                <a:extLst>
                  <a:ext uri="{0D108BD9-81ED-4DB2-BD59-A6C34878D82A}">
                    <a16:rowId xmlns:a16="http://schemas.microsoft.com/office/drawing/2014/main" val="3854994483"/>
                  </a:ext>
                </a:extLst>
              </a:tr>
              <a:tr h="370840">
                <a:tc>
                  <a:txBody>
                    <a:bodyPr/>
                    <a:lstStyle/>
                    <a:p>
                      <a:r>
                        <a:rPr lang="en-US" dirty="0" smtClean="0"/>
                        <a:t>3.</a:t>
                      </a:r>
                      <a:endParaRPr lang="en-ZA" dirty="0"/>
                    </a:p>
                  </a:txBody>
                  <a:tcPr/>
                </a:tc>
                <a:tc>
                  <a:txBody>
                    <a:bodyPr/>
                    <a:lstStyle/>
                    <a:p>
                      <a:r>
                        <a:rPr lang="en-US" dirty="0" smtClean="0"/>
                        <a:t>Geotechnical Investigation </a:t>
                      </a:r>
                      <a:endParaRPr lang="en-ZA" dirty="0"/>
                    </a:p>
                  </a:txBody>
                  <a:tcPr/>
                </a:tc>
                <a:tc>
                  <a:txBody>
                    <a:bodyPr/>
                    <a:lstStyle/>
                    <a:p>
                      <a:r>
                        <a:rPr lang="en-US" dirty="0" smtClean="0"/>
                        <a:t>06/02/2020</a:t>
                      </a:r>
                      <a:endParaRPr lang="en-ZA" dirty="0"/>
                    </a:p>
                  </a:txBody>
                  <a:tcPr/>
                </a:tc>
                <a:tc>
                  <a:txBody>
                    <a:bodyPr/>
                    <a:lstStyle/>
                    <a:p>
                      <a:r>
                        <a:rPr lang="en-US" dirty="0" smtClean="0"/>
                        <a:t>12/02/2020</a:t>
                      </a:r>
                      <a:endParaRPr lang="en-ZA" dirty="0"/>
                    </a:p>
                  </a:txBody>
                  <a:tcPr/>
                </a:tc>
                <a:tc>
                  <a:txBody>
                    <a:bodyPr/>
                    <a:lstStyle/>
                    <a:p>
                      <a:r>
                        <a:rPr lang="en-US" dirty="0" smtClean="0"/>
                        <a:t>05</a:t>
                      </a:r>
                      <a:endParaRPr lang="en-ZA" dirty="0"/>
                    </a:p>
                  </a:txBody>
                  <a:tcPr/>
                </a:tc>
                <a:extLst>
                  <a:ext uri="{0D108BD9-81ED-4DB2-BD59-A6C34878D82A}">
                    <a16:rowId xmlns:a16="http://schemas.microsoft.com/office/drawing/2014/main" val="4256656558"/>
                  </a:ext>
                </a:extLst>
              </a:tr>
              <a:tr h="370840">
                <a:tc>
                  <a:txBody>
                    <a:bodyPr/>
                    <a:lstStyle/>
                    <a:p>
                      <a:r>
                        <a:rPr lang="en-US" dirty="0" smtClean="0"/>
                        <a:t>4.</a:t>
                      </a:r>
                      <a:endParaRPr lang="en-ZA" dirty="0"/>
                    </a:p>
                  </a:txBody>
                  <a:tcPr/>
                </a:tc>
                <a:tc>
                  <a:txBody>
                    <a:bodyPr/>
                    <a:lstStyle/>
                    <a:p>
                      <a:r>
                        <a:rPr lang="en-US" dirty="0" smtClean="0"/>
                        <a:t>Review designs and drawings </a:t>
                      </a:r>
                      <a:endParaRPr lang="en-ZA" dirty="0"/>
                    </a:p>
                  </a:txBody>
                  <a:tcPr/>
                </a:tc>
                <a:tc>
                  <a:txBody>
                    <a:bodyPr/>
                    <a:lstStyle/>
                    <a:p>
                      <a:r>
                        <a:rPr lang="en-US" dirty="0" smtClean="0"/>
                        <a:t>19/02/2020</a:t>
                      </a:r>
                      <a:endParaRPr lang="en-ZA" dirty="0"/>
                    </a:p>
                  </a:txBody>
                  <a:tcPr/>
                </a:tc>
                <a:tc>
                  <a:txBody>
                    <a:bodyPr/>
                    <a:lstStyle/>
                    <a:p>
                      <a:r>
                        <a:rPr lang="en-US" dirty="0" smtClean="0"/>
                        <a:t>21/02/2020</a:t>
                      </a:r>
                      <a:endParaRPr lang="en-ZA" dirty="0"/>
                    </a:p>
                  </a:txBody>
                  <a:tcPr/>
                </a:tc>
                <a:tc>
                  <a:txBody>
                    <a:bodyPr/>
                    <a:lstStyle/>
                    <a:p>
                      <a:r>
                        <a:rPr lang="en-US" dirty="0" smtClean="0"/>
                        <a:t>03</a:t>
                      </a:r>
                      <a:endParaRPr lang="en-ZA" dirty="0"/>
                    </a:p>
                  </a:txBody>
                  <a:tcPr/>
                </a:tc>
                <a:extLst>
                  <a:ext uri="{0D108BD9-81ED-4DB2-BD59-A6C34878D82A}">
                    <a16:rowId xmlns:a16="http://schemas.microsoft.com/office/drawing/2014/main" val="2830515868"/>
                  </a:ext>
                </a:extLst>
              </a:tr>
              <a:tr h="370840">
                <a:tc>
                  <a:txBody>
                    <a:bodyPr/>
                    <a:lstStyle/>
                    <a:p>
                      <a:r>
                        <a:rPr lang="en-US" dirty="0" smtClean="0"/>
                        <a:t>5.</a:t>
                      </a:r>
                      <a:endParaRPr lang="en-ZA" dirty="0"/>
                    </a:p>
                  </a:txBody>
                  <a:tcPr/>
                </a:tc>
                <a:tc>
                  <a:txBody>
                    <a:bodyPr/>
                    <a:lstStyle/>
                    <a:p>
                      <a:r>
                        <a:rPr lang="en-US" dirty="0" smtClean="0"/>
                        <a:t>Consideration of designs and cost estimate by GTM</a:t>
                      </a:r>
                      <a:endParaRPr lang="en-ZA" dirty="0"/>
                    </a:p>
                  </a:txBody>
                  <a:tcPr/>
                </a:tc>
                <a:tc>
                  <a:txBody>
                    <a:bodyPr/>
                    <a:lstStyle/>
                    <a:p>
                      <a:r>
                        <a:rPr lang="en-US" dirty="0" smtClean="0"/>
                        <a:t>27/02/2020</a:t>
                      </a:r>
                      <a:endParaRPr lang="en-ZA" dirty="0"/>
                    </a:p>
                  </a:txBody>
                  <a:tcPr/>
                </a:tc>
                <a:tc>
                  <a:txBody>
                    <a:bodyPr/>
                    <a:lstStyle/>
                    <a:p>
                      <a:r>
                        <a:rPr lang="en-US" dirty="0" smtClean="0"/>
                        <a:t>28/02/2020</a:t>
                      </a:r>
                      <a:endParaRPr lang="en-ZA" dirty="0"/>
                    </a:p>
                  </a:txBody>
                  <a:tcPr/>
                </a:tc>
                <a:tc>
                  <a:txBody>
                    <a:bodyPr/>
                    <a:lstStyle/>
                    <a:p>
                      <a:r>
                        <a:rPr lang="en-US" dirty="0" smtClean="0"/>
                        <a:t>02</a:t>
                      </a:r>
                      <a:endParaRPr lang="en-ZA" dirty="0"/>
                    </a:p>
                  </a:txBody>
                  <a:tcPr/>
                </a:tc>
                <a:extLst>
                  <a:ext uri="{0D108BD9-81ED-4DB2-BD59-A6C34878D82A}">
                    <a16:rowId xmlns:a16="http://schemas.microsoft.com/office/drawing/2014/main" val="236405875"/>
                  </a:ext>
                </a:extLst>
              </a:tr>
            </a:tbl>
          </a:graphicData>
        </a:graphic>
      </p:graphicFrame>
      <p:sp>
        <p:nvSpPr>
          <p:cNvPr id="5" name="Slide Number Placeholder 4"/>
          <p:cNvSpPr>
            <a:spLocks noGrp="1"/>
          </p:cNvSpPr>
          <p:nvPr>
            <p:ph type="sldNum" sz="quarter" idx="12"/>
          </p:nvPr>
        </p:nvSpPr>
        <p:spPr/>
        <p:txBody>
          <a:bodyPr/>
          <a:lstStyle/>
          <a:p>
            <a:fld id="{EB144B69-593E-4476-AF73-5FB3C4B22BCF}" type="slidenum">
              <a:rPr lang="en-ZA" smtClean="0"/>
              <a:t>63</a:t>
            </a:fld>
            <a:endParaRPr lang="en-ZA"/>
          </a:p>
        </p:txBody>
      </p:sp>
    </p:spTree>
    <p:extLst>
      <p:ext uri="{BB962C8B-B14F-4D97-AF65-F5344CB8AC3E}">
        <p14:creationId xmlns:p14="http://schemas.microsoft.com/office/powerpoint/2010/main" val="144336973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Schedule for current project challenges </a:t>
            </a:r>
            <a:endParaRPr lang="en-ZA" dirty="0"/>
          </a:p>
        </p:txBody>
      </p:sp>
      <p:sp>
        <p:nvSpPr>
          <p:cNvPr id="3" name="Content Placeholder 2"/>
          <p:cNvSpPr>
            <a:spLocks noGrp="1"/>
          </p:cNvSpPr>
          <p:nvPr>
            <p:ph sz="half" idx="1"/>
          </p:nvPr>
        </p:nvSpPr>
        <p:spPr>
          <a:xfrm>
            <a:off x="5118448" y="803188"/>
            <a:ext cx="6272022" cy="573792"/>
          </a:xfrm>
        </p:spPr>
        <p:txBody>
          <a:bodyPr/>
          <a:lstStyle/>
          <a:p>
            <a:r>
              <a:rPr lang="en-US" b="1" dirty="0"/>
              <a:t>Upgrading of </a:t>
            </a:r>
            <a:r>
              <a:rPr lang="en-US" b="1" dirty="0" err="1"/>
              <a:t>Mulati</a:t>
            </a:r>
            <a:r>
              <a:rPr lang="en-US" b="1" dirty="0"/>
              <a:t> Access Road </a:t>
            </a:r>
            <a:r>
              <a:rPr lang="en-US" b="1" dirty="0" smtClean="0"/>
              <a:t> </a:t>
            </a:r>
            <a:endParaRPr lang="en-ZA" b="1" dirty="0"/>
          </a:p>
          <a:p>
            <a:endParaRPr lang="en-ZA" b="1"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1831749177"/>
              </p:ext>
            </p:extLst>
          </p:nvPr>
        </p:nvGraphicFramePr>
        <p:xfrm>
          <a:off x="4733925" y="1539875"/>
          <a:ext cx="6656390" cy="7589520"/>
        </p:xfrm>
        <a:graphic>
          <a:graphicData uri="http://schemas.openxmlformats.org/drawingml/2006/table">
            <a:tbl>
              <a:tblPr firstRow="1" bandRow="1">
                <a:tableStyleId>{5C22544A-7EE6-4342-B048-85BDC9FD1C3A}</a:tableStyleId>
              </a:tblPr>
              <a:tblGrid>
                <a:gridCol w="1331278">
                  <a:extLst>
                    <a:ext uri="{9D8B030D-6E8A-4147-A177-3AD203B41FA5}">
                      <a16:colId xmlns:a16="http://schemas.microsoft.com/office/drawing/2014/main" val="3872258917"/>
                    </a:ext>
                  </a:extLst>
                </a:gridCol>
                <a:gridCol w="1331278">
                  <a:extLst>
                    <a:ext uri="{9D8B030D-6E8A-4147-A177-3AD203B41FA5}">
                      <a16:colId xmlns:a16="http://schemas.microsoft.com/office/drawing/2014/main" val="3297903255"/>
                    </a:ext>
                  </a:extLst>
                </a:gridCol>
                <a:gridCol w="1331278">
                  <a:extLst>
                    <a:ext uri="{9D8B030D-6E8A-4147-A177-3AD203B41FA5}">
                      <a16:colId xmlns:a16="http://schemas.microsoft.com/office/drawing/2014/main" val="2673703288"/>
                    </a:ext>
                  </a:extLst>
                </a:gridCol>
                <a:gridCol w="1331278">
                  <a:extLst>
                    <a:ext uri="{9D8B030D-6E8A-4147-A177-3AD203B41FA5}">
                      <a16:colId xmlns:a16="http://schemas.microsoft.com/office/drawing/2014/main" val="3844589075"/>
                    </a:ext>
                  </a:extLst>
                </a:gridCol>
                <a:gridCol w="1331278">
                  <a:extLst>
                    <a:ext uri="{9D8B030D-6E8A-4147-A177-3AD203B41FA5}">
                      <a16:colId xmlns:a16="http://schemas.microsoft.com/office/drawing/2014/main" val="2467861078"/>
                    </a:ext>
                  </a:extLst>
                </a:gridCol>
              </a:tblGrid>
              <a:tr h="370840">
                <a:tc>
                  <a:txBody>
                    <a:bodyPr/>
                    <a:lstStyle/>
                    <a:p>
                      <a:r>
                        <a:rPr lang="en-US" dirty="0" smtClean="0">
                          <a:solidFill>
                            <a:schemeClr val="tx1"/>
                          </a:solidFill>
                        </a:rPr>
                        <a:t>No </a:t>
                      </a:r>
                      <a:endParaRPr lang="en-ZA" dirty="0">
                        <a:solidFill>
                          <a:schemeClr val="tx1"/>
                        </a:solidFill>
                      </a:endParaRPr>
                    </a:p>
                  </a:txBody>
                  <a:tcPr/>
                </a:tc>
                <a:tc>
                  <a:txBody>
                    <a:bodyPr/>
                    <a:lstStyle/>
                    <a:p>
                      <a:r>
                        <a:rPr lang="en-US" dirty="0" smtClean="0">
                          <a:solidFill>
                            <a:schemeClr val="tx1"/>
                          </a:solidFill>
                        </a:rPr>
                        <a:t>Activity </a:t>
                      </a:r>
                      <a:endParaRPr lang="en-ZA" dirty="0">
                        <a:solidFill>
                          <a:schemeClr val="tx1"/>
                        </a:solidFill>
                      </a:endParaRPr>
                    </a:p>
                  </a:txBody>
                  <a:tcPr/>
                </a:tc>
                <a:tc>
                  <a:txBody>
                    <a:bodyPr/>
                    <a:lstStyle/>
                    <a:p>
                      <a:r>
                        <a:rPr lang="en-US" dirty="0" smtClean="0">
                          <a:solidFill>
                            <a:schemeClr val="tx1"/>
                          </a:solidFill>
                        </a:rPr>
                        <a:t>Start</a:t>
                      </a:r>
                      <a:r>
                        <a:rPr lang="en-US" baseline="0" dirty="0" smtClean="0">
                          <a:solidFill>
                            <a:schemeClr val="tx1"/>
                          </a:solidFill>
                        </a:rPr>
                        <a:t> Date </a:t>
                      </a:r>
                      <a:endParaRPr lang="en-ZA" dirty="0">
                        <a:solidFill>
                          <a:schemeClr val="tx1"/>
                        </a:solidFill>
                      </a:endParaRPr>
                    </a:p>
                  </a:txBody>
                  <a:tcPr/>
                </a:tc>
                <a:tc>
                  <a:txBody>
                    <a:bodyPr/>
                    <a:lstStyle/>
                    <a:p>
                      <a:r>
                        <a:rPr lang="en-US" dirty="0" smtClean="0">
                          <a:solidFill>
                            <a:schemeClr val="tx1"/>
                          </a:solidFill>
                        </a:rPr>
                        <a:t>End Date </a:t>
                      </a:r>
                      <a:endParaRPr lang="en-ZA" dirty="0">
                        <a:solidFill>
                          <a:schemeClr val="tx1"/>
                        </a:solidFill>
                      </a:endParaRPr>
                    </a:p>
                  </a:txBody>
                  <a:tcPr/>
                </a:tc>
                <a:tc>
                  <a:txBody>
                    <a:bodyPr/>
                    <a:lstStyle/>
                    <a:p>
                      <a:r>
                        <a:rPr lang="en-US" dirty="0" smtClean="0">
                          <a:solidFill>
                            <a:schemeClr val="tx1"/>
                          </a:solidFill>
                        </a:rPr>
                        <a:t>Duration(Days)</a:t>
                      </a:r>
                      <a:endParaRPr lang="en-ZA" dirty="0">
                        <a:solidFill>
                          <a:schemeClr val="tx1"/>
                        </a:solidFill>
                      </a:endParaRPr>
                    </a:p>
                  </a:txBody>
                  <a:tcPr/>
                </a:tc>
                <a:extLst>
                  <a:ext uri="{0D108BD9-81ED-4DB2-BD59-A6C34878D82A}">
                    <a16:rowId xmlns:a16="http://schemas.microsoft.com/office/drawing/2014/main" val="3715947099"/>
                  </a:ext>
                </a:extLst>
              </a:tr>
              <a:tr h="370840">
                <a:tc>
                  <a:txBody>
                    <a:bodyPr/>
                    <a:lstStyle/>
                    <a:p>
                      <a:r>
                        <a:rPr lang="en-US" dirty="0" smtClean="0"/>
                        <a:t>6.</a:t>
                      </a:r>
                      <a:endParaRPr lang="en-ZA" dirty="0"/>
                    </a:p>
                  </a:txBody>
                  <a:tcPr/>
                </a:tc>
                <a:tc>
                  <a:txBody>
                    <a:bodyPr/>
                    <a:lstStyle/>
                    <a:p>
                      <a:r>
                        <a:rPr lang="en-US" dirty="0" smtClean="0"/>
                        <a:t>Consideration of Designs</a:t>
                      </a:r>
                      <a:r>
                        <a:rPr lang="en-US" baseline="0" dirty="0" smtClean="0"/>
                        <a:t> and Cost Estimate by GTM</a:t>
                      </a:r>
                      <a:endParaRPr lang="en-ZA" dirty="0"/>
                    </a:p>
                  </a:txBody>
                  <a:tcPr/>
                </a:tc>
                <a:tc>
                  <a:txBody>
                    <a:bodyPr/>
                    <a:lstStyle/>
                    <a:p>
                      <a:r>
                        <a:rPr lang="en-US" dirty="0" smtClean="0"/>
                        <a:t>27/02/2020</a:t>
                      </a:r>
                      <a:endParaRPr lang="en-ZA" dirty="0"/>
                    </a:p>
                  </a:txBody>
                  <a:tcPr/>
                </a:tc>
                <a:tc>
                  <a:txBody>
                    <a:bodyPr/>
                    <a:lstStyle/>
                    <a:p>
                      <a:r>
                        <a:rPr lang="en-US" dirty="0" smtClean="0"/>
                        <a:t>28/02/2020</a:t>
                      </a:r>
                      <a:endParaRPr lang="en-ZA" dirty="0"/>
                    </a:p>
                  </a:txBody>
                  <a:tcPr/>
                </a:tc>
                <a:tc>
                  <a:txBody>
                    <a:bodyPr/>
                    <a:lstStyle/>
                    <a:p>
                      <a:r>
                        <a:rPr lang="en-US" dirty="0" smtClean="0"/>
                        <a:t>02</a:t>
                      </a:r>
                      <a:endParaRPr lang="en-ZA" dirty="0"/>
                    </a:p>
                  </a:txBody>
                  <a:tcPr/>
                </a:tc>
                <a:extLst>
                  <a:ext uri="{0D108BD9-81ED-4DB2-BD59-A6C34878D82A}">
                    <a16:rowId xmlns:a16="http://schemas.microsoft.com/office/drawing/2014/main" val="978692479"/>
                  </a:ext>
                </a:extLst>
              </a:tr>
              <a:tr h="370840">
                <a:tc>
                  <a:txBody>
                    <a:bodyPr/>
                    <a:lstStyle/>
                    <a:p>
                      <a:r>
                        <a:rPr lang="en-US" dirty="0" smtClean="0"/>
                        <a:t>7.</a:t>
                      </a:r>
                      <a:endParaRPr lang="en-ZA" dirty="0"/>
                    </a:p>
                  </a:txBody>
                  <a:tcPr/>
                </a:tc>
                <a:tc>
                  <a:txBody>
                    <a:bodyPr/>
                    <a:lstStyle/>
                    <a:p>
                      <a:r>
                        <a:rPr lang="en-US" dirty="0" smtClean="0"/>
                        <a:t>Final Designs</a:t>
                      </a:r>
                      <a:r>
                        <a:rPr lang="en-US" baseline="0" dirty="0" smtClean="0"/>
                        <a:t> Drawings </a:t>
                      </a:r>
                      <a:endParaRPr lang="en-ZA" dirty="0"/>
                    </a:p>
                  </a:txBody>
                  <a:tcPr/>
                </a:tc>
                <a:tc>
                  <a:txBody>
                    <a:bodyPr/>
                    <a:lstStyle/>
                    <a:p>
                      <a:r>
                        <a:rPr lang="en-US" dirty="0" smtClean="0"/>
                        <a:t>02/03/2020</a:t>
                      </a:r>
                      <a:endParaRPr lang="en-ZA" dirty="0"/>
                    </a:p>
                  </a:txBody>
                  <a:tcPr/>
                </a:tc>
                <a:tc>
                  <a:txBody>
                    <a:bodyPr/>
                    <a:lstStyle/>
                    <a:p>
                      <a:r>
                        <a:rPr lang="en-US" dirty="0" smtClean="0"/>
                        <a:t>04/03/2020</a:t>
                      </a:r>
                      <a:endParaRPr lang="en-ZA" dirty="0"/>
                    </a:p>
                  </a:txBody>
                  <a:tcPr/>
                </a:tc>
                <a:tc>
                  <a:txBody>
                    <a:bodyPr/>
                    <a:lstStyle/>
                    <a:p>
                      <a:r>
                        <a:rPr lang="en-US" dirty="0" smtClean="0"/>
                        <a:t>02</a:t>
                      </a:r>
                      <a:endParaRPr lang="en-ZA" dirty="0"/>
                    </a:p>
                  </a:txBody>
                  <a:tcPr/>
                </a:tc>
                <a:extLst>
                  <a:ext uri="{0D108BD9-81ED-4DB2-BD59-A6C34878D82A}">
                    <a16:rowId xmlns:a16="http://schemas.microsoft.com/office/drawing/2014/main" val="1277350599"/>
                  </a:ext>
                </a:extLst>
              </a:tr>
              <a:tr h="370840">
                <a:tc>
                  <a:txBody>
                    <a:bodyPr/>
                    <a:lstStyle/>
                    <a:p>
                      <a:r>
                        <a:rPr lang="en-US" dirty="0" smtClean="0"/>
                        <a:t>8.</a:t>
                      </a:r>
                      <a:endParaRPr lang="en-ZA" dirty="0"/>
                    </a:p>
                  </a:txBody>
                  <a:tcPr/>
                </a:tc>
                <a:tc>
                  <a:txBody>
                    <a:bodyPr/>
                    <a:lstStyle/>
                    <a:p>
                      <a:r>
                        <a:rPr lang="en-US" dirty="0" smtClean="0"/>
                        <a:t>Tender Documentation </a:t>
                      </a:r>
                      <a:endParaRPr lang="en-ZA" dirty="0"/>
                    </a:p>
                  </a:txBody>
                  <a:tcPr/>
                </a:tc>
                <a:tc>
                  <a:txBody>
                    <a:bodyPr/>
                    <a:lstStyle/>
                    <a:p>
                      <a:r>
                        <a:rPr lang="en-US" dirty="0" smtClean="0"/>
                        <a:t>09/03/2020</a:t>
                      </a:r>
                      <a:endParaRPr lang="en-ZA" dirty="0"/>
                    </a:p>
                  </a:txBody>
                  <a:tcPr/>
                </a:tc>
                <a:tc>
                  <a:txBody>
                    <a:bodyPr/>
                    <a:lstStyle/>
                    <a:p>
                      <a:r>
                        <a:rPr lang="en-US" dirty="0" smtClean="0"/>
                        <a:t>11/03/2020</a:t>
                      </a:r>
                      <a:endParaRPr lang="en-ZA" dirty="0"/>
                    </a:p>
                  </a:txBody>
                  <a:tcPr/>
                </a:tc>
                <a:tc>
                  <a:txBody>
                    <a:bodyPr/>
                    <a:lstStyle/>
                    <a:p>
                      <a:r>
                        <a:rPr lang="en-US" dirty="0" smtClean="0"/>
                        <a:t>03</a:t>
                      </a:r>
                      <a:endParaRPr lang="en-ZA" dirty="0"/>
                    </a:p>
                  </a:txBody>
                  <a:tcPr/>
                </a:tc>
                <a:extLst>
                  <a:ext uri="{0D108BD9-81ED-4DB2-BD59-A6C34878D82A}">
                    <a16:rowId xmlns:a16="http://schemas.microsoft.com/office/drawing/2014/main" val="1058212528"/>
                  </a:ext>
                </a:extLst>
              </a:tr>
              <a:tr h="370840">
                <a:tc>
                  <a:txBody>
                    <a:bodyPr/>
                    <a:lstStyle/>
                    <a:p>
                      <a:r>
                        <a:rPr lang="en-US" dirty="0" smtClean="0"/>
                        <a:t>9.</a:t>
                      </a:r>
                      <a:endParaRPr lang="en-ZA" dirty="0"/>
                    </a:p>
                  </a:txBody>
                  <a:tcPr/>
                </a:tc>
                <a:tc>
                  <a:txBody>
                    <a:bodyPr/>
                    <a:lstStyle/>
                    <a:p>
                      <a:r>
                        <a:rPr lang="en-US" dirty="0" smtClean="0"/>
                        <a:t>Tender Advert</a:t>
                      </a:r>
                      <a:endParaRPr lang="en-ZA" dirty="0"/>
                    </a:p>
                  </a:txBody>
                  <a:tcPr/>
                </a:tc>
                <a:tc>
                  <a:txBody>
                    <a:bodyPr/>
                    <a:lstStyle/>
                    <a:p>
                      <a:r>
                        <a:rPr lang="en-US" dirty="0" smtClean="0"/>
                        <a:t>23/03/2020</a:t>
                      </a:r>
                      <a:endParaRPr lang="en-ZA" dirty="0"/>
                    </a:p>
                  </a:txBody>
                  <a:tcPr/>
                </a:tc>
                <a:tc>
                  <a:txBody>
                    <a:bodyPr/>
                    <a:lstStyle/>
                    <a:p>
                      <a:r>
                        <a:rPr lang="en-US" dirty="0" smtClean="0"/>
                        <a:t>24/04/2020</a:t>
                      </a:r>
                      <a:endParaRPr lang="en-ZA" dirty="0"/>
                    </a:p>
                  </a:txBody>
                  <a:tcPr/>
                </a:tc>
                <a:tc>
                  <a:txBody>
                    <a:bodyPr/>
                    <a:lstStyle/>
                    <a:p>
                      <a:r>
                        <a:rPr lang="en-US" dirty="0" smtClean="0"/>
                        <a:t>30</a:t>
                      </a:r>
                      <a:endParaRPr lang="en-ZA" dirty="0"/>
                    </a:p>
                  </a:txBody>
                  <a:tcPr/>
                </a:tc>
                <a:extLst>
                  <a:ext uri="{0D108BD9-81ED-4DB2-BD59-A6C34878D82A}">
                    <a16:rowId xmlns:a16="http://schemas.microsoft.com/office/drawing/2014/main" val="1545687304"/>
                  </a:ext>
                </a:extLst>
              </a:tr>
              <a:tr h="370840">
                <a:tc>
                  <a:txBody>
                    <a:bodyPr/>
                    <a:lstStyle/>
                    <a:p>
                      <a:r>
                        <a:rPr lang="en-US" dirty="0" smtClean="0"/>
                        <a:t>10.</a:t>
                      </a:r>
                      <a:endParaRPr lang="en-ZA" dirty="0"/>
                    </a:p>
                  </a:txBody>
                  <a:tcPr/>
                </a:tc>
                <a:tc>
                  <a:txBody>
                    <a:bodyPr/>
                    <a:lstStyle/>
                    <a:p>
                      <a:r>
                        <a:rPr lang="en-US" dirty="0" smtClean="0"/>
                        <a:t>Tender Evaluation and Awarding </a:t>
                      </a:r>
                      <a:r>
                        <a:rPr lang="en-US" baseline="0" dirty="0" smtClean="0"/>
                        <a:t> </a:t>
                      </a:r>
                      <a:endParaRPr lang="en-ZA" dirty="0"/>
                    </a:p>
                  </a:txBody>
                  <a:tcPr/>
                </a:tc>
                <a:tc>
                  <a:txBody>
                    <a:bodyPr/>
                    <a:lstStyle/>
                    <a:p>
                      <a:r>
                        <a:rPr lang="en-US" dirty="0" smtClean="0"/>
                        <a:t>27/04/2020</a:t>
                      </a:r>
                      <a:endParaRPr lang="en-ZA" dirty="0"/>
                    </a:p>
                  </a:txBody>
                  <a:tcPr/>
                </a:tc>
                <a:tc>
                  <a:txBody>
                    <a:bodyPr/>
                    <a:lstStyle/>
                    <a:p>
                      <a:r>
                        <a:rPr lang="en-US" dirty="0" smtClean="0"/>
                        <a:t>28/07/2020</a:t>
                      </a:r>
                      <a:endParaRPr lang="en-ZA" dirty="0"/>
                    </a:p>
                  </a:txBody>
                  <a:tcPr/>
                </a:tc>
                <a:tc>
                  <a:txBody>
                    <a:bodyPr/>
                    <a:lstStyle/>
                    <a:p>
                      <a:r>
                        <a:rPr lang="en-US" dirty="0" smtClean="0"/>
                        <a:t>90</a:t>
                      </a:r>
                      <a:endParaRPr lang="en-ZA" dirty="0"/>
                    </a:p>
                  </a:txBody>
                  <a:tcPr/>
                </a:tc>
                <a:extLst>
                  <a:ext uri="{0D108BD9-81ED-4DB2-BD59-A6C34878D82A}">
                    <a16:rowId xmlns:a16="http://schemas.microsoft.com/office/drawing/2014/main" val="498866137"/>
                  </a:ext>
                </a:extLst>
              </a:tr>
              <a:tr h="370840">
                <a:tc>
                  <a:txBody>
                    <a:bodyPr/>
                    <a:lstStyle/>
                    <a:p>
                      <a:r>
                        <a:rPr lang="en-US" dirty="0" smtClean="0"/>
                        <a:t>11.</a:t>
                      </a:r>
                      <a:endParaRPr lang="en-ZA" dirty="0"/>
                    </a:p>
                  </a:txBody>
                  <a:tcPr/>
                </a:tc>
                <a:tc>
                  <a:txBody>
                    <a:bodyPr/>
                    <a:lstStyle/>
                    <a:p>
                      <a:r>
                        <a:rPr lang="en-US" dirty="0" smtClean="0"/>
                        <a:t>Project Administration</a:t>
                      </a:r>
                      <a:endParaRPr lang="en-ZA" dirty="0"/>
                    </a:p>
                  </a:txBody>
                  <a:tcPr/>
                </a:tc>
                <a:tc>
                  <a:txBody>
                    <a:bodyPr/>
                    <a:lstStyle/>
                    <a:p>
                      <a:r>
                        <a:rPr lang="en-US" dirty="0" smtClean="0"/>
                        <a:t>10/08/2020</a:t>
                      </a:r>
                      <a:endParaRPr lang="en-ZA" dirty="0"/>
                    </a:p>
                  </a:txBody>
                  <a:tcPr/>
                </a:tc>
                <a:tc>
                  <a:txBody>
                    <a:bodyPr/>
                    <a:lstStyle/>
                    <a:p>
                      <a:r>
                        <a:rPr lang="en-US" dirty="0" smtClean="0"/>
                        <a:t>12/04/2021</a:t>
                      </a:r>
                      <a:endParaRPr lang="en-ZA" dirty="0"/>
                    </a:p>
                  </a:txBody>
                  <a:tcPr/>
                </a:tc>
                <a:tc>
                  <a:txBody>
                    <a:bodyPr/>
                    <a:lstStyle/>
                    <a:p>
                      <a:r>
                        <a:rPr lang="en-US" dirty="0" smtClean="0"/>
                        <a:t>240</a:t>
                      </a:r>
                      <a:endParaRPr lang="en-ZA" dirty="0"/>
                    </a:p>
                  </a:txBody>
                  <a:tcPr/>
                </a:tc>
                <a:extLst>
                  <a:ext uri="{0D108BD9-81ED-4DB2-BD59-A6C34878D82A}">
                    <a16:rowId xmlns:a16="http://schemas.microsoft.com/office/drawing/2014/main" val="3484636131"/>
                  </a:ext>
                </a:extLst>
              </a:tr>
              <a:tr h="370840">
                <a:tc>
                  <a:txBody>
                    <a:bodyPr/>
                    <a:lstStyle/>
                    <a:p>
                      <a:r>
                        <a:rPr lang="en-US" dirty="0" smtClean="0"/>
                        <a:t>12.</a:t>
                      </a:r>
                      <a:endParaRPr lang="en-ZA" dirty="0"/>
                    </a:p>
                  </a:txBody>
                  <a:tcPr/>
                </a:tc>
                <a:tc>
                  <a:txBody>
                    <a:bodyPr/>
                    <a:lstStyle/>
                    <a:p>
                      <a:r>
                        <a:rPr lang="en-US" dirty="0" smtClean="0"/>
                        <a:t>Project Close-Out </a:t>
                      </a:r>
                      <a:endParaRPr lang="en-ZA" dirty="0"/>
                    </a:p>
                  </a:txBody>
                  <a:tcPr/>
                </a:tc>
                <a:tc>
                  <a:txBody>
                    <a:bodyPr/>
                    <a:lstStyle/>
                    <a:p>
                      <a:r>
                        <a:rPr lang="en-US" dirty="0" smtClean="0"/>
                        <a:t>16/04/2021</a:t>
                      </a:r>
                      <a:endParaRPr lang="en-ZA" dirty="0"/>
                    </a:p>
                  </a:txBody>
                  <a:tcPr/>
                </a:tc>
                <a:tc>
                  <a:txBody>
                    <a:bodyPr/>
                    <a:lstStyle/>
                    <a:p>
                      <a:r>
                        <a:rPr lang="en-US" dirty="0" smtClean="0"/>
                        <a:t>16/04/2021</a:t>
                      </a:r>
                      <a:endParaRPr lang="en-ZA" dirty="0"/>
                    </a:p>
                  </a:txBody>
                  <a:tcPr/>
                </a:tc>
                <a:tc>
                  <a:txBody>
                    <a:bodyPr/>
                    <a:lstStyle/>
                    <a:p>
                      <a:endParaRPr lang="en-ZA" dirty="0"/>
                    </a:p>
                  </a:txBody>
                  <a:tcPr/>
                </a:tc>
                <a:extLst>
                  <a:ext uri="{0D108BD9-81ED-4DB2-BD59-A6C34878D82A}">
                    <a16:rowId xmlns:a16="http://schemas.microsoft.com/office/drawing/2014/main" val="1950404651"/>
                  </a:ext>
                </a:extLst>
              </a:tr>
            </a:tbl>
          </a:graphicData>
        </a:graphic>
      </p:graphicFrame>
      <p:sp>
        <p:nvSpPr>
          <p:cNvPr id="5" name="Slide Number Placeholder 4"/>
          <p:cNvSpPr>
            <a:spLocks noGrp="1"/>
          </p:cNvSpPr>
          <p:nvPr>
            <p:ph type="sldNum" sz="quarter" idx="12"/>
          </p:nvPr>
        </p:nvSpPr>
        <p:spPr/>
        <p:txBody>
          <a:bodyPr/>
          <a:lstStyle/>
          <a:p>
            <a:fld id="{EB144B69-593E-4476-AF73-5FB3C4B22BCF}" type="slidenum">
              <a:rPr lang="en-ZA" smtClean="0"/>
              <a:t>64</a:t>
            </a:fld>
            <a:endParaRPr lang="en-ZA"/>
          </a:p>
        </p:txBody>
      </p:sp>
    </p:spTree>
    <p:extLst>
      <p:ext uri="{BB962C8B-B14F-4D97-AF65-F5344CB8AC3E}">
        <p14:creationId xmlns:p14="http://schemas.microsoft.com/office/powerpoint/2010/main" val="407849732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B144B69-593E-4476-AF73-5FB3C4B22BCF}" type="slidenum">
              <a:rPr lang="en-ZA" smtClean="0"/>
              <a:t>65</a:t>
            </a:fld>
            <a:endParaRPr lang="en-ZA"/>
          </a:p>
        </p:txBody>
      </p:sp>
      <p:sp>
        <p:nvSpPr>
          <p:cNvPr id="3" name="TextBox 2"/>
          <p:cNvSpPr txBox="1"/>
          <p:nvPr/>
        </p:nvSpPr>
        <p:spPr>
          <a:xfrm>
            <a:off x="817581" y="2581835"/>
            <a:ext cx="10566699" cy="369332"/>
          </a:xfrm>
          <a:prstGeom prst="rect">
            <a:avLst/>
          </a:prstGeom>
          <a:noFill/>
        </p:spPr>
        <p:txBody>
          <a:bodyPr wrap="square" rtlCol="0">
            <a:spAutoFit/>
          </a:bodyPr>
          <a:lstStyle/>
          <a:p>
            <a:r>
              <a:rPr lang="en-US" b="1" dirty="0" smtClean="0"/>
              <a:t>10. Progress </a:t>
            </a:r>
            <a:r>
              <a:rPr lang="en-US" b="1" dirty="0"/>
              <a:t>Report On Petition From </a:t>
            </a:r>
            <a:r>
              <a:rPr lang="en-US" b="1" dirty="0" err="1"/>
              <a:t>Letsitele</a:t>
            </a:r>
            <a:r>
              <a:rPr lang="en-US" b="1" dirty="0"/>
              <a:t> Residents </a:t>
            </a:r>
            <a:endParaRPr lang="en-ZA" b="1" dirty="0"/>
          </a:p>
        </p:txBody>
      </p:sp>
    </p:spTree>
    <p:extLst>
      <p:ext uri="{BB962C8B-B14F-4D97-AF65-F5344CB8AC3E}">
        <p14:creationId xmlns:p14="http://schemas.microsoft.com/office/powerpoint/2010/main" val="270867821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B144B69-593E-4476-AF73-5FB3C4B22BCF}" type="slidenum">
              <a:rPr lang="en-ZA" smtClean="0"/>
              <a:t>66</a:t>
            </a:fld>
            <a:endParaRPr lang="en-ZA"/>
          </a:p>
        </p:txBody>
      </p:sp>
      <p:sp>
        <p:nvSpPr>
          <p:cNvPr id="3" name="TextBox 2"/>
          <p:cNvSpPr txBox="1"/>
          <p:nvPr/>
        </p:nvSpPr>
        <p:spPr>
          <a:xfrm>
            <a:off x="763793" y="1161826"/>
            <a:ext cx="7261412" cy="369332"/>
          </a:xfrm>
          <a:prstGeom prst="rect">
            <a:avLst/>
          </a:prstGeom>
          <a:noFill/>
        </p:spPr>
        <p:txBody>
          <a:bodyPr wrap="square" rtlCol="0">
            <a:spAutoFit/>
          </a:bodyPr>
          <a:lstStyle/>
          <a:p>
            <a:r>
              <a:rPr lang="en-US" b="1" dirty="0" smtClean="0"/>
              <a:t>Introduction </a:t>
            </a:r>
            <a:endParaRPr lang="en-ZA" b="1" dirty="0"/>
          </a:p>
        </p:txBody>
      </p:sp>
      <p:sp>
        <p:nvSpPr>
          <p:cNvPr id="4" name="TextBox 3"/>
          <p:cNvSpPr txBox="1"/>
          <p:nvPr/>
        </p:nvSpPr>
        <p:spPr>
          <a:xfrm>
            <a:off x="925158" y="1861073"/>
            <a:ext cx="10714616" cy="4801314"/>
          </a:xfrm>
          <a:prstGeom prst="rect">
            <a:avLst/>
          </a:prstGeom>
          <a:noFill/>
        </p:spPr>
        <p:txBody>
          <a:bodyPr wrap="square" rtlCol="0">
            <a:spAutoFit/>
          </a:bodyPr>
          <a:lstStyle/>
          <a:p>
            <a:r>
              <a:rPr lang="en-US" dirty="0" smtClean="0"/>
              <a:t>A petition was received from residents of </a:t>
            </a:r>
            <a:r>
              <a:rPr lang="en-US" dirty="0" err="1" smtClean="0"/>
              <a:t>Letsitele</a:t>
            </a:r>
            <a:r>
              <a:rPr lang="en-US" dirty="0" smtClean="0"/>
              <a:t> and subsequent to that Greater Tzaneen Municipality appeared before the Parliamentary Portfolio Committee of COGTA on the 24</a:t>
            </a:r>
            <a:r>
              <a:rPr lang="en-US" baseline="30000" dirty="0" smtClean="0"/>
              <a:t>th</a:t>
            </a:r>
            <a:r>
              <a:rPr lang="en-US" dirty="0" smtClean="0"/>
              <a:t> June 2020. the phenomenon of bush mechanics evolved with the opening of spare shop.</a:t>
            </a:r>
          </a:p>
          <a:p>
            <a:endParaRPr lang="en-US" dirty="0"/>
          </a:p>
          <a:p>
            <a:r>
              <a:rPr lang="en-US" b="1" u="sng" dirty="0" smtClean="0"/>
              <a:t>Purpose of the Report </a:t>
            </a:r>
          </a:p>
          <a:p>
            <a:r>
              <a:rPr lang="en-US" dirty="0" smtClean="0"/>
              <a:t>Purpose of the report is to give feedback to the Parliamentary Portfolio Committee for COGTA on progress since 24 June 2020.</a:t>
            </a:r>
          </a:p>
          <a:p>
            <a:endParaRPr lang="en-US" u="sng" dirty="0"/>
          </a:p>
          <a:p>
            <a:r>
              <a:rPr lang="en-US" b="1" u="sng" dirty="0" smtClean="0"/>
              <a:t>What has been done?</a:t>
            </a:r>
          </a:p>
          <a:p>
            <a:r>
              <a:rPr lang="en-US" dirty="0" smtClean="0"/>
              <a:t>In our quest to address the issues raised in the petition, the following were done:</a:t>
            </a:r>
          </a:p>
          <a:p>
            <a:endParaRPr lang="en-US" dirty="0"/>
          </a:p>
          <a:p>
            <a:r>
              <a:rPr lang="en-US" b="1" dirty="0" smtClean="0"/>
              <a:t>Roaming Cattle </a:t>
            </a:r>
          </a:p>
          <a:p>
            <a:r>
              <a:rPr lang="en-US" b="1" dirty="0" smtClean="0"/>
              <a:t>An inspection was conducted by a designated Environmental Management Inspector  and </a:t>
            </a:r>
            <a:r>
              <a:rPr lang="en-US" b="1" dirty="0"/>
              <a:t>T</a:t>
            </a:r>
            <a:r>
              <a:rPr lang="en-US" b="1" dirty="0" smtClean="0"/>
              <a:t>raffic Officer. The feeder area for </a:t>
            </a:r>
            <a:r>
              <a:rPr lang="en-US" b="1" dirty="0" err="1" smtClean="0"/>
              <a:t>Letsitele</a:t>
            </a:r>
            <a:r>
              <a:rPr lang="en-US" b="1" dirty="0" smtClean="0"/>
              <a:t> town is agricultural farms, which in terms of geographical positioning are adjacent to the town and the following villages are at the periphery:</a:t>
            </a:r>
          </a:p>
          <a:p>
            <a:endParaRPr lang="en-US" b="1" dirty="0" smtClean="0"/>
          </a:p>
          <a:p>
            <a:endParaRPr lang="en-ZA" b="1" dirty="0"/>
          </a:p>
        </p:txBody>
      </p:sp>
    </p:spTree>
    <p:extLst>
      <p:ext uri="{BB962C8B-B14F-4D97-AF65-F5344CB8AC3E}">
        <p14:creationId xmlns:p14="http://schemas.microsoft.com/office/powerpoint/2010/main" val="34982557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B144B69-593E-4476-AF73-5FB3C4B22BCF}" type="slidenum">
              <a:rPr lang="en-ZA" smtClean="0"/>
              <a:t>67</a:t>
            </a:fld>
            <a:endParaRPr lang="en-ZA"/>
          </a:p>
        </p:txBody>
      </p:sp>
      <p:sp>
        <p:nvSpPr>
          <p:cNvPr id="3" name="TextBox 2"/>
          <p:cNvSpPr txBox="1"/>
          <p:nvPr/>
        </p:nvSpPr>
        <p:spPr>
          <a:xfrm>
            <a:off x="1194099" y="1484555"/>
            <a:ext cx="10284310" cy="4524315"/>
          </a:xfrm>
          <a:prstGeom prst="rect">
            <a:avLst/>
          </a:prstGeom>
          <a:noFill/>
        </p:spPr>
        <p:txBody>
          <a:bodyPr wrap="square" rtlCol="0">
            <a:spAutoFit/>
          </a:bodyPr>
          <a:lstStyle/>
          <a:p>
            <a:pPr marL="285750" indent="-285750">
              <a:buFont typeface="Arial" panose="020B0604020202020204" pitchFamily="34" charset="0"/>
              <a:buChar char="•"/>
            </a:pPr>
            <a:r>
              <a:rPr lang="en-US" dirty="0" err="1" smtClean="0"/>
              <a:t>Mariveni</a:t>
            </a:r>
            <a:r>
              <a:rPr lang="en-US" dirty="0" smtClean="0"/>
              <a:t> situated at a distance of about of about 3km;</a:t>
            </a:r>
          </a:p>
          <a:p>
            <a:pPr marL="285750" indent="-285750">
              <a:buFont typeface="Arial" panose="020B0604020202020204" pitchFamily="34" charset="0"/>
              <a:buChar char="•"/>
            </a:pPr>
            <a:r>
              <a:rPr lang="en-US" dirty="0" err="1" smtClean="0"/>
              <a:t>Muati</a:t>
            </a:r>
            <a:r>
              <a:rPr lang="en-US" dirty="0" smtClean="0"/>
              <a:t> </a:t>
            </a:r>
            <a:r>
              <a:rPr lang="en-US" dirty="0" err="1" smtClean="0"/>
              <a:t>Mariveni</a:t>
            </a:r>
            <a:r>
              <a:rPr lang="en-US" dirty="0" smtClean="0"/>
              <a:t> situated at a distance of about 7km;</a:t>
            </a:r>
          </a:p>
          <a:p>
            <a:pPr marL="285750" indent="-285750">
              <a:buFont typeface="Arial" panose="020B0604020202020204" pitchFamily="34" charset="0"/>
              <a:buChar char="•"/>
            </a:pPr>
            <a:r>
              <a:rPr lang="en-US" dirty="0" err="1" smtClean="0"/>
              <a:t>Mafarana</a:t>
            </a:r>
            <a:r>
              <a:rPr lang="en-US" dirty="0" smtClean="0"/>
              <a:t> situated at a distance of about 5KM;</a:t>
            </a:r>
          </a:p>
          <a:p>
            <a:pPr marL="285750" indent="-285750">
              <a:buFont typeface="Arial" panose="020B0604020202020204" pitchFamily="34" charset="0"/>
              <a:buChar char="•"/>
            </a:pPr>
            <a:r>
              <a:rPr lang="en-US" dirty="0" err="1" smtClean="0"/>
              <a:t>Ntsako</a:t>
            </a:r>
            <a:r>
              <a:rPr lang="en-US" dirty="0" smtClean="0"/>
              <a:t> situated at a distance  of about 5,8km and </a:t>
            </a:r>
          </a:p>
          <a:p>
            <a:pPr marL="285750" indent="-285750">
              <a:buFont typeface="Arial" panose="020B0604020202020204" pitchFamily="34" charset="0"/>
              <a:buChar char="•"/>
            </a:pPr>
            <a:r>
              <a:rPr lang="en-US" dirty="0" err="1" smtClean="0"/>
              <a:t>Nkambako</a:t>
            </a:r>
            <a:r>
              <a:rPr lang="en-US" dirty="0" smtClean="0"/>
              <a:t> situated at a distance of abut 13km;</a:t>
            </a:r>
          </a:p>
          <a:p>
            <a:endParaRPr lang="en-US" dirty="0"/>
          </a:p>
          <a:p>
            <a:r>
              <a:rPr lang="en-US" dirty="0" smtClean="0"/>
              <a:t>Due to the nature of the complaint, the size of the town and the traffic volumes in that area, permanent allocation of a traffic officer under current financial climate is not possible. We however have identified spotters with the solid waste division stationed at </a:t>
            </a:r>
            <a:r>
              <a:rPr lang="en-US" dirty="0" err="1" smtClean="0"/>
              <a:t>Letsitele</a:t>
            </a:r>
            <a:r>
              <a:rPr lang="en-US" dirty="0" smtClean="0"/>
              <a:t>. They are to immediately report any sighting of cattle in town to the </a:t>
            </a:r>
            <a:r>
              <a:rPr lang="en-US" dirty="0"/>
              <a:t>A</a:t>
            </a:r>
            <a:r>
              <a:rPr lang="en-US" dirty="0" smtClean="0"/>
              <a:t>ssistant </a:t>
            </a:r>
            <a:r>
              <a:rPr lang="en-US" dirty="0"/>
              <a:t>S</a:t>
            </a:r>
            <a:r>
              <a:rPr lang="en-US" dirty="0" smtClean="0"/>
              <a:t>uperintendent ( Law Enforcement). Arrangement will then be made to impound the cattle. </a:t>
            </a:r>
          </a:p>
          <a:p>
            <a:endParaRPr lang="en-US" dirty="0"/>
          </a:p>
          <a:p>
            <a:r>
              <a:rPr lang="en-US" b="1" dirty="0" smtClean="0"/>
              <a:t>Informal Mechanics </a:t>
            </a:r>
          </a:p>
          <a:p>
            <a:r>
              <a:rPr lang="en-US" dirty="0" smtClean="0"/>
              <a:t>During alert level 5 and 4 there were limited activities in </a:t>
            </a:r>
            <a:r>
              <a:rPr lang="en-US" dirty="0" err="1" smtClean="0"/>
              <a:t>Letsitele</a:t>
            </a:r>
            <a:r>
              <a:rPr lang="en-US" dirty="0" smtClean="0"/>
              <a:t> town, only the supermarket, butchery and bank were open. Alert level 3 has resulted in the re-opening of most businesses, the spares shop and ultimately the return of the informal mechanics.</a:t>
            </a:r>
            <a:endParaRPr lang="en-ZA" dirty="0"/>
          </a:p>
        </p:txBody>
      </p:sp>
    </p:spTree>
    <p:extLst>
      <p:ext uri="{BB962C8B-B14F-4D97-AF65-F5344CB8AC3E}">
        <p14:creationId xmlns:p14="http://schemas.microsoft.com/office/powerpoint/2010/main" val="39702345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B144B69-593E-4476-AF73-5FB3C4B22BCF}" type="slidenum">
              <a:rPr lang="en-ZA" smtClean="0"/>
              <a:t>68</a:t>
            </a:fld>
            <a:endParaRPr lang="en-ZA"/>
          </a:p>
        </p:txBody>
      </p:sp>
      <p:sp>
        <p:nvSpPr>
          <p:cNvPr id="3" name="TextBox 2"/>
          <p:cNvSpPr txBox="1"/>
          <p:nvPr/>
        </p:nvSpPr>
        <p:spPr>
          <a:xfrm>
            <a:off x="559398" y="731520"/>
            <a:ext cx="11144923" cy="5078313"/>
          </a:xfrm>
          <a:prstGeom prst="rect">
            <a:avLst/>
          </a:prstGeom>
          <a:noFill/>
        </p:spPr>
        <p:txBody>
          <a:bodyPr wrap="square" rtlCol="0">
            <a:spAutoFit/>
          </a:bodyPr>
          <a:lstStyle/>
          <a:p>
            <a:r>
              <a:rPr lang="en-US" dirty="0" smtClean="0"/>
              <a:t>An inspection was conducted after appearing before the portfolio committee. The following was ascertained:</a:t>
            </a:r>
          </a:p>
          <a:p>
            <a:endParaRPr lang="en-US" dirty="0"/>
          </a:p>
          <a:p>
            <a:pPr marL="285750" indent="-285750">
              <a:buFont typeface="Arial" panose="020B0604020202020204" pitchFamily="34" charset="0"/>
              <a:buChar char="•"/>
            </a:pPr>
            <a:r>
              <a:rPr lang="en-US" dirty="0" smtClean="0"/>
              <a:t>That operations of informal repairs have resumed;</a:t>
            </a:r>
          </a:p>
          <a:p>
            <a:pPr marL="285750" indent="-285750">
              <a:buFont typeface="Arial" panose="020B0604020202020204" pitchFamily="34" charset="0"/>
              <a:buChar char="•"/>
            </a:pPr>
            <a:r>
              <a:rPr lang="en-US" dirty="0" smtClean="0"/>
              <a:t>That the numbers of the informal mechanics are still the same;</a:t>
            </a:r>
          </a:p>
          <a:p>
            <a:pPr marL="285750" indent="-285750">
              <a:buFont typeface="Arial" panose="020B0604020202020204" pitchFamily="34" charset="0"/>
              <a:buChar char="•"/>
            </a:pPr>
            <a:r>
              <a:rPr lang="en-US" dirty="0" smtClean="0"/>
              <a:t>Are the operations still giving rise to a nuisance? And </a:t>
            </a:r>
          </a:p>
          <a:p>
            <a:pPr marL="285750" indent="-285750">
              <a:buFont typeface="Arial" panose="020B0604020202020204" pitchFamily="34" charset="0"/>
              <a:buChar char="•"/>
            </a:pPr>
            <a:r>
              <a:rPr lang="en-US" dirty="0" smtClean="0"/>
              <a:t>That they are still trading from the same spot.</a:t>
            </a:r>
          </a:p>
          <a:p>
            <a:endParaRPr lang="en-US" dirty="0"/>
          </a:p>
          <a:p>
            <a:r>
              <a:rPr lang="en-US" dirty="0" smtClean="0"/>
              <a:t>The mechanics are still three in number. They have since been issued with drip trays to prevent pollution. A refuse receptacle has also been made available to prevent littering in that area. Continued monitoring will be done to ensure that the informal mechanics do not operate their trade in a manner the gives rise to a nuisance.</a:t>
            </a:r>
          </a:p>
          <a:p>
            <a:r>
              <a:rPr lang="en-US" dirty="0" smtClean="0"/>
              <a:t>The process of relocating them has not been initiated yet since this action has financial implications.</a:t>
            </a:r>
          </a:p>
          <a:p>
            <a:endParaRPr lang="en-US" dirty="0"/>
          </a:p>
          <a:p>
            <a:r>
              <a:rPr lang="en-US" dirty="0" smtClean="0"/>
              <a:t>What the future plans?</a:t>
            </a:r>
          </a:p>
          <a:p>
            <a:r>
              <a:rPr lang="en-US" dirty="0" smtClean="0"/>
              <a:t>Training of officers from each user division as peace officers so that they can, when there are contraventions issues fines has been temporarily put on hold due to restriction. The process of identifying contraventions and submitting proposed fines to be imposed to the Tzaneen Magistrate to approve and set codes is underway</a:t>
            </a:r>
            <a:endParaRPr lang="en-ZA" dirty="0"/>
          </a:p>
        </p:txBody>
      </p:sp>
    </p:spTree>
    <p:extLst>
      <p:ext uri="{BB962C8B-B14F-4D97-AF65-F5344CB8AC3E}">
        <p14:creationId xmlns:p14="http://schemas.microsoft.com/office/powerpoint/2010/main" val="279279416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58876FC7-262C-4D21-BF78-6A5AC136685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ABE409A9-3B26-4DE4-A0DF-736A57D7D9C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DDFC98DB-AE56-4BC5-A7FC-E1958210DF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04C56DFB-4797-43DA-AF68-54F5A02880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A2E5DA65-4E8C-4ED5-BB6A-C4E1072C3E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D6D08778-9B28-4AB2-8301-3751F4DAF3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B6E71DBF-240E-4319-BE17-2155D0DCAA8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2235DD60-9149-4F52-BA2C-888BBDF8B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FDAF4AB-72D9-49A1-A44E-F2E4325448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C74439E-2FCE-4914-B25A-0E2EACF648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6F2AC5F5-24C6-4B21-B2A6-14E2A3DDE3D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3E026AA-CFCC-425A-AEBB-5AF946E737E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CFB34E43-D7A7-44DD-B688-0C80F75A5FA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79E6D206-E674-40DF-B2D9-F4D4C81F22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8D71898-E190-48BB-9FA1-B18CFBECD18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2FEB4C2-E567-43E3-982F-9FC2F85BB0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F3A5AE10-E218-4DE4-8C8A-E5DEF1CF60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E6D62A9D-DBC0-4C69-A05C-785CCECCE1F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45CCB5FD-6E4A-498D-B96B-BB4FCC1DEE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8CB57E2B-3E69-4131-A938-EE548A3E5F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1" name="Group 30">
            <a:extLst>
              <a:ext uri="{FF2B5EF4-FFF2-40B4-BE49-F238E27FC236}">
                <a16:creationId xmlns:a16="http://schemas.microsoft.com/office/drawing/2014/main" id="{183BD171-940D-49F9-A450-D14C7C7B5F7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2" name="Rectangle 31">
              <a:extLst>
                <a:ext uri="{FF2B5EF4-FFF2-40B4-BE49-F238E27FC236}">
                  <a16:creationId xmlns:a16="http://schemas.microsoft.com/office/drawing/2014/main" id="{CA28A8C9-77D1-4849-86D2-1275065E27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Isosceles Triangle 32">
              <a:extLst>
                <a:ext uri="{FF2B5EF4-FFF2-40B4-BE49-F238E27FC236}">
                  <a16:creationId xmlns:a16="http://schemas.microsoft.com/office/drawing/2014/main" id="{0C209A80-098E-469E-8C00-C6968D0D3F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a16="http://schemas.microsoft.com/office/drawing/2014/main" id="{D400F9E1-E8F2-45AE-AB64-B12ACDD4E2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6" name="Rectangle 35">
            <a:extLst>
              <a:ext uri="{FF2B5EF4-FFF2-40B4-BE49-F238E27FC236}">
                <a16:creationId xmlns:a16="http://schemas.microsoft.com/office/drawing/2014/main" id="{6BDBA639-2A71-4A60-A71A-FF1836F546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8" name="Group 37">
            <a:extLst>
              <a:ext uri="{FF2B5EF4-FFF2-40B4-BE49-F238E27FC236}">
                <a16:creationId xmlns:a16="http://schemas.microsoft.com/office/drawing/2014/main" id="{5E208A8B-5EBD-4532-BE72-26414FA7CF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39"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0"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1"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59" name="Freeform: Shape 58">
            <a:extLst>
              <a:ext uri="{FF2B5EF4-FFF2-40B4-BE49-F238E27FC236}">
                <a16:creationId xmlns:a16="http://schemas.microsoft.com/office/drawing/2014/main" id="{D9C506D7-84CB-4057-A44A-465313E785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616277" y="2061838"/>
            <a:ext cx="6959446" cy="1662475"/>
          </a:xfrm>
        </p:spPr>
        <p:txBody>
          <a:bodyPr vert="horz" lIns="228600" tIns="228600" rIns="228600" bIns="0" rtlCol="0" anchor="b">
            <a:normAutofit/>
          </a:bodyPr>
          <a:lstStyle/>
          <a:p>
            <a:pPr>
              <a:lnSpc>
                <a:spcPct val="80000"/>
              </a:lnSpc>
            </a:pPr>
            <a:r>
              <a:rPr lang="en-US" sz="3700" smtClean="0"/>
              <a:t>. </a:t>
            </a:r>
            <a:r>
              <a:rPr lang="en-US" sz="3700" dirty="0"/>
              <a:t>LOCAL ECONOMIC DEVELOPMENT</a:t>
            </a:r>
            <a:br>
              <a:rPr lang="en-US" sz="3700" dirty="0"/>
            </a:br>
            <a:endParaRPr lang="en-US" sz="3700" dirty="0"/>
          </a:p>
        </p:txBody>
      </p:sp>
      <p:sp>
        <p:nvSpPr>
          <p:cNvPr id="4" name="Slide Number Placeholder 3"/>
          <p:cNvSpPr>
            <a:spLocks noGrp="1"/>
          </p:cNvSpPr>
          <p:nvPr>
            <p:ph type="sldNum" sz="quarter" idx="12"/>
          </p:nvPr>
        </p:nvSpPr>
        <p:spPr>
          <a:xfrm>
            <a:off x="10469880" y="320040"/>
            <a:ext cx="914400" cy="320040"/>
          </a:xfrm>
        </p:spPr>
        <p:txBody>
          <a:bodyPr vert="horz" lIns="91440" tIns="45720" rIns="91440" bIns="45720" rtlCol="0" anchor="ctr">
            <a:normAutofit/>
          </a:bodyPr>
          <a:lstStyle/>
          <a:p>
            <a:pPr defTabSz="457200" fontAlgn="base">
              <a:spcBef>
                <a:spcPct val="0"/>
              </a:spcBef>
              <a:spcAft>
                <a:spcPts val="600"/>
              </a:spcAft>
              <a:defRPr/>
            </a:pPr>
            <a:fld id="{E3A136A7-6341-4EB4-849B-93E340413518}" type="slidenum">
              <a:rPr lang="en-US" altLang="en-US" smtClean="0"/>
              <a:pPr defTabSz="457200" fontAlgn="base">
                <a:spcBef>
                  <a:spcPct val="0"/>
                </a:spcBef>
                <a:spcAft>
                  <a:spcPts val="600"/>
                </a:spcAft>
                <a:defRPr/>
              </a:pPr>
              <a:t>69</a:t>
            </a:fld>
            <a:endParaRPr lang="en-US" altLang="en-US"/>
          </a:p>
        </p:txBody>
      </p:sp>
      <p:pic>
        <p:nvPicPr>
          <p:cNvPr id="5" name="Picture 4">
            <a:extLst>
              <a:ext uri="{FF2B5EF4-FFF2-40B4-BE49-F238E27FC236}">
                <a16:creationId xmlns:a16="http://schemas.microsoft.com/office/drawing/2014/main" id="{28CD4AC0-A4E7-4883-9857-239465CEB840}"/>
              </a:ext>
            </a:extLst>
          </p:cNvPr>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2916054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1"/>
          <p:cNvSpPr>
            <a:spLocks noGrp="1"/>
          </p:cNvSpPr>
          <p:nvPr>
            <p:ph type="sldNum" sz="quarter" idx="12"/>
          </p:nvPr>
        </p:nvSpPr>
        <p:spPr>
          <a:xfrm>
            <a:off x="10642600" y="6104903"/>
            <a:ext cx="914400" cy="32004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76E654-D9C4-43E5-B9B6-5C741680088F}" type="slidenum">
              <a:rPr kumimoji="0" lang="en-ZA" sz="1050" b="0" i="0" u="none" strike="noStrike" kern="1200" cap="none" spc="0" normalizeH="0" baseline="0" noProof="0" smtClean="0">
                <a:ln>
                  <a:noFill/>
                </a:ln>
                <a:solidFill>
                  <a:schemeClr val="tx1"/>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ZA" sz="1050" b="0" i="0" u="none" strike="noStrike" kern="1200" cap="none" spc="0" normalizeH="0" baseline="0" noProof="0">
              <a:ln>
                <a:noFill/>
              </a:ln>
              <a:solidFill>
                <a:schemeClr val="tx1"/>
              </a:solidFill>
              <a:effectLst/>
              <a:uLnTx/>
              <a:uFillTx/>
              <a:latin typeface="Calibri"/>
              <a:ea typeface="+mn-ea"/>
              <a:cs typeface="+mn-cs"/>
            </a:endParaRPr>
          </a:p>
        </p:txBody>
      </p:sp>
      <p:sp>
        <p:nvSpPr>
          <p:cNvPr id="2" name="Title 1"/>
          <p:cNvSpPr>
            <a:spLocks noGrp="1"/>
          </p:cNvSpPr>
          <p:nvPr>
            <p:ph type="title" idx="4294967295"/>
          </p:nvPr>
        </p:nvSpPr>
        <p:spPr>
          <a:xfrm>
            <a:off x="634999" y="320040"/>
            <a:ext cx="11041185" cy="989012"/>
          </a:xfrm>
          <a:solidFill>
            <a:schemeClr val="accent1"/>
          </a:solidFill>
        </p:spPr>
        <p:txBody>
          <a:bodyPr>
            <a:noAutofit/>
          </a:bodyPr>
          <a:lstStyle/>
          <a:p>
            <a:pPr algn="ctr"/>
            <a:r>
              <a:rPr lang="en-ZA" sz="3200" b="1" dirty="0">
                <a:solidFill>
                  <a:schemeClr val="tx1"/>
                </a:solidFill>
                <a:latin typeface="Arial" panose="020B0604020202020204" pitchFamily="34" charset="0"/>
                <a:ea typeface="Tahoma" panose="020B0604030504040204" pitchFamily="34" charset="0"/>
                <a:cs typeface="Arial" panose="020B0604020202020204" pitchFamily="34" charset="0"/>
              </a:rPr>
              <a:t/>
            </a:r>
            <a:br>
              <a:rPr lang="en-ZA" sz="3200" b="1" dirty="0">
                <a:solidFill>
                  <a:schemeClr val="tx1"/>
                </a:solidFill>
                <a:latin typeface="Arial" panose="020B0604020202020204" pitchFamily="34" charset="0"/>
                <a:ea typeface="Tahoma" panose="020B0604030504040204" pitchFamily="34" charset="0"/>
                <a:cs typeface="Arial" panose="020B0604020202020204" pitchFamily="34" charset="0"/>
              </a:rPr>
            </a:br>
            <a:r>
              <a:rPr lang="en-ZA" sz="3200" b="1" dirty="0">
                <a:solidFill>
                  <a:schemeClr val="tx1"/>
                </a:solidFill>
                <a:latin typeface="Arial" panose="020B0604020202020204" pitchFamily="34" charset="0"/>
                <a:ea typeface="Tahoma" panose="020B0604030504040204" pitchFamily="34" charset="0"/>
                <a:cs typeface="Arial" panose="020B0604020202020204" pitchFamily="34" charset="0"/>
              </a:rPr>
              <a:t>FUNCTIONALITY OF LOCAL LABOUR FORUM  </a:t>
            </a:r>
            <a:br>
              <a:rPr lang="en-ZA" sz="3200" b="1" dirty="0">
                <a:solidFill>
                  <a:schemeClr val="tx1"/>
                </a:solidFill>
                <a:latin typeface="Arial" panose="020B0604020202020204" pitchFamily="34" charset="0"/>
                <a:ea typeface="Tahoma" panose="020B0604030504040204" pitchFamily="34" charset="0"/>
                <a:cs typeface="Arial" panose="020B0604020202020204" pitchFamily="34" charset="0"/>
              </a:rPr>
            </a:br>
            <a:endParaRPr lang="en-ZA" sz="3200" b="1" dirty="0">
              <a:solidFill>
                <a:schemeClr val="tx1"/>
              </a:solidFill>
              <a:latin typeface="Arial" panose="020B0604020202020204" pitchFamily="34" charset="0"/>
              <a:ea typeface="Tahoma" panose="020B0604030504040204" pitchFamily="34" charset="0"/>
              <a:cs typeface="Arial" panose="020B0604020202020204" pitchFamily="34" charset="0"/>
            </a:endParaRPr>
          </a:p>
        </p:txBody>
      </p:sp>
      <p:sp>
        <p:nvSpPr>
          <p:cNvPr id="3" name="Content Placeholder 2"/>
          <p:cNvSpPr>
            <a:spLocks noGrp="1"/>
          </p:cNvSpPr>
          <p:nvPr>
            <p:ph idx="4294967295"/>
          </p:nvPr>
        </p:nvSpPr>
        <p:spPr>
          <a:xfrm>
            <a:off x="635000" y="1553528"/>
            <a:ext cx="10922000" cy="4410075"/>
          </a:xfrm>
        </p:spPr>
        <p:txBody>
          <a:bodyPr>
            <a:noAutofit/>
          </a:bodyPr>
          <a:lstStyle/>
          <a:p>
            <a:pPr marL="365125" indent="-365125">
              <a:buClr>
                <a:schemeClr val="tx1"/>
              </a:buClr>
              <a:buFont typeface="Wingdings" panose="05000000000000000000" pitchFamily="2" charset="2"/>
              <a:buChar char="q"/>
            </a:pPr>
            <a:r>
              <a:rPr lang="en-ZA" dirty="0">
                <a:solidFill>
                  <a:schemeClr val="tx1"/>
                </a:solidFill>
                <a:latin typeface="Arial" panose="020B0604020202020204" pitchFamily="34" charset="0"/>
                <a:ea typeface="Tahoma" panose="020B0604030504040204" pitchFamily="34" charset="0"/>
                <a:cs typeface="Arial" panose="020B0604020202020204" pitchFamily="34" charset="0"/>
              </a:rPr>
              <a:t>Meetings of LLF are called each month in line with the Collective Agreement, however not all meetings are realised due to requests for postponement for one reason or another.</a:t>
            </a:r>
          </a:p>
          <a:p>
            <a:pPr marL="365125" indent="-365125">
              <a:buClr>
                <a:schemeClr val="tx1"/>
              </a:buClr>
              <a:buFont typeface="Wingdings" panose="05000000000000000000" pitchFamily="2" charset="2"/>
              <a:buChar char="q"/>
            </a:pPr>
            <a:r>
              <a:rPr lang="en-ZA" dirty="0">
                <a:solidFill>
                  <a:schemeClr val="tx1"/>
                </a:solidFill>
                <a:latin typeface="Arial" panose="020B0604020202020204" pitchFamily="34" charset="0"/>
                <a:ea typeface="Tahoma" panose="020B0604030504040204" pitchFamily="34" charset="0"/>
                <a:cs typeface="Arial" panose="020B0604020202020204" pitchFamily="34" charset="0"/>
              </a:rPr>
              <a:t>The participation by parties in the LLF is not as constructive as it should, meetings tend to be bogged down with non-substantives issues. </a:t>
            </a:r>
          </a:p>
          <a:p>
            <a:pPr marL="365125" indent="-365125">
              <a:buClr>
                <a:schemeClr val="tx1"/>
              </a:buClr>
              <a:buFont typeface="Wingdings" panose="05000000000000000000" pitchFamily="2" charset="2"/>
              <a:buChar char="q"/>
            </a:pPr>
            <a:r>
              <a:rPr lang="en-ZA" dirty="0">
                <a:solidFill>
                  <a:schemeClr val="tx1"/>
                </a:solidFill>
                <a:latin typeface="Arial" panose="020B0604020202020204" pitchFamily="34" charset="0"/>
                <a:ea typeface="Tahoma" panose="020B0604030504040204" pitchFamily="34" charset="0"/>
                <a:cs typeface="Arial" panose="020B0604020202020204" pitchFamily="34" charset="0"/>
              </a:rPr>
              <a:t>The is a need for clarification for the role of the LLF as well as the roles of each party within the LLF and the workplace.</a:t>
            </a:r>
          </a:p>
          <a:p>
            <a:pPr marL="365125" indent="-365125">
              <a:buClr>
                <a:schemeClr val="tx1"/>
              </a:buClr>
              <a:buFont typeface="Wingdings" panose="05000000000000000000" pitchFamily="2" charset="2"/>
              <a:buChar char="q"/>
            </a:pPr>
            <a:r>
              <a:rPr lang="en-ZA" dirty="0">
                <a:solidFill>
                  <a:schemeClr val="tx1"/>
                </a:solidFill>
                <a:latin typeface="Arial" panose="020B0604020202020204" pitchFamily="34" charset="0"/>
                <a:ea typeface="Tahoma" panose="020B0604030504040204" pitchFamily="34" charset="0"/>
                <a:cs typeface="Arial" panose="020B0604020202020204" pitchFamily="34" charset="0"/>
              </a:rPr>
              <a:t>Though there were work stoppages in the previous financial years, the was one in the current financial year it was about encashment of leave in August 2020.</a:t>
            </a:r>
          </a:p>
          <a:p>
            <a:pPr marL="365125" indent="-365125">
              <a:buClr>
                <a:schemeClr val="tx1"/>
              </a:buClr>
              <a:buFont typeface="Wingdings" panose="05000000000000000000" pitchFamily="2" charset="2"/>
              <a:buChar char="q"/>
            </a:pPr>
            <a:r>
              <a:rPr lang="en-ZA" dirty="0">
                <a:solidFill>
                  <a:schemeClr val="tx1"/>
                </a:solidFill>
                <a:latin typeface="Arial" panose="020B0604020202020204" pitchFamily="34" charset="0"/>
                <a:ea typeface="Tahoma" panose="020B0604030504040204" pitchFamily="34" charset="0"/>
                <a:cs typeface="Arial" panose="020B0604020202020204" pitchFamily="34" charset="0"/>
              </a:rPr>
              <a:t>Constant communication is being promoted to ensure that there is smooth relations between the employer party and unions. </a:t>
            </a:r>
          </a:p>
          <a:p>
            <a:pPr marL="0" indent="0">
              <a:buClr>
                <a:schemeClr val="tx1"/>
              </a:buClr>
              <a:buNone/>
            </a:pPr>
            <a:endParaRPr lang="en-ZA" dirty="0">
              <a:solidFill>
                <a:schemeClr val="tx1"/>
              </a:solidFill>
              <a:latin typeface="Arial" panose="020B0604020202020204" pitchFamily="34" charset="0"/>
              <a:ea typeface="Tahoma" panose="020B0604030504040204" pitchFamily="34" charset="0"/>
              <a:cs typeface="Arial" panose="020B0604020202020204" pitchFamily="34" charset="0"/>
            </a:endParaRPr>
          </a:p>
          <a:p>
            <a:pPr>
              <a:buClr>
                <a:schemeClr val="tx1"/>
              </a:buClr>
              <a:buFont typeface="Wingdings" panose="05000000000000000000" pitchFamily="2" charset="2"/>
              <a:buChar char="q"/>
            </a:pPr>
            <a:endParaRPr lang="en-ZA" dirty="0">
              <a:solidFill>
                <a:schemeClr val="tx1"/>
              </a:solidFill>
              <a:latin typeface="Arial" panose="020B0604020202020204" pitchFamily="34" charset="0"/>
              <a:ea typeface="Tahoma" panose="020B0604030504040204" pitchFamily="34" charset="0"/>
              <a:cs typeface="Arial" panose="020B0604020202020204" pitchFamily="34" charset="0"/>
            </a:endParaRPr>
          </a:p>
          <a:p>
            <a:pPr>
              <a:buClr>
                <a:schemeClr val="tx1"/>
              </a:buClr>
              <a:buFont typeface="Wingdings" panose="05000000000000000000" pitchFamily="2" charset="2"/>
              <a:buChar char="q"/>
            </a:pPr>
            <a:endParaRPr lang="en-ZA" dirty="0">
              <a:solidFill>
                <a:schemeClr val="tx1"/>
              </a:solidFill>
              <a:latin typeface="Arial" panose="020B0604020202020204" pitchFamily="34" charset="0"/>
              <a:ea typeface="Tahoma" panose="020B0604030504040204" pitchFamily="34" charset="0"/>
              <a:cs typeface="Arial" panose="020B0604020202020204" pitchFamily="34" charset="0"/>
            </a:endParaRPr>
          </a:p>
          <a:p>
            <a:pPr>
              <a:buClr>
                <a:schemeClr val="tx1"/>
              </a:buClr>
              <a:buFont typeface="Wingdings" panose="05000000000000000000" pitchFamily="2" charset="2"/>
              <a:buChar char="q"/>
            </a:pPr>
            <a:endParaRPr lang="en-ZA" dirty="0">
              <a:solidFill>
                <a:schemeClr val="tx1"/>
              </a:solidFill>
              <a:latin typeface="Arial" panose="020B0604020202020204" pitchFamily="34" charset="0"/>
              <a:cs typeface="Arial" panose="020B0604020202020204" pitchFamily="34" charset="0"/>
            </a:endParaRPr>
          </a:p>
          <a:p>
            <a:pPr>
              <a:buClr>
                <a:schemeClr val="tx1"/>
              </a:buClr>
              <a:buFont typeface="Wingdings" pitchFamily="2" charset="2"/>
              <a:buChar char="§"/>
            </a:pPr>
            <a:endParaRPr lang="en-ZA" dirty="0">
              <a:solidFill>
                <a:schemeClr val="tx1"/>
              </a:solidFill>
              <a:latin typeface="Arial" panose="020B0604020202020204" pitchFamily="34" charset="0"/>
              <a:cs typeface="Arial" panose="020B0604020202020204" pitchFamily="34" charset="0"/>
            </a:endParaRPr>
          </a:p>
          <a:p>
            <a:pPr marL="0" indent="0">
              <a:buClr>
                <a:schemeClr val="tx1"/>
              </a:buClr>
              <a:buNone/>
            </a:pPr>
            <a:endParaRPr lang="en-ZA" dirty="0">
              <a:solidFill>
                <a:schemeClr val="tx1"/>
              </a:solidFill>
              <a:latin typeface="Arial" panose="020B0604020202020204" pitchFamily="34" charset="0"/>
              <a:cs typeface="Arial" panose="020B0604020202020204" pitchFamily="34" charset="0"/>
            </a:endParaRPr>
          </a:p>
          <a:p>
            <a:pPr marL="0" indent="0">
              <a:buClr>
                <a:schemeClr val="tx1"/>
              </a:buClr>
              <a:buNone/>
            </a:pPr>
            <a:endParaRPr lang="en-ZA" dirty="0">
              <a:solidFill>
                <a:schemeClr val="tx1"/>
              </a:solidFill>
              <a:latin typeface="Arial" panose="020B0604020202020204" pitchFamily="34" charset="0"/>
              <a:cs typeface="Arial" panose="020B0604020202020204" pitchFamily="34" charset="0"/>
            </a:endParaRPr>
          </a:p>
          <a:p>
            <a:pPr marL="0" indent="0">
              <a:buClr>
                <a:schemeClr val="tx1"/>
              </a:buClr>
              <a:buNone/>
            </a:pPr>
            <a:endParaRPr lang="en-ZA" dirty="0">
              <a:solidFill>
                <a:schemeClr val="tx1"/>
              </a:solidFill>
              <a:latin typeface="Arial" panose="020B0604020202020204" pitchFamily="34" charset="0"/>
              <a:cs typeface="Arial" panose="020B0604020202020204" pitchFamily="34" charset="0"/>
            </a:endParaRPr>
          </a:p>
          <a:p>
            <a:pPr>
              <a:buClr>
                <a:schemeClr val="tx1"/>
              </a:buClr>
              <a:buFont typeface="Wingdings" pitchFamily="2" charset="2"/>
              <a:buChar char="§"/>
            </a:pPr>
            <a:endParaRPr lang="en-ZA" dirty="0">
              <a:solidFill>
                <a:schemeClr val="tx1"/>
              </a:solidFill>
              <a:latin typeface="Arial" panose="020B0604020202020204" pitchFamily="34" charset="0"/>
              <a:cs typeface="Arial" panose="020B0604020202020204" pitchFamily="34" charset="0"/>
            </a:endParaRPr>
          </a:p>
          <a:p>
            <a:pPr marL="0" indent="0">
              <a:buClr>
                <a:schemeClr val="tx1"/>
              </a:buClr>
              <a:buNone/>
            </a:pPr>
            <a:endParaRPr lang="en-ZA" dirty="0">
              <a:solidFill>
                <a:schemeClr val="tx1"/>
              </a:solidFill>
              <a:latin typeface="Arial" panose="020B0604020202020204" pitchFamily="34" charset="0"/>
              <a:cs typeface="Arial" panose="020B0604020202020204" pitchFamily="34" charset="0"/>
            </a:endParaRPr>
          </a:p>
          <a:p>
            <a:pPr>
              <a:buClr>
                <a:schemeClr val="tx1"/>
              </a:buClr>
              <a:buFont typeface="Wingdings" pitchFamily="2" charset="2"/>
              <a:buChar char="§"/>
            </a:pPr>
            <a:endParaRPr lang="en-ZA" dirty="0">
              <a:solidFill>
                <a:schemeClr val="tx1"/>
              </a:solidFill>
              <a:latin typeface="Arial" panose="020B0604020202020204" pitchFamily="34" charset="0"/>
              <a:cs typeface="Arial" panose="020B0604020202020204" pitchFamily="34" charset="0"/>
            </a:endParaRPr>
          </a:p>
          <a:p>
            <a:pPr>
              <a:buClr>
                <a:schemeClr val="tx1"/>
              </a:buClr>
              <a:buFont typeface="Wingdings" pitchFamily="2" charset="2"/>
              <a:buChar char="§"/>
            </a:pPr>
            <a:endParaRPr lang="en-ZA" dirty="0">
              <a:solidFill>
                <a:schemeClr val="tx1"/>
              </a:solidFill>
              <a:latin typeface="Arial" panose="020B0604020202020204" pitchFamily="34" charset="0"/>
              <a:cs typeface="Arial" panose="020B0604020202020204" pitchFamily="34" charset="0"/>
            </a:endParaRPr>
          </a:p>
          <a:p>
            <a:pPr>
              <a:buClr>
                <a:schemeClr val="tx1"/>
              </a:buClr>
              <a:buFont typeface="Wingdings" pitchFamily="2" charset="2"/>
              <a:buChar char="§"/>
            </a:pPr>
            <a:endParaRPr lang="en-ZA" dirty="0">
              <a:solidFill>
                <a:schemeClr val="tx1"/>
              </a:solidFill>
              <a:latin typeface="Arial" panose="020B0604020202020204" pitchFamily="34" charset="0"/>
              <a:cs typeface="Arial" panose="020B0604020202020204" pitchFamily="34" charset="0"/>
            </a:endParaRPr>
          </a:p>
          <a:p>
            <a:pPr>
              <a:buClr>
                <a:schemeClr val="tx1"/>
              </a:buClr>
              <a:buFont typeface="Wingdings" pitchFamily="2" charset="2"/>
              <a:buChar char="§"/>
            </a:pPr>
            <a:endParaRPr lang="en-ZA" dirty="0">
              <a:solidFill>
                <a:schemeClr val="tx1"/>
              </a:solidFill>
              <a:latin typeface="Arial" panose="020B0604020202020204" pitchFamily="34" charset="0"/>
              <a:cs typeface="Arial" panose="020B0604020202020204" pitchFamily="34" charset="0"/>
            </a:endParaRPr>
          </a:p>
          <a:p>
            <a:pPr marL="0" indent="0">
              <a:buClr>
                <a:schemeClr val="tx1"/>
              </a:buClr>
              <a:buNone/>
            </a:pPr>
            <a:endParaRPr lang="en-ZA" dirty="0">
              <a:solidFill>
                <a:schemeClr val="tx1"/>
              </a:solidFill>
              <a:latin typeface="Arial" panose="020B0604020202020204" pitchFamily="34" charset="0"/>
              <a:cs typeface="Arial" panose="020B0604020202020204" pitchFamily="34" charset="0"/>
            </a:endParaRPr>
          </a:p>
          <a:p>
            <a:pPr>
              <a:buClr>
                <a:schemeClr val="tx1"/>
              </a:buClr>
              <a:buFont typeface="Wingdings" pitchFamily="2" charset="2"/>
              <a:buChar char="§"/>
            </a:pPr>
            <a:endParaRPr lang="en-ZA" dirty="0">
              <a:solidFill>
                <a:schemeClr val="tx1"/>
              </a:solidFill>
              <a:latin typeface="Arial" panose="020B0604020202020204" pitchFamily="34" charset="0"/>
              <a:cs typeface="Arial" panose="020B0604020202020204" pitchFamily="34" charset="0"/>
            </a:endParaRPr>
          </a:p>
          <a:p>
            <a:pPr>
              <a:buClr>
                <a:schemeClr val="tx1"/>
              </a:buClr>
              <a:buFont typeface="Wingdings" pitchFamily="2" charset="2"/>
              <a:buChar char="§"/>
            </a:pPr>
            <a:endParaRPr lang="en-ZA" dirty="0">
              <a:solidFill>
                <a:schemeClr val="tx1"/>
              </a:solidFill>
              <a:latin typeface="Arial" panose="020B0604020202020204" pitchFamily="34" charset="0"/>
              <a:cs typeface="Arial" panose="020B0604020202020204" pitchFamily="34" charset="0"/>
            </a:endParaRPr>
          </a:p>
        </p:txBody>
      </p:sp>
      <p:pic>
        <p:nvPicPr>
          <p:cNvPr id="9" name="Picture 8"/>
          <p:cNvPicPr/>
          <p:nvPr/>
        </p:nvPicPr>
        <p:blipFill>
          <a:blip r:embed="rId2" cstate="print"/>
          <a:srcRect/>
          <a:stretch>
            <a:fillRect/>
          </a:stretch>
        </p:blipFill>
        <p:spPr bwMode="auto">
          <a:xfrm>
            <a:off x="127145" y="5795493"/>
            <a:ext cx="941801" cy="938861"/>
          </a:xfrm>
          <a:prstGeom prst="rect">
            <a:avLst/>
          </a:prstGeom>
          <a:noFill/>
          <a:ln w="9525">
            <a:noFill/>
            <a:miter lim="800000"/>
            <a:headEnd/>
            <a:tailEnd/>
          </a:ln>
        </p:spPr>
      </p:pic>
    </p:spTree>
    <p:extLst>
      <p:ext uri="{BB962C8B-B14F-4D97-AF65-F5344CB8AC3E}">
        <p14:creationId xmlns:p14="http://schemas.microsoft.com/office/powerpoint/2010/main" val="284844914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p:nvPr/>
        </p:nvPicPr>
        <p:blipFill>
          <a:blip r:embed="rId3" cstate="print"/>
          <a:srcRect/>
          <a:stretch>
            <a:fillRect/>
          </a:stretch>
        </p:blipFill>
        <p:spPr bwMode="auto">
          <a:xfrm>
            <a:off x="127145" y="5782614"/>
            <a:ext cx="941801" cy="938861"/>
          </a:xfrm>
          <a:prstGeom prst="rect">
            <a:avLst/>
          </a:prstGeom>
          <a:noFill/>
          <a:ln w="9525">
            <a:noFill/>
            <a:miter lim="800000"/>
            <a:headEnd/>
            <a:tailEnd/>
          </a:ln>
        </p:spPr>
      </p:pic>
      <p:sp>
        <p:nvSpPr>
          <p:cNvPr id="10" name="Slide Number Placeholder 9"/>
          <p:cNvSpPr>
            <a:spLocks noGrp="1"/>
          </p:cNvSpPr>
          <p:nvPr>
            <p:ph type="sldNum" sz="quarter" idx="12"/>
          </p:nvPr>
        </p:nvSpPr>
        <p:spPr>
          <a:xfrm>
            <a:off x="10751234" y="6401435"/>
            <a:ext cx="914400" cy="320040"/>
          </a:xfrm>
        </p:spPr>
        <p:txBody>
          <a:bodyPr/>
          <a:lstStyle/>
          <a:p>
            <a:fld id="{EB144B69-593E-4476-AF73-5FB3C4B22BCF}" type="slidenum">
              <a:rPr lang="en-ZA" smtClean="0"/>
              <a:t>70</a:t>
            </a:fld>
            <a:endParaRPr lang="en-ZA"/>
          </a:p>
        </p:txBody>
      </p:sp>
      <p:sp>
        <p:nvSpPr>
          <p:cNvPr id="9218" name="Title 1"/>
          <p:cNvSpPr>
            <a:spLocks noGrp="1"/>
          </p:cNvSpPr>
          <p:nvPr>
            <p:ph type="title" idx="4294967295"/>
          </p:nvPr>
        </p:nvSpPr>
        <p:spPr>
          <a:xfrm>
            <a:off x="320991" y="231054"/>
            <a:ext cx="11524003" cy="818051"/>
          </a:xfrm>
          <a:solidFill>
            <a:schemeClr val="accent1"/>
          </a:solidFill>
        </p:spPr>
        <p:txBody>
          <a:bodyPr>
            <a:noAutofit/>
          </a:bodyPr>
          <a:lstStyle/>
          <a:p>
            <a:pPr algn="ctr" eaLnBrk="1" hangingPunct="1"/>
            <a:r>
              <a:rPr lang="en-ZA" altLang="en-US" sz="3200" b="1" dirty="0">
                <a:latin typeface="+mn-lt"/>
                <a:ea typeface="Tahoma" panose="020B0604030504040204" pitchFamily="34" charset="0"/>
                <a:cs typeface="Tahoma" panose="020B0604030504040204" pitchFamily="34" charset="0"/>
              </a:rPr>
              <a:t>LED PROJECTS WHICH NEED SUPPORT</a:t>
            </a:r>
          </a:p>
        </p:txBody>
      </p:sp>
      <p:graphicFrame>
        <p:nvGraphicFramePr>
          <p:cNvPr id="7" name="Content Placeholder 6"/>
          <p:cNvGraphicFramePr>
            <a:graphicFrameLocks noGrp="1"/>
          </p:cNvGraphicFramePr>
          <p:nvPr>
            <p:ph idx="4294967295"/>
            <p:extLst>
              <p:ext uri="{D42A27DB-BD31-4B8C-83A1-F6EECF244321}">
                <p14:modId xmlns:p14="http://schemas.microsoft.com/office/powerpoint/2010/main" val="1136046389"/>
              </p:ext>
            </p:extLst>
          </p:nvPr>
        </p:nvGraphicFramePr>
        <p:xfrm>
          <a:off x="320992" y="1384157"/>
          <a:ext cx="11524003" cy="5052912"/>
        </p:xfrm>
        <a:graphic>
          <a:graphicData uri="http://schemas.openxmlformats.org/drawingml/2006/table">
            <a:tbl>
              <a:tblPr firstRow="1" bandRow="1">
                <a:tableStyleId>{5C22544A-7EE6-4342-B048-85BDC9FD1C3A}</a:tableStyleId>
              </a:tblPr>
              <a:tblGrid>
                <a:gridCol w="718383">
                  <a:extLst>
                    <a:ext uri="{9D8B030D-6E8A-4147-A177-3AD203B41FA5}">
                      <a16:colId xmlns:a16="http://schemas.microsoft.com/office/drawing/2014/main" val="20000"/>
                    </a:ext>
                  </a:extLst>
                </a:gridCol>
                <a:gridCol w="5070003">
                  <a:extLst>
                    <a:ext uri="{9D8B030D-6E8A-4147-A177-3AD203B41FA5}">
                      <a16:colId xmlns:a16="http://schemas.microsoft.com/office/drawing/2014/main" val="20001"/>
                    </a:ext>
                  </a:extLst>
                </a:gridCol>
                <a:gridCol w="3442585">
                  <a:extLst>
                    <a:ext uri="{9D8B030D-6E8A-4147-A177-3AD203B41FA5}">
                      <a16:colId xmlns:a16="http://schemas.microsoft.com/office/drawing/2014/main" val="20002"/>
                    </a:ext>
                  </a:extLst>
                </a:gridCol>
                <a:gridCol w="2293032">
                  <a:extLst>
                    <a:ext uri="{9D8B030D-6E8A-4147-A177-3AD203B41FA5}">
                      <a16:colId xmlns:a16="http://schemas.microsoft.com/office/drawing/2014/main" val="20003"/>
                    </a:ext>
                  </a:extLst>
                </a:gridCol>
              </a:tblGrid>
              <a:tr h="383577">
                <a:tc>
                  <a:txBody>
                    <a:bodyPr/>
                    <a:lstStyle/>
                    <a:p>
                      <a:r>
                        <a:rPr lang="en-ZA" sz="2000" dirty="0"/>
                        <a:t>No</a:t>
                      </a:r>
                    </a:p>
                  </a:txBody>
                  <a:tcPr/>
                </a:tc>
                <a:tc>
                  <a:txBody>
                    <a:bodyPr/>
                    <a:lstStyle/>
                    <a:p>
                      <a:r>
                        <a:rPr lang="en-ZA" sz="2000" dirty="0"/>
                        <a:t>Name of Project</a:t>
                      </a:r>
                    </a:p>
                  </a:txBody>
                  <a:tcPr/>
                </a:tc>
                <a:tc>
                  <a:txBody>
                    <a:bodyPr/>
                    <a:lstStyle/>
                    <a:p>
                      <a:r>
                        <a:rPr lang="en-ZA" sz="2000" dirty="0"/>
                        <a:t>Progress</a:t>
                      </a:r>
                    </a:p>
                  </a:txBody>
                  <a:tcPr/>
                </a:tc>
                <a:tc>
                  <a:txBody>
                    <a:bodyPr/>
                    <a:lstStyle/>
                    <a:p>
                      <a:r>
                        <a:rPr lang="en-ZA" sz="2000" dirty="0"/>
                        <a:t>Amount</a:t>
                      </a:r>
                    </a:p>
                  </a:txBody>
                  <a:tcPr/>
                </a:tc>
                <a:extLst>
                  <a:ext uri="{0D108BD9-81ED-4DB2-BD59-A6C34878D82A}">
                    <a16:rowId xmlns:a16="http://schemas.microsoft.com/office/drawing/2014/main" val="10000"/>
                  </a:ext>
                </a:extLst>
              </a:tr>
              <a:tr h="800078">
                <a:tc>
                  <a:txBody>
                    <a:bodyPr/>
                    <a:lstStyle/>
                    <a:p>
                      <a:r>
                        <a:rPr lang="en-ZA" sz="2000" dirty="0"/>
                        <a:t>1</a:t>
                      </a:r>
                    </a:p>
                  </a:txBody>
                  <a:tcPr/>
                </a:tc>
                <a:tc>
                  <a:txBody>
                    <a:bodyPr/>
                    <a:lstStyle/>
                    <a:p>
                      <a:r>
                        <a:rPr lang="en-ZA" sz="2000" dirty="0"/>
                        <a:t>Greater Tzaneen Farmers Facilitation Centre</a:t>
                      </a:r>
                    </a:p>
                  </a:txBody>
                  <a:tcPr/>
                </a:tc>
                <a:tc>
                  <a:txBody>
                    <a:bodyPr/>
                    <a:lstStyle/>
                    <a:p>
                      <a:r>
                        <a:rPr lang="en-ZA" sz="2000" dirty="0"/>
                        <a:t>Business Plan Completed</a:t>
                      </a:r>
                    </a:p>
                  </a:txBody>
                  <a:tcPr/>
                </a:tc>
                <a:tc>
                  <a:txBody>
                    <a:bodyPr/>
                    <a:lstStyle/>
                    <a:p>
                      <a:pPr marL="0" algn="l" defTabSz="914400" rtl="0" eaLnBrk="1" latinLnBrk="0" hangingPunct="1"/>
                      <a:r>
                        <a:rPr lang="en-ZA" sz="2000" kern="1200" dirty="0">
                          <a:solidFill>
                            <a:schemeClr val="dk1"/>
                          </a:solidFill>
                          <a:latin typeface="+mn-lt"/>
                          <a:ea typeface="+mn-ea"/>
                          <a:cs typeface="+mn-cs"/>
                        </a:rPr>
                        <a:t>R15</a:t>
                      </a:r>
                      <a:r>
                        <a:rPr lang="en-ZA" sz="2000" kern="1200" baseline="0" dirty="0">
                          <a:solidFill>
                            <a:schemeClr val="dk1"/>
                          </a:solidFill>
                          <a:latin typeface="+mn-lt"/>
                          <a:ea typeface="+mn-ea"/>
                          <a:cs typeface="+mn-cs"/>
                        </a:rPr>
                        <a:t> 000 000</a:t>
                      </a:r>
                      <a:r>
                        <a:rPr lang="en-ZA" sz="2000" kern="1200" dirty="0">
                          <a:solidFill>
                            <a:schemeClr val="dk1"/>
                          </a:solidFill>
                          <a:latin typeface="+mn-lt"/>
                          <a:ea typeface="+mn-ea"/>
                          <a:cs typeface="+mn-cs"/>
                        </a:rPr>
                        <a:t>.00 </a:t>
                      </a:r>
                    </a:p>
                  </a:txBody>
                  <a:tcPr/>
                </a:tc>
                <a:extLst>
                  <a:ext uri="{0D108BD9-81ED-4DB2-BD59-A6C34878D82A}">
                    <a16:rowId xmlns:a16="http://schemas.microsoft.com/office/drawing/2014/main" val="10001"/>
                  </a:ext>
                </a:extLst>
              </a:tr>
              <a:tr h="678617">
                <a:tc>
                  <a:txBody>
                    <a:bodyPr/>
                    <a:lstStyle/>
                    <a:p>
                      <a:r>
                        <a:rPr lang="en-ZA" sz="2000" dirty="0"/>
                        <a:t>2</a:t>
                      </a:r>
                    </a:p>
                  </a:txBody>
                  <a:tcPr/>
                </a:tc>
                <a:tc>
                  <a:txBody>
                    <a:bodyPr/>
                    <a:lstStyle/>
                    <a:p>
                      <a:r>
                        <a:rPr lang="en-ZA" sz="2000" dirty="0"/>
                        <a:t>Greater Tzaneen Waste Management </a:t>
                      </a:r>
                    </a:p>
                  </a:txBody>
                  <a:tcPr/>
                </a:tc>
                <a:tc>
                  <a:txBody>
                    <a:bodyPr/>
                    <a:lstStyle/>
                    <a:p>
                      <a:r>
                        <a:rPr lang="en-ZA" sz="2000" dirty="0"/>
                        <a:t>Business Case Completed</a:t>
                      </a:r>
                    </a:p>
                  </a:txBody>
                  <a:tcPr/>
                </a:tc>
                <a:tc>
                  <a:txBody>
                    <a:bodyPr/>
                    <a:lstStyle/>
                    <a:p>
                      <a:pPr marL="0" algn="l" defTabSz="914400" rtl="0" eaLnBrk="1" latinLnBrk="0" hangingPunct="1"/>
                      <a:r>
                        <a:rPr lang="en-ZA" sz="2000" kern="1200" dirty="0">
                          <a:solidFill>
                            <a:schemeClr val="dk1"/>
                          </a:solidFill>
                          <a:latin typeface="+mn-lt"/>
                          <a:ea typeface="+mn-ea"/>
                          <a:cs typeface="+mn-cs"/>
                        </a:rPr>
                        <a:t>R 1</a:t>
                      </a:r>
                      <a:r>
                        <a:rPr lang="en-ZA" sz="2000" kern="1200" baseline="0" dirty="0">
                          <a:solidFill>
                            <a:schemeClr val="dk1"/>
                          </a:solidFill>
                          <a:latin typeface="+mn-lt"/>
                          <a:ea typeface="+mn-ea"/>
                          <a:cs typeface="+mn-cs"/>
                        </a:rPr>
                        <a:t> 200 000</a:t>
                      </a:r>
                      <a:r>
                        <a:rPr lang="en-ZA" sz="2000" kern="1200" dirty="0">
                          <a:solidFill>
                            <a:schemeClr val="dk1"/>
                          </a:solidFill>
                          <a:latin typeface="+mn-lt"/>
                          <a:ea typeface="+mn-ea"/>
                          <a:cs typeface="+mn-cs"/>
                        </a:rPr>
                        <a:t>.00 </a:t>
                      </a:r>
                    </a:p>
                  </a:txBody>
                  <a:tcPr/>
                </a:tc>
                <a:extLst>
                  <a:ext uri="{0D108BD9-81ED-4DB2-BD59-A6C34878D82A}">
                    <a16:rowId xmlns:a16="http://schemas.microsoft.com/office/drawing/2014/main" val="10002"/>
                  </a:ext>
                </a:extLst>
              </a:tr>
              <a:tr h="678617">
                <a:tc>
                  <a:txBody>
                    <a:bodyPr/>
                    <a:lstStyle/>
                    <a:p>
                      <a:r>
                        <a:rPr lang="en-ZA" sz="2000" dirty="0"/>
                        <a:t>3</a:t>
                      </a:r>
                    </a:p>
                  </a:txBody>
                  <a:tcPr/>
                </a:tc>
                <a:tc>
                  <a:txBody>
                    <a:bodyPr/>
                    <a:lstStyle/>
                    <a:p>
                      <a:r>
                        <a:rPr lang="en-ZA" sz="2000" dirty="0"/>
                        <a:t>Agricultural Business Incubator </a:t>
                      </a:r>
                    </a:p>
                  </a:txBody>
                  <a:tcPr/>
                </a:tc>
                <a:tc>
                  <a:txBody>
                    <a:bodyPr/>
                    <a:lstStyle/>
                    <a:p>
                      <a:r>
                        <a:rPr lang="en-ZA" sz="2000" dirty="0"/>
                        <a:t>Business Plan Completed</a:t>
                      </a:r>
                    </a:p>
                  </a:txBody>
                  <a:tcPr/>
                </a:tc>
                <a:tc>
                  <a:txBody>
                    <a:bodyPr/>
                    <a:lstStyle/>
                    <a:p>
                      <a:pPr marL="0" algn="l" defTabSz="914400" rtl="0" eaLnBrk="1" latinLnBrk="0" hangingPunct="1"/>
                      <a:r>
                        <a:rPr lang="en-ZA" sz="2000" kern="1200" dirty="0">
                          <a:solidFill>
                            <a:schemeClr val="dk1"/>
                          </a:solidFill>
                          <a:latin typeface="+mn-lt"/>
                          <a:ea typeface="+mn-ea"/>
                          <a:cs typeface="+mn-cs"/>
                        </a:rPr>
                        <a:t>R21 771 734.00</a:t>
                      </a:r>
                    </a:p>
                  </a:txBody>
                  <a:tcPr/>
                </a:tc>
                <a:extLst>
                  <a:ext uri="{0D108BD9-81ED-4DB2-BD59-A6C34878D82A}">
                    <a16:rowId xmlns:a16="http://schemas.microsoft.com/office/drawing/2014/main" val="10003"/>
                  </a:ext>
                </a:extLst>
              </a:tr>
              <a:tr h="885177">
                <a:tc>
                  <a:txBody>
                    <a:bodyPr/>
                    <a:lstStyle/>
                    <a:p>
                      <a:r>
                        <a:rPr lang="en-ZA" sz="2000" dirty="0"/>
                        <a:t>4</a:t>
                      </a:r>
                    </a:p>
                  </a:txBody>
                  <a:tcPr/>
                </a:tc>
                <a:tc>
                  <a:txBody>
                    <a:bodyPr/>
                    <a:lstStyle/>
                    <a:p>
                      <a:pPr marL="0" algn="l" defTabSz="914400" rtl="0" eaLnBrk="1" latinLnBrk="0" hangingPunct="1">
                        <a:lnSpc>
                          <a:spcPct val="150000"/>
                        </a:lnSpc>
                        <a:spcAft>
                          <a:spcPts val="0"/>
                        </a:spcAft>
                      </a:pPr>
                      <a:r>
                        <a:rPr lang="en-ZA" sz="2000" kern="1200" dirty="0">
                          <a:solidFill>
                            <a:schemeClr val="dk1"/>
                          </a:solidFill>
                          <a:latin typeface="+mn-lt"/>
                          <a:ea typeface="+mn-ea"/>
                          <a:cs typeface="+mn-cs"/>
                        </a:rPr>
                        <a:t>Improving electrical capacity in industrial areas</a:t>
                      </a:r>
                    </a:p>
                  </a:txBody>
                  <a:tcPr marL="68580" marR="68580" marT="0" marB="0"/>
                </a:tc>
                <a:tc>
                  <a:txBody>
                    <a:bodyPr/>
                    <a:lstStyle/>
                    <a:p>
                      <a:pPr marL="0" algn="l" defTabSz="914400" rtl="0" eaLnBrk="1" latinLnBrk="0" hangingPunct="1"/>
                      <a:r>
                        <a:rPr lang="en-ZA" sz="2000" kern="1200" dirty="0">
                          <a:solidFill>
                            <a:schemeClr val="dk1"/>
                          </a:solidFill>
                          <a:latin typeface="+mn-lt"/>
                          <a:ea typeface="+mn-ea"/>
                          <a:cs typeface="+mn-cs"/>
                        </a:rPr>
                        <a:t>Project in the LED Strategy</a:t>
                      </a:r>
                    </a:p>
                  </a:txBody>
                  <a:tcPr/>
                </a:tc>
                <a:tc>
                  <a:txBody>
                    <a:bodyPr/>
                    <a:lstStyle/>
                    <a:p>
                      <a:pPr marL="0" algn="l" defTabSz="914400" rtl="0" eaLnBrk="1" latinLnBrk="0" hangingPunct="1"/>
                      <a:r>
                        <a:rPr lang="en-ZA" sz="2000" kern="1200" dirty="0" err="1">
                          <a:solidFill>
                            <a:schemeClr val="dk1"/>
                          </a:solidFill>
                          <a:latin typeface="+mn-lt"/>
                          <a:ea typeface="+mn-ea"/>
                          <a:cs typeface="+mn-cs"/>
                        </a:rPr>
                        <a:t>TBC</a:t>
                      </a:r>
                      <a:endParaRPr lang="en-ZA" sz="2000" kern="1200" dirty="0">
                        <a:solidFill>
                          <a:schemeClr val="dk1"/>
                        </a:solidFill>
                        <a:latin typeface="+mn-lt"/>
                        <a:ea typeface="+mn-ea"/>
                        <a:cs typeface="+mn-cs"/>
                      </a:endParaRPr>
                    </a:p>
                  </a:txBody>
                  <a:tcPr/>
                </a:tc>
                <a:extLst>
                  <a:ext uri="{0D108BD9-81ED-4DB2-BD59-A6C34878D82A}">
                    <a16:rowId xmlns:a16="http://schemas.microsoft.com/office/drawing/2014/main" val="10004"/>
                  </a:ext>
                </a:extLst>
              </a:tr>
              <a:tr h="383577">
                <a:tc>
                  <a:txBody>
                    <a:bodyPr/>
                    <a:lstStyle/>
                    <a:p>
                      <a:r>
                        <a:rPr lang="en-ZA" sz="2000" dirty="0"/>
                        <a:t>5</a:t>
                      </a:r>
                    </a:p>
                  </a:txBody>
                  <a:tcPr/>
                </a:tc>
                <a:tc>
                  <a:txBody>
                    <a:bodyPr/>
                    <a:lstStyle/>
                    <a:p>
                      <a:pPr marL="0" algn="l" defTabSz="914400" rtl="0" eaLnBrk="1" latinLnBrk="0" hangingPunct="1"/>
                      <a:r>
                        <a:rPr lang="en-ZA" sz="2000" kern="1200" dirty="0">
                          <a:solidFill>
                            <a:schemeClr val="dk1"/>
                          </a:solidFill>
                          <a:latin typeface="+mn-lt"/>
                          <a:ea typeface="+mn-ea"/>
                          <a:cs typeface="+mn-cs"/>
                        </a:rPr>
                        <a:t>Improving water service delivery</a:t>
                      </a:r>
                    </a:p>
                  </a:txBody>
                  <a:tcPr/>
                </a:tc>
                <a:tc>
                  <a:txBody>
                    <a:bodyPr/>
                    <a:lstStyle/>
                    <a:p>
                      <a:pPr marL="0" algn="l" defTabSz="914400" rtl="0" eaLnBrk="1" latinLnBrk="0" hangingPunct="1"/>
                      <a:r>
                        <a:rPr lang="en-ZA" sz="2000" kern="1200" dirty="0">
                          <a:solidFill>
                            <a:schemeClr val="dk1"/>
                          </a:solidFill>
                          <a:latin typeface="+mn-lt"/>
                          <a:ea typeface="+mn-ea"/>
                          <a:cs typeface="+mn-cs"/>
                        </a:rPr>
                        <a:t>Project in the LED Strategy</a:t>
                      </a:r>
                    </a:p>
                  </a:txBody>
                  <a:tcPr/>
                </a:tc>
                <a:tc>
                  <a:txBody>
                    <a:bodyPr/>
                    <a:lstStyle/>
                    <a:p>
                      <a:pPr marL="0" algn="l" defTabSz="914400" rtl="0" eaLnBrk="1" latinLnBrk="0" hangingPunct="1"/>
                      <a:r>
                        <a:rPr lang="en-ZA" sz="2000" kern="1200" dirty="0">
                          <a:solidFill>
                            <a:schemeClr val="dk1"/>
                          </a:solidFill>
                          <a:latin typeface="+mn-lt"/>
                          <a:ea typeface="+mn-ea"/>
                          <a:cs typeface="+mn-cs"/>
                        </a:rPr>
                        <a:t>TBC</a:t>
                      </a:r>
                    </a:p>
                  </a:txBody>
                  <a:tcPr/>
                </a:tc>
                <a:extLst>
                  <a:ext uri="{0D108BD9-81ED-4DB2-BD59-A6C34878D82A}">
                    <a16:rowId xmlns:a16="http://schemas.microsoft.com/office/drawing/2014/main" val="10005"/>
                  </a:ext>
                </a:extLst>
              </a:tr>
              <a:tr h="383577">
                <a:tc>
                  <a:txBody>
                    <a:bodyPr/>
                    <a:lstStyle/>
                    <a:p>
                      <a:r>
                        <a:rPr lang="en-ZA" sz="2000" dirty="0"/>
                        <a:t>6</a:t>
                      </a:r>
                    </a:p>
                  </a:txBody>
                  <a:tcPr/>
                </a:tc>
                <a:tc>
                  <a:txBody>
                    <a:bodyPr/>
                    <a:lstStyle/>
                    <a:p>
                      <a:pPr marL="0" algn="l" defTabSz="914400" rtl="0" eaLnBrk="1" latinLnBrk="0" hangingPunct="1"/>
                      <a:r>
                        <a:rPr lang="en-ZA" sz="2000" kern="1200" dirty="0">
                          <a:solidFill>
                            <a:schemeClr val="dk1"/>
                          </a:solidFill>
                          <a:latin typeface="+mn-lt"/>
                          <a:ea typeface="+mn-ea"/>
                          <a:cs typeface="+mn-cs"/>
                        </a:rPr>
                        <a:t>Fixing Roads in Industrial areas</a:t>
                      </a:r>
                    </a:p>
                  </a:txBody>
                  <a:tcPr/>
                </a:tc>
                <a:tc>
                  <a:txBody>
                    <a:bodyPr/>
                    <a:lstStyle/>
                    <a:p>
                      <a:pPr marL="0" algn="l" defTabSz="914400" rtl="0" eaLnBrk="1" latinLnBrk="0" hangingPunct="1"/>
                      <a:r>
                        <a:rPr lang="en-ZA" sz="2000" kern="1200" dirty="0">
                          <a:solidFill>
                            <a:schemeClr val="dk1"/>
                          </a:solidFill>
                          <a:latin typeface="+mn-lt"/>
                          <a:ea typeface="+mn-ea"/>
                          <a:cs typeface="+mn-cs"/>
                        </a:rPr>
                        <a:t>Project in the LED Strategy</a:t>
                      </a:r>
                    </a:p>
                  </a:txBody>
                  <a:tcPr/>
                </a:tc>
                <a:tc>
                  <a:txBody>
                    <a:bodyPr/>
                    <a:lstStyle/>
                    <a:p>
                      <a:pPr marL="0" algn="l" defTabSz="914400" rtl="0" eaLnBrk="1" latinLnBrk="0" hangingPunct="1"/>
                      <a:r>
                        <a:rPr lang="en-ZA" sz="2000" kern="1200" dirty="0" err="1">
                          <a:solidFill>
                            <a:schemeClr val="dk1"/>
                          </a:solidFill>
                          <a:latin typeface="+mn-lt"/>
                          <a:ea typeface="+mn-ea"/>
                          <a:cs typeface="+mn-cs"/>
                        </a:rPr>
                        <a:t>TBC</a:t>
                      </a:r>
                      <a:endParaRPr lang="en-ZA" sz="2000" kern="1200" dirty="0">
                        <a:solidFill>
                          <a:schemeClr val="dk1"/>
                        </a:solidFill>
                        <a:latin typeface="+mn-lt"/>
                        <a:ea typeface="+mn-ea"/>
                        <a:cs typeface="+mn-cs"/>
                      </a:endParaRPr>
                    </a:p>
                  </a:txBody>
                  <a:tcPr/>
                </a:tc>
                <a:extLst>
                  <a:ext uri="{0D108BD9-81ED-4DB2-BD59-A6C34878D82A}">
                    <a16:rowId xmlns:a16="http://schemas.microsoft.com/office/drawing/2014/main" val="10006"/>
                  </a:ext>
                </a:extLst>
              </a:tr>
              <a:tr h="383577">
                <a:tc>
                  <a:txBody>
                    <a:bodyPr/>
                    <a:lstStyle/>
                    <a:p>
                      <a:r>
                        <a:rPr lang="en-ZA" sz="2000" dirty="0"/>
                        <a:t>7</a:t>
                      </a:r>
                    </a:p>
                  </a:txBody>
                  <a:tcPr/>
                </a:tc>
                <a:tc>
                  <a:txBody>
                    <a:bodyPr/>
                    <a:lstStyle/>
                    <a:p>
                      <a:pPr marL="0" algn="l" defTabSz="914400" rtl="0" eaLnBrk="1" latinLnBrk="0" hangingPunct="1"/>
                      <a:r>
                        <a:rPr lang="en-ZA" sz="2000" kern="1200" dirty="0" err="1">
                          <a:solidFill>
                            <a:schemeClr val="dk1"/>
                          </a:solidFill>
                          <a:effectLst/>
                          <a:latin typeface="+mn-lt"/>
                          <a:ea typeface="+mn-ea"/>
                          <a:cs typeface="+mn-cs"/>
                        </a:rPr>
                        <a:t>Sepakoe</a:t>
                      </a:r>
                      <a:r>
                        <a:rPr lang="en-ZA" sz="2000" kern="1200" dirty="0">
                          <a:solidFill>
                            <a:schemeClr val="dk1"/>
                          </a:solidFill>
                          <a:effectLst/>
                          <a:latin typeface="+mn-lt"/>
                          <a:ea typeface="+mn-ea"/>
                          <a:cs typeface="+mn-cs"/>
                        </a:rPr>
                        <a:t> Tea Estate</a:t>
                      </a:r>
                      <a:endParaRPr lang="en-ZA" sz="2000" kern="1200" dirty="0">
                        <a:solidFill>
                          <a:schemeClr val="dk1"/>
                        </a:solidFill>
                        <a:latin typeface="+mn-lt"/>
                        <a:ea typeface="+mn-ea"/>
                        <a:cs typeface="+mn-cs"/>
                      </a:endParaRPr>
                    </a:p>
                  </a:txBody>
                  <a:tcPr/>
                </a:tc>
                <a:tc>
                  <a:txBody>
                    <a:bodyPr/>
                    <a:lstStyle/>
                    <a:p>
                      <a:pPr marL="0" algn="l" defTabSz="914400" rtl="0" eaLnBrk="1" latinLnBrk="0" hangingPunct="1"/>
                      <a:r>
                        <a:rPr lang="en-ZA" sz="2000" kern="1200" dirty="0">
                          <a:solidFill>
                            <a:schemeClr val="dk1"/>
                          </a:solidFill>
                          <a:latin typeface="+mn-lt"/>
                          <a:ea typeface="+mn-ea"/>
                          <a:cs typeface="+mn-cs"/>
                        </a:rPr>
                        <a:t>Project in the LED Strategy</a:t>
                      </a:r>
                    </a:p>
                  </a:txBody>
                  <a:tcPr/>
                </a:tc>
                <a:tc>
                  <a:txBody>
                    <a:bodyPr/>
                    <a:lstStyle/>
                    <a:p>
                      <a:pPr marL="0" algn="l" defTabSz="914400" rtl="0" eaLnBrk="1" latinLnBrk="0" hangingPunct="1"/>
                      <a:r>
                        <a:rPr lang="en-ZA" sz="2000" kern="1200" dirty="0" err="1">
                          <a:solidFill>
                            <a:schemeClr val="dk1"/>
                          </a:solidFill>
                          <a:latin typeface="+mn-lt"/>
                          <a:ea typeface="+mn-ea"/>
                          <a:cs typeface="+mn-cs"/>
                        </a:rPr>
                        <a:t>TBC</a:t>
                      </a:r>
                      <a:endParaRPr lang="en-ZA" sz="2000" kern="1200" dirty="0">
                        <a:solidFill>
                          <a:schemeClr val="dk1"/>
                        </a:solidFill>
                        <a:latin typeface="+mn-lt"/>
                        <a:ea typeface="+mn-ea"/>
                        <a:cs typeface="+mn-cs"/>
                      </a:endParaRPr>
                    </a:p>
                  </a:txBody>
                  <a:tcPr/>
                </a:tc>
                <a:extLst>
                  <a:ext uri="{0D108BD9-81ED-4DB2-BD59-A6C34878D82A}">
                    <a16:rowId xmlns:a16="http://schemas.microsoft.com/office/drawing/2014/main" val="10007"/>
                  </a:ext>
                </a:extLst>
              </a:tr>
              <a:tr h="383577">
                <a:tc>
                  <a:txBody>
                    <a:bodyPr/>
                    <a:lstStyle/>
                    <a:p>
                      <a:r>
                        <a:rPr lang="en-ZA" sz="2000" dirty="0"/>
                        <a:t>8</a:t>
                      </a:r>
                    </a:p>
                  </a:txBody>
                  <a:tcPr/>
                </a:tc>
                <a:tc>
                  <a:txBody>
                    <a:bodyPr/>
                    <a:lstStyle/>
                    <a:p>
                      <a:pPr marL="0" algn="l" defTabSz="914400" rtl="0" eaLnBrk="1" latinLnBrk="0" hangingPunct="1"/>
                      <a:r>
                        <a:rPr lang="en-ZA" sz="2000" kern="1200" dirty="0">
                          <a:solidFill>
                            <a:schemeClr val="dk1"/>
                          </a:solidFill>
                          <a:effectLst/>
                          <a:latin typeface="+mn-lt"/>
                          <a:ea typeface="+mn-ea"/>
                          <a:cs typeface="+mn-cs"/>
                        </a:rPr>
                        <a:t>Honey Production</a:t>
                      </a:r>
                      <a:endParaRPr lang="en-ZA" sz="2000" kern="1200" dirty="0">
                        <a:solidFill>
                          <a:schemeClr val="dk1"/>
                        </a:solidFill>
                        <a:latin typeface="+mn-lt"/>
                        <a:ea typeface="+mn-ea"/>
                        <a:cs typeface="+mn-cs"/>
                      </a:endParaRPr>
                    </a:p>
                  </a:txBody>
                  <a:tcPr/>
                </a:tc>
                <a:tc>
                  <a:txBody>
                    <a:bodyPr/>
                    <a:lstStyle/>
                    <a:p>
                      <a:pPr marL="0" algn="l" defTabSz="914400" rtl="0" eaLnBrk="1" latinLnBrk="0" hangingPunct="1"/>
                      <a:r>
                        <a:rPr lang="en-ZA" sz="2000" kern="1200" dirty="0">
                          <a:solidFill>
                            <a:schemeClr val="dk1"/>
                          </a:solidFill>
                          <a:latin typeface="+mn-lt"/>
                          <a:ea typeface="+mn-ea"/>
                          <a:cs typeface="+mn-cs"/>
                        </a:rPr>
                        <a:t>Project in the LED Strategy</a:t>
                      </a:r>
                    </a:p>
                  </a:txBody>
                  <a:tcPr/>
                </a:tc>
                <a:tc>
                  <a:txBody>
                    <a:bodyPr/>
                    <a:lstStyle/>
                    <a:p>
                      <a:pPr marL="0" algn="l" defTabSz="914400" rtl="0" eaLnBrk="1" latinLnBrk="0" hangingPunct="1"/>
                      <a:r>
                        <a:rPr lang="en-ZA" sz="2000" kern="1200" dirty="0" err="1">
                          <a:solidFill>
                            <a:schemeClr val="dk1"/>
                          </a:solidFill>
                          <a:latin typeface="+mn-lt"/>
                          <a:ea typeface="+mn-ea"/>
                          <a:cs typeface="+mn-cs"/>
                        </a:rPr>
                        <a:t>TBC</a:t>
                      </a:r>
                      <a:endParaRPr lang="en-ZA" sz="2000" kern="1200" dirty="0">
                        <a:solidFill>
                          <a:schemeClr val="dk1"/>
                        </a:solidFill>
                        <a:latin typeface="+mn-lt"/>
                        <a:ea typeface="+mn-ea"/>
                        <a:cs typeface="+mn-cs"/>
                      </a:endParaRP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80704548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EB144B69-593E-4476-AF73-5FB3C4B22BCF}" type="slidenum">
              <a:rPr lang="en-ZA" smtClean="0"/>
              <a:t>71</a:t>
            </a:fld>
            <a:endParaRPr lang="en-ZA"/>
          </a:p>
        </p:txBody>
      </p:sp>
      <p:sp>
        <p:nvSpPr>
          <p:cNvPr id="9218" name="Title 1"/>
          <p:cNvSpPr>
            <a:spLocks noGrp="1"/>
          </p:cNvSpPr>
          <p:nvPr>
            <p:ph type="title" idx="4294967295"/>
          </p:nvPr>
        </p:nvSpPr>
        <p:spPr>
          <a:xfrm>
            <a:off x="425329" y="320040"/>
            <a:ext cx="11447803" cy="833511"/>
          </a:xfrm>
          <a:solidFill>
            <a:schemeClr val="accent1"/>
          </a:solidFill>
        </p:spPr>
        <p:txBody>
          <a:bodyPr>
            <a:noAutofit/>
          </a:bodyPr>
          <a:lstStyle/>
          <a:p>
            <a:pPr algn="ctr" eaLnBrk="1" hangingPunct="1"/>
            <a:r>
              <a:rPr lang="en-ZA" altLang="en-US" sz="3200" b="1" dirty="0">
                <a:latin typeface="+mn-lt"/>
                <a:ea typeface="Tahoma" panose="020B0604030504040204" pitchFamily="34" charset="0"/>
                <a:cs typeface="Tahoma" panose="020B0604030504040204" pitchFamily="34" charset="0"/>
              </a:rPr>
              <a:t>JOB CREATION TARGETS</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724526584"/>
              </p:ext>
            </p:extLst>
          </p:nvPr>
        </p:nvGraphicFramePr>
        <p:xfrm>
          <a:off x="484898" y="1547446"/>
          <a:ext cx="11388233" cy="2722171"/>
        </p:xfrm>
        <a:graphic>
          <a:graphicData uri="http://schemas.openxmlformats.org/drawingml/2006/table">
            <a:tbl>
              <a:tblPr/>
              <a:tblGrid>
                <a:gridCol w="1072303">
                  <a:extLst>
                    <a:ext uri="{9D8B030D-6E8A-4147-A177-3AD203B41FA5}">
                      <a16:colId xmlns:a16="http://schemas.microsoft.com/office/drawing/2014/main" val="20000"/>
                    </a:ext>
                  </a:extLst>
                </a:gridCol>
                <a:gridCol w="2933125">
                  <a:extLst>
                    <a:ext uri="{9D8B030D-6E8A-4147-A177-3AD203B41FA5}">
                      <a16:colId xmlns:a16="http://schemas.microsoft.com/office/drawing/2014/main" val="20001"/>
                    </a:ext>
                  </a:extLst>
                </a:gridCol>
                <a:gridCol w="2989379">
                  <a:extLst>
                    <a:ext uri="{9D8B030D-6E8A-4147-A177-3AD203B41FA5}">
                      <a16:colId xmlns:a16="http://schemas.microsoft.com/office/drawing/2014/main" val="20002"/>
                    </a:ext>
                  </a:extLst>
                </a:gridCol>
                <a:gridCol w="4393426">
                  <a:extLst>
                    <a:ext uri="{9D8B030D-6E8A-4147-A177-3AD203B41FA5}">
                      <a16:colId xmlns:a16="http://schemas.microsoft.com/office/drawing/2014/main" val="20003"/>
                    </a:ext>
                  </a:extLst>
                </a:gridCol>
              </a:tblGrid>
              <a:tr h="621829">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ZA" altLang="en-US" sz="2000" b="1" i="0" u="none" strike="noStrike" cap="none" normalizeH="0" baseline="0" dirty="0">
                          <a:ln>
                            <a:noFill/>
                          </a:ln>
                          <a:solidFill>
                            <a:schemeClr val="tx1"/>
                          </a:solidFill>
                          <a:effectLst/>
                          <a:latin typeface="+mn-lt"/>
                          <a:ea typeface="Tahoma" panose="020B0604030504040204" pitchFamily="34" charset="0"/>
                          <a:cs typeface="Tahoma" panose="020B0604030504040204" pitchFamily="34" charset="0"/>
                        </a:rPr>
                        <a:t>NO</a:t>
                      </a:r>
                    </a:p>
                  </a:txBody>
                  <a:tcPr marL="91436" marR="91436" marT="45754" marB="4575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ZA" altLang="en-US" sz="2000" b="1" i="0" u="none" strike="noStrike" cap="none" normalizeH="0" baseline="0" dirty="0">
                          <a:ln>
                            <a:noFill/>
                          </a:ln>
                          <a:solidFill>
                            <a:schemeClr val="tx1"/>
                          </a:solidFill>
                          <a:effectLst/>
                          <a:latin typeface="+mn-lt"/>
                          <a:ea typeface="Tahoma" panose="020B0604030504040204" pitchFamily="34" charset="0"/>
                          <a:cs typeface="Tahoma" panose="020B0604030504040204" pitchFamily="34" charset="0"/>
                        </a:rPr>
                        <a:t>INITIATIVES</a:t>
                      </a:r>
                    </a:p>
                  </a:txBody>
                  <a:tcPr marL="91436" marR="91436" marT="45754" marB="4575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rtl="0" fontAlgn="t">
                        <a:spcBef>
                          <a:spcPts val="0"/>
                        </a:spcBef>
                        <a:spcAft>
                          <a:spcPts val="0"/>
                        </a:spcAft>
                      </a:pPr>
                      <a:r>
                        <a:rPr lang="en-ZA" sz="2000" b="1" i="0" u="none" strike="noStrike" dirty="0">
                          <a:solidFill>
                            <a:schemeClr val="tx1"/>
                          </a:solidFill>
                          <a:effectLst/>
                          <a:latin typeface="+mn-lt"/>
                          <a:ea typeface="Tahoma" panose="020B0604030504040204" pitchFamily="34" charset="0"/>
                          <a:cs typeface="Tahoma" panose="020B0604030504040204" pitchFamily="34" charset="0"/>
                        </a:rPr>
                        <a:t>TARGET</a:t>
                      </a:r>
                      <a:endParaRPr lang="en-ZA" sz="2000" dirty="0">
                        <a:solidFill>
                          <a:schemeClr val="tx1"/>
                        </a:solidFill>
                        <a:effectLst/>
                        <a:latin typeface="+mn-lt"/>
                        <a:ea typeface="Tahoma" panose="020B0604030504040204" pitchFamily="34" charset="0"/>
                        <a:cs typeface="Tahoma" panose="020B0604030504040204" pitchFamily="34" charset="0"/>
                      </a:endParaRPr>
                    </a:p>
                  </a:txBody>
                  <a:tcPr marL="95250" marR="95250" marT="47628" marB="4762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rtl="0" fontAlgn="t">
                        <a:spcBef>
                          <a:spcPts val="0"/>
                        </a:spcBef>
                        <a:spcAft>
                          <a:spcPts val="0"/>
                        </a:spcAft>
                      </a:pPr>
                      <a:r>
                        <a:rPr lang="en-ZA" sz="2000" b="1" dirty="0">
                          <a:solidFill>
                            <a:schemeClr val="tx1"/>
                          </a:solidFill>
                          <a:effectLst/>
                          <a:latin typeface="+mn-lt"/>
                          <a:ea typeface="Tahoma" panose="020B0604030504040204" pitchFamily="34" charset="0"/>
                          <a:cs typeface="Tahoma" panose="020B0604030504040204" pitchFamily="34" charset="0"/>
                        </a:rPr>
                        <a:t>JOBS CREATED</a:t>
                      </a:r>
                    </a:p>
                  </a:txBody>
                  <a:tcPr marL="95250" marR="95250" marT="47628" marB="4762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73100">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ZA" altLang="en-US" sz="2000" b="0" i="0" u="none" strike="noStrike" cap="none" normalizeH="0" baseline="0" dirty="0">
                          <a:ln>
                            <a:noFill/>
                          </a:ln>
                          <a:solidFill>
                            <a:srgbClr val="000000"/>
                          </a:solidFill>
                          <a:effectLst/>
                          <a:latin typeface="+mn-lt"/>
                          <a:ea typeface="Tahoma" panose="020B0604030504040204" pitchFamily="34" charset="0"/>
                          <a:cs typeface="Tahoma" panose="020B0604030504040204" pitchFamily="34" charset="0"/>
                        </a:rPr>
                        <a:t>1.</a:t>
                      </a:r>
                    </a:p>
                  </a:txBody>
                  <a:tcPr marL="91436" marR="91436" marT="45754" marB="4575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defTabSz="4572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4572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4572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4572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4572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4572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4572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4572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4572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ZA" altLang="en-US" sz="2000" b="0" i="0" u="none" strike="noStrike" cap="none" normalizeH="0" baseline="0" dirty="0" err="1">
                          <a:ln>
                            <a:noFill/>
                          </a:ln>
                          <a:solidFill>
                            <a:srgbClr val="000000"/>
                          </a:solidFill>
                          <a:effectLst/>
                          <a:latin typeface="+mn-lt"/>
                          <a:ea typeface="Tahoma" panose="020B0604030504040204" pitchFamily="34" charset="0"/>
                          <a:cs typeface="Tahoma" panose="020B0604030504040204" pitchFamily="34" charset="0"/>
                        </a:rPr>
                        <a:t>CWP</a:t>
                      </a:r>
                      <a:endParaRPr kumimoji="0" lang="en-ZA" altLang="en-US" sz="2000" b="0" i="0" u="none" strike="noStrike" cap="none" normalizeH="0" baseline="0" dirty="0">
                        <a:ln>
                          <a:noFill/>
                        </a:ln>
                        <a:solidFill>
                          <a:srgbClr val="000000"/>
                        </a:solidFill>
                        <a:effectLst/>
                        <a:latin typeface="+mn-lt"/>
                        <a:ea typeface="Tahoma" panose="020B0604030504040204" pitchFamily="34" charset="0"/>
                        <a:cs typeface="Tahoma" panose="020B0604030504040204"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ZA" altLang="en-US" sz="2000" b="0" i="0" u="none" strike="noStrike" cap="none" normalizeH="0" baseline="0" dirty="0">
                        <a:ln>
                          <a:noFill/>
                        </a:ln>
                        <a:solidFill>
                          <a:srgbClr val="000000"/>
                        </a:solidFill>
                        <a:effectLst/>
                        <a:latin typeface="+mn-lt"/>
                        <a:ea typeface="Tahoma" panose="020B0604030504040204" pitchFamily="34" charset="0"/>
                        <a:cs typeface="Tahoma" panose="020B0604030504040204" pitchFamily="34" charset="0"/>
                      </a:endParaRPr>
                    </a:p>
                  </a:txBody>
                  <a:tcPr marL="91439" marR="91439"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ZA" altLang="en-US" sz="2000" b="0" i="0" u="none" strike="noStrike" cap="none" normalizeH="0" baseline="0" dirty="0">
                          <a:ln>
                            <a:noFill/>
                          </a:ln>
                          <a:solidFill>
                            <a:srgbClr val="000000"/>
                          </a:solidFill>
                          <a:effectLst/>
                          <a:latin typeface="+mn-lt"/>
                          <a:ea typeface="Tahoma" panose="020B0604030504040204" pitchFamily="34" charset="0"/>
                          <a:cs typeface="Tahoma" panose="020B0604030504040204" pitchFamily="34" charset="0"/>
                        </a:rPr>
                        <a:t>2200</a:t>
                      </a:r>
                    </a:p>
                  </a:txBody>
                  <a:tcPr marL="91439" marR="91439"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ZA" altLang="en-US" sz="2000" b="0" i="0" u="none" strike="noStrike" cap="none" normalizeH="0" baseline="0" dirty="0">
                          <a:ln>
                            <a:noFill/>
                          </a:ln>
                          <a:solidFill>
                            <a:schemeClr val="tx1"/>
                          </a:solidFill>
                          <a:effectLst/>
                          <a:latin typeface="+mn-lt"/>
                          <a:ea typeface="Tahoma" panose="020B0604030504040204" pitchFamily="34" charset="0"/>
                          <a:cs typeface="Tahoma" panose="020B0604030504040204" pitchFamily="34" charset="0"/>
                        </a:rPr>
                        <a:t>2168</a:t>
                      </a:r>
                    </a:p>
                  </a:txBody>
                  <a:tcPr marL="91436" marR="91436" marT="45754" marB="4575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r h="665203">
                <a:tc>
                  <a:txBody>
                    <a:body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ZA" altLang="en-US" sz="2000" b="0" i="0" u="none" strike="noStrike" cap="none" normalizeH="0" baseline="0" dirty="0">
                          <a:ln>
                            <a:noFill/>
                          </a:ln>
                          <a:solidFill>
                            <a:srgbClr val="000000"/>
                          </a:solidFill>
                          <a:effectLst/>
                          <a:latin typeface="+mn-lt"/>
                          <a:ea typeface="Tahoma" panose="020B0604030504040204" pitchFamily="34" charset="0"/>
                          <a:cs typeface="Tahoma" panose="020B0604030504040204" pitchFamily="34" charset="0"/>
                        </a:rPr>
                        <a:t>2.</a:t>
                      </a:r>
                    </a:p>
                  </a:txBody>
                  <a:tcPr marL="91436" marR="91436" marT="45754" marB="4575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ZA" altLang="en-US" sz="2000" b="0" i="0" u="none" strike="noStrike" cap="none" normalizeH="0" baseline="0" dirty="0" err="1">
                          <a:ln>
                            <a:noFill/>
                          </a:ln>
                          <a:solidFill>
                            <a:srgbClr val="000000"/>
                          </a:solidFill>
                          <a:effectLst/>
                          <a:latin typeface="+mn-lt"/>
                          <a:ea typeface="Tahoma" panose="020B0604030504040204" pitchFamily="34" charset="0"/>
                          <a:cs typeface="Tahoma" panose="020B0604030504040204" pitchFamily="34" charset="0"/>
                        </a:rPr>
                        <a:t>EPWP</a:t>
                      </a:r>
                      <a:endParaRPr kumimoji="0" lang="en-ZA" altLang="en-US" sz="2000" b="0" i="0" u="none" strike="noStrike" cap="none" normalizeH="0" baseline="0" dirty="0">
                        <a:ln>
                          <a:noFill/>
                        </a:ln>
                        <a:solidFill>
                          <a:srgbClr val="000000"/>
                        </a:solidFill>
                        <a:effectLst/>
                        <a:latin typeface="+mn-lt"/>
                        <a:ea typeface="Tahoma" panose="020B0604030504040204" pitchFamily="34" charset="0"/>
                        <a:cs typeface="Tahoma" panose="020B0604030504040204" pitchFamily="34" charset="0"/>
                      </a:endParaRPr>
                    </a:p>
                  </a:txBody>
                  <a:tcPr marL="91446" marR="91446" marT="45698" marB="4569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ZA" altLang="en-US" sz="2000" b="0" i="0" u="none" strike="noStrike" cap="none" normalizeH="0" baseline="0" dirty="0">
                          <a:ln>
                            <a:noFill/>
                          </a:ln>
                          <a:solidFill>
                            <a:srgbClr val="000000"/>
                          </a:solidFill>
                          <a:effectLst/>
                          <a:latin typeface="+mn-lt"/>
                          <a:ea typeface="Tahoma" panose="020B0604030504040204" pitchFamily="34" charset="0"/>
                          <a:cs typeface="Tahoma" panose="020B0604030504040204" pitchFamily="34" charset="0"/>
                        </a:rPr>
                        <a:t>502</a:t>
                      </a:r>
                    </a:p>
                  </a:txBody>
                  <a:tcPr marL="91446" marR="91446" marT="45698" marB="4569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ZA" altLang="en-US" sz="2000" b="0" i="0" u="none" strike="noStrike" cap="none" normalizeH="0" baseline="0" dirty="0">
                          <a:ln>
                            <a:noFill/>
                          </a:ln>
                          <a:solidFill>
                            <a:schemeClr val="tx1"/>
                          </a:solidFill>
                          <a:effectLst/>
                          <a:latin typeface="+mn-lt"/>
                          <a:ea typeface="Tahoma" panose="020B0604030504040204" pitchFamily="34" charset="0"/>
                          <a:cs typeface="Tahoma" panose="020B0604030504040204" pitchFamily="34" charset="0"/>
                        </a:rPr>
                        <a:t>1062</a:t>
                      </a:r>
                    </a:p>
                  </a:txBody>
                  <a:tcPr marL="91436" marR="91436" marT="45754" marB="4575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981269700"/>
                  </a:ext>
                </a:extLst>
              </a:tr>
              <a:tr h="734101">
                <a:tc>
                  <a:txBody>
                    <a:bodyPr/>
                    <a:lstStyle/>
                    <a:p>
                      <a:pPr marL="0" marR="0" lvl="0" indent="0" algn="l" defTabSz="685800" rtl="0" eaLnBrk="1" fontAlgn="base" latinLnBrk="0" hangingPunct="1">
                        <a:lnSpc>
                          <a:spcPct val="100000"/>
                        </a:lnSpc>
                        <a:spcBef>
                          <a:spcPct val="0"/>
                        </a:spcBef>
                        <a:spcAft>
                          <a:spcPct val="0"/>
                        </a:spcAft>
                        <a:buClrTx/>
                        <a:buSzTx/>
                        <a:buFontTx/>
                        <a:buNone/>
                        <a:tabLst/>
                      </a:pPr>
                      <a:endParaRPr kumimoji="0" lang="en-ZA" altLang="en-US" sz="2000" b="0" i="0" u="none" strike="noStrike" cap="none" normalizeH="0" baseline="0" dirty="0">
                        <a:ln>
                          <a:noFill/>
                        </a:ln>
                        <a:solidFill>
                          <a:srgbClr val="000000"/>
                        </a:solidFill>
                        <a:effectLst/>
                        <a:latin typeface="+mn-lt"/>
                        <a:ea typeface="Tahoma" panose="020B0604030504040204" pitchFamily="34" charset="0"/>
                        <a:cs typeface="Tahoma" panose="020B0604030504040204" pitchFamily="34" charset="0"/>
                      </a:endParaRPr>
                    </a:p>
                  </a:txBody>
                  <a:tcPr marL="91436" marR="91436" marT="45754" marB="4575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ZA" altLang="en-US" sz="2000" b="1" i="0" u="none" strike="noStrike" cap="none" normalizeH="0" baseline="0" dirty="0">
                          <a:ln>
                            <a:noFill/>
                          </a:ln>
                          <a:solidFill>
                            <a:srgbClr val="000000"/>
                          </a:solidFill>
                          <a:effectLst/>
                          <a:latin typeface="+mn-lt"/>
                          <a:ea typeface="Tahoma" panose="020B0604030504040204" pitchFamily="34" charset="0"/>
                          <a:cs typeface="Tahoma" panose="020B0604030504040204" pitchFamily="34" charset="0"/>
                        </a:rPr>
                        <a:t>TOTAL</a:t>
                      </a:r>
                    </a:p>
                  </a:txBody>
                  <a:tcPr marL="91446" marR="91446" marT="45698" marB="4569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ZA" altLang="en-US" sz="2000" b="1" i="0" u="none" strike="noStrike" cap="none" normalizeH="0" baseline="0" dirty="0">
                          <a:ln>
                            <a:noFill/>
                          </a:ln>
                          <a:solidFill>
                            <a:srgbClr val="000000"/>
                          </a:solidFill>
                          <a:effectLst/>
                          <a:latin typeface="+mn-lt"/>
                          <a:ea typeface="Tahoma" panose="020B0604030504040204" pitchFamily="34" charset="0"/>
                          <a:cs typeface="Tahoma" panose="020B0604030504040204" pitchFamily="34" charset="0"/>
                        </a:rPr>
                        <a:t>2702</a:t>
                      </a:r>
                    </a:p>
                  </a:txBody>
                  <a:tcPr marL="91446" marR="91446" marT="45698" marB="4569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ZA" altLang="en-US" sz="2000" b="1" i="0" u="none" strike="noStrike" cap="none" normalizeH="0" baseline="0" dirty="0">
                          <a:ln>
                            <a:noFill/>
                          </a:ln>
                          <a:solidFill>
                            <a:schemeClr val="tx1"/>
                          </a:solidFill>
                          <a:effectLst/>
                          <a:latin typeface="+mn-lt"/>
                          <a:ea typeface="Tahoma" panose="020B0604030504040204" pitchFamily="34" charset="0"/>
                          <a:cs typeface="Tahoma" panose="020B0604030504040204" pitchFamily="34" charset="0"/>
                        </a:rPr>
                        <a:t>3200</a:t>
                      </a:r>
                    </a:p>
                  </a:txBody>
                  <a:tcPr marL="91436" marR="91436" marT="45754" marB="4575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45046597"/>
                  </a:ext>
                </a:extLst>
              </a:tr>
            </a:tbl>
          </a:graphicData>
        </a:graphic>
      </p:graphicFrame>
      <p:sp>
        <p:nvSpPr>
          <p:cNvPr id="2" name="TextBox 1"/>
          <p:cNvSpPr txBox="1"/>
          <p:nvPr/>
        </p:nvSpPr>
        <p:spPr>
          <a:xfrm>
            <a:off x="484898" y="4523033"/>
            <a:ext cx="11388233" cy="400110"/>
          </a:xfrm>
          <a:prstGeom prst="rect">
            <a:avLst/>
          </a:prstGeom>
          <a:noFill/>
        </p:spPr>
        <p:txBody>
          <a:bodyPr wrap="square" rtlCol="0">
            <a:spAutoFit/>
          </a:bodyPr>
          <a:lstStyle/>
          <a:p>
            <a:pPr marL="342900" indent="-342900">
              <a:buFont typeface="Wingdings" panose="05000000000000000000" pitchFamily="2" charset="2"/>
              <a:buChar char="q"/>
            </a:pPr>
            <a:r>
              <a:rPr lang="en-ZA" sz="2000" dirty="0"/>
              <a:t>The contracting service providers cater for women and youth employment </a:t>
            </a:r>
            <a:endParaRPr lang="en-ZA" sz="2000" i="1" dirty="0"/>
          </a:p>
        </p:txBody>
      </p:sp>
      <p:pic>
        <p:nvPicPr>
          <p:cNvPr id="10" name="Picture 9"/>
          <p:cNvPicPr/>
          <p:nvPr/>
        </p:nvPicPr>
        <p:blipFill>
          <a:blip r:embed="rId3"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415751753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B144B69-593E-4476-AF73-5FB3C4B22BCF}" type="slidenum">
              <a:rPr lang="en-ZA" smtClean="0"/>
              <a:t>72</a:t>
            </a:fld>
            <a:endParaRPr lang="en-ZA"/>
          </a:p>
        </p:txBody>
      </p:sp>
      <p:sp>
        <p:nvSpPr>
          <p:cNvPr id="3" name="TextBox 2"/>
          <p:cNvSpPr txBox="1"/>
          <p:nvPr/>
        </p:nvSpPr>
        <p:spPr>
          <a:xfrm>
            <a:off x="1990165" y="1828800"/>
            <a:ext cx="7992931" cy="369332"/>
          </a:xfrm>
          <a:prstGeom prst="rect">
            <a:avLst/>
          </a:prstGeom>
          <a:noFill/>
        </p:spPr>
        <p:txBody>
          <a:bodyPr wrap="square" rtlCol="0">
            <a:spAutoFit/>
          </a:bodyPr>
          <a:lstStyle/>
          <a:p>
            <a:r>
              <a:rPr lang="en-US" dirty="0" smtClean="0"/>
              <a:t>11. Spatial Development Framework and IDPs</a:t>
            </a:r>
            <a:endParaRPr lang="en-ZA" dirty="0"/>
          </a:p>
        </p:txBody>
      </p:sp>
    </p:spTree>
    <p:extLst>
      <p:ext uri="{BB962C8B-B14F-4D97-AF65-F5344CB8AC3E}">
        <p14:creationId xmlns:p14="http://schemas.microsoft.com/office/powerpoint/2010/main" val="94539455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985" y="287431"/>
            <a:ext cx="11540029" cy="1077136"/>
          </a:xfrm>
          <a:solidFill>
            <a:schemeClr val="accent1"/>
          </a:solidFill>
        </p:spPr>
        <p:txBody>
          <a:bodyPr>
            <a:normAutofit fontScale="90000"/>
          </a:bodyPr>
          <a:lstStyle/>
          <a:p>
            <a:pPr algn="ctr"/>
            <a:r>
              <a:rPr lang="en-US" sz="3200" b="1" dirty="0">
                <a:solidFill>
                  <a:schemeClr val="tx1"/>
                </a:solidFill>
                <a:latin typeface="Arial" panose="020B0604020202020204" pitchFamily="34" charset="0"/>
                <a:cs typeface="Arial" panose="020B0604020202020204" pitchFamily="34" charset="0"/>
              </a:rPr>
              <a:t>REALISING THE GOALS OF LIMPOPO DEVELOPMENT PLAN AND NATIONAL DEVELOPMENT PLAN</a:t>
            </a:r>
            <a:endParaRPr lang="en-ZA" sz="3200" b="1" dirty="0">
              <a:solidFill>
                <a:schemeClr val="tx1"/>
              </a:solidFill>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42497644"/>
              </p:ext>
            </p:extLst>
          </p:nvPr>
        </p:nvGraphicFramePr>
        <p:xfrm>
          <a:off x="325985" y="1714840"/>
          <a:ext cx="11540029" cy="4744945"/>
        </p:xfrm>
        <a:graphic>
          <a:graphicData uri="http://schemas.openxmlformats.org/drawingml/2006/table">
            <a:tbl>
              <a:tblPr firstRow="1" bandRow="1">
                <a:tableStyleId>{5C22544A-7EE6-4342-B048-85BDC9FD1C3A}</a:tableStyleId>
              </a:tblPr>
              <a:tblGrid>
                <a:gridCol w="644686">
                  <a:extLst>
                    <a:ext uri="{9D8B030D-6E8A-4147-A177-3AD203B41FA5}">
                      <a16:colId xmlns:a16="http://schemas.microsoft.com/office/drawing/2014/main" val="3203531449"/>
                    </a:ext>
                  </a:extLst>
                </a:gridCol>
                <a:gridCol w="3277772">
                  <a:extLst>
                    <a:ext uri="{9D8B030D-6E8A-4147-A177-3AD203B41FA5}">
                      <a16:colId xmlns:a16="http://schemas.microsoft.com/office/drawing/2014/main" val="2820406784"/>
                    </a:ext>
                  </a:extLst>
                </a:gridCol>
                <a:gridCol w="4037428">
                  <a:extLst>
                    <a:ext uri="{9D8B030D-6E8A-4147-A177-3AD203B41FA5}">
                      <a16:colId xmlns:a16="http://schemas.microsoft.com/office/drawing/2014/main" val="3394458355"/>
                    </a:ext>
                  </a:extLst>
                </a:gridCol>
                <a:gridCol w="3580143">
                  <a:extLst>
                    <a:ext uri="{9D8B030D-6E8A-4147-A177-3AD203B41FA5}">
                      <a16:colId xmlns:a16="http://schemas.microsoft.com/office/drawing/2014/main" val="1836529340"/>
                    </a:ext>
                  </a:extLst>
                </a:gridCol>
              </a:tblGrid>
              <a:tr h="646095">
                <a:tc>
                  <a:txBody>
                    <a:bodyPr/>
                    <a:lstStyle/>
                    <a:p>
                      <a:pPr rtl="0" fontAlgn="t">
                        <a:spcBef>
                          <a:spcPts val="0"/>
                        </a:spcBef>
                        <a:spcAft>
                          <a:spcPts val="0"/>
                        </a:spcAft>
                      </a:pPr>
                      <a:r>
                        <a:rPr lang="en-ZA" sz="2000" b="1" i="0" u="none" strike="noStrike" dirty="0">
                          <a:solidFill>
                            <a:schemeClr val="tx1"/>
                          </a:solidFill>
                          <a:effectLst/>
                          <a:latin typeface="Arial" panose="020B0604020202020204" pitchFamily="34" charset="0"/>
                          <a:ea typeface="Tahoma" panose="020B0604030504040204" pitchFamily="34" charset="0"/>
                          <a:cs typeface="Arial" panose="020B0604020202020204" pitchFamily="34" charset="0"/>
                        </a:rPr>
                        <a:t>NO</a:t>
                      </a:r>
                      <a:endParaRPr lang="en-ZA" sz="2000" u="none" dirty="0">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95250" marR="95250" marT="47627" marB="47627"/>
                </a:tc>
                <a:tc>
                  <a:txBody>
                    <a:bodyPr/>
                    <a:lstStyle/>
                    <a:p>
                      <a:pPr rtl="0" fontAlgn="t">
                        <a:spcBef>
                          <a:spcPts val="0"/>
                        </a:spcBef>
                        <a:spcAft>
                          <a:spcPts val="0"/>
                        </a:spcAft>
                      </a:pPr>
                      <a:r>
                        <a:rPr lang="en-ZA" sz="2000" b="1" i="0" u="none" strike="noStrike" dirty="0">
                          <a:solidFill>
                            <a:schemeClr val="tx1"/>
                          </a:solidFill>
                          <a:effectLst/>
                          <a:latin typeface="Arial" panose="020B0604020202020204" pitchFamily="34" charset="0"/>
                          <a:ea typeface="Tahoma" panose="020B0604030504040204" pitchFamily="34" charset="0"/>
                          <a:cs typeface="Arial" panose="020B0604020202020204" pitchFamily="34" charset="0"/>
                        </a:rPr>
                        <a:t>KEY FOCUS AREA </a:t>
                      </a:r>
                      <a:endParaRPr lang="en-ZA" sz="2000" u="none" dirty="0">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95250" marR="95250" marT="47627" marB="47627"/>
                </a:tc>
                <a:tc>
                  <a:txBody>
                    <a:bodyPr/>
                    <a:lstStyle/>
                    <a:p>
                      <a:pPr rtl="0" fontAlgn="t">
                        <a:spcBef>
                          <a:spcPts val="0"/>
                        </a:spcBef>
                        <a:spcAft>
                          <a:spcPts val="0"/>
                        </a:spcAft>
                      </a:pPr>
                      <a:r>
                        <a:rPr lang="en-ZA" sz="2000" b="1" i="0" u="none" strike="noStrike" dirty="0">
                          <a:solidFill>
                            <a:schemeClr val="tx1"/>
                          </a:solidFill>
                          <a:effectLst/>
                          <a:latin typeface="Arial" panose="020B0604020202020204" pitchFamily="34" charset="0"/>
                          <a:ea typeface="Tahoma" panose="020B0604030504040204" pitchFamily="34" charset="0"/>
                          <a:cs typeface="Arial" panose="020B0604020202020204" pitchFamily="34" charset="0"/>
                        </a:rPr>
                        <a:t>KPI FOR REPORTING </a:t>
                      </a:r>
                      <a:endParaRPr lang="en-ZA" sz="2000" u="none" dirty="0">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95250" marR="95250" marT="47627" marB="47627"/>
                </a:tc>
                <a:tc>
                  <a:txBody>
                    <a:bodyPr/>
                    <a:lstStyle/>
                    <a:p>
                      <a:pPr rtl="0" fontAlgn="t">
                        <a:spcBef>
                          <a:spcPts val="0"/>
                        </a:spcBef>
                        <a:spcAft>
                          <a:spcPts val="0"/>
                        </a:spcAft>
                      </a:pPr>
                      <a:r>
                        <a:rPr lang="en-ZA" sz="2000" dirty="0">
                          <a:solidFill>
                            <a:schemeClr val="tx1"/>
                          </a:solidFill>
                          <a:effectLst/>
                          <a:latin typeface="Arial" panose="020B0604020202020204" pitchFamily="34" charset="0"/>
                          <a:ea typeface="Tahoma" panose="020B0604030504040204" pitchFamily="34" charset="0"/>
                          <a:cs typeface="Arial" panose="020B0604020202020204" pitchFamily="34" charset="0"/>
                        </a:rPr>
                        <a:t>PROGRESS</a:t>
                      </a:r>
                      <a:r>
                        <a:rPr lang="en-ZA" sz="2000" baseline="0" dirty="0">
                          <a:solidFill>
                            <a:schemeClr val="tx1"/>
                          </a:solidFill>
                          <a:effectLst/>
                          <a:latin typeface="Arial" panose="020B0604020202020204" pitchFamily="34" charset="0"/>
                          <a:ea typeface="Tahoma" panose="020B0604030504040204" pitchFamily="34" charset="0"/>
                          <a:cs typeface="Arial" panose="020B0604020202020204" pitchFamily="34" charset="0"/>
                        </a:rPr>
                        <a:t> BY MUNICIPALITY</a:t>
                      </a:r>
                      <a:endParaRPr lang="en-ZA" sz="2000" dirty="0">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95250" marR="95250" marT="47627" marB="47627"/>
                </a:tc>
                <a:extLst>
                  <a:ext uri="{0D108BD9-81ED-4DB2-BD59-A6C34878D82A}">
                    <a16:rowId xmlns:a16="http://schemas.microsoft.com/office/drawing/2014/main" val="4136736077"/>
                  </a:ext>
                </a:extLst>
              </a:tr>
              <a:tr h="925485">
                <a:tc>
                  <a:txBody>
                    <a:bodyPr/>
                    <a:lstStyle/>
                    <a:p>
                      <a:pPr rtl="0" fontAlgn="t">
                        <a:spcBef>
                          <a:spcPts val="0"/>
                        </a:spcBef>
                        <a:spcAft>
                          <a:spcPts val="0"/>
                        </a:spcAft>
                      </a:pPr>
                      <a:r>
                        <a:rPr lang="en-ZA" sz="2000" b="0" i="0" u="none" strike="noStrike">
                          <a:solidFill>
                            <a:srgbClr val="000000"/>
                          </a:solidFill>
                          <a:effectLst/>
                          <a:latin typeface="Arial" panose="020B0604020202020204" pitchFamily="34" charset="0"/>
                          <a:ea typeface="Tahoma" panose="020B0604030504040204" pitchFamily="34" charset="0"/>
                          <a:cs typeface="Arial" panose="020B0604020202020204" pitchFamily="34" charset="0"/>
                        </a:rPr>
                        <a:t>1.</a:t>
                      </a:r>
                      <a:endParaRPr lang="en-ZA" sz="2000">
                        <a:effectLst/>
                        <a:latin typeface="Arial" panose="020B0604020202020204" pitchFamily="34" charset="0"/>
                        <a:ea typeface="Tahoma" panose="020B0604030504040204" pitchFamily="34" charset="0"/>
                        <a:cs typeface="Arial" panose="020B0604020202020204" pitchFamily="34" charset="0"/>
                      </a:endParaRPr>
                    </a:p>
                  </a:txBody>
                  <a:tcPr marL="95250" marR="95250" marT="47627" marB="47627"/>
                </a:tc>
                <a:tc>
                  <a:txBody>
                    <a:bodyPr/>
                    <a:lstStyle/>
                    <a:p>
                      <a:pPr rtl="0" fontAlgn="t">
                        <a:spcBef>
                          <a:spcPts val="0"/>
                        </a:spcBef>
                        <a:spcAft>
                          <a:spcPts val="0"/>
                        </a:spcAft>
                      </a:pPr>
                      <a:r>
                        <a:rPr lang="en-ZA" sz="2000" b="0" i="0" u="none" strike="noStrike" dirty="0">
                          <a:solidFill>
                            <a:srgbClr val="000000"/>
                          </a:solidFill>
                          <a:effectLst/>
                          <a:latin typeface="Arial" panose="020B0604020202020204" pitchFamily="34" charset="0"/>
                          <a:ea typeface="Tahoma" panose="020B0604030504040204" pitchFamily="34" charset="0"/>
                          <a:cs typeface="Arial" panose="020B0604020202020204" pitchFamily="34" charset="0"/>
                        </a:rPr>
                        <a:t>Spatial Framework </a:t>
                      </a:r>
                      <a:endParaRPr lang="en-ZA" sz="2000" dirty="0">
                        <a:effectLst/>
                        <a:latin typeface="Arial" panose="020B0604020202020204" pitchFamily="34" charset="0"/>
                        <a:ea typeface="Tahoma" panose="020B0604030504040204" pitchFamily="34" charset="0"/>
                        <a:cs typeface="Arial" panose="020B0604020202020204" pitchFamily="34" charset="0"/>
                      </a:endParaRPr>
                    </a:p>
                  </a:txBody>
                  <a:tcPr marL="95250" marR="95250" marT="47627" marB="47627"/>
                </a:tc>
                <a:tc>
                  <a:txBody>
                    <a:bodyPr/>
                    <a:lstStyle/>
                    <a:p>
                      <a:pPr rtl="0" fontAlgn="t">
                        <a:spcBef>
                          <a:spcPts val="0"/>
                        </a:spcBef>
                        <a:spcAft>
                          <a:spcPts val="0"/>
                        </a:spcAft>
                      </a:pPr>
                      <a:r>
                        <a:rPr lang="en-ZA" sz="2000" b="0" i="0" u="none" strike="noStrike" dirty="0">
                          <a:solidFill>
                            <a:srgbClr val="000000"/>
                          </a:solidFill>
                          <a:effectLst/>
                          <a:latin typeface="Arial" panose="020B0604020202020204" pitchFamily="34" charset="0"/>
                          <a:ea typeface="Tahoma" panose="020B0604030504040204" pitchFamily="34" charset="0"/>
                          <a:cs typeface="Arial" panose="020B0604020202020204" pitchFamily="34" charset="0"/>
                        </a:rPr>
                        <a:t>Spatial Development Framework tabled to council</a:t>
                      </a:r>
                      <a:endParaRPr lang="en-ZA" sz="2000" dirty="0">
                        <a:effectLst/>
                        <a:latin typeface="Arial" panose="020B0604020202020204" pitchFamily="34" charset="0"/>
                        <a:ea typeface="Tahoma" panose="020B0604030504040204" pitchFamily="34" charset="0"/>
                        <a:cs typeface="Arial" panose="020B0604020202020204" pitchFamily="34" charset="0"/>
                      </a:endParaRPr>
                    </a:p>
                  </a:txBody>
                  <a:tcPr marL="95250" marR="95250" marT="47627" marB="47627"/>
                </a:tc>
                <a:tc>
                  <a:txBody>
                    <a:bodyPr/>
                    <a:lstStyle/>
                    <a:p>
                      <a:pPr rtl="0" fontAlgn="t">
                        <a:spcBef>
                          <a:spcPts val="0"/>
                        </a:spcBef>
                        <a:spcAft>
                          <a:spcPts val="0"/>
                        </a:spcAft>
                      </a:pPr>
                      <a:r>
                        <a:rPr lang="en-ZA" sz="2000" dirty="0">
                          <a:solidFill>
                            <a:schemeClr val="tx1"/>
                          </a:solidFill>
                          <a:effectLst/>
                          <a:latin typeface="Arial" panose="020B0604020202020204" pitchFamily="34" charset="0"/>
                          <a:ea typeface="Tahoma" panose="020B0604030504040204" pitchFamily="34" charset="0"/>
                          <a:cs typeface="Arial" panose="020B0604020202020204" pitchFamily="34" charset="0"/>
                        </a:rPr>
                        <a:t>The</a:t>
                      </a:r>
                      <a:r>
                        <a:rPr lang="en-ZA" sz="2000" baseline="0" dirty="0">
                          <a:solidFill>
                            <a:schemeClr val="tx1"/>
                          </a:solidFill>
                          <a:effectLst/>
                          <a:latin typeface="Arial" panose="020B0604020202020204" pitchFamily="34" charset="0"/>
                          <a:ea typeface="Tahoma" panose="020B0604030504040204" pitchFamily="34" charset="0"/>
                          <a:cs typeface="Arial" panose="020B0604020202020204" pitchFamily="34" charset="0"/>
                        </a:rPr>
                        <a:t> SDF was approved by Council</a:t>
                      </a:r>
                      <a:endParaRPr lang="en-ZA" sz="2000" dirty="0">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95250" marR="95250" marT="47627" marB="47627"/>
                </a:tc>
                <a:extLst>
                  <a:ext uri="{0D108BD9-81ED-4DB2-BD59-A6C34878D82A}">
                    <a16:rowId xmlns:a16="http://schemas.microsoft.com/office/drawing/2014/main" val="3490794801"/>
                  </a:ext>
                </a:extLst>
              </a:tr>
              <a:tr h="646095">
                <a:tc>
                  <a:txBody>
                    <a:bodyPr/>
                    <a:lstStyle/>
                    <a:p>
                      <a:pPr rtl="0" fontAlgn="t">
                        <a:spcBef>
                          <a:spcPts val="0"/>
                        </a:spcBef>
                        <a:spcAft>
                          <a:spcPts val="0"/>
                        </a:spcAft>
                      </a:pPr>
                      <a:r>
                        <a:rPr lang="en-ZA" sz="2000" b="0" i="0" u="none" strike="noStrike" dirty="0">
                          <a:solidFill>
                            <a:srgbClr val="000000"/>
                          </a:solidFill>
                          <a:effectLst/>
                          <a:latin typeface="Arial" panose="020B0604020202020204" pitchFamily="34" charset="0"/>
                          <a:ea typeface="Tahoma" panose="020B0604030504040204" pitchFamily="34" charset="0"/>
                          <a:cs typeface="Arial" panose="020B0604020202020204" pitchFamily="34" charset="0"/>
                        </a:rPr>
                        <a:t>2</a:t>
                      </a:r>
                      <a:endParaRPr lang="en-ZA" sz="2000" dirty="0">
                        <a:effectLst/>
                        <a:latin typeface="Arial" panose="020B0604020202020204" pitchFamily="34" charset="0"/>
                        <a:ea typeface="Tahoma" panose="020B0604030504040204" pitchFamily="34" charset="0"/>
                        <a:cs typeface="Arial" panose="020B0604020202020204" pitchFamily="34" charset="0"/>
                      </a:endParaRPr>
                    </a:p>
                  </a:txBody>
                  <a:tcPr marL="95250" marR="95250" marT="47627" marB="47627"/>
                </a:tc>
                <a:tc>
                  <a:txBody>
                    <a:bodyPr/>
                    <a:lstStyle/>
                    <a:p>
                      <a:pPr rtl="0" fontAlgn="t">
                        <a:spcBef>
                          <a:spcPts val="0"/>
                        </a:spcBef>
                        <a:spcAft>
                          <a:spcPts val="0"/>
                        </a:spcAft>
                      </a:pPr>
                      <a:r>
                        <a:rPr lang="en-ZA" sz="2000" b="0" i="0" u="none" strike="noStrike" dirty="0" err="1">
                          <a:solidFill>
                            <a:srgbClr val="000000"/>
                          </a:solidFill>
                          <a:effectLst/>
                          <a:latin typeface="Arial" panose="020B0604020202020204" pitchFamily="34" charset="0"/>
                          <a:ea typeface="Tahoma" panose="020B0604030504040204" pitchFamily="34" charset="0"/>
                          <a:cs typeface="Arial" panose="020B0604020202020204" pitchFamily="34" charset="0"/>
                        </a:rPr>
                        <a:t>SPLUMA</a:t>
                      </a:r>
                      <a:r>
                        <a:rPr lang="en-ZA" sz="2000" b="0" i="0" u="none" strike="noStrike" dirty="0">
                          <a:solidFill>
                            <a:srgbClr val="000000"/>
                          </a:solidFill>
                          <a:effectLst/>
                          <a:latin typeface="Arial" panose="020B0604020202020204" pitchFamily="34" charset="0"/>
                          <a:ea typeface="Tahoma" panose="020B0604030504040204" pitchFamily="34" charset="0"/>
                          <a:cs typeface="Arial" panose="020B0604020202020204" pitchFamily="34" charset="0"/>
                        </a:rPr>
                        <a:t> Implementation</a:t>
                      </a:r>
                      <a:endParaRPr lang="en-ZA" sz="2000" dirty="0">
                        <a:effectLst/>
                        <a:latin typeface="Arial" panose="020B0604020202020204" pitchFamily="34" charset="0"/>
                        <a:ea typeface="Tahoma" panose="020B0604030504040204" pitchFamily="34" charset="0"/>
                        <a:cs typeface="Arial" panose="020B0604020202020204" pitchFamily="34" charset="0"/>
                      </a:endParaRPr>
                    </a:p>
                  </a:txBody>
                  <a:tcPr marL="95250" marR="95250" marT="47627" marB="47627"/>
                </a:tc>
                <a:tc>
                  <a:txBody>
                    <a:bodyPr/>
                    <a:lstStyle/>
                    <a:p>
                      <a:pPr rtl="0" fontAlgn="t">
                        <a:spcBef>
                          <a:spcPts val="0"/>
                        </a:spcBef>
                        <a:spcAft>
                          <a:spcPts val="0"/>
                        </a:spcAft>
                      </a:pPr>
                      <a:r>
                        <a:rPr lang="en-ZA" sz="2000" b="0" i="0" u="none" strike="noStrike" dirty="0">
                          <a:solidFill>
                            <a:srgbClr val="000000"/>
                          </a:solidFill>
                          <a:effectLst/>
                          <a:latin typeface="Arial" panose="020B0604020202020204" pitchFamily="34" charset="0"/>
                          <a:ea typeface="Tahoma" panose="020B0604030504040204" pitchFamily="34" charset="0"/>
                          <a:cs typeface="Arial" panose="020B0604020202020204" pitchFamily="34" charset="0"/>
                        </a:rPr>
                        <a:t>Number of tribunal sittings held </a:t>
                      </a:r>
                      <a:endParaRPr lang="en-ZA" sz="2000" dirty="0">
                        <a:effectLst/>
                        <a:latin typeface="Arial" panose="020B0604020202020204" pitchFamily="34" charset="0"/>
                        <a:ea typeface="Tahoma" panose="020B0604030504040204" pitchFamily="34" charset="0"/>
                        <a:cs typeface="Arial" panose="020B0604020202020204" pitchFamily="34" charset="0"/>
                      </a:endParaRPr>
                    </a:p>
                  </a:txBody>
                  <a:tcPr marL="95250" marR="95250" marT="47627" marB="47627"/>
                </a:tc>
                <a:tc>
                  <a:txBody>
                    <a:bodyPr/>
                    <a:lstStyle/>
                    <a:p>
                      <a:pPr rtl="0" fontAlgn="t">
                        <a:spcBef>
                          <a:spcPts val="0"/>
                        </a:spcBef>
                        <a:spcAft>
                          <a:spcPts val="0"/>
                        </a:spcAft>
                      </a:pPr>
                      <a:r>
                        <a:rPr lang="en-ZA" sz="2000" dirty="0">
                          <a:solidFill>
                            <a:schemeClr val="tx1"/>
                          </a:solidFill>
                          <a:effectLst/>
                          <a:latin typeface="Arial" panose="020B0604020202020204" pitchFamily="34" charset="0"/>
                          <a:ea typeface="Tahoma" panose="020B0604030504040204" pitchFamily="34" charset="0"/>
                          <a:cs typeface="Arial" panose="020B0604020202020204" pitchFamily="34" charset="0"/>
                        </a:rPr>
                        <a:t>One (1) meetings held for 2019/20</a:t>
                      </a:r>
                      <a:r>
                        <a:rPr lang="en-ZA" sz="2000" baseline="0" dirty="0">
                          <a:solidFill>
                            <a:schemeClr val="tx1"/>
                          </a:solidFill>
                          <a:effectLst/>
                          <a:latin typeface="Arial" panose="020B0604020202020204" pitchFamily="34" charset="0"/>
                          <a:ea typeface="Tahoma" panose="020B0604030504040204" pitchFamily="34" charset="0"/>
                          <a:cs typeface="Arial" panose="020B0604020202020204" pitchFamily="34" charset="0"/>
                        </a:rPr>
                        <a:t>FY</a:t>
                      </a:r>
                      <a:endParaRPr lang="en-ZA" sz="2000" dirty="0">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95250" marR="95250" marT="47627" marB="47627"/>
                </a:tc>
                <a:extLst>
                  <a:ext uri="{0D108BD9-81ED-4DB2-BD59-A6C34878D82A}">
                    <a16:rowId xmlns:a16="http://schemas.microsoft.com/office/drawing/2014/main" val="720500925"/>
                  </a:ext>
                </a:extLst>
              </a:tr>
              <a:tr h="1484267">
                <a:tc>
                  <a:txBody>
                    <a:bodyPr/>
                    <a:lstStyle/>
                    <a:p>
                      <a:pPr rtl="0" fontAlgn="t">
                        <a:spcBef>
                          <a:spcPts val="0"/>
                        </a:spcBef>
                        <a:spcAft>
                          <a:spcPts val="0"/>
                        </a:spcAft>
                      </a:pPr>
                      <a:r>
                        <a:rPr lang="en-ZA" sz="2000" b="0" i="0" u="none" strike="noStrike" dirty="0">
                          <a:solidFill>
                            <a:srgbClr val="000000"/>
                          </a:solidFill>
                          <a:effectLst/>
                          <a:latin typeface="Arial" panose="020B0604020202020204" pitchFamily="34" charset="0"/>
                          <a:ea typeface="Tahoma" panose="020B0604030504040204" pitchFamily="34" charset="0"/>
                          <a:cs typeface="Arial" panose="020B0604020202020204" pitchFamily="34" charset="0"/>
                        </a:rPr>
                        <a:t>3</a:t>
                      </a:r>
                      <a:endParaRPr lang="en-ZA" sz="2000" dirty="0">
                        <a:effectLst/>
                        <a:latin typeface="Arial" panose="020B0604020202020204" pitchFamily="34" charset="0"/>
                        <a:ea typeface="Tahoma" panose="020B0604030504040204" pitchFamily="34" charset="0"/>
                        <a:cs typeface="Arial" panose="020B0604020202020204" pitchFamily="34" charset="0"/>
                      </a:endParaRPr>
                    </a:p>
                  </a:txBody>
                  <a:tcPr marL="95250" marR="95250" marT="47627" marB="47627"/>
                </a:tc>
                <a:tc>
                  <a:txBody>
                    <a:bodyPr/>
                    <a:lstStyle/>
                    <a:p>
                      <a:pPr rtl="0" fontAlgn="t">
                        <a:spcBef>
                          <a:spcPts val="0"/>
                        </a:spcBef>
                        <a:spcAft>
                          <a:spcPts val="0"/>
                        </a:spcAft>
                      </a:pPr>
                      <a:r>
                        <a:rPr lang="en-ZA" sz="2000" b="0" i="0" u="none" strike="noStrike">
                          <a:solidFill>
                            <a:srgbClr val="000000"/>
                          </a:solidFill>
                          <a:effectLst/>
                          <a:latin typeface="Arial" panose="020B0604020202020204" pitchFamily="34" charset="0"/>
                          <a:ea typeface="Tahoma" panose="020B0604030504040204" pitchFamily="34" charset="0"/>
                          <a:cs typeface="Arial" panose="020B0604020202020204" pitchFamily="34" charset="0"/>
                        </a:rPr>
                        <a:t>SPLUMA Implementation</a:t>
                      </a:r>
                      <a:endParaRPr lang="en-ZA" sz="2000">
                        <a:effectLst/>
                        <a:latin typeface="Arial" panose="020B0604020202020204" pitchFamily="34" charset="0"/>
                        <a:ea typeface="Tahoma" panose="020B0604030504040204" pitchFamily="34" charset="0"/>
                        <a:cs typeface="Arial" panose="020B0604020202020204" pitchFamily="34" charset="0"/>
                      </a:endParaRPr>
                    </a:p>
                  </a:txBody>
                  <a:tcPr marL="95250" marR="95250" marT="47627" marB="47627"/>
                </a:tc>
                <a:tc>
                  <a:txBody>
                    <a:bodyPr/>
                    <a:lstStyle/>
                    <a:p>
                      <a:pPr rtl="0" fontAlgn="t">
                        <a:spcBef>
                          <a:spcPts val="0"/>
                        </a:spcBef>
                        <a:spcAft>
                          <a:spcPts val="0"/>
                        </a:spcAft>
                      </a:pPr>
                      <a:r>
                        <a:rPr lang="en-ZA" sz="2000" b="0" i="0" u="none" strike="noStrike" dirty="0">
                          <a:solidFill>
                            <a:srgbClr val="000000"/>
                          </a:solidFill>
                          <a:effectLst/>
                          <a:latin typeface="Arial" panose="020B0604020202020204" pitchFamily="34" charset="0"/>
                          <a:ea typeface="Tahoma" panose="020B0604030504040204" pitchFamily="34" charset="0"/>
                          <a:cs typeface="Arial" panose="020B0604020202020204" pitchFamily="34" charset="0"/>
                        </a:rPr>
                        <a:t>Number of land development applications adjudicated by the tribunal</a:t>
                      </a:r>
                    </a:p>
                  </a:txBody>
                  <a:tcPr marL="95250" marR="95250" marT="47627" marB="47627"/>
                </a:tc>
                <a:tc>
                  <a:txBody>
                    <a:bodyPr/>
                    <a:lstStyle/>
                    <a:p>
                      <a:pPr rtl="0" fontAlgn="t">
                        <a:spcBef>
                          <a:spcPts val="0"/>
                        </a:spcBef>
                        <a:spcAft>
                          <a:spcPts val="0"/>
                        </a:spcAft>
                      </a:pPr>
                      <a:r>
                        <a:rPr lang="en-ZA" sz="2000" dirty="0">
                          <a:solidFill>
                            <a:schemeClr val="tx1"/>
                          </a:solidFill>
                          <a:effectLst/>
                          <a:latin typeface="Arial" panose="020B0604020202020204" pitchFamily="34" charset="0"/>
                          <a:ea typeface="Tahoma" panose="020B0604030504040204" pitchFamily="34" charset="0"/>
                          <a:cs typeface="Arial" panose="020B0604020202020204" pitchFamily="34" charset="0"/>
                        </a:rPr>
                        <a:t>Nine (9)</a:t>
                      </a:r>
                      <a:r>
                        <a:rPr lang="en-ZA" sz="2000" baseline="0" dirty="0">
                          <a:solidFill>
                            <a:schemeClr val="tx1"/>
                          </a:solidFill>
                          <a:effectLst/>
                          <a:latin typeface="Arial" panose="020B0604020202020204" pitchFamily="34" charset="0"/>
                          <a:ea typeface="Tahoma" panose="020B0604030504040204" pitchFamily="34" charset="0"/>
                          <a:cs typeface="Arial" panose="020B0604020202020204" pitchFamily="34" charset="0"/>
                        </a:rPr>
                        <a:t> applications received for 2019/20 FY</a:t>
                      </a:r>
                      <a:endParaRPr lang="en-ZA" sz="2000" dirty="0">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95250" marR="95250" marT="47627" marB="47627"/>
                </a:tc>
                <a:extLst>
                  <a:ext uri="{0D108BD9-81ED-4DB2-BD59-A6C34878D82A}">
                    <a16:rowId xmlns:a16="http://schemas.microsoft.com/office/drawing/2014/main" val="2219076813"/>
                  </a:ext>
                </a:extLst>
              </a:tr>
              <a:tr h="925485">
                <a:tc>
                  <a:txBody>
                    <a:bodyPr/>
                    <a:lstStyle/>
                    <a:p>
                      <a:pPr rtl="0" fontAlgn="t">
                        <a:spcBef>
                          <a:spcPts val="0"/>
                        </a:spcBef>
                        <a:spcAft>
                          <a:spcPts val="0"/>
                        </a:spcAft>
                      </a:pPr>
                      <a:r>
                        <a:rPr lang="en-ZA" sz="2000" b="0" i="0" u="none" strike="noStrike" dirty="0">
                          <a:solidFill>
                            <a:srgbClr val="000000"/>
                          </a:solidFill>
                          <a:effectLst/>
                          <a:latin typeface="Arial" panose="020B0604020202020204" pitchFamily="34" charset="0"/>
                          <a:ea typeface="Tahoma" panose="020B0604030504040204" pitchFamily="34" charset="0"/>
                          <a:cs typeface="Arial" panose="020B0604020202020204" pitchFamily="34" charset="0"/>
                        </a:rPr>
                        <a:t>4</a:t>
                      </a:r>
                      <a:endParaRPr lang="en-ZA" sz="2000" dirty="0">
                        <a:effectLst/>
                        <a:latin typeface="Arial" panose="020B0604020202020204" pitchFamily="34" charset="0"/>
                        <a:ea typeface="Tahoma" panose="020B0604030504040204" pitchFamily="34" charset="0"/>
                        <a:cs typeface="Arial" panose="020B0604020202020204" pitchFamily="34" charset="0"/>
                      </a:endParaRPr>
                    </a:p>
                  </a:txBody>
                  <a:tcPr marL="95250" marR="95250" marT="47627" marB="47627"/>
                </a:tc>
                <a:tc>
                  <a:txBody>
                    <a:bodyPr/>
                    <a:lstStyle/>
                    <a:p>
                      <a:pPr rtl="0" fontAlgn="t">
                        <a:spcBef>
                          <a:spcPts val="0"/>
                        </a:spcBef>
                        <a:spcAft>
                          <a:spcPts val="0"/>
                        </a:spcAft>
                      </a:pPr>
                      <a:r>
                        <a:rPr lang="en-ZA" sz="2000" b="0" i="0" u="none" strike="noStrike" dirty="0" err="1">
                          <a:solidFill>
                            <a:srgbClr val="000000"/>
                          </a:solidFill>
                          <a:effectLst/>
                          <a:latin typeface="Arial" panose="020B0604020202020204" pitchFamily="34" charset="0"/>
                          <a:ea typeface="Tahoma" panose="020B0604030504040204" pitchFamily="34" charset="0"/>
                          <a:cs typeface="Arial" panose="020B0604020202020204" pitchFamily="34" charset="0"/>
                        </a:rPr>
                        <a:t>SPLUMA</a:t>
                      </a:r>
                      <a:r>
                        <a:rPr lang="en-ZA" sz="2000" b="0" i="0" u="none" strike="noStrike" dirty="0">
                          <a:solidFill>
                            <a:srgbClr val="000000"/>
                          </a:solidFill>
                          <a:effectLst/>
                          <a:latin typeface="Arial" panose="020B0604020202020204" pitchFamily="34" charset="0"/>
                          <a:ea typeface="Tahoma" panose="020B0604030504040204" pitchFamily="34" charset="0"/>
                          <a:cs typeface="Arial" panose="020B0604020202020204" pitchFamily="34" charset="0"/>
                        </a:rPr>
                        <a:t> Implementation </a:t>
                      </a:r>
                      <a:endParaRPr lang="en-ZA" sz="2000" dirty="0">
                        <a:effectLst/>
                        <a:latin typeface="Arial" panose="020B0604020202020204" pitchFamily="34" charset="0"/>
                        <a:ea typeface="Tahoma" panose="020B0604030504040204" pitchFamily="34" charset="0"/>
                        <a:cs typeface="Arial" panose="020B0604020202020204" pitchFamily="34" charset="0"/>
                      </a:endParaRPr>
                    </a:p>
                  </a:txBody>
                  <a:tcPr marL="95250" marR="95250" marT="47627" marB="47627"/>
                </a:tc>
                <a:tc>
                  <a:txBody>
                    <a:bodyPr/>
                    <a:lstStyle/>
                    <a:p>
                      <a:pPr rtl="0" fontAlgn="t">
                        <a:spcBef>
                          <a:spcPts val="0"/>
                        </a:spcBef>
                        <a:spcAft>
                          <a:spcPts val="0"/>
                        </a:spcAft>
                      </a:pPr>
                      <a:r>
                        <a:rPr lang="en-ZA" sz="2000" b="0" i="0" u="none" strike="noStrike" dirty="0">
                          <a:solidFill>
                            <a:srgbClr val="000000"/>
                          </a:solidFill>
                          <a:effectLst/>
                          <a:latin typeface="Arial" panose="020B0604020202020204" pitchFamily="34" charset="0"/>
                          <a:ea typeface="Tahoma" panose="020B0604030504040204" pitchFamily="34" charset="0"/>
                          <a:cs typeface="Arial" panose="020B0604020202020204" pitchFamily="34" charset="0"/>
                        </a:rPr>
                        <a:t>Number of SPLUM By-laws gazetted(enlist)</a:t>
                      </a:r>
                    </a:p>
                  </a:txBody>
                  <a:tcPr marL="95250" marR="95250" marT="47627" marB="47627"/>
                </a:tc>
                <a:tc>
                  <a:txBody>
                    <a:bodyPr/>
                    <a:lstStyle/>
                    <a:p>
                      <a:pPr rtl="0" fontAlgn="t">
                        <a:spcBef>
                          <a:spcPts val="0"/>
                        </a:spcBef>
                        <a:spcAft>
                          <a:spcPts val="0"/>
                        </a:spcAft>
                      </a:pPr>
                      <a:r>
                        <a:rPr lang="en-ZA" sz="2000" dirty="0">
                          <a:solidFill>
                            <a:schemeClr val="tx1"/>
                          </a:solidFill>
                          <a:effectLst/>
                          <a:latin typeface="Arial" panose="020B0604020202020204" pitchFamily="34" charset="0"/>
                          <a:ea typeface="Tahoma" panose="020B0604030504040204" pitchFamily="34" charset="0"/>
                          <a:cs typeface="Arial" panose="020B0604020202020204" pitchFamily="34" charset="0"/>
                        </a:rPr>
                        <a:t>One (1) By- Law promulgated</a:t>
                      </a:r>
                      <a:r>
                        <a:rPr lang="en-ZA" sz="2000" baseline="0" dirty="0">
                          <a:solidFill>
                            <a:schemeClr val="tx1"/>
                          </a:solidFill>
                          <a:effectLst/>
                          <a:latin typeface="Arial" panose="020B0604020202020204" pitchFamily="34" charset="0"/>
                          <a:ea typeface="Tahoma" panose="020B0604030504040204" pitchFamily="34" charset="0"/>
                          <a:cs typeface="Arial" panose="020B0604020202020204" pitchFamily="34" charset="0"/>
                        </a:rPr>
                        <a:t> </a:t>
                      </a:r>
                      <a:endParaRPr lang="en-ZA" sz="2000" dirty="0">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95250" marR="95250" marT="47627" marB="47627"/>
                </a:tc>
                <a:extLst>
                  <a:ext uri="{0D108BD9-81ED-4DB2-BD59-A6C34878D82A}">
                    <a16:rowId xmlns:a16="http://schemas.microsoft.com/office/drawing/2014/main" val="136652379"/>
                  </a:ext>
                </a:extLst>
              </a:tr>
            </a:tbl>
          </a:graphicData>
        </a:graphic>
      </p:graphicFrame>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3B518C4-3D89-489B-A4C9-FB288FCEC7A7}"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73</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6CF740BE-C38E-4610-97D9-EEE3E87EE1F0}"/>
              </a:ext>
            </a:extLst>
          </p:cNvPr>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117867197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B144B69-593E-4476-AF73-5FB3C4B22BCF}" type="slidenum">
              <a:rPr lang="en-ZA" smtClean="0"/>
              <a:t>74</a:t>
            </a:fld>
            <a:endParaRPr lang="en-ZA"/>
          </a:p>
        </p:txBody>
      </p:sp>
      <p:sp>
        <p:nvSpPr>
          <p:cNvPr id="3" name="TextBox 2"/>
          <p:cNvSpPr txBox="1"/>
          <p:nvPr/>
        </p:nvSpPr>
        <p:spPr>
          <a:xfrm>
            <a:off x="2151529" y="2076226"/>
            <a:ext cx="8240358" cy="369332"/>
          </a:xfrm>
          <a:prstGeom prst="rect">
            <a:avLst/>
          </a:prstGeom>
          <a:noFill/>
        </p:spPr>
        <p:txBody>
          <a:bodyPr wrap="square" rtlCol="0">
            <a:spAutoFit/>
          </a:bodyPr>
          <a:lstStyle/>
          <a:p>
            <a:r>
              <a:rPr lang="en-US" dirty="0" smtClean="0"/>
              <a:t>12. Eskom Debt </a:t>
            </a:r>
            <a:endParaRPr lang="en-ZA" dirty="0"/>
          </a:p>
        </p:txBody>
      </p:sp>
    </p:spTree>
    <p:extLst>
      <p:ext uri="{BB962C8B-B14F-4D97-AF65-F5344CB8AC3E}">
        <p14:creationId xmlns:p14="http://schemas.microsoft.com/office/powerpoint/2010/main" val="299880319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8F6BD6E-78A2-4F6E-9375-FD16BEA34F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A51B05B2-BFB1-4466-BD35-244045028D2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4" name="Freeform 5">
              <a:extLst>
                <a:ext uri="{FF2B5EF4-FFF2-40B4-BE49-F238E27FC236}">
                  <a16:creationId xmlns:a16="http://schemas.microsoft.com/office/drawing/2014/main" id="{3718F298-ACE7-4CA9-B6D8-8FBF46E439A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6">
              <a:extLst>
                <a:ext uri="{FF2B5EF4-FFF2-40B4-BE49-F238E27FC236}">
                  <a16:creationId xmlns:a16="http://schemas.microsoft.com/office/drawing/2014/main" id="{C1C4248A-DD25-447B-8324-3E76700CDD5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7">
              <a:extLst>
                <a:ext uri="{FF2B5EF4-FFF2-40B4-BE49-F238E27FC236}">
                  <a16:creationId xmlns:a16="http://schemas.microsoft.com/office/drawing/2014/main" id="{235157F6-ED83-4E82-AD74-866765EE3A3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8">
              <a:extLst>
                <a:ext uri="{FF2B5EF4-FFF2-40B4-BE49-F238E27FC236}">
                  <a16:creationId xmlns:a16="http://schemas.microsoft.com/office/drawing/2014/main" id="{669B471A-DFE4-4A22-97A5-A0750CE8449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9">
              <a:extLst>
                <a:ext uri="{FF2B5EF4-FFF2-40B4-BE49-F238E27FC236}">
                  <a16:creationId xmlns:a16="http://schemas.microsoft.com/office/drawing/2014/main" id="{5B285271-57EE-4828-9E4B-1668121957E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0">
              <a:extLst>
                <a:ext uri="{FF2B5EF4-FFF2-40B4-BE49-F238E27FC236}">
                  <a16:creationId xmlns:a16="http://schemas.microsoft.com/office/drawing/2014/main" id="{1BA1251C-9016-4014-9DAE-87C4654FC18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1">
              <a:extLst>
                <a:ext uri="{FF2B5EF4-FFF2-40B4-BE49-F238E27FC236}">
                  <a16:creationId xmlns:a16="http://schemas.microsoft.com/office/drawing/2014/main" id="{98CF1316-C56B-48C2-A79C-920F39EC2AF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2">
              <a:extLst>
                <a:ext uri="{FF2B5EF4-FFF2-40B4-BE49-F238E27FC236}">
                  <a16:creationId xmlns:a16="http://schemas.microsoft.com/office/drawing/2014/main" id="{F9C67E76-E215-405A-B567-0C04F2F11BD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3">
              <a:extLst>
                <a:ext uri="{FF2B5EF4-FFF2-40B4-BE49-F238E27FC236}">
                  <a16:creationId xmlns:a16="http://schemas.microsoft.com/office/drawing/2014/main" id="{E95235BD-E0A5-4626-AA35-9B9215B268B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4">
              <a:extLst>
                <a:ext uri="{FF2B5EF4-FFF2-40B4-BE49-F238E27FC236}">
                  <a16:creationId xmlns:a16="http://schemas.microsoft.com/office/drawing/2014/main" id="{551393BC-1ECE-4112-AD72-1BDF2E0ABBA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5">
              <a:extLst>
                <a:ext uri="{FF2B5EF4-FFF2-40B4-BE49-F238E27FC236}">
                  <a16:creationId xmlns:a16="http://schemas.microsoft.com/office/drawing/2014/main" id="{C96D331A-8087-4949-86BC-074D22AFEFF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6">
              <a:extLst>
                <a:ext uri="{FF2B5EF4-FFF2-40B4-BE49-F238E27FC236}">
                  <a16:creationId xmlns:a16="http://schemas.microsoft.com/office/drawing/2014/main" id="{D99A949B-4769-4A4B-B7EC-FEECF3A7902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7">
              <a:extLst>
                <a:ext uri="{FF2B5EF4-FFF2-40B4-BE49-F238E27FC236}">
                  <a16:creationId xmlns:a16="http://schemas.microsoft.com/office/drawing/2014/main" id="{C29F38E8-5283-4816-8196-AF7490A3350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8">
              <a:extLst>
                <a:ext uri="{FF2B5EF4-FFF2-40B4-BE49-F238E27FC236}">
                  <a16:creationId xmlns:a16="http://schemas.microsoft.com/office/drawing/2014/main" id="{B2204B30-10CA-49D7-9D9C-4432258B682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9">
              <a:extLst>
                <a:ext uri="{FF2B5EF4-FFF2-40B4-BE49-F238E27FC236}">
                  <a16:creationId xmlns:a16="http://schemas.microsoft.com/office/drawing/2014/main" id="{866D1877-D783-4F41-A9B2-06531261421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0">
              <a:extLst>
                <a:ext uri="{FF2B5EF4-FFF2-40B4-BE49-F238E27FC236}">
                  <a16:creationId xmlns:a16="http://schemas.microsoft.com/office/drawing/2014/main" id="{B46B8353-A59C-4131-B4D5-6BDF71E54F7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1">
              <a:extLst>
                <a:ext uri="{FF2B5EF4-FFF2-40B4-BE49-F238E27FC236}">
                  <a16:creationId xmlns:a16="http://schemas.microsoft.com/office/drawing/2014/main" id="{B46D0713-3A15-44E4-900C-24ED14674BA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2">
              <a:extLst>
                <a:ext uri="{FF2B5EF4-FFF2-40B4-BE49-F238E27FC236}">
                  <a16:creationId xmlns:a16="http://schemas.microsoft.com/office/drawing/2014/main" id="{CE62C871-65E1-4283-9307-E3955FAD3D3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3">
              <a:extLst>
                <a:ext uri="{FF2B5EF4-FFF2-40B4-BE49-F238E27FC236}">
                  <a16:creationId xmlns:a16="http://schemas.microsoft.com/office/drawing/2014/main" id="{C805AC78-8DFE-432C-84E5-7B8C8FCDD0C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4">
              <a:extLst>
                <a:ext uri="{FF2B5EF4-FFF2-40B4-BE49-F238E27FC236}">
                  <a16:creationId xmlns:a16="http://schemas.microsoft.com/office/drawing/2014/main" id="{28E90011-7450-4192-BB7F-336DEF0DF1F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5">
              <a:extLst>
                <a:ext uri="{FF2B5EF4-FFF2-40B4-BE49-F238E27FC236}">
                  <a16:creationId xmlns:a16="http://schemas.microsoft.com/office/drawing/2014/main" id="{520A3DC4-4150-4C7D-A2BB-EB1D4B3A775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6" name="Rectangle 35">
            <a:extLst>
              <a:ext uri="{FF2B5EF4-FFF2-40B4-BE49-F238E27FC236}">
                <a16:creationId xmlns:a16="http://schemas.microsoft.com/office/drawing/2014/main" id="{5BA2991D-9163-406F-B3E9-8A4D554273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047102"/>
            <a:ext cx="5936885"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22">
            <a:extLst>
              <a:ext uri="{FF2B5EF4-FFF2-40B4-BE49-F238E27FC236}">
                <a16:creationId xmlns:a16="http://schemas.microsoft.com/office/drawing/2014/main" id="{1845ADA3-5426-4BD4-B6CB-1A9273089E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602131" y="55465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12BA8A31-37D3-4D8C-9EC9-440FF2BBC1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634393"/>
            <a:ext cx="5935796" cy="39173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FF3C80-D020-4218-8AF1-06D9B3985216}"/>
              </a:ext>
            </a:extLst>
          </p:cNvPr>
          <p:cNvSpPr>
            <a:spLocks noGrp="1"/>
          </p:cNvSpPr>
          <p:nvPr>
            <p:ph type="title"/>
          </p:nvPr>
        </p:nvSpPr>
        <p:spPr>
          <a:xfrm>
            <a:off x="873978" y="1718735"/>
            <a:ext cx="5767566" cy="1072378"/>
          </a:xfrm>
        </p:spPr>
        <p:txBody>
          <a:bodyPr anchor="ctr">
            <a:normAutofit/>
          </a:bodyPr>
          <a:lstStyle/>
          <a:p>
            <a:r>
              <a:rPr lang="en-ZA" sz="3600" b="1">
                <a:latin typeface="Arial" panose="020B0604020202020204" pitchFamily="34" charset="0"/>
                <a:cs typeface="Arial" panose="020B0604020202020204" pitchFamily="34" charset="0"/>
              </a:rPr>
              <a:t>ESKOM DEBT</a:t>
            </a:r>
          </a:p>
        </p:txBody>
      </p:sp>
      <p:sp>
        <p:nvSpPr>
          <p:cNvPr id="4" name="Slide Number Placeholder 3">
            <a:extLst>
              <a:ext uri="{FF2B5EF4-FFF2-40B4-BE49-F238E27FC236}">
                <a16:creationId xmlns:a16="http://schemas.microsoft.com/office/drawing/2014/main" id="{95698004-C763-48DD-A815-927030827B72}"/>
              </a:ext>
            </a:extLst>
          </p:cNvPr>
          <p:cNvSpPr>
            <a:spLocks noGrp="1"/>
          </p:cNvSpPr>
          <p:nvPr>
            <p:ph type="sldNum" sz="quarter" idx="12"/>
          </p:nvPr>
        </p:nvSpPr>
        <p:spPr>
          <a:xfrm>
            <a:off x="6151852" y="6432184"/>
            <a:ext cx="914400" cy="320040"/>
          </a:xfrm>
        </p:spPr>
        <p:txBody>
          <a:bodyPr anchor="ctr">
            <a:normAutofit/>
          </a:bodyPr>
          <a:lstStyle/>
          <a:p>
            <a:pPr marL="0" marR="0" lvl="0" indent="0" defTabSz="914400" rtl="0" eaLnBrk="1" fontAlgn="auto" latinLnBrk="0" hangingPunct="1">
              <a:spcBef>
                <a:spcPts val="0"/>
              </a:spcBef>
              <a:spcAft>
                <a:spcPts val="600"/>
              </a:spcAft>
              <a:buClrTx/>
              <a:buSzTx/>
              <a:buFontTx/>
              <a:buNone/>
              <a:tabLst/>
              <a:defRPr/>
            </a:pPr>
            <a:fld id="{C3B518C4-3D89-489B-A4C9-FB288FCEC7A7}" type="slidenum">
              <a:rPr kumimoji="0" lang="en-ZA" b="0" i="0" u="none" strike="noStrike" kern="1200" cap="none" spc="0" normalizeH="0" baseline="0" noProof="0" smtClean="0">
                <a:ln>
                  <a:noFill/>
                </a:ln>
                <a:effectLst/>
                <a:uLnTx/>
                <a:uFillTx/>
                <a:latin typeface="Calibri" panose="020F0502020204030204"/>
                <a:ea typeface="+mn-ea"/>
                <a:cs typeface="+mn-cs"/>
              </a:rPr>
              <a:pPr marL="0" marR="0" lvl="0" indent="0" defTabSz="914400" rtl="0" eaLnBrk="1" fontAlgn="auto" latinLnBrk="0" hangingPunct="1">
                <a:spcBef>
                  <a:spcPts val="0"/>
                </a:spcBef>
                <a:spcAft>
                  <a:spcPts val="600"/>
                </a:spcAft>
                <a:buClrTx/>
                <a:buSzTx/>
                <a:buFontTx/>
                <a:buNone/>
                <a:tabLst/>
                <a:defRPr/>
              </a:pPr>
              <a:t>75</a:t>
            </a:fld>
            <a:endParaRPr kumimoji="0" lang="en-ZA" b="0" i="0" u="none" strike="noStrike" kern="1200" cap="none" spc="0" normalizeH="0" baseline="0" noProof="0">
              <a:ln>
                <a:noFill/>
              </a:ln>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37C62A2-DAE2-4206-AE9D-BB659D93D225}"/>
              </a:ext>
            </a:extLst>
          </p:cNvPr>
          <p:cNvSpPr>
            <a:spLocks noGrp="1"/>
          </p:cNvSpPr>
          <p:nvPr>
            <p:ph idx="1"/>
          </p:nvPr>
        </p:nvSpPr>
        <p:spPr>
          <a:xfrm>
            <a:off x="873102" y="2789239"/>
            <a:ext cx="5768442" cy="2683606"/>
          </a:xfrm>
        </p:spPr>
        <p:txBody>
          <a:bodyPr>
            <a:normAutofit fontScale="70000" lnSpcReduction="20000"/>
          </a:bodyPr>
          <a:lstStyle/>
          <a:p>
            <a:r>
              <a:rPr lang="en-ZA" sz="2800" dirty="0">
                <a:solidFill>
                  <a:srgbClr val="FFFFFE"/>
                </a:solidFill>
              </a:rPr>
              <a:t>The Municipality was owing Eskom a balance of R118 480 518.95  and the balance was settled by year end </a:t>
            </a:r>
            <a:r>
              <a:rPr lang="en-ZA" sz="2800" dirty="0" smtClean="0">
                <a:solidFill>
                  <a:srgbClr val="FFFFFE"/>
                </a:solidFill>
              </a:rPr>
              <a:t>2019/20. Paying Eskom puts pressure on the finances of the municipality and therefore from time to time the Municipality will lack behind. In this regards we will then have to make payments arrangements with Eskom.</a:t>
            </a:r>
            <a:endParaRPr lang="en-ZA" sz="2800" dirty="0">
              <a:solidFill>
                <a:srgbClr val="FFFFFE"/>
              </a:solidFill>
            </a:endParaRPr>
          </a:p>
        </p:txBody>
      </p:sp>
      <p:sp>
        <p:nvSpPr>
          <p:cNvPr id="42" name="Rectangle 41">
            <a:extLst>
              <a:ext uri="{FF2B5EF4-FFF2-40B4-BE49-F238E27FC236}">
                <a16:creationId xmlns:a16="http://schemas.microsoft.com/office/drawing/2014/main" id="{B789EEC8-D75A-4CFE-AD84-377565F39B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9862" y="-6706"/>
            <a:ext cx="4642138" cy="6871125"/>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EDC67BAB-A672-4C12-8073-06DF4F93B65A}"/>
              </a:ext>
            </a:extLst>
          </p:cNvPr>
          <p:cNvPicPr/>
          <p:nvPr/>
        </p:nvPicPr>
        <p:blipFill>
          <a:blip r:embed="rId2" cstate="print"/>
          <a:stretch>
            <a:fillRect/>
          </a:stretch>
        </p:blipFill>
        <p:spPr bwMode="auto">
          <a:xfrm>
            <a:off x="7876652" y="1076121"/>
            <a:ext cx="3990545" cy="4714901"/>
          </a:xfrm>
          <a:prstGeom prst="rect">
            <a:avLst/>
          </a:prstGeom>
          <a:noFill/>
        </p:spPr>
      </p:pic>
      <p:pic>
        <p:nvPicPr>
          <p:cNvPr id="5" name="Picture 4">
            <a:extLst>
              <a:ext uri="{FF2B5EF4-FFF2-40B4-BE49-F238E27FC236}">
                <a16:creationId xmlns:a16="http://schemas.microsoft.com/office/drawing/2014/main" id="{B2C4D018-CE88-4BBB-9E6B-027407BD007A}"/>
              </a:ext>
            </a:extLst>
          </p:cNvPr>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296470207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58876FC7-262C-4D21-BF78-6A5AC136685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6" name="Freeform 5">
              <a:extLst>
                <a:ext uri="{FF2B5EF4-FFF2-40B4-BE49-F238E27FC236}">
                  <a16:creationId xmlns:a16="http://schemas.microsoft.com/office/drawing/2014/main" id="{ABE409A9-3B26-4DE4-A0DF-736A57D7D9C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6">
              <a:extLst>
                <a:ext uri="{FF2B5EF4-FFF2-40B4-BE49-F238E27FC236}">
                  <a16:creationId xmlns:a16="http://schemas.microsoft.com/office/drawing/2014/main" id="{DDFC98DB-AE56-4BC5-A7FC-E1958210DF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7">
              <a:extLst>
                <a:ext uri="{FF2B5EF4-FFF2-40B4-BE49-F238E27FC236}">
                  <a16:creationId xmlns:a16="http://schemas.microsoft.com/office/drawing/2014/main" id="{04C56DFB-4797-43DA-AF68-54F5A02880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8">
              <a:extLst>
                <a:ext uri="{FF2B5EF4-FFF2-40B4-BE49-F238E27FC236}">
                  <a16:creationId xmlns:a16="http://schemas.microsoft.com/office/drawing/2014/main" id="{A2E5DA65-4E8C-4ED5-BB6A-C4E1072C3E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9">
              <a:extLst>
                <a:ext uri="{FF2B5EF4-FFF2-40B4-BE49-F238E27FC236}">
                  <a16:creationId xmlns:a16="http://schemas.microsoft.com/office/drawing/2014/main" id="{D6D08778-9B28-4AB2-8301-3751F4DAF3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0">
              <a:extLst>
                <a:ext uri="{FF2B5EF4-FFF2-40B4-BE49-F238E27FC236}">
                  <a16:creationId xmlns:a16="http://schemas.microsoft.com/office/drawing/2014/main" id="{B6E71DBF-240E-4319-BE17-2155D0DCAA8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1">
              <a:extLst>
                <a:ext uri="{FF2B5EF4-FFF2-40B4-BE49-F238E27FC236}">
                  <a16:creationId xmlns:a16="http://schemas.microsoft.com/office/drawing/2014/main" id="{2235DD60-9149-4F52-BA2C-888BBDF8B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2">
              <a:extLst>
                <a:ext uri="{FF2B5EF4-FFF2-40B4-BE49-F238E27FC236}">
                  <a16:creationId xmlns:a16="http://schemas.microsoft.com/office/drawing/2014/main" id="{1FDAF4AB-72D9-49A1-A44E-F2E4325448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3">
              <a:extLst>
                <a:ext uri="{FF2B5EF4-FFF2-40B4-BE49-F238E27FC236}">
                  <a16:creationId xmlns:a16="http://schemas.microsoft.com/office/drawing/2014/main" id="{7C74439E-2FCE-4914-B25A-0E2EACF648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5" name="Freeform 14">
              <a:extLst>
                <a:ext uri="{FF2B5EF4-FFF2-40B4-BE49-F238E27FC236}">
                  <a16:creationId xmlns:a16="http://schemas.microsoft.com/office/drawing/2014/main" id="{6F2AC5F5-24C6-4B21-B2A6-14E2A3DDE3D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6" name="Freeform 15">
              <a:extLst>
                <a:ext uri="{FF2B5EF4-FFF2-40B4-BE49-F238E27FC236}">
                  <a16:creationId xmlns:a16="http://schemas.microsoft.com/office/drawing/2014/main" id="{53E026AA-CFCC-425A-AEBB-5AF946E737E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16">
              <a:extLst>
                <a:ext uri="{FF2B5EF4-FFF2-40B4-BE49-F238E27FC236}">
                  <a16:creationId xmlns:a16="http://schemas.microsoft.com/office/drawing/2014/main" id="{CFB34E43-D7A7-44DD-B688-0C80F75A5FA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8" name="Freeform 17">
              <a:extLst>
                <a:ext uri="{FF2B5EF4-FFF2-40B4-BE49-F238E27FC236}">
                  <a16:creationId xmlns:a16="http://schemas.microsoft.com/office/drawing/2014/main" id="{79E6D206-E674-40DF-B2D9-F4D4C81F22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18">
              <a:extLst>
                <a:ext uri="{FF2B5EF4-FFF2-40B4-BE49-F238E27FC236}">
                  <a16:creationId xmlns:a16="http://schemas.microsoft.com/office/drawing/2014/main" id="{B8D71898-E190-48BB-9FA1-B18CFBECD18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19">
              <a:extLst>
                <a:ext uri="{FF2B5EF4-FFF2-40B4-BE49-F238E27FC236}">
                  <a16:creationId xmlns:a16="http://schemas.microsoft.com/office/drawing/2014/main" id="{02FEB4C2-E567-43E3-982F-9FC2F85BB0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0">
              <a:extLst>
                <a:ext uri="{FF2B5EF4-FFF2-40B4-BE49-F238E27FC236}">
                  <a16:creationId xmlns:a16="http://schemas.microsoft.com/office/drawing/2014/main" id="{F3A5AE10-E218-4DE4-8C8A-E5DEF1CF60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1">
              <a:extLst>
                <a:ext uri="{FF2B5EF4-FFF2-40B4-BE49-F238E27FC236}">
                  <a16:creationId xmlns:a16="http://schemas.microsoft.com/office/drawing/2014/main" id="{E6D62A9D-DBC0-4C69-A05C-785CCECCE1F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22">
              <a:extLst>
                <a:ext uri="{FF2B5EF4-FFF2-40B4-BE49-F238E27FC236}">
                  <a16:creationId xmlns:a16="http://schemas.microsoft.com/office/drawing/2014/main" id="{45CCB5FD-6E4A-498D-B96B-BB4FCC1DEE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4" name="Freeform 23">
              <a:extLst>
                <a:ext uri="{FF2B5EF4-FFF2-40B4-BE49-F238E27FC236}">
                  <a16:creationId xmlns:a16="http://schemas.microsoft.com/office/drawing/2014/main" id="{8CB57E2B-3E69-4131-A938-EE548A3E5F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6" name="Group 35">
            <a:extLst>
              <a:ext uri="{FF2B5EF4-FFF2-40B4-BE49-F238E27FC236}">
                <a16:creationId xmlns:a16="http://schemas.microsoft.com/office/drawing/2014/main" id="{183BD171-940D-49F9-A450-D14C7C7B5F7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7" name="Rectangle 36">
              <a:extLst>
                <a:ext uri="{FF2B5EF4-FFF2-40B4-BE49-F238E27FC236}">
                  <a16:creationId xmlns:a16="http://schemas.microsoft.com/office/drawing/2014/main" id="{CA28A8C9-77D1-4849-86D2-1275065E27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Isosceles Triangle 37">
              <a:extLst>
                <a:ext uri="{FF2B5EF4-FFF2-40B4-BE49-F238E27FC236}">
                  <a16:creationId xmlns:a16="http://schemas.microsoft.com/office/drawing/2014/main" id="{0C209A80-098E-469E-8C00-C6968D0D3F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9" name="Rectangle 38">
              <a:extLst>
                <a:ext uri="{FF2B5EF4-FFF2-40B4-BE49-F238E27FC236}">
                  <a16:creationId xmlns:a16="http://schemas.microsoft.com/office/drawing/2014/main" id="{D400F9E1-E8F2-45AE-AB64-B12ACDD4E2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41" name="Rectangle 40">
            <a:extLst>
              <a:ext uri="{FF2B5EF4-FFF2-40B4-BE49-F238E27FC236}">
                <a16:creationId xmlns:a16="http://schemas.microsoft.com/office/drawing/2014/main" id="{6BDBA639-2A71-4A60-A71A-FF1836F546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3" name="Group 42">
            <a:extLst>
              <a:ext uri="{FF2B5EF4-FFF2-40B4-BE49-F238E27FC236}">
                <a16:creationId xmlns:a16="http://schemas.microsoft.com/office/drawing/2014/main" id="{5E208A8B-5EBD-4532-BE72-26414FA7CF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44"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3"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4"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5"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62"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4" name="Freeform: Shape 63">
            <a:extLst>
              <a:ext uri="{FF2B5EF4-FFF2-40B4-BE49-F238E27FC236}">
                <a16:creationId xmlns:a16="http://schemas.microsoft.com/office/drawing/2014/main" id="{D9C506D7-84CB-4057-A44A-465313E785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6"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idx="4294967295"/>
          </p:nvPr>
        </p:nvSpPr>
        <p:spPr>
          <a:xfrm>
            <a:off x="2616277" y="2061838"/>
            <a:ext cx="6959446" cy="1662475"/>
          </a:xfrm>
        </p:spPr>
        <p:txBody>
          <a:bodyPr vert="horz" lIns="228600" tIns="228600" rIns="228600" bIns="0" rtlCol="0" anchor="b">
            <a:normAutofit/>
          </a:bodyPr>
          <a:lstStyle/>
          <a:p>
            <a:pPr lvl="0">
              <a:lnSpc>
                <a:spcPct val="80000"/>
              </a:lnSpc>
            </a:pPr>
            <a:r>
              <a:rPr lang="en-US" sz="4800">
                <a:solidFill>
                  <a:srgbClr val="FFFEFF"/>
                </a:solidFill>
              </a:rPr>
              <a:t> </a:t>
            </a:r>
            <a:br>
              <a:rPr lang="en-US" sz="4800">
                <a:solidFill>
                  <a:srgbClr val="FFFEFF"/>
                </a:solidFill>
              </a:rPr>
            </a:br>
            <a:endParaRPr lang="en-US" sz="4800">
              <a:solidFill>
                <a:srgbClr val="FFFEFF"/>
              </a:solidFill>
            </a:endParaRPr>
          </a:p>
        </p:txBody>
      </p:sp>
      <p:sp>
        <p:nvSpPr>
          <p:cNvPr id="10" name="Slide Number Placeholder 9"/>
          <p:cNvSpPr>
            <a:spLocks noGrp="1"/>
          </p:cNvSpPr>
          <p:nvPr>
            <p:ph type="sldNum" sz="quarter" idx="12"/>
          </p:nvPr>
        </p:nvSpPr>
        <p:spPr>
          <a:xfrm>
            <a:off x="10385952" y="6359494"/>
            <a:ext cx="914400" cy="320040"/>
          </a:xfrm>
        </p:spPr>
        <p:txBody>
          <a:bodyPr vert="horz" lIns="91440" tIns="45720" rIns="91440" bIns="45720" rtlCol="0" anchor="ctr">
            <a:normAutofit/>
          </a:bodyPr>
          <a:lstStyle/>
          <a:p>
            <a:pPr marR="0" lvl="0" indent="0" defTabSz="457200" fontAlgn="auto">
              <a:spcBef>
                <a:spcPts val="0"/>
              </a:spcBef>
              <a:spcAft>
                <a:spcPts val="600"/>
              </a:spcAft>
              <a:buClrTx/>
              <a:buSzTx/>
              <a:buFontTx/>
              <a:buNone/>
              <a:tabLst/>
              <a:defRPr/>
            </a:pPr>
            <a:fld id="{C3B518C4-3D89-489B-A4C9-FB288FCEC7A7}" type="slidenum">
              <a:rPr kumimoji="0" lang="en-US" b="0" i="0" u="none" strike="noStrike" cap="none" spc="0" normalizeH="0" baseline="0" noProof="0" smtClean="0">
                <a:ln>
                  <a:noFill/>
                </a:ln>
                <a:effectLst/>
                <a:uLnTx/>
                <a:uFillTx/>
              </a:rPr>
              <a:pPr marR="0" lvl="0" indent="0" defTabSz="457200" fontAlgn="auto">
                <a:spcBef>
                  <a:spcPts val="0"/>
                </a:spcBef>
                <a:spcAft>
                  <a:spcPts val="600"/>
                </a:spcAft>
                <a:buClrTx/>
                <a:buSzTx/>
                <a:buFontTx/>
                <a:buNone/>
                <a:tabLst/>
                <a:defRPr/>
              </a:pPr>
              <a:t>76</a:t>
            </a:fld>
            <a:endParaRPr kumimoji="0" lang="en-US" b="0" i="0" u="none" strike="noStrike" cap="none" spc="0" normalizeH="0" baseline="0" noProof="0" dirty="0">
              <a:ln>
                <a:noFill/>
              </a:ln>
              <a:effectLst/>
              <a:uLnTx/>
              <a:uFillTx/>
            </a:endParaRPr>
          </a:p>
        </p:txBody>
      </p:sp>
      <p:pic>
        <p:nvPicPr>
          <p:cNvPr id="8" name="Picture 7"/>
          <p:cNvPicPr/>
          <p:nvPr/>
        </p:nvPicPr>
        <p:blipFill>
          <a:blip r:embed="rId3" cstate="print"/>
          <a:srcRect/>
          <a:stretch>
            <a:fillRect/>
          </a:stretch>
        </p:blipFill>
        <p:spPr bwMode="auto">
          <a:xfrm>
            <a:off x="127145" y="5782614"/>
            <a:ext cx="941801" cy="938861"/>
          </a:xfrm>
          <a:prstGeom prst="rect">
            <a:avLst/>
          </a:prstGeom>
          <a:noFill/>
          <a:ln w="9525">
            <a:noFill/>
            <a:miter lim="800000"/>
            <a:headEnd/>
            <a:tailEnd/>
          </a:ln>
        </p:spPr>
      </p:pic>
      <p:sp>
        <p:nvSpPr>
          <p:cNvPr id="9" name="Rectangle 8"/>
          <p:cNvSpPr/>
          <p:nvPr/>
        </p:nvSpPr>
        <p:spPr>
          <a:xfrm>
            <a:off x="4063778" y="2616661"/>
            <a:ext cx="4288675" cy="923330"/>
          </a:xfrm>
          <a:prstGeom prst="rect">
            <a:avLst/>
          </a:prstGeom>
          <a:noFill/>
        </p:spPr>
        <p:txBody>
          <a:bodyPr wrap="none" lIns="91440" tIns="45720" rIns="91440" bIns="45720">
            <a:spAutoFit/>
          </a:bodyPr>
          <a:lstStyle/>
          <a:p>
            <a:pPr algn="ctr">
              <a:spcAft>
                <a:spcPts val="600"/>
              </a:spcAft>
            </a:pPr>
            <a:r>
              <a:rPr lang="en-US" sz="5400" b="1" dirty="0">
                <a:ln w="0"/>
                <a:pattFill prst="dkUpDiag">
                  <a:fgClr>
                    <a:schemeClr val="bg1">
                      <a:lumMod val="50000"/>
                    </a:schemeClr>
                  </a:fgClr>
                  <a:bgClr>
                    <a:schemeClr val="tx1">
                      <a:lumMod val="75000"/>
                      <a:lumOff val="25000"/>
                    </a:schemeClr>
                  </a:bgClr>
                </a:pattFill>
                <a:effectLst>
                  <a:outerShdw blurRad="38100" dist="19050" dir="2700000" algn="tl" rotWithShape="0">
                    <a:schemeClr val="dk1">
                      <a:alpha val="40000"/>
                    </a:schemeClr>
                  </a:outerShdw>
                </a:effectLst>
              </a:rPr>
              <a:t>THANK YOU</a:t>
            </a:r>
            <a:endParaRPr lang="en-US" sz="5400" b="1" cap="none" spc="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Tree>
    <p:extLst>
      <p:ext uri="{BB962C8B-B14F-4D97-AF65-F5344CB8AC3E}">
        <p14:creationId xmlns:p14="http://schemas.microsoft.com/office/powerpoint/2010/main" val="1891501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a:xfrm>
            <a:off x="10596490" y="5943234"/>
            <a:ext cx="914400" cy="32004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76E654-D9C4-43E5-B9B6-5C741680088F}" type="slidenum">
              <a:rPr kumimoji="0" lang="en-ZA" sz="1050" b="0" i="0" u="none" strike="noStrike" kern="1200" cap="none" spc="0" normalizeH="0" baseline="0" noProof="0" smtClean="0">
                <a:ln>
                  <a:noFill/>
                </a:ln>
                <a:solidFill>
                  <a:schemeClr val="tx1"/>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ZA" sz="1050" b="0" i="0" u="none" strike="noStrike" kern="1200" cap="none" spc="0" normalizeH="0" baseline="0" noProof="0">
              <a:ln>
                <a:noFill/>
              </a:ln>
              <a:solidFill>
                <a:schemeClr val="tx1"/>
              </a:solidFill>
              <a:effectLst/>
              <a:uLnTx/>
              <a:uFillTx/>
              <a:latin typeface="Calibri"/>
              <a:ea typeface="+mn-ea"/>
              <a:cs typeface="+mn-cs"/>
            </a:endParaRPr>
          </a:p>
        </p:txBody>
      </p:sp>
      <p:sp>
        <p:nvSpPr>
          <p:cNvPr id="2" name="Title 1"/>
          <p:cNvSpPr>
            <a:spLocks noGrp="1"/>
          </p:cNvSpPr>
          <p:nvPr>
            <p:ph type="title" idx="4294967295"/>
          </p:nvPr>
        </p:nvSpPr>
        <p:spPr>
          <a:xfrm>
            <a:off x="659005" y="320040"/>
            <a:ext cx="11017180" cy="989012"/>
          </a:xfrm>
          <a:solidFill>
            <a:schemeClr val="accent1"/>
          </a:solidFill>
        </p:spPr>
        <p:txBody>
          <a:bodyPr>
            <a:noAutofit/>
          </a:bodyPr>
          <a:lstStyle/>
          <a:p>
            <a:pPr algn="ctr"/>
            <a:r>
              <a:rPr lang="en-ZA" sz="3200" b="1" dirty="0">
                <a:solidFill>
                  <a:schemeClr val="tx1"/>
                </a:solidFill>
                <a:latin typeface="Arial" panose="020B0604020202020204" pitchFamily="34" charset="0"/>
                <a:ea typeface="Tahoma" panose="020B0604030504040204" pitchFamily="34" charset="0"/>
                <a:cs typeface="Arial" panose="020B0604020202020204" pitchFamily="34" charset="0"/>
              </a:rPr>
              <a:t/>
            </a:r>
            <a:br>
              <a:rPr lang="en-ZA" sz="3200" b="1" dirty="0">
                <a:solidFill>
                  <a:schemeClr val="tx1"/>
                </a:solidFill>
                <a:latin typeface="Arial" panose="020B0604020202020204" pitchFamily="34" charset="0"/>
                <a:ea typeface="Tahoma" panose="020B0604030504040204" pitchFamily="34" charset="0"/>
                <a:cs typeface="Arial" panose="020B0604020202020204" pitchFamily="34" charset="0"/>
              </a:rPr>
            </a:br>
            <a:r>
              <a:rPr lang="en-ZA" sz="3200" b="1" dirty="0">
                <a:solidFill>
                  <a:schemeClr val="tx1"/>
                </a:solidFill>
                <a:latin typeface="Arial" panose="020B0604020202020204" pitchFamily="34" charset="0"/>
                <a:ea typeface="Tahoma" panose="020B0604030504040204" pitchFamily="34" charset="0"/>
                <a:cs typeface="Arial" panose="020B0604020202020204" pitchFamily="34" charset="0"/>
              </a:rPr>
              <a:t>FILLING OF CRITICAL VACANCIES</a:t>
            </a:r>
            <a:br>
              <a:rPr lang="en-ZA" sz="3200" b="1" dirty="0">
                <a:solidFill>
                  <a:schemeClr val="tx1"/>
                </a:solidFill>
                <a:latin typeface="Arial" panose="020B0604020202020204" pitchFamily="34" charset="0"/>
                <a:ea typeface="Tahoma" panose="020B0604030504040204" pitchFamily="34" charset="0"/>
                <a:cs typeface="Arial" panose="020B0604020202020204" pitchFamily="34" charset="0"/>
              </a:rPr>
            </a:br>
            <a:endParaRPr lang="en-ZA" sz="3200" b="1" dirty="0">
              <a:solidFill>
                <a:schemeClr val="tx1"/>
              </a:solidFill>
              <a:latin typeface="Arial" panose="020B0604020202020204" pitchFamily="34" charset="0"/>
              <a:ea typeface="Tahoma" panose="020B0604030504040204" pitchFamily="34" charset="0"/>
              <a:cs typeface="Arial" panose="020B0604020202020204" pitchFamily="34" charset="0"/>
            </a:endParaRPr>
          </a:p>
        </p:txBody>
      </p:sp>
      <p:sp>
        <p:nvSpPr>
          <p:cNvPr id="3" name="Content Placeholder 2"/>
          <p:cNvSpPr>
            <a:spLocks noGrp="1"/>
          </p:cNvSpPr>
          <p:nvPr>
            <p:ph idx="4294967295"/>
          </p:nvPr>
        </p:nvSpPr>
        <p:spPr>
          <a:xfrm>
            <a:off x="863600" y="1496060"/>
            <a:ext cx="10058400" cy="4408488"/>
          </a:xfrm>
        </p:spPr>
        <p:txBody>
          <a:bodyPr>
            <a:normAutofit lnSpcReduction="10000"/>
          </a:bodyPr>
          <a:lstStyle/>
          <a:p>
            <a:pPr marL="0" indent="0">
              <a:buClrTx/>
              <a:buNone/>
            </a:pPr>
            <a:r>
              <a:rPr lang="en-ZA" dirty="0">
                <a:solidFill>
                  <a:schemeClr val="tx1"/>
                </a:solidFill>
                <a:latin typeface="Arial" panose="020B0604020202020204" pitchFamily="34" charset="0"/>
                <a:ea typeface="Tahoma" panose="020B0604030504040204" pitchFamily="34" charset="0"/>
                <a:cs typeface="Arial" panose="020B0604020202020204" pitchFamily="34" charset="0"/>
              </a:rPr>
              <a:t>All senior positions have been filled: </a:t>
            </a:r>
          </a:p>
          <a:p>
            <a:pPr>
              <a:buClrTx/>
              <a:buFont typeface="Wingdings" panose="05000000000000000000" pitchFamily="2" charset="2"/>
              <a:buChar char="q"/>
            </a:pPr>
            <a:r>
              <a:rPr lang="en-ZA" dirty="0">
                <a:solidFill>
                  <a:schemeClr val="tx1"/>
                </a:solidFill>
                <a:latin typeface="Arial" panose="020B0604020202020204" pitchFamily="34" charset="0"/>
                <a:ea typeface="Tahoma" panose="020B0604030504040204" pitchFamily="34" charset="0"/>
                <a:cs typeface="Arial" panose="020B0604020202020204" pitchFamily="34" charset="0"/>
              </a:rPr>
              <a:t> Municipal Manager				: Mr B S Matlala</a:t>
            </a:r>
          </a:p>
          <a:p>
            <a:pPr>
              <a:buClrTx/>
              <a:buFont typeface="Wingdings" panose="05000000000000000000" pitchFamily="2" charset="2"/>
              <a:buChar char="q"/>
            </a:pPr>
            <a:r>
              <a:rPr lang="en-ZA" dirty="0">
                <a:solidFill>
                  <a:schemeClr val="tx1"/>
                </a:solidFill>
                <a:latin typeface="Arial" panose="020B0604020202020204" pitchFamily="34" charset="0"/>
                <a:ea typeface="Tahoma" panose="020B0604030504040204" pitchFamily="34" charset="0"/>
                <a:cs typeface="Arial" panose="020B0604020202020204" pitchFamily="34" charset="0"/>
              </a:rPr>
              <a:t> Chief Financial Officer				: Ms P Makhubela</a:t>
            </a:r>
          </a:p>
          <a:p>
            <a:pPr>
              <a:buClrTx/>
              <a:buFont typeface="Wingdings" panose="05000000000000000000" pitchFamily="2" charset="2"/>
              <a:buChar char="q"/>
            </a:pPr>
            <a:r>
              <a:rPr lang="en-ZA" dirty="0">
                <a:solidFill>
                  <a:schemeClr val="tx1"/>
                </a:solidFill>
                <a:latin typeface="Arial" panose="020B0604020202020204" pitchFamily="34" charset="0"/>
                <a:ea typeface="Tahoma" panose="020B0604030504040204" pitchFamily="34" charset="0"/>
                <a:cs typeface="Arial" panose="020B0604020202020204" pitchFamily="34" charset="0"/>
              </a:rPr>
              <a:t> Director Corporate services			: Mr W. Shibamba</a:t>
            </a:r>
          </a:p>
          <a:p>
            <a:pPr>
              <a:buClrTx/>
              <a:buFont typeface="Wingdings" panose="05000000000000000000" pitchFamily="2" charset="2"/>
              <a:buChar char="q"/>
            </a:pPr>
            <a:r>
              <a:rPr lang="en-ZA" dirty="0">
                <a:solidFill>
                  <a:schemeClr val="tx1"/>
                </a:solidFill>
                <a:latin typeface="Arial" panose="020B0604020202020204" pitchFamily="34" charset="0"/>
                <a:ea typeface="Tahoma" panose="020B0604030504040204" pitchFamily="34" charset="0"/>
                <a:cs typeface="Arial" panose="020B0604020202020204" pitchFamily="34" charset="0"/>
              </a:rPr>
              <a:t> Director Community Services			: Mr A </a:t>
            </a:r>
            <a:r>
              <a:rPr lang="en-ZA" dirty="0" err="1">
                <a:solidFill>
                  <a:schemeClr val="tx1"/>
                </a:solidFill>
                <a:latin typeface="Arial" panose="020B0604020202020204" pitchFamily="34" charset="0"/>
                <a:ea typeface="Tahoma" panose="020B0604030504040204" pitchFamily="34" charset="0"/>
                <a:cs typeface="Arial" panose="020B0604020202020204" pitchFamily="34" charset="0"/>
              </a:rPr>
              <a:t>Nkuna</a:t>
            </a:r>
            <a:endParaRPr lang="en-ZA" dirty="0">
              <a:solidFill>
                <a:schemeClr val="tx1"/>
              </a:solidFill>
              <a:latin typeface="Arial" panose="020B0604020202020204" pitchFamily="34" charset="0"/>
              <a:ea typeface="Tahoma" panose="020B0604030504040204" pitchFamily="34" charset="0"/>
              <a:cs typeface="Arial" panose="020B0604020202020204" pitchFamily="34" charset="0"/>
            </a:endParaRPr>
          </a:p>
          <a:p>
            <a:pPr>
              <a:buClrTx/>
              <a:buFont typeface="Wingdings" panose="05000000000000000000" pitchFamily="2" charset="2"/>
              <a:buChar char="q"/>
            </a:pPr>
            <a:r>
              <a:rPr lang="en-ZA" dirty="0">
                <a:solidFill>
                  <a:schemeClr val="tx1"/>
                </a:solidFill>
                <a:latin typeface="Arial" panose="020B0604020202020204" pitchFamily="34" charset="0"/>
                <a:ea typeface="Tahoma" panose="020B0604030504040204" pitchFamily="34" charset="0"/>
                <a:cs typeface="Arial" panose="020B0604020202020204" pitchFamily="34" charset="0"/>
              </a:rPr>
              <a:t> Director Electrical Engineering			: Mr M S Lelope</a:t>
            </a:r>
          </a:p>
          <a:p>
            <a:pPr>
              <a:buClrTx/>
              <a:buFont typeface="Wingdings" panose="05000000000000000000" pitchFamily="2" charset="2"/>
              <a:buChar char="q"/>
            </a:pPr>
            <a:r>
              <a:rPr lang="en-ZA" dirty="0">
                <a:solidFill>
                  <a:schemeClr val="tx1"/>
                </a:solidFill>
                <a:latin typeface="Arial" panose="020B0604020202020204" pitchFamily="34" charset="0"/>
                <a:ea typeface="Tahoma" panose="020B0604030504040204" pitchFamily="34" charset="0"/>
                <a:cs typeface="Arial" panose="020B0604020202020204" pitchFamily="34" charset="0"/>
              </a:rPr>
              <a:t> Director Engineering Services			: Mr C W Molokomme</a:t>
            </a:r>
          </a:p>
          <a:p>
            <a:pPr>
              <a:buClrTx/>
              <a:buFont typeface="Wingdings" panose="05000000000000000000" pitchFamily="2" charset="2"/>
              <a:buChar char="q"/>
            </a:pPr>
            <a:r>
              <a:rPr lang="en-ZA" dirty="0">
                <a:solidFill>
                  <a:schemeClr val="tx1"/>
                </a:solidFill>
                <a:latin typeface="Arial" panose="020B0604020202020204" pitchFamily="34" charset="0"/>
                <a:ea typeface="Tahoma" panose="020B0604030504040204" pitchFamily="34" charset="0"/>
                <a:cs typeface="Arial" panose="020B0604020202020204" pitchFamily="34" charset="0"/>
              </a:rPr>
              <a:t> Director Planning and Economic Development 	: Mr B M Mathebula</a:t>
            </a:r>
          </a:p>
          <a:p>
            <a:pPr>
              <a:buClrTx/>
              <a:buFont typeface="Wingdings" panose="05000000000000000000" pitchFamily="2" charset="2"/>
              <a:buChar char="q"/>
            </a:pPr>
            <a:endParaRPr lang="en-ZA" dirty="0">
              <a:solidFill>
                <a:schemeClr val="tx1"/>
              </a:solidFill>
              <a:latin typeface="Arial" panose="020B0604020202020204" pitchFamily="34" charset="0"/>
              <a:ea typeface="Tahoma" panose="020B0604030504040204" pitchFamily="34" charset="0"/>
              <a:cs typeface="Arial" panose="020B0604020202020204" pitchFamily="34" charset="0"/>
            </a:endParaRPr>
          </a:p>
          <a:p>
            <a:pPr marL="0" indent="0">
              <a:buClrTx/>
              <a:buNone/>
            </a:pPr>
            <a:r>
              <a:rPr lang="en-ZA" b="1" u="sng" dirty="0">
                <a:solidFill>
                  <a:schemeClr val="tx1"/>
                </a:solidFill>
                <a:latin typeface="Arial" panose="020B0604020202020204" pitchFamily="34" charset="0"/>
                <a:ea typeface="Tahoma" panose="020B0604030504040204" pitchFamily="34" charset="0"/>
                <a:cs typeface="Arial" panose="020B0604020202020204" pitchFamily="34" charset="0"/>
              </a:rPr>
              <a:t>  </a:t>
            </a:r>
          </a:p>
          <a:p>
            <a:pPr marL="0" indent="0">
              <a:buClrTx/>
              <a:buNone/>
            </a:pPr>
            <a:endParaRPr lang="en-ZA" dirty="0">
              <a:solidFill>
                <a:schemeClr val="tx1"/>
              </a:solidFill>
              <a:latin typeface="Arial" panose="020B0604020202020204" pitchFamily="34" charset="0"/>
              <a:ea typeface="Tahoma" panose="020B0604030504040204" pitchFamily="34" charset="0"/>
              <a:cs typeface="Arial" panose="020B0604020202020204" pitchFamily="34" charset="0"/>
            </a:endParaRPr>
          </a:p>
          <a:p>
            <a:pPr>
              <a:buClrTx/>
              <a:buFont typeface="Wingdings" panose="05000000000000000000" pitchFamily="2" charset="2"/>
              <a:buChar char="q"/>
            </a:pPr>
            <a:endParaRPr lang="en-ZA" dirty="0">
              <a:solidFill>
                <a:schemeClr val="tx1"/>
              </a:solidFill>
              <a:latin typeface="Arial" panose="020B0604020202020204" pitchFamily="34" charset="0"/>
              <a:ea typeface="Tahoma" panose="020B0604030504040204" pitchFamily="34" charset="0"/>
              <a:cs typeface="Arial" panose="020B0604020202020204" pitchFamily="34" charset="0"/>
            </a:endParaRPr>
          </a:p>
          <a:p>
            <a:pPr>
              <a:buClrTx/>
              <a:buFont typeface="Wingdings" panose="05000000000000000000" pitchFamily="2" charset="2"/>
              <a:buChar char="q"/>
            </a:pPr>
            <a:endParaRPr lang="en-ZA" dirty="0">
              <a:solidFill>
                <a:schemeClr val="tx1"/>
              </a:solidFill>
              <a:latin typeface="Arial" panose="020B0604020202020204" pitchFamily="34" charset="0"/>
              <a:ea typeface="Tahoma" panose="020B0604030504040204" pitchFamily="34" charset="0"/>
              <a:cs typeface="Arial" panose="020B0604020202020204" pitchFamily="34" charset="0"/>
            </a:endParaRPr>
          </a:p>
          <a:p>
            <a:pPr>
              <a:buClrTx/>
              <a:buFont typeface="Wingdings" panose="05000000000000000000" pitchFamily="2" charset="2"/>
              <a:buChar char="q"/>
            </a:pPr>
            <a:endParaRPr lang="en-ZA" dirty="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ZA" dirty="0">
              <a:solidFill>
                <a:schemeClr val="tx1"/>
              </a:solidFill>
              <a:latin typeface="Arial" panose="020B0604020202020204" pitchFamily="34" charset="0"/>
              <a:cs typeface="Arial" panose="020B0604020202020204" pitchFamily="34" charset="0"/>
            </a:endParaRPr>
          </a:p>
          <a:p>
            <a:pPr marL="0" indent="0">
              <a:buClrTx/>
              <a:buNone/>
            </a:pPr>
            <a:endParaRPr lang="en-ZA" dirty="0">
              <a:solidFill>
                <a:schemeClr val="tx1"/>
              </a:solidFill>
              <a:latin typeface="Arial" panose="020B0604020202020204" pitchFamily="34" charset="0"/>
              <a:cs typeface="Arial" panose="020B0604020202020204" pitchFamily="34" charset="0"/>
            </a:endParaRPr>
          </a:p>
          <a:p>
            <a:pPr marL="0" indent="0">
              <a:buClrTx/>
              <a:buNone/>
            </a:pPr>
            <a:endParaRPr lang="en-ZA" dirty="0">
              <a:solidFill>
                <a:schemeClr val="tx1"/>
              </a:solidFill>
              <a:latin typeface="Arial" panose="020B0604020202020204" pitchFamily="34" charset="0"/>
              <a:cs typeface="Arial" panose="020B0604020202020204" pitchFamily="34" charset="0"/>
            </a:endParaRPr>
          </a:p>
          <a:p>
            <a:pPr marL="0" indent="0">
              <a:buClrTx/>
              <a:buNone/>
            </a:pPr>
            <a:endParaRPr lang="en-ZA" dirty="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ZA" dirty="0">
              <a:solidFill>
                <a:schemeClr val="tx1"/>
              </a:solidFill>
              <a:latin typeface="Arial" panose="020B0604020202020204" pitchFamily="34" charset="0"/>
              <a:cs typeface="Arial" panose="020B0604020202020204" pitchFamily="34" charset="0"/>
            </a:endParaRPr>
          </a:p>
          <a:p>
            <a:pPr marL="0" indent="0">
              <a:buClrTx/>
              <a:buNone/>
            </a:pPr>
            <a:endParaRPr lang="en-ZA" dirty="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ZA" dirty="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ZA" dirty="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ZA" dirty="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ZA" dirty="0">
              <a:solidFill>
                <a:schemeClr val="tx1"/>
              </a:solidFill>
              <a:latin typeface="Arial" panose="020B0604020202020204" pitchFamily="34" charset="0"/>
              <a:cs typeface="Arial" panose="020B0604020202020204" pitchFamily="34" charset="0"/>
            </a:endParaRPr>
          </a:p>
          <a:p>
            <a:pPr marL="0" indent="0">
              <a:buClrTx/>
              <a:buNone/>
            </a:pPr>
            <a:endParaRPr lang="en-ZA" dirty="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ZA" dirty="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ZA" dirty="0">
              <a:solidFill>
                <a:schemeClr val="tx1"/>
              </a:solidFill>
              <a:latin typeface="Arial" panose="020B0604020202020204" pitchFamily="34" charset="0"/>
              <a:cs typeface="Arial" panose="020B0604020202020204" pitchFamily="34" charset="0"/>
            </a:endParaRPr>
          </a:p>
        </p:txBody>
      </p:sp>
      <p:pic>
        <p:nvPicPr>
          <p:cNvPr id="9" name="Picture 8"/>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3557034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a:xfrm>
            <a:off x="10596489" y="6026468"/>
            <a:ext cx="914400" cy="32004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76E654-D9C4-43E5-B9B6-5C741680088F}" type="slidenum">
              <a:rPr kumimoji="0" lang="en-ZA" sz="1050" b="0" i="0" u="none" strike="noStrike" kern="1200" cap="none" spc="0" normalizeH="0" baseline="0" noProof="0" smtClean="0">
                <a:ln>
                  <a:noFill/>
                </a:ln>
                <a:solidFill>
                  <a:schemeClr val="tx1"/>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ZA" sz="1050" b="0" i="0" u="none" strike="noStrike" kern="1200" cap="none" spc="0" normalizeH="0" baseline="0" noProof="0" dirty="0">
              <a:ln>
                <a:noFill/>
              </a:ln>
              <a:solidFill>
                <a:schemeClr val="tx1"/>
              </a:solidFill>
              <a:effectLst/>
              <a:uLnTx/>
              <a:uFillTx/>
              <a:latin typeface="Calibri"/>
              <a:ea typeface="+mn-ea"/>
              <a:cs typeface="+mn-cs"/>
            </a:endParaRPr>
          </a:p>
        </p:txBody>
      </p:sp>
      <p:sp>
        <p:nvSpPr>
          <p:cNvPr id="2" name="Title 1"/>
          <p:cNvSpPr>
            <a:spLocks noGrp="1"/>
          </p:cNvSpPr>
          <p:nvPr>
            <p:ph type="title" idx="4294967295"/>
          </p:nvPr>
        </p:nvSpPr>
        <p:spPr>
          <a:xfrm>
            <a:off x="634999" y="320040"/>
            <a:ext cx="10875889" cy="777240"/>
          </a:xfrm>
          <a:solidFill>
            <a:schemeClr val="accent1"/>
          </a:solidFill>
        </p:spPr>
        <p:txBody>
          <a:bodyPr>
            <a:noAutofit/>
          </a:bodyPr>
          <a:lstStyle/>
          <a:p>
            <a:pPr algn="ctr"/>
            <a:r>
              <a:rPr lang="en-ZA" sz="3200" b="1" dirty="0">
                <a:solidFill>
                  <a:schemeClr val="tx1"/>
                </a:solidFill>
                <a:latin typeface="+mn-lt"/>
                <a:ea typeface="Tahoma" panose="020B0604030504040204" pitchFamily="34" charset="0"/>
                <a:cs typeface="Tahoma" panose="020B0604030504040204" pitchFamily="34" charset="0"/>
              </a:rPr>
              <a:t/>
            </a:r>
            <a:br>
              <a:rPr lang="en-ZA" sz="3200" b="1" dirty="0">
                <a:solidFill>
                  <a:schemeClr val="tx1"/>
                </a:solidFill>
                <a:latin typeface="+mn-lt"/>
                <a:ea typeface="Tahoma" panose="020B0604030504040204" pitchFamily="34" charset="0"/>
                <a:cs typeface="Tahoma" panose="020B0604030504040204" pitchFamily="34" charset="0"/>
              </a:rPr>
            </a:br>
            <a:r>
              <a:rPr lang="en-ZA" sz="3200" b="1" dirty="0">
                <a:solidFill>
                  <a:schemeClr val="tx1"/>
                </a:solidFill>
                <a:latin typeface="+mn-lt"/>
                <a:ea typeface="Tahoma" panose="020B0604030504040204" pitchFamily="34" charset="0"/>
                <a:cs typeface="Tahoma" panose="020B0604030504040204" pitchFamily="34" charset="0"/>
              </a:rPr>
              <a:t/>
            </a:r>
            <a:br>
              <a:rPr lang="en-ZA" sz="3200" b="1" dirty="0">
                <a:solidFill>
                  <a:schemeClr val="tx1"/>
                </a:solidFill>
                <a:latin typeface="+mn-lt"/>
                <a:ea typeface="Tahoma" panose="020B0604030504040204" pitchFamily="34" charset="0"/>
                <a:cs typeface="Tahoma" panose="020B0604030504040204" pitchFamily="34" charset="0"/>
              </a:rPr>
            </a:br>
            <a:r>
              <a:rPr lang="en-ZA" sz="3200" b="1" dirty="0">
                <a:solidFill>
                  <a:schemeClr val="tx1"/>
                </a:solidFill>
                <a:latin typeface="+mn-lt"/>
                <a:ea typeface="Tahoma" panose="020B0604030504040204" pitchFamily="34" charset="0"/>
                <a:cs typeface="Tahoma" panose="020B0604030504040204" pitchFamily="34" charset="0"/>
              </a:rPr>
              <a:t>FILLING OF CRITICAL VACANCIES</a:t>
            </a:r>
            <a:br>
              <a:rPr lang="en-ZA" sz="3200" b="1" dirty="0">
                <a:solidFill>
                  <a:schemeClr val="tx1"/>
                </a:solidFill>
                <a:latin typeface="+mn-lt"/>
                <a:ea typeface="Tahoma" panose="020B0604030504040204" pitchFamily="34" charset="0"/>
                <a:cs typeface="Tahoma" panose="020B0604030504040204" pitchFamily="34" charset="0"/>
              </a:rPr>
            </a:br>
            <a:endParaRPr lang="en-ZA" sz="3200" b="1" dirty="0">
              <a:solidFill>
                <a:schemeClr val="tx1"/>
              </a:solidFill>
              <a:latin typeface="+mn-lt"/>
              <a:ea typeface="Tahoma" panose="020B0604030504040204" pitchFamily="34" charset="0"/>
              <a:cs typeface="Tahoma" panose="020B0604030504040204" pitchFamily="34" charset="0"/>
            </a:endParaRPr>
          </a:p>
        </p:txBody>
      </p:sp>
      <p:sp>
        <p:nvSpPr>
          <p:cNvPr id="3" name="Content Placeholder 2"/>
          <p:cNvSpPr>
            <a:spLocks noGrp="1"/>
          </p:cNvSpPr>
          <p:nvPr>
            <p:ph idx="4294967295"/>
          </p:nvPr>
        </p:nvSpPr>
        <p:spPr>
          <a:xfrm>
            <a:off x="868680" y="1617980"/>
            <a:ext cx="10058400" cy="4408488"/>
          </a:xfrm>
        </p:spPr>
        <p:txBody>
          <a:bodyPr>
            <a:normAutofit/>
          </a:bodyPr>
          <a:lstStyle/>
          <a:p>
            <a:pPr>
              <a:buClrTx/>
              <a:buFont typeface="Wingdings" panose="05000000000000000000" pitchFamily="2" charset="2"/>
              <a:buChar char="q"/>
            </a:pPr>
            <a:r>
              <a:rPr lang="en-ZA" sz="2000" dirty="0">
                <a:solidFill>
                  <a:schemeClr val="tx1"/>
                </a:solidFill>
                <a:latin typeface="Arial" panose="020B0604020202020204" pitchFamily="34" charset="0"/>
                <a:ea typeface="Tahoma" panose="020B0604030504040204" pitchFamily="34" charset="0"/>
                <a:cs typeface="Arial" panose="020B0604020202020204" pitchFamily="34" charset="0"/>
              </a:rPr>
              <a:t> The municipality is gradually moving to achieve its equity targets in the various levels </a:t>
            </a:r>
          </a:p>
          <a:p>
            <a:pPr marL="0" indent="0">
              <a:buClrTx/>
              <a:buNone/>
            </a:pPr>
            <a:r>
              <a:rPr lang="en-ZA" sz="2000" dirty="0">
                <a:solidFill>
                  <a:schemeClr val="tx1"/>
                </a:solidFill>
                <a:latin typeface="Arial" panose="020B0604020202020204" pitchFamily="34" charset="0"/>
                <a:ea typeface="Tahoma" panose="020B0604030504040204" pitchFamily="34" charset="0"/>
                <a:cs typeface="Arial" panose="020B0604020202020204" pitchFamily="34" charset="0"/>
              </a:rPr>
              <a:t>    of the organisation.</a:t>
            </a:r>
          </a:p>
          <a:p>
            <a:pPr>
              <a:buClrTx/>
              <a:buFont typeface="Wingdings" panose="05000000000000000000" pitchFamily="2" charset="2"/>
              <a:buChar char="q"/>
            </a:pPr>
            <a:r>
              <a:rPr lang="en-ZA" sz="2000" dirty="0">
                <a:solidFill>
                  <a:schemeClr val="tx1"/>
                </a:solidFill>
                <a:latin typeface="Arial" panose="020B0604020202020204" pitchFamily="34" charset="0"/>
                <a:ea typeface="Tahoma" panose="020B0604030504040204" pitchFamily="34" charset="0"/>
                <a:cs typeface="Arial" panose="020B0604020202020204" pitchFamily="34" charset="0"/>
              </a:rPr>
              <a:t> Attention will have to be focussed on new appointment to ensures that current gap </a:t>
            </a:r>
          </a:p>
          <a:p>
            <a:pPr marL="0" indent="0">
              <a:buClrTx/>
              <a:buNone/>
            </a:pPr>
            <a:r>
              <a:rPr lang="en-ZA" sz="2000" dirty="0">
                <a:solidFill>
                  <a:schemeClr val="tx1"/>
                </a:solidFill>
                <a:latin typeface="Arial" panose="020B0604020202020204" pitchFamily="34" charset="0"/>
                <a:ea typeface="Tahoma" panose="020B0604030504040204" pitchFamily="34" charset="0"/>
                <a:cs typeface="Arial" panose="020B0604020202020204" pitchFamily="34" charset="0"/>
              </a:rPr>
              <a:t>    between the composition of staff complement and the set target is drastically reduced.</a:t>
            </a:r>
          </a:p>
          <a:p>
            <a:pPr>
              <a:buClrTx/>
              <a:buFont typeface="Wingdings" panose="05000000000000000000" pitchFamily="2" charset="2"/>
              <a:buChar char="q"/>
            </a:pPr>
            <a:r>
              <a:rPr lang="en-ZA" sz="2000" dirty="0">
                <a:solidFill>
                  <a:schemeClr val="tx1"/>
                </a:solidFill>
                <a:latin typeface="Arial" panose="020B0604020202020204" pitchFamily="34" charset="0"/>
                <a:ea typeface="Tahoma" panose="020B0604030504040204" pitchFamily="34" charset="0"/>
                <a:cs typeface="Arial" panose="020B0604020202020204" pitchFamily="34" charset="0"/>
              </a:rPr>
              <a:t> There is currently no disciplinary cases involving senior managers.</a:t>
            </a:r>
          </a:p>
          <a:p>
            <a:pPr marL="0" indent="0">
              <a:buClrTx/>
              <a:buNone/>
            </a:pPr>
            <a:r>
              <a:rPr lang="en-ZA" sz="2000" b="1" u="sng" dirty="0">
                <a:solidFill>
                  <a:schemeClr val="tx1"/>
                </a:solidFill>
                <a:latin typeface="Arial" panose="020B0604020202020204" pitchFamily="34" charset="0"/>
                <a:ea typeface="Tahoma" panose="020B0604030504040204" pitchFamily="34" charset="0"/>
                <a:cs typeface="Arial" panose="020B0604020202020204" pitchFamily="34" charset="0"/>
              </a:rPr>
              <a:t>  </a:t>
            </a:r>
          </a:p>
          <a:p>
            <a:pPr marL="0" indent="0">
              <a:buClrTx/>
              <a:buNone/>
            </a:pPr>
            <a:endParaRPr lang="en-ZA" sz="2000" dirty="0">
              <a:solidFill>
                <a:schemeClr val="tx1"/>
              </a:solidFill>
              <a:latin typeface="Arial" panose="020B0604020202020204" pitchFamily="34" charset="0"/>
              <a:ea typeface="Tahoma" panose="020B0604030504040204" pitchFamily="34" charset="0"/>
              <a:cs typeface="Arial" panose="020B0604020202020204" pitchFamily="34" charset="0"/>
            </a:endParaRPr>
          </a:p>
          <a:p>
            <a:pPr>
              <a:buClrTx/>
              <a:buFont typeface="Wingdings" panose="05000000000000000000" pitchFamily="2" charset="2"/>
              <a:buChar char="q"/>
            </a:pPr>
            <a:endParaRPr lang="en-ZA" sz="2000" dirty="0">
              <a:solidFill>
                <a:schemeClr val="tx1"/>
              </a:solidFill>
              <a:latin typeface="Arial" panose="020B0604020202020204" pitchFamily="34" charset="0"/>
              <a:ea typeface="Tahoma" panose="020B0604030504040204" pitchFamily="34" charset="0"/>
              <a:cs typeface="Arial" panose="020B0604020202020204" pitchFamily="34" charset="0"/>
            </a:endParaRPr>
          </a:p>
          <a:p>
            <a:pPr>
              <a:buClrTx/>
              <a:buFont typeface="Wingdings" panose="05000000000000000000" pitchFamily="2" charset="2"/>
              <a:buChar char="q"/>
            </a:pPr>
            <a:endParaRPr lang="en-ZA" sz="2000" dirty="0">
              <a:solidFill>
                <a:schemeClr val="tx1"/>
              </a:solidFill>
              <a:latin typeface="Arial" panose="020B0604020202020204" pitchFamily="34" charset="0"/>
              <a:ea typeface="Tahoma" panose="020B0604030504040204" pitchFamily="34" charset="0"/>
              <a:cs typeface="Arial" panose="020B0604020202020204" pitchFamily="34" charset="0"/>
            </a:endParaRPr>
          </a:p>
          <a:p>
            <a:pPr>
              <a:buClrTx/>
              <a:buFont typeface="Wingdings" panose="05000000000000000000" pitchFamily="2" charset="2"/>
              <a:buChar char="q"/>
            </a:pPr>
            <a:endParaRPr lang="en-ZA" sz="2000" dirty="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ZA" sz="2000" dirty="0">
              <a:solidFill>
                <a:schemeClr val="tx1"/>
              </a:solidFill>
              <a:latin typeface="Arial" panose="020B0604020202020204" pitchFamily="34" charset="0"/>
              <a:cs typeface="Arial" panose="020B0604020202020204" pitchFamily="34" charset="0"/>
            </a:endParaRPr>
          </a:p>
          <a:p>
            <a:pPr marL="0" indent="0">
              <a:buClrTx/>
              <a:buNone/>
            </a:pPr>
            <a:endParaRPr lang="en-ZA" sz="2000" dirty="0">
              <a:solidFill>
                <a:schemeClr val="tx1"/>
              </a:solidFill>
              <a:latin typeface="Arial" panose="020B0604020202020204" pitchFamily="34" charset="0"/>
              <a:cs typeface="Arial" panose="020B0604020202020204" pitchFamily="34" charset="0"/>
            </a:endParaRPr>
          </a:p>
          <a:p>
            <a:pPr marL="0" indent="0">
              <a:buClrTx/>
              <a:buNone/>
            </a:pPr>
            <a:endParaRPr lang="en-ZA" sz="2000" dirty="0">
              <a:solidFill>
                <a:schemeClr val="tx1"/>
              </a:solidFill>
              <a:latin typeface="Arial" panose="020B0604020202020204" pitchFamily="34" charset="0"/>
              <a:cs typeface="Arial" panose="020B0604020202020204" pitchFamily="34" charset="0"/>
            </a:endParaRPr>
          </a:p>
          <a:p>
            <a:pPr marL="0" indent="0">
              <a:buClrTx/>
              <a:buNone/>
            </a:pPr>
            <a:endParaRPr lang="en-ZA" sz="2000" dirty="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ZA" sz="2000" dirty="0">
              <a:solidFill>
                <a:schemeClr val="tx1"/>
              </a:solidFill>
              <a:latin typeface="Arial" panose="020B0604020202020204" pitchFamily="34" charset="0"/>
              <a:cs typeface="Arial" panose="020B0604020202020204" pitchFamily="34" charset="0"/>
            </a:endParaRPr>
          </a:p>
          <a:p>
            <a:pPr marL="0" indent="0">
              <a:buClrTx/>
              <a:buNone/>
            </a:pPr>
            <a:endParaRPr lang="en-ZA" sz="2000" dirty="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ZA" sz="2000" dirty="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ZA" sz="2000" dirty="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ZA" sz="2000" dirty="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ZA" sz="2000" dirty="0">
              <a:solidFill>
                <a:schemeClr val="tx1"/>
              </a:solidFill>
              <a:latin typeface="Arial" panose="020B0604020202020204" pitchFamily="34" charset="0"/>
              <a:cs typeface="Arial" panose="020B0604020202020204" pitchFamily="34" charset="0"/>
            </a:endParaRPr>
          </a:p>
          <a:p>
            <a:pPr marL="0" indent="0">
              <a:buClrTx/>
              <a:buNone/>
            </a:pPr>
            <a:endParaRPr lang="en-ZA" sz="2000" dirty="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ZA" sz="2000" dirty="0">
              <a:solidFill>
                <a:schemeClr val="tx1"/>
              </a:solidFill>
              <a:latin typeface="Arial" panose="020B0604020202020204" pitchFamily="34" charset="0"/>
              <a:cs typeface="Arial" panose="020B0604020202020204" pitchFamily="34" charset="0"/>
            </a:endParaRPr>
          </a:p>
          <a:p>
            <a:pPr>
              <a:buClrTx/>
              <a:buFont typeface="Wingdings" pitchFamily="2" charset="2"/>
              <a:buChar char="§"/>
            </a:pPr>
            <a:endParaRPr lang="en-ZA" sz="2000" dirty="0">
              <a:solidFill>
                <a:schemeClr val="tx1"/>
              </a:solidFill>
              <a:latin typeface="Arial" panose="020B0604020202020204" pitchFamily="34" charset="0"/>
              <a:cs typeface="Arial" panose="020B0604020202020204" pitchFamily="34" charset="0"/>
            </a:endParaRPr>
          </a:p>
        </p:txBody>
      </p:sp>
      <p:pic>
        <p:nvPicPr>
          <p:cNvPr id="9" name="Picture 8"/>
          <p:cNvPicPr/>
          <p:nvPr/>
        </p:nvPicPr>
        <p:blipFill>
          <a:blip r:embed="rId2" cstate="print"/>
          <a:srcRect/>
          <a:stretch>
            <a:fillRect/>
          </a:stretch>
        </p:blipFill>
        <p:spPr bwMode="auto">
          <a:xfrm>
            <a:off x="127145" y="5782614"/>
            <a:ext cx="941801" cy="938861"/>
          </a:xfrm>
          <a:prstGeom prst="rect">
            <a:avLst/>
          </a:prstGeom>
          <a:noFill/>
          <a:ln w="9525">
            <a:noFill/>
            <a:miter lim="800000"/>
            <a:headEnd/>
            <a:tailEnd/>
          </a:ln>
        </p:spPr>
      </p:pic>
    </p:spTree>
    <p:extLst>
      <p:ext uri="{BB962C8B-B14F-4D97-AF65-F5344CB8AC3E}">
        <p14:creationId xmlns:p14="http://schemas.microsoft.com/office/powerpoint/2010/main" val="3036681253"/>
      </p:ext>
    </p:extLst>
  </p:cSld>
  <p:clrMapOvr>
    <a:masterClrMapping/>
  </p:clrMapOvr>
</p:sld>
</file>

<file path=ppt/theme/theme1.xml><?xml version="1.0" encoding="utf-8"?>
<a:theme xmlns:a="http://schemas.openxmlformats.org/drawingml/2006/main" name="Atlas">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Custom 1">
      <a:majorFont>
        <a:latin typeface="Arial"/>
        <a:ea typeface=""/>
        <a:cs typeface=""/>
      </a:majorFont>
      <a:minorFont>
        <a:latin typeface="Arial"/>
        <a:ea typeface=""/>
        <a:cs typeface=""/>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EF0781-FB17-4F1F-B3B1-699933968C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TotalTime>
  <Words>5403</Words>
  <Application>Microsoft Office PowerPoint</Application>
  <PresentationFormat>Widescreen</PresentationFormat>
  <Paragraphs>1310</Paragraphs>
  <Slides>76</Slides>
  <Notes>11</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76</vt:i4>
      </vt:variant>
    </vt:vector>
  </HeadingPairs>
  <TitlesOfParts>
    <vt:vector size="82" baseType="lpstr">
      <vt:lpstr>Arial</vt:lpstr>
      <vt:lpstr>Calibri</vt:lpstr>
      <vt:lpstr>Tahoma</vt:lpstr>
      <vt:lpstr>Times New Roman</vt:lpstr>
      <vt:lpstr>Wingdings</vt:lpstr>
      <vt:lpstr>Atlas</vt:lpstr>
      <vt:lpstr>GREATER TZANEEN MUNICIPALITY</vt:lpstr>
      <vt:lpstr>       CONTENTS </vt:lpstr>
      <vt:lpstr>PowerPoint Presentation</vt:lpstr>
      <vt:lpstr>       FUNCTIONALITY OF COUNCIL </vt:lpstr>
      <vt:lpstr>ORGANS OF COUNCIL</vt:lpstr>
      <vt:lpstr>PARTICIPATION BY TRADITIONAL LEADERSHIP</vt:lpstr>
      <vt:lpstr> FUNCTIONALITY OF LOCAL LABOUR FORUM   </vt:lpstr>
      <vt:lpstr> FILLING OF CRITICAL VACANCIES </vt:lpstr>
      <vt:lpstr>  FILLING OF CRITICAL VACANCIES </vt:lpstr>
      <vt:lpstr> TRAINING AND CAPACITY BUILDING </vt:lpstr>
      <vt:lpstr> TRAINING AND CAPACITY BUILDING </vt:lpstr>
      <vt:lpstr>2. MANAGEMENT </vt:lpstr>
      <vt:lpstr>PowerPoint Presentation</vt:lpstr>
      <vt:lpstr>STRATEGIES TO IMPROVE AUDIT OUTCOMES (GTM)</vt:lpstr>
      <vt:lpstr>AUDIT FINDING FOR THE PAST 3 YEARS </vt:lpstr>
      <vt:lpstr>MAJOR/KEY AUDIT FINDINGS 2018/2019 </vt:lpstr>
      <vt:lpstr>FUNCTIONING OF GOVERNANCE STRUCTURES</vt:lpstr>
      <vt:lpstr>3.UIF</vt:lpstr>
      <vt:lpstr>UIF - AWAITING AGSA AUDIT for 19/20: </vt:lpstr>
      <vt:lpstr>STATUS OF UIF INVESTIGATIONS </vt:lpstr>
      <vt:lpstr>Register of Irregular Expenditure 2019/20:</vt:lpstr>
      <vt:lpstr>THE UIF BELOW IS CATEGORIZED INTO THE FOLLOWING:  </vt:lpstr>
      <vt:lpstr>Register of Irregular Expenditure 2019/20:(Con..)</vt:lpstr>
      <vt:lpstr>Register of Irregular Expenditure 2019/20:(Con..)</vt:lpstr>
      <vt:lpstr>Register of Fruitless Expenditure 2019/20:</vt:lpstr>
      <vt:lpstr>Register of Fruitless Expenditure 2019/20:(Con…)</vt:lpstr>
      <vt:lpstr>Register of Fruitless Expenditure 2019/20: (Con…)</vt:lpstr>
      <vt:lpstr>New defied fruitless and Wasteful expenditure identified in 18/19 AGSA audit: </vt:lpstr>
      <vt:lpstr>PowerPoint Presentation</vt:lpstr>
      <vt:lpstr>PowerPoint Presentation</vt:lpstr>
      <vt:lpstr>PowerPoint Presentation</vt:lpstr>
      <vt:lpstr>PowerPoint Presentation</vt:lpstr>
      <vt:lpstr>PowerPoint Presentation</vt:lpstr>
      <vt:lpstr>5. Revenue collections </vt:lpstr>
      <vt:lpstr>REVENUE COLLECTION</vt:lpstr>
      <vt:lpstr>SPECIFIC RECOMMENDATIONS ON REVENUE ENHANCEMENT AND COLLECTION</vt:lpstr>
      <vt:lpstr>INDIGENT POLICY</vt:lpstr>
      <vt:lpstr>SUPPORT PROVINCIAL AND NATIONAL GOVERNMENT PROVIDING TO THE MUNICIPALITY AND GRANT SPENDING </vt:lpstr>
      <vt:lpstr>6. COVID EXPENDITURE </vt:lpstr>
      <vt:lpstr>   COVID EXPENDITURE TZANEEN LOCAL MUNICIPALITY </vt:lpstr>
      <vt:lpstr>COVID EXPENDITURE TZANEEN LOCAL MUNICIPALITY: (Con..)</vt:lpstr>
      <vt:lpstr>COVID EXPENDITURE TZANEEN LOCAL MUNICIPALITY: (Con..)</vt:lpstr>
      <vt:lpstr>COVID EXPENDITURE TZANEEN LOCAL MUNICIPALITY: (Con..)</vt:lpstr>
      <vt:lpstr>7. PROVISION OF BASIC SERVICES </vt:lpstr>
      <vt:lpstr>GTM  BUDGET SPENDING July-Sept 2020 </vt:lpstr>
      <vt:lpstr>ANNUAL OPERATING, CAPITAL AND GRANT BUDGET 20/21</vt:lpstr>
      <vt:lpstr>GRANTS THAT WERE SURRENDERD TO NATIONAL TREASURY IN THE PAST 5 YEARS</vt:lpstr>
      <vt:lpstr>GRANTS SPENDING AS AT  30 JUNE 2020</vt:lpstr>
      <vt:lpstr>SPECIAL BUDGET ADJUSTMENT PASSED ON 23 SEPT 2020 BY GTM COUNCIL</vt:lpstr>
      <vt:lpstr>SPECIAL BUDGET ADJUSTMENT REASONS: </vt:lpstr>
      <vt:lpstr>SERVICE DELIVERY BACKLOG</vt:lpstr>
      <vt:lpstr>WATER SUPPLY INTERRUPTIONS</vt:lpstr>
      <vt:lpstr> DETERIORATED ROADS FOR RECONSTRUCTION OR REHABILITATION </vt:lpstr>
      <vt:lpstr>ACCELERATION OF PROVISION OF BASIC SERVICES</vt:lpstr>
      <vt:lpstr>PowerPoint Presentation</vt:lpstr>
      <vt:lpstr>PowerPoint Presentation</vt:lpstr>
      <vt:lpstr>PowerPoint Presentation</vt:lpstr>
      <vt:lpstr>PowerPoint Presentation</vt:lpstr>
      <vt:lpstr>PowerPoint Presentation</vt:lpstr>
      <vt:lpstr>CURRENT PROJECT  CHALLENGES</vt:lpstr>
      <vt:lpstr>Project Schedule for current project challenges </vt:lpstr>
      <vt:lpstr>Project Schedule for current project challenges </vt:lpstr>
      <vt:lpstr>Project Schedule for current project challenges </vt:lpstr>
      <vt:lpstr>Project Schedule for current project challenges </vt:lpstr>
      <vt:lpstr>PowerPoint Presentation</vt:lpstr>
      <vt:lpstr>PowerPoint Presentation</vt:lpstr>
      <vt:lpstr>PowerPoint Presentation</vt:lpstr>
      <vt:lpstr>PowerPoint Presentation</vt:lpstr>
      <vt:lpstr>. LOCAL ECONOMIC DEVELOPMENT </vt:lpstr>
      <vt:lpstr>LED PROJECTS WHICH NEED SUPPORT</vt:lpstr>
      <vt:lpstr>JOB CREATION TARGETS</vt:lpstr>
      <vt:lpstr>PowerPoint Presentation</vt:lpstr>
      <vt:lpstr>REALISING THE GOALS OF LIMPOPO DEVELOPMENT PLAN AND NATIONAL DEVELOPMENT PLAN</vt:lpstr>
      <vt:lpstr>PowerPoint Presentation</vt:lpstr>
      <vt:lpstr>ESKOM DEBT</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GREATER TZANEEN MUNICIPALITY</dc:title>
  <dc:creator>Fortress Shabangu</dc:creator>
  <cp:lastModifiedBy>Shereen Cassiem</cp:lastModifiedBy>
  <cp:revision>41</cp:revision>
  <dcterms:created xsi:type="dcterms:W3CDTF">2020-10-30T07:49:57Z</dcterms:created>
  <dcterms:modified xsi:type="dcterms:W3CDTF">2020-11-02T16:14:21Z</dcterms:modified>
</cp:coreProperties>
</file>