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744" r:id="rId3"/>
    <p:sldMasterId id="2147483756" r:id="rId4"/>
  </p:sldMasterIdLst>
  <p:notesMasterIdLst>
    <p:notesMasterId r:id="rId52"/>
  </p:notesMasterIdLst>
  <p:handoutMasterIdLst>
    <p:handoutMasterId r:id="rId53"/>
  </p:handoutMasterIdLst>
  <p:sldIdLst>
    <p:sldId id="405" r:id="rId5"/>
    <p:sldId id="380" r:id="rId6"/>
    <p:sldId id="746" r:id="rId7"/>
    <p:sldId id="752" r:id="rId8"/>
    <p:sldId id="740" r:id="rId9"/>
    <p:sldId id="748" r:id="rId10"/>
    <p:sldId id="742" r:id="rId11"/>
    <p:sldId id="741" r:id="rId12"/>
    <p:sldId id="747" r:id="rId13"/>
    <p:sldId id="743" r:id="rId14"/>
    <p:sldId id="734" r:id="rId15"/>
    <p:sldId id="441" r:id="rId16"/>
    <p:sldId id="400" r:id="rId17"/>
    <p:sldId id="749" r:id="rId18"/>
    <p:sldId id="750" r:id="rId19"/>
    <p:sldId id="415" r:id="rId20"/>
    <p:sldId id="416" r:id="rId21"/>
    <p:sldId id="735" r:id="rId22"/>
    <p:sldId id="443" r:id="rId23"/>
    <p:sldId id="417" r:id="rId24"/>
    <p:sldId id="444" r:id="rId25"/>
    <p:sldId id="258" r:id="rId26"/>
    <p:sldId id="419" r:id="rId27"/>
    <p:sldId id="420" r:id="rId28"/>
    <p:sldId id="751" r:id="rId29"/>
    <p:sldId id="406" r:id="rId30"/>
    <p:sldId id="263" r:id="rId31"/>
    <p:sldId id="307" r:id="rId32"/>
    <p:sldId id="266" r:id="rId33"/>
    <p:sldId id="738" r:id="rId34"/>
    <p:sldId id="291" r:id="rId35"/>
    <p:sldId id="314" r:id="rId36"/>
    <p:sldId id="739" r:id="rId37"/>
    <p:sldId id="736" r:id="rId38"/>
    <p:sldId id="440" r:id="rId39"/>
    <p:sldId id="447" r:id="rId40"/>
    <p:sldId id="446" r:id="rId41"/>
    <p:sldId id="726" r:id="rId42"/>
    <p:sldId id="727" r:id="rId43"/>
    <p:sldId id="386" r:id="rId44"/>
    <p:sldId id="728" r:id="rId45"/>
    <p:sldId id="312" r:id="rId46"/>
    <p:sldId id="313" r:id="rId47"/>
    <p:sldId id="322" r:id="rId48"/>
    <p:sldId id="744" r:id="rId49"/>
    <p:sldId id="745" r:id="rId50"/>
    <p:sldId id="413"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hamaite Edith" initials="M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3" d="100"/>
          <a:sy n="73" d="100"/>
        </p:scale>
        <p:origin x="624" y="78"/>
      </p:cViewPr>
      <p:guideLst>
        <p:guide orient="horz" pos="2160"/>
        <p:guide pos="3840"/>
      </p:guideLst>
    </p:cSldViewPr>
  </p:slideViewPr>
  <p:notesTextViewPr>
    <p:cViewPr>
      <p:scale>
        <a:sx n="1" d="1"/>
        <a:sy n="1" d="1"/>
      </p:scale>
      <p:origin x="0" y="0"/>
    </p:cViewPr>
  </p:notesTextViewPr>
  <p:sorterViewPr>
    <p:cViewPr>
      <p:scale>
        <a:sx n="100" d="100"/>
        <a:sy n="100" d="100"/>
      </p:scale>
      <p:origin x="0" y="-93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3177" tIns="46589" rIns="93177" bIns="46589" rtlCol="0"/>
          <a:lstStyle>
            <a:lvl1pPr algn="r">
              <a:defRPr sz="1200"/>
            </a:lvl1pPr>
          </a:lstStyle>
          <a:p>
            <a:fld id="{81B83BEE-C448-4E91-9625-CC34ACF7F83E}" type="datetimeFigureOut">
              <a:rPr lang="en-US" smtClean="0"/>
              <a:t>11/2/2020</a:t>
            </a:fld>
            <a:endParaRPr lang="en-US"/>
          </a:p>
        </p:txBody>
      </p:sp>
      <p:sp>
        <p:nvSpPr>
          <p:cNvPr id="4" name="Footer Placeholder 3"/>
          <p:cNvSpPr>
            <a:spLocks noGrp="1"/>
          </p:cNvSpPr>
          <p:nvPr>
            <p:ph type="ftr" sz="quarter" idx="2"/>
          </p:nvPr>
        </p:nvSpPr>
        <p:spPr>
          <a:xfrm>
            <a:off x="1"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9"/>
            <a:ext cx="3037840" cy="466433"/>
          </a:xfrm>
          <a:prstGeom prst="rect">
            <a:avLst/>
          </a:prstGeom>
        </p:spPr>
        <p:txBody>
          <a:bodyPr vert="horz" lIns="93177" tIns="46589" rIns="93177" bIns="46589" rtlCol="0" anchor="b"/>
          <a:lstStyle>
            <a:lvl1pPr algn="r">
              <a:defRPr sz="1200"/>
            </a:lvl1pPr>
          </a:lstStyle>
          <a:p>
            <a:fld id="{814D109F-34A4-4641-AF7E-8CB533DB94C9}" type="slidenum">
              <a:rPr lang="en-US" smtClean="0"/>
              <a:t>‹#›</a:t>
            </a:fld>
            <a:endParaRPr lang="en-US"/>
          </a:p>
        </p:txBody>
      </p:sp>
    </p:spTree>
    <p:extLst>
      <p:ext uri="{BB962C8B-B14F-4D97-AF65-F5344CB8AC3E}">
        <p14:creationId xmlns:p14="http://schemas.microsoft.com/office/powerpoint/2010/main" val="2035721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77" tIns="46589" rIns="93177" bIns="46589" rtlCol="0"/>
          <a:lstStyle>
            <a:lvl1pPr algn="r">
              <a:defRPr sz="1200"/>
            </a:lvl1pPr>
          </a:lstStyle>
          <a:p>
            <a:fld id="{DB68BF6E-7423-48AE-9C6B-01A55DA0FF9E}" type="datetimeFigureOut">
              <a:rPr lang="en-US" smtClean="0"/>
              <a:t>11/2/2020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77" tIns="46589" rIns="93177" bIns="46589" rtlCol="0" anchor="b"/>
          <a:lstStyle>
            <a:lvl1pPr algn="r">
              <a:defRPr sz="1200"/>
            </a:lvl1pPr>
          </a:lstStyle>
          <a:p>
            <a:fld id="{115460DC-DA04-46BA-86C0-967199B792FD}" type="slidenum">
              <a:rPr lang="en-US" smtClean="0"/>
              <a:t>‹#›</a:t>
            </a:fld>
            <a:endParaRPr lang="en-US"/>
          </a:p>
        </p:txBody>
      </p:sp>
    </p:spTree>
    <p:extLst>
      <p:ext uri="{BB962C8B-B14F-4D97-AF65-F5344CB8AC3E}">
        <p14:creationId xmlns:p14="http://schemas.microsoft.com/office/powerpoint/2010/main" val="351631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096BB9-6A69-4357-AFEE-5900307BCC92}" type="datetime1">
              <a:rPr lang="en-US" smtClean="0">
                <a:solidFill>
                  <a:prstClr val="black">
                    <a:tint val="75000"/>
                  </a:prstClr>
                </a:solidFill>
              </a:r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254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6396B7-13D5-4902-9151-0788F4B2D7E2}" type="datetime1">
              <a:rPr lang="en-US" smtClean="0">
                <a:solidFill>
                  <a:prstClr val="black">
                    <a:tint val="75000"/>
                  </a:prstClr>
                </a:solidFill>
              </a:r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56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C2EB2E-A970-4878-BDEE-B3A7095B72B9}" type="datetime1">
              <a:rPr lang="en-US" smtClean="0">
                <a:solidFill>
                  <a:prstClr val="black">
                    <a:tint val="75000"/>
                  </a:prstClr>
                </a:solidFill>
              </a:r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039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176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867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381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962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12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005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256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46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65B1F3-363E-4C9F-B20F-3614C6D15ED5}" type="datetime1">
              <a:rPr lang="en-US" smtClean="0">
                <a:solidFill>
                  <a:prstClr val="black">
                    <a:tint val="75000"/>
                  </a:prstClr>
                </a:solidFill>
              </a:r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1643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72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354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799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546361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509597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8DD033-EC1E-4C31-BFA2-1A765CF36CD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2007086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8DD033-EC1E-4C31-BFA2-1A765CF36CD5}"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2427263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8DD033-EC1E-4C31-BFA2-1A765CF36CD5}"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918516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8DD033-EC1E-4C31-BFA2-1A765CF36CD5}"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146846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DD033-EC1E-4C31-BFA2-1A765CF36CD5}"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76491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B6C07-5DE6-46FA-B376-A1F67F3D1B0C}" type="datetime1">
              <a:rPr lang="en-US" smtClean="0">
                <a:solidFill>
                  <a:prstClr val="black">
                    <a:tint val="75000"/>
                  </a:prstClr>
                </a:solidFill>
              </a:r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4535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315401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05998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4277255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48672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324127-E173-41EA-AC46-C437860C8F42}" type="datetime1">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471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D236E-F8D1-4B10-8C3A-83CF0BE9DD8F}" type="datetime1">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920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4F5E88-61CC-40D8-89D9-CCCF6FB3663F}" type="datetime1">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680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148007-CF29-4F47-AB3B-E823CFB29A44}" type="datetime1">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701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CE563-19AC-4DA6-80B4-BEF8ADBB5CB7}" type="datetime1">
              <a:rPr lang="en-US" smtClean="0">
                <a:solidFill>
                  <a:prstClr val="black">
                    <a:tint val="75000"/>
                  </a:prstClr>
                </a:solidFill>
              </a:rPr>
              <a:pPr/>
              <a:t>11/2/2020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601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5AC985-0450-4A3B-99C5-70FD1167D8AD}" type="datetime1">
              <a:rPr lang="en-US" smtClean="0">
                <a:solidFill>
                  <a:prstClr val="black">
                    <a:tint val="75000"/>
                  </a:prstClr>
                </a:solidFill>
              </a:rPr>
              <a:pPr/>
              <a:t>11/2/2020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34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C0E8DD-1ACD-453E-BDCA-4C39C79120A1}" type="datetime1">
              <a:rPr lang="en-US" smtClean="0">
                <a:solidFill>
                  <a:prstClr val="black">
                    <a:tint val="75000"/>
                  </a:prstClr>
                </a:solidFill>
              </a:r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20565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014AB-FF1B-418C-B0F2-E678F41CAE48}" type="datetime1">
              <a:rPr lang="en-US" smtClean="0">
                <a:solidFill>
                  <a:prstClr val="black">
                    <a:tint val="75000"/>
                  </a:prstClr>
                </a:solidFill>
              </a:rPr>
              <a:pPr/>
              <a:t>11/2/2020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371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213BEAF-EA09-4884-923A-7F51E69A0646}" type="datetime1">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288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85DBF76-2F41-4FB7-A7D8-4ACB6F1D2B96}" type="datetime1">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384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2C7197-5D56-4458-BA57-F1C610F623D5}" type="datetime1">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456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99F1E3-3385-449C-B06F-A351B3B56977}" type="datetime1">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57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5DD57F-476D-40B0-9D31-4FBC1904F306}" type="datetime1">
              <a:rPr lang="en-US" smtClean="0">
                <a:solidFill>
                  <a:prstClr val="black">
                    <a:tint val="75000"/>
                  </a:prstClr>
                </a:solidFill>
              </a:rPr>
              <a:t>11/2/2020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035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687C7-49A8-4F7E-A1FD-48DDF486FA20}" type="datetime1">
              <a:rPr lang="en-US" smtClean="0">
                <a:solidFill>
                  <a:prstClr val="black">
                    <a:tint val="75000"/>
                  </a:prstClr>
                </a:solidFill>
              </a:rPr>
              <a:t>11/2/2020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721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1AE81-40A7-45B7-B860-F311A5DE11E8}" type="datetime1">
              <a:rPr lang="en-US" smtClean="0">
                <a:solidFill>
                  <a:prstClr val="black">
                    <a:tint val="75000"/>
                  </a:prstClr>
                </a:solidFill>
              </a:rPr>
              <a:t>11/2/2020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079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7E7C15-944C-4DDF-9183-15B5DD91B260}" type="datetime1">
              <a:rPr lang="en-US" smtClean="0">
                <a:solidFill>
                  <a:prstClr val="black">
                    <a:tint val="75000"/>
                  </a:prstClr>
                </a:solidFill>
              </a:r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272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4ABECB-3F2B-4A3F-9F24-B4222B0E99BC}" type="datetime1">
              <a:rPr lang="en-US" smtClean="0">
                <a:solidFill>
                  <a:prstClr val="black">
                    <a:tint val="75000"/>
                  </a:prstClr>
                </a:solidFill>
              </a:r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808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F169D-147E-46E8-92AD-3015A5BDF395}" type="datetime1">
              <a:rPr lang="en-US" smtClean="0">
                <a:solidFill>
                  <a:prstClr val="black">
                    <a:tint val="75000"/>
                  </a:prstClr>
                </a:solidFill>
              </a:rPr>
              <a:t>11/2/2020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A004E-DED9-4181-A91B-BDB8124BE6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3088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DD033-EC1E-4C31-BFA2-1A765CF36CD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3755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DD033-EC1E-4C31-BFA2-1A765CF36CD5}" type="datetimeFigureOut">
              <a:rPr lang="en-US" smtClean="0"/>
              <a:t>11/2/2020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A004E-DED9-4181-A91B-BDB8124BE6CC}" type="slidenum">
              <a:rPr lang="en-US" smtClean="0"/>
              <a:t>‹#›</a:t>
            </a:fld>
            <a:endParaRPr lang="en-US"/>
          </a:p>
        </p:txBody>
      </p:sp>
    </p:spTree>
    <p:extLst>
      <p:ext uri="{BB962C8B-B14F-4D97-AF65-F5344CB8AC3E}">
        <p14:creationId xmlns:p14="http://schemas.microsoft.com/office/powerpoint/2010/main" val="7899192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4E1546A-8C64-4CB1-8493-BDC4B6A54556}" type="datetime1">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86440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79352" y="2632560"/>
            <a:ext cx="7402132" cy="1416676"/>
          </a:xfrm>
        </p:spPr>
        <p:txBody>
          <a:bodyPr>
            <a:normAutofit fontScale="90000"/>
          </a:bodyPr>
          <a:lstStyle/>
          <a:p>
            <a:pPr>
              <a:lnSpc>
                <a:spcPct val="150000"/>
              </a:lnSpc>
            </a:pP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Portfolio Committee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03 November 2020</a:t>
            </a:r>
            <a:endParaRPr lang="en-US" sz="27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1455313" y="1970468"/>
            <a:ext cx="9556124" cy="584775"/>
          </a:xfrm>
          <a:prstGeom prst="rect">
            <a:avLst/>
          </a:prstGeom>
          <a:noFill/>
        </p:spPr>
        <p:txBody>
          <a:bodyPr wrap="square" rtlCol="0">
            <a:spAutoFit/>
          </a:bodyPr>
          <a:lstStyle/>
          <a:p>
            <a:pPr algn="ctr"/>
            <a:r>
              <a:rPr lang="en-US" sz="3200" b="1" dirty="0"/>
              <a:t>PROGRESS REPORT ON SECTION 139 INTERVENTIONS</a:t>
            </a:r>
          </a:p>
        </p:txBody>
      </p:sp>
    </p:spTree>
    <p:extLst>
      <p:ext uri="{BB962C8B-B14F-4D97-AF65-F5344CB8AC3E}">
        <p14:creationId xmlns:p14="http://schemas.microsoft.com/office/powerpoint/2010/main" val="212169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Content Placeholder 1"/>
          <p:cNvSpPr>
            <a:spLocks noGrp="1"/>
          </p:cNvSpPr>
          <p:nvPr>
            <p:ph idx="1"/>
          </p:nvPr>
        </p:nvSpPr>
        <p:spPr>
          <a:xfrm>
            <a:off x="864243" y="597289"/>
            <a:ext cx="10923204" cy="5313060"/>
          </a:xfrm>
        </p:spPr>
        <p:txBody>
          <a:bodyPr>
            <a:normAutofit fontScale="92500" lnSpcReduction="10000"/>
          </a:bodyPr>
          <a:lstStyle/>
          <a:p>
            <a:pPr algn="just">
              <a:lnSpc>
                <a:spcPct val="150000"/>
              </a:lnSpc>
            </a:pPr>
            <a:r>
              <a:rPr lang="en-US" sz="2400" dirty="0">
                <a:solidFill>
                  <a:prstClr val="black"/>
                </a:solidFill>
                <a:latin typeface="Arial" panose="020B0604020202020204" pitchFamily="34" charset="0"/>
                <a:cs typeface="Arial" panose="020B0604020202020204" pitchFamily="34" charset="0"/>
              </a:rPr>
              <a:t>Despite its high Eskom Debt and financial challenges, the municipality was among the first to sign and </a:t>
            </a:r>
            <a:r>
              <a:rPr lang="en-US" sz="2400" dirty="0" err="1">
                <a:solidFill>
                  <a:prstClr val="black"/>
                </a:solidFill>
                <a:latin typeface="Arial" panose="020B0604020202020204" pitchFamily="34" charset="0"/>
                <a:cs typeface="Arial" panose="020B0604020202020204" pitchFamily="34" charset="0"/>
              </a:rPr>
              <a:t>honour</a:t>
            </a:r>
            <a:r>
              <a:rPr lang="en-US" sz="2400" dirty="0">
                <a:solidFill>
                  <a:prstClr val="black"/>
                </a:solidFill>
                <a:latin typeface="Arial" panose="020B0604020202020204" pitchFamily="34" charset="0"/>
                <a:cs typeface="Arial" panose="020B0604020202020204" pitchFamily="34" charset="0"/>
              </a:rPr>
              <a:t> a repayment agreement with Eskom and </a:t>
            </a:r>
            <a:r>
              <a:rPr lang="en-US" sz="2400" dirty="0" err="1">
                <a:solidFill>
                  <a:prstClr val="black"/>
                </a:solidFill>
                <a:latin typeface="Arial" panose="020B0604020202020204" pitchFamily="34" charset="0"/>
                <a:cs typeface="Arial" panose="020B0604020202020204" pitchFamily="34" charset="0"/>
              </a:rPr>
              <a:t>Magalies</a:t>
            </a:r>
            <a:r>
              <a:rPr lang="en-US" sz="2400" dirty="0">
                <a:solidFill>
                  <a:prstClr val="black"/>
                </a:solidFill>
                <a:latin typeface="Arial" panose="020B0604020202020204" pitchFamily="34" charset="0"/>
                <a:cs typeface="Arial" panose="020B0604020202020204" pitchFamily="34" charset="0"/>
              </a:rPr>
              <a:t> Waterboard, avoiding service interruptions and saving on interest.</a:t>
            </a:r>
          </a:p>
          <a:p>
            <a:pPr algn="just">
              <a:lnSpc>
                <a:spcPct val="150000"/>
              </a:lnSpc>
            </a:pPr>
            <a:r>
              <a:rPr lang="en-US" sz="2400" dirty="0">
                <a:solidFill>
                  <a:prstClr val="black"/>
                </a:solidFill>
                <a:latin typeface="Arial" panose="020B0604020202020204" pitchFamily="34" charset="0"/>
                <a:cs typeface="Arial" panose="020B0604020202020204" pitchFamily="34" charset="0"/>
              </a:rPr>
              <a:t>Although it still has financial challenges, the municipality has stabilized resulting in it being to implement MIG </a:t>
            </a:r>
            <a:r>
              <a:rPr lang="en-US" sz="2400" dirty="0" err="1">
                <a:solidFill>
                  <a:prstClr val="black"/>
                </a:solidFill>
                <a:latin typeface="Arial" panose="020B0604020202020204" pitchFamily="34" charset="0"/>
                <a:cs typeface="Arial" panose="020B0604020202020204" pitchFamily="34" charset="0"/>
              </a:rPr>
              <a:t>programme</a:t>
            </a:r>
            <a:r>
              <a:rPr lang="en-US" sz="2400" dirty="0">
                <a:solidFill>
                  <a:prstClr val="black"/>
                </a:solidFill>
                <a:latin typeface="Arial" panose="020B0604020202020204" pitchFamily="34" charset="0"/>
                <a:cs typeface="Arial" panose="020B0604020202020204" pitchFamily="34" charset="0"/>
              </a:rPr>
              <a:t> after it was </a:t>
            </a:r>
            <a:r>
              <a:rPr lang="en-US" sz="2400" dirty="0" err="1">
                <a:solidFill>
                  <a:prstClr val="black"/>
                </a:solidFill>
                <a:latin typeface="Arial" panose="020B0604020202020204" pitchFamily="34" charset="0"/>
                <a:cs typeface="Arial" panose="020B0604020202020204" pitchFamily="34" charset="0"/>
              </a:rPr>
              <a:t>regazetted</a:t>
            </a:r>
            <a:r>
              <a:rPr lang="en-US" sz="2400" dirty="0">
                <a:solidFill>
                  <a:prstClr val="black"/>
                </a:solidFill>
                <a:latin typeface="Arial" panose="020B0604020202020204" pitchFamily="34" charset="0"/>
                <a:cs typeface="Arial" panose="020B0604020202020204" pitchFamily="34" charset="0"/>
              </a:rPr>
              <a:t> to Waterberg District Municipality from 2015/16.</a:t>
            </a:r>
          </a:p>
          <a:p>
            <a:pPr algn="just">
              <a:lnSpc>
                <a:spcPct val="150000"/>
              </a:lnSpc>
            </a:pPr>
            <a:r>
              <a:rPr lang="en-US" sz="2400" dirty="0">
                <a:solidFill>
                  <a:prstClr val="black"/>
                </a:solidFill>
                <a:latin typeface="Arial" panose="020B0604020202020204" pitchFamily="34" charset="0"/>
                <a:cs typeface="Arial" panose="020B0604020202020204" pitchFamily="34" charset="0"/>
              </a:rPr>
              <a:t>These gains may however be lost due to the suspension of the municipal manager in June 2020.</a:t>
            </a:r>
          </a:p>
          <a:p>
            <a:pPr algn="just">
              <a:lnSpc>
                <a:spcPct val="150000"/>
              </a:lnSpc>
            </a:pPr>
            <a:r>
              <a:rPr lang="en-US" sz="2400" dirty="0">
                <a:solidFill>
                  <a:prstClr val="black"/>
                </a:solidFill>
                <a:latin typeface="Arial" panose="020B0604020202020204" pitchFamily="34" charset="0"/>
                <a:cs typeface="Arial" panose="020B0604020202020204" pitchFamily="34" charset="0"/>
              </a:rPr>
              <a:t>The main challenge and lesson learnt from Thabazimbi intervention was the need to establish a team to support the “Administrator” so as not to rely on municipal official.</a:t>
            </a:r>
          </a:p>
          <a:p>
            <a:pPr algn="just"/>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78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682581"/>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985818" y="2286218"/>
            <a:ext cx="10515600" cy="958024"/>
          </a:xfrm>
        </p:spPr>
        <p:txBody>
          <a:bodyPr>
            <a:normAutofit/>
          </a:bodyPr>
          <a:lstStyle/>
          <a:p>
            <a:pPr marL="0" indent="0" algn="ctr">
              <a:buNone/>
            </a:pPr>
            <a:r>
              <a:rPr lang="en-US" sz="3200" b="1" dirty="0" err="1">
                <a:latin typeface="Arial" panose="020B0604020202020204" pitchFamily="34" charset="0"/>
                <a:cs typeface="Arial" panose="020B0604020202020204" pitchFamily="34" charset="0"/>
              </a:rPr>
              <a:t>Modimolle</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Mookgophong</a:t>
            </a:r>
            <a:r>
              <a:rPr lang="en-US" sz="3200" b="1" dirty="0">
                <a:latin typeface="Arial" panose="020B0604020202020204" pitchFamily="34" charset="0"/>
                <a:cs typeface="Arial" panose="020B0604020202020204" pitchFamily="34" charset="0"/>
              </a:rPr>
              <a:t> Local Municipality</a:t>
            </a:r>
          </a:p>
        </p:txBody>
      </p:sp>
    </p:spTree>
    <p:extLst>
      <p:ext uri="{BB962C8B-B14F-4D97-AF65-F5344CB8AC3E}">
        <p14:creationId xmlns:p14="http://schemas.microsoft.com/office/powerpoint/2010/main" val="360398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2575" y="90362"/>
            <a:ext cx="11447723" cy="749463"/>
          </a:xfrm>
        </p:spPr>
        <p:txBody>
          <a:bodyPr>
            <a:noAutofit/>
          </a:bodyPr>
          <a:lstStyle/>
          <a:p>
            <a:pPr algn="ctr"/>
            <a:r>
              <a:rPr lang="en-US" sz="3600" b="1" dirty="0">
                <a:latin typeface="Arial" panose="020B0604020202020204" pitchFamily="34" charset="0"/>
                <a:cs typeface="Arial" panose="020B0604020202020204" pitchFamily="34" charset="0"/>
              </a:rPr>
              <a:t>Background</a:t>
            </a:r>
            <a:endParaRPr lang="en-US" sz="2800" b="1" dirty="0">
              <a:latin typeface="Arial" panose="020B0604020202020204" pitchFamily="34" charset="0"/>
              <a:cs typeface="Arial" panose="020B0604020202020204" pitchFamily="34" charset="0"/>
            </a:endParaRPr>
          </a:p>
        </p:txBody>
      </p:sp>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682581"/>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838200" y="805257"/>
            <a:ext cx="10515600" cy="5069380"/>
          </a:xfrm>
        </p:spPr>
        <p:txBody>
          <a:bodyPr>
            <a:normAutofit fontScale="92500" lnSpcReduction="10000"/>
          </a:bodyPr>
          <a:lstStyle/>
          <a:p>
            <a:pPr marL="0" lvl="0" indent="0">
              <a:buNone/>
            </a:pPr>
            <a:endParaRPr lang="en-US" dirty="0"/>
          </a:p>
          <a:p>
            <a:pPr algn="just"/>
            <a:r>
              <a:rPr lang="en-US" dirty="0"/>
              <a:t>COGHSTA conducted a rapid assessment in the municipality due to a number of challenges that were identified in the municipality. </a:t>
            </a:r>
          </a:p>
          <a:p>
            <a:pPr algn="just"/>
            <a:r>
              <a:rPr lang="en-US" dirty="0"/>
              <a:t>In particular, it was during the meeting between the municipality’s Political Management Team, Senior Management and COGHSTA  on 01 February 2018 following the inability of the municipality to pay salaries on 25 January 2018 that an agreement was reached for the provincial government to conduct a rapid  assessment in the municipality.</a:t>
            </a:r>
          </a:p>
          <a:p>
            <a:pPr algn="just"/>
            <a:r>
              <a:rPr lang="en-GB" dirty="0"/>
              <a:t>The rapid assessment was subsequently conducted from 08 to 09 February 2018 ,and the team was constituted by officials from COGHSTA, Provincial Treasury and SALGA Limpopo. </a:t>
            </a:r>
          </a:p>
          <a:p>
            <a:pPr algn="just"/>
            <a:r>
              <a:rPr lang="en-US" dirty="0"/>
              <a:t>The team conducted a desktop study using the available reports and further interviewed several officials.</a:t>
            </a:r>
          </a:p>
        </p:txBody>
      </p:sp>
    </p:spTree>
    <p:extLst>
      <p:ext uri="{BB962C8B-B14F-4D97-AF65-F5344CB8AC3E}">
        <p14:creationId xmlns:p14="http://schemas.microsoft.com/office/powerpoint/2010/main" val="334831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2575" y="90362"/>
            <a:ext cx="11447723" cy="749463"/>
          </a:xfrm>
        </p:spPr>
        <p:txBody>
          <a:bodyPr>
            <a:noAutofit/>
          </a:bodyPr>
          <a:lstStyle/>
          <a:p>
            <a:pPr algn="ct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Findings of the rapid assessment</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682581"/>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838200" y="805257"/>
            <a:ext cx="10515600" cy="5069380"/>
          </a:xfrm>
        </p:spPr>
        <p:txBody>
          <a:bodyPr>
            <a:normAutofit fontScale="92500" lnSpcReduction="10000"/>
          </a:bodyPr>
          <a:lstStyle/>
          <a:p>
            <a:r>
              <a:rPr lang="en-US" dirty="0"/>
              <a:t>High vacancy rate at senior management level as well as instability of the senior management team.</a:t>
            </a:r>
          </a:p>
          <a:p>
            <a:pPr lvl="0"/>
            <a:r>
              <a:rPr lang="en-GB" dirty="0"/>
              <a:t>The salary bill for the staff was very high estimated at R8m with additional R3m of third parties payments. The total employee cost was 35% including council remuneration.</a:t>
            </a:r>
          </a:p>
          <a:p>
            <a:pPr lvl="0"/>
            <a:r>
              <a:rPr lang="en-GB" dirty="0"/>
              <a:t>Poor HR management(poor leave management, incomplete placement process, non-functional LLF, inadequate segregation of </a:t>
            </a:r>
            <a:r>
              <a:rPr lang="en-GB" dirty="0" err="1"/>
              <a:t>duties,etc</a:t>
            </a:r>
            <a:r>
              <a:rPr lang="en-GB" dirty="0"/>
              <a:t>)</a:t>
            </a:r>
          </a:p>
          <a:p>
            <a:pPr algn="just">
              <a:lnSpc>
                <a:spcPct val="120000"/>
              </a:lnSpc>
              <a:spcBef>
                <a:spcPts val="0"/>
              </a:spcBef>
              <a:defRPr/>
            </a:pPr>
            <a:r>
              <a:rPr lang="en-GB" dirty="0"/>
              <a:t>The financial statements indicated that the municipality incurred a deficit of R29 055 478 during 2015/2016. The municipality’s liabilities exceeded its assets  by R75 233 666. </a:t>
            </a:r>
          </a:p>
          <a:p>
            <a:pPr algn="just">
              <a:lnSpc>
                <a:spcPct val="120000"/>
              </a:lnSpc>
              <a:spcBef>
                <a:spcPts val="0"/>
              </a:spcBef>
              <a:defRPr/>
            </a:pPr>
            <a:r>
              <a:rPr lang="en-ZA" dirty="0"/>
              <a:t>The municipality was bankrupt - Solvency ratio of less than 1:1 (total liabilities exceed total assets) </a:t>
            </a:r>
          </a:p>
          <a:p>
            <a:pPr lvl="0"/>
            <a:endParaRPr lang="en-GB" dirty="0"/>
          </a:p>
        </p:txBody>
      </p:sp>
    </p:spTree>
    <p:extLst>
      <p:ext uri="{BB962C8B-B14F-4D97-AF65-F5344CB8AC3E}">
        <p14:creationId xmlns:p14="http://schemas.microsoft.com/office/powerpoint/2010/main" val="359539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682581"/>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le 1"/>
          <p:cNvSpPr>
            <a:spLocks noGrp="1"/>
          </p:cNvSpPr>
          <p:nvPr>
            <p:ph type="title"/>
          </p:nvPr>
        </p:nvSpPr>
        <p:spPr>
          <a:xfrm>
            <a:off x="838200" y="365127"/>
            <a:ext cx="10515600" cy="777873"/>
          </a:xfrm>
        </p:spPr>
        <p:txBody>
          <a:bodyPr>
            <a:normAutofit/>
          </a:bodyPr>
          <a:lstStyle/>
          <a:p>
            <a:pPr algn="ctr"/>
            <a:r>
              <a:rPr lang="en-GB" sz="3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Findings…cont’d</a:t>
            </a:r>
            <a:endParaRPr lang="en-US" sz="2800" b="1"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236714966"/>
              </p:ext>
            </p:extLst>
          </p:nvPr>
        </p:nvGraphicFramePr>
        <p:xfrm>
          <a:off x="1626628" y="1143000"/>
          <a:ext cx="9233980" cy="2647657"/>
        </p:xfrm>
        <a:graphic>
          <a:graphicData uri="http://schemas.openxmlformats.org/drawingml/2006/table">
            <a:tbl>
              <a:tblPr firstRow="1" bandRow="1">
                <a:tableStyleId>{10A1B5D5-9B99-4C35-A422-299274C87663}</a:tableStyleId>
              </a:tblPr>
              <a:tblGrid>
                <a:gridCol w="1463841">
                  <a:extLst>
                    <a:ext uri="{9D8B030D-6E8A-4147-A177-3AD203B41FA5}">
                      <a16:colId xmlns:a16="http://schemas.microsoft.com/office/drawing/2014/main" val="20000"/>
                    </a:ext>
                  </a:extLst>
                </a:gridCol>
                <a:gridCol w="1286279">
                  <a:extLst>
                    <a:ext uri="{9D8B030D-6E8A-4147-A177-3AD203B41FA5}">
                      <a16:colId xmlns:a16="http://schemas.microsoft.com/office/drawing/2014/main" val="20001"/>
                    </a:ext>
                  </a:extLst>
                </a:gridCol>
                <a:gridCol w="1233822">
                  <a:extLst>
                    <a:ext uri="{9D8B030D-6E8A-4147-A177-3AD203B41FA5}">
                      <a16:colId xmlns:a16="http://schemas.microsoft.com/office/drawing/2014/main" val="20002"/>
                    </a:ext>
                  </a:extLst>
                </a:gridCol>
                <a:gridCol w="1347132">
                  <a:extLst>
                    <a:ext uri="{9D8B030D-6E8A-4147-A177-3AD203B41FA5}">
                      <a16:colId xmlns:a16="http://schemas.microsoft.com/office/drawing/2014/main" val="20003"/>
                    </a:ext>
                  </a:extLst>
                </a:gridCol>
                <a:gridCol w="1314302">
                  <a:extLst>
                    <a:ext uri="{9D8B030D-6E8A-4147-A177-3AD203B41FA5}">
                      <a16:colId xmlns:a16="http://schemas.microsoft.com/office/drawing/2014/main" val="20004"/>
                    </a:ext>
                  </a:extLst>
                </a:gridCol>
                <a:gridCol w="1442912">
                  <a:extLst>
                    <a:ext uri="{9D8B030D-6E8A-4147-A177-3AD203B41FA5}">
                      <a16:colId xmlns:a16="http://schemas.microsoft.com/office/drawing/2014/main" val="20005"/>
                    </a:ext>
                  </a:extLst>
                </a:gridCol>
                <a:gridCol w="1145692">
                  <a:extLst>
                    <a:ext uri="{9D8B030D-6E8A-4147-A177-3AD203B41FA5}">
                      <a16:colId xmlns:a16="http://schemas.microsoft.com/office/drawing/2014/main" val="20006"/>
                    </a:ext>
                  </a:extLst>
                </a:gridCol>
              </a:tblGrid>
              <a:tr h="1076276">
                <a:tc>
                  <a:txBody>
                    <a:bodyPr/>
                    <a:lstStyle/>
                    <a:p>
                      <a:r>
                        <a:rPr lang="en-ZA" sz="1600" dirty="0">
                          <a:solidFill>
                            <a:schemeClr val="tx1"/>
                          </a:solidFill>
                          <a:latin typeface="Arial" panose="020B0604020202020204" pitchFamily="34" charset="0"/>
                          <a:cs typeface="Arial" panose="020B0604020202020204" pitchFamily="34" charset="0"/>
                        </a:rPr>
                        <a:t>Municipality</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marL="91444" marR="91444" marT="45744" marB="45744"/>
                </a:tc>
                <a:tc>
                  <a:txBody>
                    <a:bodyPr/>
                    <a:lstStyle/>
                    <a:p>
                      <a:r>
                        <a:rPr lang="en-ZA" sz="1600" dirty="0">
                          <a:solidFill>
                            <a:schemeClr val="tx1"/>
                          </a:solidFill>
                          <a:latin typeface="Arial" panose="020B0604020202020204" pitchFamily="34" charset="0"/>
                          <a:cs typeface="Arial" panose="020B0604020202020204" pitchFamily="34" charset="0"/>
                        </a:rPr>
                        <a:t>2012/13 </a:t>
                      </a:r>
                    </a:p>
                  </a:txBody>
                  <a:tcPr marL="91444" marR="91444" marT="45744" marB="45744"/>
                </a:tc>
                <a:tc>
                  <a:txBody>
                    <a:bodyPr/>
                    <a:lstStyle/>
                    <a:p>
                      <a:r>
                        <a:rPr lang="en-ZA" sz="1600" baseline="0" dirty="0">
                          <a:solidFill>
                            <a:schemeClr val="tx1"/>
                          </a:solidFill>
                          <a:latin typeface="Arial" panose="020B0604020202020204" pitchFamily="34" charset="0"/>
                          <a:cs typeface="Arial" panose="020B0604020202020204" pitchFamily="34" charset="0"/>
                        </a:rPr>
                        <a:t> 2013/14</a:t>
                      </a:r>
                      <a:endParaRPr lang="en-ZA" sz="1600" dirty="0">
                        <a:solidFill>
                          <a:schemeClr val="tx1"/>
                        </a:solidFill>
                        <a:latin typeface="Arial" panose="020B0604020202020204" pitchFamily="34" charset="0"/>
                        <a:cs typeface="Arial" panose="020B0604020202020204" pitchFamily="34" charset="0"/>
                      </a:endParaRPr>
                    </a:p>
                  </a:txBody>
                  <a:tcPr marL="91444" marR="91444" marT="45744" marB="45744"/>
                </a:tc>
                <a:tc>
                  <a:txBody>
                    <a:bodyPr/>
                    <a:lstStyle/>
                    <a:p>
                      <a:r>
                        <a:rPr lang="en-ZA" sz="1600" dirty="0">
                          <a:solidFill>
                            <a:schemeClr val="tx1"/>
                          </a:solidFill>
                          <a:latin typeface="Arial" panose="020B0604020202020204" pitchFamily="34" charset="0"/>
                          <a:cs typeface="Arial" panose="020B0604020202020204" pitchFamily="34" charset="0"/>
                        </a:rPr>
                        <a:t> 2014/15</a:t>
                      </a:r>
                    </a:p>
                  </a:txBody>
                  <a:tcPr marL="91444" marR="91444" marT="45744" marB="45744"/>
                </a:tc>
                <a:tc>
                  <a:txBody>
                    <a:bodyPr/>
                    <a:lstStyle/>
                    <a:p>
                      <a:r>
                        <a:rPr lang="en-ZA" sz="1600" dirty="0">
                          <a:solidFill>
                            <a:schemeClr val="tx1"/>
                          </a:solidFill>
                          <a:latin typeface="Arial" panose="020B0604020202020204" pitchFamily="34" charset="0"/>
                          <a:cs typeface="Arial" panose="020B0604020202020204" pitchFamily="34" charset="0"/>
                        </a:rPr>
                        <a:t>2015/16</a:t>
                      </a:r>
                    </a:p>
                  </a:txBody>
                  <a:tcPr marL="91444" marR="91444" marT="45744" marB="45744"/>
                </a:tc>
                <a:tc>
                  <a:txBody>
                    <a:bodyPr/>
                    <a:lstStyle/>
                    <a:p>
                      <a:pPr marL="0" marR="0" algn="just">
                        <a:lnSpc>
                          <a:spcPct val="150000"/>
                        </a:lnSpc>
                        <a:spcBef>
                          <a:spcPts val="0"/>
                        </a:spcBef>
                        <a:spcAft>
                          <a:spcPts val="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2015/16 second set</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600" dirty="0">
                          <a:solidFill>
                            <a:schemeClr val="tx1"/>
                          </a:solidFill>
                          <a:latin typeface="Arial" panose="020B0604020202020204" pitchFamily="34" charset="0"/>
                          <a:cs typeface="Arial" panose="020B0604020202020204" pitchFamily="34" charset="0"/>
                        </a:rPr>
                        <a:t> </a:t>
                      </a:r>
                    </a:p>
                    <a:p>
                      <a:r>
                        <a:rPr lang="en-ZA" sz="1600" dirty="0">
                          <a:solidFill>
                            <a:schemeClr val="tx1"/>
                          </a:solidFill>
                          <a:latin typeface="Arial" panose="020B0604020202020204" pitchFamily="34" charset="0"/>
                          <a:cs typeface="Arial" panose="020B0604020202020204" pitchFamily="34" charset="0"/>
                        </a:rPr>
                        <a:t>2016/17</a:t>
                      </a:r>
                    </a:p>
                  </a:txBody>
                  <a:tcPr marL="91444" marR="91444" marT="45744" marB="45744"/>
                </a:tc>
                <a:extLst>
                  <a:ext uri="{0D108BD9-81ED-4DB2-BD59-A6C34878D82A}">
                    <a16:rowId xmlns:a16="http://schemas.microsoft.com/office/drawing/2014/main" val="10000"/>
                  </a:ext>
                </a:extLst>
              </a:tr>
              <a:tr h="626873">
                <a:tc>
                  <a:txBody>
                    <a:bodyPr/>
                    <a:lstStyle/>
                    <a:p>
                      <a:pPr marL="0" algn="l" defTabSz="914400" rtl="0" eaLnBrk="1" latinLnBrk="0" hangingPunct="1"/>
                      <a:r>
                        <a:rPr lang="en-ZA" sz="1600" kern="1200" dirty="0">
                          <a:solidFill>
                            <a:schemeClr val="dk1"/>
                          </a:solidFill>
                          <a:latin typeface="+mn-lt"/>
                          <a:ea typeface="+mn-ea"/>
                          <a:cs typeface="+mn-cs"/>
                        </a:rPr>
                        <a:t>Modimolle </a:t>
                      </a:r>
                    </a:p>
                  </a:txBody>
                  <a:tcPr marL="91444" marR="91444" marT="45744" marB="45744">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latin typeface="+mn-lt"/>
                          <a:ea typeface="+mn-ea"/>
                          <a:cs typeface="+mn-cs"/>
                        </a:rPr>
                        <a:t>Adverse</a:t>
                      </a:r>
                    </a:p>
                  </a:txBody>
                  <a:tcPr marL="68580" marR="68580" marT="0" marB="0">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latin typeface="+mn-lt"/>
                          <a:ea typeface="+mn-ea"/>
                          <a:cs typeface="+mn-cs"/>
                        </a:rPr>
                        <a:t>Disclaimer </a:t>
                      </a:r>
                    </a:p>
                  </a:txBody>
                  <a:tcPr marL="68580" marR="68580" marT="0" marB="0">
                    <a:solidFill>
                      <a:schemeClr val="accent4"/>
                    </a:solidFill>
                  </a:tcPr>
                </a:tc>
                <a:tc>
                  <a:txBody>
                    <a:bodyPr/>
                    <a:lstStyle/>
                    <a:p>
                      <a:pPr marL="0" algn="l" defTabSz="914400" rtl="0" eaLnBrk="1" latinLnBrk="0" hangingPunct="1"/>
                      <a:r>
                        <a:rPr lang="en-ZA" sz="1800" kern="1200" dirty="0">
                          <a:solidFill>
                            <a:schemeClr val="dk1"/>
                          </a:solidFill>
                          <a:latin typeface="+mn-lt"/>
                          <a:ea typeface="+mn-ea"/>
                          <a:cs typeface="+mn-cs"/>
                        </a:rPr>
                        <a:t>Qualified </a:t>
                      </a:r>
                    </a:p>
                  </a:txBody>
                  <a:tcPr marL="91444" marR="91444" marT="45744" marB="45744">
                    <a:solidFill>
                      <a:schemeClr val="accent4"/>
                    </a:solidFill>
                  </a:tcPr>
                </a:tc>
                <a:tc>
                  <a:txBody>
                    <a:bodyPr/>
                    <a:lstStyle/>
                    <a:p>
                      <a:pPr marL="0" algn="l" defTabSz="914400" rtl="0" eaLnBrk="1" latinLnBrk="0" hangingPunct="1"/>
                      <a:r>
                        <a:rPr lang="en-ZA" sz="1800" kern="1200" dirty="0">
                          <a:solidFill>
                            <a:schemeClr val="dk1"/>
                          </a:solidFill>
                          <a:latin typeface="+mn-lt"/>
                          <a:ea typeface="+mn-ea"/>
                          <a:cs typeface="+mn-cs"/>
                        </a:rPr>
                        <a:t>Qualified </a:t>
                      </a:r>
                    </a:p>
                  </a:txBody>
                  <a:tcPr marL="91444" marR="91444" marT="45744" marB="45744">
                    <a:solidFill>
                      <a:schemeClr val="accent4"/>
                    </a:solidFill>
                  </a:tcPr>
                </a:tc>
                <a:tc>
                  <a:txBody>
                    <a:bodyPr/>
                    <a:lstStyle/>
                    <a:p>
                      <a:pPr marL="0" marR="0" algn="just">
                        <a:lnSpc>
                          <a:spcPct val="150000"/>
                        </a:lnSpc>
                        <a:spcBef>
                          <a:spcPts val="0"/>
                        </a:spcBef>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Qualified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solidFill>
                  </a:tcPr>
                </a:tc>
                <a:tc rowSpan="2">
                  <a:txBody>
                    <a:bodyPr/>
                    <a:lstStyle/>
                    <a:p>
                      <a:pPr marL="0" algn="l" defTabSz="914400" rtl="0" eaLnBrk="1" latinLnBrk="0" hangingPunct="1"/>
                      <a:r>
                        <a:rPr lang="en-ZA" sz="1600" kern="1200" dirty="0">
                          <a:solidFill>
                            <a:schemeClr val="dk1"/>
                          </a:solidFill>
                          <a:latin typeface="+mn-lt"/>
                          <a:ea typeface="+mn-ea"/>
                          <a:cs typeface="+mn-cs"/>
                        </a:rPr>
                        <a:t>Disclaimer </a:t>
                      </a:r>
                    </a:p>
                    <a:p>
                      <a:pPr marL="0" algn="l" defTabSz="914400" rtl="0" eaLnBrk="1" latinLnBrk="0" hangingPunct="1"/>
                      <a:endParaRPr lang="en-ZA" sz="1800" kern="1200" dirty="0">
                        <a:solidFill>
                          <a:schemeClr val="dk1"/>
                        </a:solidFill>
                        <a:latin typeface="+mn-lt"/>
                        <a:ea typeface="+mn-ea"/>
                        <a:cs typeface="+mn-cs"/>
                      </a:endParaRPr>
                    </a:p>
                  </a:txBody>
                  <a:tcPr marL="91444" marR="91444" marT="45744" marB="45744">
                    <a:solidFill>
                      <a:srgbClr val="FF0000"/>
                    </a:solidFill>
                  </a:tcPr>
                </a:tc>
                <a:extLst>
                  <a:ext uri="{0D108BD9-81ED-4DB2-BD59-A6C34878D82A}">
                    <a16:rowId xmlns:a16="http://schemas.microsoft.com/office/drawing/2014/main" val="10001"/>
                  </a:ext>
                </a:extLst>
              </a:tr>
              <a:tr h="944508">
                <a:tc>
                  <a:txBody>
                    <a:bodyPr/>
                    <a:lstStyle/>
                    <a:p>
                      <a:pPr marL="0" algn="l" defTabSz="914400" rtl="0" eaLnBrk="1" latinLnBrk="0" hangingPunct="1"/>
                      <a:r>
                        <a:rPr lang="en-ZA" sz="1600" kern="1200" dirty="0">
                          <a:solidFill>
                            <a:schemeClr val="dk1"/>
                          </a:solidFill>
                          <a:latin typeface="+mn-lt"/>
                          <a:ea typeface="+mn-ea"/>
                          <a:cs typeface="+mn-cs"/>
                        </a:rPr>
                        <a:t>Mookgophong</a:t>
                      </a:r>
                    </a:p>
                  </a:txBody>
                  <a:tcPr marL="91444" marR="91444" marT="45744" marB="45744">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latin typeface="+mn-lt"/>
                          <a:ea typeface="+mn-ea"/>
                          <a:cs typeface="+mn-cs"/>
                        </a:rPr>
                        <a:t>Qualified</a:t>
                      </a:r>
                    </a:p>
                  </a:txBody>
                  <a:tcPr marL="68580" marR="68580" marT="0" marB="0">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latin typeface="+mn-lt"/>
                          <a:ea typeface="+mn-ea"/>
                          <a:cs typeface="+mn-cs"/>
                        </a:rPr>
                        <a:t>Qualified</a:t>
                      </a:r>
                    </a:p>
                  </a:txBody>
                  <a:tcPr marL="68580" marR="68580" marT="0" marB="0">
                    <a:solidFill>
                      <a:schemeClr val="accent4"/>
                    </a:solidFill>
                  </a:tcPr>
                </a:tc>
                <a:tc>
                  <a:txBody>
                    <a:bodyPr/>
                    <a:lstStyle/>
                    <a:p>
                      <a:pPr marL="0" algn="l" defTabSz="914400" rtl="0" eaLnBrk="1" latinLnBrk="0" hangingPunct="1"/>
                      <a:r>
                        <a:rPr lang="en-ZA" sz="1800" kern="1200" dirty="0">
                          <a:solidFill>
                            <a:schemeClr val="dk1"/>
                          </a:solidFill>
                          <a:latin typeface="+mn-lt"/>
                          <a:ea typeface="+mn-ea"/>
                          <a:cs typeface="+mn-cs"/>
                        </a:rPr>
                        <a:t>Qualified </a:t>
                      </a:r>
                    </a:p>
                  </a:txBody>
                  <a:tcPr marL="91444" marR="91444" marT="45744" marB="45744">
                    <a:solidFill>
                      <a:schemeClr val="accent4"/>
                    </a:solidFill>
                  </a:tcPr>
                </a:tc>
                <a:tc>
                  <a:txBody>
                    <a:bodyPr/>
                    <a:lstStyle/>
                    <a:p>
                      <a:pPr marL="0" algn="l" defTabSz="914400" rtl="0" eaLnBrk="1" latinLnBrk="0" hangingPunct="1"/>
                      <a:r>
                        <a:rPr lang="en-ZA" sz="1800" kern="1200" dirty="0">
                          <a:solidFill>
                            <a:schemeClr val="dk1"/>
                          </a:solidFill>
                          <a:latin typeface="+mn-lt"/>
                          <a:ea typeface="+mn-ea"/>
                          <a:cs typeface="+mn-cs"/>
                        </a:rPr>
                        <a:t>Qualified </a:t>
                      </a:r>
                    </a:p>
                  </a:txBody>
                  <a:tcPr marL="91444" marR="91444" marT="45744" marB="45744">
                    <a:solidFill>
                      <a:schemeClr val="accent4"/>
                    </a:solidFill>
                  </a:tcPr>
                </a:tc>
                <a:tc>
                  <a:txBody>
                    <a:bodyPr/>
                    <a:lstStyle/>
                    <a:p>
                      <a:pPr marL="0" marR="0" algn="just">
                        <a:lnSpc>
                          <a:spcPct val="150000"/>
                        </a:lnSpc>
                        <a:spcBef>
                          <a:spcPts val="0"/>
                        </a:spcBef>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Adverse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solidFill>
                  </a:tcPr>
                </a:tc>
                <a:tc vMerge="1">
                  <a:txBody>
                    <a:bodyPr/>
                    <a:lstStyle/>
                    <a:p>
                      <a:pPr marL="0" algn="l" defTabSz="914400" rtl="0" eaLnBrk="1" latinLnBrk="0" hangingPunct="1"/>
                      <a:endParaRPr lang="en-ZA" sz="1800" kern="1200" dirty="0">
                        <a:solidFill>
                          <a:schemeClr val="dk1"/>
                        </a:solidFill>
                        <a:latin typeface="+mn-lt"/>
                        <a:ea typeface="+mn-ea"/>
                        <a:cs typeface="+mn-cs"/>
                      </a:endParaRPr>
                    </a:p>
                  </a:txBody>
                  <a:tcPr marL="91444" marR="91444" marT="45744" marB="45744">
                    <a:solidFill>
                      <a:schemeClr val="accent5"/>
                    </a:solidFill>
                  </a:tcPr>
                </a:tc>
                <a:extLst>
                  <a:ext uri="{0D108BD9-81ED-4DB2-BD59-A6C34878D82A}">
                    <a16:rowId xmlns:a16="http://schemas.microsoft.com/office/drawing/2014/main" val="10002"/>
                  </a:ext>
                </a:extLst>
              </a:tr>
            </a:tbl>
          </a:graphicData>
        </a:graphic>
      </p:graphicFrame>
      <p:sp>
        <p:nvSpPr>
          <p:cNvPr id="11" name="Content Placeholder 10">
            <a:extLst>
              <a:ext uri="{FF2B5EF4-FFF2-40B4-BE49-F238E27FC236}">
                <a16:creationId xmlns:a16="http://schemas.microsoft.com/office/drawing/2014/main" id="{73298429-B1E1-4F53-85A2-724DB735F2DF}"/>
              </a:ext>
            </a:extLst>
          </p:cNvPr>
          <p:cNvSpPr>
            <a:spLocks noGrp="1"/>
          </p:cNvSpPr>
          <p:nvPr>
            <p:ph idx="1"/>
          </p:nvPr>
        </p:nvSpPr>
        <p:spPr>
          <a:xfrm>
            <a:off x="864243" y="3790657"/>
            <a:ext cx="10515600" cy="2862322"/>
          </a:xfrm>
          <a:prstGeom prst="rect">
            <a:avLst/>
          </a:prstGeom>
        </p:spPr>
        <p:txBody>
          <a:bodyPr wrap="square">
            <a:spAutoFit/>
          </a:bodyPr>
          <a:lstStyle/>
          <a:p>
            <a:pPr marL="342900" marR="0" lvl="0" indent="-342900" algn="just">
              <a:lnSpc>
                <a:spcPct val="100000"/>
              </a:lnSpc>
              <a:spcBef>
                <a:spcPts val="0"/>
              </a:spcBef>
              <a:spcAft>
                <a:spcPts val="0"/>
              </a:spcAft>
              <a:buFont typeface="Symbol" panose="05050102010706020507" pitchFamily="18" charset="2"/>
              <a:buChar char=""/>
            </a:pPr>
            <a:r>
              <a:rPr lang="en-GB" sz="2000" dirty="0">
                <a:ea typeface="Times New Roman" panose="02020603050405020304" pitchFamily="18" charset="0"/>
              </a:rPr>
              <a:t>Poor management  of grants: R83 million of unconditional grants received by the municipality was used for other purposes and were not cash backed, with a possibility that the amount could be withheld from the 2018/19 equitable share of R100.8 million, leaving the municipality with only R17.8. </a:t>
            </a:r>
          </a:p>
          <a:p>
            <a:pPr marL="342900" marR="0" lvl="0" indent="-342900" algn="just">
              <a:lnSpc>
                <a:spcPct val="100000"/>
              </a:lnSpc>
              <a:spcBef>
                <a:spcPts val="0"/>
              </a:spcBef>
              <a:spcAft>
                <a:spcPts val="0"/>
              </a:spcAft>
              <a:buFont typeface="Symbol" panose="05050102010706020507" pitchFamily="18" charset="2"/>
              <a:buChar char=""/>
            </a:pPr>
            <a:r>
              <a:rPr lang="en-GB" sz="2000" dirty="0">
                <a:ea typeface="Times New Roman" panose="02020603050405020304" pitchFamily="18" charset="0"/>
              </a:rPr>
              <a:t>Municipality owed creditors in excess of R350million(R366.6 as at May 2018) and the 2018/19 budget was not funded</a:t>
            </a:r>
          </a:p>
          <a:p>
            <a:pPr marL="342900" marR="0" lvl="0" indent="-342900" algn="just">
              <a:lnSpc>
                <a:spcPct val="100000"/>
              </a:lnSpc>
              <a:spcBef>
                <a:spcPts val="0"/>
              </a:spcBef>
              <a:spcAft>
                <a:spcPts val="0"/>
              </a:spcAft>
              <a:buFont typeface="Symbol" panose="05050102010706020507" pitchFamily="18" charset="2"/>
              <a:buChar char=""/>
            </a:pPr>
            <a:r>
              <a:rPr lang="en-GB" sz="2000" dirty="0"/>
              <a:t>The municipality owed Eskom R269.6 million, </a:t>
            </a:r>
            <a:r>
              <a:rPr lang="en-GB" sz="2000" dirty="0" err="1"/>
              <a:t>Magalies</a:t>
            </a:r>
            <a:r>
              <a:rPr lang="en-GB" sz="2000" dirty="0"/>
              <a:t> Water R15 million  and Department of  Transport R10 418 386.00.</a:t>
            </a:r>
          </a:p>
          <a:p>
            <a:pPr marL="342900" indent="-342900" algn="just">
              <a:lnSpc>
                <a:spcPct val="100000"/>
              </a:lnSpc>
              <a:spcBef>
                <a:spcPts val="0"/>
              </a:spcBef>
              <a:buFont typeface="Symbol" panose="05050102010706020507" pitchFamily="18" charset="2"/>
              <a:buChar char=""/>
            </a:pPr>
            <a:r>
              <a:rPr lang="en-US" sz="2000" dirty="0"/>
              <a:t>Government Departments owed municipality </a:t>
            </a:r>
            <a:r>
              <a:rPr lang="en-US" sz="2000" dirty="0">
                <a:ea typeface="Times New Roman" panose="02020603050405020304" pitchFamily="18" charset="0"/>
              </a:rPr>
              <a:t>R13 604 500.31 of undisputed amounts.</a:t>
            </a:r>
          </a:p>
        </p:txBody>
      </p:sp>
    </p:spTree>
    <p:extLst>
      <p:ext uri="{BB962C8B-B14F-4D97-AF65-F5344CB8AC3E}">
        <p14:creationId xmlns:p14="http://schemas.microsoft.com/office/powerpoint/2010/main" val="250955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383618"/>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Content Placeholder 4"/>
          <p:cNvSpPr>
            <a:spLocks noGrp="1"/>
          </p:cNvSpPr>
          <p:nvPr>
            <p:ph idx="1"/>
          </p:nvPr>
        </p:nvSpPr>
        <p:spPr>
          <a:xfrm>
            <a:off x="838200" y="1102660"/>
            <a:ext cx="10515600" cy="4351338"/>
          </a:xfrm>
        </p:spPr>
        <p:txBody>
          <a:bodyPr>
            <a:noAutofit/>
          </a:bodyPr>
          <a:lstStyle/>
          <a:p>
            <a:pPr marL="0" indent="0" algn="just">
              <a:buNone/>
            </a:pPr>
            <a:r>
              <a:rPr lang="en-US" sz="2000" dirty="0"/>
              <a:t>Based on the findings of the assessment, the Limpopo Provincial Executive Council resolved on 30 May 2018 that:</a:t>
            </a:r>
          </a:p>
          <a:p>
            <a:pPr algn="just"/>
            <a:r>
              <a:rPr lang="en-US" sz="2000" dirty="0"/>
              <a:t>The </a:t>
            </a:r>
            <a:r>
              <a:rPr lang="en-US" sz="2000" dirty="0" err="1"/>
              <a:t>Modimolle</a:t>
            </a:r>
            <a:r>
              <a:rPr lang="en-US" sz="2000" dirty="0"/>
              <a:t>-Mookgophong Local Municipality be placed under Section 139 of the Constitution of the Republic of South Africa, 108 of 1996 as part of an intervention to stabilize the municipality. </a:t>
            </a:r>
          </a:p>
          <a:p>
            <a:pPr algn="just"/>
            <a:r>
              <a:rPr lang="en-US" sz="2000" dirty="0"/>
              <a:t>The Department of Co-operative Governance, Human Settlements and Traditional Affairs and Provincial Treasury should work on the financial resources to implement the intervention; and</a:t>
            </a:r>
          </a:p>
          <a:p>
            <a:pPr algn="just"/>
            <a:r>
              <a:rPr lang="en-US" sz="2000" dirty="0"/>
              <a:t>The Provincial Treasury should undertake a forensic investigation on all municipal activities to determine the extent of the challenges and remedial actions necessary to be undertaken.</a:t>
            </a:r>
          </a:p>
          <a:p>
            <a:pPr algn="just"/>
            <a:r>
              <a:rPr lang="en-US" sz="2000" dirty="0"/>
              <a:t>An application be made to the High Court on behalf of the </a:t>
            </a:r>
            <a:r>
              <a:rPr lang="en-US" sz="2000" dirty="0" err="1"/>
              <a:t>Modimolle-Mookgophong</a:t>
            </a:r>
            <a:r>
              <a:rPr lang="en-US" sz="2000" dirty="0"/>
              <a:t> Municipality in terms of Section 152 of the Municipal Finance Management Act 56 of 2003 for the stay of all legal proceedings including execution of legal process against the Municipality.</a:t>
            </a:r>
          </a:p>
          <a:p>
            <a:pPr marL="0" indent="0" algn="just">
              <a:buNone/>
            </a:pPr>
            <a:r>
              <a:rPr lang="en-US" sz="2000" dirty="0"/>
              <a:t>The Minister approved the intervention, and the NCOP Select Committee on Cooperative Governance and Traditional Affairs, Water and Sanitation and Human Settlements also  visited the municipality and engaged with various stakeholders on the intervention.</a:t>
            </a:r>
          </a:p>
        </p:txBody>
      </p:sp>
      <p:sp>
        <p:nvSpPr>
          <p:cNvPr id="10" name="Title 1"/>
          <p:cNvSpPr>
            <a:spLocks noGrp="1"/>
          </p:cNvSpPr>
          <p:nvPr>
            <p:ph type="title"/>
          </p:nvPr>
        </p:nvSpPr>
        <p:spPr>
          <a:xfrm>
            <a:off x="838200" y="365128"/>
            <a:ext cx="10515600" cy="737532"/>
          </a:xfrm>
        </p:spPr>
        <p:txBody>
          <a:bodyPr>
            <a:noAutofit/>
          </a:bodyPr>
          <a:lstStyle/>
          <a:p>
            <a:pPr algn="ct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Findings…. </a:t>
            </a:r>
            <a:r>
              <a:rPr lang="en-US"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Cont‘nd</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01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2575" y="90362"/>
            <a:ext cx="11336943" cy="473309"/>
          </a:xfrm>
        </p:spPr>
        <p:txBody>
          <a:bodyPr>
            <a:noAutofit/>
          </a:bodyPr>
          <a:lstStyle/>
          <a:p>
            <a:pPr algn="ctr"/>
            <a:r>
              <a:rPr lang="en-US" sz="28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intervention</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682581"/>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462575" y="805257"/>
            <a:ext cx="10891225" cy="5069380"/>
          </a:xfrm>
        </p:spPr>
        <p:txBody>
          <a:bodyPr>
            <a:normAutofit fontScale="92500" lnSpcReduction="20000"/>
          </a:bodyPr>
          <a:lstStyle/>
          <a:p>
            <a:pPr marL="0" lvl="0" indent="0">
              <a:buNone/>
            </a:pPr>
            <a:r>
              <a:rPr lang="en-US" sz="3100" b="1" dirty="0"/>
              <a:t>Institutional Arrangements</a:t>
            </a:r>
          </a:p>
          <a:p>
            <a:pPr lvl="0"/>
            <a:r>
              <a:rPr lang="en-US" sz="1700" dirty="0"/>
              <a:t>The Department appointed an Administrative Head to give effect to the implementation of EXCO resolution and to </a:t>
            </a:r>
            <a:r>
              <a:rPr lang="en-GB" sz="1700" dirty="0"/>
              <a:t>address the following issues :</a:t>
            </a:r>
            <a:endParaRPr lang="en-US" sz="1700" dirty="0"/>
          </a:p>
          <a:p>
            <a:pPr marL="742950" lvl="1" indent="-285750"/>
            <a:r>
              <a:rPr lang="en-GB" sz="1700" dirty="0"/>
              <a:t>Development and implementation of a financial recovery plan.</a:t>
            </a:r>
            <a:endParaRPr lang="en-US" sz="1700" dirty="0"/>
          </a:p>
          <a:p>
            <a:pPr marL="742950" lvl="1" indent="-285750"/>
            <a:r>
              <a:rPr lang="en-GB" sz="1700" dirty="0"/>
              <a:t>Appointment of senior managers.</a:t>
            </a:r>
            <a:endParaRPr lang="en-US" sz="1700" dirty="0"/>
          </a:p>
          <a:p>
            <a:pPr marL="742950" lvl="1" indent="-285750"/>
            <a:r>
              <a:rPr lang="en-GB" sz="1700" dirty="0"/>
              <a:t>Finalisation of all outstanding transitional measures resulting from the merger of former Mookgophong and </a:t>
            </a:r>
            <a:r>
              <a:rPr lang="en-GB" sz="1700" dirty="0" err="1"/>
              <a:t>Modimolle</a:t>
            </a:r>
            <a:r>
              <a:rPr lang="en-GB" sz="1700" dirty="0"/>
              <a:t> Local Municipalities.</a:t>
            </a:r>
            <a:endParaRPr lang="en-US" sz="1700" dirty="0"/>
          </a:p>
          <a:p>
            <a:pPr marL="742950" lvl="1" indent="-285750"/>
            <a:r>
              <a:rPr lang="en-GB" sz="1700" dirty="0"/>
              <a:t>Stabilise the financial situation in the municipality, including ensuring that the municipality honours its repayment agreement with Eskom and </a:t>
            </a:r>
            <a:r>
              <a:rPr lang="en-GB" sz="1700" dirty="0" err="1"/>
              <a:t>Magalies</a:t>
            </a:r>
            <a:r>
              <a:rPr lang="en-GB" sz="1700" dirty="0"/>
              <a:t> Water Board to avoid service delivery interruptions.</a:t>
            </a:r>
            <a:endParaRPr lang="en-US" sz="1700" dirty="0"/>
          </a:p>
          <a:p>
            <a:pPr marL="742950" lvl="1" indent="-285750"/>
            <a:r>
              <a:rPr lang="en-GB" sz="1700" dirty="0"/>
              <a:t>Oversee the Forensic Investigation and any other investigations to be undertaken by Treasury and other organs of state in the municipality.  </a:t>
            </a:r>
            <a:endParaRPr lang="en-US" sz="1700" dirty="0"/>
          </a:p>
          <a:p>
            <a:pPr marL="742950" lvl="1" indent="-285750"/>
            <a:r>
              <a:rPr lang="en-GB" sz="1700" dirty="0"/>
              <a:t>Any other issues from the rapid assessment report. </a:t>
            </a:r>
            <a:endParaRPr lang="en-US" sz="1700" dirty="0"/>
          </a:p>
          <a:p>
            <a:pPr marL="0" indent="0">
              <a:buNone/>
            </a:pPr>
            <a:r>
              <a:rPr lang="en-GB" sz="1700" dirty="0"/>
              <a:t> </a:t>
            </a:r>
            <a:endParaRPr lang="en-US" sz="1700" dirty="0"/>
          </a:p>
          <a:p>
            <a:pPr lvl="0"/>
            <a:r>
              <a:rPr lang="en-GB" sz="1700" dirty="0"/>
              <a:t>T</a:t>
            </a:r>
            <a:r>
              <a:rPr lang="en-US" sz="1700" dirty="0"/>
              <a:t>he Administrative Head was  supported by a team of specialists, constituted as follows:</a:t>
            </a:r>
          </a:p>
          <a:p>
            <a:pPr marL="742950" lvl="1" indent="-285750"/>
            <a:r>
              <a:rPr lang="en-US" sz="1600" dirty="0"/>
              <a:t>Human Resource and Labour Management Specialist</a:t>
            </a:r>
          </a:p>
          <a:p>
            <a:pPr marL="742950" lvl="1" indent="-285750"/>
            <a:r>
              <a:rPr lang="en-US" sz="1600" dirty="0"/>
              <a:t>3 Financial Experts(1 seconded by National Treasury and 2 by Provincial Treasury)</a:t>
            </a:r>
          </a:p>
          <a:p>
            <a:pPr marL="742950" lvl="1" indent="-285750"/>
            <a:r>
              <a:rPr lang="en-US" sz="1600" dirty="0"/>
              <a:t>1 Technical Expert(seconded by MISA)</a:t>
            </a:r>
          </a:p>
          <a:p>
            <a:pPr marL="742950" lvl="1" indent="-285750"/>
            <a:endParaRPr lang="en-US" sz="1600" dirty="0"/>
          </a:p>
          <a:p>
            <a:r>
              <a:rPr lang="en-US" sz="1700" dirty="0"/>
              <a:t>COGHSTA further provided the following services when required by the municipality: Information Technology Specialists, Legal Services and Planners</a:t>
            </a:r>
          </a:p>
        </p:txBody>
      </p:sp>
    </p:spTree>
    <p:extLst>
      <p:ext uri="{BB962C8B-B14F-4D97-AF65-F5344CB8AC3E}">
        <p14:creationId xmlns:p14="http://schemas.microsoft.com/office/powerpoint/2010/main" val="143050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2575" y="90362"/>
            <a:ext cx="11447723" cy="749463"/>
          </a:xfrm>
        </p:spPr>
        <p:txBody>
          <a:bodyPr>
            <a:noAutofit/>
          </a:bodyPr>
          <a:lstStyle/>
          <a:p>
            <a:pPr algn="ctr"/>
            <a:r>
              <a:rPr lang="en-US" sz="36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intervention</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682581"/>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1290181" y="1350183"/>
            <a:ext cx="10089662" cy="4424749"/>
          </a:xfrm>
        </p:spPr>
        <p:txBody>
          <a:bodyPr>
            <a:noAutofit/>
          </a:bodyPr>
          <a:lstStyle/>
          <a:p>
            <a:pPr marL="0" lvl="2" indent="0" fontAlgn="t">
              <a:spcBef>
                <a:spcPts val="1000"/>
              </a:spcBef>
              <a:buNone/>
            </a:pPr>
            <a:r>
              <a:rPr lang="en-GB" b="1" dirty="0"/>
              <a:t>Development and implementation of a financial recovery plan: </a:t>
            </a:r>
          </a:p>
          <a:p>
            <a:pPr marL="0" lvl="2" indent="0" fontAlgn="t">
              <a:spcBef>
                <a:spcPts val="1000"/>
              </a:spcBef>
              <a:buNone/>
            </a:pPr>
            <a:endParaRPr lang="en-GB" sz="300" b="1" dirty="0"/>
          </a:p>
          <a:p>
            <a:pPr marL="285750" lvl="2" indent="-285750" algn="just" fontAlgn="t">
              <a:spcBef>
                <a:spcPts val="1000"/>
              </a:spcBef>
            </a:pPr>
            <a:r>
              <a:rPr lang="en-US" dirty="0"/>
              <a:t>A Financial Recovery Plan was drafted, consulted with various stakeholders including councilors and tabled in Council on 02 August 2018. It was </a:t>
            </a:r>
            <a:r>
              <a:rPr lang="en-ZA" dirty="0"/>
              <a:t>approved by the MEC and adopted by Council on the 21st February 2019. </a:t>
            </a:r>
          </a:p>
          <a:p>
            <a:pPr marL="285750" lvl="2" indent="-285750" algn="just" fontAlgn="t">
              <a:spcBef>
                <a:spcPts val="1000"/>
              </a:spcBef>
            </a:pPr>
            <a:r>
              <a:rPr lang="en-ZA" dirty="0"/>
              <a:t>Departmental Heads were given the responsibility to update the FRP monthly for implementation. </a:t>
            </a:r>
          </a:p>
          <a:p>
            <a:pPr marL="285750" lvl="2" indent="-285750" algn="just" fontAlgn="t">
              <a:spcBef>
                <a:spcPts val="1000"/>
              </a:spcBef>
            </a:pPr>
            <a:r>
              <a:rPr lang="en-ZA" dirty="0"/>
              <a:t>A progress report on the implementation of the FRP was tabled at EXCO on the 20/03/2019 and recommended that the Mayor must report to the MEC on a monthly basis as required stipulated in Sections 145 and 146 of the MFMA. </a:t>
            </a:r>
            <a:endParaRPr lang="en-US" dirty="0"/>
          </a:p>
          <a:p>
            <a:pPr marL="342900" lvl="2" indent="-342900" algn="just" fontAlgn="t">
              <a:spcBef>
                <a:spcPts val="1000"/>
              </a:spcBef>
            </a:pPr>
            <a:r>
              <a:rPr lang="en-US" dirty="0"/>
              <a:t>The  municipality is therefore expected to continue implementing the report to improve the financial situation of the municipality.</a:t>
            </a:r>
          </a:p>
        </p:txBody>
      </p:sp>
    </p:spTree>
    <p:extLst>
      <p:ext uri="{BB962C8B-B14F-4D97-AF65-F5344CB8AC3E}">
        <p14:creationId xmlns:p14="http://schemas.microsoft.com/office/powerpoint/2010/main" val="3382297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19756" y="66992"/>
            <a:ext cx="11447723" cy="749463"/>
          </a:xfrm>
        </p:spPr>
        <p:txBody>
          <a:bodyPr>
            <a:noAutofit/>
          </a:bodyPr>
          <a:lstStyle/>
          <a:p>
            <a:pPr algn="ctr"/>
            <a:r>
              <a:rPr lang="en-US" sz="3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intervention</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682581"/>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864243" y="614064"/>
            <a:ext cx="10515600" cy="5069380"/>
          </a:xfrm>
        </p:spPr>
        <p:txBody>
          <a:bodyPr>
            <a:noAutofit/>
          </a:bodyPr>
          <a:lstStyle/>
          <a:p>
            <a:pPr marL="0" indent="0" algn="just">
              <a:buNone/>
            </a:pPr>
            <a:r>
              <a:rPr lang="en-GB" sz="2000" b="1" dirty="0"/>
              <a:t>Appointment of senior managers: </a:t>
            </a:r>
          </a:p>
          <a:p>
            <a:pPr algn="just"/>
            <a:r>
              <a:rPr lang="en-GB" sz="2000" dirty="0"/>
              <a:t>The top echelon structure of the municipality has six (6) positions. </a:t>
            </a:r>
          </a:p>
          <a:p>
            <a:pPr algn="just"/>
            <a:r>
              <a:rPr lang="en-GB" sz="2000" dirty="0"/>
              <a:t>When the intervention was invoked, the municipality had four(4) vacancies at senior management level.</a:t>
            </a:r>
            <a:r>
              <a:rPr lang="en-ZA" sz="2000" dirty="0"/>
              <a:t>The positions of Municipal Manager, Chief Financial Officer (CFO), Senior Manager: Technical Services and Senior Manager: Planning and Economic Development were vacant . </a:t>
            </a:r>
          </a:p>
          <a:p>
            <a:pPr algn="just"/>
            <a:r>
              <a:rPr lang="en-ZA" sz="2000" dirty="0"/>
              <a:t>The positions of Chief Financial Officer and Planning &amp; Economic Development Manager were filled during that period. </a:t>
            </a:r>
          </a:p>
          <a:p>
            <a:pPr algn="just"/>
            <a:r>
              <a:rPr lang="en-ZA" sz="2000" dirty="0"/>
              <a:t>There were challenges with the Technical Services Manager position as the Council resolved to appoint an internal candidate who did not meet legislated minimum requirements. The MEC declined concurrence and advised council to re-advertise the position. The position was re-advertised and had since been filled. </a:t>
            </a:r>
          </a:p>
          <a:p>
            <a:pPr algn="just"/>
            <a:r>
              <a:rPr lang="en-GB" sz="2000" dirty="0"/>
              <a:t>The municipal manager’s position is still outstanding due to legal challenges. </a:t>
            </a:r>
          </a:p>
          <a:p>
            <a:pPr algn="just"/>
            <a:r>
              <a:rPr lang="en-GB" sz="2000" dirty="0"/>
              <a:t>It should also be noted that during the intervention period, the Municipal council requested the MEC to second the Administrator as an Acting Municipal Manager. The approval was duly granted and this improved the accountability and efficiencies in the management of the municipal affairs. </a:t>
            </a:r>
            <a:endParaRPr lang="en-US" sz="2000" dirty="0"/>
          </a:p>
        </p:txBody>
      </p:sp>
    </p:spTree>
    <p:extLst>
      <p:ext uri="{BB962C8B-B14F-4D97-AF65-F5344CB8AC3E}">
        <p14:creationId xmlns:p14="http://schemas.microsoft.com/office/powerpoint/2010/main" val="163791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2575" y="76915"/>
            <a:ext cx="11447723" cy="749463"/>
          </a:xfrm>
        </p:spPr>
        <p:txBody>
          <a:bodyPr>
            <a:noAutofit/>
          </a:bodyPr>
          <a:lstStyle/>
          <a:p>
            <a:pPr algn="ctr"/>
            <a:r>
              <a:rPr lang="en-US" sz="28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intervention</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682581"/>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838200" y="805256"/>
            <a:ext cx="10515600" cy="5551095"/>
          </a:xfrm>
        </p:spPr>
        <p:txBody>
          <a:bodyPr>
            <a:noAutofit/>
          </a:bodyPr>
          <a:lstStyle/>
          <a:p>
            <a:pPr marL="0" indent="0">
              <a:buNone/>
            </a:pPr>
            <a:r>
              <a:rPr lang="en-GB" sz="1600" b="1" dirty="0"/>
              <a:t>Stabilise the financial situation in the municipality: </a:t>
            </a:r>
          </a:p>
          <a:p>
            <a:pPr marL="285750" indent="-285750" algn="just">
              <a:lnSpc>
                <a:spcPct val="120000"/>
              </a:lnSpc>
            </a:pPr>
            <a:r>
              <a:rPr lang="en-ZA" sz="1600" dirty="0"/>
              <a:t>An IT audit conducted by COGHSTA team identified several deficiencies that led to instances were money withdrawn from the municipal bank account could not be accounted for. </a:t>
            </a:r>
          </a:p>
          <a:p>
            <a:pPr marL="285750" indent="-285750" algn="just">
              <a:lnSpc>
                <a:spcPct val="120000"/>
              </a:lnSpc>
            </a:pPr>
            <a:r>
              <a:rPr lang="en-ZA" sz="1600" dirty="0"/>
              <a:t>As a result, all payments were approved by the administrator to ensure accountability and compliance to payment arrangement. The CFO, Senior Manager: Corporate Services, Divisional Manager: Expenditure and administrator were introduced as signatories to the bank replacing erstwhile signatories. </a:t>
            </a:r>
          </a:p>
          <a:p>
            <a:pPr marL="285750" indent="-285750" algn="just">
              <a:lnSpc>
                <a:spcPct val="120000"/>
              </a:lnSpc>
            </a:pPr>
            <a:r>
              <a:rPr lang="en-ZA" sz="1600" dirty="0"/>
              <a:t>All user rights of users of the financial system were revoked. The process to allocate user rights was centralised in the Divisional Manager: Expenditure with the administrator as the approving allocation of all user rights. </a:t>
            </a:r>
          </a:p>
          <a:p>
            <a:pPr marL="285750" indent="-285750" algn="just">
              <a:lnSpc>
                <a:spcPct val="120000"/>
              </a:lnSpc>
            </a:pPr>
            <a:r>
              <a:rPr lang="en-ZA" sz="1600" dirty="0"/>
              <a:t>The payment system in respect of capital projects was revised to include MISA officials and the administrator as the approving authority. MISA officials were tasked with the responsibility to authenticate all certificates before any payment can be approved for payment. </a:t>
            </a:r>
          </a:p>
          <a:p>
            <a:pPr marL="285750" indent="-285750" algn="just">
              <a:lnSpc>
                <a:spcPct val="120000"/>
              </a:lnSpc>
            </a:pPr>
            <a:r>
              <a:rPr lang="en-ZA" sz="1600" dirty="0"/>
              <a:t>A system was introduced that on receipt of any conditional grant, the funds were moved to investment accounts to ring-fence its utility. As at the end of the intervention, all unused conditional grants were available and controls in place to ensure that they are not used for other things other than their conditions. </a:t>
            </a:r>
          </a:p>
          <a:p>
            <a:pPr marL="285750" indent="-285750" algn="just">
              <a:lnSpc>
                <a:spcPct val="120000"/>
              </a:lnSpc>
            </a:pPr>
            <a:r>
              <a:rPr lang="en-ZA" sz="1600" dirty="0"/>
              <a:t>This led to an improved financial situation in the municipality and the municipality was able to honour some of the critical obligations like paying ESKOM, Water Boards, salaries and third party payments. </a:t>
            </a:r>
            <a:endParaRPr lang="en-US" sz="1600" dirty="0"/>
          </a:p>
          <a:p>
            <a:pPr marL="0" indent="0" algn="just">
              <a:buNone/>
            </a:pPr>
            <a:endParaRPr lang="en-GB" sz="1600" dirty="0"/>
          </a:p>
          <a:p>
            <a:pPr marL="0" indent="0" algn="just">
              <a:buNone/>
            </a:pPr>
            <a:endParaRPr lang="en-US" sz="1600" dirty="0"/>
          </a:p>
        </p:txBody>
      </p:sp>
    </p:spTree>
    <p:extLst>
      <p:ext uri="{BB962C8B-B14F-4D97-AF65-F5344CB8AC3E}">
        <p14:creationId xmlns:p14="http://schemas.microsoft.com/office/powerpoint/2010/main" val="244732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2575" y="90362"/>
            <a:ext cx="11447723" cy="749463"/>
          </a:xfrm>
        </p:spPr>
        <p:txBody>
          <a:bodyPr>
            <a:noAutofit/>
          </a:bodyPr>
          <a:lstStyle/>
          <a:p>
            <a:pPr algn="ct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Purpose</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682581"/>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838200" y="805257"/>
            <a:ext cx="10515600" cy="5069380"/>
          </a:xfrm>
        </p:spPr>
        <p:txBody>
          <a:bodyPr>
            <a:normAutofit/>
          </a:bodyPr>
          <a:lstStyle/>
          <a:p>
            <a:endParaRPr lang="en-US" dirty="0">
              <a:solidFill>
                <a:schemeClr val="bg1"/>
              </a:solidFill>
            </a:endParaRPr>
          </a:p>
        </p:txBody>
      </p:sp>
      <p:sp>
        <p:nvSpPr>
          <p:cNvPr id="7" name="Rectangle 6">
            <a:extLst>
              <a:ext uri="{FF2B5EF4-FFF2-40B4-BE49-F238E27FC236}">
                <a16:creationId xmlns:a16="http://schemas.microsoft.com/office/drawing/2014/main" id="{119F085D-2957-415B-A966-FD1B1861A929}"/>
              </a:ext>
            </a:extLst>
          </p:cNvPr>
          <p:cNvSpPr/>
          <p:nvPr/>
        </p:nvSpPr>
        <p:spPr>
          <a:xfrm>
            <a:off x="1339241" y="1895532"/>
            <a:ext cx="10159652" cy="830997"/>
          </a:xfrm>
          <a:prstGeom prst="rect">
            <a:avLst/>
          </a:prstGeom>
        </p:spPr>
        <p:txBody>
          <a:bodyPr wrap="square">
            <a:spAutoFit/>
          </a:bodyPr>
          <a:lstStyle/>
          <a:p>
            <a:r>
              <a:rPr lang="en-US" sz="2400" dirty="0"/>
              <a:t>To provide progress on the implementation of the Section 139 Provincial  Executive Council resolutions. </a:t>
            </a:r>
          </a:p>
        </p:txBody>
      </p:sp>
    </p:spTree>
    <p:extLst>
      <p:ext uri="{BB962C8B-B14F-4D97-AF65-F5344CB8AC3E}">
        <p14:creationId xmlns:p14="http://schemas.microsoft.com/office/powerpoint/2010/main" val="2108755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2575" y="90362"/>
            <a:ext cx="11447723" cy="749463"/>
          </a:xfrm>
        </p:spPr>
        <p:txBody>
          <a:bodyPr>
            <a:noAutofit/>
          </a:bodyPr>
          <a:lstStyle/>
          <a:p>
            <a:pPr algn="ctr"/>
            <a:r>
              <a:rPr lang="en-US" sz="36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intervention</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682581"/>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838200" y="805257"/>
            <a:ext cx="10515600" cy="5069380"/>
          </a:xfrm>
        </p:spPr>
        <p:txBody>
          <a:bodyPr>
            <a:normAutofit/>
          </a:bodyPr>
          <a:lstStyle/>
          <a:p>
            <a:pPr marL="0" indent="0">
              <a:lnSpc>
                <a:spcPct val="100000"/>
              </a:lnSpc>
              <a:buNone/>
              <a:defRPr/>
            </a:pPr>
            <a:r>
              <a:rPr lang="en-GB" sz="2600" b="1" dirty="0"/>
              <a:t>Forensic Investigation : </a:t>
            </a:r>
          </a:p>
          <a:p>
            <a:pPr algn="just">
              <a:lnSpc>
                <a:spcPct val="100000"/>
              </a:lnSpc>
              <a:defRPr/>
            </a:pPr>
            <a:r>
              <a:rPr lang="en-GB" sz="2600" dirty="0"/>
              <a:t>The forensic investigation company was appointed by National Treasury </a:t>
            </a:r>
            <a:r>
              <a:rPr lang="en-US" sz="2600" dirty="0"/>
              <a:t>to conduct investigations into various allegations of irregularities. </a:t>
            </a:r>
          </a:p>
          <a:p>
            <a:pPr algn="just">
              <a:lnSpc>
                <a:spcPct val="100000"/>
              </a:lnSpc>
              <a:defRPr/>
            </a:pPr>
            <a:r>
              <a:rPr lang="en-US" sz="2600" dirty="0"/>
              <a:t>The suspected irregularities pertained to twenty eight (28) service providers appointed by the municipality, and  payments made for the period 01 July 2017 to May 2018. </a:t>
            </a:r>
          </a:p>
          <a:p>
            <a:pPr algn="just">
              <a:lnSpc>
                <a:spcPct val="100000"/>
              </a:lnSpc>
              <a:defRPr/>
            </a:pPr>
            <a:r>
              <a:rPr lang="en-US" sz="2600" dirty="0"/>
              <a:t>T</a:t>
            </a:r>
            <a:r>
              <a:rPr lang="en-GB" sz="2600" dirty="0"/>
              <a:t>he findings and recommendations of the forensic investigation were presented to the Executive Committee of the municipality by the MEC on 02 September 2019 for tabling in Council and implementation of the recommendations.</a:t>
            </a:r>
          </a:p>
          <a:p>
            <a:pPr marL="742950" lvl="1" indent="-285750"/>
            <a:endParaRPr lang="en-US" sz="1500" dirty="0">
              <a:cs typeface="Arial" panose="020B0604020202020204" pitchFamily="34" charset="0"/>
            </a:endParaRPr>
          </a:p>
        </p:txBody>
      </p:sp>
    </p:spTree>
    <p:extLst>
      <p:ext uri="{BB962C8B-B14F-4D97-AF65-F5344CB8AC3E}">
        <p14:creationId xmlns:p14="http://schemas.microsoft.com/office/powerpoint/2010/main" val="1148696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2575" y="90362"/>
            <a:ext cx="11447723" cy="749463"/>
          </a:xfrm>
        </p:spPr>
        <p:txBody>
          <a:bodyPr>
            <a:noAutofit/>
          </a:bodyPr>
          <a:lstStyle/>
          <a:p>
            <a:pPr algn="ctr"/>
            <a:r>
              <a:rPr lang="en-US" sz="3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intervention</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682581"/>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838200" y="805256"/>
            <a:ext cx="10515600" cy="5551095"/>
          </a:xfrm>
        </p:spPr>
        <p:txBody>
          <a:bodyPr>
            <a:noAutofit/>
          </a:bodyPr>
          <a:lstStyle/>
          <a:p>
            <a:pPr marL="0" indent="0">
              <a:lnSpc>
                <a:spcPct val="100000"/>
              </a:lnSpc>
              <a:buNone/>
              <a:defRPr/>
            </a:pPr>
            <a:r>
              <a:rPr lang="en-GB" sz="2000" b="1" dirty="0"/>
              <a:t>Finalisation of all outstanding transitional measures resulting from the merger of former </a:t>
            </a:r>
            <a:r>
              <a:rPr lang="en-GB" sz="2000" b="1" dirty="0" err="1"/>
              <a:t>Mookgophong</a:t>
            </a:r>
            <a:r>
              <a:rPr lang="en-GB" sz="2000" b="1" dirty="0"/>
              <a:t> and </a:t>
            </a:r>
            <a:r>
              <a:rPr lang="en-GB" sz="2000" b="1" dirty="0" err="1"/>
              <a:t>Modimolle</a:t>
            </a:r>
            <a:r>
              <a:rPr lang="en-GB" sz="2000" b="1" dirty="0"/>
              <a:t> Local Municipalities</a:t>
            </a:r>
            <a:endParaRPr lang="en-GB" sz="2000" dirty="0"/>
          </a:p>
          <a:p>
            <a:pPr algn="just"/>
            <a:r>
              <a:rPr lang="en-ZA" sz="2000" dirty="0"/>
              <a:t>The placement process was audited and a placement audit report was compiled. The placement audit report served in the local labour forum and was repudiated by trade unions. </a:t>
            </a:r>
          </a:p>
          <a:p>
            <a:pPr algn="just"/>
            <a:r>
              <a:rPr lang="en-ZA" sz="2000" dirty="0"/>
              <a:t>An intervention from the South African Local Government Association (SALGA) was solicited to address the purported contradiction between the Transfer Agreement Collective Agreement and the Section 12 Notice.  </a:t>
            </a:r>
          </a:p>
          <a:p>
            <a:pPr algn="just"/>
            <a:r>
              <a:rPr lang="en-ZA" sz="2000" dirty="0"/>
              <a:t>A re-audit of the placement process was agreed to in the local labour forum after address by </a:t>
            </a:r>
            <a:r>
              <a:rPr lang="en-ZA" sz="2000" dirty="0" err="1"/>
              <a:t>Salga</a:t>
            </a:r>
            <a:r>
              <a:rPr lang="en-ZA" sz="2000" dirty="0"/>
              <a:t>. The re-auditing was conducted by officials from the department and is 100% complete.</a:t>
            </a:r>
            <a:endParaRPr lang="en-US" sz="2000" dirty="0"/>
          </a:p>
          <a:p>
            <a:pPr algn="just"/>
            <a:r>
              <a:rPr lang="en-ZA" sz="2000" dirty="0"/>
              <a:t>Draft placement letters were prepared but could not be issued due to pushback by trade unions, particularly </a:t>
            </a:r>
            <a:r>
              <a:rPr lang="en-ZA" sz="2000" dirty="0" err="1"/>
              <a:t>shopstewards</a:t>
            </a:r>
            <a:r>
              <a:rPr lang="en-ZA" sz="2000" dirty="0"/>
              <a:t> from </a:t>
            </a:r>
            <a:r>
              <a:rPr lang="en-ZA" sz="2000" dirty="0" err="1"/>
              <a:t>Modimolle</a:t>
            </a:r>
            <a:r>
              <a:rPr lang="en-ZA" sz="2000" dirty="0"/>
              <a:t>. Subsequent to the re-auditing, five hundred and eleven (511) placement letters were issued. The process could not be concluded at the end of the intervention due to poor support from Council.</a:t>
            </a:r>
            <a:endParaRPr lang="en-US" sz="2000" dirty="0">
              <a:cs typeface="Arial" panose="020B0604020202020204" pitchFamily="34" charset="0"/>
            </a:endParaRPr>
          </a:p>
          <a:p>
            <a:pPr algn="just"/>
            <a:r>
              <a:rPr lang="en-ZA" sz="2000" dirty="0"/>
              <a:t>The service provider to review and develop the organisational structure was appointed. Engagement session with the service provider took place during May 2019. The matter of review of the organisational structure was presented to the local labour forum for consultation. A project execution plan was agreed to and information collection was ongoing. </a:t>
            </a:r>
            <a:endParaRPr lang="en-US" sz="2000" dirty="0"/>
          </a:p>
          <a:p>
            <a:endParaRPr lang="en-US" sz="2000" dirty="0"/>
          </a:p>
        </p:txBody>
      </p:sp>
    </p:spTree>
    <p:extLst>
      <p:ext uri="{BB962C8B-B14F-4D97-AF65-F5344CB8AC3E}">
        <p14:creationId xmlns:p14="http://schemas.microsoft.com/office/powerpoint/2010/main" val="1903590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252604" y="153841"/>
            <a:ext cx="9707670" cy="536116"/>
          </a:xfrm>
        </p:spPr>
        <p:txBody>
          <a:bodyPr>
            <a:noAutofit/>
          </a:bodyPr>
          <a:lstStyle/>
          <a:p>
            <a:pPr algn="ctr"/>
            <a:r>
              <a:rPr lang="en-US" sz="1800" b="1" dirty="0">
                <a:solidFill>
                  <a:srgbClr val="000000"/>
                </a:solidFill>
                <a:latin typeface="Arial" panose="020B0604020202020204" pitchFamily="34" charset="0"/>
                <a:ea typeface="Calibri" panose="020F0502020204030204" pitchFamily="34" charset="0"/>
              </a:rPr>
              <a:t>PAYMENT OF CREDITORS OF MODIMOLLE–MOOKGOPHONG LOCAL MUNICIPALITY</a:t>
            </a:r>
            <a:endParaRPr lang="en-US" sz="1800" dirty="0"/>
          </a:p>
        </p:txBody>
      </p:sp>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1252604" y="689957"/>
            <a:ext cx="9707670" cy="5478086"/>
          </a:xfrm>
        </p:spPr>
        <p:txBody>
          <a:bodyPr>
            <a:normAutofit fontScale="77500" lnSpcReduction="20000"/>
          </a:bodyPr>
          <a:lstStyle/>
          <a:p>
            <a:pPr algn="just">
              <a:lnSpc>
                <a:spcPct val="120000"/>
              </a:lnSpc>
            </a:pPr>
            <a:r>
              <a:rPr lang="en-US" sz="2600" dirty="0"/>
              <a:t>The Provincial Executive Council approved funding of an amount of R70 million for immediate relief to the municipality for business continuity and provision of basic services. </a:t>
            </a:r>
          </a:p>
          <a:p>
            <a:pPr algn="just">
              <a:lnSpc>
                <a:spcPct val="120000"/>
              </a:lnSpc>
            </a:pPr>
            <a:r>
              <a:rPr lang="en-US" sz="2600" dirty="0"/>
              <a:t>The funds were not transferred to the municipality, but COGHSTA and Limpopo Provincial Treasury was vested with the responsibility to facilitate and process payments of creditors as per approved list of creditors.</a:t>
            </a:r>
          </a:p>
          <a:p>
            <a:pPr algn="just">
              <a:lnSpc>
                <a:spcPct val="120000"/>
              </a:lnSpc>
            </a:pPr>
            <a:r>
              <a:rPr lang="en-US" sz="2600" dirty="0"/>
              <a:t>A verification team was established comprising of Limpopo Provincial Treasury and CoGHSTA to conduct invoice verification before any payment could be effected. </a:t>
            </a:r>
          </a:p>
          <a:p>
            <a:pPr algn="just">
              <a:lnSpc>
                <a:spcPct val="120000"/>
              </a:lnSpc>
            </a:pPr>
            <a:r>
              <a:rPr lang="en-US" sz="2600" dirty="0"/>
              <a:t>Based on the outcome of the invoice verification process, creditors amounting to R68 322 554.28 were paid, and R1 677 446.66 remained unspent as at 31 March 2019. </a:t>
            </a:r>
          </a:p>
          <a:p>
            <a:pPr algn="just">
              <a:lnSpc>
                <a:spcPct val="120000"/>
              </a:lnSpc>
            </a:pPr>
            <a:r>
              <a:rPr lang="en-US" sz="2600" dirty="0"/>
              <a:t>The  biggest challenge was unavailability of supporting documents(appointment letters, contracts, delivery notes, </a:t>
            </a:r>
            <a:r>
              <a:rPr lang="en-US" sz="2600" dirty="0" err="1"/>
              <a:t>etc</a:t>
            </a:r>
            <a:r>
              <a:rPr lang="en-US" sz="2600" dirty="0"/>
              <a:t>) , resulting in some claims not being paid,</a:t>
            </a:r>
          </a:p>
          <a:p>
            <a:pPr algn="just">
              <a:lnSpc>
                <a:spcPct val="120000"/>
              </a:lnSpc>
            </a:pPr>
            <a:r>
              <a:rPr lang="en-US" sz="2600" dirty="0"/>
              <a:t>13 Companies were paid including Eskom, SARS, Magalies Water and the Auditor General South Africa and this contributed to stable business continuity and provision of basic services as part of intervention at the municipality.</a:t>
            </a:r>
          </a:p>
          <a:p>
            <a:pPr algn="just"/>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029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2575" y="90362"/>
            <a:ext cx="11447723" cy="749463"/>
          </a:xfrm>
        </p:spPr>
        <p:txBody>
          <a:bodyPr>
            <a:noAutofit/>
          </a:bodyPr>
          <a:lstStyle/>
          <a:p>
            <a:pPr algn="ctr"/>
            <a:r>
              <a:rPr lang="en-US" sz="36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Termination of the Intervention</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682581"/>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838200" y="805257"/>
            <a:ext cx="10515600" cy="5069380"/>
          </a:xfrm>
        </p:spPr>
        <p:txBody>
          <a:bodyPr>
            <a:normAutofit/>
          </a:bodyPr>
          <a:lstStyle/>
          <a:p>
            <a:pPr marL="228600" lvl="2" algn="just" fontAlgn="t">
              <a:spcBef>
                <a:spcPts val="1000"/>
              </a:spcBef>
            </a:pPr>
            <a:r>
              <a:rPr lang="en-GB" dirty="0"/>
              <a:t>Following the Constitutional Court Judgement that declared the Municipal Systems Amendment Act invalid, the municipal council resolved to relieve the acting municipal manager(head of intervention team) of her responsibility and appoint an internal official as an acting municipal manager. </a:t>
            </a:r>
          </a:p>
          <a:p>
            <a:pPr marL="228600" lvl="2" algn="just" fontAlgn="t">
              <a:spcBef>
                <a:spcPts val="1000"/>
              </a:spcBef>
            </a:pPr>
            <a:r>
              <a:rPr lang="en-GB" dirty="0"/>
              <a:t>This was despite the fact that the judgement was not retrospective and the municipality could still use her services until the legal challenge pertaining to the appointment of municipal manager is resolved. </a:t>
            </a:r>
          </a:p>
          <a:p>
            <a:pPr marL="228600" lvl="2" algn="just" fontAlgn="t">
              <a:spcBef>
                <a:spcPts val="1000"/>
              </a:spcBef>
            </a:pPr>
            <a:r>
              <a:rPr lang="en-GB" dirty="0"/>
              <a:t>Having considered the municipal resolution  and progress made since the intervention, the Executive Council resolved to terminate the intervention and proceed to support the municipality through Section 154. </a:t>
            </a:r>
          </a:p>
          <a:p>
            <a:pPr marL="228600" lvl="2" algn="just" fontAlgn="t">
              <a:spcBef>
                <a:spcPts val="1000"/>
              </a:spcBef>
            </a:pPr>
            <a:r>
              <a:rPr lang="en-GB" dirty="0"/>
              <a:t>On the other hand, the one –year contracts of both the head of team  and  HR specialist (shared resource with </a:t>
            </a:r>
            <a:r>
              <a:rPr lang="en-GB" dirty="0" err="1"/>
              <a:t>Fetakgomo</a:t>
            </a:r>
            <a:r>
              <a:rPr lang="en-GB" dirty="0"/>
              <a:t> </a:t>
            </a:r>
            <a:r>
              <a:rPr lang="en-GB" dirty="0" err="1"/>
              <a:t>Tubatse</a:t>
            </a:r>
            <a:r>
              <a:rPr lang="en-GB" dirty="0"/>
              <a:t>) was due to expire. For the duration of their contracts, the team members continued to support the municipality.</a:t>
            </a:r>
          </a:p>
          <a:p>
            <a:pPr marL="228600" lvl="2" algn="just" fontAlgn="t">
              <a:spcBef>
                <a:spcPts val="1000"/>
              </a:spcBef>
            </a:pPr>
            <a:r>
              <a:rPr lang="en-GB" dirty="0"/>
              <a:t>The municipality is therefore currently supported like other municipalities in terms of Section 154 of the Constitution.</a:t>
            </a:r>
          </a:p>
          <a:p>
            <a:pPr marL="0" lvl="2" indent="0" fontAlgn="t">
              <a:spcBef>
                <a:spcPts val="1000"/>
              </a:spcBef>
              <a:buNone/>
            </a:pPr>
            <a:endParaRPr lang="en-US" dirty="0"/>
          </a:p>
        </p:txBody>
      </p:sp>
    </p:spTree>
    <p:extLst>
      <p:ext uri="{BB962C8B-B14F-4D97-AF65-F5344CB8AC3E}">
        <p14:creationId xmlns:p14="http://schemas.microsoft.com/office/powerpoint/2010/main" val="2810259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2575" y="90362"/>
            <a:ext cx="11447723" cy="749463"/>
          </a:xfrm>
        </p:spPr>
        <p:txBody>
          <a:bodyPr>
            <a:noAutofit/>
          </a:bodyPr>
          <a:lstStyle/>
          <a:p>
            <a:pPr algn="ctr"/>
            <a:r>
              <a:rPr lang="en-US" sz="36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Overall State of the municipality </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682581"/>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838199" y="805257"/>
            <a:ext cx="10673219" cy="5069380"/>
          </a:xfrm>
          <a:solidFill>
            <a:schemeClr val="bg1"/>
          </a:solidFill>
        </p:spPr>
        <p:txBody>
          <a:bodyPr>
            <a:normAutofit fontScale="77500" lnSpcReduction="20000"/>
          </a:bodyPr>
          <a:lstStyle/>
          <a:p>
            <a:pPr marL="228600" lvl="2" algn="just" fontAlgn="t">
              <a:spcBef>
                <a:spcPts val="1000"/>
              </a:spcBef>
            </a:pPr>
            <a:r>
              <a:rPr lang="en-GB" sz="2600" dirty="0"/>
              <a:t>The municipality is still faced with serious financial challenges. </a:t>
            </a:r>
            <a:r>
              <a:rPr lang="en-US" sz="2600" dirty="0">
                <a:solidFill>
                  <a:srgbClr val="0070C0"/>
                </a:solidFill>
              </a:rPr>
              <a:t>The billing and collection rate for September 2020 is 65%. The decline in revenue collection is attributed to the COVID – 19 pandemic and non-payment of services by residents in townships were the municipality is not the licensed to provide electricity. </a:t>
            </a:r>
            <a:r>
              <a:rPr lang="en-GB" sz="2600" dirty="0"/>
              <a:t>The Eskom Debt is increasing, as at </a:t>
            </a:r>
            <a:r>
              <a:rPr lang="en-GB" sz="2600" dirty="0">
                <a:solidFill>
                  <a:srgbClr val="0070C0"/>
                </a:solidFill>
              </a:rPr>
              <a:t>30 September 2020 </a:t>
            </a:r>
            <a:r>
              <a:rPr lang="en-GB" sz="2600">
                <a:solidFill>
                  <a:srgbClr val="0070C0"/>
                </a:solidFill>
              </a:rPr>
              <a:t>the debt owed </a:t>
            </a:r>
            <a:r>
              <a:rPr lang="en-GB" sz="2600" dirty="0">
                <a:solidFill>
                  <a:srgbClr val="0070C0"/>
                </a:solidFill>
              </a:rPr>
              <a:t>amounted to R600 393 438</a:t>
            </a:r>
            <a:r>
              <a:rPr lang="en-GB" sz="2600" dirty="0">
                <a:solidFill>
                  <a:srgbClr val="FF0000"/>
                </a:solidFill>
              </a:rPr>
              <a:t>, </a:t>
            </a:r>
            <a:r>
              <a:rPr lang="en-GB" sz="2600" dirty="0"/>
              <a:t>which is an increase from when the intervention started. This is because the municipality reneged on the initial agreement with ESKOM (negotiated by the head of intervention team). The mediation process benefitted Musina which now has an agreement that is being honoured and therefore saving on interest.</a:t>
            </a:r>
          </a:p>
          <a:p>
            <a:pPr marL="228600" lvl="2" algn="just" fontAlgn="t">
              <a:spcBef>
                <a:spcPts val="1000"/>
              </a:spcBef>
            </a:pPr>
            <a:r>
              <a:rPr lang="en-GB" sz="2600" dirty="0"/>
              <a:t>Overall Financial Health is a concern, </a:t>
            </a:r>
            <a:r>
              <a:rPr lang="en-GB" sz="2600" dirty="0">
                <a:solidFill>
                  <a:srgbClr val="0070C0"/>
                </a:solidFill>
              </a:rPr>
              <a:t>the municipality is partially implementing the Financial Recovery Plan</a:t>
            </a:r>
            <a:r>
              <a:rPr lang="en-GB" sz="2600" dirty="0"/>
              <a:t>.</a:t>
            </a:r>
            <a:endParaRPr lang="en-GB" sz="2600" dirty="0">
              <a:solidFill>
                <a:srgbClr val="FF0000"/>
              </a:solidFill>
              <a:highlight>
                <a:srgbClr val="FFFF00"/>
              </a:highlight>
            </a:endParaRPr>
          </a:p>
          <a:p>
            <a:pPr marL="228600" lvl="2" algn="just" fontAlgn="t">
              <a:spcBef>
                <a:spcPts val="1000"/>
              </a:spcBef>
            </a:pPr>
            <a:r>
              <a:rPr lang="en-GB" sz="2600" dirty="0"/>
              <a:t>The municipality is however stable as there as not been any labour unrest. </a:t>
            </a:r>
          </a:p>
          <a:p>
            <a:pPr marL="228600" lvl="2" algn="just" fontAlgn="t">
              <a:spcBef>
                <a:spcPts val="1000"/>
              </a:spcBef>
            </a:pPr>
            <a:r>
              <a:rPr lang="en-GB" sz="2600" dirty="0"/>
              <a:t>There is a decline in MIG Expenditure, and the municipality is supported by COGHSTA and MISA to improve on conditional grants.</a:t>
            </a:r>
          </a:p>
          <a:p>
            <a:pPr marL="228600" lvl="2" algn="just" fontAlgn="t">
              <a:spcBef>
                <a:spcPts val="1000"/>
              </a:spcBef>
            </a:pPr>
            <a:r>
              <a:rPr lang="en-GB" sz="2600" dirty="0"/>
              <a:t>Placement Matters: The placement process has been concluded and placement letters were issued to all officials on 01 July 2020. The focus now is on addressing appeals.</a:t>
            </a:r>
          </a:p>
          <a:p>
            <a:pPr marL="228600" lvl="2" algn="just" fontAlgn="t">
              <a:spcBef>
                <a:spcPts val="1000"/>
              </a:spcBef>
            </a:pPr>
            <a:endParaRPr lang="en-GB" b="1" i="1" dirty="0"/>
          </a:p>
          <a:p>
            <a:pPr marL="228600" lvl="2" fontAlgn="t">
              <a:spcBef>
                <a:spcPts val="1000"/>
              </a:spcBef>
            </a:pPr>
            <a:endParaRPr lang="en-GB" b="1" i="1" dirty="0"/>
          </a:p>
          <a:p>
            <a:pPr marL="0" lvl="2" indent="0" fontAlgn="t">
              <a:spcBef>
                <a:spcPts val="1000"/>
              </a:spcBef>
              <a:buNone/>
            </a:pPr>
            <a:r>
              <a:rPr lang="en-GB" b="1" i="1" dirty="0"/>
              <a:t> </a:t>
            </a:r>
            <a:endParaRPr lang="en-US" dirty="0"/>
          </a:p>
        </p:txBody>
      </p:sp>
    </p:spTree>
    <p:extLst>
      <p:ext uri="{BB962C8B-B14F-4D97-AF65-F5344CB8AC3E}">
        <p14:creationId xmlns:p14="http://schemas.microsoft.com/office/powerpoint/2010/main" val="3818909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2575" y="90362"/>
            <a:ext cx="11447723" cy="749463"/>
          </a:xfrm>
        </p:spPr>
        <p:txBody>
          <a:bodyPr>
            <a:noAutofit/>
          </a:bodyPr>
          <a:lstStyle/>
          <a:p>
            <a:pPr algn="ctr"/>
            <a:r>
              <a:rPr lang="en-US" sz="28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 </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682581"/>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838199" y="805257"/>
            <a:ext cx="10673219" cy="5069380"/>
          </a:xfrm>
        </p:spPr>
        <p:txBody>
          <a:bodyPr>
            <a:normAutofit/>
          </a:bodyPr>
          <a:lstStyle/>
          <a:p>
            <a:pPr marL="228600" lvl="2" algn="just" fontAlgn="t">
              <a:spcBef>
                <a:spcPts val="1000"/>
              </a:spcBef>
            </a:pPr>
            <a:endParaRPr lang="en-GB" b="1" i="1" dirty="0"/>
          </a:p>
          <a:p>
            <a:pPr marL="228600" lvl="2" fontAlgn="t">
              <a:spcBef>
                <a:spcPts val="1000"/>
              </a:spcBef>
            </a:pPr>
            <a:endParaRPr lang="en-GB" b="1" i="1" dirty="0"/>
          </a:p>
          <a:p>
            <a:pPr marL="0" lvl="2" indent="0" fontAlgn="t">
              <a:spcBef>
                <a:spcPts val="1000"/>
              </a:spcBef>
              <a:buNone/>
            </a:pPr>
            <a:r>
              <a:rPr lang="en-GB" b="1" i="1" dirty="0"/>
              <a:t> </a:t>
            </a:r>
            <a:endParaRPr lang="en-US" dirty="0"/>
          </a:p>
        </p:txBody>
      </p:sp>
    </p:spTree>
    <p:extLst>
      <p:ext uri="{BB962C8B-B14F-4D97-AF65-F5344CB8AC3E}">
        <p14:creationId xmlns:p14="http://schemas.microsoft.com/office/powerpoint/2010/main" val="3644573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96006" y="4363657"/>
            <a:ext cx="8652075" cy="307777"/>
          </a:xfrm>
          <a:prstGeom prst="rect">
            <a:avLst/>
          </a:prstGeom>
          <a:noFill/>
        </p:spPr>
        <p:txBody>
          <a:bodyPr wrap="square" rtlCol="0">
            <a:spAutoFit/>
          </a:bodyPr>
          <a:lstStyle/>
          <a:p>
            <a:endParaRPr lang="en-US" sz="1400" dirty="0">
              <a:solidFill>
                <a:prstClr val="black"/>
              </a:solidFill>
            </a:endParaRPr>
          </a:p>
        </p:txBody>
      </p:sp>
      <p:sp>
        <p:nvSpPr>
          <p:cNvPr id="2" name="Rectangle 1"/>
          <p:cNvSpPr/>
          <p:nvPr/>
        </p:nvSpPr>
        <p:spPr>
          <a:xfrm>
            <a:off x="2039156" y="682581"/>
            <a:ext cx="8408925" cy="738664"/>
          </a:xfrm>
          <a:prstGeom prst="rect">
            <a:avLst/>
          </a:prstGeom>
        </p:spPr>
        <p:txBody>
          <a:bodyPr wrap="square">
            <a:spAutoFit/>
          </a:bodyPr>
          <a:lstStyle/>
          <a:p>
            <a:pPr marL="415925" indent="-342900" algn="just">
              <a:lnSpc>
                <a:spcPct val="150000"/>
              </a:lnSpc>
              <a:buFont typeface="Arial" panose="020B0604020202020204" pitchFamily="34" charset="0"/>
              <a:buChar char="•"/>
            </a:pPr>
            <a:endParaRPr lang="en-US" sz="2800" spc="-25"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CFAA004E-DED9-4181-A91B-BDB8124BE6CC}" type="slidenum">
              <a:rPr lang="en-US" smtClean="0">
                <a:solidFill>
                  <a:prstClr val="black">
                    <a:tint val="75000"/>
                  </a:prstClr>
                </a:solidFill>
              </a:rPr>
              <a:pPr/>
              <a:t>26</a:t>
            </a:fld>
            <a:endParaRPr lang="en-US" dirty="0">
              <a:solidFill>
                <a:prstClr val="black">
                  <a:tint val="75000"/>
                </a:prstClr>
              </a:solidFill>
            </a:endParaRPr>
          </a:p>
        </p:txBody>
      </p:sp>
      <p:sp>
        <p:nvSpPr>
          <p:cNvPr id="5" name="Content Placeholder 4"/>
          <p:cNvSpPr>
            <a:spLocks noGrp="1"/>
          </p:cNvSpPr>
          <p:nvPr>
            <p:ph idx="1"/>
          </p:nvPr>
        </p:nvSpPr>
        <p:spPr>
          <a:xfrm>
            <a:off x="838200" y="2509210"/>
            <a:ext cx="10515600" cy="766482"/>
          </a:xfrm>
        </p:spPr>
        <p:txBody>
          <a:bodyPr>
            <a:normAutofit/>
          </a:bodyPr>
          <a:lstStyle/>
          <a:p>
            <a:pPr marL="0" lvl="0" indent="0" algn="ctr">
              <a:spcBef>
                <a:spcPct val="0"/>
              </a:spcBef>
              <a:buNone/>
            </a:pPr>
            <a:r>
              <a:rPr lang="en-US" sz="3600" b="1" dirty="0" err="1">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Fetakgomo</a:t>
            </a:r>
            <a:r>
              <a:rPr lang="en-US" sz="3600" b="1"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 </a:t>
            </a:r>
            <a:r>
              <a:rPr lang="en-US" sz="3600" b="1" dirty="0" err="1">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Tubatse</a:t>
            </a:r>
            <a:r>
              <a:rPr lang="en-US" sz="3600" b="1"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 Local Municipality</a:t>
            </a:r>
          </a:p>
        </p:txBody>
      </p:sp>
    </p:spTree>
    <p:extLst>
      <p:ext uri="{BB962C8B-B14F-4D97-AF65-F5344CB8AC3E}">
        <p14:creationId xmlns:p14="http://schemas.microsoft.com/office/powerpoint/2010/main" val="1010188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5750" y="99754"/>
            <a:ext cx="7886700" cy="432262"/>
          </a:xfrm>
        </p:spPr>
        <p:txBody>
          <a:bodyPr>
            <a:normAutofit/>
          </a:bodyPr>
          <a:lstStyle/>
          <a:p>
            <a:pPr algn="ctr"/>
            <a:r>
              <a:rPr lang="en-US" sz="1800" b="1" dirty="0">
                <a:latin typeface="Arial" panose="020B0604020202020204" pitchFamily="34" charset="0"/>
                <a:cs typeface="Arial" panose="020B0604020202020204" pitchFamily="34" charset="0"/>
              </a:rPr>
              <a:t> BACKGROUND</a:t>
            </a:r>
          </a:p>
        </p:txBody>
      </p:sp>
      <p:sp>
        <p:nvSpPr>
          <p:cNvPr id="3" name="Content Placeholder 2"/>
          <p:cNvSpPr>
            <a:spLocks noGrp="1"/>
          </p:cNvSpPr>
          <p:nvPr>
            <p:ph idx="1"/>
          </p:nvPr>
        </p:nvSpPr>
        <p:spPr>
          <a:xfrm>
            <a:off x="482138" y="465514"/>
            <a:ext cx="11238808" cy="5253642"/>
          </a:xfrm>
          <a:ln>
            <a:noFill/>
          </a:ln>
        </p:spPr>
        <p:txBody>
          <a:bodyPr>
            <a:normAutofit/>
          </a:bodyPr>
          <a:lstStyle/>
          <a:p>
            <a:pPr algn="just">
              <a:lnSpc>
                <a:spcPct val="110000"/>
              </a:lnSpc>
            </a:pPr>
            <a:r>
              <a:rPr lang="en-US" sz="1800" dirty="0">
                <a:latin typeface="Arial" panose="020B0604020202020204" pitchFamily="34" charset="0"/>
                <a:cs typeface="Arial" panose="020B0604020202020204" pitchFamily="34" charset="0"/>
              </a:rPr>
              <a:t>Following presentations of the state of affairs of </a:t>
            </a:r>
            <a:r>
              <a:rPr lang="en-US" sz="1800" dirty="0" err="1">
                <a:latin typeface="Arial" panose="020B0604020202020204" pitchFamily="34" charset="0"/>
                <a:cs typeface="Arial" panose="020B0604020202020204" pitchFamily="34" charset="0"/>
              </a:rPr>
              <a:t>Fetakgomo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Tubatse</a:t>
            </a:r>
            <a:r>
              <a:rPr lang="en-US" sz="1800" dirty="0">
                <a:latin typeface="Arial" panose="020B0604020202020204" pitchFamily="34" charset="0"/>
                <a:cs typeface="Arial" panose="020B0604020202020204" pitchFamily="34" charset="0"/>
              </a:rPr>
              <a:t> Local Municipality by the Member of Executive Council CoGHSTA; the Provincial Executive Council resolved to place the municipality under Section 139(1)(b) of the Constitution of the Republic of South Africa, 108 of 1996.</a:t>
            </a:r>
          </a:p>
          <a:p>
            <a:pPr algn="just">
              <a:lnSpc>
                <a:spcPct val="110000"/>
              </a:lnSpc>
            </a:pPr>
            <a:r>
              <a:rPr lang="en-US" sz="1800" dirty="0">
                <a:latin typeface="Arial" panose="020B0604020202020204" pitchFamily="34" charset="0"/>
                <a:cs typeface="Arial" panose="020B0604020202020204" pitchFamily="34" charset="0"/>
              </a:rPr>
              <a:t>The decision was informed by the administrative, financial and institutional instability that plagued the municipality. </a:t>
            </a:r>
          </a:p>
          <a:p>
            <a:pPr algn="just">
              <a:lnSpc>
                <a:spcPct val="110000"/>
              </a:lnSpc>
            </a:pPr>
            <a:r>
              <a:rPr lang="en-US" sz="1800" dirty="0">
                <a:latin typeface="Arial" panose="020B0604020202020204" pitchFamily="34" charset="0"/>
                <a:cs typeface="Arial" panose="020B0604020202020204" pitchFamily="34" charset="0"/>
              </a:rPr>
              <a:t>Placing the Municipality under section 139 was a way of supporting it to </a:t>
            </a:r>
            <a:r>
              <a:rPr lang="en-US" sz="1800" dirty="0" err="1">
                <a:latin typeface="Arial" panose="020B0604020202020204" pitchFamily="34" charset="0"/>
                <a:cs typeface="Arial" panose="020B0604020202020204" pitchFamily="34" charset="0"/>
              </a:rPr>
              <a:t>stabilise</a:t>
            </a:r>
            <a:r>
              <a:rPr lang="en-US" sz="1800" dirty="0">
                <a:latin typeface="Arial" panose="020B0604020202020204" pitchFamily="34" charset="0"/>
                <a:cs typeface="Arial" panose="020B0604020202020204" pitchFamily="34" charset="0"/>
              </a:rPr>
              <a:t> and be able to provide services to communities as required by the constitution of the republic. </a:t>
            </a:r>
          </a:p>
          <a:p>
            <a:pPr algn="just">
              <a:lnSpc>
                <a:spcPct val="110000"/>
              </a:lnSpc>
            </a:pPr>
            <a:r>
              <a:rPr lang="en-US" sz="1800" dirty="0">
                <a:latin typeface="Arial" panose="020B0604020202020204" pitchFamily="34" charset="0"/>
                <a:cs typeface="Arial" panose="020B0604020202020204" pitchFamily="34" charset="0"/>
              </a:rPr>
              <a:t>The intervention was not approved by the Minister due to the fact that the notice was submitted after the 14 day period as legislated. </a:t>
            </a:r>
          </a:p>
          <a:p>
            <a:pPr algn="just">
              <a:lnSpc>
                <a:spcPct val="110000"/>
              </a:lnSpc>
            </a:pPr>
            <a:r>
              <a:rPr lang="en-US" sz="1800" dirty="0">
                <a:latin typeface="Arial" panose="020B0604020202020204" pitchFamily="34" charset="0"/>
                <a:cs typeface="Arial" panose="020B0604020202020204" pitchFamily="34" charset="0"/>
              </a:rPr>
              <a:t>The delay on submission of the notice to the Minister was due to the fact that guided by the </a:t>
            </a:r>
            <a:r>
              <a:rPr lang="en-US" sz="1700" dirty="0">
                <a:latin typeface="Arial" panose="020B0604020202020204" pitchFamily="34" charset="0"/>
                <a:cs typeface="Arial" panose="020B0604020202020204" pitchFamily="34" charset="0"/>
              </a:rPr>
              <a:t>Guidelines on Section 139 interventions the department issued a notice to the municipality for submissions on the Executive Council resolution, which led to the delay in submission to the Minister. </a:t>
            </a:r>
          </a:p>
          <a:p>
            <a:pPr algn="just">
              <a:lnSpc>
                <a:spcPct val="110000"/>
              </a:lnSpc>
            </a:pPr>
            <a:r>
              <a:rPr lang="en-US" sz="1800" dirty="0">
                <a:latin typeface="Arial" panose="020B0604020202020204" pitchFamily="34" charset="0"/>
                <a:cs typeface="Arial" panose="020B0604020202020204" pitchFamily="34" charset="0"/>
              </a:rPr>
              <a:t>Although the Minister disapproved the intervention, the Provincial Government continued to support the municipality. </a:t>
            </a:r>
          </a:p>
          <a:p>
            <a:pPr algn="just">
              <a:lnSpc>
                <a:spcPct val="110000"/>
              </a:lnSpc>
            </a:pPr>
            <a:endParaRPr lang="en-US" sz="1800" dirty="0">
              <a:latin typeface="Arial" panose="020B0604020202020204" pitchFamily="34" charset="0"/>
              <a:cs typeface="Arial" panose="020B0604020202020204" pitchFamily="34" charset="0"/>
            </a:endParaRPr>
          </a:p>
          <a:p>
            <a:pPr algn="just">
              <a:lnSpc>
                <a:spcPct val="110000"/>
              </a:lnSpc>
            </a:pPr>
            <a:endParaRPr lang="en-US" sz="1200" dirty="0">
              <a:latin typeface="Arial" panose="020B0604020202020204" pitchFamily="34" charset="0"/>
              <a:cs typeface="Arial" panose="020B0604020202020204" pitchFamily="34" charset="0"/>
            </a:endParaRPr>
          </a:p>
          <a:p>
            <a:pPr algn="just">
              <a:lnSpc>
                <a:spcPct val="150000"/>
              </a:lnSpc>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4093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4185" y="216131"/>
            <a:ext cx="7886700" cy="315885"/>
          </a:xfrm>
        </p:spPr>
        <p:txBody>
          <a:bodyPr>
            <a:normAutofit fontScale="90000"/>
          </a:bodyPr>
          <a:lstStyle/>
          <a:p>
            <a:pPr algn="ctr"/>
            <a:r>
              <a:rPr lang="en-US" sz="1800" b="1" dirty="0">
                <a:latin typeface="Arial" panose="020B0604020202020204" pitchFamily="34" charset="0"/>
                <a:cs typeface="Arial" panose="020B0604020202020204" pitchFamily="34" charset="0"/>
              </a:rPr>
              <a:t>Appointment of Intervention Team </a:t>
            </a:r>
            <a:br>
              <a:rPr lang="en-US" sz="1800" b="1" dirty="0">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532016"/>
            <a:ext cx="10914611" cy="5569526"/>
          </a:xfrm>
        </p:spPr>
        <p:txBody>
          <a:bodyPr>
            <a:normAutofit fontScale="92500" lnSpcReduction="10000"/>
          </a:bodyPr>
          <a:lstStyle/>
          <a:p>
            <a:pPr algn="just">
              <a:lnSpc>
                <a:spcPct val="150000"/>
              </a:lnSpc>
            </a:pPr>
            <a:r>
              <a:rPr lang="en-ZA" sz="1600" dirty="0">
                <a:solidFill>
                  <a:srgbClr val="000000"/>
                </a:solidFill>
                <a:latin typeface="Arial" panose="020B0604020202020204" pitchFamily="34" charset="0"/>
                <a:ea typeface="Times New Roman" panose="02020603050405020304" pitchFamily="18" charset="0"/>
              </a:rPr>
              <a:t>The Department established intervention support team comprising of officials from the department (head of team), human resource specialist(shared resource with </a:t>
            </a:r>
            <a:r>
              <a:rPr lang="en-ZA" sz="1600" dirty="0" err="1">
                <a:solidFill>
                  <a:srgbClr val="000000"/>
                </a:solidFill>
                <a:latin typeface="Arial" panose="020B0604020202020204" pitchFamily="34" charset="0"/>
                <a:ea typeface="Times New Roman" panose="02020603050405020304" pitchFamily="18" charset="0"/>
              </a:rPr>
              <a:t>Modimolle</a:t>
            </a:r>
            <a:r>
              <a:rPr lang="en-ZA" sz="1600" dirty="0">
                <a:solidFill>
                  <a:srgbClr val="000000"/>
                </a:solidFill>
                <a:latin typeface="Arial" panose="020B0604020202020204" pitchFamily="34" charset="0"/>
                <a:ea typeface="Times New Roman" panose="02020603050405020304" pitchFamily="18" charset="0"/>
              </a:rPr>
              <a:t> </a:t>
            </a:r>
            <a:r>
              <a:rPr lang="en-ZA" sz="1600" dirty="0" err="1">
                <a:solidFill>
                  <a:srgbClr val="000000"/>
                </a:solidFill>
                <a:latin typeface="Arial" panose="020B0604020202020204" pitchFamily="34" charset="0"/>
                <a:ea typeface="Times New Roman" panose="02020603050405020304" pitchFamily="18" charset="0"/>
              </a:rPr>
              <a:t>Mookgopong</a:t>
            </a:r>
            <a:r>
              <a:rPr lang="en-ZA" sz="1600" dirty="0">
                <a:solidFill>
                  <a:srgbClr val="000000"/>
                </a:solidFill>
                <a:latin typeface="Arial" panose="020B0604020202020204" pitchFamily="34" charset="0"/>
                <a:ea typeface="Times New Roman" panose="02020603050405020304" pitchFamily="18" charset="0"/>
              </a:rPr>
              <a:t>)  and provincial treasury(financial expert). Similar to other areas, the intervention team would be supported by other units in COGHSTA and Treasury when a need arise. </a:t>
            </a:r>
          </a:p>
          <a:p>
            <a:pPr algn="just">
              <a:lnSpc>
                <a:spcPct val="150000"/>
              </a:lnSpc>
            </a:pPr>
            <a:r>
              <a:rPr lang="en-ZA" sz="1600" dirty="0">
                <a:solidFill>
                  <a:srgbClr val="000000"/>
                </a:solidFill>
                <a:latin typeface="Arial" panose="020B0604020202020204" pitchFamily="34" charset="0"/>
                <a:ea typeface="Times New Roman" panose="02020603050405020304" pitchFamily="18" charset="0"/>
              </a:rPr>
              <a:t>The team leader assumed the responsibility of the Accounting Officer for the municipality following the resignation of the municipal manager and a request by the municipal council. </a:t>
            </a:r>
          </a:p>
          <a:p>
            <a:pPr algn="just">
              <a:lnSpc>
                <a:spcPct val="150000"/>
              </a:lnSpc>
            </a:pPr>
            <a:r>
              <a:rPr lang="en-ZA" sz="1600" dirty="0">
                <a:solidFill>
                  <a:srgbClr val="000000"/>
                </a:solidFill>
                <a:latin typeface="Arial" panose="020B0604020202020204" pitchFamily="34" charset="0"/>
                <a:ea typeface="Times New Roman" panose="02020603050405020304" pitchFamily="18" charset="0"/>
              </a:rPr>
              <a:t>The team as expected to address the following issues at the municipality: </a:t>
            </a:r>
          </a:p>
          <a:p>
            <a:pPr marL="800100" lvl="1" indent="-342900" algn="just">
              <a:lnSpc>
                <a:spcPct val="150000"/>
              </a:lnSpc>
              <a:spcBef>
                <a:spcPts val="0"/>
              </a:spcBef>
              <a:buFont typeface="Symbol" panose="05050102010706020507" pitchFamily="18" charset="2"/>
              <a:buChar char=""/>
            </a:pPr>
            <a:r>
              <a:rPr lang="en-ZA" sz="1600" dirty="0">
                <a:solidFill>
                  <a:srgbClr val="000000"/>
                </a:solidFill>
                <a:latin typeface="Arial" panose="020B0604020202020204" pitchFamily="34" charset="0"/>
                <a:ea typeface="Times New Roman" panose="02020603050405020304" pitchFamily="18" charset="0"/>
              </a:rPr>
              <a:t>Development and implementation of a financial recovery plan in the municipality.</a:t>
            </a:r>
            <a:endParaRPr lang="en-US" sz="1600" dirty="0">
              <a:latin typeface="Times New Roman" panose="02020603050405020304" pitchFamily="18" charset="0"/>
              <a:ea typeface="Times New Roman" panose="02020603050405020304" pitchFamily="18" charset="0"/>
            </a:endParaRPr>
          </a:p>
          <a:p>
            <a:pPr marL="800100" lvl="1" indent="-342900" algn="just">
              <a:lnSpc>
                <a:spcPct val="150000"/>
              </a:lnSpc>
              <a:spcBef>
                <a:spcPts val="0"/>
              </a:spcBef>
              <a:buFont typeface="Symbol" panose="05050102010706020507" pitchFamily="18" charset="2"/>
              <a:buChar char=""/>
            </a:pPr>
            <a:r>
              <a:rPr lang="en-ZA" sz="1600" dirty="0">
                <a:solidFill>
                  <a:srgbClr val="000000"/>
                </a:solidFill>
                <a:latin typeface="Arial" panose="020B0604020202020204" pitchFamily="34" charset="0"/>
                <a:ea typeface="Times New Roman" panose="02020603050405020304" pitchFamily="18" charset="0"/>
              </a:rPr>
              <a:t>Appointment of senior managers</a:t>
            </a:r>
            <a:endParaRPr lang="en-US" sz="1600" dirty="0">
              <a:latin typeface="Times New Roman" panose="02020603050405020304" pitchFamily="18" charset="0"/>
              <a:ea typeface="Times New Roman" panose="02020603050405020304" pitchFamily="18" charset="0"/>
            </a:endParaRPr>
          </a:p>
          <a:p>
            <a:pPr marL="800100" lvl="1" indent="-342900" algn="just">
              <a:lnSpc>
                <a:spcPct val="150000"/>
              </a:lnSpc>
              <a:spcBef>
                <a:spcPts val="0"/>
              </a:spcBef>
              <a:buFont typeface="Symbol" panose="05050102010706020507" pitchFamily="18" charset="2"/>
              <a:buChar char=""/>
            </a:pPr>
            <a:r>
              <a:rPr lang="en-ZA" sz="1600" dirty="0">
                <a:solidFill>
                  <a:srgbClr val="000000"/>
                </a:solidFill>
                <a:latin typeface="Arial" panose="020B0604020202020204" pitchFamily="34" charset="0"/>
                <a:ea typeface="Times New Roman" panose="02020603050405020304" pitchFamily="18" charset="0"/>
              </a:rPr>
              <a:t>Finalisation of all outstanding transitional measures resulting from the mergers </a:t>
            </a:r>
            <a:endParaRPr lang="en-US" sz="1600" dirty="0">
              <a:latin typeface="Times New Roman" panose="02020603050405020304" pitchFamily="18" charset="0"/>
              <a:ea typeface="Times New Roman" panose="02020603050405020304" pitchFamily="18" charset="0"/>
            </a:endParaRPr>
          </a:p>
          <a:p>
            <a:pPr marL="800100" lvl="1" indent="-342900" algn="just">
              <a:lnSpc>
                <a:spcPct val="150000"/>
              </a:lnSpc>
              <a:spcBef>
                <a:spcPts val="0"/>
              </a:spcBef>
              <a:buFont typeface="Symbol" panose="05050102010706020507" pitchFamily="18" charset="2"/>
              <a:buChar char=""/>
            </a:pPr>
            <a:r>
              <a:rPr lang="en-ZA" sz="1600" dirty="0">
                <a:solidFill>
                  <a:srgbClr val="000000"/>
                </a:solidFill>
                <a:latin typeface="Arial" panose="020B0604020202020204" pitchFamily="34" charset="0"/>
                <a:ea typeface="Times New Roman" panose="02020603050405020304" pitchFamily="18" charset="0"/>
              </a:rPr>
              <a:t>Oversee the Forensic Investigation and any other investigations to be undertaken by Treasury and other organs of state in the municipalities</a:t>
            </a:r>
            <a:endParaRPr lang="en-US" sz="1600" dirty="0">
              <a:latin typeface="Times New Roman" panose="02020603050405020304" pitchFamily="18" charset="0"/>
              <a:ea typeface="Times New Roman" panose="02020603050405020304" pitchFamily="18" charset="0"/>
            </a:endParaRPr>
          </a:p>
          <a:p>
            <a:pPr marL="800100" lvl="1" indent="-342900" algn="just">
              <a:lnSpc>
                <a:spcPct val="150000"/>
              </a:lnSpc>
              <a:spcBef>
                <a:spcPts val="0"/>
              </a:spcBef>
              <a:buFont typeface="Symbol" panose="05050102010706020507" pitchFamily="18" charset="2"/>
              <a:buChar char=""/>
            </a:pPr>
            <a:r>
              <a:rPr lang="en-ZA" sz="1600" dirty="0">
                <a:solidFill>
                  <a:srgbClr val="000000"/>
                </a:solidFill>
                <a:latin typeface="Arial" panose="020B0604020202020204" pitchFamily="34" charset="0"/>
                <a:ea typeface="Times New Roman" panose="02020603050405020304" pitchFamily="18" charset="0"/>
              </a:rPr>
              <a:t>Development and implementation a turn-around strategy</a:t>
            </a:r>
            <a:endParaRPr lang="en-US" sz="1600" dirty="0">
              <a:latin typeface="Times New Roman" panose="02020603050405020304" pitchFamily="18" charset="0"/>
              <a:ea typeface="Times New Roman" panose="02020603050405020304" pitchFamily="18" charset="0"/>
            </a:endParaRPr>
          </a:p>
          <a:p>
            <a:pPr marL="800100" lvl="1" indent="-342900" algn="just">
              <a:lnSpc>
                <a:spcPct val="150000"/>
              </a:lnSpc>
              <a:spcBef>
                <a:spcPts val="0"/>
              </a:spcBef>
              <a:buFont typeface="Symbol" panose="05050102010706020507" pitchFamily="18" charset="2"/>
              <a:buChar char=""/>
            </a:pPr>
            <a:r>
              <a:rPr lang="en-ZA" sz="1600" dirty="0">
                <a:solidFill>
                  <a:srgbClr val="000000"/>
                </a:solidFill>
                <a:latin typeface="Arial" panose="020B0604020202020204" pitchFamily="34" charset="0"/>
                <a:ea typeface="Times New Roman" panose="02020603050405020304" pitchFamily="18" charset="0"/>
              </a:rPr>
              <a:t>Oversee the implementation of the recommendations of the VBS Forensic Investigations report and any other investigations in the municipality.</a:t>
            </a:r>
            <a:endParaRPr lang="en-US" sz="1600" dirty="0">
              <a:latin typeface="Times New Roman" panose="02020603050405020304" pitchFamily="18" charset="0"/>
              <a:ea typeface="Times New Roman" panose="02020603050405020304" pitchFamily="18" charset="0"/>
            </a:endParaRPr>
          </a:p>
          <a:p>
            <a:pPr marL="800100" lvl="1" indent="-342900" algn="just">
              <a:lnSpc>
                <a:spcPct val="150000"/>
              </a:lnSpc>
              <a:spcBef>
                <a:spcPts val="0"/>
              </a:spcBef>
              <a:buFont typeface="Symbol" panose="05050102010706020507" pitchFamily="18" charset="2"/>
              <a:buChar char=""/>
            </a:pPr>
            <a:r>
              <a:rPr lang="en-ZA" sz="1600" dirty="0">
                <a:solidFill>
                  <a:srgbClr val="000000"/>
                </a:solidFill>
                <a:latin typeface="Arial" panose="020B0604020202020204" pitchFamily="34" charset="0"/>
                <a:ea typeface="Times New Roman" panose="02020603050405020304" pitchFamily="18" charset="0"/>
              </a:rPr>
              <a:t>Address any other issues required to stabilize and improve the financial situation of the municipality in line with the Limpopo Provincial Government’s development priorities</a:t>
            </a:r>
            <a:r>
              <a:rPr lang="en-ZA" sz="1050" dirty="0">
                <a:solidFill>
                  <a:srgbClr val="000000"/>
                </a:solidFill>
                <a:latin typeface="Arial" panose="020B0604020202020204" pitchFamily="34" charset="0"/>
                <a:ea typeface="Times New Roman" panose="02020603050405020304" pitchFamily="18" charset="0"/>
              </a:rPr>
              <a:t>.</a:t>
            </a:r>
            <a:endParaRPr lang="en-US" sz="11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9669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78692" y="448889"/>
            <a:ext cx="7886700" cy="640317"/>
          </a:xfrm>
        </p:spPr>
        <p:txBody>
          <a:bodyPr>
            <a:normAutofit fontScale="90000"/>
          </a:bodyPr>
          <a:lstStyle/>
          <a:p>
            <a:pPr marL="514350" indent="-514350" algn="ctr">
              <a:lnSpc>
                <a:spcPct val="200000"/>
              </a:lnSpc>
              <a:spcBef>
                <a:spcPts val="1000"/>
              </a:spcBef>
            </a:pPr>
            <a:r>
              <a:rPr lang="en-US" sz="2000" b="1" dirty="0">
                <a:solidFill>
                  <a:prstClr val="black"/>
                </a:solidFill>
                <a:latin typeface="Arial" panose="020B0604020202020204" pitchFamily="34" charset="0"/>
                <a:ea typeface="+mn-ea"/>
                <a:cs typeface="Arial" panose="020B0604020202020204" pitchFamily="34" charset="0"/>
              </a:rPr>
              <a:t>PROGRESS </a:t>
            </a:r>
            <a:br>
              <a:rPr lang="en-US" sz="2000" b="1" dirty="0">
                <a:solidFill>
                  <a:prstClr val="black"/>
                </a:solidFill>
                <a:latin typeface="Arial" panose="020B0604020202020204" pitchFamily="34" charset="0"/>
                <a:ea typeface="+mn-ea"/>
                <a:cs typeface="Arial" panose="020B0604020202020204" pitchFamily="34" charset="0"/>
              </a:rPr>
            </a:br>
            <a:r>
              <a:rPr lang="en-ZA" sz="2000" dirty="0">
                <a:solidFill>
                  <a:prstClr val="black"/>
                </a:solidFill>
                <a:latin typeface="Arial" panose="020B0604020202020204" pitchFamily="34" charset="0"/>
                <a:ea typeface="+mn-ea"/>
                <a:cs typeface="Arial" panose="020B0604020202020204" pitchFamily="34" charset="0"/>
              </a:rPr>
              <a:t/>
            </a:r>
            <a:br>
              <a:rPr lang="en-ZA" sz="2000" dirty="0">
                <a:solidFill>
                  <a:prstClr val="black"/>
                </a:solidFill>
                <a:latin typeface="Arial" panose="020B0604020202020204" pitchFamily="34" charset="0"/>
                <a:ea typeface="+mn-ea"/>
                <a:cs typeface="Arial" panose="020B0604020202020204" pitchFamily="34" charset="0"/>
              </a:rPr>
            </a:br>
            <a:endParaRPr lang="en-US" sz="1600" dirty="0"/>
          </a:p>
        </p:txBody>
      </p:sp>
      <p:sp>
        <p:nvSpPr>
          <p:cNvPr id="6" name="TextBox 5"/>
          <p:cNvSpPr txBox="1"/>
          <p:nvPr/>
        </p:nvSpPr>
        <p:spPr>
          <a:xfrm>
            <a:off x="1796006" y="4363657"/>
            <a:ext cx="8652075" cy="307777"/>
          </a:xfrm>
          <a:prstGeom prst="rect">
            <a:avLst/>
          </a:prstGeom>
          <a:noFill/>
        </p:spPr>
        <p:txBody>
          <a:bodyPr wrap="square" rtlCol="0">
            <a:spAutoFit/>
          </a:bodyPr>
          <a:lstStyle/>
          <a:p>
            <a:endParaRPr lang="en-US" sz="1400" dirty="0">
              <a:solidFill>
                <a:prstClr val="black"/>
              </a:solidFill>
              <a:latin typeface="Calibri" panose="020F0502020204030204"/>
            </a:endParaRPr>
          </a:p>
        </p:txBody>
      </p:sp>
      <p:sp>
        <p:nvSpPr>
          <p:cNvPr id="2" name="Content Placeholder 1"/>
          <p:cNvSpPr>
            <a:spLocks noGrp="1"/>
          </p:cNvSpPr>
          <p:nvPr>
            <p:ph idx="1"/>
          </p:nvPr>
        </p:nvSpPr>
        <p:spPr>
          <a:xfrm>
            <a:off x="488515" y="582588"/>
            <a:ext cx="10897644" cy="5323320"/>
          </a:xfrm>
        </p:spPr>
        <p:txBody>
          <a:bodyPr>
            <a:noAutofit/>
          </a:bodyPr>
          <a:lstStyle/>
          <a:p>
            <a:pPr algn="just">
              <a:lnSpc>
                <a:spcPct val="100000"/>
              </a:lnSpc>
            </a:pPr>
            <a:r>
              <a:rPr lang="en-US" sz="1900" dirty="0">
                <a:latin typeface="Arial" panose="020B0604020202020204" pitchFamily="34" charset="0"/>
                <a:cs typeface="Arial" panose="020B0604020202020204" pitchFamily="34" charset="0"/>
              </a:rPr>
              <a:t>A draft Financial Recovery Plan (FRP) was developed by the intervention support team. </a:t>
            </a:r>
          </a:p>
          <a:p>
            <a:pPr algn="just">
              <a:lnSpc>
                <a:spcPct val="100000"/>
              </a:lnSpc>
            </a:pPr>
            <a:r>
              <a:rPr lang="en-US" sz="1900" dirty="0">
                <a:latin typeface="Arial" panose="020B0604020202020204" pitchFamily="34" charset="0"/>
                <a:cs typeface="Arial" panose="020B0604020202020204" pitchFamily="34" charset="0"/>
              </a:rPr>
              <a:t>The draft FRP was considered by the Executive Committee of </a:t>
            </a:r>
            <a:r>
              <a:rPr lang="en-US" sz="1900" dirty="0" err="1">
                <a:latin typeface="Arial" panose="020B0604020202020204" pitchFamily="34" charset="0"/>
                <a:cs typeface="Arial" panose="020B0604020202020204" pitchFamily="34" charset="0"/>
              </a:rPr>
              <a:t>Fetakgomo</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Tubatse</a:t>
            </a:r>
            <a:r>
              <a:rPr lang="en-US" sz="1900" dirty="0">
                <a:latin typeface="Arial" panose="020B0604020202020204" pitchFamily="34" charset="0"/>
                <a:cs typeface="Arial" panose="020B0604020202020204" pitchFamily="34" charset="0"/>
              </a:rPr>
              <a:t> municipality on 11 April 2019 and was due for consideration by the municipal Council on 25 April 2019 which could not sit due to disagreements between councilors, and was not adopted by Council.</a:t>
            </a:r>
          </a:p>
          <a:p>
            <a:pPr algn="just">
              <a:lnSpc>
                <a:spcPct val="100000"/>
              </a:lnSpc>
            </a:pPr>
            <a:r>
              <a:rPr lang="en-US" sz="1900" dirty="0">
                <a:latin typeface="Arial" panose="020B0604020202020204" pitchFamily="34" charset="0"/>
                <a:cs typeface="Arial" panose="020B0604020202020204" pitchFamily="34" charset="0"/>
              </a:rPr>
              <a:t>Despite the revised FRP not having been approved by Council, management of the municipality guided by the Intervention team had started implementing the FRP which included cost containment measures.</a:t>
            </a:r>
          </a:p>
          <a:p>
            <a:pPr algn="just">
              <a:lnSpc>
                <a:spcPct val="100000"/>
              </a:lnSpc>
            </a:pPr>
            <a:r>
              <a:rPr lang="en-US" sz="2000" dirty="0">
                <a:latin typeface="Arial" panose="020B0604020202020204" pitchFamily="34" charset="0"/>
                <a:ea typeface="Times New Roman" panose="02020603050405020304" pitchFamily="18" charset="0"/>
              </a:rPr>
              <a:t>The total cash available in the bank as at 30 June 2019 was R94 117 54.85 inclusive of conditional grants amounted to R69 415 409.00. </a:t>
            </a:r>
          </a:p>
          <a:p>
            <a:pPr algn="just">
              <a:lnSpc>
                <a:spcPct val="100000"/>
              </a:lnSpc>
            </a:pPr>
            <a:r>
              <a:rPr lang="en-US" sz="2000" dirty="0">
                <a:latin typeface="Arial" panose="020B0604020202020204" pitchFamily="34" charset="0"/>
                <a:ea typeface="Times New Roman" panose="02020603050405020304" pitchFamily="18" charset="0"/>
              </a:rPr>
              <a:t>The difference between the total available cash of R94 117 504.85 and conditional grants of R69 415 409.00 was at R24 702 095.85. The total cash in the bank was what was available for the municipality as own cash that it could use to pay for all operational costs and any capital expenditure serviced by the municipality. </a:t>
            </a:r>
          </a:p>
          <a:p>
            <a:pPr algn="just">
              <a:lnSpc>
                <a:spcPct val="100000"/>
              </a:lnSpc>
            </a:pPr>
            <a:r>
              <a:rPr lang="en-US" sz="2000" dirty="0">
                <a:latin typeface="Arial" panose="020B0604020202020204" pitchFamily="34" charset="0"/>
                <a:ea typeface="Times New Roman" panose="02020603050405020304" pitchFamily="18" charset="0"/>
              </a:rPr>
              <a:t>The results of June 2019 showed that a disciplined implementation of the Financial Recovery Plan will yield results though at a very small scale and at this rate, it will take a long time for the municipality to be completely financially sustainable.</a:t>
            </a:r>
          </a:p>
          <a:p>
            <a:pPr algn="just">
              <a:lnSpc>
                <a:spcPct val="100000"/>
              </a:lnSpc>
            </a:pPr>
            <a:endParaRPr lang="en-US" sz="1900" dirty="0">
              <a:latin typeface="Arial" panose="020B0604020202020204" pitchFamily="34" charset="0"/>
              <a:cs typeface="Arial" panose="020B0604020202020204" pitchFamily="34" charset="0"/>
            </a:endParaRPr>
          </a:p>
          <a:p>
            <a:pPr algn="just">
              <a:lnSpc>
                <a:spcPct val="100000"/>
              </a:lnSpc>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666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2575" y="90362"/>
            <a:ext cx="11447723" cy="749463"/>
          </a:xfrm>
        </p:spPr>
        <p:txBody>
          <a:bodyPr>
            <a:noAutofit/>
          </a:bodyPr>
          <a:lstStyle/>
          <a:p>
            <a:pPr algn="ct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039156" y="682581"/>
            <a:ext cx="8408925" cy="738664"/>
          </a:xfrm>
          <a:prstGeom prst="rect">
            <a:avLst/>
          </a:prstGeom>
        </p:spPr>
        <p:txBody>
          <a:bodyPr wrap="square">
            <a:spAutoFit/>
          </a:bodyPr>
          <a:lstStyle/>
          <a:p>
            <a:pPr marL="415925"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838200" y="805257"/>
            <a:ext cx="10515600" cy="5069380"/>
          </a:xfrm>
        </p:spPr>
        <p:txBody>
          <a:bodyPr>
            <a:normAutofit/>
          </a:bodyPr>
          <a:lstStyle/>
          <a:p>
            <a:r>
              <a:rPr lang="en-US" dirty="0"/>
              <a:t>Limpopo Province’ Executive Council Decisions to invoke Section 139 interventions  were taken in respect of the following municipalities:</a:t>
            </a:r>
          </a:p>
          <a:p>
            <a:r>
              <a:rPr lang="en-US" b="1" dirty="0"/>
              <a:t>Pre-2016 Local Government Elections</a:t>
            </a:r>
            <a:r>
              <a:rPr lang="en-US" dirty="0"/>
              <a:t/>
            </a:r>
            <a:br>
              <a:rPr lang="en-US" dirty="0"/>
            </a:br>
            <a:r>
              <a:rPr lang="en-US" dirty="0"/>
              <a:t>	Thabazimbi Local Municipality: Feb 2016 </a:t>
            </a:r>
          </a:p>
          <a:p>
            <a:r>
              <a:rPr lang="en-US" b="1" dirty="0"/>
              <a:t>Post- 2016 Local Government Elections</a:t>
            </a:r>
          </a:p>
          <a:p>
            <a:pPr marL="0" indent="0">
              <a:buNone/>
            </a:pPr>
            <a:r>
              <a:rPr lang="en-US" dirty="0"/>
              <a:t>	</a:t>
            </a:r>
            <a:r>
              <a:rPr lang="en-US" dirty="0" err="1"/>
              <a:t>Modimolle</a:t>
            </a:r>
            <a:r>
              <a:rPr lang="en-US" dirty="0"/>
              <a:t> </a:t>
            </a:r>
            <a:r>
              <a:rPr lang="en-US" dirty="0" err="1"/>
              <a:t>Mookgophong</a:t>
            </a:r>
            <a:r>
              <a:rPr lang="en-US" dirty="0"/>
              <a:t> Local Municipality: 2018</a:t>
            </a:r>
          </a:p>
          <a:p>
            <a:pPr marL="0" indent="0">
              <a:buNone/>
            </a:pPr>
            <a:r>
              <a:rPr lang="en-US" dirty="0"/>
              <a:t>	</a:t>
            </a:r>
            <a:r>
              <a:rPr lang="en-US" dirty="0" err="1"/>
              <a:t>Fetakgomo</a:t>
            </a:r>
            <a:r>
              <a:rPr lang="en-US" dirty="0"/>
              <a:t> </a:t>
            </a:r>
            <a:r>
              <a:rPr lang="en-US" dirty="0" err="1"/>
              <a:t>Tubatse</a:t>
            </a:r>
            <a:r>
              <a:rPr lang="en-US" dirty="0"/>
              <a:t> Local Municipality: 2018</a:t>
            </a:r>
          </a:p>
          <a:p>
            <a:pPr marL="0" indent="0">
              <a:buNone/>
            </a:pPr>
            <a:r>
              <a:rPr lang="en-US" dirty="0"/>
              <a:t>	Mogalakwena Local Municipality 2019</a:t>
            </a:r>
          </a:p>
          <a:p>
            <a:r>
              <a:rPr lang="en-US" dirty="0"/>
              <a:t>The presentation provides progress on the implementation of the Executive Council resolution in the four municipalities. </a:t>
            </a:r>
          </a:p>
        </p:txBody>
      </p:sp>
    </p:spTree>
    <p:extLst>
      <p:ext uri="{BB962C8B-B14F-4D97-AF65-F5344CB8AC3E}">
        <p14:creationId xmlns:p14="http://schemas.microsoft.com/office/powerpoint/2010/main" val="1870151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78692" y="448889"/>
            <a:ext cx="7886700" cy="640317"/>
          </a:xfrm>
        </p:spPr>
        <p:txBody>
          <a:bodyPr>
            <a:normAutofit fontScale="90000"/>
          </a:bodyPr>
          <a:lstStyle/>
          <a:p>
            <a:pPr marL="514350" indent="-514350" algn="ctr">
              <a:lnSpc>
                <a:spcPct val="200000"/>
              </a:lnSpc>
              <a:spcBef>
                <a:spcPts val="1000"/>
              </a:spcBef>
            </a:pPr>
            <a:r>
              <a:rPr lang="en-US" sz="2000" b="1" dirty="0">
                <a:solidFill>
                  <a:prstClr val="black"/>
                </a:solidFill>
                <a:latin typeface="Arial" panose="020B0604020202020204" pitchFamily="34" charset="0"/>
                <a:ea typeface="+mn-ea"/>
                <a:cs typeface="Arial" panose="020B0604020202020204" pitchFamily="34" charset="0"/>
              </a:rPr>
              <a:t>PROGRESS</a:t>
            </a:r>
            <a:br>
              <a:rPr lang="en-US" sz="2000" b="1" dirty="0">
                <a:solidFill>
                  <a:prstClr val="black"/>
                </a:solidFill>
                <a:latin typeface="Arial" panose="020B0604020202020204" pitchFamily="34" charset="0"/>
                <a:ea typeface="+mn-ea"/>
                <a:cs typeface="Arial" panose="020B0604020202020204" pitchFamily="34" charset="0"/>
              </a:rPr>
            </a:br>
            <a:r>
              <a:rPr lang="en-ZA" sz="2000" dirty="0">
                <a:solidFill>
                  <a:prstClr val="black"/>
                </a:solidFill>
                <a:latin typeface="Arial" panose="020B0604020202020204" pitchFamily="34" charset="0"/>
                <a:ea typeface="+mn-ea"/>
                <a:cs typeface="Arial" panose="020B0604020202020204" pitchFamily="34" charset="0"/>
              </a:rPr>
              <a:t/>
            </a:r>
            <a:br>
              <a:rPr lang="en-ZA" sz="2000" dirty="0">
                <a:solidFill>
                  <a:prstClr val="black"/>
                </a:solidFill>
                <a:latin typeface="Arial" panose="020B0604020202020204" pitchFamily="34" charset="0"/>
                <a:ea typeface="+mn-ea"/>
                <a:cs typeface="Arial" panose="020B0604020202020204" pitchFamily="34" charset="0"/>
              </a:rPr>
            </a:br>
            <a:endParaRPr lang="en-US" sz="1600" dirty="0"/>
          </a:p>
        </p:txBody>
      </p:sp>
      <p:sp>
        <p:nvSpPr>
          <p:cNvPr id="6" name="TextBox 5"/>
          <p:cNvSpPr txBox="1"/>
          <p:nvPr/>
        </p:nvSpPr>
        <p:spPr>
          <a:xfrm>
            <a:off x="1796006" y="4363657"/>
            <a:ext cx="8652075" cy="307777"/>
          </a:xfrm>
          <a:prstGeom prst="rect">
            <a:avLst/>
          </a:prstGeom>
          <a:noFill/>
        </p:spPr>
        <p:txBody>
          <a:bodyPr wrap="square" rtlCol="0">
            <a:spAutoFit/>
          </a:bodyPr>
          <a:lstStyle/>
          <a:p>
            <a:endParaRPr lang="en-US" sz="1400" dirty="0">
              <a:solidFill>
                <a:prstClr val="black"/>
              </a:solidFill>
              <a:latin typeface="Calibri" panose="020F0502020204030204"/>
            </a:endParaRPr>
          </a:p>
        </p:txBody>
      </p:sp>
      <p:sp>
        <p:nvSpPr>
          <p:cNvPr id="2" name="Content Placeholder 1"/>
          <p:cNvSpPr>
            <a:spLocks noGrp="1"/>
          </p:cNvSpPr>
          <p:nvPr>
            <p:ph idx="1"/>
          </p:nvPr>
        </p:nvSpPr>
        <p:spPr>
          <a:xfrm>
            <a:off x="438525" y="448889"/>
            <a:ext cx="10897644" cy="5323320"/>
          </a:xfrm>
        </p:spPr>
        <p:txBody>
          <a:bodyPr>
            <a:noAutofit/>
          </a:bodyPr>
          <a:lstStyle/>
          <a:p>
            <a:pPr marL="0" indent="0" algn="just">
              <a:lnSpc>
                <a:spcPct val="115000"/>
              </a:lnSpc>
              <a:spcBef>
                <a:spcPts val="0"/>
              </a:spcBef>
              <a:spcAft>
                <a:spcPts val="1000"/>
              </a:spcAft>
              <a:buNone/>
            </a:pPr>
            <a:r>
              <a:rPr lang="en-US" sz="2000" dirty="0">
                <a:latin typeface="Arial" panose="020B0604020202020204" pitchFamily="34" charset="0"/>
                <a:ea typeface="Times New Roman" panose="02020603050405020304" pitchFamily="18" charset="0"/>
              </a:rPr>
              <a:t/>
            </a:r>
            <a:br>
              <a:rPr lang="en-US" sz="2000" dirty="0">
                <a:latin typeface="Arial" panose="020B0604020202020204" pitchFamily="34" charset="0"/>
                <a:ea typeface="Times New Roman" panose="02020603050405020304" pitchFamily="18" charset="0"/>
              </a:rPr>
            </a:br>
            <a:r>
              <a:rPr lang="en-US" sz="2000" dirty="0">
                <a:latin typeface="Arial" panose="020B0604020202020204" pitchFamily="34" charset="0"/>
                <a:ea typeface="Times New Roman" panose="02020603050405020304" pitchFamily="18" charset="0"/>
              </a:rPr>
              <a:t>The successful preparation and approval of the adjustment budgets 2018/19 and 2019/20, enforcing cost containment measures</a:t>
            </a:r>
          </a:p>
          <a:p>
            <a:pPr algn="just">
              <a:lnSpc>
                <a:spcPct val="115000"/>
              </a:lnSpc>
              <a:spcBef>
                <a:spcPts val="0"/>
              </a:spcBef>
              <a:spcAft>
                <a:spcPts val="1000"/>
              </a:spcAft>
            </a:pPr>
            <a:r>
              <a:rPr lang="en-US" sz="2000" dirty="0">
                <a:latin typeface="Arial" panose="020B0604020202020204" pitchFamily="34" charset="0"/>
                <a:ea typeface="Times New Roman" panose="02020603050405020304" pitchFamily="18" charset="0"/>
              </a:rPr>
              <a:t> Building capacity within the Budget and Treasury department as well as </a:t>
            </a:r>
            <a:r>
              <a:rPr lang="en-US" sz="2000" dirty="0" err="1">
                <a:latin typeface="Arial" panose="020B0604020202020204" pitchFamily="34" charset="0"/>
                <a:ea typeface="Times New Roman" panose="02020603050405020304" pitchFamily="18" charset="0"/>
              </a:rPr>
              <a:t>minimisation</a:t>
            </a:r>
            <a:r>
              <a:rPr lang="en-US" sz="2000" dirty="0">
                <a:latin typeface="Arial" panose="020B0604020202020204" pitchFamily="34" charset="0"/>
                <a:ea typeface="Times New Roman" panose="02020603050405020304" pitchFamily="18" charset="0"/>
              </a:rPr>
              <a:t> of ad-hoc procurement requests and scope creep; </a:t>
            </a:r>
          </a:p>
          <a:p>
            <a:pPr algn="just">
              <a:lnSpc>
                <a:spcPct val="115000"/>
              </a:lnSpc>
              <a:spcBef>
                <a:spcPts val="0"/>
              </a:spcBef>
              <a:spcAft>
                <a:spcPts val="1000"/>
              </a:spcAft>
            </a:pPr>
            <a:r>
              <a:rPr lang="en-US" sz="2000" dirty="0">
                <a:latin typeface="Arial" panose="020B0604020202020204" pitchFamily="34" charset="0"/>
                <a:ea typeface="Times New Roman" panose="02020603050405020304" pitchFamily="18" charset="0"/>
              </a:rPr>
              <a:t>Establishment of a functional Audit Steering Committee and Establishment of a Compliance monitoring team;</a:t>
            </a:r>
          </a:p>
          <a:p>
            <a:pPr algn="just">
              <a:lnSpc>
                <a:spcPct val="115000"/>
              </a:lnSpc>
              <a:spcBef>
                <a:spcPts val="0"/>
              </a:spcBef>
              <a:spcAft>
                <a:spcPts val="1000"/>
              </a:spcAft>
            </a:pPr>
            <a:r>
              <a:rPr lang="en-US" sz="2000" dirty="0">
                <a:latin typeface="Arial" panose="020B0604020202020204" pitchFamily="34" charset="0"/>
                <a:ea typeface="Times New Roman" panose="02020603050405020304" pitchFamily="18" charset="0"/>
              </a:rPr>
              <a:t>Establishment of a </a:t>
            </a:r>
            <a:r>
              <a:rPr lang="en-US" sz="2000" dirty="0" err="1">
                <a:latin typeface="Arial" panose="020B0604020202020204" pitchFamily="34" charset="0"/>
                <a:ea typeface="Times New Roman" panose="02020603050405020304" pitchFamily="18" charset="0"/>
              </a:rPr>
              <a:t>MSCoA</a:t>
            </a:r>
            <a:r>
              <a:rPr lang="en-US" sz="2000" dirty="0">
                <a:latin typeface="Arial" panose="020B0604020202020204" pitchFamily="34" charset="0"/>
                <a:ea typeface="Times New Roman" panose="02020603050405020304" pitchFamily="18" charset="0"/>
              </a:rPr>
              <a:t> Committee; Revival of the IT Committee; Implementation of Risk Registers; Improvement in the Internal Controls Environment; 2019 Interim Annual Financial Statements for the period ending 31 March 2019 were prepared in accordance with GRAP standards and in line with </a:t>
            </a:r>
            <a:r>
              <a:rPr lang="en-US" sz="2000" dirty="0" err="1">
                <a:latin typeface="Arial" panose="020B0604020202020204" pitchFamily="34" charset="0"/>
                <a:ea typeface="Times New Roman" panose="02020603050405020304" pitchFamily="18" charset="0"/>
              </a:rPr>
              <a:t>mSCOA</a:t>
            </a:r>
            <a:r>
              <a:rPr lang="en-US" sz="2000" dirty="0">
                <a:latin typeface="Arial" panose="020B0604020202020204" pitchFamily="34" charset="0"/>
                <a:ea typeface="Times New Roman" panose="02020603050405020304" pitchFamily="18" charset="0"/>
              </a:rPr>
              <a:t> requirements. </a:t>
            </a:r>
          </a:p>
          <a:p>
            <a:pPr algn="just">
              <a:lnSpc>
                <a:spcPct val="100000"/>
              </a:lnSpc>
            </a:pPr>
            <a:endParaRPr lang="en-US" sz="1900" dirty="0">
              <a:latin typeface="Arial" panose="020B0604020202020204" pitchFamily="34" charset="0"/>
              <a:cs typeface="Arial" panose="020B0604020202020204" pitchFamily="34" charset="0"/>
            </a:endParaRPr>
          </a:p>
          <a:p>
            <a:pPr algn="just">
              <a:lnSpc>
                <a:spcPct val="100000"/>
              </a:lnSpc>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206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52650" y="448258"/>
            <a:ext cx="7886700" cy="344922"/>
          </a:xfrm>
        </p:spPr>
        <p:txBody>
          <a:bodyPr>
            <a:normAutofit/>
          </a:bodyPr>
          <a:lstStyle/>
          <a:p>
            <a:pPr algn="ctr"/>
            <a:r>
              <a:rPr lang="en-US" sz="1600" b="1" dirty="0">
                <a:latin typeface="Arial" panose="020B0604020202020204" pitchFamily="34" charset="0"/>
                <a:cs typeface="Arial" panose="020B0604020202020204" pitchFamily="34" charset="0"/>
              </a:rPr>
              <a:t>PROGRESS…..cont’d</a:t>
            </a:r>
            <a:endParaRPr lang="en-US" sz="1600" dirty="0"/>
          </a:p>
        </p:txBody>
      </p:sp>
      <p:sp>
        <p:nvSpPr>
          <p:cNvPr id="6" name="TextBox 5"/>
          <p:cNvSpPr txBox="1"/>
          <p:nvPr/>
        </p:nvSpPr>
        <p:spPr>
          <a:xfrm>
            <a:off x="1796006" y="4363657"/>
            <a:ext cx="8652075" cy="307777"/>
          </a:xfrm>
          <a:prstGeom prst="rect">
            <a:avLst/>
          </a:prstGeom>
          <a:noFill/>
        </p:spPr>
        <p:txBody>
          <a:bodyPr wrap="square" rtlCol="0">
            <a:spAutoFit/>
          </a:bodyPr>
          <a:lstStyle/>
          <a:p>
            <a:endParaRPr lang="en-US" sz="1400" dirty="0">
              <a:solidFill>
                <a:prstClr val="black"/>
              </a:solidFill>
              <a:latin typeface="Calibri" panose="020F0502020204030204"/>
            </a:endParaRPr>
          </a:p>
        </p:txBody>
      </p:sp>
      <p:sp>
        <p:nvSpPr>
          <p:cNvPr id="2" name="Content Placeholder 1"/>
          <p:cNvSpPr>
            <a:spLocks noGrp="1"/>
          </p:cNvSpPr>
          <p:nvPr>
            <p:ph idx="1"/>
          </p:nvPr>
        </p:nvSpPr>
        <p:spPr>
          <a:xfrm>
            <a:off x="851771" y="1045654"/>
            <a:ext cx="10146082" cy="4365590"/>
          </a:xfrm>
        </p:spPr>
        <p:txBody>
          <a:bodyPr>
            <a:normAutofit/>
          </a:bodyPr>
          <a:lstStyle/>
          <a:p>
            <a:pPr marL="0" indent="0" algn="just">
              <a:lnSpc>
                <a:spcPct val="150000"/>
              </a:lnSpc>
              <a:spcBef>
                <a:spcPts val="0"/>
              </a:spcBef>
              <a:buNone/>
              <a:tabLst>
                <a:tab pos="285750" algn="l"/>
              </a:tabLst>
            </a:pPr>
            <a:r>
              <a:rPr lang="en-US" sz="1800" b="1" dirty="0">
                <a:latin typeface="Arial" panose="020B0604020202020204" pitchFamily="34" charset="0"/>
                <a:ea typeface="Times New Roman" panose="02020603050405020304" pitchFamily="18" charset="0"/>
              </a:rPr>
              <a:t>Disciplinary Cases-VBS Matter</a:t>
            </a:r>
            <a:endParaRPr lang="en-US" sz="1800" dirty="0">
              <a:latin typeface="Arial" panose="020B0604020202020204" pitchFamily="34" charset="0"/>
              <a:ea typeface="Times New Roman" panose="02020603050405020304" pitchFamily="18" charset="0"/>
            </a:endParaRPr>
          </a:p>
          <a:p>
            <a:pPr marL="800100" lvl="1" indent="-342900" algn="just">
              <a:lnSpc>
                <a:spcPct val="150000"/>
              </a:lnSpc>
              <a:spcBef>
                <a:spcPts val="0"/>
              </a:spcBef>
              <a:buFont typeface="Symbol" panose="05050102010706020507" pitchFamily="18" charset="2"/>
              <a:buChar char=""/>
              <a:tabLst>
                <a:tab pos="285750" algn="l"/>
              </a:tabLst>
            </a:pPr>
            <a:r>
              <a:rPr lang="en-US" sz="1800" dirty="0">
                <a:latin typeface="Arial" panose="020B0604020202020204" pitchFamily="34" charset="0"/>
                <a:ea typeface="Times New Roman" panose="02020603050405020304" pitchFamily="18" charset="0"/>
              </a:rPr>
              <a:t>The municipal Manager and acting Chief Financial Officer resigned before disciplinary hearings could be concluded.</a:t>
            </a:r>
          </a:p>
          <a:p>
            <a:pPr marL="457200" lvl="1" indent="0" algn="just">
              <a:lnSpc>
                <a:spcPct val="150000"/>
              </a:lnSpc>
              <a:spcBef>
                <a:spcPts val="0"/>
              </a:spcBef>
              <a:buNone/>
              <a:tabLst>
                <a:tab pos="285750" algn="l"/>
              </a:tabLst>
            </a:pPr>
            <a:r>
              <a:rPr lang="en-US" sz="1800" dirty="0">
                <a:latin typeface="Arial" panose="020B0604020202020204" pitchFamily="34" charset="0"/>
                <a:ea typeface="Times New Roman" panose="02020603050405020304" pitchFamily="18" charset="0"/>
              </a:rPr>
              <a:t> </a:t>
            </a:r>
          </a:p>
          <a:p>
            <a:pPr marL="0" indent="0" algn="just">
              <a:lnSpc>
                <a:spcPct val="150000"/>
              </a:lnSpc>
              <a:spcBef>
                <a:spcPts val="0"/>
              </a:spcBef>
              <a:buNone/>
              <a:tabLst>
                <a:tab pos="285750" algn="l"/>
              </a:tabLst>
            </a:pPr>
            <a:r>
              <a:rPr lang="en-US" sz="1800" b="1" dirty="0">
                <a:latin typeface="Arial" panose="020B0604020202020204" pitchFamily="34" charset="0"/>
                <a:ea typeface="Times New Roman" panose="02020603050405020304" pitchFamily="18" charset="0"/>
              </a:rPr>
              <a:t>VBS Creditors Claim</a:t>
            </a:r>
            <a:endParaRPr lang="en-US" sz="1800" dirty="0">
              <a:latin typeface="Arial" panose="020B0604020202020204" pitchFamily="34" charset="0"/>
              <a:ea typeface="Times New Roman" panose="02020603050405020304" pitchFamily="18" charset="0"/>
            </a:endParaRPr>
          </a:p>
          <a:p>
            <a:pPr lvl="1" algn="just">
              <a:lnSpc>
                <a:spcPct val="150000"/>
              </a:lnSpc>
              <a:spcBef>
                <a:spcPts val="0"/>
              </a:spcBef>
              <a:tabLst>
                <a:tab pos="285750" algn="l"/>
              </a:tabLst>
            </a:pPr>
            <a:r>
              <a:rPr lang="en-US" sz="1800" dirty="0">
                <a:latin typeface="Arial" panose="020B0604020202020204" pitchFamily="34" charset="0"/>
                <a:ea typeface="Times New Roman" panose="02020603050405020304" pitchFamily="18" charset="0"/>
              </a:rPr>
              <a:t>The municipality appointed </a:t>
            </a:r>
            <a:r>
              <a:rPr lang="en-US" sz="1800" dirty="0" err="1">
                <a:latin typeface="Arial" panose="020B0604020202020204" pitchFamily="34" charset="0"/>
                <a:ea typeface="Times New Roman" panose="02020603050405020304" pitchFamily="18" charset="0"/>
              </a:rPr>
              <a:t>Verveen</a:t>
            </a:r>
            <a:r>
              <a:rPr lang="en-US" sz="1800" dirty="0">
                <a:latin typeface="Arial" panose="020B0604020202020204" pitchFamily="34" charset="0"/>
                <a:ea typeface="Times New Roman" panose="02020603050405020304" pitchFamily="18" charset="0"/>
              </a:rPr>
              <a:t> Attorneys to lodge and process a claim for the repayments of investment deposits made to VBS Mutual Bank against the appointed VBS Liquidator. </a:t>
            </a:r>
          </a:p>
          <a:p>
            <a:pPr lvl="1" algn="just">
              <a:lnSpc>
                <a:spcPct val="150000"/>
              </a:lnSpc>
              <a:spcBef>
                <a:spcPts val="0"/>
              </a:spcBef>
              <a:tabLst>
                <a:tab pos="285750" algn="l"/>
              </a:tabLst>
            </a:pPr>
            <a:r>
              <a:rPr lang="en-US" sz="1800" dirty="0">
                <a:latin typeface="Arial" panose="020B0604020202020204" pitchFamily="34" charset="0"/>
                <a:ea typeface="Times New Roman" panose="02020603050405020304" pitchFamily="18" charset="0"/>
              </a:rPr>
              <a:t>The municipality submitted a claim against the VBS Mutual Bank to the VBS Liquidator on 11 April 2019 and is awaiting the conclusion of the liquidation process.</a:t>
            </a:r>
          </a:p>
          <a:p>
            <a:pPr marL="0" indent="0" algn="just">
              <a:lnSpc>
                <a:spcPct val="115000"/>
              </a:lnSpc>
              <a:spcBef>
                <a:spcPts val="0"/>
              </a:spcBef>
              <a:spcAft>
                <a:spcPts val="1000"/>
              </a:spcAft>
              <a:buNone/>
            </a:pPr>
            <a:endParaRPr lang="en-US" sz="1800" dirty="0">
              <a:latin typeface="Arial" panose="020B0604020202020204" pitchFamily="34" charset="0"/>
              <a:ea typeface="Times New Roman" panose="02020603050405020304" pitchFamily="18" charset="0"/>
            </a:endParaRPr>
          </a:p>
          <a:p>
            <a:pPr algn="just">
              <a:lnSpc>
                <a:spcPct val="115000"/>
              </a:lnSpc>
              <a:spcBef>
                <a:spcPts val="0"/>
              </a:spcBef>
              <a:spcAft>
                <a:spcPts val="1000"/>
              </a:spcAft>
            </a:pPr>
            <a:endParaRPr lang="en-US" sz="1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17501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52650" y="147634"/>
            <a:ext cx="7886700" cy="344922"/>
          </a:xfrm>
        </p:spPr>
        <p:txBody>
          <a:bodyPr>
            <a:normAutofit/>
          </a:bodyPr>
          <a:lstStyle/>
          <a:p>
            <a:pPr algn="ctr"/>
            <a:r>
              <a:rPr lang="en-US" sz="1600" b="1" dirty="0">
                <a:latin typeface="Arial" panose="020B0604020202020204" pitchFamily="34" charset="0"/>
                <a:cs typeface="Arial" panose="020B0604020202020204" pitchFamily="34" charset="0"/>
              </a:rPr>
              <a:t>Conclusion </a:t>
            </a:r>
            <a:endParaRPr lang="en-US" sz="1600" dirty="0"/>
          </a:p>
        </p:txBody>
      </p:sp>
      <p:sp>
        <p:nvSpPr>
          <p:cNvPr id="6" name="TextBox 5"/>
          <p:cNvSpPr txBox="1"/>
          <p:nvPr/>
        </p:nvSpPr>
        <p:spPr>
          <a:xfrm>
            <a:off x="1796006" y="4363657"/>
            <a:ext cx="8652075" cy="307777"/>
          </a:xfrm>
          <a:prstGeom prst="rect">
            <a:avLst/>
          </a:prstGeom>
          <a:noFill/>
        </p:spPr>
        <p:txBody>
          <a:bodyPr wrap="square" rtlCol="0">
            <a:spAutoFit/>
          </a:bodyPr>
          <a:lstStyle/>
          <a:p>
            <a:endParaRPr lang="en-US" sz="1400" dirty="0">
              <a:solidFill>
                <a:prstClr val="black"/>
              </a:solidFill>
              <a:latin typeface="Calibri" panose="020F0502020204030204"/>
            </a:endParaRPr>
          </a:p>
        </p:txBody>
      </p:sp>
      <p:sp>
        <p:nvSpPr>
          <p:cNvPr id="2" name="Content Placeholder 1"/>
          <p:cNvSpPr>
            <a:spLocks noGrp="1"/>
          </p:cNvSpPr>
          <p:nvPr>
            <p:ph idx="1"/>
          </p:nvPr>
        </p:nvSpPr>
        <p:spPr>
          <a:xfrm>
            <a:off x="400833" y="492556"/>
            <a:ext cx="10835014" cy="5539452"/>
          </a:xfrm>
        </p:spPr>
        <p:txBody>
          <a:bodyPr>
            <a:noAutofit/>
          </a:bodyPr>
          <a:lstStyle/>
          <a:p>
            <a:pPr algn="just">
              <a:lnSpc>
                <a:spcPct val="110000"/>
              </a:lnSpc>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The support team </a:t>
            </a:r>
            <a:r>
              <a:rPr lang="en-US" sz="1600" dirty="0" err="1">
                <a:latin typeface="Arial" panose="020B0604020202020204" pitchFamily="34" charset="0"/>
                <a:ea typeface="Times New Roman" panose="02020603050405020304" pitchFamily="18" charset="0"/>
                <a:cs typeface="Arial" panose="020B0604020202020204" pitchFamily="34" charset="0"/>
              </a:rPr>
              <a:t>finalised</a:t>
            </a:r>
            <a:r>
              <a:rPr lang="en-US" sz="1600" dirty="0">
                <a:latin typeface="Arial" panose="020B0604020202020204" pitchFamily="34" charset="0"/>
                <a:ea typeface="Times New Roman" panose="02020603050405020304" pitchFamily="18" charset="0"/>
                <a:cs typeface="Arial" panose="020B0604020202020204" pitchFamily="34" charset="0"/>
              </a:rPr>
              <a:t> its work on the 30 June 2019 due to the Constitutional Court Judgment which prohibits the MEC from seconding personnel to act in senior management positions in the municipalities. </a:t>
            </a:r>
          </a:p>
          <a:p>
            <a:r>
              <a:rPr lang="en-US" sz="1600" dirty="0">
                <a:latin typeface="Arial" panose="020B0604020202020204" pitchFamily="34" charset="0"/>
                <a:ea typeface="Times New Roman" panose="02020603050405020304" pitchFamily="18" charset="0"/>
                <a:cs typeface="Arial" panose="020B0604020202020204" pitchFamily="34" charset="0"/>
              </a:rPr>
              <a:t>The Department continued to support the municipality to resolve the placement and salary parity issues through engagements with the Executive Committee.  </a:t>
            </a:r>
          </a:p>
          <a:p>
            <a:r>
              <a:rPr lang="en-US" sz="1600" dirty="0">
                <a:latin typeface="Arial" panose="020B0604020202020204" pitchFamily="34" charset="0"/>
                <a:ea typeface="Times New Roman" panose="02020603050405020304" pitchFamily="18" charset="0"/>
                <a:cs typeface="Arial" panose="020B0604020202020204" pitchFamily="34" charset="0"/>
              </a:rPr>
              <a:t>The role of the department was mainly to explore the various options for the council to consider to address the placement impasse resulting from undue promotions in the then </a:t>
            </a:r>
            <a:r>
              <a:rPr lang="en-US" sz="1600" dirty="0" err="1">
                <a:latin typeface="Arial" panose="020B0604020202020204" pitchFamily="34" charset="0"/>
                <a:ea typeface="Times New Roman" panose="02020603050405020304" pitchFamily="18" charset="0"/>
                <a:cs typeface="Arial" panose="020B0604020202020204" pitchFamily="34" charset="0"/>
              </a:rPr>
              <a:t>Tubatse</a:t>
            </a:r>
            <a:r>
              <a:rPr lang="en-US" sz="1600" dirty="0">
                <a:latin typeface="Arial" panose="020B0604020202020204" pitchFamily="34" charset="0"/>
                <a:ea typeface="Times New Roman" panose="02020603050405020304" pitchFamily="18" charset="0"/>
                <a:cs typeface="Arial" panose="020B0604020202020204" pitchFamily="34" charset="0"/>
              </a:rPr>
              <a:t> Municipality as follows: </a:t>
            </a:r>
            <a:endParaRPr lang="en-US" sz="1600" dirty="0">
              <a:latin typeface="Arial" panose="020B0604020202020204" pitchFamily="34" charset="0"/>
              <a:cs typeface="Arial" panose="020B0604020202020204" pitchFamily="34" charset="0"/>
            </a:endParaRPr>
          </a:p>
          <a:p>
            <a:pPr lvl="1"/>
            <a:r>
              <a:rPr lang="en-US" sz="1600" b="1" dirty="0">
                <a:latin typeface="Arial" panose="020B0604020202020204" pitchFamily="34" charset="0"/>
                <a:cs typeface="Arial" panose="020B0604020202020204" pitchFamily="34" charset="0"/>
              </a:rPr>
              <a:t>Option 1</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Reversal of promotions with retrospective recovery</a:t>
            </a:r>
          </a:p>
          <a:p>
            <a:pPr marL="457200" lvl="1" indent="0" algn="just">
              <a:buNone/>
            </a:pPr>
            <a:r>
              <a:rPr lang="en-US" sz="1600" dirty="0">
                <a:latin typeface="Arial" panose="020B0604020202020204" pitchFamily="34" charset="0"/>
                <a:cs typeface="Arial" panose="020B0604020202020204" pitchFamily="34" charset="0"/>
              </a:rPr>
              <a:t>This option entails reversing all promotions (and by implication reversal of the irregular expenditure) and recovering salaries unduly earned as a result of unlawful promotions. To effect this option, municipal council must review the decision of promoting some employees by approaching the courts. Option 1 is </a:t>
            </a:r>
            <a:r>
              <a:rPr lang="en-US" sz="1600" dirty="0" err="1">
                <a:latin typeface="Arial" panose="020B0604020202020204" pitchFamily="34" charset="0"/>
                <a:cs typeface="Arial" panose="020B0604020202020204" pitchFamily="34" charset="0"/>
              </a:rPr>
              <a:t>characterised</a:t>
            </a:r>
            <a:r>
              <a:rPr lang="en-US" sz="1600" dirty="0">
                <a:latin typeface="Arial" panose="020B0604020202020204" pitchFamily="34" charset="0"/>
                <a:cs typeface="Arial" panose="020B0604020202020204" pitchFamily="34" charset="0"/>
              </a:rPr>
              <a:t> by little legal implications and might lead to possible </a:t>
            </a:r>
            <a:r>
              <a:rPr lang="en-US" sz="1600" dirty="0" err="1">
                <a:latin typeface="Arial" panose="020B0604020202020204" pitchFamily="34" charset="0"/>
                <a:cs typeface="Arial" panose="020B0604020202020204" pitchFamily="34" charset="0"/>
              </a:rPr>
              <a:t>labour</a:t>
            </a:r>
            <a:r>
              <a:rPr lang="en-US" sz="1600" dirty="0">
                <a:latin typeface="Arial" panose="020B0604020202020204" pitchFamily="34" charset="0"/>
                <a:cs typeface="Arial" panose="020B0604020202020204" pitchFamily="34" charset="0"/>
              </a:rPr>
              <a:t> unrests as organized </a:t>
            </a:r>
            <a:r>
              <a:rPr lang="en-US" sz="1600" dirty="0" err="1">
                <a:latin typeface="Arial" panose="020B0604020202020204" pitchFamily="34" charset="0"/>
                <a:cs typeface="Arial" panose="020B0604020202020204" pitchFamily="34" charset="0"/>
              </a:rPr>
              <a:t>labour</a:t>
            </a:r>
            <a:r>
              <a:rPr lang="en-US" sz="1600" dirty="0">
                <a:latin typeface="Arial" panose="020B0604020202020204" pitchFamily="34" charset="0"/>
                <a:cs typeface="Arial" panose="020B0604020202020204" pitchFamily="34" charset="0"/>
              </a:rPr>
              <a:t> would possibly resist this approach.</a:t>
            </a:r>
          </a:p>
          <a:p>
            <a:pPr lvl="1" algn="just"/>
            <a:r>
              <a:rPr lang="en-US" sz="1600" b="1" dirty="0">
                <a:latin typeface="Arial" panose="020B0604020202020204" pitchFamily="34" charset="0"/>
                <a:cs typeface="Arial" panose="020B0604020202020204" pitchFamily="34" charset="0"/>
              </a:rPr>
              <a:t>Option 2: Reversal of promotion without retrospective recovery</a:t>
            </a:r>
          </a:p>
          <a:p>
            <a:pPr marL="457200" lvl="1" indent="0" algn="just">
              <a:buNone/>
            </a:pPr>
            <a:r>
              <a:rPr lang="en-US" sz="1600" dirty="0">
                <a:latin typeface="Arial" panose="020B0604020202020204" pitchFamily="34" charset="0"/>
                <a:cs typeface="Arial" panose="020B0604020202020204" pitchFamily="34" charset="0"/>
              </a:rPr>
              <a:t>This option entails reversing all promotions and foregoing salaries unduly earned. Similar to option 1, the municipality must review the decision of promoting some employees by approaching the courts. Municipal council would have to write off the salaries paid so as to </a:t>
            </a:r>
            <a:r>
              <a:rPr lang="en-US" sz="1600" dirty="0" err="1">
                <a:latin typeface="Arial" panose="020B0604020202020204" pitchFamily="34" charset="0"/>
                <a:cs typeface="Arial" panose="020B0604020202020204" pitchFamily="34" charset="0"/>
              </a:rPr>
              <a:t>regularise</a:t>
            </a:r>
            <a:r>
              <a:rPr lang="en-US" sz="1600" dirty="0">
                <a:latin typeface="Arial" panose="020B0604020202020204" pitchFamily="34" charset="0"/>
                <a:cs typeface="Arial" panose="020B0604020202020204" pitchFamily="34" charset="0"/>
              </a:rPr>
              <a:t> the expenditure incurred. This option is </a:t>
            </a:r>
            <a:r>
              <a:rPr lang="en-US" sz="1600" dirty="0" err="1">
                <a:latin typeface="Arial" panose="020B0604020202020204" pitchFamily="34" charset="0"/>
                <a:cs typeface="Arial" panose="020B0604020202020204" pitchFamily="34" charset="0"/>
              </a:rPr>
              <a:t>characterised</a:t>
            </a:r>
            <a:r>
              <a:rPr lang="en-US" sz="1600" dirty="0">
                <a:latin typeface="Arial" panose="020B0604020202020204" pitchFamily="34" charset="0"/>
                <a:cs typeface="Arial" panose="020B0604020202020204" pitchFamily="34" charset="0"/>
              </a:rPr>
              <a:t> by little legal implication and possible backlash from trade unions (</a:t>
            </a:r>
            <a:r>
              <a:rPr lang="en-US" sz="1600" dirty="0" err="1">
                <a:latin typeface="Arial" panose="020B0604020202020204" pitchFamily="34" charset="0"/>
                <a:cs typeface="Arial" panose="020B0604020202020204" pitchFamily="34" charset="0"/>
              </a:rPr>
              <a:t>labour</a:t>
            </a:r>
            <a:r>
              <a:rPr lang="en-US" sz="1600" dirty="0">
                <a:latin typeface="Arial" panose="020B0604020202020204" pitchFamily="34" charset="0"/>
                <a:cs typeface="Arial" panose="020B0604020202020204" pitchFamily="34" charset="0"/>
              </a:rPr>
              <a:t> unrests).</a:t>
            </a:r>
          </a:p>
          <a:p>
            <a:pPr algn="just">
              <a:lnSpc>
                <a:spcPct val="115000"/>
              </a:lnSpc>
              <a:spcBef>
                <a:spcPts val="0"/>
              </a:spcBef>
              <a:spcAft>
                <a:spcPts val="1000"/>
              </a:spcAft>
            </a:pPr>
            <a:r>
              <a:rPr lang="en-US" sz="1600" dirty="0">
                <a:latin typeface="Arial" panose="020B0604020202020204" pitchFamily="34" charset="0"/>
                <a:cs typeface="Arial" panose="020B0604020202020204" pitchFamily="34" charset="0"/>
              </a:rPr>
              <a:t>The municipal council resolved for option one (1) and requested administration to obtain legal opinion, and the municipality is currently sourcing the legal opinion.  </a:t>
            </a:r>
          </a:p>
          <a:p>
            <a:pPr algn="just">
              <a:lnSpc>
                <a:spcPct val="115000"/>
              </a:lnSpc>
              <a:spcBef>
                <a:spcPts val="0"/>
              </a:spcBef>
              <a:spcAft>
                <a:spcPts val="1000"/>
              </a:spcAft>
            </a:pPr>
            <a:r>
              <a:rPr lang="en-US" sz="1600" dirty="0">
                <a:latin typeface="Arial" panose="020B0604020202020204" pitchFamily="34" charset="0"/>
                <a:ea typeface="Times New Roman" panose="02020603050405020304" pitchFamily="18" charset="0"/>
                <a:cs typeface="Arial" panose="020B0604020202020204" pitchFamily="34" charset="0"/>
              </a:rPr>
              <a:t>Not much progress was made after the withdrawal of the team due to the instability of Council and the high vacancies at senior management level.</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906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52650" y="147634"/>
            <a:ext cx="7886700" cy="344922"/>
          </a:xfrm>
        </p:spPr>
        <p:txBody>
          <a:bodyPr>
            <a:normAutofit/>
          </a:bodyPr>
          <a:lstStyle/>
          <a:p>
            <a:pPr algn="ctr"/>
            <a:r>
              <a:rPr lang="en-US" sz="1600" b="1" dirty="0">
                <a:latin typeface="Arial" panose="020B0604020202020204" pitchFamily="34" charset="0"/>
                <a:cs typeface="Arial" panose="020B0604020202020204" pitchFamily="34" charset="0"/>
              </a:rPr>
              <a:t>Conclusion </a:t>
            </a:r>
            <a:endParaRPr lang="en-US" sz="1600" dirty="0"/>
          </a:p>
        </p:txBody>
      </p:sp>
      <p:sp>
        <p:nvSpPr>
          <p:cNvPr id="6" name="TextBox 5"/>
          <p:cNvSpPr txBox="1"/>
          <p:nvPr/>
        </p:nvSpPr>
        <p:spPr>
          <a:xfrm>
            <a:off x="1796006" y="4363657"/>
            <a:ext cx="8652075" cy="307777"/>
          </a:xfrm>
          <a:prstGeom prst="rect">
            <a:avLst/>
          </a:prstGeom>
          <a:noFill/>
        </p:spPr>
        <p:txBody>
          <a:bodyPr wrap="square" rtlCol="0">
            <a:spAutoFit/>
          </a:bodyPr>
          <a:lstStyle/>
          <a:p>
            <a:endParaRPr lang="en-US" sz="1400" dirty="0">
              <a:solidFill>
                <a:prstClr val="black"/>
              </a:solidFill>
              <a:latin typeface="Calibri" panose="020F0502020204030204"/>
            </a:endParaRPr>
          </a:p>
        </p:txBody>
      </p:sp>
      <p:sp>
        <p:nvSpPr>
          <p:cNvPr id="2" name="Content Placeholder 1"/>
          <p:cNvSpPr>
            <a:spLocks noGrp="1"/>
          </p:cNvSpPr>
          <p:nvPr>
            <p:ph idx="1"/>
          </p:nvPr>
        </p:nvSpPr>
        <p:spPr>
          <a:xfrm>
            <a:off x="864296" y="492556"/>
            <a:ext cx="10083452" cy="5539452"/>
          </a:xfrm>
        </p:spPr>
        <p:txBody>
          <a:bodyPr>
            <a:normAutofit/>
          </a:bodyPr>
          <a:lstStyle/>
          <a:p>
            <a:pPr algn="just">
              <a:lnSpc>
                <a:spcPct val="150000"/>
              </a:lnSpc>
              <a:spcBef>
                <a:spcPts val="0"/>
              </a:spcBef>
            </a:pPr>
            <a:endParaRPr lang="en-US" sz="400" dirty="0">
              <a:latin typeface="Arial" panose="020B0604020202020204" pitchFamily="34" charset="0"/>
              <a:ea typeface="Times New Roman" panose="02020603050405020304" pitchFamily="18" charset="0"/>
            </a:endParaRPr>
          </a:p>
          <a:p>
            <a:pPr algn="just">
              <a:lnSpc>
                <a:spcPct val="150000"/>
              </a:lnSpc>
              <a:spcBef>
                <a:spcPts val="0"/>
              </a:spcBef>
            </a:pPr>
            <a:endParaRPr lang="en-US" sz="400" dirty="0">
              <a:latin typeface="Arial" panose="020B0604020202020204" pitchFamily="34" charset="0"/>
              <a:ea typeface="Times New Roman" panose="02020603050405020304" pitchFamily="18" charset="0"/>
            </a:endParaRPr>
          </a:p>
          <a:p>
            <a:pPr algn="just">
              <a:lnSpc>
                <a:spcPct val="110000"/>
              </a:lnSpc>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Due to Council instability, there was a delay in filling of senior management posts which affected the functionality of the municipality-</a:t>
            </a:r>
          </a:p>
          <a:p>
            <a:pPr algn="just">
              <a:lnSpc>
                <a:spcPct val="110000"/>
              </a:lnSpc>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There is an improvement in this regards in that all senior management positions are filled except position of  Corporate Services which is vacant. The municipal manager resumed duty on 01 August 2020. </a:t>
            </a:r>
          </a:p>
        </p:txBody>
      </p:sp>
    </p:spTree>
    <p:extLst>
      <p:ext uri="{BB962C8B-B14F-4D97-AF65-F5344CB8AC3E}">
        <p14:creationId xmlns:p14="http://schemas.microsoft.com/office/powerpoint/2010/main" val="2129671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2575" y="90362"/>
            <a:ext cx="11447723" cy="749463"/>
          </a:xfrm>
        </p:spPr>
        <p:txBody>
          <a:bodyPr>
            <a:noAutofit/>
          </a:bodyPr>
          <a:lstStyle/>
          <a:p>
            <a:pPr algn="ctr"/>
            <a:endParaRPr lang="en-U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796006" y="4363657"/>
            <a:ext cx="8652075" cy="307777"/>
          </a:xfrm>
          <a:prstGeom prst="rect">
            <a:avLst/>
          </a:prstGeom>
          <a:noFill/>
        </p:spPr>
        <p:txBody>
          <a:bodyPr wrap="square" rtlCol="0">
            <a:spAutoFit/>
          </a:bodyPr>
          <a:lstStyle/>
          <a:p>
            <a:endParaRPr lang="en-US" sz="1400" dirty="0">
              <a:solidFill>
                <a:prstClr val="black"/>
              </a:solidFill>
            </a:endParaRPr>
          </a:p>
        </p:txBody>
      </p:sp>
      <p:sp>
        <p:nvSpPr>
          <p:cNvPr id="2" name="Rectangle 1"/>
          <p:cNvSpPr/>
          <p:nvPr/>
        </p:nvSpPr>
        <p:spPr>
          <a:xfrm>
            <a:off x="2039156" y="682581"/>
            <a:ext cx="8408925" cy="738664"/>
          </a:xfrm>
          <a:prstGeom prst="rect">
            <a:avLst/>
          </a:prstGeom>
        </p:spPr>
        <p:txBody>
          <a:bodyPr wrap="square">
            <a:spAutoFit/>
          </a:bodyPr>
          <a:lstStyle/>
          <a:p>
            <a:pPr marL="415925" indent="-342900" algn="just">
              <a:lnSpc>
                <a:spcPct val="150000"/>
              </a:lnSpc>
              <a:buFont typeface="Arial" panose="020B0604020202020204" pitchFamily="34" charset="0"/>
              <a:buChar char="•"/>
            </a:pPr>
            <a:endParaRPr lang="en-US" sz="2800" spc="-25"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CFAA004E-DED9-4181-A91B-BDB8124BE6CC}" type="slidenum">
              <a:rPr lang="en-US" smtClean="0">
                <a:solidFill>
                  <a:prstClr val="black">
                    <a:tint val="75000"/>
                  </a:prstClr>
                </a:solidFill>
              </a:rPr>
              <a:pPr/>
              <a:t>34</a:t>
            </a:fld>
            <a:endParaRPr lang="en-US" dirty="0">
              <a:solidFill>
                <a:prstClr val="black">
                  <a:tint val="75000"/>
                </a:prstClr>
              </a:solidFill>
            </a:endParaRPr>
          </a:p>
        </p:txBody>
      </p:sp>
      <p:sp>
        <p:nvSpPr>
          <p:cNvPr id="5" name="Content Placeholder 4"/>
          <p:cNvSpPr>
            <a:spLocks noGrp="1"/>
          </p:cNvSpPr>
          <p:nvPr>
            <p:ph idx="1"/>
          </p:nvPr>
        </p:nvSpPr>
        <p:spPr>
          <a:xfrm>
            <a:off x="838200" y="1761565"/>
            <a:ext cx="10515600" cy="2178423"/>
          </a:xfrm>
        </p:spPr>
        <p:txBody>
          <a:bodyPr>
            <a:normAutofit/>
          </a:bodyPr>
          <a:lstStyle/>
          <a:p>
            <a:pPr marL="0" lvl="0" indent="0" algn="ctr">
              <a:spcBef>
                <a:spcPct val="0"/>
              </a:spcBef>
              <a:buNone/>
            </a:pPr>
            <a:endParaRPr lang="en-US" sz="3600" b="1"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a:p>
            <a:pPr marL="0" lvl="0" indent="0" algn="ctr">
              <a:spcBef>
                <a:spcPct val="0"/>
              </a:spcBef>
              <a:buNone/>
            </a:pPr>
            <a:r>
              <a:rPr lang="en-US" sz="3600" b="1"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Mogalakwena Local Municipality</a:t>
            </a:r>
          </a:p>
        </p:txBody>
      </p:sp>
    </p:spTree>
    <p:extLst>
      <p:ext uri="{BB962C8B-B14F-4D97-AF65-F5344CB8AC3E}">
        <p14:creationId xmlns:p14="http://schemas.microsoft.com/office/powerpoint/2010/main" val="2694299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20337" y="230130"/>
            <a:ext cx="8588523" cy="642707"/>
          </a:xfrm>
        </p:spPr>
        <p:txBody>
          <a:bodyPr>
            <a:normAutofit fontScale="90000"/>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Background</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796006" y="4363657"/>
            <a:ext cx="8652075" cy="307777"/>
          </a:xfrm>
          <a:prstGeom prst="rect">
            <a:avLst/>
          </a:prstGeom>
          <a:noFill/>
        </p:spPr>
        <p:txBody>
          <a:bodyPr wrap="square" rtlCol="0">
            <a:spAutoFit/>
          </a:bodyPr>
          <a:lstStyle/>
          <a:p>
            <a:endParaRPr lang="en-US" sz="1400" dirty="0">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fld id="{CFAA004E-DED9-4181-A91B-BDB8124BE6CC}" type="slidenum">
              <a:rPr lang="en-US">
                <a:solidFill>
                  <a:prstClr val="black">
                    <a:tint val="75000"/>
                  </a:prstClr>
                </a:solidFill>
                <a:latin typeface="Calibri" panose="020F0502020204030204"/>
              </a:rPr>
              <a:pPr/>
              <a:t>35</a:t>
            </a:fld>
            <a:endParaRPr lang="en-US" dirty="0">
              <a:solidFill>
                <a:prstClr val="black">
                  <a:tint val="75000"/>
                </a:prstClr>
              </a:solidFill>
              <a:latin typeface="Calibri" panose="020F0502020204030204"/>
            </a:endParaRPr>
          </a:p>
        </p:txBody>
      </p:sp>
      <p:sp>
        <p:nvSpPr>
          <p:cNvPr id="5" name="Content Placeholder 2"/>
          <p:cNvSpPr>
            <a:spLocks noGrp="1"/>
          </p:cNvSpPr>
          <p:nvPr>
            <p:ph idx="1"/>
          </p:nvPr>
        </p:nvSpPr>
        <p:spPr>
          <a:xfrm>
            <a:off x="603806" y="1163638"/>
            <a:ext cx="11036473" cy="5694362"/>
          </a:xfrm>
        </p:spPr>
        <p:txBody>
          <a:bodyPr>
            <a:normAutofit fontScale="92500" lnSpcReduction="20000"/>
          </a:bodyPr>
          <a:lstStyle/>
          <a:p>
            <a:pPr algn="just"/>
            <a:r>
              <a:rPr lang="en-GB" sz="1800" dirty="0">
                <a:latin typeface="Arial" panose="020B0604020202020204" pitchFamily="34" charset="0"/>
                <a:cs typeface="Arial" panose="020B0604020202020204" pitchFamily="34" charset="0"/>
              </a:rPr>
              <a:t>The Member of Executive Council tabled a report on the state of the Mogalakwena local Municipality in the Provincial Governance and Administration cluster, and highlighted </a:t>
            </a:r>
            <a:r>
              <a:rPr lang="en-US" sz="1800" dirty="0">
                <a:latin typeface="Arial" panose="020B0604020202020204" pitchFamily="34" charset="0"/>
                <a:cs typeface="Arial" panose="020B0604020202020204" pitchFamily="34" charset="0"/>
              </a:rPr>
              <a:t>serious institutional and political challenges which impact on service delivery and governance. </a:t>
            </a:r>
          </a:p>
          <a:p>
            <a:pPr algn="just"/>
            <a:r>
              <a:rPr lang="en-US" sz="1800" dirty="0">
                <a:latin typeface="Arial" panose="020B0604020202020204" pitchFamily="34" charset="0"/>
                <a:cs typeface="Arial" panose="020B0604020202020204" pitchFamily="34" charset="0"/>
              </a:rPr>
              <a:t>The Cluster subsequently mandated the MEC to establish a multidisciplinary team to conduct rapid assessment in the municipality in accordance with Section 106 of the Local Government: Municipal Systems Act, No.32 of 2000. </a:t>
            </a:r>
          </a:p>
          <a:p>
            <a:pPr algn="just">
              <a:lnSpc>
                <a:spcPct val="120000"/>
              </a:lnSpc>
            </a:pPr>
            <a:r>
              <a:rPr lang="en-GB" sz="1800" dirty="0">
                <a:latin typeface="Arial" panose="020B0604020202020204" pitchFamily="34" charset="0"/>
                <a:cs typeface="Arial" panose="020B0604020202020204" pitchFamily="34" charset="0"/>
              </a:rPr>
              <a:t>The Rapid Assessment Team was established constituted by officials from </a:t>
            </a:r>
            <a:r>
              <a:rPr lang="en-GB" sz="1800" dirty="0" err="1">
                <a:latin typeface="Arial" panose="020B0604020202020204" pitchFamily="34" charset="0"/>
                <a:cs typeface="Arial" panose="020B0604020202020204" pitchFamily="34" charset="0"/>
              </a:rPr>
              <a:t>CoGHSTA</a:t>
            </a:r>
            <a:r>
              <a:rPr lang="en-GB" sz="1800" dirty="0">
                <a:latin typeface="Arial" panose="020B0604020202020204" pitchFamily="34" charset="0"/>
                <a:cs typeface="Arial" panose="020B0604020202020204" pitchFamily="34" charset="0"/>
              </a:rPr>
              <a:t> , Provincial Treasury and MISA. </a:t>
            </a:r>
          </a:p>
          <a:p>
            <a:pPr algn="just">
              <a:lnSpc>
                <a:spcPct val="120000"/>
              </a:lnSpc>
            </a:pPr>
            <a:r>
              <a:rPr lang="en-US" sz="1800" dirty="0">
                <a:latin typeface="Arial" panose="020B0604020202020204" pitchFamily="34" charset="0"/>
                <a:cs typeface="Arial" panose="020B0604020202020204" pitchFamily="34" charset="0"/>
              </a:rPr>
              <a:t>The multidisciplinary task team conducted assessment in the municipality during October 2019 analyzing reports and interviewing both officials and Risk and Audit Committee Chairpersons.</a:t>
            </a:r>
          </a:p>
          <a:p>
            <a:pPr algn="just">
              <a:lnSpc>
                <a:spcPct val="110000"/>
              </a:lnSpc>
            </a:pPr>
            <a:r>
              <a:rPr lang="en-US" sz="1800" dirty="0">
                <a:latin typeface="Arial" panose="020B0604020202020204" pitchFamily="34" charset="0"/>
                <a:cs typeface="Arial" panose="020B0604020202020204" pitchFamily="34" charset="0"/>
              </a:rPr>
              <a:t>Based on the findings of the assessment, the Provincial Executive Council took a resolution dated 04 December 2019 to place Mogalakwena Local Municipality under Section 139 (1) (b) of the Constitution of the Republic of South Africa, 108 of 1996.</a:t>
            </a:r>
          </a:p>
          <a:p>
            <a:pPr algn="just">
              <a:lnSpc>
                <a:spcPct val="110000"/>
              </a:lnSpc>
            </a:pPr>
            <a:r>
              <a:rPr lang="en-US" sz="1800" dirty="0">
                <a:latin typeface="Arial" panose="020B0604020202020204" pitchFamily="34" charset="0"/>
                <a:cs typeface="Arial" panose="020B0604020202020204" pitchFamily="34" charset="0"/>
              </a:rPr>
              <a:t>COGHSTA issued notices to the Minister for Cooperative Governance and Traditional Affairs, the National Council of Provinces and the Provincial Legislature as required by Section 139 (2)(b) of the Constitution. </a:t>
            </a:r>
          </a:p>
          <a:p>
            <a:pPr algn="just">
              <a:lnSpc>
                <a:spcPct val="110000"/>
              </a:lnSpc>
            </a:pPr>
            <a:r>
              <a:rPr lang="en-US" sz="1800" dirty="0">
                <a:latin typeface="Arial" panose="020B0604020202020204" pitchFamily="34" charset="0"/>
                <a:cs typeface="Arial" panose="020B0604020202020204" pitchFamily="34" charset="0"/>
              </a:rPr>
              <a:t>The municipality was also notified of the EXCO resolution. The municipal council noted and accepted the intervention.</a:t>
            </a:r>
          </a:p>
          <a:p>
            <a:pPr algn="just">
              <a:lnSpc>
                <a:spcPct val="110000"/>
              </a:lnSpc>
            </a:pPr>
            <a:r>
              <a:rPr lang="en-US" sz="1800" dirty="0">
                <a:latin typeface="Arial" panose="020B0604020202020204" pitchFamily="34" charset="0"/>
                <a:cs typeface="Arial" panose="020B0604020202020204" pitchFamily="34" charset="0"/>
              </a:rPr>
              <a:t>The Minister approved the intervention within the 28-day period as prescribed by legislation and the National Council of Provinces has also noted the intervention. </a:t>
            </a:r>
          </a:p>
          <a:p>
            <a:pPr algn="just">
              <a:lnSpc>
                <a:spcPct val="120000"/>
              </a:lnSpc>
            </a:pPr>
            <a:endParaRPr lang="en-US" sz="1800" dirty="0">
              <a:latin typeface="Arial" panose="020B0604020202020204" pitchFamily="34" charset="0"/>
              <a:cs typeface="Arial" panose="020B0604020202020204" pitchFamily="34" charset="0"/>
            </a:endParaRPr>
          </a:p>
          <a:p>
            <a:pPr algn="just"/>
            <a:endParaRPr lang="en-US" sz="1800" dirty="0">
              <a:latin typeface="Arial" panose="020B0604020202020204" pitchFamily="34" charset="0"/>
              <a:cs typeface="Arial" panose="020B0604020202020204" pitchFamily="34" charset="0"/>
            </a:endParaRPr>
          </a:p>
          <a:p>
            <a:pPr algn="just"/>
            <a:endParaRPr lang="en-US" sz="1800" dirty="0">
              <a:latin typeface="Arial" panose="020B0604020202020204" pitchFamily="34" charset="0"/>
              <a:cs typeface="Arial" panose="020B0604020202020204" pitchFamily="34" charset="0"/>
            </a:endParaRPr>
          </a:p>
          <a:p>
            <a:pPr algn="just" eaLnBrk="1" hangingPunct="1">
              <a:lnSpc>
                <a:spcPct val="80000"/>
              </a:lnSpc>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algn="just" eaLnBrk="1" hangingPunct="1">
              <a:lnSpc>
                <a:spcPct val="80000"/>
              </a:lnSpc>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None/>
            </a:pPr>
            <a:endParaRPr lang="en-US" sz="1050" dirty="0">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None/>
            </a:pPr>
            <a:endParaRPr lang="en-ZA" sz="1050" dirty="0">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None/>
            </a:pPr>
            <a:endParaRPr lang="en-ZA" sz="1050" dirty="0">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None/>
            </a:pPr>
            <a:endParaRPr lang="en-ZA" sz="1050" dirty="0">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None/>
            </a:pPr>
            <a:endParaRPr lang="en-ZA" sz="1050" dirty="0">
              <a:latin typeface="Arial" panose="020B0604020202020204" pitchFamily="34" charset="0"/>
              <a:cs typeface="Arial" panose="020B0604020202020204" pitchFamily="34" charset="0"/>
            </a:endParaRPr>
          </a:p>
          <a:p>
            <a:pPr eaLnBrk="1" hangingPunct="1">
              <a:lnSpc>
                <a:spcPct val="80000"/>
              </a:lnSpc>
            </a:pPr>
            <a:endParaRPr lang="en-ZA" sz="1050" dirty="0">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None/>
            </a:pPr>
            <a:endParaRPr lang="en-ZA" sz="1050" dirty="0">
              <a:latin typeface="Arial" panose="020B0604020202020204" pitchFamily="34" charset="0"/>
              <a:cs typeface="Arial" panose="020B0604020202020204" pitchFamily="34" charset="0"/>
            </a:endParaRPr>
          </a:p>
          <a:p>
            <a:pPr algn="just" eaLnBrk="1" hangingPunct="1">
              <a:lnSpc>
                <a:spcPct val="60000"/>
              </a:lnSpc>
              <a:buFont typeface="Arial" panose="020B0604020202020204" pitchFamily="34" charset="0"/>
              <a:buNone/>
            </a:pPr>
            <a:endParaRPr lang="en-US" sz="1050" dirty="0"/>
          </a:p>
        </p:txBody>
      </p:sp>
    </p:spTree>
    <p:extLst>
      <p:ext uri="{BB962C8B-B14F-4D97-AF65-F5344CB8AC3E}">
        <p14:creationId xmlns:p14="http://schemas.microsoft.com/office/powerpoint/2010/main" val="444499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4185" y="99754"/>
            <a:ext cx="7886700" cy="432262"/>
          </a:xfrm>
        </p:spPr>
        <p:txBody>
          <a:bodyPr>
            <a:normAutofit/>
          </a:bodyPr>
          <a:lstStyle/>
          <a:p>
            <a:pPr algn="ctr"/>
            <a:r>
              <a:rPr lang="en-US" sz="2000" b="1" dirty="0">
                <a:latin typeface="Arial" panose="020B0604020202020204" pitchFamily="34" charset="0"/>
                <a:cs typeface="Arial" panose="020B0604020202020204" pitchFamily="34" charset="0"/>
              </a:rPr>
              <a:t>BACKGROUND….cont’d</a:t>
            </a:r>
          </a:p>
        </p:txBody>
      </p:sp>
      <p:sp>
        <p:nvSpPr>
          <p:cNvPr id="3" name="Content Placeholder 2"/>
          <p:cNvSpPr>
            <a:spLocks noGrp="1"/>
          </p:cNvSpPr>
          <p:nvPr>
            <p:ph idx="1"/>
          </p:nvPr>
        </p:nvSpPr>
        <p:spPr>
          <a:xfrm>
            <a:off x="1177447" y="532016"/>
            <a:ext cx="10121030" cy="5569526"/>
          </a:xfrm>
        </p:spPr>
        <p:txBody>
          <a:bodyPr>
            <a:normAutofit fontScale="25000" lnSpcReduction="20000"/>
          </a:bodyPr>
          <a:lstStyle/>
          <a:p>
            <a:pPr marL="0" indent="0" algn="just">
              <a:lnSpc>
                <a:spcPct val="110000"/>
              </a:lnSpc>
              <a:buNone/>
            </a:pPr>
            <a:r>
              <a:rPr lang="en-US" sz="6400" b="1" dirty="0">
                <a:latin typeface="Arial" panose="020B0604020202020204" pitchFamily="34" charset="0"/>
                <a:cs typeface="Arial" panose="020B0604020202020204" pitchFamily="34" charset="0"/>
              </a:rPr>
              <a:t>Institutional Arrangements</a:t>
            </a:r>
            <a:r>
              <a:rPr lang="en-US" sz="6400" dirty="0">
                <a:latin typeface="Arial" panose="020B0604020202020204" pitchFamily="34" charset="0"/>
                <a:cs typeface="Arial" panose="020B0604020202020204" pitchFamily="34" charset="0"/>
              </a:rPr>
              <a:t>:</a:t>
            </a:r>
          </a:p>
          <a:p>
            <a:pPr algn="just">
              <a:lnSpc>
                <a:spcPct val="110000"/>
              </a:lnSpc>
            </a:pPr>
            <a:r>
              <a:rPr lang="en-US" sz="6400" dirty="0">
                <a:latin typeface="Arial" panose="020B0604020202020204" pitchFamily="34" charset="0"/>
                <a:cs typeface="Arial" panose="020B0604020202020204" pitchFamily="34" charset="0"/>
              </a:rPr>
              <a:t>An intervention team was established to implement the intervention. The following team members are based full-time in the municipality for the duration of the intervention: Head of intervention team: Mr Boshielo F(COGHSTA), Finance Specialists: Mr </a:t>
            </a:r>
            <a:r>
              <a:rPr lang="en-US" sz="6400" dirty="0" err="1">
                <a:latin typeface="Arial" panose="020B0604020202020204" pitchFamily="34" charset="0"/>
                <a:cs typeface="Arial" panose="020B0604020202020204" pitchFamily="34" charset="0"/>
              </a:rPr>
              <a:t>Netshisaulu</a:t>
            </a:r>
            <a:r>
              <a:rPr lang="en-US" sz="6400" dirty="0">
                <a:latin typeface="Arial" panose="020B0604020202020204" pitchFamily="34" charset="0"/>
                <a:cs typeface="Arial" panose="020B0604020202020204" pitchFamily="34" charset="0"/>
              </a:rPr>
              <a:t> P(PT) and Ms Papiah M(PT).</a:t>
            </a:r>
          </a:p>
          <a:p>
            <a:pPr algn="just">
              <a:lnSpc>
                <a:spcPct val="110000"/>
              </a:lnSpc>
            </a:pPr>
            <a:r>
              <a:rPr lang="en-US" sz="6400" dirty="0">
                <a:latin typeface="Arial" panose="020B0604020202020204" pitchFamily="34" charset="0"/>
                <a:cs typeface="Arial" panose="020B0604020202020204" pitchFamily="34" charset="0"/>
              </a:rPr>
              <a:t>A Human Resource and </a:t>
            </a:r>
            <a:r>
              <a:rPr lang="en-US" sz="6400" dirty="0" err="1">
                <a:latin typeface="Arial" panose="020B0604020202020204" pitchFamily="34" charset="0"/>
                <a:cs typeface="Arial" panose="020B0604020202020204" pitchFamily="34" charset="0"/>
              </a:rPr>
              <a:t>Labour</a:t>
            </a:r>
            <a:r>
              <a:rPr lang="en-US" sz="6400" dirty="0">
                <a:latin typeface="Arial" panose="020B0604020202020204" pitchFamily="34" charset="0"/>
                <a:cs typeface="Arial" panose="020B0604020202020204" pitchFamily="34" charset="0"/>
              </a:rPr>
              <a:t> Management Specialist was appointed but unfortunately declined the offer. The Department had to restart the recruitment process. The process of appointing a replacement is at an advanced stage(SSA clearance received recently), the official will also be based full-time in the municipality. </a:t>
            </a:r>
          </a:p>
          <a:p>
            <a:pPr algn="just">
              <a:lnSpc>
                <a:spcPct val="110000"/>
              </a:lnSpc>
            </a:pPr>
            <a:r>
              <a:rPr lang="en-US" sz="6600" dirty="0">
                <a:latin typeface="Arial" panose="020B0604020202020204" pitchFamily="34" charset="0"/>
                <a:cs typeface="Arial" panose="020B0604020202020204" pitchFamily="34" charset="0"/>
              </a:rPr>
              <a:t>A multi-departmental monitoring and evaluation team has been established to monitor the implementation of the intervention plan, as well as to support the intervention team in various matters identified by the intervention team during its operations. </a:t>
            </a:r>
          </a:p>
          <a:p>
            <a:pPr marL="0" indent="0" algn="just">
              <a:lnSpc>
                <a:spcPct val="110000"/>
              </a:lnSpc>
              <a:buNone/>
            </a:pPr>
            <a:r>
              <a:rPr lang="en-US" sz="6400" b="1" dirty="0">
                <a:latin typeface="Arial" panose="020B0604020202020204" pitchFamily="34" charset="0"/>
                <a:cs typeface="Arial" panose="020B0604020202020204" pitchFamily="34" charset="0"/>
              </a:rPr>
              <a:t>The key areas of the intervention are outlined hereunder:</a:t>
            </a:r>
          </a:p>
          <a:p>
            <a:r>
              <a:rPr lang="en-US" sz="6400" b="1" dirty="0">
                <a:latin typeface="Arial" panose="020B0604020202020204" pitchFamily="34" charset="0"/>
                <a:cs typeface="Arial" panose="020B0604020202020204" pitchFamily="34" charset="0"/>
              </a:rPr>
              <a:t>Recruitment process :  </a:t>
            </a:r>
          </a:p>
          <a:p>
            <a:pPr marL="457200" lvl="1" indent="0">
              <a:buNone/>
            </a:pPr>
            <a:r>
              <a:rPr lang="en-US" sz="6000" dirty="0">
                <a:latin typeface="Arial" panose="020B0604020202020204" pitchFamily="34" charset="0"/>
                <a:cs typeface="Arial" panose="020B0604020202020204" pitchFamily="34" charset="0"/>
              </a:rPr>
              <a:t>The decision to commence any recruitment process as well as the management of all the steps during the recruitment processes.</a:t>
            </a:r>
          </a:p>
          <a:p>
            <a:pPr marL="457200" lvl="1" indent="0">
              <a:buNone/>
            </a:pPr>
            <a:r>
              <a:rPr lang="en-US" sz="6000" dirty="0">
                <a:latin typeface="Arial" panose="020B0604020202020204" pitchFamily="34" charset="0"/>
                <a:cs typeface="Arial" panose="020B0604020202020204" pitchFamily="34" charset="0"/>
              </a:rPr>
              <a:t>Ratify all the decisions in terms of the recruitment process before implementation.</a:t>
            </a:r>
          </a:p>
          <a:p>
            <a:pPr lvl="0"/>
            <a:r>
              <a:rPr lang="en-US" sz="6400" b="1" dirty="0" err="1">
                <a:latin typeface="Arial" panose="020B0604020202020204" pitchFamily="34" charset="0"/>
                <a:cs typeface="Arial" panose="020B0604020202020204" pitchFamily="34" charset="0"/>
              </a:rPr>
              <a:t>Labour</a:t>
            </a:r>
            <a:r>
              <a:rPr lang="en-US" sz="6400" b="1" dirty="0">
                <a:latin typeface="Arial" panose="020B0604020202020204" pitchFamily="34" charset="0"/>
                <a:cs typeface="Arial" panose="020B0604020202020204" pitchFamily="34" charset="0"/>
              </a:rPr>
              <a:t> Relations:  </a:t>
            </a:r>
          </a:p>
          <a:p>
            <a:pPr marL="457200" lvl="1" indent="0">
              <a:buNone/>
            </a:pPr>
            <a:r>
              <a:rPr lang="en-US" sz="6000" dirty="0">
                <a:latin typeface="Arial" panose="020B0604020202020204" pitchFamily="34" charset="0"/>
                <a:cs typeface="Arial" panose="020B0604020202020204" pitchFamily="34" charset="0"/>
              </a:rPr>
              <a:t>Appointment of teams to handle disciplinary processes,  Implementation of bargaining agreement(s) and  Ratify all the decisions before implementation</a:t>
            </a:r>
          </a:p>
          <a:p>
            <a:pPr lvl="0"/>
            <a:r>
              <a:rPr lang="en-US" sz="6400" b="1" dirty="0">
                <a:latin typeface="Arial" panose="020B0604020202020204" pitchFamily="34" charset="0"/>
                <a:cs typeface="Arial" panose="020B0604020202020204" pitchFamily="34" charset="0"/>
              </a:rPr>
              <a:t>Financial Management: </a:t>
            </a:r>
            <a:endParaRPr lang="en-US" sz="6400" dirty="0">
              <a:latin typeface="Arial" panose="020B0604020202020204" pitchFamily="34" charset="0"/>
              <a:cs typeface="Arial" panose="020B0604020202020204" pitchFamily="34" charset="0"/>
            </a:endParaRPr>
          </a:p>
          <a:p>
            <a:pPr marL="457200" lvl="1" indent="0">
              <a:buNone/>
            </a:pPr>
            <a:r>
              <a:rPr lang="en-US" sz="6000" dirty="0">
                <a:latin typeface="Arial" panose="020B0604020202020204" pitchFamily="34" charset="0"/>
                <a:cs typeface="Arial" panose="020B0604020202020204" pitchFamily="34" charset="0"/>
              </a:rPr>
              <a:t> The decision/request to deviate from SCM process or to use Regulation 32 to procure.</a:t>
            </a:r>
          </a:p>
          <a:p>
            <a:pPr marL="457200" lvl="1" indent="0">
              <a:buNone/>
            </a:pPr>
            <a:r>
              <a:rPr lang="en-US" sz="6000" dirty="0">
                <a:latin typeface="Arial" panose="020B0604020202020204" pitchFamily="34" charset="0"/>
                <a:cs typeface="Arial" panose="020B0604020202020204" pitchFamily="34" charset="0"/>
              </a:rPr>
              <a:t>Management of the supply chain management processes in line with the applicable legislative provisions.</a:t>
            </a:r>
          </a:p>
          <a:p>
            <a:pPr algn="just">
              <a:lnSpc>
                <a:spcPct val="150000"/>
              </a:lnSpc>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6461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4185" y="99754"/>
            <a:ext cx="7886700" cy="432262"/>
          </a:xfrm>
        </p:spPr>
        <p:txBody>
          <a:bodyPr>
            <a:normAutofit/>
          </a:bodyPr>
          <a:lstStyle/>
          <a:p>
            <a:pPr algn="ctr"/>
            <a:r>
              <a:rPr lang="en-US" sz="2000" b="1" dirty="0">
                <a:latin typeface="Arial" panose="020B0604020202020204" pitchFamily="34" charset="0"/>
                <a:cs typeface="Arial" panose="020B0604020202020204" pitchFamily="34" charset="0"/>
              </a:rPr>
              <a:t> BACKGROUND</a:t>
            </a:r>
          </a:p>
        </p:txBody>
      </p:sp>
      <p:sp>
        <p:nvSpPr>
          <p:cNvPr id="3" name="Content Placeholder 2"/>
          <p:cNvSpPr>
            <a:spLocks noGrp="1"/>
          </p:cNvSpPr>
          <p:nvPr>
            <p:ph idx="1"/>
          </p:nvPr>
        </p:nvSpPr>
        <p:spPr>
          <a:xfrm>
            <a:off x="1064713" y="895087"/>
            <a:ext cx="10095978" cy="4766125"/>
          </a:xfrm>
        </p:spPr>
        <p:txBody>
          <a:bodyPr>
            <a:normAutofit fontScale="25000" lnSpcReduction="20000"/>
          </a:bodyPr>
          <a:lstStyle/>
          <a:p>
            <a:pPr marL="0" lvl="0" indent="0">
              <a:buNone/>
            </a:pPr>
            <a:r>
              <a:rPr lang="en-US" sz="6400" b="1" dirty="0">
                <a:latin typeface="Arial" panose="020B0604020202020204" pitchFamily="34" charset="0"/>
                <a:cs typeface="Arial" panose="020B0604020202020204" pitchFamily="34" charset="0"/>
              </a:rPr>
              <a:t>Financial Management: </a:t>
            </a:r>
            <a:endParaRPr lang="en-US" sz="6400" dirty="0">
              <a:latin typeface="Arial" panose="020B0604020202020204" pitchFamily="34" charset="0"/>
              <a:cs typeface="Arial" panose="020B0604020202020204" pitchFamily="34" charset="0"/>
            </a:endParaRPr>
          </a:p>
          <a:p>
            <a:r>
              <a:rPr lang="en-US" sz="6400" dirty="0">
                <a:latin typeface="Arial" panose="020B0604020202020204" pitchFamily="34" charset="0"/>
                <a:cs typeface="Arial" panose="020B0604020202020204" pitchFamily="34" charset="0"/>
              </a:rPr>
              <a:t> Payment of service providers for capital projects and other key operational services like roads maintenance, grass cutting, bush clearing, waste management,</a:t>
            </a:r>
          </a:p>
          <a:p>
            <a:r>
              <a:rPr lang="en-US" sz="6400" dirty="0">
                <a:latin typeface="Arial" panose="020B0604020202020204" pitchFamily="34" charset="0"/>
                <a:cs typeface="Arial" panose="020B0604020202020204" pitchFamily="34" charset="0"/>
              </a:rPr>
              <a:t>Verification of all invoices for conditional grants prior payment by teams constituted by Municipality, </a:t>
            </a:r>
            <a:r>
              <a:rPr lang="en-US" sz="6400" dirty="0" err="1">
                <a:latin typeface="Arial" panose="020B0604020202020204" pitchFamily="34" charset="0"/>
                <a:cs typeface="Arial" panose="020B0604020202020204" pitchFamily="34" charset="0"/>
              </a:rPr>
              <a:t>CoGHSTA</a:t>
            </a:r>
            <a:r>
              <a:rPr lang="en-US" sz="6400" dirty="0">
                <a:latin typeface="Arial" panose="020B0604020202020204" pitchFamily="34" charset="0"/>
                <a:cs typeface="Arial" panose="020B0604020202020204" pitchFamily="34" charset="0"/>
              </a:rPr>
              <a:t>, Provincial Treasury, MISA, Transferring Authority.</a:t>
            </a:r>
          </a:p>
          <a:p>
            <a:r>
              <a:rPr lang="en-US" sz="6400" dirty="0">
                <a:latin typeface="Arial" panose="020B0604020202020204" pitchFamily="34" charset="0"/>
                <a:cs typeface="Arial" panose="020B0604020202020204" pitchFamily="34" charset="0"/>
              </a:rPr>
              <a:t> Sign-off financial management reports to any institution/stakeholder.</a:t>
            </a:r>
          </a:p>
          <a:p>
            <a:r>
              <a:rPr lang="en-US" sz="6400" dirty="0">
                <a:latin typeface="Arial" panose="020B0604020202020204" pitchFamily="34" charset="0"/>
                <a:cs typeface="Arial" panose="020B0604020202020204" pitchFamily="34" charset="0"/>
              </a:rPr>
              <a:t>Ratify all the decisions in so far as the supply chain management process, payments after the verification processes and other key decisions relating to financial management before implementation.</a:t>
            </a:r>
          </a:p>
          <a:p>
            <a:pPr marL="0" indent="0">
              <a:buNone/>
            </a:pPr>
            <a:r>
              <a:rPr lang="en-US" sz="6400" dirty="0">
                <a:latin typeface="Arial" panose="020B0604020202020204" pitchFamily="34" charset="0"/>
                <a:cs typeface="Arial" panose="020B0604020202020204" pitchFamily="34" charset="0"/>
              </a:rPr>
              <a:t> </a:t>
            </a:r>
          </a:p>
          <a:p>
            <a:pPr marL="0" lvl="0" indent="0">
              <a:buNone/>
            </a:pPr>
            <a:r>
              <a:rPr lang="en-US" sz="6400" b="1" dirty="0">
                <a:latin typeface="Arial" panose="020B0604020202020204" pitchFamily="34" charset="0"/>
                <a:cs typeface="Arial" panose="020B0604020202020204" pitchFamily="34" charset="0"/>
              </a:rPr>
              <a:t>Council Support</a:t>
            </a:r>
            <a:endParaRPr lang="en-US" sz="6400" dirty="0">
              <a:latin typeface="Arial" panose="020B0604020202020204" pitchFamily="34" charset="0"/>
              <a:cs typeface="Arial" panose="020B0604020202020204" pitchFamily="34" charset="0"/>
            </a:endParaRPr>
          </a:p>
          <a:p>
            <a:pPr lvl="0"/>
            <a:r>
              <a:rPr lang="en-US" sz="6400" dirty="0">
                <a:latin typeface="Arial" panose="020B0604020202020204" pitchFamily="34" charset="0"/>
                <a:cs typeface="Arial" panose="020B0604020202020204" pitchFamily="34" charset="0"/>
              </a:rPr>
              <a:t>Coordination of Executive Committee and Council structures,</a:t>
            </a:r>
          </a:p>
          <a:p>
            <a:pPr lvl="0"/>
            <a:r>
              <a:rPr lang="en-US" sz="6400" dirty="0">
                <a:latin typeface="Arial" panose="020B0604020202020204" pitchFamily="34" charset="0"/>
                <a:cs typeface="Arial" panose="020B0604020202020204" pitchFamily="34" charset="0"/>
              </a:rPr>
              <a:t>Sign-off all reports to Council </a:t>
            </a:r>
          </a:p>
          <a:p>
            <a:pPr lvl="0"/>
            <a:r>
              <a:rPr lang="en-US" sz="6400" dirty="0">
                <a:latin typeface="Arial" panose="020B0604020202020204" pitchFamily="34" charset="0"/>
                <a:cs typeface="Arial" panose="020B0604020202020204" pitchFamily="34" charset="0"/>
              </a:rPr>
              <a:t>Ratify the decisions of Council before implementation to ensure adherence to legal and policy prescripts. </a:t>
            </a:r>
          </a:p>
          <a:p>
            <a:pPr marL="0" lvl="0" indent="0">
              <a:buNone/>
            </a:pPr>
            <a:endParaRPr lang="en-US" sz="6400" dirty="0">
              <a:latin typeface="Arial" panose="020B0604020202020204" pitchFamily="34" charset="0"/>
              <a:cs typeface="Arial" panose="020B0604020202020204" pitchFamily="34" charset="0"/>
            </a:endParaRPr>
          </a:p>
          <a:p>
            <a:pPr marL="0" lvl="0" indent="0">
              <a:buNone/>
            </a:pPr>
            <a:r>
              <a:rPr lang="en-US" sz="6400" b="1" dirty="0">
                <a:latin typeface="Arial" panose="020B0604020202020204" pitchFamily="34" charset="0"/>
                <a:cs typeface="Arial" panose="020B0604020202020204" pitchFamily="34" charset="0"/>
              </a:rPr>
              <a:t>Additional Areas</a:t>
            </a:r>
            <a:endParaRPr lang="en-US" sz="6400" dirty="0">
              <a:latin typeface="Arial" panose="020B0604020202020204" pitchFamily="34" charset="0"/>
              <a:cs typeface="Arial" panose="020B0604020202020204" pitchFamily="34" charset="0"/>
            </a:endParaRPr>
          </a:p>
          <a:p>
            <a:r>
              <a:rPr lang="en-US" sz="6400" dirty="0">
                <a:latin typeface="Arial" panose="020B0604020202020204" pitchFamily="34" charset="0"/>
                <a:cs typeface="Arial" panose="020B0604020202020204" pitchFamily="34" charset="0"/>
              </a:rPr>
              <a:t>Should other areas be identified as high risk areas by the intervention team, such will be added to the list and be communicated to the municipality for immediate implementation.</a:t>
            </a:r>
          </a:p>
          <a:p>
            <a:pPr algn="just">
              <a:lnSpc>
                <a:spcPct val="150000"/>
              </a:lnSpc>
            </a:pPr>
            <a:endParaRPr lang="en-US" sz="6400" dirty="0">
              <a:latin typeface="Arial" panose="020B0604020202020204" pitchFamily="34" charset="0"/>
              <a:cs typeface="Arial" panose="020B0604020202020204" pitchFamily="34" charset="0"/>
            </a:endParaRPr>
          </a:p>
          <a:p>
            <a:pPr algn="just">
              <a:lnSpc>
                <a:spcPct val="150000"/>
              </a:lnSpc>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731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71005" y="4129993"/>
            <a:ext cx="6489056" cy="253916"/>
          </a:xfrm>
          <a:prstGeom prst="rect">
            <a:avLst/>
          </a:prstGeom>
          <a:noFill/>
        </p:spPr>
        <p:txBody>
          <a:bodyPr wrap="square" rtlCol="0">
            <a:spAutoFit/>
          </a:bodyPr>
          <a:lstStyle/>
          <a:p>
            <a:pPr>
              <a:defRPr/>
            </a:pPr>
            <a:endParaRPr lang="en-US" sz="1050" dirty="0">
              <a:solidFill>
                <a:prstClr val="black"/>
              </a:solidFill>
              <a:latin typeface="Calibri"/>
            </a:endParaRPr>
          </a:p>
        </p:txBody>
      </p:sp>
      <p:sp>
        <p:nvSpPr>
          <p:cNvPr id="2" name="Title 1"/>
          <p:cNvSpPr>
            <a:spLocks noGrp="1"/>
          </p:cNvSpPr>
          <p:nvPr>
            <p:ph type="title"/>
          </p:nvPr>
        </p:nvSpPr>
        <p:spPr>
          <a:xfrm>
            <a:off x="1803306" y="167702"/>
            <a:ext cx="8624454" cy="694745"/>
          </a:xfrm>
        </p:spPr>
        <p:txBody>
          <a:bodyPr>
            <a:normAutofit/>
          </a:bodyPr>
          <a:lstStyle/>
          <a:p>
            <a:pPr algn="ctr">
              <a:spcBef>
                <a:spcPts val="900"/>
              </a:spcBef>
              <a:spcAft>
                <a:spcPts val="150"/>
              </a:spcAft>
            </a:pPr>
            <a:r>
              <a:rPr lang="en-US" sz="2700" b="1" spc="15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TO DATE</a:t>
            </a:r>
            <a:endParaRPr lang="en-US" dirty="0"/>
          </a:p>
        </p:txBody>
      </p:sp>
      <p:sp>
        <p:nvSpPr>
          <p:cNvPr id="3" name="Content Placeholder 2"/>
          <p:cNvSpPr>
            <a:spLocks noGrp="1"/>
          </p:cNvSpPr>
          <p:nvPr>
            <p:ph idx="1"/>
          </p:nvPr>
        </p:nvSpPr>
        <p:spPr>
          <a:xfrm>
            <a:off x="739036" y="862446"/>
            <a:ext cx="10283868" cy="4909704"/>
          </a:xfrm>
        </p:spPr>
        <p:txBody>
          <a:bodyPr>
            <a:noAutofit/>
          </a:bodyPr>
          <a:lstStyle/>
          <a:p>
            <a:pPr lvl="0" algn="just"/>
            <a:r>
              <a:rPr lang="en-US" sz="2000" dirty="0">
                <a:solidFill>
                  <a:prstClr val="black"/>
                </a:solidFill>
              </a:rPr>
              <a:t>The intervention team has been appointed and is relatively on course to achieve its objectives of stabilizing the municipality. </a:t>
            </a:r>
          </a:p>
          <a:p>
            <a:pPr lvl="0" algn="just"/>
            <a:r>
              <a:rPr lang="en-US" sz="2000" dirty="0">
                <a:solidFill>
                  <a:prstClr val="black"/>
                </a:solidFill>
              </a:rPr>
              <a:t>An intervention plan has been developed, and identifies key activities per functional area as identified during the rapid assessment.</a:t>
            </a:r>
          </a:p>
          <a:p>
            <a:pPr lvl="0" algn="just"/>
            <a:r>
              <a:rPr lang="en-US" sz="2000" dirty="0">
                <a:solidFill>
                  <a:prstClr val="black"/>
                </a:solidFill>
              </a:rPr>
              <a:t>The team is generally receiving support from councilors, management, workers and various governance structures. </a:t>
            </a:r>
          </a:p>
          <a:p>
            <a:pPr lvl="0" algn="just"/>
            <a:r>
              <a:rPr lang="en-US" sz="2000" dirty="0">
                <a:solidFill>
                  <a:prstClr val="black"/>
                </a:solidFill>
              </a:rPr>
              <a:t>Of critical importance is that the municipality suspended the following officials as part of implementing consequence management: Municipal Manager. Corporate Services Director, Deputy CFO, Acting Manager SCM, Deputy Manager Technical Services, PMU Manager and four(4) members of the Bid Evaluation Committee on various allegations of misconduct. </a:t>
            </a:r>
          </a:p>
          <a:p>
            <a:pPr lvl="0" algn="just"/>
            <a:r>
              <a:rPr lang="en-US" sz="2000" dirty="0">
                <a:solidFill>
                  <a:prstClr val="black"/>
                </a:solidFill>
              </a:rPr>
              <a:t>As from June 2020, the municipality with the support of </a:t>
            </a:r>
            <a:r>
              <a:rPr lang="en-US" sz="2000" dirty="0" err="1">
                <a:solidFill>
                  <a:prstClr val="black"/>
                </a:solidFill>
              </a:rPr>
              <a:t>CoGHSTA</a:t>
            </a:r>
            <a:r>
              <a:rPr lang="en-US" sz="2000" dirty="0">
                <a:solidFill>
                  <a:prstClr val="black"/>
                </a:solidFill>
              </a:rPr>
              <a:t>, embarked on the process of consulting internal stakeholders to review and obtain inputs and comments on the current organizational structure. The following departments are reviewed: Municipal Manager Office, Planning and Economic Development, Community Services &amp; Transport and Safety.  </a:t>
            </a:r>
          </a:p>
          <a:p>
            <a:pPr lvl="0" algn="just"/>
            <a:r>
              <a:rPr lang="en-US" sz="2000" dirty="0">
                <a:solidFill>
                  <a:prstClr val="black"/>
                </a:solidFill>
              </a:rPr>
              <a:t>The process of resuscitating the Local </a:t>
            </a:r>
            <a:r>
              <a:rPr lang="en-US" sz="2000" dirty="0" err="1">
                <a:solidFill>
                  <a:prstClr val="black"/>
                </a:solidFill>
              </a:rPr>
              <a:t>Labour</a:t>
            </a:r>
            <a:r>
              <a:rPr lang="en-US" sz="2000" dirty="0">
                <a:solidFill>
                  <a:prstClr val="black"/>
                </a:solidFill>
              </a:rPr>
              <a:t> Forum (LLF) is bearing some fruits, the municipality held ordinary LLF meetings on the 3</a:t>
            </a:r>
            <a:r>
              <a:rPr lang="en-US" sz="2000" baseline="30000" dirty="0">
                <a:solidFill>
                  <a:prstClr val="black"/>
                </a:solidFill>
              </a:rPr>
              <a:t>rd</a:t>
            </a:r>
            <a:r>
              <a:rPr lang="en-US" sz="2000" dirty="0">
                <a:solidFill>
                  <a:prstClr val="black"/>
                </a:solidFill>
              </a:rPr>
              <a:t> and 6</a:t>
            </a:r>
            <a:r>
              <a:rPr lang="en-US" sz="2000" baseline="30000" dirty="0">
                <a:solidFill>
                  <a:prstClr val="black"/>
                </a:solidFill>
              </a:rPr>
              <a:t>th</a:t>
            </a:r>
            <a:r>
              <a:rPr lang="en-US" sz="2000" dirty="0">
                <a:solidFill>
                  <a:prstClr val="black"/>
                </a:solidFill>
              </a:rPr>
              <a:t> July 2020. </a:t>
            </a:r>
          </a:p>
        </p:txBody>
      </p:sp>
      <p:sp>
        <p:nvSpPr>
          <p:cNvPr id="4" name="Slide Number Placeholder 3"/>
          <p:cNvSpPr>
            <a:spLocks noGrp="1"/>
          </p:cNvSpPr>
          <p:nvPr>
            <p:ph type="sldNum" sz="quarter" idx="12"/>
          </p:nvPr>
        </p:nvSpPr>
        <p:spPr/>
        <p:txBody>
          <a:bodyPr/>
          <a:lstStyle/>
          <a:p>
            <a:pPr>
              <a:defRPr/>
            </a:pPr>
            <a:fld id="{CFAA004E-DED9-4181-A91B-BDB8124BE6CC}" type="slidenum">
              <a:rPr lang="en-US">
                <a:solidFill>
                  <a:prstClr val="black">
                    <a:tint val="75000"/>
                  </a:prstClr>
                </a:solidFill>
                <a:latin typeface="Calibri"/>
              </a:rPr>
              <a:pPr>
                <a:defRPr/>
              </a:pPr>
              <a:t>38</a:t>
            </a:fld>
            <a:endParaRPr lang="en-US">
              <a:solidFill>
                <a:prstClr val="black">
                  <a:tint val="75000"/>
                </a:prstClr>
              </a:solidFill>
              <a:latin typeface="Calibri"/>
            </a:endParaRPr>
          </a:p>
        </p:txBody>
      </p:sp>
    </p:spTree>
    <p:extLst>
      <p:ext uri="{BB962C8B-B14F-4D97-AF65-F5344CB8AC3E}">
        <p14:creationId xmlns:p14="http://schemas.microsoft.com/office/powerpoint/2010/main" val="1819696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71005" y="4129993"/>
            <a:ext cx="6489056" cy="253916"/>
          </a:xfrm>
          <a:prstGeom prst="rect">
            <a:avLst/>
          </a:prstGeom>
          <a:noFill/>
        </p:spPr>
        <p:txBody>
          <a:bodyPr wrap="square" rtlCol="0">
            <a:spAutoFit/>
          </a:bodyPr>
          <a:lstStyle/>
          <a:p>
            <a:pPr>
              <a:defRPr/>
            </a:pPr>
            <a:endParaRPr lang="en-US" sz="1050" dirty="0">
              <a:solidFill>
                <a:prstClr val="black"/>
              </a:solidFill>
              <a:latin typeface="Calibri"/>
            </a:endParaRPr>
          </a:p>
        </p:txBody>
      </p:sp>
      <p:sp>
        <p:nvSpPr>
          <p:cNvPr id="2" name="Title 1"/>
          <p:cNvSpPr>
            <a:spLocks noGrp="1"/>
          </p:cNvSpPr>
          <p:nvPr>
            <p:ph type="title"/>
          </p:nvPr>
        </p:nvSpPr>
        <p:spPr>
          <a:xfrm>
            <a:off x="1803306" y="167702"/>
            <a:ext cx="8624454" cy="694745"/>
          </a:xfrm>
        </p:spPr>
        <p:txBody>
          <a:bodyPr>
            <a:normAutofit/>
          </a:bodyPr>
          <a:lstStyle/>
          <a:p>
            <a:pPr algn="ctr">
              <a:spcBef>
                <a:spcPts val="900"/>
              </a:spcBef>
              <a:spcAft>
                <a:spcPts val="150"/>
              </a:spcAft>
            </a:pPr>
            <a:r>
              <a:rPr lang="en-US" sz="2700" b="1" spc="15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TO DATE</a:t>
            </a:r>
            <a:endParaRPr lang="en-US" dirty="0">
              <a:solidFill>
                <a:srgbClr val="FF0000"/>
              </a:solidFill>
            </a:endParaRPr>
          </a:p>
        </p:txBody>
      </p:sp>
      <p:sp>
        <p:nvSpPr>
          <p:cNvPr id="3" name="Content Placeholder 2"/>
          <p:cNvSpPr>
            <a:spLocks noGrp="1"/>
          </p:cNvSpPr>
          <p:nvPr>
            <p:ph idx="1"/>
          </p:nvPr>
        </p:nvSpPr>
        <p:spPr>
          <a:xfrm>
            <a:off x="400833" y="862445"/>
            <a:ext cx="11298477" cy="5376989"/>
          </a:xfrm>
        </p:spPr>
        <p:txBody>
          <a:bodyPr>
            <a:noAutofit/>
          </a:bodyPr>
          <a:lstStyle/>
          <a:p>
            <a:pPr marL="0" lvl="0" indent="0" algn="just">
              <a:buNone/>
            </a:pPr>
            <a:r>
              <a:rPr lang="en-US" sz="2000" b="1" dirty="0">
                <a:ea typeface="Calibri" panose="020F0502020204030204" pitchFamily="34" charset="0"/>
                <a:cs typeface="Arial" panose="020B0604020202020204" pitchFamily="34" charset="0"/>
              </a:rPr>
              <a:t>Financial Management –</a:t>
            </a:r>
          </a:p>
          <a:p>
            <a:pPr marL="0" lvl="0" indent="0" algn="just">
              <a:buNone/>
            </a:pPr>
            <a:r>
              <a:rPr lang="en-US" sz="2000" dirty="0">
                <a:ea typeface="Calibri" panose="020F0502020204030204" pitchFamily="34" charset="0"/>
                <a:cs typeface="Arial" panose="020B0604020202020204" pitchFamily="34" charset="0"/>
              </a:rPr>
              <a:t>An action plan has been developed to address the UIF incurred and to prevent future UIF incurred by the municipality.</a:t>
            </a:r>
          </a:p>
          <a:p>
            <a:pPr lvl="0" algn="just"/>
            <a:r>
              <a:rPr lang="en-US" sz="2000" dirty="0">
                <a:ea typeface="Calibri" panose="020F0502020204030204" pitchFamily="34" charset="0"/>
                <a:cs typeface="Arial" panose="020B0604020202020204" pitchFamily="34" charset="0"/>
              </a:rPr>
              <a:t>The SCM strategy has been developed to prevent future UIF. </a:t>
            </a:r>
          </a:p>
          <a:p>
            <a:pPr lvl="0" algn="just"/>
            <a:r>
              <a:rPr lang="en-US" sz="2000" dirty="0">
                <a:ea typeface="Calibri" panose="020F0502020204030204" pitchFamily="34" charset="0"/>
                <a:cs typeface="Arial" panose="020B0604020202020204" pitchFamily="34" charset="0"/>
              </a:rPr>
              <a:t>A centralized email address for ESKOM Accounts was created to curb fruitless and wasteful expenditure. </a:t>
            </a:r>
          </a:p>
          <a:p>
            <a:pPr lvl="0" algn="just">
              <a:lnSpc>
                <a:spcPct val="150000"/>
              </a:lnSpc>
            </a:pPr>
            <a:r>
              <a:rPr lang="en-US" sz="2000" dirty="0">
                <a:cs typeface="Arial" panose="020B0604020202020204" pitchFamily="34" charset="0"/>
              </a:rPr>
              <a:t>The FRP has been finalized with the support of National Treasury, Provincial Treasury and COGHSTA and approved by the MEC on the 14 October 2020.</a:t>
            </a:r>
          </a:p>
          <a:p>
            <a:pPr lvl="0" algn="just">
              <a:lnSpc>
                <a:spcPct val="150000"/>
              </a:lnSpc>
            </a:pPr>
            <a:r>
              <a:rPr lang="en-US" sz="2000" dirty="0">
                <a:cs typeface="Arial" panose="020B0604020202020204" pitchFamily="34" charset="0"/>
              </a:rPr>
              <a:t>All invoices submitted to the intervention head for concurrence were checked by the financial experts thus ensuring that invoices are paid for work done ,supplies delivered or services rendered. </a:t>
            </a:r>
          </a:p>
          <a:p>
            <a:r>
              <a:rPr lang="en-US" sz="2000" dirty="0">
                <a:cs typeface="Arial" panose="020B0604020202020204" pitchFamily="34" charset="0"/>
              </a:rPr>
              <a:t>Invoices from the capital projects and other maintenance related services are continuously subjected to the verification by the internal audit and MISA.</a:t>
            </a:r>
          </a:p>
          <a:p>
            <a:pPr lvl="0" algn="just">
              <a:lnSpc>
                <a:spcPct val="150000"/>
              </a:lnSpc>
            </a:pPr>
            <a:endParaRPr lang="en-US" sz="2000" dirty="0">
              <a:cs typeface="Arial" panose="020B0604020202020204" pitchFamily="34" charset="0"/>
            </a:endParaRPr>
          </a:p>
          <a:p>
            <a:pPr lvl="0" algn="just">
              <a:lnSpc>
                <a:spcPct val="150000"/>
              </a:lnSpc>
            </a:pPr>
            <a:endParaRPr lang="en-US" sz="20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FAA004E-DED9-4181-A91B-BDB8124BE6CC}" type="slidenum">
              <a:rPr lang="en-US">
                <a:solidFill>
                  <a:prstClr val="black">
                    <a:tint val="75000"/>
                  </a:prstClr>
                </a:solidFill>
                <a:latin typeface="Calibri"/>
              </a:rPr>
              <a:pPr>
                <a:defRPr/>
              </a:pPr>
              <a:t>39</a:t>
            </a:fld>
            <a:endParaRPr lang="en-US">
              <a:solidFill>
                <a:prstClr val="black">
                  <a:tint val="75000"/>
                </a:prstClr>
              </a:solidFill>
              <a:latin typeface="Calibri"/>
            </a:endParaRPr>
          </a:p>
        </p:txBody>
      </p:sp>
    </p:spTree>
    <p:extLst>
      <p:ext uri="{BB962C8B-B14F-4D97-AF65-F5344CB8AC3E}">
        <p14:creationId xmlns:p14="http://schemas.microsoft.com/office/powerpoint/2010/main" val="212417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96006" y="4363657"/>
            <a:ext cx="8652075" cy="307777"/>
          </a:xfrm>
          <a:prstGeom prst="rect">
            <a:avLst/>
          </a:prstGeom>
          <a:noFill/>
        </p:spPr>
        <p:txBody>
          <a:bodyPr wrap="square" rtlCol="0">
            <a:spAutoFit/>
          </a:bodyPr>
          <a:lstStyle/>
          <a:p>
            <a:endParaRPr lang="en-US" sz="1400" dirty="0">
              <a:solidFill>
                <a:prstClr val="black"/>
              </a:solidFill>
            </a:endParaRPr>
          </a:p>
        </p:txBody>
      </p:sp>
      <p:sp>
        <p:nvSpPr>
          <p:cNvPr id="2" name="Rectangle 1"/>
          <p:cNvSpPr/>
          <p:nvPr/>
        </p:nvSpPr>
        <p:spPr>
          <a:xfrm>
            <a:off x="2039156" y="682581"/>
            <a:ext cx="8408925" cy="738664"/>
          </a:xfrm>
          <a:prstGeom prst="rect">
            <a:avLst/>
          </a:prstGeom>
        </p:spPr>
        <p:txBody>
          <a:bodyPr wrap="square">
            <a:spAutoFit/>
          </a:bodyPr>
          <a:lstStyle/>
          <a:p>
            <a:pPr marL="415925" indent="-342900" algn="just">
              <a:lnSpc>
                <a:spcPct val="150000"/>
              </a:lnSpc>
              <a:buFont typeface="Arial" panose="020B0604020202020204" pitchFamily="34" charset="0"/>
              <a:buChar char="•"/>
            </a:pPr>
            <a:endParaRPr lang="en-US" sz="2800" spc="-25"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CFAA004E-DED9-4181-A91B-BDB8124BE6CC}" type="slidenum">
              <a:rPr lang="en-US" smtClean="0">
                <a:solidFill>
                  <a:prstClr val="black">
                    <a:tint val="75000"/>
                  </a:prstClr>
                </a:solidFill>
              </a:rPr>
              <a:pPr/>
              <a:t>4</a:t>
            </a:fld>
            <a:endParaRPr lang="en-US" dirty="0">
              <a:solidFill>
                <a:prstClr val="black">
                  <a:tint val="75000"/>
                </a:prstClr>
              </a:solidFill>
            </a:endParaRPr>
          </a:p>
        </p:txBody>
      </p:sp>
      <p:sp>
        <p:nvSpPr>
          <p:cNvPr id="5" name="Content Placeholder 4"/>
          <p:cNvSpPr>
            <a:spLocks noGrp="1"/>
          </p:cNvSpPr>
          <p:nvPr>
            <p:ph idx="1"/>
          </p:nvPr>
        </p:nvSpPr>
        <p:spPr>
          <a:xfrm>
            <a:off x="838200" y="1761565"/>
            <a:ext cx="10515600" cy="2178423"/>
          </a:xfrm>
        </p:spPr>
        <p:txBody>
          <a:bodyPr>
            <a:normAutofit/>
          </a:bodyPr>
          <a:lstStyle/>
          <a:p>
            <a:pPr marL="0" lvl="0" indent="0" algn="ctr">
              <a:spcBef>
                <a:spcPct val="0"/>
              </a:spcBef>
              <a:buNone/>
            </a:pPr>
            <a:endParaRPr lang="en-US" sz="3600" b="1"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a:p>
            <a:pPr marL="0" lvl="0" indent="0" algn="ctr">
              <a:spcBef>
                <a:spcPct val="0"/>
              </a:spcBef>
              <a:buNone/>
            </a:pPr>
            <a:r>
              <a:rPr lang="en-US" sz="3600" b="1">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Thabazimbi </a:t>
            </a:r>
            <a:r>
              <a:rPr lang="en-US" sz="3600" b="1"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Local Municipality</a:t>
            </a:r>
          </a:p>
        </p:txBody>
      </p:sp>
    </p:spTree>
    <p:extLst>
      <p:ext uri="{BB962C8B-B14F-4D97-AF65-F5344CB8AC3E}">
        <p14:creationId xmlns:p14="http://schemas.microsoft.com/office/powerpoint/2010/main" val="126315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96006" y="4363657"/>
            <a:ext cx="8652075" cy="307777"/>
          </a:xfrm>
          <a:prstGeom prst="rect">
            <a:avLst/>
          </a:prstGeom>
          <a:noFill/>
        </p:spPr>
        <p:txBody>
          <a:bodyPr wrap="square" rtlCol="0">
            <a:spAutoFit/>
          </a:bodyPr>
          <a:lstStyle/>
          <a:p>
            <a:pPr>
              <a:defRPr/>
            </a:pPr>
            <a:endParaRPr lang="en-US" sz="1400" dirty="0">
              <a:solidFill>
                <a:prstClr val="black"/>
              </a:solidFill>
              <a:latin typeface="Calibri" panose="020F0502020204030204"/>
            </a:endParaRPr>
          </a:p>
        </p:txBody>
      </p:sp>
      <p:sp>
        <p:nvSpPr>
          <p:cNvPr id="2" name="Title 1"/>
          <p:cNvSpPr>
            <a:spLocks noGrp="1"/>
          </p:cNvSpPr>
          <p:nvPr>
            <p:ph type="title"/>
          </p:nvPr>
        </p:nvSpPr>
        <p:spPr>
          <a:xfrm>
            <a:off x="1923246" y="359084"/>
            <a:ext cx="8524835" cy="352698"/>
          </a:xfrm>
        </p:spPr>
        <p:txBody>
          <a:bodyPr>
            <a:noAutofit/>
          </a:body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p:txBody>
      </p:sp>
      <p:sp>
        <p:nvSpPr>
          <p:cNvPr id="4" name="Rectangle 3"/>
          <p:cNvSpPr/>
          <p:nvPr/>
        </p:nvSpPr>
        <p:spPr>
          <a:xfrm>
            <a:off x="1027134" y="813439"/>
            <a:ext cx="10872592" cy="4708981"/>
          </a:xfrm>
          <a:prstGeom prst="rect">
            <a:avLst/>
          </a:prstGeom>
        </p:spPr>
        <p:txBody>
          <a:bodyPr wrap="square">
            <a:spAutoFit/>
          </a:bodyPr>
          <a:lstStyle/>
          <a:p>
            <a:pPr lvl="2">
              <a:defRPr/>
            </a:pPr>
            <a:endParaRPr lang="en-US" sz="2000" dirty="0">
              <a:solidFill>
                <a:prstClr val="black"/>
              </a:solidFill>
              <a:latin typeface="Calibri" panose="020F0502020204030204"/>
            </a:endParaRPr>
          </a:p>
          <a:p>
            <a:pPr marL="285750" indent="-285750">
              <a:buFont typeface="Arial" panose="020B0604020202020204" pitchFamily="34" charset="0"/>
              <a:buChar char="•"/>
              <a:defRPr/>
            </a:pPr>
            <a:r>
              <a:rPr lang="en-US" sz="2000" dirty="0">
                <a:solidFill>
                  <a:prstClr val="black"/>
                </a:solidFill>
                <a:latin typeface="Calibri" panose="020F0502020204030204"/>
              </a:rPr>
              <a:t>The following three examples are cases in point of improved internal controls:</a:t>
            </a:r>
          </a:p>
          <a:p>
            <a:pPr>
              <a:defRPr/>
            </a:pPr>
            <a:endParaRPr lang="en-US" sz="2000" dirty="0">
              <a:solidFill>
                <a:prstClr val="black"/>
              </a:solidFill>
              <a:latin typeface="Calibri" panose="020F0502020204030204"/>
            </a:endParaRPr>
          </a:p>
          <a:p>
            <a:pPr marL="342900" indent="-342900">
              <a:buFontTx/>
              <a:buAutoNum type="arabicParenBoth"/>
              <a:defRPr/>
            </a:pPr>
            <a:r>
              <a:rPr lang="en-US" sz="2000" dirty="0">
                <a:solidFill>
                  <a:prstClr val="black"/>
                </a:solidFill>
                <a:latin typeface="Calibri" panose="020F0502020204030204"/>
              </a:rPr>
              <a:t>stopping the </a:t>
            </a:r>
            <a:r>
              <a:rPr lang="en-US" sz="2000" b="1" dirty="0">
                <a:solidFill>
                  <a:prstClr val="black"/>
                </a:solidFill>
                <a:latin typeface="Calibri" panose="020F0502020204030204"/>
              </a:rPr>
              <a:t>prepayment of R 11 million </a:t>
            </a:r>
            <a:r>
              <a:rPr lang="en-US" sz="2000" dirty="0">
                <a:solidFill>
                  <a:prstClr val="black"/>
                </a:solidFill>
                <a:latin typeface="Calibri" panose="020F0502020204030204"/>
              </a:rPr>
              <a:t>to a contractor for goods (water pipes) not in possession of the Municipality which were allegedly produced and in custody of a company in Mozambique. </a:t>
            </a:r>
          </a:p>
          <a:p>
            <a:pPr marL="342900" indent="-342900">
              <a:buFontTx/>
              <a:buAutoNum type="arabicParenBoth"/>
              <a:defRPr/>
            </a:pPr>
            <a:r>
              <a:rPr lang="en-US" sz="2000" dirty="0">
                <a:solidFill>
                  <a:prstClr val="black"/>
                </a:solidFill>
                <a:latin typeface="Calibri" panose="020F0502020204030204"/>
              </a:rPr>
              <a:t>The supply of water through water tanker services to </a:t>
            </a:r>
            <a:r>
              <a:rPr lang="en-US" sz="2000" dirty="0" err="1">
                <a:solidFill>
                  <a:prstClr val="black"/>
                </a:solidFill>
                <a:latin typeface="Calibri" panose="020F0502020204030204"/>
              </a:rPr>
              <a:t>Masodi</a:t>
            </a:r>
            <a:r>
              <a:rPr lang="en-US" sz="2000" dirty="0">
                <a:solidFill>
                  <a:prstClr val="black"/>
                </a:solidFill>
                <a:latin typeface="Calibri" panose="020F0502020204030204"/>
              </a:rPr>
              <a:t> village for period of three days with </a:t>
            </a:r>
            <a:r>
              <a:rPr lang="en-US" sz="2000" b="1" dirty="0">
                <a:solidFill>
                  <a:prstClr val="black"/>
                </a:solidFill>
                <a:latin typeface="Calibri" panose="020F0502020204030204"/>
              </a:rPr>
              <a:t>no proof of services </a:t>
            </a:r>
            <a:r>
              <a:rPr lang="en-US" sz="2000" dirty="0">
                <a:solidFill>
                  <a:prstClr val="black"/>
                </a:solidFill>
                <a:latin typeface="Calibri" panose="020F0502020204030204"/>
              </a:rPr>
              <a:t>being rendered and without SCM process being followed for the total amount of </a:t>
            </a:r>
            <a:r>
              <a:rPr lang="en-US" sz="2000" b="1" dirty="0">
                <a:solidFill>
                  <a:prstClr val="black"/>
                </a:solidFill>
                <a:latin typeface="Calibri" panose="020F0502020204030204"/>
              </a:rPr>
              <a:t>R 700 000. </a:t>
            </a:r>
          </a:p>
          <a:p>
            <a:pPr marL="342900" indent="-342900">
              <a:buFontTx/>
              <a:buAutoNum type="arabicParenBoth"/>
              <a:defRPr/>
            </a:pPr>
            <a:r>
              <a:rPr lang="en-US" sz="2000" dirty="0">
                <a:solidFill>
                  <a:prstClr val="black"/>
                </a:solidFill>
                <a:latin typeface="Calibri" panose="020F0502020204030204"/>
              </a:rPr>
              <a:t>Stopping and subjecting the transaction to an internal audit for an </a:t>
            </a:r>
            <a:r>
              <a:rPr lang="en-US" sz="2000" b="1" dirty="0">
                <a:solidFill>
                  <a:prstClr val="black"/>
                </a:solidFill>
                <a:latin typeface="Calibri" panose="020F0502020204030204"/>
              </a:rPr>
              <a:t>overtime</a:t>
            </a:r>
            <a:r>
              <a:rPr lang="en-US" sz="2000" dirty="0">
                <a:solidFill>
                  <a:prstClr val="black"/>
                </a:solidFill>
                <a:latin typeface="Calibri" panose="020F0502020204030204"/>
              </a:rPr>
              <a:t> payment of </a:t>
            </a:r>
            <a:r>
              <a:rPr lang="en-US" sz="2000" b="1" dirty="0">
                <a:solidFill>
                  <a:prstClr val="black"/>
                </a:solidFill>
                <a:latin typeface="Calibri" panose="020F0502020204030204"/>
              </a:rPr>
              <a:t>R 204 000 </a:t>
            </a:r>
            <a:r>
              <a:rPr lang="en-US" sz="2000" dirty="0">
                <a:solidFill>
                  <a:prstClr val="black"/>
                </a:solidFill>
                <a:latin typeface="Calibri" panose="020F0502020204030204"/>
              </a:rPr>
              <a:t>for the electrician allegedly having worked for 676 hours of overtime in two months.  </a:t>
            </a:r>
          </a:p>
          <a:p>
            <a:pPr>
              <a:defRPr/>
            </a:pPr>
            <a:endParaRPr lang="en-US" sz="2000" dirty="0">
              <a:solidFill>
                <a:prstClr val="black"/>
              </a:solidFill>
              <a:latin typeface="Calibri" panose="020F0502020204030204"/>
            </a:endParaRPr>
          </a:p>
          <a:p>
            <a:pPr marL="285750" indent="-285750">
              <a:buFont typeface="Arial" panose="020B0604020202020204" pitchFamily="34" charset="0"/>
              <a:buChar char="•"/>
              <a:defRPr/>
            </a:pPr>
            <a:r>
              <a:rPr lang="en-US" sz="2000" dirty="0">
                <a:solidFill>
                  <a:prstClr val="black"/>
                </a:solidFill>
                <a:latin typeface="Calibri" panose="020F0502020204030204"/>
              </a:rPr>
              <a:t>Reviewed and implemented  SCM internal control process to ensure that all SCM regulations are complied with and the intervention team sign off on critical stages of the procurement process (opening of bids, administrative evaluation, and tender appointment)</a:t>
            </a:r>
          </a:p>
          <a:p>
            <a:pPr marL="285750" indent="-285750">
              <a:buFont typeface="Arial" panose="020B0604020202020204" pitchFamily="34" charset="0"/>
              <a:buChar cha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1146631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71005" y="4129993"/>
            <a:ext cx="6489056" cy="253916"/>
          </a:xfrm>
          <a:prstGeom prst="rect">
            <a:avLst/>
          </a:prstGeom>
          <a:noFill/>
        </p:spPr>
        <p:txBody>
          <a:bodyPr wrap="square" rtlCol="0">
            <a:spAutoFit/>
          </a:bodyPr>
          <a:lstStyle/>
          <a:p>
            <a:pPr>
              <a:defRPr/>
            </a:pPr>
            <a:endParaRPr lang="en-US" sz="1050" dirty="0">
              <a:solidFill>
                <a:prstClr val="black"/>
              </a:solidFill>
              <a:latin typeface="Calibri"/>
            </a:endParaRPr>
          </a:p>
        </p:txBody>
      </p:sp>
      <p:sp>
        <p:nvSpPr>
          <p:cNvPr id="2" name="Title 1"/>
          <p:cNvSpPr>
            <a:spLocks noGrp="1"/>
          </p:cNvSpPr>
          <p:nvPr>
            <p:ph type="title"/>
          </p:nvPr>
        </p:nvSpPr>
        <p:spPr>
          <a:xfrm>
            <a:off x="1803306" y="167702"/>
            <a:ext cx="8624454" cy="694745"/>
          </a:xfrm>
        </p:spPr>
        <p:txBody>
          <a:bodyPr>
            <a:normAutofit/>
          </a:bodyPr>
          <a:lstStyle/>
          <a:p>
            <a:pPr algn="ctr">
              <a:spcBef>
                <a:spcPts val="900"/>
              </a:spcBef>
              <a:spcAft>
                <a:spcPts val="150"/>
              </a:spcAft>
            </a:pPr>
            <a:r>
              <a:rPr lang="en-US" sz="2700" b="1" spc="15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TO DATE</a:t>
            </a:r>
            <a:endParaRPr lang="en-US" dirty="0">
              <a:solidFill>
                <a:srgbClr val="FF0000"/>
              </a:solidFill>
            </a:endParaRPr>
          </a:p>
        </p:txBody>
      </p:sp>
      <p:sp>
        <p:nvSpPr>
          <p:cNvPr id="3" name="Content Placeholder 2"/>
          <p:cNvSpPr>
            <a:spLocks noGrp="1"/>
          </p:cNvSpPr>
          <p:nvPr>
            <p:ph idx="1"/>
          </p:nvPr>
        </p:nvSpPr>
        <p:spPr>
          <a:xfrm>
            <a:off x="1164921" y="862446"/>
            <a:ext cx="10188879" cy="4909704"/>
          </a:xfrm>
        </p:spPr>
        <p:txBody>
          <a:bodyPr>
            <a:normAutofit/>
          </a:bodyPr>
          <a:lstStyle/>
          <a:p>
            <a:pPr marL="0" indent="0" algn="just">
              <a:buNone/>
            </a:pPr>
            <a:endParaRPr lang="en-US" sz="2000" dirty="0">
              <a:ea typeface="Calibri" panose="020F0502020204030204" pitchFamily="34" charset="0"/>
            </a:endParaRPr>
          </a:p>
          <a:p>
            <a:pPr marL="0" indent="0" algn="just">
              <a:buNone/>
            </a:pPr>
            <a:r>
              <a:rPr lang="en-US" sz="2000" b="1" dirty="0"/>
              <a:t>Improving Governance and the operation of Council </a:t>
            </a:r>
          </a:p>
          <a:p>
            <a:pPr algn="just"/>
            <a:r>
              <a:rPr lang="en-US" sz="2000" dirty="0"/>
              <a:t>Council and EXCO meetings are being held on regular basis. The increase in the number of the Special Council meetings during May - June months was necessitated by the need for the Council to approve special </a:t>
            </a:r>
            <a:r>
              <a:rPr lang="en-US" sz="2000" dirty="0" err="1"/>
              <a:t>Covid</a:t>
            </a:r>
            <a:r>
              <a:rPr lang="en-US" sz="2000" dirty="0"/>
              <a:t> 19 budget adjustments as well dispensing with the disciplinary processes relating to the senior managers </a:t>
            </a:r>
          </a:p>
          <a:p>
            <a:pPr algn="just"/>
            <a:r>
              <a:rPr lang="en-US" sz="2000" dirty="0"/>
              <a:t>The council committees are also meeting on regular basis to consider reports to the Ordinary Council meetings. However, these committees are not receiving reports on time from the Management which is an area that needs to be improved.</a:t>
            </a:r>
          </a:p>
          <a:p>
            <a:pPr algn="just"/>
            <a:r>
              <a:rPr lang="en-US" sz="2000" dirty="0"/>
              <a:t>Committees are beginning to effectively play their oversight role by visiting capital projects. </a:t>
            </a:r>
          </a:p>
          <a:p>
            <a:pPr algn="just"/>
            <a:r>
              <a:rPr lang="en-US" sz="2000" dirty="0"/>
              <a:t>One of the key deliverables of the intervention team is to ensure that all council resolutions are implemented by the Management. In this regard the implementation of the council resolutions is monitored on an ongoing basis through a resolution register.</a:t>
            </a:r>
          </a:p>
          <a:p>
            <a:pPr marL="0" indent="0" algn="just">
              <a:buNone/>
            </a:pPr>
            <a:endParaRPr lang="en-US" sz="2000" dirty="0"/>
          </a:p>
        </p:txBody>
      </p:sp>
      <p:sp>
        <p:nvSpPr>
          <p:cNvPr id="4" name="Slide Number Placeholder 3"/>
          <p:cNvSpPr>
            <a:spLocks noGrp="1"/>
          </p:cNvSpPr>
          <p:nvPr>
            <p:ph type="sldNum" sz="quarter" idx="12"/>
          </p:nvPr>
        </p:nvSpPr>
        <p:spPr/>
        <p:txBody>
          <a:bodyPr/>
          <a:lstStyle/>
          <a:p>
            <a:pPr>
              <a:defRPr/>
            </a:pPr>
            <a:fld id="{CFAA004E-DED9-4181-A91B-BDB8124BE6CC}" type="slidenum">
              <a:rPr lang="en-US">
                <a:solidFill>
                  <a:prstClr val="black">
                    <a:tint val="75000"/>
                  </a:prstClr>
                </a:solidFill>
                <a:latin typeface="Calibri"/>
              </a:rPr>
              <a:pPr>
                <a:defRPr/>
              </a:pPr>
              <a:t>41</a:t>
            </a:fld>
            <a:endParaRPr lang="en-US">
              <a:solidFill>
                <a:prstClr val="black">
                  <a:tint val="75000"/>
                </a:prstClr>
              </a:solidFill>
              <a:latin typeface="Calibri"/>
            </a:endParaRPr>
          </a:p>
        </p:txBody>
      </p:sp>
    </p:spTree>
    <p:extLst>
      <p:ext uri="{BB962C8B-B14F-4D97-AF65-F5344CB8AC3E}">
        <p14:creationId xmlns:p14="http://schemas.microsoft.com/office/powerpoint/2010/main" val="619459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78692" y="191308"/>
            <a:ext cx="7886700" cy="224329"/>
          </a:xfrm>
        </p:spPr>
        <p:txBody>
          <a:bodyPr>
            <a:noAutofit/>
          </a:bodyPr>
          <a:lstStyle/>
          <a:p>
            <a:pPr algn="ctr"/>
            <a:r>
              <a:rPr lang="en-US" sz="1600" b="1" dirty="0">
                <a:latin typeface="Arial" panose="020B0604020202020204" pitchFamily="34" charset="0"/>
                <a:cs typeface="Arial" panose="020B0604020202020204" pitchFamily="34" charset="0"/>
              </a:rPr>
              <a:t>3. Progress Report on the Intervention cnt…</a:t>
            </a:r>
          </a:p>
        </p:txBody>
      </p:sp>
      <p:sp>
        <p:nvSpPr>
          <p:cNvPr id="6" name="TextBox 5"/>
          <p:cNvSpPr txBox="1"/>
          <p:nvPr/>
        </p:nvSpPr>
        <p:spPr>
          <a:xfrm>
            <a:off x="1796006" y="4363657"/>
            <a:ext cx="8652075" cy="307777"/>
          </a:xfrm>
          <a:prstGeom prst="rect">
            <a:avLst/>
          </a:prstGeom>
          <a:noFill/>
        </p:spPr>
        <p:txBody>
          <a:bodyPr wrap="square" rtlCol="0">
            <a:spAutoFit/>
          </a:bodyPr>
          <a:lstStyle/>
          <a:p>
            <a:endParaRPr lang="en-US" sz="1400" dirty="0">
              <a:solidFill>
                <a:prstClr val="black"/>
              </a:solidFill>
              <a:latin typeface="Calibri" panose="020F0502020204030204"/>
            </a:endParaRPr>
          </a:p>
        </p:txBody>
      </p:sp>
      <p:sp>
        <p:nvSpPr>
          <p:cNvPr id="3" name="TextBox 2"/>
          <p:cNvSpPr txBox="1"/>
          <p:nvPr/>
        </p:nvSpPr>
        <p:spPr>
          <a:xfrm>
            <a:off x="889347" y="714895"/>
            <a:ext cx="10233765" cy="5027017"/>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Audit committee is functional and are holding meetings as per annual calendar. The Committee was also exposed to the AG presentation on Mogalakwena audit report on the 25th May 2020. </a:t>
            </a:r>
          </a:p>
          <a:p>
            <a:pPr marL="171450" indent="-171450" algn="just">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Both the Audit Committee and Auditor General reports where tabled in Council for the first time.  </a:t>
            </a:r>
          </a:p>
          <a:p>
            <a:pPr marL="171450" indent="-171450" algn="just">
              <a:lnSpc>
                <a:spcPct val="150000"/>
              </a:lnSpc>
              <a:buFont typeface="Arial" panose="020B0604020202020204" pitchFamily="34" charset="0"/>
              <a:buChar char="•"/>
            </a:pPr>
            <a:r>
              <a:rPr lang="en-US" dirty="0">
                <a:latin typeface="Arial" panose="020B0604020202020204" pitchFamily="34" charset="0"/>
              </a:rPr>
              <a:t>MPAC acted on this council resolution by holding series of meetings with the user departments regarding the UIF and a report was compiled with recommendations. The report was duly tabled in Council.</a:t>
            </a:r>
            <a:endParaRPr lang="en-US" dirty="0">
              <a:solidFill>
                <a:prstClr val="black"/>
              </a:solidFill>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The implementation of the council resolutions is monitored on an ongoing basis through resolution register as a standard agenda item to executive management meetings.</a:t>
            </a:r>
          </a:p>
          <a:p>
            <a:pPr marL="171450" indent="-171450" algn="just">
              <a:lnSpc>
                <a:spcPct val="150000"/>
              </a:lnSpc>
              <a:buFont typeface="Arial" panose="020B0604020202020204" pitchFamily="34" charset="0"/>
              <a:buChar char="•"/>
            </a:pPr>
            <a:r>
              <a:rPr lang="en-US" b="1" dirty="0">
                <a:latin typeface="Arial" panose="020B0604020202020204" pitchFamily="34" charset="0"/>
                <a:cs typeface="Arial" panose="020B0604020202020204" pitchFamily="34" charset="0"/>
              </a:rPr>
              <a:t>Unlocking service delivery bottlenecks : </a:t>
            </a:r>
            <a:r>
              <a:rPr lang="en-US" dirty="0">
                <a:latin typeface="Arial" panose="020B0604020202020204" pitchFamily="34" charset="0"/>
                <a:cs typeface="Arial" panose="020B0604020202020204" pitchFamily="34" charset="0"/>
              </a:rPr>
              <a:t>The intervention team received and addressed numerous service delivery queries and challenges such as project stoppages, contractual disputes, payments disputes and non-delivery of basic services such as provision of water, blockage of sewage, potholes, non-collection of waste and re-gravelling of roads</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083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78692" y="162154"/>
            <a:ext cx="7886700" cy="303360"/>
          </a:xfrm>
        </p:spPr>
        <p:txBody>
          <a:bodyPr>
            <a:noAutofit/>
          </a:bodyPr>
          <a:lstStyle/>
          <a:p>
            <a:pPr algn="ctr"/>
            <a:r>
              <a:rPr lang="en-US" sz="2000" b="1" dirty="0">
                <a:latin typeface="Arial" panose="020B0604020202020204" pitchFamily="34" charset="0"/>
                <a:cs typeface="Arial" panose="020B0604020202020204" pitchFamily="34" charset="0"/>
              </a:rPr>
              <a:t>Progress Report on the Intervention cnt…</a:t>
            </a:r>
            <a:endParaRPr lang="en-US" sz="2000" dirty="0"/>
          </a:p>
        </p:txBody>
      </p:sp>
      <p:sp>
        <p:nvSpPr>
          <p:cNvPr id="6" name="TextBox 5"/>
          <p:cNvSpPr txBox="1"/>
          <p:nvPr/>
        </p:nvSpPr>
        <p:spPr>
          <a:xfrm>
            <a:off x="1796006" y="4363657"/>
            <a:ext cx="8652075" cy="307777"/>
          </a:xfrm>
          <a:prstGeom prst="rect">
            <a:avLst/>
          </a:prstGeom>
          <a:noFill/>
        </p:spPr>
        <p:txBody>
          <a:bodyPr wrap="square" rtlCol="0">
            <a:spAutoFit/>
          </a:bodyPr>
          <a:lstStyle/>
          <a:p>
            <a:endParaRPr lang="en-US" sz="1400" dirty="0">
              <a:solidFill>
                <a:prstClr val="black"/>
              </a:solidFill>
              <a:latin typeface="Calibri" panose="020F0502020204030204"/>
            </a:endParaRPr>
          </a:p>
        </p:txBody>
      </p:sp>
      <p:sp>
        <p:nvSpPr>
          <p:cNvPr id="2" name="Content Placeholder 1"/>
          <p:cNvSpPr>
            <a:spLocks noGrp="1"/>
          </p:cNvSpPr>
          <p:nvPr>
            <p:ph idx="1"/>
          </p:nvPr>
        </p:nvSpPr>
        <p:spPr>
          <a:xfrm>
            <a:off x="1215025" y="655608"/>
            <a:ext cx="10183659" cy="5512436"/>
          </a:xfrm>
        </p:spPr>
        <p:txBody>
          <a:bodyPr>
            <a:normAutofit/>
          </a:bodyPr>
          <a:lstStyle/>
          <a:p>
            <a:pPr marL="457200" lvl="1" indent="0" algn="just">
              <a:buNone/>
            </a:pPr>
            <a:r>
              <a:rPr lang="en-US" sz="1800" b="1" dirty="0">
                <a:solidFill>
                  <a:prstClr val="black"/>
                </a:solidFill>
                <a:latin typeface="Arial" panose="020B0604020202020204" pitchFamily="34" charset="0"/>
                <a:cs typeface="Arial" panose="020B0604020202020204" pitchFamily="34" charset="0"/>
              </a:rPr>
              <a:t>Strengthening recruitment process</a:t>
            </a:r>
          </a:p>
          <a:p>
            <a:pPr lvl="1" algn="just"/>
            <a:r>
              <a:rPr lang="en-US" sz="1800" dirty="0">
                <a:solidFill>
                  <a:prstClr val="black"/>
                </a:solidFill>
                <a:latin typeface="Arial" panose="020B0604020202020204" pitchFamily="34" charset="0"/>
                <a:cs typeface="Arial" panose="020B0604020202020204" pitchFamily="34" charset="0"/>
              </a:rPr>
              <a:t>A placement committee has been established to ensure optimal utilization of the human resources. Some of the municipal employees are misplaced and these affected people will be placed to the right jobs through a well-coordinated, fair and transparent process.</a:t>
            </a:r>
          </a:p>
          <a:p>
            <a:pPr lvl="1" algn="just"/>
            <a:r>
              <a:rPr lang="en-US" sz="1800" dirty="0">
                <a:solidFill>
                  <a:prstClr val="black"/>
                </a:solidFill>
                <a:latin typeface="Arial" panose="020B0604020202020204" pitchFamily="34" charset="0"/>
                <a:cs typeface="Arial" panose="020B0604020202020204" pitchFamily="34" charset="0"/>
              </a:rPr>
              <a:t>Lockdown curtailed the finalization of the recruitment process on critical positions of the municipality. </a:t>
            </a:r>
          </a:p>
          <a:p>
            <a:pPr lvl="1" algn="just"/>
            <a:endParaRPr lang="en-US" sz="1800" dirty="0">
              <a:solidFill>
                <a:prstClr val="black"/>
              </a:solidFill>
              <a:latin typeface="Arial" panose="020B0604020202020204" pitchFamily="34" charset="0"/>
              <a:cs typeface="Arial" panose="020B0604020202020204" pitchFamily="34" charset="0"/>
            </a:endParaRPr>
          </a:p>
          <a:p>
            <a:pPr lvl="1" algn="just"/>
            <a:r>
              <a:rPr lang="en-US" sz="1800" dirty="0">
                <a:solidFill>
                  <a:prstClr val="black"/>
                </a:solidFill>
                <a:latin typeface="Arial" panose="020B0604020202020204" pitchFamily="34" charset="0"/>
                <a:cs typeface="Arial" panose="020B0604020202020204" pitchFamily="34" charset="0"/>
              </a:rPr>
              <a:t>The Manager Community Services assumed duty on the 1st April 2020. </a:t>
            </a:r>
          </a:p>
          <a:p>
            <a:pPr marL="457200" lvl="1" indent="0" algn="just">
              <a:buNone/>
            </a:pPr>
            <a:endParaRPr lang="en-US" sz="1800" dirty="0">
              <a:solidFill>
                <a:prstClr val="black"/>
              </a:solidFill>
              <a:latin typeface="Arial" panose="020B0604020202020204" pitchFamily="34" charset="0"/>
              <a:cs typeface="Arial" panose="020B0604020202020204" pitchFamily="34" charset="0"/>
            </a:endParaRPr>
          </a:p>
          <a:p>
            <a:pPr lvl="1" algn="just"/>
            <a:r>
              <a:rPr lang="en-US" sz="1800" dirty="0">
                <a:latin typeface="Arial" panose="020B0604020202020204" pitchFamily="34" charset="0"/>
                <a:cs typeface="Arial" panose="020B0604020202020204" pitchFamily="34" charset="0"/>
              </a:rPr>
              <a:t>The Acting Manager Technical Services was sourced from the Waterberg District Municipality. Shortlisting of the candidates for the position of Manager Technical Services was finalized in April 2020. There were delays with interviews due to  lockdown and the municipality is busy with the screening process </a:t>
            </a:r>
          </a:p>
          <a:p>
            <a:pPr marL="457200" lvl="1" indent="0" algn="just">
              <a:buNone/>
            </a:pPr>
            <a:endParaRPr lang="en-US" sz="1800" dirty="0">
              <a:latin typeface="Arial" panose="020B0604020202020204" pitchFamily="34" charset="0"/>
              <a:cs typeface="Arial" panose="020B0604020202020204" pitchFamily="34" charset="0"/>
            </a:endParaRPr>
          </a:p>
          <a:p>
            <a:pPr lvl="1" algn="just"/>
            <a:r>
              <a:rPr lang="en-US" sz="1800" dirty="0">
                <a:latin typeface="Arial" panose="020B0604020202020204" pitchFamily="34" charset="0"/>
                <a:cs typeface="Arial" panose="020B0604020202020204" pitchFamily="34" charset="0"/>
              </a:rPr>
              <a:t>Motivation for the following critical positions has been approved: the researcher for the MPAC, the SCM Manager, three interns through Financial Management Grant, and the Divisional Head Budget and Treasury. The filling of these positions will improve the institutional capacity of the municipality to deliver services.</a:t>
            </a:r>
          </a:p>
        </p:txBody>
      </p:sp>
    </p:spTree>
    <p:extLst>
      <p:ext uri="{BB962C8B-B14F-4D97-AF65-F5344CB8AC3E}">
        <p14:creationId xmlns:p14="http://schemas.microsoft.com/office/powerpoint/2010/main" val="221079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605113" y="271628"/>
            <a:ext cx="7886700" cy="588984"/>
          </a:xfrm>
        </p:spPr>
        <p:txBody>
          <a:bodyPr>
            <a:noAutofit/>
          </a:bodyPr>
          <a:lstStyle/>
          <a:p>
            <a:pPr marL="628650" lvl="1" indent="-171450" algn="ctr"/>
            <a:r>
              <a:rPr lang="en-US" sz="2000" b="1" dirty="0">
                <a:solidFill>
                  <a:prstClr val="black"/>
                </a:solidFill>
                <a:latin typeface="Arial" panose="020B0604020202020204" pitchFamily="34" charset="0"/>
                <a:cs typeface="Arial" panose="020B0604020202020204" pitchFamily="34" charset="0"/>
              </a:rPr>
              <a:t>OVERALL CONCLUSIONS</a:t>
            </a:r>
          </a:p>
        </p:txBody>
      </p:sp>
      <p:sp>
        <p:nvSpPr>
          <p:cNvPr id="6" name="TextBox 5"/>
          <p:cNvSpPr txBox="1"/>
          <p:nvPr/>
        </p:nvSpPr>
        <p:spPr>
          <a:xfrm>
            <a:off x="1796006" y="4363657"/>
            <a:ext cx="8652075" cy="307777"/>
          </a:xfrm>
          <a:prstGeom prst="rect">
            <a:avLst/>
          </a:prstGeom>
          <a:noFill/>
        </p:spPr>
        <p:txBody>
          <a:bodyPr wrap="square" rtlCol="0">
            <a:spAutoFit/>
          </a:bodyPr>
          <a:lstStyle/>
          <a:p>
            <a:endParaRPr lang="en-US" sz="1400" dirty="0">
              <a:solidFill>
                <a:prstClr val="black"/>
              </a:solidFill>
              <a:latin typeface="Calibri" panose="020F0502020204030204"/>
            </a:endParaRPr>
          </a:p>
        </p:txBody>
      </p:sp>
      <p:sp>
        <p:nvSpPr>
          <p:cNvPr id="2" name="Content Placeholder 1"/>
          <p:cNvSpPr>
            <a:spLocks noGrp="1"/>
          </p:cNvSpPr>
          <p:nvPr>
            <p:ph idx="1"/>
          </p:nvPr>
        </p:nvSpPr>
        <p:spPr>
          <a:xfrm>
            <a:off x="806543" y="1288300"/>
            <a:ext cx="10415848" cy="4399806"/>
          </a:xfrm>
        </p:spPr>
        <p:txBody>
          <a:bodyPr>
            <a:noAutofit/>
          </a:bodyPr>
          <a:lstStyle/>
          <a:p>
            <a:pPr lvl="0" algn="just">
              <a:lnSpc>
                <a:spcPct val="150000"/>
              </a:lnSpc>
            </a:pPr>
            <a:r>
              <a:rPr lang="en-US" sz="1800" dirty="0">
                <a:solidFill>
                  <a:prstClr val="black"/>
                </a:solidFill>
                <a:latin typeface="Arial" panose="020B0604020202020204" pitchFamily="34" charset="0"/>
                <a:cs typeface="Arial" panose="020B0604020202020204" pitchFamily="34" charset="0"/>
              </a:rPr>
              <a:t>There is significant progress made on stabilizing the municipality following the Provincial Executive Council decision to intervene and the appointment of the intervention team.</a:t>
            </a:r>
          </a:p>
          <a:p>
            <a:pPr lvl="0" algn="just">
              <a:lnSpc>
                <a:spcPct val="150000"/>
              </a:lnSpc>
            </a:pPr>
            <a:r>
              <a:rPr lang="en-US" sz="1800" dirty="0">
                <a:solidFill>
                  <a:prstClr val="black"/>
                </a:solidFill>
                <a:latin typeface="Arial" panose="020B0604020202020204" pitchFamily="34" charset="0"/>
                <a:cs typeface="Arial" panose="020B0604020202020204" pitchFamily="34" charset="0"/>
              </a:rPr>
              <a:t>This is to a large extent based on the support and cooperation by the key political and administrative teams in the municipality.</a:t>
            </a:r>
          </a:p>
          <a:p>
            <a:pPr algn="just">
              <a:lnSpc>
                <a:spcPct val="150000"/>
              </a:lnSpc>
            </a:pPr>
            <a:r>
              <a:rPr lang="en-US" sz="1800" dirty="0">
                <a:solidFill>
                  <a:prstClr val="black"/>
                </a:solidFill>
                <a:latin typeface="Arial" panose="020B0604020202020204" pitchFamily="34" charset="0"/>
                <a:cs typeface="Arial" panose="020B0604020202020204" pitchFamily="34" charset="0"/>
              </a:rPr>
              <a:t>There is however an increase in senior management vacancies following the resignation of Senior Manager Planning and Economic Development and the Chief Financial Officer.</a:t>
            </a:r>
          </a:p>
          <a:p>
            <a:pPr algn="just">
              <a:lnSpc>
                <a:spcPct val="150000"/>
              </a:lnSpc>
            </a:pPr>
            <a:r>
              <a:rPr lang="en-US" sz="1800" dirty="0">
                <a:solidFill>
                  <a:prstClr val="black"/>
                </a:solidFill>
                <a:latin typeface="Arial" panose="020B0604020202020204" pitchFamily="34" charset="0"/>
                <a:cs typeface="Arial" panose="020B0604020202020204" pitchFamily="34" charset="0"/>
              </a:rPr>
              <a:t>The MEC regularly updates Council on progress made on the intervention plan, as well as to encourage council and its structures to strengthen oversight to ensure good  governance and accountability.</a:t>
            </a:r>
          </a:p>
          <a:p>
            <a:pPr lvl="0" algn="just">
              <a:lnSpc>
                <a:spcPct val="150000"/>
              </a:lnSpc>
            </a:pPr>
            <a:endParaRPr lang="en-US" sz="1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202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605113" y="484902"/>
            <a:ext cx="7886700" cy="253483"/>
          </a:xfrm>
        </p:spPr>
        <p:txBody>
          <a:bodyPr>
            <a:noAutofit/>
          </a:bodyPr>
          <a:lstStyle/>
          <a:p>
            <a:pPr marL="628650" lvl="1" indent="-171450" algn="ctr"/>
            <a:r>
              <a:rPr lang="en-US" sz="2000" b="1" dirty="0">
                <a:solidFill>
                  <a:prstClr val="black"/>
                </a:solidFill>
                <a:latin typeface="Arial" panose="020B0604020202020204" pitchFamily="34" charset="0"/>
                <a:cs typeface="Arial" panose="020B0604020202020204" pitchFamily="34" charset="0"/>
              </a:rPr>
              <a:t>LESSONS LEARNT FROM THE INTERVENTIONS</a:t>
            </a:r>
          </a:p>
        </p:txBody>
      </p:sp>
      <p:sp>
        <p:nvSpPr>
          <p:cNvPr id="6" name="TextBox 5"/>
          <p:cNvSpPr txBox="1"/>
          <p:nvPr/>
        </p:nvSpPr>
        <p:spPr>
          <a:xfrm>
            <a:off x="1796006" y="4363657"/>
            <a:ext cx="8652075" cy="307777"/>
          </a:xfrm>
          <a:prstGeom prst="rect">
            <a:avLst/>
          </a:prstGeom>
          <a:noFill/>
        </p:spPr>
        <p:txBody>
          <a:bodyPr wrap="square" rtlCol="0">
            <a:spAutoFit/>
          </a:bodyPr>
          <a:lstStyle/>
          <a:p>
            <a:endParaRPr lang="en-US" sz="1400" dirty="0">
              <a:solidFill>
                <a:prstClr val="black"/>
              </a:solidFill>
              <a:latin typeface="Calibri" panose="020F0502020204030204"/>
            </a:endParaRPr>
          </a:p>
        </p:txBody>
      </p:sp>
      <p:sp>
        <p:nvSpPr>
          <p:cNvPr id="2" name="Content Placeholder 1"/>
          <p:cNvSpPr>
            <a:spLocks noGrp="1"/>
          </p:cNvSpPr>
          <p:nvPr>
            <p:ph idx="1"/>
          </p:nvPr>
        </p:nvSpPr>
        <p:spPr>
          <a:xfrm>
            <a:off x="914119" y="1261406"/>
            <a:ext cx="10415848" cy="3826887"/>
          </a:xfrm>
        </p:spPr>
        <p:txBody>
          <a:bodyPr>
            <a:normAutofit/>
          </a:bodyPr>
          <a:lstStyle/>
          <a:p>
            <a:pPr algn="just">
              <a:lnSpc>
                <a:spcPct val="150000"/>
              </a:lnSpc>
            </a:pPr>
            <a:r>
              <a:rPr lang="en-US" sz="1800" dirty="0">
                <a:solidFill>
                  <a:prstClr val="black"/>
                </a:solidFill>
                <a:latin typeface="Arial" panose="020B0604020202020204" pitchFamily="34" charset="0"/>
                <a:cs typeface="Arial" panose="020B0604020202020204" pitchFamily="34" charset="0"/>
              </a:rPr>
              <a:t>The role of “Administrator/Head of Intervention Team” versus the role of a municipal manager in terms of legislated functions in the case of Section 139(1)(b) should be legally defined.</a:t>
            </a:r>
          </a:p>
          <a:p>
            <a:pPr lvl="0" algn="just">
              <a:lnSpc>
                <a:spcPct val="150000"/>
              </a:lnSpc>
            </a:pPr>
            <a:r>
              <a:rPr lang="en-US" sz="1800" dirty="0">
                <a:solidFill>
                  <a:prstClr val="black"/>
                </a:solidFill>
                <a:latin typeface="Arial" panose="020B0604020202020204" pitchFamily="34" charset="0"/>
                <a:cs typeface="Arial" panose="020B0604020202020204" pitchFamily="34" charset="0"/>
              </a:rPr>
              <a:t> The “Administrator” must be supported by a full-time team so as not to rely on municipal officials, and this requires budgets to appoint additional staff where required.</a:t>
            </a:r>
          </a:p>
          <a:p>
            <a:pPr lvl="0" algn="just">
              <a:lnSpc>
                <a:spcPct val="150000"/>
              </a:lnSpc>
            </a:pPr>
            <a:r>
              <a:rPr lang="en-US" sz="1800" dirty="0">
                <a:solidFill>
                  <a:prstClr val="black"/>
                </a:solidFill>
                <a:latin typeface="Arial" panose="020B0604020202020204" pitchFamily="34" charset="0"/>
                <a:cs typeface="Arial" panose="020B0604020202020204" pitchFamily="34" charset="0"/>
              </a:rPr>
              <a:t>The success of an intervention depends on support from both Council and staff. </a:t>
            </a:r>
            <a:r>
              <a:rPr lang="en-US" sz="1800" dirty="0" err="1">
                <a:solidFill>
                  <a:prstClr val="black"/>
                </a:solidFill>
                <a:latin typeface="Arial" panose="020B0604020202020204" pitchFamily="34" charset="0"/>
                <a:cs typeface="Arial" panose="020B0604020202020204" pitchFamily="34" charset="0"/>
              </a:rPr>
              <a:t>Modimolle</a:t>
            </a:r>
            <a:r>
              <a:rPr lang="en-US" sz="1800" dirty="0">
                <a:solidFill>
                  <a:prstClr val="black"/>
                </a:solidFill>
                <a:latin typeface="Arial" panose="020B0604020202020204" pitchFamily="34" charset="0"/>
                <a:cs typeface="Arial" panose="020B0604020202020204" pitchFamily="34" charset="0"/>
              </a:rPr>
              <a:t> </a:t>
            </a:r>
            <a:r>
              <a:rPr lang="en-US" sz="1800" dirty="0" err="1">
                <a:solidFill>
                  <a:prstClr val="black"/>
                </a:solidFill>
                <a:latin typeface="Arial" panose="020B0604020202020204" pitchFamily="34" charset="0"/>
                <a:cs typeface="Arial" panose="020B0604020202020204" pitchFamily="34" charset="0"/>
              </a:rPr>
              <a:t>Mookgophong</a:t>
            </a:r>
            <a:r>
              <a:rPr lang="en-US" sz="1800" dirty="0">
                <a:solidFill>
                  <a:prstClr val="black"/>
                </a:solidFill>
                <a:latin typeface="Arial" panose="020B0604020202020204" pitchFamily="34" charset="0"/>
                <a:cs typeface="Arial" panose="020B0604020202020204" pitchFamily="34" charset="0"/>
              </a:rPr>
              <a:t>  team faced a lot of threats and poor support from council, affecting ability to attain critical milestones.</a:t>
            </a:r>
          </a:p>
          <a:p>
            <a:pPr lvl="0" algn="just">
              <a:lnSpc>
                <a:spcPct val="150000"/>
              </a:lnSpc>
            </a:pPr>
            <a:r>
              <a:rPr lang="en-US" sz="1800" dirty="0">
                <a:solidFill>
                  <a:prstClr val="black"/>
                </a:solidFill>
                <a:latin typeface="Arial" panose="020B0604020202020204" pitchFamily="34" charset="0"/>
                <a:cs typeface="Arial" panose="020B0604020202020204" pitchFamily="34" charset="0"/>
              </a:rPr>
              <a:t>It requires more than 12 months to get a dysfunctional municipality to be fully functional.</a:t>
            </a:r>
          </a:p>
        </p:txBody>
      </p:sp>
    </p:spTree>
    <p:extLst>
      <p:ext uri="{BB962C8B-B14F-4D97-AF65-F5344CB8AC3E}">
        <p14:creationId xmlns:p14="http://schemas.microsoft.com/office/powerpoint/2010/main" val="815748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605113" y="484902"/>
            <a:ext cx="7886700" cy="253483"/>
          </a:xfrm>
        </p:spPr>
        <p:txBody>
          <a:bodyPr>
            <a:noAutofit/>
          </a:bodyPr>
          <a:lstStyle/>
          <a:p>
            <a:pPr marL="628650" lvl="1" indent="-171450" algn="ctr"/>
            <a:r>
              <a:rPr lang="en-US" sz="2000" b="1" dirty="0">
                <a:solidFill>
                  <a:prstClr val="black"/>
                </a:solidFill>
                <a:latin typeface="Arial" panose="020B0604020202020204" pitchFamily="34" charset="0"/>
                <a:cs typeface="Arial" panose="020B0604020202020204" pitchFamily="34" charset="0"/>
              </a:rPr>
              <a:t>RECOMMENDATIONS</a:t>
            </a:r>
          </a:p>
        </p:txBody>
      </p:sp>
      <p:sp>
        <p:nvSpPr>
          <p:cNvPr id="6" name="TextBox 5"/>
          <p:cNvSpPr txBox="1"/>
          <p:nvPr/>
        </p:nvSpPr>
        <p:spPr>
          <a:xfrm>
            <a:off x="1796006" y="4363657"/>
            <a:ext cx="8652075" cy="307777"/>
          </a:xfrm>
          <a:prstGeom prst="rect">
            <a:avLst/>
          </a:prstGeom>
          <a:noFill/>
        </p:spPr>
        <p:txBody>
          <a:bodyPr wrap="square" rtlCol="0">
            <a:spAutoFit/>
          </a:bodyPr>
          <a:lstStyle/>
          <a:p>
            <a:endParaRPr lang="en-US" sz="1400" dirty="0">
              <a:solidFill>
                <a:prstClr val="black"/>
              </a:solidFill>
              <a:latin typeface="Calibri" panose="020F0502020204030204"/>
            </a:endParaRPr>
          </a:p>
        </p:txBody>
      </p:sp>
      <p:sp>
        <p:nvSpPr>
          <p:cNvPr id="2" name="Content Placeholder 1"/>
          <p:cNvSpPr>
            <a:spLocks noGrp="1"/>
          </p:cNvSpPr>
          <p:nvPr>
            <p:ph idx="1"/>
          </p:nvPr>
        </p:nvSpPr>
        <p:spPr>
          <a:xfrm>
            <a:off x="914119" y="979017"/>
            <a:ext cx="10415848" cy="3826887"/>
          </a:xfrm>
        </p:spPr>
        <p:txBody>
          <a:bodyPr>
            <a:normAutofit/>
          </a:bodyPr>
          <a:lstStyle/>
          <a:p>
            <a:pPr lvl="0" algn="just">
              <a:lnSpc>
                <a:spcPct val="150000"/>
              </a:lnSpc>
            </a:pPr>
            <a:r>
              <a:rPr lang="en-US" sz="2000" dirty="0">
                <a:solidFill>
                  <a:prstClr val="black"/>
                </a:solidFill>
                <a:latin typeface="Arial" panose="020B0604020202020204" pitchFamily="34" charset="0"/>
                <a:cs typeface="Arial" panose="020B0604020202020204" pitchFamily="34" charset="0"/>
              </a:rPr>
              <a:t>It is hereby recommended that the Portfolio committee notes the report</a:t>
            </a:r>
          </a:p>
        </p:txBody>
      </p:sp>
    </p:spTree>
    <p:extLst>
      <p:ext uri="{BB962C8B-B14F-4D97-AF65-F5344CB8AC3E}">
        <p14:creationId xmlns:p14="http://schemas.microsoft.com/office/powerpoint/2010/main" val="2113349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6863" y="1910347"/>
            <a:ext cx="7886700" cy="1325563"/>
          </a:xfrm>
        </p:spPr>
        <p:txBody>
          <a:bodyPr/>
          <a:lstStyle/>
          <a:p>
            <a:pPr algn="ctr"/>
            <a:r>
              <a:rPr lang="en-US" b="1" dirty="0">
                <a:latin typeface="Arial Narrow" panose="020B0606020202030204" pitchFamily="34" charset="0"/>
              </a:rPr>
              <a:t>Thank You!</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91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Content Placeholder 1"/>
          <p:cNvSpPr>
            <a:spLocks noGrp="1"/>
          </p:cNvSpPr>
          <p:nvPr>
            <p:ph idx="1"/>
          </p:nvPr>
        </p:nvSpPr>
        <p:spPr>
          <a:xfrm>
            <a:off x="838200" y="834157"/>
            <a:ext cx="10515600" cy="4891102"/>
          </a:xfrm>
        </p:spPr>
        <p:txBody>
          <a:bodyPr>
            <a:noAutofit/>
          </a:bodyPr>
          <a:lstStyle/>
          <a:p>
            <a:pPr algn="just">
              <a:lnSpc>
                <a:spcPct val="100000"/>
              </a:lnSpc>
            </a:pPr>
            <a:r>
              <a:rPr lang="en-GB" sz="1800" dirty="0">
                <a:latin typeface="Arial" panose="020B0604020202020204" pitchFamily="34" charset="0"/>
                <a:cs typeface="Arial" panose="020B0604020202020204" pitchFamily="34" charset="0"/>
              </a:rPr>
              <a:t>Thabazimbi Local Municipality experienced institutional challenges in 2015 and a Rapid Assessment Team was established to provide a fair objective report on the state of affairs of the municipality.</a:t>
            </a:r>
          </a:p>
          <a:p>
            <a:pPr algn="just">
              <a:lnSpc>
                <a:spcPct val="100000"/>
              </a:lnSpc>
            </a:pPr>
            <a:r>
              <a:rPr lang="en-US" sz="1800" dirty="0">
                <a:latin typeface="Arial" panose="020B0604020202020204" pitchFamily="34" charset="0"/>
                <a:cs typeface="Arial" panose="020B0604020202020204" pitchFamily="34" charset="0"/>
              </a:rPr>
              <a:t>After considering a progress report on Thabazimbi as per CoGHSTA intervention from August 2015 to January 2016, the Executive Council resolved  that the Thabazimbi Local Municipality be placed under Section 139(1) (b) of the Constitution of the Republic of South Africa. </a:t>
            </a:r>
          </a:p>
          <a:p>
            <a:pPr algn="just">
              <a:lnSpc>
                <a:spcPct val="100000"/>
              </a:lnSpc>
            </a:pPr>
            <a:r>
              <a:rPr lang="en-US" sz="1800" dirty="0">
                <a:latin typeface="Arial" panose="020B0604020202020204" pitchFamily="34" charset="0"/>
                <a:cs typeface="Arial" panose="020B0604020202020204" pitchFamily="34" charset="0"/>
              </a:rPr>
              <a:t>The Executive Council resolved that:</a:t>
            </a:r>
          </a:p>
          <a:p>
            <a:pPr marL="0" indent="0" algn="just">
              <a:lnSpc>
                <a:spcPct val="100000"/>
              </a:lnSpc>
              <a:buNone/>
            </a:pP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CoGHSTA</a:t>
            </a:r>
            <a:r>
              <a:rPr lang="en-US" sz="1800" dirty="0">
                <a:latin typeface="Arial" panose="020B0604020202020204" pitchFamily="34" charset="0"/>
                <a:cs typeface="Arial" panose="020B0604020202020204" pitchFamily="34" charset="0"/>
              </a:rPr>
              <a:t> should appoint an Administrator who will assume the responsibility of 	Accounting Officer</a:t>
            </a:r>
          </a:p>
          <a:p>
            <a:pPr marL="0" indent="0" algn="just">
              <a:lnSpc>
                <a:spcPct val="100000"/>
              </a:lnSpc>
              <a:buNone/>
            </a:pPr>
            <a:r>
              <a:rPr lang="en-US" sz="1800" dirty="0">
                <a:latin typeface="Arial" panose="020B0604020202020204" pitchFamily="34" charset="0"/>
                <a:cs typeface="Arial" panose="020B0604020202020204" pitchFamily="34" charset="0"/>
              </a:rPr>
              <a:t> 	- The municipality should invoke Section 152(1) and Section 152(2) of the MFMA by 	directing the Administrator to apply for stay of legal proceedings</a:t>
            </a:r>
          </a:p>
          <a:p>
            <a:pPr marL="0" indent="0" algn="just">
              <a:lnSpc>
                <a:spcPct val="100000"/>
              </a:lnSpc>
              <a:buNone/>
            </a:pPr>
            <a:r>
              <a:rPr lang="en-US" sz="1800" dirty="0">
                <a:latin typeface="Arial" panose="020B0604020202020204" pitchFamily="34" charset="0"/>
                <a:cs typeface="Arial" panose="020B0604020202020204" pitchFamily="34" charset="0"/>
              </a:rPr>
              <a:t> 	- National Treasury should be requested to undertake forensic investigation of all 		municipal activities to unearth financial irregularities.</a:t>
            </a:r>
          </a:p>
          <a:p>
            <a:pPr algn="just">
              <a:lnSpc>
                <a:spcPct val="100000"/>
              </a:lnSpc>
            </a:pPr>
            <a:r>
              <a:rPr lang="en-US" sz="1800" dirty="0">
                <a:latin typeface="Arial" panose="020B0604020202020204" pitchFamily="34" charset="0"/>
                <a:cs typeface="Arial" panose="020B0604020202020204" pitchFamily="34" charset="0"/>
              </a:rPr>
              <a:t>The intervention was duly approved by the Minister, and the NCOP also visited the Thabazimbi on April 15, 2016</a:t>
            </a:r>
          </a:p>
        </p:txBody>
      </p:sp>
      <p:sp>
        <p:nvSpPr>
          <p:cNvPr id="4" name="TextBox 3"/>
          <p:cNvSpPr txBox="1"/>
          <p:nvPr/>
        </p:nvSpPr>
        <p:spPr>
          <a:xfrm>
            <a:off x="2926080" y="249382"/>
            <a:ext cx="660030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Background</a:t>
            </a:r>
          </a:p>
        </p:txBody>
      </p:sp>
    </p:spTree>
    <p:extLst>
      <p:ext uri="{BB962C8B-B14F-4D97-AF65-F5344CB8AC3E}">
        <p14:creationId xmlns:p14="http://schemas.microsoft.com/office/powerpoint/2010/main" val="47932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Content Placeholder 1"/>
          <p:cNvSpPr>
            <a:spLocks noGrp="1"/>
          </p:cNvSpPr>
          <p:nvPr>
            <p:ph idx="1"/>
          </p:nvPr>
        </p:nvSpPr>
        <p:spPr>
          <a:xfrm>
            <a:off x="838200" y="1123162"/>
            <a:ext cx="10515600" cy="4272744"/>
          </a:xfrm>
        </p:spPr>
        <p:txBody>
          <a:bodyPr>
            <a:noAutofit/>
          </a:bodyPr>
          <a:lstStyle/>
          <a:p>
            <a:pPr algn="just">
              <a:lnSpc>
                <a:spcPct val="100000"/>
              </a:lnSpc>
            </a:pPr>
            <a:r>
              <a:rPr lang="en-US" sz="2000" dirty="0">
                <a:latin typeface="Arial" panose="020B0604020202020204" pitchFamily="34" charset="0"/>
                <a:cs typeface="Arial" panose="020B0604020202020204" pitchFamily="34" charset="0"/>
              </a:rPr>
              <a:t>An Administrator was appointed with a sole responsibility of stabilizing the municipality, with clearly outlined responsibilities.</a:t>
            </a:r>
          </a:p>
          <a:p>
            <a:pPr algn="just">
              <a:lnSpc>
                <a:spcPct val="100000"/>
              </a:lnSpc>
            </a:pPr>
            <a:r>
              <a:rPr lang="en-US" sz="2000" dirty="0">
                <a:latin typeface="Arial" panose="020B0604020202020204" pitchFamily="34" charset="0"/>
                <a:cs typeface="Arial" panose="020B0604020202020204" pitchFamily="34" charset="0"/>
              </a:rPr>
              <a:t>The Administrator was supported by officials from COGHSTA, MISA, COGTA and Provincial Treasury.</a:t>
            </a:r>
          </a:p>
          <a:p>
            <a:pPr algn="just">
              <a:lnSpc>
                <a:spcPct val="100000"/>
              </a:lnSpc>
            </a:pPr>
            <a:r>
              <a:rPr lang="en-US" sz="2000" dirty="0">
                <a:latin typeface="Arial" panose="020B0604020202020204" pitchFamily="34" charset="0"/>
                <a:cs typeface="Arial" panose="020B0604020202020204" pitchFamily="34" charset="0"/>
              </a:rPr>
              <a:t>The Administrator had difficulty in obtaining information and cooperation from the municipal staff, affecting his ability to play the role as expected. </a:t>
            </a:r>
          </a:p>
          <a:p>
            <a:pPr algn="just">
              <a:lnSpc>
                <a:spcPct val="100000"/>
              </a:lnSpc>
            </a:pPr>
            <a:r>
              <a:rPr lang="en-US" sz="2000" dirty="0">
                <a:latin typeface="Arial" panose="020B0604020202020204" pitchFamily="34" charset="0"/>
                <a:cs typeface="Arial" panose="020B0604020202020204" pitchFamily="34" charset="0"/>
              </a:rPr>
              <a:t>After the August 3, 2016 local government elections, the municipality, constituted a new council, governed by a coalition made up of the DA, EFF, Residents Association and FF Plus. </a:t>
            </a:r>
          </a:p>
          <a:p>
            <a:pPr algn="just">
              <a:lnSpc>
                <a:spcPct val="100000"/>
              </a:lnSpc>
            </a:pPr>
            <a:r>
              <a:rPr lang="en-US" sz="2000" dirty="0">
                <a:latin typeface="Arial" panose="020B0604020202020204" pitchFamily="34" charset="0"/>
                <a:cs typeface="Arial" panose="020B0604020202020204" pitchFamily="34" charset="0"/>
              </a:rPr>
              <a:t>In August 2016 the Municipality had a number of assets removed by sheriff of the court from 8 warrants which had been issued from 2015 to 2016. </a:t>
            </a:r>
          </a:p>
        </p:txBody>
      </p:sp>
      <p:sp>
        <p:nvSpPr>
          <p:cNvPr id="4" name="TextBox 3"/>
          <p:cNvSpPr txBox="1"/>
          <p:nvPr/>
        </p:nvSpPr>
        <p:spPr>
          <a:xfrm>
            <a:off x="2306648" y="398690"/>
            <a:ext cx="66003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Progress</a:t>
            </a:r>
          </a:p>
        </p:txBody>
      </p:sp>
    </p:spTree>
    <p:extLst>
      <p:ext uri="{BB962C8B-B14F-4D97-AF65-F5344CB8AC3E}">
        <p14:creationId xmlns:p14="http://schemas.microsoft.com/office/powerpoint/2010/main" val="361460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Content Placeholder 1"/>
          <p:cNvSpPr>
            <a:spLocks noGrp="1"/>
          </p:cNvSpPr>
          <p:nvPr>
            <p:ph idx="1"/>
          </p:nvPr>
        </p:nvSpPr>
        <p:spPr>
          <a:xfrm>
            <a:off x="660441" y="810143"/>
            <a:ext cx="10923204" cy="5313060"/>
          </a:xfrm>
        </p:spPr>
        <p:txBody>
          <a:bodyPr>
            <a:normAutofit fontScale="70000" lnSpcReduction="20000"/>
          </a:bodyPr>
          <a:lstStyle/>
          <a:p>
            <a:pPr algn="just">
              <a:lnSpc>
                <a:spcPct val="150000"/>
              </a:lnSpc>
            </a:pPr>
            <a:r>
              <a:rPr lang="en-US" sz="2400" dirty="0">
                <a:solidFill>
                  <a:prstClr val="black"/>
                </a:solidFill>
                <a:latin typeface="Arial" panose="020B0604020202020204" pitchFamily="34" charset="0"/>
                <a:cs typeface="Arial" panose="020B0604020202020204" pitchFamily="34" charset="0"/>
              </a:rPr>
              <a:t>A Financial Recovery Plan(FRP) was developed with the support of various role players and approved by Council on 17 July 2016.</a:t>
            </a:r>
          </a:p>
          <a:p>
            <a:pPr algn="just">
              <a:lnSpc>
                <a:spcPct val="150000"/>
              </a:lnSpc>
            </a:pPr>
            <a:r>
              <a:rPr lang="en-US" sz="2400" dirty="0">
                <a:solidFill>
                  <a:prstClr val="black"/>
                </a:solidFill>
                <a:latin typeface="Arial" panose="020B0604020202020204" pitchFamily="34" charset="0"/>
                <a:cs typeface="Arial" panose="020B0604020202020204" pitchFamily="34" charset="0"/>
              </a:rPr>
              <a:t>Provincial Treasury seconded a financial expert to help implement the FRP.</a:t>
            </a:r>
          </a:p>
          <a:p>
            <a:pPr algn="just">
              <a:lnSpc>
                <a:spcPct val="150000"/>
              </a:lnSpc>
            </a:pPr>
            <a:r>
              <a:rPr lang="en-US" sz="2400" dirty="0">
                <a:solidFill>
                  <a:prstClr val="black"/>
                </a:solidFill>
                <a:latin typeface="Arial" panose="020B0604020202020204" pitchFamily="34" charset="0"/>
                <a:cs typeface="Arial" panose="020B0604020202020204" pitchFamily="34" charset="0"/>
              </a:rPr>
              <a:t>COGHSTA enlisted the services of the state attorney to file papers on behalf of the municipality to invoke Section 152(1) and section (152(2) of the MFMA. The order was granted in </a:t>
            </a:r>
            <a:r>
              <a:rPr lang="en-US" sz="2400" dirty="0" err="1">
                <a:solidFill>
                  <a:prstClr val="black"/>
                </a:solidFill>
                <a:latin typeface="Arial" panose="020B0604020202020204" pitchFamily="34" charset="0"/>
                <a:cs typeface="Arial" panose="020B0604020202020204" pitchFamily="34" charset="0"/>
              </a:rPr>
              <a:t>favour</a:t>
            </a:r>
            <a:r>
              <a:rPr lang="en-US" sz="2400" dirty="0">
                <a:solidFill>
                  <a:prstClr val="black"/>
                </a:solidFill>
                <a:latin typeface="Arial" panose="020B0604020202020204" pitchFamily="34" charset="0"/>
                <a:cs typeface="Arial" panose="020B0604020202020204" pitchFamily="34" charset="0"/>
              </a:rPr>
              <a:t> of the municipality.</a:t>
            </a:r>
          </a:p>
          <a:p>
            <a:pPr algn="just">
              <a:lnSpc>
                <a:spcPct val="150000"/>
              </a:lnSpc>
            </a:pPr>
            <a:r>
              <a:rPr lang="en-US" sz="2400" dirty="0">
                <a:solidFill>
                  <a:prstClr val="black"/>
                </a:solidFill>
                <a:latin typeface="Arial" panose="020B0604020202020204" pitchFamily="34" charset="0"/>
                <a:cs typeface="Arial" panose="020B0604020202020204" pitchFamily="34" charset="0"/>
              </a:rPr>
              <a:t>National Treasury was engaged to conduct a forensic investigation, and preliminary discussions were held with administrator, and documentation also submitted. National Treasury could, however, not conclude  the forensic investigation due to lack of sufficient records/ information in the municipality</a:t>
            </a:r>
          </a:p>
          <a:p>
            <a:pPr algn="just">
              <a:lnSpc>
                <a:spcPct val="150000"/>
              </a:lnSpc>
            </a:pPr>
            <a:r>
              <a:rPr lang="en-US" sz="2400" dirty="0">
                <a:solidFill>
                  <a:prstClr val="black"/>
                </a:solidFill>
                <a:latin typeface="Arial" panose="020B0604020202020204" pitchFamily="34" charset="0"/>
                <a:cs typeface="Arial" panose="020B0604020202020204" pitchFamily="34" charset="0"/>
              </a:rPr>
              <a:t>A placement policy was developed to guide the placement process, and a register implemented to curb staff absenteeism which was a serious challenge.</a:t>
            </a:r>
          </a:p>
          <a:p>
            <a:pPr algn="just">
              <a:lnSpc>
                <a:spcPct val="150000"/>
              </a:lnSpc>
            </a:pPr>
            <a:r>
              <a:rPr lang="en-US" sz="2400" dirty="0">
                <a:solidFill>
                  <a:prstClr val="black"/>
                </a:solidFill>
                <a:latin typeface="Arial" panose="020B0604020202020204" pitchFamily="34" charset="0"/>
                <a:cs typeface="Arial" panose="020B0604020202020204" pitchFamily="34" charset="0"/>
              </a:rPr>
              <a:t>The municipality was also supported to develop several sector plans through the assistance of DBSA and Anglo American namely  Water Services Development Plan, Roads Master Plan, Electricity Master Plan, Pothole Repair Plan, Stormwater Management Plan</a:t>
            </a:r>
          </a:p>
          <a:p>
            <a:pPr algn="just"/>
            <a:endParaRPr lang="en-US"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E2351A3-E64A-4804-B7F9-B87F525B51AD}"/>
              </a:ext>
            </a:extLst>
          </p:cNvPr>
          <p:cNvSpPr txBox="1"/>
          <p:nvPr/>
        </p:nvSpPr>
        <p:spPr>
          <a:xfrm>
            <a:off x="4289121" y="163812"/>
            <a:ext cx="432147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Progress</a:t>
            </a:r>
          </a:p>
        </p:txBody>
      </p:sp>
    </p:spTree>
    <p:extLst>
      <p:ext uri="{BB962C8B-B14F-4D97-AF65-F5344CB8AC3E}">
        <p14:creationId xmlns:p14="http://schemas.microsoft.com/office/powerpoint/2010/main" val="99565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Content Placeholder 1"/>
          <p:cNvSpPr>
            <a:spLocks noGrp="1"/>
          </p:cNvSpPr>
          <p:nvPr>
            <p:ph idx="1"/>
          </p:nvPr>
        </p:nvSpPr>
        <p:spPr>
          <a:xfrm>
            <a:off x="864243" y="597289"/>
            <a:ext cx="10923204" cy="5313060"/>
          </a:xfrm>
        </p:spPr>
        <p:txBody>
          <a:bodyPr>
            <a:normAutofit fontScale="55000" lnSpcReduction="20000"/>
          </a:bodyPr>
          <a:lstStyle/>
          <a:p>
            <a:pPr algn="just">
              <a:lnSpc>
                <a:spcPct val="150000"/>
              </a:lnSpc>
            </a:pPr>
            <a:r>
              <a:rPr lang="en-US" sz="2500" dirty="0">
                <a:latin typeface="Arial" panose="020B0604020202020204" pitchFamily="34" charset="0"/>
                <a:cs typeface="Arial" panose="020B0604020202020204" pitchFamily="34" charset="0"/>
              </a:rPr>
              <a:t>The municipality wrote to the Ministers of Cooperative Governance and Traditional Affairs (COGTA) and Finance, acknowledging that things have not improved despite the various support initiatives provided,  including the intervention instituted by the provincial government.</a:t>
            </a:r>
          </a:p>
          <a:p>
            <a:pPr algn="just">
              <a:lnSpc>
                <a:spcPct val="150000"/>
              </a:lnSpc>
            </a:pPr>
            <a:r>
              <a:rPr lang="en-US" sz="2500" dirty="0">
                <a:solidFill>
                  <a:prstClr val="black"/>
                </a:solidFill>
                <a:latin typeface="Arial" panose="020B0604020202020204" pitchFamily="34" charset="0"/>
                <a:cs typeface="Arial" panose="020B0604020202020204" pitchFamily="34" charset="0"/>
              </a:rPr>
              <a:t>Following several engagements between CoGTA, National Treasury and Limpopo Provincial Government, a decision was taken to institute an inclusive support package in line with section 154 of the constitution and rescind resolution to invoke  section 139 intervention.</a:t>
            </a:r>
            <a:endParaRPr lang="en-GB" sz="2500" dirty="0">
              <a:latin typeface="Arial" panose="020B0604020202020204" pitchFamily="34" charset="0"/>
              <a:cs typeface="Arial" panose="020B0604020202020204" pitchFamily="34" charset="0"/>
            </a:endParaRPr>
          </a:p>
          <a:p>
            <a:pPr algn="just">
              <a:lnSpc>
                <a:spcPct val="150000"/>
              </a:lnSpc>
            </a:pPr>
            <a:r>
              <a:rPr lang="en-GB" sz="2500" dirty="0">
                <a:latin typeface="Arial" panose="020B0604020202020204" pitchFamily="34" charset="0"/>
                <a:cs typeface="Arial" panose="020B0604020202020204" pitchFamily="34" charset="0"/>
              </a:rPr>
              <a:t>The support package, amongst others, sought to ensure finalisation of outstanding matters which includes the following:</a:t>
            </a:r>
          </a:p>
          <a:p>
            <a:pPr lvl="1" algn="just">
              <a:lnSpc>
                <a:spcPct val="150000"/>
              </a:lnSpc>
            </a:pPr>
            <a:r>
              <a:rPr lang="en-US" sz="2500" dirty="0">
                <a:latin typeface="Arial" panose="020B0604020202020204" pitchFamily="34" charset="0"/>
                <a:cs typeface="Arial" panose="020B0604020202020204" pitchFamily="34" charset="0"/>
              </a:rPr>
              <a:t>Forensic Investigation </a:t>
            </a:r>
          </a:p>
          <a:p>
            <a:pPr lvl="1" algn="just">
              <a:lnSpc>
                <a:spcPct val="150000"/>
              </a:lnSpc>
            </a:pPr>
            <a:r>
              <a:rPr lang="en-US" sz="2500" dirty="0">
                <a:latin typeface="Arial" panose="020B0604020202020204" pitchFamily="34" charset="0"/>
                <a:cs typeface="Arial" panose="020B0604020202020204" pitchFamily="34" charset="0"/>
              </a:rPr>
              <a:t>Implementation of the Financial Recovery Plan.</a:t>
            </a:r>
          </a:p>
          <a:p>
            <a:pPr lvl="1" algn="just">
              <a:lnSpc>
                <a:spcPct val="150000"/>
              </a:lnSpc>
            </a:pPr>
            <a:r>
              <a:rPr lang="en-US" sz="2500" dirty="0">
                <a:latin typeface="Arial" panose="020B0604020202020204" pitchFamily="34" charset="0"/>
                <a:cs typeface="Arial" panose="020B0604020202020204" pitchFamily="34" charset="0"/>
              </a:rPr>
              <a:t>Filling of positions of the Municipal Manager, CFO and Director: Community Services as well as other vacant critical posts within the municipal establishment.</a:t>
            </a:r>
          </a:p>
          <a:p>
            <a:pPr lvl="1" algn="just">
              <a:lnSpc>
                <a:spcPct val="150000"/>
              </a:lnSpc>
            </a:pPr>
            <a:r>
              <a:rPr lang="en-US" sz="2500" dirty="0">
                <a:latin typeface="Arial" panose="020B0604020202020204" pitchFamily="34" charset="0"/>
                <a:cs typeface="Arial" panose="020B0604020202020204" pitchFamily="34" charset="0"/>
              </a:rPr>
              <a:t>Development, approval and implementation of the procedure manual and record management system.</a:t>
            </a:r>
          </a:p>
          <a:p>
            <a:pPr lvl="1" algn="just">
              <a:lnSpc>
                <a:spcPct val="150000"/>
              </a:lnSpc>
            </a:pPr>
            <a:r>
              <a:rPr lang="en-US" sz="2500" dirty="0">
                <a:latin typeface="Arial" panose="020B0604020202020204" pitchFamily="34" charset="0"/>
                <a:cs typeface="Arial" panose="020B0604020202020204" pitchFamily="34" charset="0"/>
              </a:rPr>
              <a:t>Conducting a skills audit amongst staff and development of training process.</a:t>
            </a:r>
          </a:p>
          <a:p>
            <a:pPr lvl="1" algn="just">
              <a:lnSpc>
                <a:spcPct val="150000"/>
              </a:lnSpc>
            </a:pPr>
            <a:r>
              <a:rPr lang="en-US" sz="2500" dirty="0">
                <a:latin typeface="Arial" panose="020B0604020202020204" pitchFamily="34" charset="0"/>
                <a:cs typeface="Arial" panose="020B0604020202020204" pitchFamily="34" charset="0"/>
              </a:rPr>
              <a:t>Reversal of the placement process which caused the municipal budget to skyrocket </a:t>
            </a:r>
          </a:p>
          <a:p>
            <a:pPr algn="just">
              <a:lnSpc>
                <a:spcPct val="150000"/>
              </a:lnSpc>
            </a:pPr>
            <a:r>
              <a:rPr lang="en-US" sz="2500" dirty="0">
                <a:solidFill>
                  <a:prstClr val="black"/>
                </a:solidFill>
                <a:latin typeface="Arial" panose="020B0604020202020204" pitchFamily="34" charset="0"/>
                <a:cs typeface="Arial" panose="020B0604020202020204" pitchFamily="34" charset="0"/>
              </a:rPr>
              <a:t>Exco further approved a support of a financial loan totaling R25 million to support the municipality and that the Provincial Treasury manage the funds, and develop relevant systems to ensure that the money is used for the intended purposes. </a:t>
            </a:r>
          </a:p>
          <a:p>
            <a:pPr algn="just">
              <a:lnSpc>
                <a:spcPct val="150000"/>
              </a:lnSpc>
            </a:pPr>
            <a:endParaRPr lang="en-US" sz="22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p:txBody>
      </p:sp>
      <p:sp>
        <p:nvSpPr>
          <p:cNvPr id="4" name="TextBox 3"/>
          <p:cNvSpPr txBox="1"/>
          <p:nvPr/>
        </p:nvSpPr>
        <p:spPr>
          <a:xfrm>
            <a:off x="1796006" y="151286"/>
            <a:ext cx="83834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PACKAGE INLINE WITH SECTION 154 OF THE CONSTITUTION</a:t>
            </a:r>
            <a:endParaRPr kumimoji="0" lang="en-US" b="1" i="0" u="none" strike="noStrike" kern="1200" cap="none" spc="0" normalizeH="0" baseline="0" noProof="0" dirty="0">
              <a:ln>
                <a:noFill/>
              </a:ln>
              <a:solidFill>
                <a:prstClr val="black"/>
              </a:solidFill>
              <a:effectLst/>
              <a:uLnTx/>
              <a:uFillTx/>
              <a:latin typeface="Calibri"/>
              <a:ea typeface="+mn-ea"/>
            </a:endParaRPr>
          </a:p>
        </p:txBody>
      </p:sp>
    </p:spTree>
    <p:extLst>
      <p:ext uri="{BB962C8B-B14F-4D97-AF65-F5344CB8AC3E}">
        <p14:creationId xmlns:p14="http://schemas.microsoft.com/office/powerpoint/2010/main" val="1017771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96006" y="4363657"/>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Content Placeholder 1"/>
          <p:cNvSpPr>
            <a:spLocks noGrp="1"/>
          </p:cNvSpPr>
          <p:nvPr>
            <p:ph idx="1"/>
          </p:nvPr>
        </p:nvSpPr>
        <p:spPr>
          <a:xfrm>
            <a:off x="864243" y="597289"/>
            <a:ext cx="10923204" cy="5313060"/>
          </a:xfrm>
        </p:spPr>
        <p:txBody>
          <a:bodyPr>
            <a:normAutofit fontScale="92500" lnSpcReduction="10000"/>
          </a:bodyPr>
          <a:lstStyle/>
          <a:p>
            <a:pPr algn="just">
              <a:lnSpc>
                <a:spcPct val="150000"/>
              </a:lnSpc>
            </a:pPr>
            <a:r>
              <a:rPr lang="en-US" sz="2400" dirty="0">
                <a:solidFill>
                  <a:prstClr val="black"/>
                </a:solidFill>
                <a:latin typeface="Arial" panose="020B0604020202020204" pitchFamily="34" charset="0"/>
                <a:cs typeface="Arial" panose="020B0604020202020204" pitchFamily="34" charset="0"/>
              </a:rPr>
              <a:t>Senior Managers were duly appointed, and this led to the stabilization of the municipality. There has however been a high turnover of senior managers in the municipality as most worked for less than six months and moved to other municipalities.</a:t>
            </a:r>
          </a:p>
          <a:p>
            <a:pPr algn="just">
              <a:lnSpc>
                <a:spcPct val="150000"/>
              </a:lnSpc>
            </a:pPr>
            <a:r>
              <a:rPr lang="en-US" sz="2400" dirty="0">
                <a:solidFill>
                  <a:prstClr val="black"/>
                </a:solidFill>
                <a:latin typeface="Arial" panose="020B0604020202020204" pitchFamily="34" charset="0"/>
                <a:cs typeface="Arial" panose="020B0604020202020204" pitchFamily="34" charset="0"/>
              </a:rPr>
              <a:t>This has resulted in an improved audit outcome for the 2018/19  Financial Year as the municipality was able to submit AFS on time and further received a qualified audit opinion from a disclaimer.</a:t>
            </a:r>
          </a:p>
          <a:p>
            <a:pPr algn="just">
              <a:lnSpc>
                <a:spcPct val="150000"/>
              </a:lnSpc>
            </a:pPr>
            <a:r>
              <a:rPr lang="en-US" sz="2400" dirty="0">
                <a:solidFill>
                  <a:prstClr val="black"/>
                </a:solidFill>
                <a:latin typeface="Arial" panose="020B0604020202020204" pitchFamily="34" charset="0"/>
                <a:cs typeface="Arial" panose="020B0604020202020204" pitchFamily="34" charset="0"/>
              </a:rPr>
              <a:t>The municipality was however riddled with council instability that led to the replacement of the mayor.</a:t>
            </a:r>
          </a:p>
          <a:p>
            <a:pPr algn="just">
              <a:lnSpc>
                <a:spcPct val="150000"/>
              </a:lnSpc>
            </a:pPr>
            <a:r>
              <a:rPr lang="en-US" sz="2400" dirty="0">
                <a:solidFill>
                  <a:prstClr val="black"/>
                </a:solidFill>
                <a:latin typeface="Arial" panose="020B0604020202020204" pitchFamily="34" charset="0"/>
                <a:cs typeface="Arial" panose="020B0604020202020204" pitchFamily="34" charset="0"/>
              </a:rPr>
              <a:t>The municipality  is supported by MISA to improve on MIG expenditure. </a:t>
            </a:r>
            <a:endParaRPr lang="en-US" sz="22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0474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Coghsta slide 17</Template>
  <TotalTime>3877</TotalTime>
  <Words>5941</Words>
  <Application>Microsoft Office PowerPoint</Application>
  <PresentationFormat>Widescreen</PresentationFormat>
  <Paragraphs>371</Paragraphs>
  <Slides>47</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47</vt:i4>
      </vt:variant>
    </vt:vector>
  </HeadingPairs>
  <TitlesOfParts>
    <vt:vector size="58" baseType="lpstr">
      <vt:lpstr>Arial</vt:lpstr>
      <vt:lpstr>Arial Narrow</vt:lpstr>
      <vt:lpstr>Calibri</vt:lpstr>
      <vt:lpstr>Calibri Light</vt:lpstr>
      <vt:lpstr>Symbol</vt:lpstr>
      <vt:lpstr>Times New Roman</vt:lpstr>
      <vt:lpstr>Wingdings</vt:lpstr>
      <vt:lpstr>Office Theme</vt:lpstr>
      <vt:lpstr>1_Office Theme</vt:lpstr>
      <vt:lpstr>2_Office Theme</vt:lpstr>
      <vt:lpstr>3_Office Theme</vt:lpstr>
      <vt:lpstr>          Portfolio Committee  03 November 2020</vt:lpstr>
      <vt:lpstr>Purpose</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vt:lpstr>
      <vt:lpstr>Findings of the rapid assessment</vt:lpstr>
      <vt:lpstr>Findings…cont’d</vt:lpstr>
      <vt:lpstr>Findings…. Cont‘nd</vt:lpstr>
      <vt:lpstr>Progress on the intervention</vt:lpstr>
      <vt:lpstr>Progress on the intervention</vt:lpstr>
      <vt:lpstr>Progress on the intervention</vt:lpstr>
      <vt:lpstr>Progress on the intervention</vt:lpstr>
      <vt:lpstr>Progress on the intervention</vt:lpstr>
      <vt:lpstr>Progress on the intervention</vt:lpstr>
      <vt:lpstr>PAYMENT OF CREDITORS OF MODIMOLLE–MOOKGOPHONG LOCAL MUNICIPALITY</vt:lpstr>
      <vt:lpstr>Termination of the Intervention</vt:lpstr>
      <vt:lpstr>Overall State of the municipality </vt:lpstr>
      <vt:lpstr>Conclusion </vt:lpstr>
      <vt:lpstr>PowerPoint Presentation</vt:lpstr>
      <vt:lpstr> BACKGROUND</vt:lpstr>
      <vt:lpstr>Appointment of Intervention Team  </vt:lpstr>
      <vt:lpstr>PROGRESS   </vt:lpstr>
      <vt:lpstr>PROGRESS  </vt:lpstr>
      <vt:lpstr>PROGRESS…..cont’d</vt:lpstr>
      <vt:lpstr>Conclusion </vt:lpstr>
      <vt:lpstr>Conclusion </vt:lpstr>
      <vt:lpstr>PowerPoint Presentation</vt:lpstr>
      <vt:lpstr>Background</vt:lpstr>
      <vt:lpstr>BACKGROUND….cont’d</vt:lpstr>
      <vt:lpstr> BACKGROUND</vt:lpstr>
      <vt:lpstr>PROGRESS TO DATE</vt:lpstr>
      <vt:lpstr>PROGRESS TO DATE</vt:lpstr>
      <vt:lpstr>PowerPoint Presentation</vt:lpstr>
      <vt:lpstr>PROGRESS TO DATE</vt:lpstr>
      <vt:lpstr>3. Progress Report on the Intervention cnt…</vt:lpstr>
      <vt:lpstr>Progress Report on the Intervention cnt…</vt:lpstr>
      <vt:lpstr>OVERALL CONCLUSIONS</vt:lpstr>
      <vt:lpstr>LESSONS LEARNT FROM THE INTERVENTIONS</vt:lpstr>
      <vt:lpstr>RECOMMENDATIONS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M&amp;E System Workshop – 17 May 2017</dc:title>
  <dc:creator>Matloa Phuti</dc:creator>
  <cp:lastModifiedBy>Shereen Cassiem</cp:lastModifiedBy>
  <cp:revision>450</cp:revision>
  <cp:lastPrinted>2020-10-30T11:25:48Z</cp:lastPrinted>
  <dcterms:created xsi:type="dcterms:W3CDTF">2017-06-26T14:14:19Z</dcterms:created>
  <dcterms:modified xsi:type="dcterms:W3CDTF">2020-11-02T18:56:17Z</dcterms:modified>
</cp:coreProperties>
</file>