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8" r:id="rId7"/>
    <p:sldId id="262" r:id="rId8"/>
    <p:sldId id="574" r:id="rId9"/>
    <p:sldId id="261" r:id="rId10"/>
    <p:sldId id="552" r:id="rId11"/>
    <p:sldId id="480" r:id="rId12"/>
    <p:sldId id="523" r:id="rId13"/>
    <p:sldId id="443" r:id="rId14"/>
    <p:sldId id="525" r:id="rId15"/>
    <p:sldId id="541" r:id="rId16"/>
    <p:sldId id="520" r:id="rId17"/>
    <p:sldId id="573" r:id="rId18"/>
    <p:sldId id="5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8E50"/>
    <a:srgbClr val="ED74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8DF75-5025-4507-9724-A4891F15B84B}" v="96" dt="2020-10-27T10:41:14.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08"/>
    <p:restoredTop sz="94694"/>
  </p:normalViewPr>
  <p:slideViewPr>
    <p:cSldViewPr snapToGrid="0" snapToObjects="1">
      <p:cViewPr varScale="1">
        <p:scale>
          <a:sx n="76" d="100"/>
          <a:sy n="76" d="100"/>
        </p:scale>
        <p:origin x="-2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5EA7F-0710-44D5-9F5B-0E875E47142F}" type="datetimeFigureOut">
              <a:rPr lang="en-ZA" smtClean="0"/>
              <a:pPr/>
              <a:t>2020/11/04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E8908-6D72-4667-9377-8F887A016090}" type="slidenum">
              <a:rPr lang="en-ZA" smtClean="0"/>
              <a:pPr/>
              <a:t>‹#›</a:t>
            </a:fld>
            <a:endParaRPr lang="en-ZA" dirty="0"/>
          </a:p>
        </p:txBody>
      </p:sp>
    </p:spTree>
    <p:extLst>
      <p:ext uri="{BB962C8B-B14F-4D97-AF65-F5344CB8AC3E}">
        <p14:creationId xmlns:p14="http://schemas.microsoft.com/office/powerpoint/2010/main" xmlns="" val="89297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CE7A-632F-4E84-A4BA-371F69F5C40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5766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6EA8B5B-003D-4FA8-BBC4-19B1BD302A9A}" type="slidenum">
              <a:rPr lang="en-GB" smtClean="0"/>
              <a:pPr/>
              <a:t>12</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xmlns="" val="319457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CE7A-632F-4E84-A4BA-371F69F5C40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2499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CE7A-632F-4E84-A4BA-371F69F5C40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5982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9243118-0D5E-484C-AB18-7DBE3DF48527}"/>
              </a:ext>
            </a:extLst>
          </p:cNvPr>
          <p:cNvPicPr>
            <a:picLocks noChangeAspect="1"/>
          </p:cNvPicPr>
          <p:nvPr userDrawn="1"/>
        </p:nvPicPr>
        <p:blipFill>
          <a:blip r:embed="rId2"/>
          <a:srcRect/>
          <a:stretch/>
        </p:blipFill>
        <p:spPr>
          <a:xfrm>
            <a:off x="-136868" y="-78658"/>
            <a:ext cx="12374351" cy="7078548"/>
          </a:xfrm>
          <a:prstGeom prst="rect">
            <a:avLst/>
          </a:prstGeom>
        </p:spPr>
      </p:pic>
      <p:sp>
        <p:nvSpPr>
          <p:cNvPr id="2" name="Title 1">
            <a:extLst>
              <a:ext uri="{FF2B5EF4-FFF2-40B4-BE49-F238E27FC236}">
                <a16:creationId xmlns:a16="http://schemas.microsoft.com/office/drawing/2014/main" xmlns="" id="{7EDCD828-B650-A646-9429-29C2BBC4A68C}"/>
              </a:ext>
            </a:extLst>
          </p:cNvPr>
          <p:cNvSpPr>
            <a:spLocks noGrp="1"/>
          </p:cNvSpPr>
          <p:nvPr>
            <p:ph type="ctrTitle"/>
          </p:nvPr>
        </p:nvSpPr>
        <p:spPr>
          <a:xfrm>
            <a:off x="5834272" y="3429002"/>
            <a:ext cx="4833729" cy="1655763"/>
          </a:xfrm>
        </p:spPr>
        <p:txBody>
          <a:bodyPr anchor="b"/>
          <a:lstStyle>
            <a:lvl1pPr algn="r">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5D3DC06F-B249-DB42-842B-784C705A2F90}"/>
              </a:ext>
            </a:extLst>
          </p:cNvPr>
          <p:cNvSpPr>
            <a:spLocks noGrp="1"/>
          </p:cNvSpPr>
          <p:nvPr>
            <p:ph type="subTitle" idx="1"/>
          </p:nvPr>
        </p:nvSpPr>
        <p:spPr>
          <a:xfrm>
            <a:off x="5506277" y="5065470"/>
            <a:ext cx="5161723" cy="580576"/>
          </a:xfrm>
        </p:spPr>
        <p:txBody>
          <a:bodyPr/>
          <a:lstStyle>
            <a:lvl1pPr marL="0" indent="0" algn="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7392AD3E-7D48-294F-8F17-61E8483BABCF}"/>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A054FC3F-F892-C842-BEB6-E46A8DCDA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FD29872-DEDC-E84B-81DA-9C8B5B73B4C6}"/>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25599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89F10-5DA8-224B-9B7F-8E88A05620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6FFAFDFB-4D97-5342-8380-C1E9E6BF320B}"/>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xmlns="" id="{3D124360-E5BC-294C-9A5A-F8028D2B3B9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728B6E2-E50E-DB49-80ED-A67BB39A7536}"/>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6" name="Footer Placeholder 5">
            <a:extLst>
              <a:ext uri="{FF2B5EF4-FFF2-40B4-BE49-F238E27FC236}">
                <a16:creationId xmlns:a16="http://schemas.microsoft.com/office/drawing/2014/main" xmlns="" id="{8B268B72-E691-5B40-9729-511A2CF08C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4060D59-3925-9143-A42F-DCB5E9E3605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57948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29AC5-1F28-914F-9EF7-CAE2FE655B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B5AC764-EDA5-1346-9175-013EBD836C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65B1FCE-25F0-7346-9ABC-F2DFD5B6423E}"/>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2853BDBE-279F-5A4A-859D-B64B1A752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9A70C0-ED7B-2F40-A64B-6309F8E7C26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5253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D0F5C5-5C7D-AC4B-B7D6-9DFDE2A26534}"/>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C37A1EE-64AF-0440-AF3D-1457D0C08157}"/>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B7DCCC1-49A6-6244-9405-B5015593F290}"/>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E2FF611B-0466-024C-9393-4A7AB8468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10F400F-4122-0248-8F53-9D31D6DAE51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162963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F939D2D-83EC-47E6-9A96-4CD2DB2D3099}" type="datetimeFigureOut">
              <a:rPr lang="en-ZA" smtClean="0">
                <a:solidFill>
                  <a:prstClr val="black">
                    <a:tint val="75000"/>
                  </a:prstClr>
                </a:solidFill>
              </a:rPr>
              <a:pPr/>
              <a:t>2020/11/04</a:t>
            </a:fld>
            <a:endParaRPr lang="en-ZA"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a:t>
            </a:fld>
            <a:endParaRPr lang="en-ZA" dirty="0"/>
          </a:p>
        </p:txBody>
      </p:sp>
      <p:sp>
        <p:nvSpPr>
          <p:cNvPr id="6" name="Text Placeholder 5"/>
          <p:cNvSpPr>
            <a:spLocks noGrp="1"/>
          </p:cNvSpPr>
          <p:nvPr>
            <p:ph type="body" sz="quarter" idx="12"/>
          </p:nvPr>
        </p:nvSpPr>
        <p:spPr>
          <a:xfrm>
            <a:off x="838200" y="1136650"/>
            <a:ext cx="10515600" cy="5060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xmlns="" val="399358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81" b="1">
                <a:solidFill>
                  <a:srgbClr val="50575F"/>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58220"/>
              </a:buClr>
              <a:defRPr>
                <a:solidFill>
                  <a:srgbClr val="50575F"/>
                </a:solidFill>
              </a:defRPr>
            </a:lvl1pPr>
            <a:lvl2pPr>
              <a:buClr>
                <a:srgbClr val="F58220"/>
              </a:buClr>
              <a:defRPr>
                <a:solidFill>
                  <a:srgbClr val="50575F"/>
                </a:solidFill>
              </a:defRPr>
            </a:lvl2pPr>
            <a:lvl3pPr>
              <a:buClr>
                <a:srgbClr val="F58220"/>
              </a:buClr>
              <a:defRPr>
                <a:solidFill>
                  <a:srgbClr val="50575F"/>
                </a:solidFill>
              </a:defRPr>
            </a:lvl3pPr>
            <a:lvl4pPr>
              <a:buClr>
                <a:srgbClr val="F58220"/>
              </a:buClr>
              <a:defRPr>
                <a:solidFill>
                  <a:srgbClr val="50575F"/>
                </a:solidFill>
              </a:defRPr>
            </a:lvl4pPr>
            <a:lvl5pPr>
              <a:buClr>
                <a:srgbClr val="F58220"/>
              </a:buClr>
              <a:defRPr>
                <a:solidFill>
                  <a:srgbClr val="50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88799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
        <p:nvSpPr>
          <p:cNvPr id="7" name="Content Placeholder 3">
            <a:extLst>
              <a:ext uri="{FF2B5EF4-FFF2-40B4-BE49-F238E27FC236}">
                <a16:creationId xmlns:a16="http://schemas.microsoft.com/office/drawing/2014/main" xmlns="" id="{FCEFD41D-4D68-A445-B7E5-BE9CBC533950}"/>
              </a:ext>
            </a:extLst>
          </p:cNvPr>
          <p:cNvSpPr>
            <a:spLocks noGrp="1"/>
          </p:cNvSpPr>
          <p:nvPr>
            <p:ph sz="half" idx="2"/>
          </p:nvPr>
        </p:nvSpPr>
        <p:spPr>
          <a:xfrm>
            <a:off x="838200" y="2181225"/>
            <a:ext cx="10515600"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en-US" dirty="0"/>
          </a:p>
        </p:txBody>
      </p:sp>
    </p:spTree>
    <p:extLst>
      <p:ext uri="{BB962C8B-B14F-4D97-AF65-F5344CB8AC3E}">
        <p14:creationId xmlns:p14="http://schemas.microsoft.com/office/powerpoint/2010/main" xmlns="" val="102640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E9404A9-2C94-9B46-87E0-E8F302F952BB}"/>
              </a:ext>
            </a:extLst>
          </p:cNvPr>
          <p:cNvPicPr>
            <a:picLocks noChangeAspect="1"/>
          </p:cNvPicPr>
          <p:nvPr userDrawn="1"/>
        </p:nvPicPr>
        <p:blipFill>
          <a:blip r:embed="rId2"/>
          <a:srcRect/>
          <a:stretch/>
        </p:blipFill>
        <p:spPr>
          <a:xfrm>
            <a:off x="-6464" y="1"/>
            <a:ext cx="12198464" cy="6977935"/>
          </a:xfrm>
          <a:prstGeom prst="rect">
            <a:avLst/>
          </a:prstGeom>
        </p:spPr>
      </p:pic>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1881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422F4-57F3-9D45-B90D-E77D10596C3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68B2873-6BF6-BF43-A221-4905C42D254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4357719-68DB-CE4F-94AA-400AB47A4467}"/>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5" name="Footer Placeholder 4">
            <a:extLst>
              <a:ext uri="{FF2B5EF4-FFF2-40B4-BE49-F238E27FC236}">
                <a16:creationId xmlns:a16="http://schemas.microsoft.com/office/drawing/2014/main" xmlns="" id="{60607DD8-E4C2-BE49-944D-223C1BF70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D822B44-E26E-7A4D-AB42-3BC73B252B9F}"/>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79328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2B901-E4D0-9840-9472-CEC34701E8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79EA231-8984-AA42-AE13-4394870A9F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69C3E36D-B346-624B-BC2E-3417D697B9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124CEBB-F829-EF40-B74F-99B74FFDAB3A}"/>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6" name="Footer Placeholder 5">
            <a:extLst>
              <a:ext uri="{FF2B5EF4-FFF2-40B4-BE49-F238E27FC236}">
                <a16:creationId xmlns:a16="http://schemas.microsoft.com/office/drawing/2014/main" xmlns="" id="{FBDBE477-D320-894F-84A6-8BB91BEB00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8F75C1-E939-EE49-AC8F-43D274D3854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9464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0FCA1-8F3F-A845-99DB-1539E3743B34}"/>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83F8305-A8F8-AD47-B098-2BA0CC7D890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1753CB7B-0E6E-8649-80DB-78760F7024AD}"/>
              </a:ext>
            </a:extLst>
          </p:cNvPr>
          <p:cNvSpPr>
            <a:spLocks noGrp="1"/>
          </p:cNvSpPr>
          <p:nvPr>
            <p:ph sz="half" idx="2"/>
          </p:nvPr>
        </p:nvSpPr>
        <p:spPr>
          <a:xfrm>
            <a:off x="839789"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xmlns="" id="{E8BA3619-D66C-5C45-BBE3-BD07C40723D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D6C0363-BE21-854C-9DD0-E6174383F1B5}"/>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9EE531AB-688F-2141-BEF4-F1DFF34080EA}"/>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8" name="Footer Placeholder 7">
            <a:extLst>
              <a:ext uri="{FF2B5EF4-FFF2-40B4-BE49-F238E27FC236}">
                <a16:creationId xmlns:a16="http://schemas.microsoft.com/office/drawing/2014/main" xmlns="" id="{237C9115-627E-3F41-97B1-398BE3B8B9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EE6679C-2399-994B-AFC1-102171DB003A}"/>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6150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0286A-4F88-3145-AE72-B4CD50B6F3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C534AB9-1997-534C-9EBA-816646218F59}"/>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4" name="Footer Placeholder 3">
            <a:extLst>
              <a:ext uri="{FF2B5EF4-FFF2-40B4-BE49-F238E27FC236}">
                <a16:creationId xmlns:a16="http://schemas.microsoft.com/office/drawing/2014/main" xmlns="" id="{15AA888D-72C9-8A4B-99F8-B0A67583C3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3E0A9DC-5B6A-6042-BA4A-E04AE71A15F4}"/>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65168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D93D14-39F4-C644-B4BE-BB0F7F5B0AAD}"/>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3" name="Footer Placeholder 2">
            <a:extLst>
              <a:ext uri="{FF2B5EF4-FFF2-40B4-BE49-F238E27FC236}">
                <a16:creationId xmlns:a16="http://schemas.microsoft.com/office/drawing/2014/main" xmlns="" id="{6A08E70D-3517-E94C-97F8-93B20FD91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A19C07F3-7587-FD46-B3D0-B40FD36CF62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51150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A5319-5393-CC43-BC41-AABB836A94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BD63447-7C03-E54F-8475-FFC44A03776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668156A8-8777-F449-AAEE-98A4D9760E1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9058E72-59D3-3D41-8A89-696D4DD2D903}"/>
              </a:ext>
            </a:extLst>
          </p:cNvPr>
          <p:cNvSpPr>
            <a:spLocks noGrp="1"/>
          </p:cNvSpPr>
          <p:nvPr>
            <p:ph type="dt" sz="half" idx="10"/>
          </p:nvPr>
        </p:nvSpPr>
        <p:spPr/>
        <p:txBody>
          <a:bodyPr/>
          <a:lstStyle/>
          <a:p>
            <a:fld id="{1456EE31-CB33-8C49-8B9F-595DC40AB906}" type="datetimeFigureOut">
              <a:rPr lang="en-US" smtClean="0"/>
              <a:pPr/>
              <a:t>11/4/2020</a:t>
            </a:fld>
            <a:endParaRPr lang="en-US" dirty="0"/>
          </a:p>
        </p:txBody>
      </p:sp>
      <p:sp>
        <p:nvSpPr>
          <p:cNvPr id="6" name="Footer Placeholder 5">
            <a:extLst>
              <a:ext uri="{FF2B5EF4-FFF2-40B4-BE49-F238E27FC236}">
                <a16:creationId xmlns:a16="http://schemas.microsoft.com/office/drawing/2014/main" xmlns="" id="{D7970116-78B9-FE40-A5EB-0870E65C00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4E9D35E-C3F6-D643-846D-6D380B82235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9949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025AAA9-829C-8344-8D6E-785F01EC41EA}"/>
              </a:ext>
            </a:extLst>
          </p:cNvPr>
          <p:cNvPicPr>
            <a:picLocks noChangeAspect="1"/>
          </p:cNvPicPr>
          <p:nvPr userDrawn="1"/>
        </p:nvPicPr>
        <p:blipFill>
          <a:blip r:embed="rId16"/>
          <a:srcRect/>
          <a:stretch/>
        </p:blipFill>
        <p:spPr>
          <a:xfrm>
            <a:off x="2" y="3698"/>
            <a:ext cx="12191999" cy="6974236"/>
          </a:xfrm>
          <a:prstGeom prst="rect">
            <a:avLst/>
          </a:prstGeom>
        </p:spPr>
      </p:pic>
      <p:sp>
        <p:nvSpPr>
          <p:cNvPr id="2" name="Title Placeholder 1">
            <a:extLst>
              <a:ext uri="{FF2B5EF4-FFF2-40B4-BE49-F238E27FC236}">
                <a16:creationId xmlns:a16="http://schemas.microsoft.com/office/drawing/2014/main" xmlns="" id="{686510D5-684C-9E4C-BBBE-EA52240E1DC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AABE451-1287-224A-B220-F80817504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80BFFB8E-A75F-324F-A68E-70EC7994D93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ro Book" panose="020B0502020104020203" pitchFamily="34" charset="0"/>
              </a:defRPr>
            </a:lvl1pPr>
          </a:lstStyle>
          <a:p>
            <a:fld id="{1456EE31-CB33-8C49-8B9F-595DC40AB906}" type="datetimeFigureOut">
              <a:rPr lang="en-US" smtClean="0"/>
              <a:pPr/>
              <a:t>11/4/2020</a:t>
            </a:fld>
            <a:endParaRPr lang="en-US" dirty="0">
              <a:latin typeface="Gill Sans MT Pro Book" panose="020B0502020104020203" pitchFamily="34" charset="0"/>
            </a:endParaRPr>
          </a:p>
        </p:txBody>
      </p:sp>
      <p:sp>
        <p:nvSpPr>
          <p:cNvPr id="5" name="Footer Placeholder 4">
            <a:extLst>
              <a:ext uri="{FF2B5EF4-FFF2-40B4-BE49-F238E27FC236}">
                <a16:creationId xmlns:a16="http://schemas.microsoft.com/office/drawing/2014/main" xmlns="" id="{50FFB83B-3812-0047-8B03-64953EAC36A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ro Book" panose="020B0502020104020203" pitchFamily="34" charset="0"/>
              </a:defRPr>
            </a:lvl1pPr>
          </a:lstStyle>
          <a:p>
            <a:endParaRPr lang="en-US" dirty="0">
              <a:latin typeface="Gill Sans MT Pro Book" panose="020B0502020104020203" pitchFamily="34" charset="0"/>
            </a:endParaRPr>
          </a:p>
        </p:txBody>
      </p:sp>
      <p:sp>
        <p:nvSpPr>
          <p:cNvPr id="6" name="Slide Number Placeholder 5">
            <a:extLst>
              <a:ext uri="{FF2B5EF4-FFF2-40B4-BE49-F238E27FC236}">
                <a16:creationId xmlns:a16="http://schemas.microsoft.com/office/drawing/2014/main" xmlns="" id="{629EA9C4-D3E7-6C4C-8DA2-8123AE9F1EC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ro Book" panose="020B0502020104020203" pitchFamily="34" charset="0"/>
              </a:defRPr>
            </a:lvl1pPr>
          </a:lstStyle>
          <a:p>
            <a:fld id="{7DCD3B37-E7C6-4C43-A2FD-AF0122017604}" type="slidenum">
              <a:rPr lang="en-US" smtClean="0"/>
              <a:pPr/>
              <a:t>‹#›</a:t>
            </a:fld>
            <a:endParaRPr lang="en-US" dirty="0">
              <a:latin typeface="Gill Sans MT Pro Book" panose="020B0502020104020203" pitchFamily="34" charset="0"/>
            </a:endParaRPr>
          </a:p>
        </p:txBody>
      </p:sp>
    </p:spTree>
    <p:extLst>
      <p:ext uri="{BB962C8B-B14F-4D97-AF65-F5344CB8AC3E}">
        <p14:creationId xmlns:p14="http://schemas.microsoft.com/office/powerpoint/2010/main" xmlns="" val="36052299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377" rtl="0" eaLnBrk="1" latinLnBrk="0" hangingPunct="1">
        <a:lnSpc>
          <a:spcPct val="90000"/>
        </a:lnSpc>
        <a:spcBef>
          <a:spcPct val="0"/>
        </a:spcBef>
        <a:buNone/>
        <a:defRPr sz="4400" b="1" i="0" kern="1200">
          <a:solidFill>
            <a:srgbClr val="ED7423"/>
          </a:solidFill>
          <a:latin typeface="Gill Sans MT Pro Medium" panose="020B05020201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D8E50"/>
          </a:solidFill>
          <a:latin typeface="Gill Sans MT Pro Book" panose="020B0502020104020203"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D8E50"/>
          </a:solidFill>
          <a:latin typeface="Gill Sans MT Pro Book" panose="020B0502020104020203"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D8E50"/>
          </a:solidFill>
          <a:latin typeface="Gill Sans MT Pro Book" panose="020B0502020104020203"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64DD5-BC4B-AF44-9EBD-DF3B7B209CFC}"/>
              </a:ext>
            </a:extLst>
          </p:cNvPr>
          <p:cNvSpPr>
            <a:spLocks noGrp="1"/>
          </p:cNvSpPr>
          <p:nvPr>
            <p:ph type="ctrTitle"/>
          </p:nvPr>
        </p:nvSpPr>
        <p:spPr/>
        <p:txBody>
          <a:bodyPr>
            <a:normAutofit/>
          </a:bodyPr>
          <a:lstStyle/>
          <a:p>
            <a:r>
              <a:rPr lang="en-GB" sz="2000" dirty="0"/>
              <a:t>SC ON TRADE AND INDUSTRY, ECONOMIC</a:t>
            </a:r>
            <a:br>
              <a:rPr lang="en-GB" sz="2000" dirty="0"/>
            </a:br>
            <a:r>
              <a:rPr lang="en-GB" sz="2000" dirty="0"/>
              <a:t>DEVELOPMENT, SMALL BUSINESS DEVELOPMENT, TOURISM,</a:t>
            </a:r>
            <a:br>
              <a:rPr lang="en-GB" sz="2000" dirty="0"/>
            </a:br>
            <a:r>
              <a:rPr lang="en-GB" sz="2000" dirty="0"/>
              <a:t>EMPLOYMENT AND LABOUR </a:t>
            </a:r>
            <a:endParaRPr lang="en-US" sz="2000" dirty="0"/>
          </a:p>
        </p:txBody>
      </p:sp>
      <p:sp>
        <p:nvSpPr>
          <p:cNvPr id="3" name="Subtitle 2">
            <a:extLst>
              <a:ext uri="{FF2B5EF4-FFF2-40B4-BE49-F238E27FC236}">
                <a16:creationId xmlns:a16="http://schemas.microsoft.com/office/drawing/2014/main" xmlns="" id="{F53FD452-A485-8948-A019-2B3A26864484}"/>
              </a:ext>
            </a:extLst>
          </p:cNvPr>
          <p:cNvSpPr>
            <a:spLocks noGrp="1"/>
          </p:cNvSpPr>
          <p:nvPr>
            <p:ph type="subTitle" idx="1"/>
          </p:nvPr>
        </p:nvSpPr>
        <p:spPr>
          <a:xfrm>
            <a:off x="5506277" y="5065470"/>
            <a:ext cx="5161723" cy="1321263"/>
          </a:xfrm>
        </p:spPr>
        <p:txBody>
          <a:bodyPr>
            <a:normAutofit fontScale="92500" lnSpcReduction="20000"/>
          </a:bodyPr>
          <a:lstStyle/>
          <a:p>
            <a:endParaRPr lang="en-US" dirty="0"/>
          </a:p>
          <a:p>
            <a:r>
              <a:rPr lang="en-US" b="1" dirty="0"/>
              <a:t>sefa</a:t>
            </a:r>
            <a:r>
              <a:rPr lang="en-US" dirty="0"/>
              <a:t>’s Support to Entrepreneurs with Disabilities</a:t>
            </a:r>
          </a:p>
          <a:p>
            <a:r>
              <a:rPr lang="en-US" dirty="0"/>
              <a:t>03 NOV 2020</a:t>
            </a:r>
          </a:p>
        </p:txBody>
      </p:sp>
    </p:spTree>
    <p:extLst>
      <p:ext uri="{BB962C8B-B14F-4D97-AF65-F5344CB8AC3E}">
        <p14:creationId xmlns:p14="http://schemas.microsoft.com/office/powerpoint/2010/main" xmlns="" val="243060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84409"/>
            <a:ext cx="8373689" cy="795120"/>
          </a:xfrm>
        </p:spPr>
        <p:txBody>
          <a:bodyPr>
            <a:noAutofit/>
          </a:bodyPr>
          <a:lstStyle/>
          <a:p>
            <a:r>
              <a:rPr lang="en-ZA" sz="2800" dirty="0">
                <a:solidFill>
                  <a:schemeClr val="accent2"/>
                </a:solidFill>
                <a:latin typeface="Gill Sans MT" panose="020B0502020104020203" pitchFamily="34" charset="0"/>
              </a:rPr>
              <a:t>EZY MOK General Trading  (Pty) Ltd</a:t>
            </a:r>
            <a:br>
              <a:rPr lang="en-ZA" sz="2800" dirty="0">
                <a:solidFill>
                  <a:schemeClr val="accent2"/>
                </a:solidFill>
                <a:latin typeface="Gill Sans MT" panose="020B0502020104020203" pitchFamily="34" charset="0"/>
              </a:rPr>
            </a:br>
            <a:endParaRPr lang="en-ZA" sz="2800" dirty="0">
              <a:solidFill>
                <a:schemeClr val="accent2"/>
              </a:solidFill>
              <a:latin typeface="Gill Sans MT" panose="020B0502020104020203" pitchFamily="34" charset="0"/>
            </a:endParaRPr>
          </a:p>
        </p:txBody>
      </p:sp>
      <p:sp>
        <p:nvSpPr>
          <p:cNvPr id="3" name="Text Placeholder 2"/>
          <p:cNvSpPr>
            <a:spLocks noGrp="1"/>
          </p:cNvSpPr>
          <p:nvPr>
            <p:ph type="body" sz="quarter" idx="12"/>
          </p:nvPr>
        </p:nvSpPr>
        <p:spPr>
          <a:xfrm>
            <a:off x="422032" y="823254"/>
            <a:ext cx="6358596" cy="5465005"/>
          </a:xfrm>
          <a:ln>
            <a:solidFill>
              <a:srgbClr val="F07F09"/>
            </a:solidFill>
          </a:ln>
        </p:spPr>
        <p:txBody>
          <a:bodyPr>
            <a:noAutofit/>
          </a:bodyPr>
          <a:lstStyle/>
          <a:p>
            <a:pPr algn="just">
              <a:lnSpc>
                <a:spcPct val="100000"/>
              </a:lnSpc>
            </a:pPr>
            <a:r>
              <a:rPr lang="en-US" sz="1800" b="1" dirty="0">
                <a:solidFill>
                  <a:schemeClr val="tx1"/>
                </a:solidFill>
                <a:latin typeface="Gill Sans MT" panose="020B0502020104020203" pitchFamily="34" charset="0"/>
              </a:rPr>
              <a:t>EZY MOK General Trading (PTY) LTD (2015/179554/07) </a:t>
            </a:r>
            <a:r>
              <a:rPr lang="en-US" sz="1800" dirty="0">
                <a:solidFill>
                  <a:schemeClr val="tx1"/>
                </a:solidFill>
                <a:latin typeface="Gill Sans MT" panose="020B0502020104020203" pitchFamily="34" charset="0"/>
              </a:rPr>
              <a:t>was registered on the 06</a:t>
            </a:r>
            <a:r>
              <a:rPr lang="en-US" sz="1800" baseline="30000" dirty="0">
                <a:solidFill>
                  <a:schemeClr val="tx1"/>
                </a:solidFill>
                <a:latin typeface="Gill Sans MT" panose="020B0502020104020203" pitchFamily="34" charset="0"/>
              </a:rPr>
              <a:t>th</a:t>
            </a:r>
            <a:r>
              <a:rPr lang="en-US" sz="1800" dirty="0">
                <a:solidFill>
                  <a:schemeClr val="tx1"/>
                </a:solidFill>
                <a:latin typeface="Gill Sans MT" panose="020B0502020104020203" pitchFamily="34" charset="0"/>
              </a:rPr>
              <a:t> of June 2015.</a:t>
            </a:r>
          </a:p>
          <a:p>
            <a:pPr algn="just">
              <a:lnSpc>
                <a:spcPct val="100000"/>
              </a:lnSpc>
            </a:pPr>
            <a:r>
              <a:rPr lang="en-US" sz="1800" dirty="0">
                <a:solidFill>
                  <a:schemeClr val="tx1"/>
                </a:solidFill>
                <a:latin typeface="Gill Sans MT" panose="020B0502020104020203" pitchFamily="34" charset="0"/>
              </a:rPr>
              <a:t>. The Company is 100% black owned by 3 Directors with shareholder ship as follows : Mr. Olebogeng Ezekiel Mokhai 49%, Ms. Josephine Ntwayagae 26% and a person with disability , Ms. Boishwarelo Mohlanke 25%. </a:t>
            </a:r>
            <a:endParaRPr lang="en-ZA" sz="1800" dirty="0">
              <a:solidFill>
                <a:schemeClr val="tx1"/>
              </a:solidFill>
              <a:latin typeface="Gill Sans MT" panose="020B0502020104020203" pitchFamily="34" charset="0"/>
            </a:endParaRPr>
          </a:p>
          <a:p>
            <a:pPr algn="just">
              <a:lnSpc>
                <a:spcPct val="100000"/>
              </a:lnSpc>
            </a:pPr>
            <a:r>
              <a:rPr lang="en-US" sz="1800" dirty="0">
                <a:solidFill>
                  <a:schemeClr val="tx1"/>
                </a:solidFill>
                <a:latin typeface="Gill Sans MT" panose="020B0502020104020203" pitchFamily="34" charset="0"/>
              </a:rPr>
              <a:t>The business  trades as a general trader, but mainly currently acquiring supply and delivery opportunities. </a:t>
            </a:r>
          </a:p>
          <a:p>
            <a:pPr algn="just">
              <a:lnSpc>
                <a:spcPct val="100000"/>
              </a:lnSpc>
            </a:pPr>
            <a:r>
              <a:rPr lang="en-US" sz="1800" dirty="0">
                <a:solidFill>
                  <a:schemeClr val="tx1"/>
                </a:solidFill>
                <a:latin typeface="Gill Sans MT" panose="020B0502020104020203" pitchFamily="34" charset="0"/>
              </a:rPr>
              <a:t>The business was awarded a purchase order by the South African Police Services in Kuruman, to supply and deliver office furniture for the Police station. </a:t>
            </a:r>
          </a:p>
          <a:p>
            <a:pPr algn="just">
              <a:lnSpc>
                <a:spcPct val="100000"/>
              </a:lnSpc>
            </a:pPr>
            <a:r>
              <a:rPr lang="en-US" sz="1800" dirty="0">
                <a:solidFill>
                  <a:schemeClr val="tx1"/>
                </a:solidFill>
                <a:latin typeface="Gill Sans MT" panose="020B0502020104020203" pitchFamily="34" charset="0"/>
              </a:rPr>
              <a:t>The funds approved were used to acquire the furniture and deliver to South African Police Services as per contract. </a:t>
            </a:r>
            <a:r>
              <a:rPr lang="en-ZA" sz="1800" dirty="0">
                <a:solidFill>
                  <a:schemeClr val="tx1"/>
                </a:solidFill>
                <a:latin typeface="Gill Sans MT" panose="020B0502020104020203" pitchFamily="34" charset="0"/>
              </a:rPr>
              <a:t>The client heard about sefa by  word of mouth.</a:t>
            </a:r>
          </a:p>
          <a:p>
            <a:pPr algn="just">
              <a:lnSpc>
                <a:spcPct val="150000"/>
              </a:lnSpc>
            </a:pPr>
            <a:endParaRPr lang="en-ZA" sz="1600" dirty="0">
              <a:solidFill>
                <a:schemeClr val="tx1"/>
              </a:solidFill>
              <a:latin typeface="Gill Sans MT" panose="020B0502020104020203" pitchFamily="34" charset="0"/>
            </a:endParaRPr>
          </a:p>
        </p:txBody>
      </p:sp>
      <p:sp>
        <p:nvSpPr>
          <p:cNvPr id="4" name="Slide Number Placeholder 3"/>
          <p:cNvSpPr>
            <a:spLocks noGrp="1"/>
          </p:cNvSpPr>
          <p:nvPr>
            <p:ph type="sldNum" sz="quarter" idx="11"/>
          </p:nvPr>
        </p:nvSpPr>
        <p:spPr/>
        <p:txBody>
          <a:bodyPr/>
          <a:lstStyle/>
          <a:p>
            <a:pPr>
              <a:defRPr/>
            </a:pPr>
            <a:fld id="{8AACF080-9DDD-4989-B070-1CBD42B065C6}" type="slidenum">
              <a:rPr lang="en-ZA">
                <a:solidFill>
                  <a:srgbClr val="50575F"/>
                </a:solidFill>
                <a:latin typeface="Arial" panose="020B0604020202020204" pitchFamily="34" charset="0"/>
                <a:cs typeface="Arial" panose="020B0604020202020204" pitchFamily="34" charset="0"/>
              </a:rPr>
              <a:pPr>
                <a:defRPr/>
              </a:pPr>
              <a:t>10</a:t>
            </a:fld>
            <a:endParaRPr lang="en-ZA"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7125252" y="979927"/>
            <a:ext cx="4228548" cy="1277273"/>
          </a:xfrm>
          <a:prstGeom prst="rect">
            <a:avLst/>
          </a:prstGeom>
          <a:noFill/>
          <a:ln>
            <a:solidFill>
              <a:srgbClr val="F07F09"/>
            </a:solidFill>
          </a:ln>
        </p:spPr>
        <p:txBody>
          <a:bodyPr wrap="square" rtlCol="0">
            <a:spAutoFit/>
          </a:bodyPr>
          <a:lstStyle/>
          <a:p>
            <a:pPr>
              <a:lnSpc>
                <a:spcPct val="150000"/>
              </a:lnSpc>
              <a:defRPr/>
            </a:pPr>
            <a:r>
              <a:rPr lang="en-ZA" sz="1400" b="1" u="sng" dirty="0">
                <a:solidFill>
                  <a:prstClr val="black"/>
                </a:solidFill>
                <a:latin typeface="Gill Sans MT" panose="020B0502020104020203" pitchFamily="34" charset="0"/>
                <a:cs typeface="Arial" panose="020B0604020202020204" pitchFamily="34" charset="0"/>
              </a:rPr>
              <a:t>Key information</a:t>
            </a:r>
          </a:p>
          <a:p>
            <a:pPr marL="228600" indent="-228600">
              <a:buClr>
                <a:srgbClr val="F58220"/>
              </a:buClr>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Location : Kuruman </a:t>
            </a:r>
          </a:p>
          <a:p>
            <a:pPr marL="228600" indent="-228600">
              <a:buClr>
                <a:srgbClr val="F58220"/>
              </a:buClr>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Job Maintained : 1</a:t>
            </a:r>
          </a:p>
          <a:p>
            <a:pPr marL="228600" indent="-228600">
              <a:buClr>
                <a:srgbClr val="F58220"/>
              </a:buClr>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Funding amount: R 102 861</a:t>
            </a:r>
          </a:p>
          <a:p>
            <a:pPr marL="228600" indent="-228600">
              <a:buClr>
                <a:srgbClr val="F58220"/>
              </a:buClr>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Sector: procurement of goods and services</a:t>
            </a:r>
          </a:p>
        </p:txBody>
      </p:sp>
      <p:pic>
        <p:nvPicPr>
          <p:cNvPr id="7" name="Picture 6"/>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125252" y="2386054"/>
            <a:ext cx="4228548" cy="3007581"/>
          </a:xfrm>
          <a:prstGeom prst="rect">
            <a:avLst/>
          </a:prstGeom>
        </p:spPr>
      </p:pic>
    </p:spTree>
    <p:extLst>
      <p:ext uri="{BB962C8B-B14F-4D97-AF65-F5344CB8AC3E}">
        <p14:creationId xmlns:p14="http://schemas.microsoft.com/office/powerpoint/2010/main" xmlns="" val="367568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84907"/>
            <a:ext cx="9284677" cy="612775"/>
          </a:xfrm>
        </p:spPr>
        <p:txBody>
          <a:bodyPr>
            <a:noAutofit/>
          </a:bodyPr>
          <a:lstStyle/>
          <a:p>
            <a:r>
              <a:rPr lang="en-US" sz="2800" dirty="0">
                <a:latin typeface="Gill Sans MT" panose="020B0502020104020203" pitchFamily="34" charset="0"/>
              </a:rPr>
              <a:t>Butterfly Industrial Packaging And Contracting CC</a:t>
            </a:r>
            <a:endParaRPr lang="en-ZA" sz="2800" dirty="0">
              <a:latin typeface="Gill Sans MT" panose="020B0502020104020203" pitchFamily="34" charset="0"/>
            </a:endParaRPr>
          </a:p>
        </p:txBody>
      </p:sp>
      <p:sp>
        <p:nvSpPr>
          <p:cNvPr id="3" name="Text Placeholder 2"/>
          <p:cNvSpPr>
            <a:spLocks noGrp="1"/>
          </p:cNvSpPr>
          <p:nvPr>
            <p:ph type="body" sz="quarter" idx="12"/>
          </p:nvPr>
        </p:nvSpPr>
        <p:spPr>
          <a:xfrm>
            <a:off x="222435" y="962723"/>
            <a:ext cx="6536174" cy="5265796"/>
          </a:xfrm>
          <a:ln>
            <a:solidFill>
              <a:srgbClr val="F07F09"/>
            </a:solidFill>
          </a:ln>
        </p:spPr>
        <p:txBody>
          <a:bodyPr>
            <a:normAutofit/>
          </a:bodyPr>
          <a:lstStyle/>
          <a:p>
            <a:pPr algn="just">
              <a:lnSpc>
                <a:spcPct val="100000"/>
              </a:lnSpc>
            </a:pPr>
            <a:r>
              <a:rPr lang="en-US" sz="1600" dirty="0">
                <a:solidFill>
                  <a:schemeClr val="tx1"/>
                </a:solidFill>
                <a:latin typeface="Gill Sans MT" panose="020B0502020104020203" pitchFamily="34" charset="0"/>
              </a:rPr>
              <a:t>Butterfly Industrial Packaging &amp; Contracting CC is a close corporation that was registered in 2005.The business sole member is Gonaseelan Shunmugam. The member is classified as disabled due to a speech impairment which limits his communication and impacts on his quality of life. </a:t>
            </a:r>
          </a:p>
          <a:p>
            <a:pPr algn="just">
              <a:lnSpc>
                <a:spcPct val="100000"/>
              </a:lnSpc>
            </a:pPr>
            <a:r>
              <a:rPr lang="en-US" sz="1600" dirty="0">
                <a:solidFill>
                  <a:schemeClr val="tx1"/>
                </a:solidFill>
                <a:latin typeface="Gill Sans MT" panose="020B0502020104020203" pitchFamily="34" charset="0"/>
              </a:rPr>
              <a:t>The member had approached sefa for the setup of a new plastic washing and waste removal operation. He has negotiated long term contracts with customers in need of this service. The entrepreneur has 17 years experience within the industry and is well networked to suppliers and customers.</a:t>
            </a:r>
          </a:p>
          <a:p>
            <a:pPr algn="just">
              <a:lnSpc>
                <a:spcPct val="100000"/>
              </a:lnSpc>
            </a:pPr>
            <a:r>
              <a:rPr lang="en-US" sz="1600" dirty="0">
                <a:solidFill>
                  <a:schemeClr val="tx1"/>
                </a:solidFill>
                <a:latin typeface="Gill Sans MT" panose="020B0502020104020203" pitchFamily="34" charset="0"/>
              </a:rPr>
              <a:t> </a:t>
            </a:r>
            <a:r>
              <a:rPr lang="en-ZA" sz="1600" dirty="0">
                <a:solidFill>
                  <a:schemeClr val="tx1"/>
                </a:solidFill>
                <a:latin typeface="Gill Sans MT" panose="020B0502020104020203" pitchFamily="34" charset="0"/>
              </a:rPr>
              <a:t>sefa approved a Term Loan of R279 278.17 and ISA of R173 009.99 . The funds to be utilized towards </a:t>
            </a:r>
            <a:r>
              <a:rPr lang="en-US" sz="1600" dirty="0">
                <a:solidFill>
                  <a:schemeClr val="tx1"/>
                </a:solidFill>
                <a:latin typeface="Gill Sans MT" panose="020B0502020104020203" pitchFamily="34" charset="0"/>
              </a:rPr>
              <a:t>vehicle, stock, small equipment, Protective gear and overhead costs</a:t>
            </a:r>
            <a:r>
              <a:rPr lang="en-ZA" sz="1600" dirty="0">
                <a:solidFill>
                  <a:schemeClr val="tx1"/>
                </a:solidFill>
                <a:latin typeface="Gill Sans MT" panose="020B0502020104020203" pitchFamily="34" charset="0"/>
              </a:rPr>
              <a:t> .</a:t>
            </a:r>
          </a:p>
          <a:p>
            <a:pPr algn="just">
              <a:lnSpc>
                <a:spcPct val="100000"/>
              </a:lnSpc>
            </a:pPr>
            <a:r>
              <a:rPr lang="en-ZA" sz="1600" dirty="0">
                <a:solidFill>
                  <a:schemeClr val="tx1"/>
                </a:solidFill>
                <a:latin typeface="Gill Sans MT" panose="020B0502020104020203" pitchFamily="34" charset="0"/>
              </a:rPr>
              <a:t> Through sefa funding 5 new jobs will be created and sefa will be funding a disabled black male. </a:t>
            </a:r>
          </a:p>
          <a:p>
            <a:pPr algn="just">
              <a:lnSpc>
                <a:spcPct val="100000"/>
              </a:lnSpc>
            </a:pPr>
            <a:r>
              <a:rPr lang="en-ZA" sz="1600" dirty="0">
                <a:solidFill>
                  <a:schemeClr val="tx1"/>
                </a:solidFill>
                <a:latin typeface="Gill Sans MT" panose="020B0502020104020203" pitchFamily="34" charset="0"/>
              </a:rPr>
              <a:t>The project is good for sefa as this type of project is in the waste recycling industry. sefa will be funding a disabled individual which falls within the priority target group of sefa.</a:t>
            </a:r>
          </a:p>
          <a:p>
            <a:pPr algn="just">
              <a:lnSpc>
                <a:spcPct val="100000"/>
              </a:lnSpc>
            </a:pPr>
            <a:endParaRPr lang="en-ZA" sz="1600" dirty="0">
              <a:solidFill>
                <a:schemeClr val="tx1"/>
              </a:solidFill>
            </a:endParaRPr>
          </a:p>
        </p:txBody>
      </p:sp>
      <p:sp>
        <p:nvSpPr>
          <p:cNvPr id="4" name="Slide Number Placeholder 3"/>
          <p:cNvSpPr>
            <a:spLocks noGrp="1"/>
          </p:cNvSpPr>
          <p:nvPr>
            <p:ph type="sldNum" sz="quarter" idx="11"/>
          </p:nvPr>
        </p:nvSpPr>
        <p:spPr/>
        <p:txBody>
          <a:bodyPr/>
          <a:lstStyle/>
          <a:p>
            <a:pPr>
              <a:defRPr/>
            </a:pPr>
            <a:fld id="{8AACF080-9DDD-4989-B070-1CBD42B065C6}" type="slidenum">
              <a:rPr lang="en-ZA">
                <a:solidFill>
                  <a:srgbClr val="50575F"/>
                </a:solidFill>
                <a:latin typeface="Arial" panose="020B0604020202020204" pitchFamily="34" charset="0"/>
                <a:cs typeface="Arial" panose="020B0604020202020204" pitchFamily="34" charset="0"/>
              </a:rPr>
              <a:pPr>
                <a:defRPr/>
              </a:pPr>
              <a:t>11</a:t>
            </a:fld>
            <a:endParaRPr lang="en-ZA"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7579748" y="1157359"/>
            <a:ext cx="3763858" cy="1323439"/>
          </a:xfrm>
          <a:prstGeom prst="rect">
            <a:avLst/>
          </a:prstGeom>
          <a:noFill/>
          <a:ln>
            <a:solidFill>
              <a:srgbClr val="F07F09"/>
            </a:solidFill>
          </a:ln>
        </p:spPr>
        <p:txBody>
          <a:bodyPr wrap="square" rtlCol="0">
            <a:spAutoFit/>
          </a:bodyPr>
          <a:lstStyle/>
          <a:p>
            <a:pPr>
              <a:defRPr/>
            </a:pPr>
            <a:r>
              <a:rPr lang="en-ZA" sz="1600" b="1" u="sng" dirty="0">
                <a:solidFill>
                  <a:prstClr val="black"/>
                </a:solidFill>
                <a:latin typeface="Calibri" panose="020F0502020204030204"/>
              </a:rPr>
              <a:t>Key information</a:t>
            </a:r>
          </a:p>
          <a:p>
            <a:pPr marL="285750" indent="-285750">
              <a:buFont typeface="Arial" panose="020B0604020202020204" pitchFamily="34" charset="0"/>
              <a:buChar char="•"/>
              <a:defRPr/>
            </a:pPr>
            <a:r>
              <a:rPr lang="en-ZA" sz="1600" dirty="0">
                <a:solidFill>
                  <a:prstClr val="black"/>
                </a:solidFill>
                <a:latin typeface="Calibri" panose="020F0502020204030204"/>
              </a:rPr>
              <a:t>Location: KZN – Durban</a:t>
            </a:r>
          </a:p>
          <a:p>
            <a:pPr marL="285750" indent="-285750">
              <a:buFont typeface="Arial" panose="020B0604020202020204" pitchFamily="34" charset="0"/>
              <a:buChar char="•"/>
              <a:defRPr/>
            </a:pPr>
            <a:r>
              <a:rPr lang="en-ZA" sz="1600" dirty="0">
                <a:solidFill>
                  <a:prstClr val="black"/>
                </a:solidFill>
                <a:latin typeface="Calibri" panose="020F0502020204030204"/>
              </a:rPr>
              <a:t>Job creation: 5 new jobs</a:t>
            </a:r>
          </a:p>
          <a:p>
            <a:pPr marL="285750" indent="-285750">
              <a:buFont typeface="Arial" panose="020B0604020202020204" pitchFamily="34" charset="0"/>
              <a:buChar char="•"/>
              <a:defRPr/>
            </a:pPr>
            <a:r>
              <a:rPr lang="en-ZA" sz="1600" dirty="0">
                <a:solidFill>
                  <a:prstClr val="black"/>
                </a:solidFill>
                <a:latin typeface="Calibri" panose="020F0502020204030204"/>
              </a:rPr>
              <a:t>Funding amount:	R452 288.16</a:t>
            </a:r>
          </a:p>
          <a:p>
            <a:pPr marL="285750" indent="-285750">
              <a:buFont typeface="Arial" panose="020B0604020202020204" pitchFamily="34" charset="0"/>
              <a:buChar char="•"/>
              <a:defRPr/>
            </a:pPr>
            <a:r>
              <a:rPr lang="en-ZA" sz="1600" dirty="0">
                <a:solidFill>
                  <a:prstClr val="black"/>
                </a:solidFill>
                <a:latin typeface="Calibri" panose="020F0502020204030204"/>
              </a:rPr>
              <a:t>Sector:	Recycling</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158992" y="2578815"/>
            <a:ext cx="4625044" cy="3581503"/>
          </a:xfrm>
          <a:prstGeom prst="rect">
            <a:avLst/>
          </a:prstGeom>
        </p:spPr>
      </p:pic>
    </p:spTree>
    <p:extLst>
      <p:ext uri="{BB962C8B-B14F-4D97-AF65-F5344CB8AC3E}">
        <p14:creationId xmlns:p14="http://schemas.microsoft.com/office/powerpoint/2010/main" xmlns="" val="329974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08703"/>
            <a:ext cx="9319162" cy="612775"/>
          </a:xfrm>
        </p:spPr>
        <p:txBody>
          <a:bodyPr>
            <a:noAutofit/>
          </a:bodyPr>
          <a:lstStyle/>
          <a:p>
            <a:r>
              <a:rPr lang="en-ZA" sz="2800" dirty="0">
                <a:solidFill>
                  <a:schemeClr val="accent2"/>
                </a:solidFill>
                <a:latin typeface="Gill Sans MT" panose="020B0502020104020203" pitchFamily="34" charset="0"/>
              </a:rPr>
              <a:t>SKS Business Solutions cc</a:t>
            </a:r>
          </a:p>
        </p:txBody>
      </p:sp>
      <p:sp>
        <p:nvSpPr>
          <p:cNvPr id="4" name="Text Placeholder 2"/>
          <p:cNvSpPr txBox="1">
            <a:spLocks/>
          </p:cNvSpPr>
          <p:nvPr/>
        </p:nvSpPr>
        <p:spPr>
          <a:xfrm>
            <a:off x="364944" y="943686"/>
            <a:ext cx="6618952" cy="5139062"/>
          </a:xfrm>
          <a:prstGeom prst="rect">
            <a:avLst/>
          </a:prstGeom>
          <a:ln>
            <a:solidFill>
              <a:srgbClr val="F07F09"/>
            </a:solidFill>
          </a:ln>
        </p:spPr>
        <p:txBody>
          <a:bodyPr>
            <a:noAutofit/>
          </a:bodyPr>
          <a:lstStyle>
            <a:lvl1pPr marL="193551" indent="-193551" algn="l" rtl="0" eaLnBrk="1" fontAlgn="base" hangingPunct="1">
              <a:lnSpc>
                <a:spcPct val="95000"/>
              </a:lnSpc>
              <a:spcBef>
                <a:spcPct val="30000"/>
              </a:spcBef>
              <a:spcAft>
                <a:spcPct val="0"/>
              </a:spcAft>
              <a:buClr>
                <a:srgbClr val="F58220"/>
              </a:buClr>
              <a:buChar char="•"/>
              <a:defRPr b="1">
                <a:solidFill>
                  <a:srgbClr val="50575F"/>
                </a:solidFill>
                <a:latin typeface="+mn-lt"/>
                <a:ea typeface="+mn-ea"/>
                <a:cs typeface="+mn-cs"/>
              </a:defRPr>
            </a:lvl1pPr>
            <a:lvl2pPr marL="566482" indent="-184117" algn="l" rtl="0" eaLnBrk="1" fontAlgn="base" hangingPunct="1">
              <a:lnSpc>
                <a:spcPct val="95000"/>
              </a:lnSpc>
              <a:spcBef>
                <a:spcPct val="30000"/>
              </a:spcBef>
              <a:spcAft>
                <a:spcPct val="0"/>
              </a:spcAft>
              <a:buClr>
                <a:srgbClr val="F58220"/>
              </a:buClr>
              <a:buChar char="–"/>
              <a:defRPr sz="1600">
                <a:solidFill>
                  <a:srgbClr val="50575F"/>
                </a:solidFill>
                <a:latin typeface="+mn-lt"/>
              </a:defRPr>
            </a:lvl2pPr>
            <a:lvl3pPr marL="944130" indent="-188834" algn="l" rtl="0" eaLnBrk="1" fontAlgn="base" hangingPunct="1">
              <a:lnSpc>
                <a:spcPct val="95000"/>
              </a:lnSpc>
              <a:spcBef>
                <a:spcPct val="30000"/>
              </a:spcBef>
              <a:spcAft>
                <a:spcPct val="0"/>
              </a:spcAft>
              <a:buClr>
                <a:srgbClr val="F58220"/>
              </a:buClr>
              <a:buFont typeface="Wingdings" pitchFamily="2" charset="2"/>
              <a:buChar char=""/>
              <a:defRPr sz="1400">
                <a:solidFill>
                  <a:srgbClr val="50575F"/>
                </a:solidFill>
                <a:latin typeface="+mn-lt"/>
              </a:defRPr>
            </a:lvl3pPr>
            <a:lvl4pPr marL="1321772" indent="-188834" algn="l" rtl="0" eaLnBrk="1" fontAlgn="base" hangingPunct="1">
              <a:lnSpc>
                <a:spcPct val="95000"/>
              </a:lnSpc>
              <a:spcBef>
                <a:spcPct val="30000"/>
              </a:spcBef>
              <a:spcAft>
                <a:spcPct val="0"/>
              </a:spcAft>
              <a:buClr>
                <a:srgbClr val="F58220"/>
              </a:buClr>
              <a:buFont typeface="Symbol" pitchFamily="18" charset="2"/>
              <a:buChar char="-"/>
              <a:defRPr sz="1300">
                <a:solidFill>
                  <a:srgbClr val="50575F"/>
                </a:solidFill>
                <a:latin typeface="+mn-lt"/>
              </a:defRPr>
            </a:lvl4pPr>
            <a:lvl5pPr marL="1926037" indent="-226582" algn="l" rtl="0" eaLnBrk="1" fontAlgn="base" hangingPunct="1">
              <a:spcBef>
                <a:spcPct val="30000"/>
              </a:spcBef>
              <a:spcAft>
                <a:spcPct val="0"/>
              </a:spcAft>
              <a:buClr>
                <a:srgbClr val="004182"/>
              </a:buClr>
              <a:buFont typeface="Wingdings" pitchFamily="2" charset="2"/>
              <a:buChar char="ú"/>
              <a:defRPr sz="1400">
                <a:solidFill>
                  <a:srgbClr val="004182"/>
                </a:solidFill>
                <a:latin typeface="+mn-lt"/>
              </a:defRPr>
            </a:lvl5pPr>
            <a:lvl6pPr marL="2379215" indent="-226582" algn="l" rtl="0" eaLnBrk="1" fontAlgn="base" hangingPunct="1">
              <a:spcBef>
                <a:spcPct val="30000"/>
              </a:spcBef>
              <a:spcAft>
                <a:spcPct val="0"/>
              </a:spcAft>
              <a:buClr>
                <a:srgbClr val="004182"/>
              </a:buClr>
              <a:buFont typeface="Wingdings" pitchFamily="2" charset="2"/>
              <a:buChar char="ú"/>
              <a:defRPr sz="1400">
                <a:solidFill>
                  <a:srgbClr val="004182"/>
                </a:solidFill>
                <a:latin typeface="+mn-lt"/>
              </a:defRPr>
            </a:lvl6pPr>
            <a:lvl7pPr marL="2832400" indent="-226582" algn="l" rtl="0" eaLnBrk="1" fontAlgn="base" hangingPunct="1">
              <a:spcBef>
                <a:spcPct val="30000"/>
              </a:spcBef>
              <a:spcAft>
                <a:spcPct val="0"/>
              </a:spcAft>
              <a:buClr>
                <a:srgbClr val="004182"/>
              </a:buClr>
              <a:buFont typeface="Wingdings" pitchFamily="2" charset="2"/>
              <a:buChar char="ú"/>
              <a:defRPr sz="1400">
                <a:solidFill>
                  <a:srgbClr val="004182"/>
                </a:solidFill>
                <a:latin typeface="+mn-lt"/>
              </a:defRPr>
            </a:lvl7pPr>
            <a:lvl8pPr marL="3285579" indent="-226582" algn="l" rtl="0" eaLnBrk="1" fontAlgn="base" hangingPunct="1">
              <a:spcBef>
                <a:spcPct val="30000"/>
              </a:spcBef>
              <a:spcAft>
                <a:spcPct val="0"/>
              </a:spcAft>
              <a:buClr>
                <a:srgbClr val="004182"/>
              </a:buClr>
              <a:buFont typeface="Wingdings" pitchFamily="2" charset="2"/>
              <a:buChar char="ú"/>
              <a:defRPr sz="1400">
                <a:solidFill>
                  <a:srgbClr val="004182"/>
                </a:solidFill>
                <a:latin typeface="+mn-lt"/>
              </a:defRPr>
            </a:lvl8pPr>
            <a:lvl9pPr marL="3738762" indent="-226582" algn="l" rtl="0" eaLnBrk="1" fontAlgn="base" hangingPunct="1">
              <a:spcBef>
                <a:spcPct val="30000"/>
              </a:spcBef>
              <a:spcAft>
                <a:spcPct val="0"/>
              </a:spcAft>
              <a:buClr>
                <a:srgbClr val="004182"/>
              </a:buClr>
              <a:buFont typeface="Wingdings" pitchFamily="2" charset="2"/>
              <a:buChar char="ú"/>
              <a:defRPr sz="1400">
                <a:solidFill>
                  <a:srgbClr val="004182"/>
                </a:solidFill>
                <a:latin typeface="+mn-lt"/>
              </a:defRPr>
            </a:lvl9pPr>
          </a:lstStyle>
          <a:p>
            <a:pPr algn="just">
              <a:lnSpc>
                <a:spcPct val="100000"/>
              </a:lnSpc>
              <a:spcBef>
                <a:spcPts val="1200"/>
              </a:spcBef>
              <a:buClrTx/>
            </a:pPr>
            <a:r>
              <a:rPr lang="en-ZA" sz="1600" b="0" dirty="0">
                <a:solidFill>
                  <a:schemeClr val="tx1"/>
                </a:solidFill>
                <a:latin typeface="Gill Sans MT" panose="020B0502020104020203" pitchFamily="34" charset="0"/>
                <a:cs typeface="Arial" panose="020B0604020202020204" pitchFamily="34" charset="0"/>
              </a:rPr>
              <a:t>SKS Business Solutions cc is a 100% black owned construction business that was established in 2005 by  Petrus Zwane, a person with disability. </a:t>
            </a:r>
          </a:p>
          <a:p>
            <a:pPr algn="just">
              <a:lnSpc>
                <a:spcPct val="100000"/>
              </a:lnSpc>
              <a:spcBef>
                <a:spcPts val="1200"/>
              </a:spcBef>
              <a:buClrTx/>
            </a:pPr>
            <a:r>
              <a:rPr lang="en-ZA" sz="1600" b="0" dirty="0">
                <a:solidFill>
                  <a:schemeClr val="tx1"/>
                </a:solidFill>
                <a:latin typeface="Gill Sans MT" panose="020B0502020104020203" pitchFamily="34" charset="0"/>
                <a:cs typeface="Arial" panose="020B0604020202020204" pitchFamily="34" charset="0"/>
              </a:rPr>
              <a:t>The business has its focus on Construction, Civil, Electrical and General Building Maintenance both in the Private and Public Sector. </a:t>
            </a:r>
          </a:p>
          <a:p>
            <a:pPr algn="just">
              <a:lnSpc>
                <a:spcPct val="100000"/>
              </a:lnSpc>
              <a:spcBef>
                <a:spcPts val="1200"/>
              </a:spcBef>
              <a:buClrTx/>
            </a:pPr>
            <a:r>
              <a:rPr lang="en-US" sz="1600" b="0" dirty="0">
                <a:solidFill>
                  <a:schemeClr val="tx1"/>
                </a:solidFill>
                <a:latin typeface="Gill Sans MT" panose="020B0502020104020203" pitchFamily="34" charset="0"/>
                <a:cs typeface="Arial" panose="020B0604020202020204" pitchFamily="34" charset="0"/>
              </a:rPr>
              <a:t>He heard about sefa from friends.</a:t>
            </a:r>
            <a:endParaRPr lang="en-ZA" sz="1600" b="0" dirty="0">
              <a:solidFill>
                <a:schemeClr val="tx1"/>
              </a:solidFill>
              <a:latin typeface="Gill Sans MT" panose="020B0502020104020203" pitchFamily="34" charset="0"/>
              <a:cs typeface="Arial" panose="020B0604020202020204" pitchFamily="34" charset="0"/>
            </a:endParaRPr>
          </a:p>
          <a:p>
            <a:pPr algn="just">
              <a:lnSpc>
                <a:spcPct val="100000"/>
              </a:lnSpc>
              <a:spcBef>
                <a:spcPts val="1200"/>
              </a:spcBef>
              <a:buClrTx/>
            </a:pPr>
            <a:r>
              <a:rPr lang="en-ZA" sz="1600" b="0" dirty="0">
                <a:solidFill>
                  <a:schemeClr val="tx1"/>
                </a:solidFill>
                <a:latin typeface="Gill Sans MT" panose="020B0502020104020203" pitchFamily="34" charset="0"/>
                <a:cs typeface="Arial" panose="020B0604020202020204" pitchFamily="34" charset="0"/>
              </a:rPr>
              <a:t>The business was awarded a contract by the Department of Local Government and Human Settlements in the North West Province to construct 190 Low Cost housing units in the Rustenburg rural area of Dini Estate, Rustenburg Local Municipality. The contract value amounts to R23 535 680.</a:t>
            </a:r>
          </a:p>
          <a:p>
            <a:pPr algn="just">
              <a:lnSpc>
                <a:spcPct val="100000"/>
              </a:lnSpc>
              <a:spcBef>
                <a:spcPts val="1200"/>
              </a:spcBef>
              <a:buClrTx/>
            </a:pPr>
            <a:r>
              <a:rPr lang="en-ZA" sz="1600" b="0" dirty="0">
                <a:solidFill>
                  <a:schemeClr val="tx1"/>
                </a:solidFill>
                <a:latin typeface="Gill Sans MT" panose="020B0502020104020203" pitchFamily="34" charset="0"/>
                <a:cs typeface="Arial" panose="020B0604020202020204" pitchFamily="34" charset="0"/>
              </a:rPr>
              <a:t>sefa approved a Term Loan facility of R4, 7 million to assist in purchasing building material and labour costs. </a:t>
            </a:r>
          </a:p>
          <a:p>
            <a:pPr algn="just">
              <a:lnSpc>
                <a:spcPct val="100000"/>
              </a:lnSpc>
              <a:spcBef>
                <a:spcPts val="1200"/>
              </a:spcBef>
              <a:buClrTx/>
            </a:pPr>
            <a:r>
              <a:rPr lang="en-ZA" sz="1600" b="0" dirty="0">
                <a:solidFill>
                  <a:schemeClr val="tx1"/>
                </a:solidFill>
                <a:latin typeface="Gill Sans MT" panose="020B0502020104020203" pitchFamily="34" charset="0"/>
                <a:cs typeface="Arial" panose="020B0604020202020204" pitchFamily="34" charset="0"/>
              </a:rPr>
              <a:t>In the past, the business had provided services to City of Johannesburg, Gold Fields, Pikitup, Department of Infrastructure, Eskom and Department of Education.</a:t>
            </a:r>
          </a:p>
          <a:p>
            <a:pPr algn="just">
              <a:lnSpc>
                <a:spcPct val="100000"/>
              </a:lnSpc>
              <a:spcBef>
                <a:spcPts val="1200"/>
              </a:spcBef>
              <a:buClrTx/>
            </a:pPr>
            <a:r>
              <a:rPr lang="en-US" sz="1600" b="0" kern="0" dirty="0">
                <a:solidFill>
                  <a:schemeClr val="tx1"/>
                </a:solidFill>
                <a:latin typeface="Gill Sans MT" panose="020B0502020104020203" pitchFamily="34" charset="0"/>
                <a:cs typeface="Arial" panose="020B0604020202020204" pitchFamily="34" charset="0"/>
              </a:rPr>
              <a:t>The loan assisted in creating and maintaining 77 jobs.</a:t>
            </a:r>
            <a:r>
              <a:rPr lang="en-ZA" sz="1600" b="0" dirty="0">
                <a:solidFill>
                  <a:schemeClr val="tx1"/>
                </a:solidFill>
                <a:latin typeface="Gill Sans MT" panose="020B0502020104020203" pitchFamily="34" charset="0"/>
                <a:cs typeface="Arial" panose="020B0604020202020204" pitchFamily="34" charset="0"/>
              </a:rPr>
              <a:t> </a:t>
            </a:r>
            <a:endParaRPr lang="en-ZA" sz="1600" kern="0" dirty="0">
              <a:solidFill>
                <a:schemeClr val="tx1"/>
              </a:solidFill>
              <a:latin typeface="Gill Sans MT" panose="020B0502020104020203" pitchFamily="34" charset="0"/>
              <a:cs typeface="Arial" panose="020B0604020202020204" pitchFamily="34" charset="0"/>
            </a:endParaRPr>
          </a:p>
          <a:p>
            <a:pPr algn="just">
              <a:lnSpc>
                <a:spcPct val="100000"/>
              </a:lnSpc>
              <a:spcBef>
                <a:spcPts val="1200"/>
              </a:spcBef>
            </a:pPr>
            <a:endParaRPr lang="en-ZA" sz="1400" kern="0" dirty="0">
              <a:latin typeface="Gill Sans MT" panose="020B0502020104020203" pitchFamily="34" charset="0"/>
              <a:cs typeface="Arial" panose="020B0604020202020204" pitchFamily="34" charset="0"/>
            </a:endParaRPr>
          </a:p>
          <a:p>
            <a:pPr algn="just">
              <a:lnSpc>
                <a:spcPct val="100000"/>
              </a:lnSpc>
              <a:spcBef>
                <a:spcPts val="1200"/>
              </a:spcBef>
            </a:pPr>
            <a:endParaRPr lang="en-ZA" sz="1400" kern="0" dirty="0">
              <a:latin typeface="Gill Sans MT" panose="020B0502020104020203" pitchFamily="34" charset="0"/>
            </a:endParaRPr>
          </a:p>
          <a:p>
            <a:pPr algn="just">
              <a:lnSpc>
                <a:spcPct val="100000"/>
              </a:lnSpc>
              <a:spcBef>
                <a:spcPts val="1200"/>
              </a:spcBef>
            </a:pPr>
            <a:endParaRPr lang="en-ZA" sz="1400" kern="0" dirty="0">
              <a:latin typeface="Gill Sans MT" panose="020B0502020104020203" pitchFamily="34" charset="0"/>
            </a:endParaRPr>
          </a:p>
          <a:p>
            <a:pPr algn="just">
              <a:lnSpc>
                <a:spcPct val="100000"/>
              </a:lnSpc>
              <a:spcBef>
                <a:spcPts val="1200"/>
              </a:spcBef>
            </a:pPr>
            <a:endParaRPr lang="en-ZA" sz="1400" i="1" kern="0" dirty="0">
              <a:latin typeface="Gill Sans MT" panose="020B0502020104020203" pitchFamily="34" charset="0"/>
            </a:endParaRPr>
          </a:p>
        </p:txBody>
      </p:sp>
      <p:sp>
        <p:nvSpPr>
          <p:cNvPr id="5" name="TextBox 4"/>
          <p:cNvSpPr txBox="1"/>
          <p:nvPr/>
        </p:nvSpPr>
        <p:spPr>
          <a:xfrm>
            <a:off x="7447722" y="1102291"/>
            <a:ext cx="4379334" cy="1149802"/>
          </a:xfrm>
          <a:prstGeom prst="rect">
            <a:avLst/>
          </a:prstGeom>
          <a:noFill/>
          <a:ln>
            <a:noFill/>
          </a:ln>
        </p:spPr>
        <p:txBody>
          <a:bodyPr wrap="square" rtlCol="0">
            <a:spAutoFit/>
          </a:bodyPr>
          <a:lstStyle/>
          <a:p>
            <a:r>
              <a:rPr lang="en-ZA" sz="1368" b="1" u="sng" dirty="0">
                <a:latin typeface="Gill Sans MT" panose="020B0502020104020203" pitchFamily="34" charset="0"/>
              </a:rPr>
              <a:t>Key information</a:t>
            </a:r>
          </a:p>
          <a:p>
            <a:pPr marL="244345" indent="-244345">
              <a:buFont typeface="Arial" panose="020B0604020202020204" pitchFamily="34" charset="0"/>
              <a:buChar char="•"/>
            </a:pPr>
            <a:r>
              <a:rPr lang="en-ZA" sz="1368" b="1" dirty="0">
                <a:latin typeface="Gill Sans MT" panose="020B0502020104020203" pitchFamily="34" charset="0"/>
              </a:rPr>
              <a:t>Location:	</a:t>
            </a:r>
            <a:r>
              <a:rPr lang="en-ZA" sz="1368" dirty="0">
                <a:latin typeface="Gill Sans MT" panose="020B0502020104020203" pitchFamily="34" charset="0"/>
              </a:rPr>
              <a:t>Rustenburg, North West</a:t>
            </a:r>
            <a:endParaRPr lang="en-ZA" sz="1197" dirty="0">
              <a:latin typeface="Gill Sans MT" panose="020B0502020104020203" pitchFamily="34" charset="0"/>
            </a:endParaRPr>
          </a:p>
          <a:p>
            <a:pPr marL="244345" indent="-244345">
              <a:buFont typeface="Arial" panose="020B0604020202020204" pitchFamily="34" charset="0"/>
              <a:buChar char="•"/>
            </a:pPr>
            <a:r>
              <a:rPr lang="en-ZA" sz="1400" b="1" dirty="0">
                <a:latin typeface="Gill Sans MT" panose="020B0502020104020203" pitchFamily="34" charset="0"/>
              </a:rPr>
              <a:t>Jobs: 	</a:t>
            </a:r>
            <a:r>
              <a:rPr lang="en-ZA" sz="1368" dirty="0">
                <a:latin typeface="Gill Sans MT" panose="020B0502020104020203" pitchFamily="34" charset="0"/>
              </a:rPr>
              <a:t>	77</a:t>
            </a:r>
          </a:p>
          <a:p>
            <a:pPr marL="244345" indent="-244345">
              <a:buFont typeface="Arial" panose="020B0604020202020204" pitchFamily="34" charset="0"/>
              <a:buChar char="•"/>
            </a:pPr>
            <a:r>
              <a:rPr lang="en-ZA" sz="1368" b="1" dirty="0">
                <a:latin typeface="Gill Sans MT" panose="020B0502020104020203" pitchFamily="34" charset="0"/>
              </a:rPr>
              <a:t>Funding:</a:t>
            </a:r>
            <a:r>
              <a:rPr lang="en-ZA" sz="1368" dirty="0">
                <a:latin typeface="Gill Sans MT" panose="020B0502020104020203" pitchFamily="34" charset="0"/>
              </a:rPr>
              <a:t>	R4 700 000</a:t>
            </a:r>
          </a:p>
          <a:p>
            <a:pPr marL="244345" indent="-244345">
              <a:buFont typeface="Arial" panose="020B0604020202020204" pitchFamily="34" charset="0"/>
              <a:buChar char="•"/>
            </a:pPr>
            <a:r>
              <a:rPr lang="en-ZA" sz="1368" b="1" dirty="0">
                <a:latin typeface="Gill Sans MT" panose="020B0502020104020203" pitchFamily="34" charset="0"/>
              </a:rPr>
              <a:t>Sector:  	</a:t>
            </a:r>
            <a:r>
              <a:rPr lang="en-ZA" sz="1368" dirty="0">
                <a:latin typeface="Gill Sans MT" panose="020B0502020104020203" pitchFamily="34" charset="0"/>
              </a:rPr>
              <a:t>Construction (Low cost housing)</a:t>
            </a:r>
          </a:p>
        </p:txBody>
      </p:sp>
      <p:pic>
        <p:nvPicPr>
          <p:cNvPr id="6" name="Picture 5"/>
          <p:cNvPicPr/>
          <p:nvPr/>
        </p:nvPicPr>
        <p:blipFill>
          <a:blip r:embed="rId3" cstate="email">
            <a:extLst>
              <a:ext uri="{28A0092B-C50C-407E-A947-70E740481C1C}">
                <a14:useLocalDpi xmlns:a14="http://schemas.microsoft.com/office/drawing/2010/main" xmlns=""/>
              </a:ext>
            </a:extLst>
          </a:blip>
          <a:stretch>
            <a:fillRect/>
          </a:stretch>
        </p:blipFill>
        <p:spPr bwMode="auto">
          <a:xfrm>
            <a:off x="7549886" y="2795448"/>
            <a:ext cx="4241936" cy="2960261"/>
          </a:xfrm>
          <a:prstGeom prst="rect">
            <a:avLst/>
          </a:prstGeom>
          <a:noFill/>
        </p:spPr>
      </p:pic>
    </p:spTree>
    <p:extLst>
      <p:ext uri="{BB962C8B-B14F-4D97-AF65-F5344CB8AC3E}">
        <p14:creationId xmlns:p14="http://schemas.microsoft.com/office/powerpoint/2010/main" xmlns="" val="114729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8" y="129158"/>
            <a:ext cx="8598771" cy="612775"/>
          </a:xfrm>
        </p:spPr>
        <p:txBody>
          <a:bodyPr>
            <a:noAutofit/>
          </a:bodyPr>
          <a:lstStyle/>
          <a:p>
            <a:r>
              <a:rPr lang="en-US" sz="2800" dirty="0">
                <a:latin typeface="Gill Sans MT" panose="020B0502020104020203" pitchFamily="34" charset="0"/>
              </a:rPr>
              <a:t>Great Meat Hampers (Pty) Ltd</a:t>
            </a:r>
            <a:endParaRPr lang="en-ZA" sz="2800" dirty="0">
              <a:latin typeface="Gill Sans MT" panose="020B0502020104020203" pitchFamily="34" charset="0"/>
            </a:endParaRPr>
          </a:p>
        </p:txBody>
      </p:sp>
      <p:sp>
        <p:nvSpPr>
          <p:cNvPr id="3" name="Text Placeholder 2"/>
          <p:cNvSpPr>
            <a:spLocks noGrp="1"/>
          </p:cNvSpPr>
          <p:nvPr>
            <p:ph type="body" sz="quarter" idx="12"/>
          </p:nvPr>
        </p:nvSpPr>
        <p:spPr>
          <a:xfrm>
            <a:off x="379828" y="869188"/>
            <a:ext cx="6949439" cy="5487164"/>
          </a:xfrm>
          <a:ln>
            <a:solidFill>
              <a:srgbClr val="F07F09"/>
            </a:solidFill>
          </a:ln>
        </p:spPr>
        <p:txBody>
          <a:bodyPr>
            <a:noAutofit/>
          </a:bodyPr>
          <a:lstStyle/>
          <a:p>
            <a:pPr algn="just">
              <a:lnSpc>
                <a:spcPct val="100000"/>
              </a:lnSpc>
            </a:pPr>
            <a:r>
              <a:rPr lang="en-GB" sz="1800" dirty="0">
                <a:solidFill>
                  <a:schemeClr val="tx1"/>
                </a:solidFill>
                <a:latin typeface="Gill Sans MT" panose="020B0502020104020203" pitchFamily="34" charset="0"/>
              </a:rPr>
              <a:t>Great Meat Hampers (Pty) Ltd was founded by two shareholders, Tshutlhedi Mpho Abel (39), and Pearl Ayanda Mthembu (25)</a:t>
            </a:r>
            <a:r>
              <a:rPr lang="en-US" sz="1800" dirty="0">
                <a:solidFill>
                  <a:schemeClr val="tx1"/>
                </a:solidFill>
                <a:latin typeface="Gill Sans MT" panose="020B0502020104020203" pitchFamily="34" charset="0"/>
                <a:ea typeface="Calibri" panose="020F0502020204030204" pitchFamily="34" charset="0"/>
              </a:rPr>
              <a:t>. Both shareholders are the only directors of the business who are also involved in the day to day running of the business</a:t>
            </a:r>
            <a:endParaRPr lang="en-GB" sz="1800" dirty="0">
              <a:solidFill>
                <a:schemeClr val="tx1"/>
              </a:solidFill>
              <a:latin typeface="Gill Sans MT" panose="020B0502020104020203" pitchFamily="34" charset="0"/>
            </a:endParaRPr>
          </a:p>
          <a:p>
            <a:pPr algn="just">
              <a:lnSpc>
                <a:spcPct val="100000"/>
              </a:lnSpc>
            </a:pPr>
            <a:r>
              <a:rPr lang="en-GB" sz="1800" dirty="0">
                <a:solidFill>
                  <a:schemeClr val="tx1"/>
                </a:solidFill>
                <a:latin typeface="Gill Sans MT" panose="020B0502020104020203" pitchFamily="34" charset="0"/>
              </a:rPr>
              <a:t>The business sells meat hampers to the members of the South African Municipal Workers Union (SAMWU) within various municipalities in Gauteng Province. Four different meat types are included in the meat hamper, namely beef, pork, poultry and mutton and the customers also have an option to choose own variety. Through a Union led initiative, Great Meat Hampers has been allocated a payroll code from the employer (Municipalities) which allows Great Meat Hampers to receive payments for services provided from the municipality’s payroll.</a:t>
            </a:r>
          </a:p>
          <a:p>
            <a:pPr algn="just">
              <a:lnSpc>
                <a:spcPct val="100000"/>
              </a:lnSpc>
            </a:pPr>
            <a:r>
              <a:rPr lang="en-GB" sz="1800" dirty="0">
                <a:solidFill>
                  <a:schemeClr val="tx1"/>
                </a:solidFill>
                <a:latin typeface="Gill Sans MT" panose="020B0502020104020203" pitchFamily="34" charset="0"/>
              </a:rPr>
              <a:t>Great Meat Hampers approached sefa to raise finance of R3 882 520 to use for working capital purposes to cover stock payments of meat hampers to at the respective butcheries from which the union members collect their stock of meat hampers.</a:t>
            </a:r>
          </a:p>
          <a:p>
            <a:pPr algn="just">
              <a:lnSpc>
                <a:spcPct val="100000"/>
              </a:lnSpc>
            </a:pPr>
            <a:r>
              <a:rPr lang="en-GB" sz="1800" dirty="0">
                <a:solidFill>
                  <a:schemeClr val="tx1"/>
                </a:solidFill>
                <a:latin typeface="Gill Sans MT" panose="020B0502020104020203" pitchFamily="34" charset="0"/>
              </a:rPr>
              <a:t>Sefa approved a Facility of R3 882 520 which is made up of a grant of R1 106 518.20 and a term loan of R2 776 001.80.</a:t>
            </a:r>
            <a:endParaRPr lang="en-ZA" sz="1800" dirty="0">
              <a:solidFill>
                <a:schemeClr val="tx1"/>
              </a:solidFill>
              <a:latin typeface="Gill Sans MT" panose="020B0502020104020203" pitchFamily="34" charset="0"/>
            </a:endParaRPr>
          </a:p>
        </p:txBody>
      </p:sp>
      <p:sp>
        <p:nvSpPr>
          <p:cNvPr id="4" name="Slide Number Placeholder 3"/>
          <p:cNvSpPr>
            <a:spLocks noGrp="1"/>
          </p:cNvSpPr>
          <p:nvPr>
            <p:ph type="sldNum" sz="quarter" idx="11"/>
          </p:nvPr>
        </p:nvSpPr>
        <p:spPr/>
        <p:txBody>
          <a:bodyPr/>
          <a:lstStyle/>
          <a:p>
            <a:pPr>
              <a:defRPr/>
            </a:pPr>
            <a:fld id="{8AACF080-9DDD-4989-B070-1CBD42B065C6}" type="slidenum">
              <a:rPr lang="en-ZA">
                <a:solidFill>
                  <a:srgbClr val="50575F"/>
                </a:solidFill>
                <a:latin typeface="Arial" panose="020B0604020202020204" pitchFamily="34" charset="0"/>
                <a:cs typeface="Arial" panose="020B0604020202020204" pitchFamily="34" charset="0"/>
              </a:rPr>
              <a:pPr>
                <a:defRPr/>
              </a:pPr>
              <a:t>13</a:t>
            </a:fld>
            <a:endParaRPr lang="en-ZA"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7606978" y="834203"/>
            <a:ext cx="3971500" cy="2005677"/>
          </a:xfrm>
          <a:prstGeom prst="rect">
            <a:avLst/>
          </a:prstGeom>
          <a:noFill/>
          <a:ln>
            <a:solidFill>
              <a:srgbClr val="F07F09"/>
            </a:solidFill>
          </a:ln>
        </p:spPr>
        <p:txBody>
          <a:bodyPr wrap="square" rtlCol="0">
            <a:spAutoFit/>
          </a:bodyPr>
          <a:lstStyle/>
          <a:p>
            <a:pPr>
              <a:lnSpc>
                <a:spcPct val="150000"/>
              </a:lnSpc>
              <a:defRPr/>
            </a:pPr>
            <a:r>
              <a:rPr lang="en-ZA" sz="1400" b="1" u="sng" dirty="0">
                <a:solidFill>
                  <a:prstClr val="black"/>
                </a:solidFill>
                <a:latin typeface="Gill Sans MT" panose="020B0502020104020203" pitchFamily="34" charset="0"/>
                <a:cs typeface="Arial" panose="020B0604020202020204" pitchFamily="34" charset="0"/>
              </a:rPr>
              <a:t>Key information</a:t>
            </a:r>
          </a:p>
          <a:p>
            <a:pPr marL="228600" indent="-228600">
              <a:spcBef>
                <a:spcPts val="1000"/>
              </a:spcBef>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Location :  17 Nienaber Road, Elandspark, JHB</a:t>
            </a:r>
          </a:p>
          <a:p>
            <a:pPr marL="228600" indent="-228600">
              <a:spcBef>
                <a:spcPts val="1000"/>
              </a:spcBef>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Job Created: 17</a:t>
            </a:r>
          </a:p>
          <a:p>
            <a:pPr marL="228600" indent="-228600">
              <a:spcBef>
                <a:spcPts val="1000"/>
              </a:spcBef>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Funding amount: R3 882 520 (inclusive of 29% grant)</a:t>
            </a:r>
          </a:p>
          <a:p>
            <a:pPr marL="228600" indent="-228600">
              <a:spcBef>
                <a:spcPts val="1000"/>
              </a:spcBef>
              <a:buFont typeface="Arial" panose="020B0604020202020204" pitchFamily="34" charset="0"/>
              <a:buChar char="•"/>
              <a:defRPr/>
            </a:pPr>
            <a:r>
              <a:rPr lang="en-ZA" sz="1400" dirty="0">
                <a:solidFill>
                  <a:prstClr val="black"/>
                </a:solidFill>
                <a:latin typeface="Gill Sans MT" panose="020B0502020104020203" pitchFamily="34" charset="0"/>
                <a:cs typeface="Arial" panose="020B0604020202020204" pitchFamily="34" charset="0"/>
              </a:rPr>
              <a:t>Sector:  Retail</a:t>
            </a:r>
          </a:p>
        </p:txBody>
      </p:sp>
      <p:pic>
        <p:nvPicPr>
          <p:cNvPr id="5" name="Picture 4">
            <a:extLst>
              <a:ext uri="{FF2B5EF4-FFF2-40B4-BE49-F238E27FC236}">
                <a16:creationId xmlns:a16="http://schemas.microsoft.com/office/drawing/2014/main" xmlns="" id="{DE7D0D6C-BCC4-46FF-A919-F06BBBEFF18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620493" y="3068979"/>
            <a:ext cx="2199367" cy="3106534"/>
          </a:xfrm>
          <a:prstGeom prst="rect">
            <a:avLst/>
          </a:prstGeom>
        </p:spPr>
      </p:pic>
      <p:pic>
        <p:nvPicPr>
          <p:cNvPr id="9" name="Picture 8">
            <a:extLst>
              <a:ext uri="{FF2B5EF4-FFF2-40B4-BE49-F238E27FC236}">
                <a16:creationId xmlns:a16="http://schemas.microsoft.com/office/drawing/2014/main" xmlns="" id="{4D5BB8DF-5D80-4B5D-9B27-B3D4E5B1EFFB}"/>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793398" y="3068979"/>
            <a:ext cx="2199366" cy="3106534"/>
          </a:xfrm>
          <a:prstGeom prst="rect">
            <a:avLst/>
          </a:prstGeom>
        </p:spPr>
      </p:pic>
    </p:spTree>
    <p:extLst>
      <p:ext uri="{BB962C8B-B14F-4D97-AF65-F5344CB8AC3E}">
        <p14:creationId xmlns:p14="http://schemas.microsoft.com/office/powerpoint/2010/main" xmlns="" val="170790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128497"/>
            <a:ext cx="9063005" cy="716552"/>
          </a:xfrm>
        </p:spPr>
        <p:txBody>
          <a:bodyPr>
            <a:noAutofit/>
          </a:bodyPr>
          <a:lstStyle/>
          <a:p>
            <a:r>
              <a:rPr lang="en-ZA" sz="2800" dirty="0">
                <a:latin typeface="Gill Sans MT" panose="020B0502020104020203" pitchFamily="34" charset="0"/>
              </a:rPr>
              <a:t>Ambelisi (Pty) Ltd </a:t>
            </a:r>
          </a:p>
        </p:txBody>
      </p:sp>
      <p:sp>
        <p:nvSpPr>
          <p:cNvPr id="3" name="Text Placeholder 2"/>
          <p:cNvSpPr>
            <a:spLocks noGrp="1"/>
          </p:cNvSpPr>
          <p:nvPr>
            <p:ph type="body" sz="quarter" idx="12"/>
          </p:nvPr>
        </p:nvSpPr>
        <p:spPr>
          <a:xfrm>
            <a:off x="252810" y="901527"/>
            <a:ext cx="6545555" cy="5299816"/>
          </a:xfrm>
          <a:ln>
            <a:solidFill>
              <a:srgbClr val="F07F09"/>
            </a:solidFill>
          </a:ln>
        </p:spPr>
        <p:txBody>
          <a:bodyPr>
            <a:normAutofit/>
          </a:bodyPr>
          <a:lstStyle/>
          <a:p>
            <a:pPr algn="just"/>
            <a:r>
              <a:rPr lang="en-US" sz="1800" dirty="0">
                <a:solidFill>
                  <a:schemeClr val="tx1"/>
                </a:solidFill>
                <a:latin typeface="Gill Sans MT" panose="020B0502020104020203" pitchFamily="34" charset="0"/>
              </a:rPr>
              <a:t>Ambelisi (Pty) Ltd is 100% owned by Mr. Zongezile Liwani.  He is a person with disability.</a:t>
            </a:r>
          </a:p>
          <a:p>
            <a:pPr algn="just"/>
            <a:r>
              <a:rPr lang="en-US" sz="1800" dirty="0">
                <a:solidFill>
                  <a:schemeClr val="tx1"/>
                </a:solidFill>
                <a:latin typeface="Gill Sans MT" panose="020B0502020104020203" pitchFamily="34" charset="0"/>
              </a:rPr>
              <a:t>Mr. Liwani has entrepreneurial and retail experience. In 2005, he started his 1st business (a liquor store) in Nyanga that was an immediate success. In 2008, due to the success of the liquor store he was approached by the Spar Group and was requested to convert and manage an underperforming Score Store into a Spar Family Store. </a:t>
            </a:r>
            <a:endParaRPr lang="en-GB" sz="1800" dirty="0">
              <a:solidFill>
                <a:schemeClr val="tx1"/>
              </a:solidFill>
              <a:latin typeface="Gill Sans MT" panose="020B0502020104020203" pitchFamily="34" charset="0"/>
            </a:endParaRPr>
          </a:p>
          <a:p>
            <a:pPr algn="just"/>
            <a:r>
              <a:rPr lang="en-US" sz="1800" dirty="0">
                <a:solidFill>
                  <a:schemeClr val="tx1"/>
                </a:solidFill>
                <a:latin typeface="Gill Sans MT" panose="020B0502020104020203" pitchFamily="34" charset="0"/>
              </a:rPr>
              <a:t>In 2017, Mr. Liwani and his wife opened a Pick ‘n Pay Ndwamba Market Store in Nyanga.  This was financed by Masisizane Fund.</a:t>
            </a:r>
          </a:p>
          <a:p>
            <a:pPr algn="just"/>
            <a:r>
              <a:rPr lang="en-US" sz="1800" dirty="0">
                <a:solidFill>
                  <a:schemeClr val="tx1"/>
                </a:solidFill>
                <a:latin typeface="Gill Sans MT" panose="020B0502020104020203" pitchFamily="34" charset="0"/>
              </a:rPr>
              <a:t>The success of the Ndwamba Market Store  led to the entrepreneurs having identified an opportunity to open a 2nd store that is based in the Mbekweni Township in Paarl, Western Cape.</a:t>
            </a:r>
            <a:endParaRPr lang="en-ZA" sz="1800" dirty="0">
              <a:solidFill>
                <a:schemeClr val="tx1"/>
              </a:solidFill>
              <a:latin typeface="Gill Sans MT" panose="020B0502020104020203" pitchFamily="34" charset="0"/>
            </a:endParaRPr>
          </a:p>
          <a:p>
            <a:pPr algn="just"/>
            <a:r>
              <a:rPr lang="en-ZA" sz="1800" dirty="0">
                <a:solidFill>
                  <a:schemeClr val="tx1"/>
                </a:solidFill>
                <a:latin typeface="Gill Sans MT" panose="020B0502020104020203" pitchFamily="34" charset="0"/>
              </a:rPr>
              <a:t>Mbekweni Market Store was financed by sefa.  The amount of the loan is R</a:t>
            </a:r>
            <a:r>
              <a:rPr lang="en-US" sz="1800" dirty="0">
                <a:solidFill>
                  <a:schemeClr val="tx1"/>
                </a:solidFill>
                <a:latin typeface="Gill Sans MT" panose="020B0502020104020203" pitchFamily="34" charset="0"/>
              </a:rPr>
              <a:t>4 448 350</a:t>
            </a:r>
            <a:r>
              <a:rPr lang="en-ZA" sz="1800" dirty="0">
                <a:solidFill>
                  <a:schemeClr val="tx1"/>
                </a:solidFill>
                <a:latin typeface="Gill Sans MT" panose="020B0502020104020203" pitchFamily="34" charset="0"/>
              </a:rPr>
              <a:t>. </a:t>
            </a:r>
            <a:r>
              <a:rPr lang="en-US" sz="1800" dirty="0">
                <a:solidFill>
                  <a:schemeClr val="tx1"/>
                </a:solidFill>
                <a:latin typeface="Gill Sans MT" panose="020B0502020104020203" pitchFamily="34" charset="0"/>
              </a:rPr>
              <a:t>The DSBD Grant of R800 000 will be paid directly to sefa in month 13 to reduce exposure of the funding to R3 648 350.</a:t>
            </a:r>
            <a:endParaRPr lang="en-ZA" sz="1800" dirty="0">
              <a:solidFill>
                <a:schemeClr val="tx1"/>
              </a:solidFill>
              <a:latin typeface="Gill Sans MT" panose="020B0502020104020203" pitchFamily="34" charset="0"/>
            </a:endParaRPr>
          </a:p>
          <a:p>
            <a:pPr marL="0" indent="0" algn="just">
              <a:lnSpc>
                <a:spcPct val="100000"/>
              </a:lnSpc>
              <a:buNone/>
            </a:pPr>
            <a:endParaRPr lang="en-ZA" sz="1600" dirty="0">
              <a:solidFill>
                <a:schemeClr val="tx1"/>
              </a:solidFill>
              <a:latin typeface="Gill Sans MT" panose="020B0502020104020203" pitchFamily="34" charset="0"/>
            </a:endParaRPr>
          </a:p>
        </p:txBody>
      </p:sp>
      <p:sp>
        <p:nvSpPr>
          <p:cNvPr id="4" name="Slide Number Placeholder 3"/>
          <p:cNvSpPr>
            <a:spLocks noGrp="1"/>
          </p:cNvSpPr>
          <p:nvPr>
            <p:ph type="sldNum" sz="quarter" idx="11"/>
          </p:nvPr>
        </p:nvSpPr>
        <p:spPr/>
        <p:txBody>
          <a:bodyPr/>
          <a:lstStyle/>
          <a:p>
            <a:pPr>
              <a:defRPr/>
            </a:pPr>
            <a:fld id="{8AACF080-9DDD-4989-B070-1CBD42B065C6}" type="slidenum">
              <a:rPr lang="en-ZA">
                <a:solidFill>
                  <a:srgbClr val="50575F"/>
                </a:solidFill>
                <a:latin typeface="Arial" panose="020B0604020202020204" pitchFamily="34" charset="0"/>
                <a:cs typeface="Arial" panose="020B0604020202020204" pitchFamily="34" charset="0"/>
              </a:rPr>
              <a:pPr>
                <a:defRPr/>
              </a:pPr>
              <a:t>14</a:t>
            </a:fld>
            <a:endParaRPr lang="en-ZA"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6981549" y="891365"/>
            <a:ext cx="3463455" cy="1384995"/>
          </a:xfrm>
          <a:prstGeom prst="rect">
            <a:avLst/>
          </a:prstGeom>
          <a:noFill/>
          <a:ln>
            <a:solidFill>
              <a:srgbClr val="F07F09"/>
            </a:solidFill>
          </a:ln>
        </p:spPr>
        <p:txBody>
          <a:bodyPr wrap="square" rtlCol="0">
            <a:spAutoFit/>
          </a:bodyPr>
          <a:lstStyle/>
          <a:p>
            <a:pPr>
              <a:defRPr/>
            </a:pPr>
            <a:r>
              <a:rPr lang="en-ZA" sz="1400" u="sng" dirty="0">
                <a:solidFill>
                  <a:prstClr val="black"/>
                </a:solidFill>
                <a:latin typeface="Gill Sans MT" panose="020B0502020104020203" pitchFamily="34" charset="0"/>
              </a:rPr>
              <a:t>Key information</a:t>
            </a:r>
          </a:p>
          <a:p>
            <a:pPr marL="285750" indent="-285750">
              <a:buFont typeface="Arial" panose="020B0604020202020204" pitchFamily="34" charset="0"/>
              <a:buChar char="•"/>
              <a:defRPr/>
            </a:pPr>
            <a:r>
              <a:rPr lang="en-ZA" sz="1400" dirty="0">
                <a:solidFill>
                  <a:prstClr val="black"/>
                </a:solidFill>
                <a:latin typeface="Gill Sans MT" panose="020B0502020104020203" pitchFamily="34" charset="0"/>
              </a:rPr>
              <a:t>Location:	Western Cape, Paarl</a:t>
            </a:r>
          </a:p>
          <a:p>
            <a:pPr marL="285750" indent="-285750">
              <a:buFont typeface="Arial" panose="020B0604020202020204" pitchFamily="34" charset="0"/>
              <a:buChar char="•"/>
              <a:defRPr/>
            </a:pPr>
            <a:r>
              <a:rPr lang="en-ZA" sz="1400" dirty="0">
                <a:solidFill>
                  <a:prstClr val="black"/>
                </a:solidFill>
                <a:latin typeface="Gill Sans MT" panose="020B0502020104020203" pitchFamily="34" charset="0"/>
              </a:rPr>
              <a:t>Job creation:	14</a:t>
            </a:r>
          </a:p>
          <a:p>
            <a:pPr marL="285750" indent="-285750">
              <a:buFont typeface="Arial" panose="020B0604020202020204" pitchFamily="34" charset="0"/>
              <a:buChar char="•"/>
              <a:defRPr/>
            </a:pPr>
            <a:r>
              <a:rPr lang="en-ZA" sz="1400" dirty="0">
                <a:solidFill>
                  <a:prstClr val="black"/>
                </a:solidFill>
                <a:latin typeface="Gill Sans MT" panose="020B0502020104020203" pitchFamily="34" charset="0"/>
              </a:rPr>
              <a:t>Funding amount: 	</a:t>
            </a:r>
            <a:r>
              <a:rPr lang="en-US" sz="1400" dirty="0">
                <a:latin typeface="Gill Sans MT" panose="020B0502020104020203" pitchFamily="34" charset="0"/>
              </a:rPr>
              <a:t>R3 648 350 </a:t>
            </a:r>
            <a:endParaRPr lang="en-ZA" sz="1400" dirty="0">
              <a:solidFill>
                <a:prstClr val="black"/>
              </a:solidFill>
              <a:latin typeface="Gill Sans MT" panose="020B0502020104020203" pitchFamily="34" charset="0"/>
            </a:endParaRPr>
          </a:p>
          <a:p>
            <a:pPr marL="285750" indent="-285750">
              <a:buFont typeface="Arial" panose="020B0604020202020204" pitchFamily="34" charset="0"/>
              <a:buChar char="•"/>
              <a:defRPr/>
            </a:pPr>
            <a:r>
              <a:rPr lang="en-ZA" sz="1400" dirty="0">
                <a:solidFill>
                  <a:prstClr val="black"/>
                </a:solidFill>
                <a:latin typeface="Gill Sans MT" panose="020B0502020104020203" pitchFamily="34" charset="0"/>
              </a:rPr>
              <a:t>Sector:                      Retail</a:t>
            </a:r>
          </a:p>
        </p:txBody>
      </p:sp>
      <p:pic>
        <p:nvPicPr>
          <p:cNvPr id="12" name="Picture 11" descr="A person standing in front of a store&#10;&#10;Description automatically generated">
            <a:extLst>
              <a:ext uri="{FF2B5EF4-FFF2-40B4-BE49-F238E27FC236}">
                <a16:creationId xmlns:a16="http://schemas.microsoft.com/office/drawing/2014/main" xmlns="" id="{9F4C6966-4E0E-4F2E-A266-CB56FCDC57F0}"/>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981548" y="2407164"/>
            <a:ext cx="3964747" cy="1743075"/>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xmlns="" id="{F5B79AEA-F473-438B-8449-119927BDA759}"/>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981547" y="4281043"/>
            <a:ext cx="3964747" cy="1920300"/>
          </a:xfrm>
          <a:prstGeom prst="rect">
            <a:avLst/>
          </a:prstGeom>
        </p:spPr>
      </p:pic>
    </p:spTree>
    <p:extLst>
      <p:ext uri="{BB962C8B-B14F-4D97-AF65-F5344CB8AC3E}">
        <p14:creationId xmlns:p14="http://schemas.microsoft.com/office/powerpoint/2010/main" xmlns="" val="228173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4" descr="Sample small business thank you letters to get you started - Small Business  Trends">
            <a:extLst>
              <a:ext uri="{FF2B5EF4-FFF2-40B4-BE49-F238E27FC236}">
                <a16:creationId xmlns:a16="http://schemas.microsoft.com/office/drawing/2014/main" xmlns="" id="{1A493212-485B-4BB0-826D-94EA80FA5C40}"/>
              </a:ext>
            </a:extLst>
          </p:cNvPr>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3140250" y="2149287"/>
            <a:ext cx="5524777" cy="29730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00080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1426063E-14C7-4C4B-A56D-9A4753B769BF}"/>
              </a:ext>
            </a:extLst>
          </p:cNvPr>
          <p:cNvSpPr>
            <a:spLocks noGrp="1"/>
          </p:cNvSpPr>
          <p:nvPr>
            <p:ph type="title"/>
          </p:nvPr>
        </p:nvSpPr>
        <p:spPr>
          <a:xfrm>
            <a:off x="838200" y="111907"/>
            <a:ext cx="10515600" cy="1325563"/>
          </a:xfrm>
        </p:spPr>
        <p:txBody>
          <a:bodyPr/>
          <a:lstStyle/>
          <a:p>
            <a:r>
              <a:rPr lang="en-US" dirty="0"/>
              <a:t>Introduction</a:t>
            </a:r>
          </a:p>
        </p:txBody>
      </p:sp>
      <p:sp>
        <p:nvSpPr>
          <p:cNvPr id="17" name="Content Placeholder 16">
            <a:extLst>
              <a:ext uri="{FF2B5EF4-FFF2-40B4-BE49-F238E27FC236}">
                <a16:creationId xmlns:a16="http://schemas.microsoft.com/office/drawing/2014/main" xmlns="" id="{D670114A-C384-6C4F-AB67-3FE7AE057113}"/>
              </a:ext>
            </a:extLst>
          </p:cNvPr>
          <p:cNvSpPr>
            <a:spLocks noGrp="1"/>
          </p:cNvSpPr>
          <p:nvPr>
            <p:ph sz="half" idx="2"/>
          </p:nvPr>
        </p:nvSpPr>
        <p:spPr>
          <a:xfrm>
            <a:off x="838200" y="1280160"/>
            <a:ext cx="10515600" cy="4585654"/>
          </a:xfrm>
        </p:spPr>
        <p:txBody>
          <a:bodyPr>
            <a:normAutofit fontScale="92500" lnSpcReduction="20000"/>
          </a:bodyPr>
          <a:lstStyle/>
          <a:p>
            <a:pPr marL="514350" indent="-514350" algn="just">
              <a:lnSpc>
                <a:spcPct val="110000"/>
              </a:lnSpc>
              <a:buFont typeface="+mj-lt"/>
              <a:buAutoNum type="arabicPeriod"/>
            </a:pPr>
            <a:r>
              <a:rPr lang="en-GB" dirty="0">
                <a:solidFill>
                  <a:schemeClr val="tx1"/>
                </a:solidFill>
                <a:latin typeface="Gill Sans MT" panose="020B0502020104020203" pitchFamily="34" charset="0"/>
              </a:rPr>
              <a:t>Building financial inclusivity and ensuring access to finance to SMMEs and Co-operatives, particularly those who faced historical discrimination is the core mandate of </a:t>
            </a:r>
            <a:r>
              <a:rPr lang="en-GB" b="1" dirty="0">
                <a:solidFill>
                  <a:schemeClr val="tx1"/>
                </a:solidFill>
                <a:latin typeface="Gill Sans MT" panose="020B0502020104020203" pitchFamily="34" charset="0"/>
              </a:rPr>
              <a:t>sefa</a:t>
            </a:r>
            <a:r>
              <a:rPr lang="en-GB" dirty="0">
                <a:solidFill>
                  <a:schemeClr val="tx1"/>
                </a:solidFill>
                <a:latin typeface="Gill Sans MT" panose="020B0502020104020203" pitchFamily="34" charset="0"/>
              </a:rPr>
              <a:t>.  </a:t>
            </a:r>
          </a:p>
          <a:p>
            <a:pPr marL="514350" indent="-514350" algn="just">
              <a:lnSpc>
                <a:spcPct val="110000"/>
              </a:lnSpc>
              <a:buFont typeface="+mj-lt"/>
              <a:buAutoNum type="arabicPeriod"/>
            </a:pPr>
            <a:r>
              <a:rPr lang="en-GB" dirty="0">
                <a:solidFill>
                  <a:schemeClr val="tx1"/>
                </a:solidFill>
                <a:latin typeface="Gill Sans MT" panose="020B0502020104020203" pitchFamily="34" charset="0"/>
              </a:rPr>
              <a:t>In this context, </a:t>
            </a:r>
            <a:r>
              <a:rPr lang="en-GB" b="1" dirty="0">
                <a:solidFill>
                  <a:schemeClr val="tx1"/>
                </a:solidFill>
                <a:latin typeface="Gill Sans MT" panose="020B0502020104020203" pitchFamily="34" charset="0"/>
              </a:rPr>
              <a:t>sefa’s</a:t>
            </a:r>
            <a:r>
              <a:rPr lang="en-GB" dirty="0">
                <a:solidFill>
                  <a:schemeClr val="tx1"/>
                </a:solidFill>
                <a:latin typeface="Gill Sans MT" panose="020B0502020104020203" pitchFamily="34" charset="0"/>
              </a:rPr>
              <a:t> core target market in the SMME sector primarily focuses on small businesses that are owned and operated by black-, women-, youth- and entrepreneurs with disabilities. </a:t>
            </a:r>
          </a:p>
          <a:p>
            <a:pPr marL="514350" indent="-514350" algn="just">
              <a:lnSpc>
                <a:spcPct val="110000"/>
              </a:lnSpc>
              <a:buFont typeface="+mj-lt"/>
              <a:buAutoNum type="arabicPeriod"/>
            </a:pPr>
            <a:r>
              <a:rPr lang="en-GB" dirty="0">
                <a:solidFill>
                  <a:schemeClr val="tx1"/>
                </a:solidFill>
                <a:latin typeface="Gill Sans MT" panose="020B0502020104020203" pitchFamily="34" charset="0"/>
              </a:rPr>
              <a:t>To support SMMEs and Co-operatives owned by entrepreneurs with disabilities, sefa: </a:t>
            </a:r>
          </a:p>
          <a:p>
            <a:pPr marL="914389" lvl="1" indent="-457200" algn="just">
              <a:lnSpc>
                <a:spcPct val="110000"/>
              </a:lnSpc>
              <a:buFont typeface="+mj-lt"/>
              <a:buAutoNum type="alphaLcPeriod"/>
            </a:pPr>
            <a:r>
              <a:rPr lang="en-GB" dirty="0">
                <a:solidFill>
                  <a:schemeClr val="tx1"/>
                </a:solidFill>
                <a:latin typeface="Gill Sans MT" panose="020B0502020104020203" pitchFamily="34" charset="0"/>
              </a:rPr>
              <a:t>has a Corporate Performance Indicator that measures funding support to entrepreneurs with disabilities.  </a:t>
            </a:r>
          </a:p>
          <a:p>
            <a:pPr marL="914389" lvl="1" indent="-457200" algn="just">
              <a:lnSpc>
                <a:spcPct val="110000"/>
              </a:lnSpc>
              <a:buFont typeface="+mj-lt"/>
              <a:buAutoNum type="alphaLcPeriod"/>
            </a:pPr>
            <a:r>
              <a:rPr lang="en-GB" dirty="0">
                <a:solidFill>
                  <a:schemeClr val="tx1"/>
                </a:solidFill>
                <a:latin typeface="Gill Sans MT" panose="020B0502020104020203" pitchFamily="34" charset="0"/>
              </a:rPr>
              <a:t>In December 2016, </a:t>
            </a:r>
            <a:r>
              <a:rPr lang="en-GB" b="1" dirty="0">
                <a:solidFill>
                  <a:schemeClr val="tx1"/>
                </a:solidFill>
                <a:latin typeface="Gill Sans MT" panose="020B0502020104020203" pitchFamily="34" charset="0"/>
              </a:rPr>
              <a:t>sefa</a:t>
            </a:r>
            <a:r>
              <a:rPr lang="en-GB" dirty="0">
                <a:solidFill>
                  <a:schemeClr val="tx1"/>
                </a:solidFill>
                <a:latin typeface="Gill Sans MT" panose="020B0502020104020203" pitchFamily="34" charset="0"/>
              </a:rPr>
              <a:t> introduced a dedicated funding scheme to support entrepreneurs with disabilities, called Amavulandlela Disability Scheme.</a:t>
            </a:r>
          </a:p>
          <a:p>
            <a:pPr marL="0" indent="0" algn="just">
              <a:lnSpc>
                <a:spcPct val="110000"/>
              </a:lnSpc>
              <a:buNone/>
            </a:pPr>
            <a:endParaRPr lang="en-GB" dirty="0">
              <a:latin typeface="Gill Sans MT" panose="020B0502020104020203" pitchFamily="34" charset="0"/>
            </a:endParaRPr>
          </a:p>
          <a:p>
            <a:pPr algn="just">
              <a:lnSpc>
                <a:spcPct val="110000"/>
              </a:lnSpc>
              <a:buFont typeface="Wingdings" panose="05000000000000000000" pitchFamily="2" charset="2"/>
              <a:buChar char="Ø"/>
            </a:pPr>
            <a:endParaRPr lang="en-US" dirty="0">
              <a:latin typeface="Gill Sans MT" panose="020B0502020104020203" pitchFamily="34" charset="0"/>
            </a:endParaRPr>
          </a:p>
        </p:txBody>
      </p:sp>
    </p:spTree>
    <p:extLst>
      <p:ext uri="{BB962C8B-B14F-4D97-AF65-F5344CB8AC3E}">
        <p14:creationId xmlns:p14="http://schemas.microsoft.com/office/powerpoint/2010/main" xmlns="" val="328735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1426063E-14C7-4C4B-A56D-9A4753B769BF}"/>
              </a:ext>
            </a:extLst>
          </p:cNvPr>
          <p:cNvSpPr>
            <a:spLocks noGrp="1"/>
          </p:cNvSpPr>
          <p:nvPr>
            <p:ph type="title"/>
          </p:nvPr>
        </p:nvSpPr>
        <p:spPr>
          <a:xfrm>
            <a:off x="641250" y="163713"/>
            <a:ext cx="10515600" cy="1325563"/>
          </a:xfrm>
        </p:spPr>
        <p:txBody>
          <a:bodyPr>
            <a:normAutofit/>
          </a:bodyPr>
          <a:lstStyle/>
          <a:p>
            <a:r>
              <a:rPr lang="en-US" sz="3600" dirty="0"/>
              <a:t>Amavulandlela Funding Scheme </a:t>
            </a:r>
          </a:p>
        </p:txBody>
      </p:sp>
      <p:sp>
        <p:nvSpPr>
          <p:cNvPr id="17" name="Content Placeholder 16">
            <a:extLst>
              <a:ext uri="{FF2B5EF4-FFF2-40B4-BE49-F238E27FC236}">
                <a16:creationId xmlns:a16="http://schemas.microsoft.com/office/drawing/2014/main" xmlns="" id="{D670114A-C384-6C4F-AB67-3FE7AE057113}"/>
              </a:ext>
            </a:extLst>
          </p:cNvPr>
          <p:cNvSpPr>
            <a:spLocks noGrp="1"/>
          </p:cNvSpPr>
          <p:nvPr>
            <p:ph sz="half" idx="2"/>
          </p:nvPr>
        </p:nvSpPr>
        <p:spPr>
          <a:xfrm>
            <a:off x="492369" y="1378856"/>
            <a:ext cx="11226019" cy="5007429"/>
          </a:xfrm>
        </p:spPr>
        <p:txBody>
          <a:bodyPr>
            <a:normAutofit/>
          </a:bodyPr>
          <a:lstStyle/>
          <a:p>
            <a:pPr marL="514350" indent="-514350">
              <a:lnSpc>
                <a:spcPct val="150000"/>
              </a:lnSpc>
              <a:buFont typeface="+mj-lt"/>
              <a:buAutoNum type="arabicPeriod"/>
            </a:pPr>
            <a:r>
              <a:rPr lang="en-GB" dirty="0">
                <a:solidFill>
                  <a:schemeClr val="tx1"/>
                </a:solidFill>
                <a:latin typeface="Gill Sans MT" panose="020B0502020104020203" pitchFamily="34" charset="0"/>
              </a:rPr>
              <a:t>Eligibility Criteria</a:t>
            </a:r>
          </a:p>
          <a:p>
            <a:pPr marL="457189" lvl="1" indent="0">
              <a:buNone/>
            </a:pPr>
            <a:r>
              <a:rPr lang="en-GB" dirty="0">
                <a:solidFill>
                  <a:schemeClr val="tx1"/>
                </a:solidFill>
                <a:latin typeface="Gill Sans MT" panose="020B0502020104020203" pitchFamily="34" charset="0"/>
              </a:rPr>
              <a:t>The scheme is targeted at small and medium-sized enterprises and Co-operatives with at least 50+1% ownership by entrepreneurs with disabilities. </a:t>
            </a:r>
          </a:p>
          <a:p>
            <a:pPr marL="914389" lvl="1" indent="-457200" algn="just">
              <a:buFont typeface="+mj-lt"/>
              <a:buAutoNum type="alphaLcPeriod"/>
            </a:pPr>
            <a:r>
              <a:rPr lang="en-GB" dirty="0">
                <a:solidFill>
                  <a:schemeClr val="tx1"/>
                </a:solidFill>
                <a:latin typeface="Gill Sans MT" panose="020B0502020104020203" pitchFamily="34" charset="0"/>
              </a:rPr>
              <a:t>The entrepreneur must be operationally involved in the daily running of the business;</a:t>
            </a:r>
          </a:p>
          <a:p>
            <a:pPr marL="914389" lvl="1" indent="-457200" algn="just">
              <a:buFont typeface="+mj-lt"/>
              <a:buAutoNum type="alphaLcPeriod"/>
            </a:pPr>
            <a:r>
              <a:rPr lang="en-GB" dirty="0">
                <a:solidFill>
                  <a:schemeClr val="tx1"/>
                </a:solidFill>
                <a:latin typeface="Gill Sans MT" panose="020B0502020104020203" pitchFamily="34" charset="0"/>
              </a:rPr>
              <a:t>Financing applications must have economic merit (financially sustainable &amp; technically feasible);</a:t>
            </a:r>
          </a:p>
          <a:p>
            <a:pPr marL="914389" lvl="1" indent="-457200" algn="just">
              <a:buFont typeface="+mj-lt"/>
              <a:buAutoNum type="alphaLcPeriod"/>
            </a:pPr>
            <a:r>
              <a:rPr lang="en-GB" dirty="0">
                <a:solidFill>
                  <a:schemeClr val="tx1"/>
                </a:solidFill>
                <a:latin typeface="Gill Sans MT" panose="020B0502020104020203" pitchFamily="34" charset="0"/>
              </a:rPr>
              <a:t>Application of funds can be applied for business expansion, start-ups or contract financing;</a:t>
            </a:r>
          </a:p>
          <a:p>
            <a:endParaRPr lang="en-US" dirty="0"/>
          </a:p>
        </p:txBody>
      </p:sp>
    </p:spTree>
    <p:extLst>
      <p:ext uri="{BB962C8B-B14F-4D97-AF65-F5344CB8AC3E}">
        <p14:creationId xmlns:p14="http://schemas.microsoft.com/office/powerpoint/2010/main" xmlns="" val="25228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1426063E-14C7-4C4B-A56D-9A4753B769BF}"/>
              </a:ext>
            </a:extLst>
          </p:cNvPr>
          <p:cNvSpPr>
            <a:spLocks noGrp="1"/>
          </p:cNvSpPr>
          <p:nvPr>
            <p:ph type="title"/>
          </p:nvPr>
        </p:nvSpPr>
        <p:spPr>
          <a:xfrm>
            <a:off x="641250" y="-103573"/>
            <a:ext cx="10515600" cy="1325563"/>
          </a:xfrm>
        </p:spPr>
        <p:txBody>
          <a:bodyPr>
            <a:normAutofit/>
          </a:bodyPr>
          <a:lstStyle/>
          <a:p>
            <a:r>
              <a:rPr lang="en-US" sz="3600" dirty="0"/>
              <a:t>Amavulandlela Funding Scheme (Cont.)</a:t>
            </a:r>
          </a:p>
        </p:txBody>
      </p:sp>
      <p:sp>
        <p:nvSpPr>
          <p:cNvPr id="17" name="Content Placeholder 16">
            <a:extLst>
              <a:ext uri="{FF2B5EF4-FFF2-40B4-BE49-F238E27FC236}">
                <a16:creationId xmlns:a16="http://schemas.microsoft.com/office/drawing/2014/main" xmlns="" id="{D670114A-C384-6C4F-AB67-3FE7AE057113}"/>
              </a:ext>
            </a:extLst>
          </p:cNvPr>
          <p:cNvSpPr>
            <a:spLocks noGrp="1"/>
          </p:cNvSpPr>
          <p:nvPr>
            <p:ph sz="half" idx="2"/>
          </p:nvPr>
        </p:nvSpPr>
        <p:spPr>
          <a:xfrm>
            <a:off x="309489" y="1111570"/>
            <a:ext cx="11549576" cy="5007429"/>
          </a:xfrm>
        </p:spPr>
        <p:txBody>
          <a:bodyPr>
            <a:normAutofit lnSpcReduction="10000"/>
          </a:bodyPr>
          <a:lstStyle/>
          <a:p>
            <a:pPr marL="0" indent="0">
              <a:buNone/>
            </a:pPr>
            <a:r>
              <a:rPr lang="en-GB" dirty="0">
                <a:solidFill>
                  <a:schemeClr val="tx1"/>
                </a:solidFill>
                <a:latin typeface="Gill Sans MT" panose="020B0502020104020203" pitchFamily="34" charset="0"/>
              </a:rPr>
              <a:t>2.   Support Provided under the Scheme</a:t>
            </a:r>
          </a:p>
          <a:p>
            <a:pPr marL="914389" lvl="1" indent="-457200" algn="just">
              <a:buFont typeface="+mj-lt"/>
              <a:buAutoNum type="alphaLcPeriod"/>
            </a:pPr>
            <a:r>
              <a:rPr lang="en-GB" dirty="0">
                <a:solidFill>
                  <a:schemeClr val="tx1"/>
                </a:solidFill>
                <a:latin typeface="Gill Sans MT" panose="020B0502020104020203" pitchFamily="34" charset="0"/>
              </a:rPr>
              <a:t>The scheme offers entrepreneurs with credit facilities ranging from R50 000 to R5 million at a preferential interest rate.</a:t>
            </a:r>
          </a:p>
          <a:p>
            <a:pPr marL="914389" lvl="1" indent="-457200" algn="just">
              <a:buFont typeface="+mj-lt"/>
              <a:buAutoNum type="alphaLcPeriod"/>
            </a:pPr>
            <a:r>
              <a:rPr lang="en-GB" dirty="0">
                <a:solidFill>
                  <a:schemeClr val="tx1"/>
                </a:solidFill>
                <a:latin typeface="Gill Sans MT" panose="020B0502020104020203" pitchFamily="34" charset="0"/>
              </a:rPr>
              <a:t>Repayment terms for facilities are up to 60 months. The actual loan duration is subject to the projected cash flows of the business.</a:t>
            </a:r>
          </a:p>
          <a:p>
            <a:pPr marL="914389" lvl="1" indent="-457200" algn="just">
              <a:buFont typeface="+mj-lt"/>
              <a:buAutoNum type="alphaLcPeriod"/>
            </a:pPr>
            <a:r>
              <a:rPr lang="en-GB" dirty="0">
                <a:solidFill>
                  <a:schemeClr val="tx1"/>
                </a:solidFill>
                <a:latin typeface="Gill Sans MT" panose="020B0502020104020203" pitchFamily="34" charset="0"/>
              </a:rPr>
              <a:t>Customised business support:</a:t>
            </a:r>
          </a:p>
          <a:p>
            <a:pPr lvl="2" algn="just"/>
            <a:r>
              <a:rPr lang="en-GB" dirty="0">
                <a:solidFill>
                  <a:schemeClr val="tx1"/>
                </a:solidFill>
                <a:latin typeface="Gill Sans MT" panose="020B0502020104020203" pitchFamily="34" charset="0"/>
              </a:rPr>
              <a:t>Business Plan support up to R75k</a:t>
            </a:r>
          </a:p>
          <a:p>
            <a:pPr lvl="2" algn="just"/>
            <a:r>
              <a:rPr lang="en-GB" dirty="0">
                <a:solidFill>
                  <a:schemeClr val="tx1"/>
                </a:solidFill>
                <a:latin typeface="Gill Sans MT" panose="020B0502020104020203" pitchFamily="34" charset="0"/>
              </a:rPr>
              <a:t>Post Investment Support of up to R350k comprising of mentoring and coaching as well as other business support.</a:t>
            </a:r>
          </a:p>
          <a:p>
            <a:pPr lvl="2" algn="just"/>
            <a:r>
              <a:rPr lang="en-GB" dirty="0">
                <a:solidFill>
                  <a:schemeClr val="tx1"/>
                </a:solidFill>
                <a:latin typeface="Gill Sans MT" panose="020B0502020104020203" pitchFamily="34" charset="0"/>
              </a:rPr>
              <a:t>Payment moratorium dependent on the cashflow of the business.</a:t>
            </a:r>
          </a:p>
          <a:p>
            <a:pPr marL="0" indent="0" algn="just">
              <a:buNone/>
            </a:pPr>
            <a:r>
              <a:rPr lang="en-GB" dirty="0">
                <a:solidFill>
                  <a:schemeClr val="tx1"/>
                </a:solidFill>
                <a:latin typeface="Gill Sans MT" panose="020B0502020104020203" pitchFamily="34" charset="0"/>
              </a:rPr>
              <a:t>3.  Support to Entrepreneurs with disabilities over the past three financial          	years, </a:t>
            </a:r>
            <a:r>
              <a:rPr lang="en-GB" b="1" dirty="0">
                <a:solidFill>
                  <a:schemeClr val="tx1"/>
                </a:solidFill>
                <a:latin typeface="Gill Sans MT" panose="020B0502020104020203" pitchFamily="34" charset="0"/>
              </a:rPr>
              <a:t>sefa</a:t>
            </a:r>
            <a:r>
              <a:rPr lang="en-GB" dirty="0">
                <a:solidFill>
                  <a:schemeClr val="tx1"/>
                </a:solidFill>
                <a:latin typeface="Gill Sans MT" panose="020B0502020104020203" pitchFamily="34" charset="0"/>
              </a:rPr>
              <a:t> financed:</a:t>
            </a:r>
          </a:p>
          <a:p>
            <a:pPr lvl="2"/>
            <a:r>
              <a:rPr lang="en-GB" dirty="0">
                <a:solidFill>
                  <a:schemeClr val="tx1"/>
                </a:solidFill>
                <a:latin typeface="Gill Sans MT" panose="020B0502020104020203" pitchFamily="34" charset="0"/>
              </a:rPr>
              <a:t>32 SMMEs with entrepreneurs with disabilities </a:t>
            </a:r>
          </a:p>
          <a:p>
            <a:pPr lvl="2"/>
            <a:r>
              <a:rPr lang="en-GB" dirty="0">
                <a:solidFill>
                  <a:schemeClr val="tx1"/>
                </a:solidFill>
                <a:latin typeface="Gill Sans MT" panose="020B0502020104020203" pitchFamily="34" charset="0"/>
              </a:rPr>
              <a:t>Disbursed R17.5 million via its Wholesale Lending (21) and Direct Lending (11) channels</a:t>
            </a:r>
            <a:endParaRPr lang="en-US" dirty="0">
              <a:solidFill>
                <a:schemeClr val="tx1"/>
              </a:solidFill>
            </a:endParaRPr>
          </a:p>
        </p:txBody>
      </p:sp>
    </p:spTree>
    <p:extLst>
      <p:ext uri="{BB962C8B-B14F-4D97-AF65-F5344CB8AC3E}">
        <p14:creationId xmlns:p14="http://schemas.microsoft.com/office/powerpoint/2010/main" xmlns="" val="84258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1426063E-14C7-4C4B-A56D-9A4753B769BF}"/>
              </a:ext>
            </a:extLst>
          </p:cNvPr>
          <p:cNvSpPr>
            <a:spLocks noGrp="1"/>
          </p:cNvSpPr>
          <p:nvPr>
            <p:ph type="title"/>
          </p:nvPr>
        </p:nvSpPr>
        <p:spPr>
          <a:xfrm>
            <a:off x="332935" y="2442"/>
            <a:ext cx="10480839" cy="1325563"/>
          </a:xfrm>
        </p:spPr>
        <p:txBody>
          <a:bodyPr>
            <a:normAutofit/>
          </a:bodyPr>
          <a:lstStyle/>
          <a:p>
            <a:r>
              <a:rPr lang="en-US" sz="3200" dirty="0"/>
              <a:t>Action Plan to Increase Support Entrepreneurs with Disabilities</a:t>
            </a:r>
          </a:p>
        </p:txBody>
      </p:sp>
      <p:sp>
        <p:nvSpPr>
          <p:cNvPr id="17" name="Content Placeholder 16">
            <a:extLst>
              <a:ext uri="{FF2B5EF4-FFF2-40B4-BE49-F238E27FC236}">
                <a16:creationId xmlns:a16="http://schemas.microsoft.com/office/drawing/2014/main" xmlns="" id="{D670114A-C384-6C4F-AB67-3FE7AE057113}"/>
              </a:ext>
            </a:extLst>
          </p:cNvPr>
          <p:cNvSpPr>
            <a:spLocks noGrp="1"/>
          </p:cNvSpPr>
          <p:nvPr>
            <p:ph sz="half" idx="2"/>
          </p:nvPr>
        </p:nvSpPr>
        <p:spPr>
          <a:xfrm>
            <a:off x="506233" y="1404730"/>
            <a:ext cx="11155680" cy="4714269"/>
          </a:xfrm>
        </p:spPr>
        <p:txBody>
          <a:bodyPr>
            <a:normAutofit/>
          </a:bodyPr>
          <a:lstStyle/>
          <a:p>
            <a:pPr marL="514350" indent="-514350" algn="just">
              <a:buFont typeface="+mj-lt"/>
              <a:buAutoNum type="arabicPeriod"/>
            </a:pPr>
            <a:r>
              <a:rPr lang="en-GB" b="1" dirty="0">
                <a:solidFill>
                  <a:schemeClr val="tx1"/>
                </a:solidFill>
                <a:latin typeface="Gill Sans MT" panose="020B0502020104020203" pitchFamily="34" charset="0"/>
              </a:rPr>
              <a:t>sefa</a:t>
            </a:r>
            <a:r>
              <a:rPr lang="en-GB" dirty="0">
                <a:solidFill>
                  <a:schemeClr val="tx1"/>
                </a:solidFill>
                <a:latin typeface="Gill Sans MT" panose="020B0502020104020203" pitchFamily="34" charset="0"/>
              </a:rPr>
              <a:t> will appoint champion Investment Officers per region to promote financing to entrepreneurs with disabilities;</a:t>
            </a:r>
          </a:p>
          <a:p>
            <a:pPr marL="514350" indent="-514350" algn="just">
              <a:buFont typeface="+mj-lt"/>
              <a:buAutoNum type="arabicPeriod"/>
            </a:pPr>
            <a:r>
              <a:rPr lang="en-GB" b="1" dirty="0">
                <a:solidFill>
                  <a:schemeClr val="tx1"/>
                </a:solidFill>
                <a:latin typeface="Gill Sans MT" panose="020B0502020104020203" pitchFamily="34" charset="0"/>
              </a:rPr>
              <a:t>sefa</a:t>
            </a:r>
            <a:r>
              <a:rPr lang="en-GB" dirty="0">
                <a:solidFill>
                  <a:schemeClr val="tx1"/>
                </a:solidFill>
                <a:latin typeface="Gill Sans MT" panose="020B0502020104020203" pitchFamily="34" charset="0"/>
              </a:rPr>
              <a:t> to partner with institutions that represent the interests of people with disabilities (business development);</a:t>
            </a:r>
          </a:p>
          <a:p>
            <a:pPr marL="514350" indent="-514350" algn="just">
              <a:buFont typeface="+mj-lt"/>
              <a:buAutoNum type="arabicPeriod"/>
            </a:pPr>
            <a:r>
              <a:rPr lang="en-GB" dirty="0">
                <a:solidFill>
                  <a:schemeClr val="tx1"/>
                </a:solidFill>
                <a:latin typeface="Gill Sans MT" panose="020B0502020104020203" pitchFamily="34" charset="0"/>
              </a:rPr>
              <a:t>In collaboration with Seda, </a:t>
            </a:r>
            <a:r>
              <a:rPr lang="en-GB" b="1" dirty="0">
                <a:solidFill>
                  <a:schemeClr val="tx1"/>
                </a:solidFill>
                <a:latin typeface="Gill Sans MT" panose="020B0502020104020203" pitchFamily="34" charset="0"/>
              </a:rPr>
              <a:t>sefa </a:t>
            </a:r>
            <a:r>
              <a:rPr lang="en-GB" dirty="0">
                <a:solidFill>
                  <a:schemeClr val="tx1"/>
                </a:solidFill>
                <a:latin typeface="Gill Sans MT" panose="020B0502020104020203" pitchFamily="34" charset="0"/>
              </a:rPr>
              <a:t>will identify business opportunities in different industry value chains for participation by people with disabilities and market such opportunities to entrepreneurs with disabilities;</a:t>
            </a:r>
            <a:endParaRPr lang="en-US" dirty="0">
              <a:solidFill>
                <a:schemeClr val="tx1"/>
              </a:solidFill>
            </a:endParaRPr>
          </a:p>
        </p:txBody>
      </p:sp>
    </p:spTree>
    <p:extLst>
      <p:ext uri="{BB962C8B-B14F-4D97-AF65-F5344CB8AC3E}">
        <p14:creationId xmlns:p14="http://schemas.microsoft.com/office/powerpoint/2010/main" xmlns="" val="322267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1426063E-14C7-4C4B-A56D-9A4753B769BF}"/>
              </a:ext>
            </a:extLst>
          </p:cNvPr>
          <p:cNvSpPr>
            <a:spLocks noGrp="1"/>
          </p:cNvSpPr>
          <p:nvPr>
            <p:ph type="title"/>
          </p:nvPr>
        </p:nvSpPr>
        <p:spPr>
          <a:xfrm>
            <a:off x="838200" y="2766218"/>
            <a:ext cx="10515600" cy="1325563"/>
          </a:xfrm>
        </p:spPr>
        <p:txBody>
          <a:bodyPr/>
          <a:lstStyle/>
          <a:p>
            <a:r>
              <a:rPr lang="en-US" dirty="0"/>
              <a:t>Profile of Funded Clients</a:t>
            </a:r>
          </a:p>
        </p:txBody>
      </p:sp>
    </p:spTree>
    <p:extLst>
      <p:ext uri="{BB962C8B-B14F-4D97-AF65-F5344CB8AC3E}">
        <p14:creationId xmlns:p14="http://schemas.microsoft.com/office/powerpoint/2010/main" xmlns="" val="294627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1" y="279852"/>
            <a:ext cx="9578787" cy="612775"/>
          </a:xfrm>
        </p:spPr>
        <p:txBody>
          <a:bodyPr>
            <a:noAutofit/>
          </a:bodyPr>
          <a:lstStyle/>
          <a:p>
            <a:r>
              <a:rPr lang="en-ZA" altLang="en-US" sz="2800" dirty="0">
                <a:solidFill>
                  <a:schemeClr val="accent2"/>
                </a:solidFill>
                <a:latin typeface="Gill Sans MT" panose="020B0502020104020203" pitchFamily="34" charset="0"/>
              </a:rPr>
              <a:t>Linked Thoughts Consulting cc</a:t>
            </a:r>
          </a:p>
        </p:txBody>
      </p:sp>
      <p:sp>
        <p:nvSpPr>
          <p:cNvPr id="3" name="Text Placeholder 2"/>
          <p:cNvSpPr>
            <a:spLocks noGrp="1"/>
          </p:cNvSpPr>
          <p:nvPr>
            <p:ph type="body" sz="quarter" idx="12"/>
          </p:nvPr>
        </p:nvSpPr>
        <p:spPr>
          <a:xfrm>
            <a:off x="278296" y="1115174"/>
            <a:ext cx="6033365" cy="5066576"/>
          </a:xfrm>
          <a:ln>
            <a:solidFill>
              <a:srgbClr val="F07F09"/>
            </a:solidFill>
          </a:ln>
        </p:spPr>
        <p:txBody>
          <a:bodyPr>
            <a:noAutofit/>
          </a:bodyPr>
          <a:lstStyle/>
          <a:p>
            <a:pPr algn="just">
              <a:lnSpc>
                <a:spcPct val="100000"/>
              </a:lnSpc>
              <a:spcBef>
                <a:spcPts val="1200"/>
              </a:spcBef>
              <a:defRPr/>
            </a:pPr>
            <a:r>
              <a:rPr lang="en-US" sz="1800" dirty="0">
                <a:solidFill>
                  <a:schemeClr val="tx1"/>
                </a:solidFill>
                <a:latin typeface="Gill Sans MT" panose="020B0502020104020203" pitchFamily="34" charset="0"/>
              </a:rPr>
              <a:t>Linked Thoughts Consulting is a construction and project management company that was incorporated in 2008</a:t>
            </a:r>
          </a:p>
          <a:p>
            <a:pPr algn="just">
              <a:lnSpc>
                <a:spcPct val="100000"/>
              </a:lnSpc>
              <a:spcBef>
                <a:spcPts val="1200"/>
              </a:spcBef>
              <a:defRPr/>
            </a:pPr>
            <a:r>
              <a:rPr lang="en-US" sz="1800" dirty="0">
                <a:solidFill>
                  <a:schemeClr val="tx1"/>
                </a:solidFill>
                <a:latin typeface="Gill Sans MT" panose="020B0502020104020203" pitchFamily="34" charset="0"/>
              </a:rPr>
              <a:t>The business is owned and managed by a black entrepreneur living with a disability</a:t>
            </a:r>
          </a:p>
          <a:p>
            <a:pPr algn="just">
              <a:lnSpc>
                <a:spcPct val="100000"/>
              </a:lnSpc>
              <a:spcBef>
                <a:spcPts val="1200"/>
              </a:spcBef>
              <a:defRPr/>
            </a:pPr>
            <a:r>
              <a:rPr lang="en-US" sz="1800" dirty="0">
                <a:solidFill>
                  <a:schemeClr val="tx1"/>
                </a:solidFill>
                <a:latin typeface="Gill Sans MT" panose="020B0502020104020203" pitchFamily="34" charset="0"/>
              </a:rPr>
              <a:t>Majority of the revenue in the business is derived from the construction of schools and low-cost housing on behalf of the Government</a:t>
            </a:r>
          </a:p>
          <a:p>
            <a:pPr algn="just">
              <a:lnSpc>
                <a:spcPct val="100000"/>
              </a:lnSpc>
              <a:spcBef>
                <a:spcPts val="1200"/>
              </a:spcBef>
              <a:defRPr/>
            </a:pPr>
            <a:r>
              <a:rPr lang="en-ZA" sz="1800" dirty="0">
                <a:solidFill>
                  <a:schemeClr val="tx1"/>
                </a:solidFill>
                <a:latin typeface="Gill Sans MT" panose="020B0502020104020203" pitchFamily="34" charset="0"/>
              </a:rPr>
              <a:t>The entrepreneur is an existing </a:t>
            </a:r>
            <a:r>
              <a:rPr lang="en-ZA" sz="1800" b="1" dirty="0">
                <a:solidFill>
                  <a:schemeClr val="tx1"/>
                </a:solidFill>
                <a:latin typeface="Gill Sans MT" panose="020B0502020104020203" pitchFamily="34" charset="0"/>
              </a:rPr>
              <a:t>sefa</a:t>
            </a:r>
            <a:r>
              <a:rPr lang="en-ZA" sz="1800" dirty="0">
                <a:solidFill>
                  <a:schemeClr val="tx1"/>
                </a:solidFill>
                <a:latin typeface="Gill Sans MT" panose="020B0502020104020203" pitchFamily="34" charset="0"/>
              </a:rPr>
              <a:t> client </a:t>
            </a:r>
          </a:p>
          <a:p>
            <a:pPr algn="just">
              <a:lnSpc>
                <a:spcPct val="100000"/>
              </a:lnSpc>
              <a:spcBef>
                <a:spcPts val="1200"/>
              </a:spcBef>
              <a:defRPr/>
            </a:pPr>
            <a:r>
              <a:rPr lang="en-ZA" sz="1800" b="1" dirty="0">
                <a:solidFill>
                  <a:schemeClr val="tx1"/>
                </a:solidFill>
                <a:latin typeface="Gill Sans MT" panose="020B0502020104020203" pitchFamily="34" charset="0"/>
              </a:rPr>
              <a:t>sefa</a:t>
            </a:r>
            <a:r>
              <a:rPr lang="en-ZA" sz="1800" dirty="0">
                <a:solidFill>
                  <a:schemeClr val="tx1"/>
                </a:solidFill>
                <a:latin typeface="Gill Sans MT" panose="020B0502020104020203" pitchFamily="34" charset="0"/>
              </a:rPr>
              <a:t> has approved funding to the amount of  R3 670 000  for the construction of 200 low cost housing in the Winnie Madikizela Township in Tembisa, Gauteng on a contract with the Department of Human Settlements</a:t>
            </a:r>
          </a:p>
          <a:p>
            <a:pPr algn="just">
              <a:lnSpc>
                <a:spcPct val="100000"/>
              </a:lnSpc>
              <a:spcBef>
                <a:spcPts val="1200"/>
              </a:spcBef>
              <a:defRPr/>
            </a:pPr>
            <a:r>
              <a:rPr lang="en-ZA" sz="1800" dirty="0">
                <a:solidFill>
                  <a:schemeClr val="tx1"/>
                </a:solidFill>
                <a:latin typeface="Gill Sans MT" panose="020B0502020104020203" pitchFamily="34" charset="0"/>
              </a:rPr>
              <a:t>Seven Jobs were maintained, and 130 Contractors will be hired to complete the project</a:t>
            </a:r>
          </a:p>
        </p:txBody>
      </p:sp>
      <p:sp>
        <p:nvSpPr>
          <p:cNvPr id="9220" name="Slide Number Placeholder 3"/>
          <p:cNvSpPr>
            <a:spLocks noGrp="1"/>
          </p:cNvSpPr>
          <p:nvPr>
            <p:ph type="sldNum" sz="quarter" idx="4294967295"/>
          </p:nvPr>
        </p:nvSpPr>
        <p:spPr bwMode="auto">
          <a:xfrm>
            <a:off x="7981950" y="6423586"/>
            <a:ext cx="2057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393B479F-6931-46F4-984F-270EDD860B6B}" type="slidenum">
              <a:rPr lang="en-ZA" altLang="en-US">
                <a:solidFill>
                  <a:srgbClr val="50575F"/>
                </a:solidFill>
                <a:latin typeface="Arial" panose="020B0604020202020204" pitchFamily="34" charset="0"/>
                <a:cs typeface="Arial" panose="020B0604020202020204" pitchFamily="34" charset="0"/>
              </a:rPr>
              <a:pPr fontAlgn="base">
                <a:spcBef>
                  <a:spcPct val="0"/>
                </a:spcBef>
                <a:spcAft>
                  <a:spcPct val="0"/>
                </a:spcAft>
                <a:defRPr/>
              </a:pPr>
              <a:t>7</a:t>
            </a:fld>
            <a:endParaRPr lang="en-ZA" altLang="en-US"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6528876" y="1115173"/>
            <a:ext cx="4288062" cy="127727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en-ZA" sz="1400" b="1" u="sng" dirty="0">
                <a:ln w="0"/>
                <a:solidFill>
                  <a:prstClr val="black"/>
                </a:solidFill>
                <a:latin typeface="Gill Sans MT" panose="020B0502020104020203" pitchFamily="34" charset="0"/>
              </a:rPr>
              <a:t>Key Information</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Location: 	Tembisa</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Job maintained: 	7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Funding amount:  	R3.6m</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Sector:		Construction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570807" y="2549917"/>
            <a:ext cx="4288062" cy="1836000"/>
          </a:xfrm>
          <a:prstGeom prst="rect">
            <a:avLst/>
          </a:prstGeom>
        </p:spPr>
      </p:pic>
      <p:pic>
        <p:nvPicPr>
          <p:cNvPr id="7" name="Picture 6"/>
          <p:cNvPicPr/>
          <p:nvPr/>
        </p:nvPicPr>
        <p:blipFill>
          <a:blip r:embed="rId3" cstate="email">
            <a:extLst>
              <a:ext uri="{28A0092B-C50C-407E-A947-70E740481C1C}">
                <a14:useLocalDpi xmlns:a14="http://schemas.microsoft.com/office/drawing/2010/main" xmlns=""/>
              </a:ext>
            </a:extLst>
          </a:blip>
          <a:stretch>
            <a:fillRect/>
          </a:stretch>
        </p:blipFill>
        <p:spPr>
          <a:xfrm>
            <a:off x="6623817" y="4586141"/>
            <a:ext cx="4288062" cy="1595609"/>
          </a:xfrm>
          <a:prstGeom prst="rect">
            <a:avLst/>
          </a:prstGeom>
        </p:spPr>
      </p:pic>
    </p:spTree>
    <p:extLst>
      <p:ext uri="{BB962C8B-B14F-4D97-AF65-F5344CB8AC3E}">
        <p14:creationId xmlns:p14="http://schemas.microsoft.com/office/powerpoint/2010/main" xmlns="" val="85814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586" y="266652"/>
            <a:ext cx="7886700" cy="612775"/>
          </a:xfrm>
        </p:spPr>
        <p:txBody>
          <a:bodyPr>
            <a:noAutofit/>
          </a:bodyPr>
          <a:lstStyle/>
          <a:p>
            <a:r>
              <a:rPr lang="en-ZA" sz="2800" dirty="0">
                <a:latin typeface="Gill Sans MT" panose="020B0502020104020203" pitchFamily="34" charset="0"/>
              </a:rPr>
              <a:t>Mahlaku a Mosebo Contractors cc</a:t>
            </a:r>
          </a:p>
        </p:txBody>
      </p:sp>
      <p:sp>
        <p:nvSpPr>
          <p:cNvPr id="3" name="Text Placeholder 2"/>
          <p:cNvSpPr>
            <a:spLocks noGrp="1"/>
          </p:cNvSpPr>
          <p:nvPr>
            <p:ph type="body" sz="quarter" idx="12"/>
          </p:nvPr>
        </p:nvSpPr>
        <p:spPr>
          <a:xfrm>
            <a:off x="212035" y="1214655"/>
            <a:ext cx="6599581" cy="5141697"/>
          </a:xfrm>
          <a:ln>
            <a:solidFill>
              <a:srgbClr val="F07F09"/>
            </a:solidFill>
          </a:ln>
        </p:spPr>
        <p:txBody>
          <a:bodyPr>
            <a:noAutofit/>
          </a:bodyPr>
          <a:lstStyle/>
          <a:p>
            <a:pPr algn="just">
              <a:lnSpc>
                <a:spcPct val="100000"/>
              </a:lnSpc>
              <a:spcBef>
                <a:spcPts val="1200"/>
              </a:spcBef>
            </a:pPr>
            <a:r>
              <a:rPr lang="en-US" sz="1800" dirty="0">
                <a:solidFill>
                  <a:schemeClr val="tx1"/>
                </a:solidFill>
                <a:latin typeface="Gill Sans MT" panose="020B0502020104020203" pitchFamily="34" charset="0"/>
              </a:rPr>
              <a:t>Mahlaku a Mosebo Contractors cc is a black woman wholly  owned business by an entrepreneur with disabilities. The business was formally registered in 2002. </a:t>
            </a:r>
          </a:p>
          <a:p>
            <a:pPr algn="just">
              <a:lnSpc>
                <a:spcPct val="100000"/>
              </a:lnSpc>
              <a:spcBef>
                <a:spcPts val="1200"/>
              </a:spcBef>
            </a:pPr>
            <a:r>
              <a:rPr lang="en-US" sz="1800" dirty="0">
                <a:solidFill>
                  <a:schemeClr val="tx1"/>
                </a:solidFill>
                <a:latin typeface="Gill Sans MT" panose="020B0502020104020203" pitchFamily="34" charset="0"/>
              </a:rPr>
              <a:t>Mrs. Mokgadi Regina Chaba is a person with disability due to multiple joints rheumatoid arthritis ailment.</a:t>
            </a:r>
          </a:p>
          <a:p>
            <a:pPr algn="just">
              <a:lnSpc>
                <a:spcPct val="100000"/>
              </a:lnSpc>
              <a:spcBef>
                <a:spcPts val="1200"/>
              </a:spcBef>
            </a:pPr>
            <a:r>
              <a:rPr lang="en-ZA" sz="1800" dirty="0">
                <a:solidFill>
                  <a:schemeClr val="tx1"/>
                </a:solidFill>
                <a:latin typeface="Gill Sans MT" panose="020B0502020104020203" pitchFamily="34" charset="0"/>
              </a:rPr>
              <a:t>She was referred to </a:t>
            </a:r>
            <a:r>
              <a:rPr lang="en-ZA" sz="1800" b="1" dirty="0">
                <a:solidFill>
                  <a:schemeClr val="tx1"/>
                </a:solidFill>
                <a:latin typeface="Gill Sans MT" panose="020B0502020104020203" pitchFamily="34" charset="0"/>
              </a:rPr>
              <a:t>sefa</a:t>
            </a:r>
            <a:r>
              <a:rPr lang="en-ZA" sz="1800" dirty="0">
                <a:solidFill>
                  <a:schemeClr val="tx1"/>
                </a:solidFill>
                <a:latin typeface="Gill Sans MT" panose="020B0502020104020203" pitchFamily="34" charset="0"/>
              </a:rPr>
              <a:t> by a consulting company called Esuvo Consulting after the business w</a:t>
            </a:r>
            <a:r>
              <a:rPr lang="en-US" sz="1800" dirty="0">
                <a:solidFill>
                  <a:schemeClr val="tx1"/>
                </a:solidFill>
                <a:latin typeface="Gill Sans MT" panose="020B0502020104020203" pitchFamily="34" charset="0"/>
              </a:rPr>
              <a:t>as  awarded a contract for the construction of 110 RDP houses in the Mogalakwena Municipality by CoGHSTA. </a:t>
            </a:r>
          </a:p>
          <a:p>
            <a:pPr algn="just">
              <a:lnSpc>
                <a:spcPct val="100000"/>
              </a:lnSpc>
              <a:spcBef>
                <a:spcPts val="1200"/>
              </a:spcBef>
            </a:pPr>
            <a:r>
              <a:rPr lang="en-US" sz="1800" dirty="0">
                <a:solidFill>
                  <a:schemeClr val="tx1"/>
                </a:solidFill>
                <a:latin typeface="Gill Sans MT" panose="020B0502020104020203" pitchFamily="34" charset="0"/>
              </a:rPr>
              <a:t>A loan of R4,055,135 was approved to acquire material and pay for labourers. </a:t>
            </a:r>
          </a:p>
          <a:p>
            <a:pPr algn="just">
              <a:lnSpc>
                <a:spcPct val="100000"/>
              </a:lnSpc>
              <a:spcBef>
                <a:spcPts val="1200"/>
              </a:spcBef>
            </a:pPr>
            <a:r>
              <a:rPr lang="en-US" sz="1800" dirty="0">
                <a:solidFill>
                  <a:schemeClr val="tx1"/>
                </a:solidFill>
                <a:latin typeface="Gill Sans MT" panose="020B0502020104020203" pitchFamily="34" charset="0"/>
              </a:rPr>
              <a:t>Through this loan the business will create 110 jobs. </a:t>
            </a:r>
          </a:p>
        </p:txBody>
      </p:sp>
      <p:sp>
        <p:nvSpPr>
          <p:cNvPr id="4" name="Slide Number Placeholder 3"/>
          <p:cNvSpPr>
            <a:spLocks noGrp="1"/>
          </p:cNvSpPr>
          <p:nvPr>
            <p:ph type="sldNum" sz="quarter" idx="11"/>
          </p:nvPr>
        </p:nvSpPr>
        <p:spPr/>
        <p:txBody>
          <a:bodyPr/>
          <a:lstStyle/>
          <a:p>
            <a:pPr>
              <a:defRPr/>
            </a:pPr>
            <a:fld id="{8AACF080-9DDD-4989-B070-1CBD42B065C6}" type="slidenum">
              <a:rPr lang="en-ZA">
                <a:solidFill>
                  <a:srgbClr val="50575F"/>
                </a:solidFill>
                <a:latin typeface="Arial" panose="020B0604020202020204" pitchFamily="34" charset="0"/>
                <a:cs typeface="Arial" panose="020B0604020202020204" pitchFamily="34" charset="0"/>
              </a:rPr>
              <a:pPr>
                <a:defRPr/>
              </a:pPr>
              <a:t>8</a:t>
            </a:fld>
            <a:endParaRPr lang="en-ZA" dirty="0">
              <a:solidFill>
                <a:srgbClr val="50575F"/>
              </a:solidFill>
              <a:latin typeface="Arial" panose="020B0604020202020204" pitchFamily="34" charset="0"/>
              <a:cs typeface="Arial" panose="020B0604020202020204" pitchFamily="34" charset="0"/>
            </a:endParaRPr>
          </a:p>
        </p:txBody>
      </p:sp>
      <p:sp>
        <p:nvSpPr>
          <p:cNvPr id="6" name="TextBox 5"/>
          <p:cNvSpPr txBox="1"/>
          <p:nvPr/>
        </p:nvSpPr>
        <p:spPr>
          <a:xfrm>
            <a:off x="7081195" y="1223356"/>
            <a:ext cx="4898770" cy="1323439"/>
          </a:xfrm>
          <a:prstGeom prst="rect">
            <a:avLst/>
          </a:prstGeom>
          <a:noFill/>
          <a:ln>
            <a:solidFill>
              <a:srgbClr val="F07F09"/>
            </a:solidFill>
          </a:ln>
        </p:spPr>
        <p:txBody>
          <a:bodyPr wrap="square" rtlCol="0">
            <a:spAutoFit/>
          </a:bodyPr>
          <a:lstStyle/>
          <a:p>
            <a:pPr>
              <a:defRPr/>
            </a:pPr>
            <a:r>
              <a:rPr lang="en-ZA" sz="1600" b="1" u="sng" dirty="0">
                <a:solidFill>
                  <a:prstClr val="black"/>
                </a:solidFill>
                <a:latin typeface="Gill Sans MT" panose="020B0502020104020203" pitchFamily="34" charset="0"/>
              </a:rPr>
              <a:t>Key information</a:t>
            </a:r>
          </a:p>
          <a:p>
            <a:pPr marL="285750" indent="-285750">
              <a:buFont typeface="Arial" panose="020B0604020202020204" pitchFamily="34" charset="0"/>
              <a:buChar char="•"/>
              <a:defRPr/>
            </a:pPr>
            <a:r>
              <a:rPr lang="en-ZA" sz="1600" b="1" dirty="0">
                <a:solidFill>
                  <a:prstClr val="black"/>
                </a:solidFill>
                <a:latin typeface="Gill Sans MT" panose="020B0502020104020203" pitchFamily="34" charset="0"/>
              </a:rPr>
              <a:t>Location:  	</a:t>
            </a:r>
            <a:r>
              <a:rPr lang="en-ZA" sz="1600" dirty="0">
                <a:solidFill>
                  <a:prstClr val="black"/>
                </a:solidFill>
                <a:latin typeface="Gill Sans MT" panose="020B0502020104020203" pitchFamily="34" charset="0"/>
              </a:rPr>
              <a:t>Polokwane, Ivypark</a:t>
            </a:r>
          </a:p>
          <a:p>
            <a:pPr marL="285750" indent="-285750">
              <a:buFont typeface="Arial" panose="020B0604020202020204" pitchFamily="34" charset="0"/>
              <a:buChar char="•"/>
              <a:defRPr/>
            </a:pPr>
            <a:r>
              <a:rPr lang="en-ZA" sz="1600" b="1" dirty="0">
                <a:solidFill>
                  <a:prstClr val="black"/>
                </a:solidFill>
                <a:latin typeface="Gill Sans MT" panose="020B0502020104020203" pitchFamily="34" charset="0"/>
              </a:rPr>
              <a:t>Job created: 	</a:t>
            </a:r>
            <a:r>
              <a:rPr lang="en-ZA" sz="1600" dirty="0">
                <a:solidFill>
                  <a:prstClr val="black"/>
                </a:solidFill>
                <a:latin typeface="Gill Sans MT" panose="020B0502020104020203" pitchFamily="34" charset="0"/>
              </a:rPr>
              <a:t>110 </a:t>
            </a:r>
          </a:p>
          <a:p>
            <a:pPr marL="285750" indent="-285750">
              <a:buFont typeface="Arial" panose="020B0604020202020204" pitchFamily="34" charset="0"/>
              <a:buChar char="•"/>
              <a:defRPr/>
            </a:pPr>
            <a:r>
              <a:rPr lang="en-ZA" sz="1600" b="1" dirty="0">
                <a:solidFill>
                  <a:prstClr val="black"/>
                </a:solidFill>
                <a:latin typeface="Gill Sans MT" panose="020B0502020104020203" pitchFamily="34" charset="0"/>
              </a:rPr>
              <a:t>Funding amount: </a:t>
            </a:r>
            <a:r>
              <a:rPr lang="en-ZA" sz="1600" dirty="0">
                <a:solidFill>
                  <a:prstClr val="black"/>
                </a:solidFill>
                <a:latin typeface="Gill Sans MT" panose="020B0502020104020203" pitchFamily="34" charset="0"/>
              </a:rPr>
              <a:t>R 4 055 135.00</a:t>
            </a:r>
          </a:p>
          <a:p>
            <a:pPr marL="285750" indent="-285750">
              <a:buFont typeface="Arial" panose="020B0604020202020204" pitchFamily="34" charset="0"/>
              <a:buChar char="•"/>
              <a:defRPr/>
            </a:pPr>
            <a:r>
              <a:rPr lang="en-ZA" sz="1600" b="1" dirty="0">
                <a:solidFill>
                  <a:prstClr val="black"/>
                </a:solidFill>
                <a:latin typeface="Gill Sans MT" panose="020B0502020104020203" pitchFamily="34" charset="0"/>
              </a:rPr>
              <a:t>Sector:	</a:t>
            </a:r>
            <a:r>
              <a:rPr lang="en-ZA" sz="1600" dirty="0">
                <a:solidFill>
                  <a:prstClr val="black"/>
                </a:solidFill>
                <a:latin typeface="Gill Sans MT" panose="020B0502020104020203" pitchFamily="34" charset="0"/>
              </a:rPr>
              <a:t>Building and Civil  Construction</a:t>
            </a:r>
          </a:p>
        </p:txBody>
      </p:sp>
    </p:spTree>
    <p:extLst>
      <p:ext uri="{BB962C8B-B14F-4D97-AF65-F5344CB8AC3E}">
        <p14:creationId xmlns:p14="http://schemas.microsoft.com/office/powerpoint/2010/main" xmlns="" val="127789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3047" y="249286"/>
            <a:ext cx="8737368" cy="612775"/>
          </a:xfrm>
        </p:spPr>
        <p:txBody>
          <a:bodyPr>
            <a:noAutofit/>
          </a:bodyPr>
          <a:lstStyle/>
          <a:p>
            <a:r>
              <a:rPr lang="en-ZA" altLang="en-US" sz="2800" dirty="0">
                <a:solidFill>
                  <a:schemeClr val="accent2"/>
                </a:solidFill>
                <a:latin typeface="Gill Sans MT" panose="020B0502020104020203" pitchFamily="34" charset="0"/>
              </a:rPr>
              <a:t>Mvudi Valley Trading 5 CC</a:t>
            </a:r>
          </a:p>
        </p:txBody>
      </p:sp>
      <p:sp>
        <p:nvSpPr>
          <p:cNvPr id="3" name="Text Placeholder 2"/>
          <p:cNvSpPr>
            <a:spLocks noGrp="1"/>
          </p:cNvSpPr>
          <p:nvPr>
            <p:ph type="body" sz="quarter" idx="12"/>
          </p:nvPr>
        </p:nvSpPr>
        <p:spPr>
          <a:xfrm>
            <a:off x="200171" y="1118148"/>
            <a:ext cx="6425915" cy="4981088"/>
          </a:xfrm>
          <a:ln>
            <a:solidFill>
              <a:srgbClr val="F07F09"/>
            </a:solidFill>
          </a:ln>
        </p:spPr>
        <p:txBody>
          <a:bodyPr>
            <a:noAutofit/>
          </a:bodyPr>
          <a:lstStyle/>
          <a:p>
            <a:pPr algn="just">
              <a:lnSpc>
                <a:spcPct val="100000"/>
              </a:lnSpc>
              <a:spcBef>
                <a:spcPts val="1200"/>
              </a:spcBef>
              <a:defRPr/>
            </a:pPr>
            <a:r>
              <a:rPr lang="en-ZA" sz="1800" dirty="0">
                <a:solidFill>
                  <a:schemeClr val="tx1"/>
                </a:solidFill>
                <a:latin typeface="Gill Sans MT" panose="020B0502020104020203" pitchFamily="34" charset="0"/>
              </a:rPr>
              <a:t>Mvudi Valley Trading 5 CC is a company formed and registered with CIPC in July 2004 by Ms Avhahumi Masindi</a:t>
            </a:r>
          </a:p>
          <a:p>
            <a:pPr algn="just">
              <a:lnSpc>
                <a:spcPct val="100000"/>
              </a:lnSpc>
              <a:spcBef>
                <a:spcPts val="1200"/>
              </a:spcBef>
              <a:defRPr/>
            </a:pPr>
            <a:r>
              <a:rPr lang="en-ZA" sz="1800" dirty="0">
                <a:solidFill>
                  <a:schemeClr val="tx1"/>
                </a:solidFill>
                <a:latin typeface="Gill Sans MT" panose="020B0502020104020203" pitchFamily="34" charset="0"/>
              </a:rPr>
              <a:t>The member is an entrepreneur with disabilities</a:t>
            </a:r>
          </a:p>
          <a:p>
            <a:pPr algn="just">
              <a:lnSpc>
                <a:spcPct val="100000"/>
              </a:lnSpc>
              <a:spcBef>
                <a:spcPts val="1200"/>
              </a:spcBef>
              <a:defRPr/>
            </a:pPr>
            <a:r>
              <a:rPr lang="en-ZA" sz="1800" dirty="0">
                <a:solidFill>
                  <a:schemeClr val="tx1"/>
                </a:solidFill>
                <a:latin typeface="Gill Sans MT" panose="020B0502020104020203" pitchFamily="34" charset="0"/>
              </a:rPr>
              <a:t>The business operates from Shayandima</a:t>
            </a:r>
          </a:p>
          <a:p>
            <a:pPr algn="just">
              <a:lnSpc>
                <a:spcPct val="100000"/>
              </a:lnSpc>
              <a:spcBef>
                <a:spcPts val="1200"/>
              </a:spcBef>
              <a:defRPr/>
            </a:pPr>
            <a:r>
              <a:rPr lang="en-ZA" sz="1800" dirty="0">
                <a:solidFill>
                  <a:schemeClr val="tx1"/>
                </a:solidFill>
                <a:latin typeface="Gill Sans MT" panose="020B0502020104020203" pitchFamily="34" charset="0"/>
              </a:rPr>
              <a:t>Mvudi Valley Trading 5 CC is 100% black and woman owned </a:t>
            </a:r>
          </a:p>
          <a:p>
            <a:pPr algn="just">
              <a:lnSpc>
                <a:spcPct val="100000"/>
              </a:lnSpc>
              <a:spcBef>
                <a:spcPts val="1200"/>
              </a:spcBef>
              <a:defRPr/>
            </a:pPr>
            <a:r>
              <a:rPr lang="en-ZA" sz="1800" dirty="0">
                <a:solidFill>
                  <a:schemeClr val="tx1"/>
                </a:solidFill>
                <a:latin typeface="Gill Sans MT" panose="020B0502020104020203" pitchFamily="34" charset="0"/>
              </a:rPr>
              <a:t>The core  business  is general trading in all aspects including supply and delivery</a:t>
            </a:r>
          </a:p>
          <a:p>
            <a:pPr algn="just">
              <a:lnSpc>
                <a:spcPct val="100000"/>
              </a:lnSpc>
              <a:spcBef>
                <a:spcPts val="1200"/>
              </a:spcBef>
              <a:defRPr/>
            </a:pPr>
            <a:r>
              <a:rPr lang="en-ZA" sz="1800" dirty="0">
                <a:solidFill>
                  <a:schemeClr val="tx1"/>
                </a:solidFill>
                <a:latin typeface="Gill Sans MT" panose="020B0502020104020203" pitchFamily="34" charset="0"/>
              </a:rPr>
              <a:t>The Company was awarded an order by Department of Public Works to supply 100 x 200L drums of diluted emulsion SS60 to be delivered at Thohoyandou Cost Centre</a:t>
            </a:r>
          </a:p>
          <a:p>
            <a:pPr algn="just">
              <a:lnSpc>
                <a:spcPct val="100000"/>
              </a:lnSpc>
              <a:spcBef>
                <a:spcPts val="1200"/>
              </a:spcBef>
              <a:defRPr/>
            </a:pPr>
            <a:r>
              <a:rPr lang="en-ZA" sz="1800" dirty="0">
                <a:solidFill>
                  <a:schemeClr val="tx1"/>
                </a:solidFill>
                <a:latin typeface="Gill Sans MT" panose="020B0502020104020203" pitchFamily="34" charset="0"/>
              </a:rPr>
              <a:t>The client was referred by one of </a:t>
            </a:r>
            <a:r>
              <a:rPr lang="en-ZA" sz="1800" b="1" dirty="0">
                <a:solidFill>
                  <a:schemeClr val="tx1"/>
                </a:solidFill>
                <a:latin typeface="Gill Sans MT" panose="020B0502020104020203" pitchFamily="34" charset="0"/>
              </a:rPr>
              <a:t>sefa</a:t>
            </a:r>
            <a:r>
              <a:rPr lang="en-ZA" sz="1800" dirty="0">
                <a:solidFill>
                  <a:schemeClr val="tx1"/>
                </a:solidFill>
                <a:latin typeface="Gill Sans MT" panose="020B0502020104020203" pitchFamily="34" charset="0"/>
              </a:rPr>
              <a:t>’s existing clients.</a:t>
            </a:r>
          </a:p>
          <a:p>
            <a:pPr algn="just">
              <a:lnSpc>
                <a:spcPct val="100000"/>
              </a:lnSpc>
              <a:spcBef>
                <a:spcPts val="1200"/>
              </a:spcBef>
              <a:defRPr/>
            </a:pPr>
            <a:r>
              <a:rPr lang="en-ZA" sz="1800" dirty="0">
                <a:solidFill>
                  <a:schemeClr val="tx1"/>
                </a:solidFill>
                <a:latin typeface="Gill Sans MT" panose="020B0502020104020203" pitchFamily="34" charset="0"/>
              </a:rPr>
              <a:t>A loan amounting to R163k was approved to purchase the drums</a:t>
            </a:r>
          </a:p>
        </p:txBody>
      </p:sp>
      <p:sp>
        <p:nvSpPr>
          <p:cNvPr id="9220" name="Slide Number Placeholder 3"/>
          <p:cNvSpPr>
            <a:spLocks noGrp="1"/>
          </p:cNvSpPr>
          <p:nvPr>
            <p:ph type="sldNum" sz="quarter" idx="4294967295"/>
          </p:nvPr>
        </p:nvSpPr>
        <p:spPr bwMode="auto">
          <a:xfrm>
            <a:off x="7981950" y="6423586"/>
            <a:ext cx="2057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3B479F-6931-46F4-984F-270EDD860B6B}" type="slidenum">
              <a:rPr lang="en-ZA" altLang="en-US" smtClean="0">
                <a:solidFill>
                  <a:srgbClr val="50575F"/>
                </a:solidFill>
                <a:latin typeface="Arial" panose="020B0604020202020204" pitchFamily="34" charset="0"/>
              </a:rPr>
              <a:pPr fontAlgn="base">
                <a:spcBef>
                  <a:spcPct val="0"/>
                </a:spcBef>
                <a:spcAft>
                  <a:spcPct val="0"/>
                </a:spcAft>
              </a:pPr>
              <a:t>9</a:t>
            </a:fld>
            <a:endParaRPr lang="en-ZA" altLang="en-US" dirty="0">
              <a:solidFill>
                <a:srgbClr val="50575F"/>
              </a:solidFill>
              <a:latin typeface="Arial" panose="020B0604020202020204" pitchFamily="34" charset="0"/>
            </a:endParaRPr>
          </a:p>
        </p:txBody>
      </p:sp>
      <p:sp>
        <p:nvSpPr>
          <p:cNvPr id="6" name="TextBox 5"/>
          <p:cNvSpPr txBox="1"/>
          <p:nvPr/>
        </p:nvSpPr>
        <p:spPr>
          <a:xfrm>
            <a:off x="7174386" y="1118148"/>
            <a:ext cx="3672528"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ZA" sz="1200" b="1" u="sng" dirty="0">
                <a:ln w="0"/>
                <a:solidFill>
                  <a:schemeClr val="tx1"/>
                </a:solidFill>
                <a:latin typeface="Gill Sans MT" panose="020B0502020104020203" pitchFamily="34" charset="0"/>
              </a:rPr>
              <a:t>Key Information</a:t>
            </a:r>
          </a:p>
          <a:p>
            <a:pPr marL="285750" indent="-285750">
              <a:buFont typeface="Arial" panose="020B0604020202020204" pitchFamily="34" charset="0"/>
              <a:buChar char="•"/>
              <a:defRPr/>
            </a:pPr>
            <a:r>
              <a:rPr lang="en-ZA" sz="1200" dirty="0">
                <a:ln w="0"/>
                <a:solidFill>
                  <a:schemeClr val="tx1"/>
                </a:solidFill>
                <a:latin typeface="Gill Sans MT" panose="020B0502020104020203" pitchFamily="34" charset="0"/>
              </a:rPr>
              <a:t>Location:		Shayandima</a:t>
            </a:r>
          </a:p>
          <a:p>
            <a:pPr marL="285750" indent="-285750">
              <a:buFont typeface="Arial" panose="020B0604020202020204" pitchFamily="34" charset="0"/>
              <a:buChar char="•"/>
              <a:defRPr/>
            </a:pPr>
            <a:r>
              <a:rPr lang="en-ZA" sz="1200" dirty="0">
                <a:ln w="0"/>
                <a:solidFill>
                  <a:schemeClr val="tx1"/>
                </a:solidFill>
                <a:latin typeface="Gill Sans MT" panose="020B0502020104020203" pitchFamily="34" charset="0"/>
              </a:rPr>
              <a:t>Jobs Maintained:	1</a:t>
            </a:r>
          </a:p>
          <a:p>
            <a:pPr marL="285750" indent="-285750">
              <a:buFont typeface="Arial" panose="020B0604020202020204" pitchFamily="34" charset="0"/>
              <a:buChar char="•"/>
              <a:defRPr/>
            </a:pPr>
            <a:r>
              <a:rPr lang="en-ZA" sz="1200" dirty="0">
                <a:ln w="0"/>
                <a:solidFill>
                  <a:schemeClr val="tx1"/>
                </a:solidFill>
                <a:latin typeface="Gill Sans MT" panose="020B0502020104020203" pitchFamily="34" charset="0"/>
              </a:rPr>
              <a:t>Jobs created:	0	</a:t>
            </a:r>
          </a:p>
          <a:p>
            <a:pPr marL="285750" indent="-285750">
              <a:buFont typeface="Arial" panose="020B0604020202020204" pitchFamily="34" charset="0"/>
              <a:buChar char="•"/>
              <a:defRPr/>
            </a:pPr>
            <a:r>
              <a:rPr lang="en-ZA" sz="1200" dirty="0">
                <a:ln w="0"/>
                <a:solidFill>
                  <a:schemeClr val="tx1"/>
                </a:solidFill>
                <a:latin typeface="Gill Sans MT" panose="020B0502020104020203" pitchFamily="34" charset="0"/>
              </a:rPr>
              <a:t>Loan amount:	R163k.</a:t>
            </a:r>
          </a:p>
          <a:p>
            <a:pPr marL="285750" indent="-285750">
              <a:buFont typeface="Arial" panose="020B0604020202020204" pitchFamily="34" charset="0"/>
              <a:buChar char="•"/>
              <a:defRPr/>
            </a:pPr>
            <a:r>
              <a:rPr lang="en-ZA" sz="1200" dirty="0">
                <a:ln w="0"/>
                <a:solidFill>
                  <a:schemeClr val="tx1"/>
                </a:solidFill>
                <a:latin typeface="Gill Sans MT" panose="020B0502020104020203" pitchFamily="34" charset="0"/>
              </a:rPr>
              <a:t>Sector:		Services</a:t>
            </a: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173075" y="4321239"/>
            <a:ext cx="4369567" cy="17024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173075" y="2552888"/>
            <a:ext cx="4369567" cy="1600200"/>
          </a:xfrm>
          <a:prstGeom prst="rect">
            <a:avLst/>
          </a:prstGeom>
        </p:spPr>
      </p:pic>
    </p:spTree>
    <p:extLst>
      <p:ext uri="{BB962C8B-B14F-4D97-AF65-F5344CB8AC3E}">
        <p14:creationId xmlns:p14="http://schemas.microsoft.com/office/powerpoint/2010/main" xmlns="" val="424727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5DA21ACFE4746BCA72745DCCF74E5" ma:contentTypeVersion="9" ma:contentTypeDescription="Create a new document." ma:contentTypeScope="" ma:versionID="37dd77b0cf0290b76daa54167e9a0966">
  <xsd:schema xmlns:xsd="http://www.w3.org/2001/XMLSchema" xmlns:xs="http://www.w3.org/2001/XMLSchema" xmlns:p="http://schemas.microsoft.com/office/2006/metadata/properties" xmlns:ns3="acf71f27-74db-4b0f-9013-3bb8a6ef1414" targetNamespace="http://schemas.microsoft.com/office/2006/metadata/properties" ma:root="true" ma:fieldsID="9522b0f907efb1ee24030201e47d1f4d" ns3:_="">
    <xsd:import namespace="acf71f27-74db-4b0f-9013-3bb8a6ef14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71f27-74db-4b0f-9013-3bb8a6ef14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9FE2AB-FB3C-488C-8D22-DE2B0B207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71f27-74db-4b0f-9013-3bb8a6ef1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8A899-FFF4-4CDC-8039-B106277A7094}">
  <ds:schemaRefs>
    <ds:schemaRef ds:uri="http://purl.org/dc/terms/"/>
    <ds:schemaRef ds:uri="http://schemas.microsoft.com/office/2006/documentManagement/types"/>
    <ds:schemaRef ds:uri="http://www.w3.org/XML/1998/namespace"/>
    <ds:schemaRef ds:uri="acf71f27-74db-4b0f-9013-3bb8a6ef1414"/>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88727D1-2CCC-401E-8DD9-0FF40DCD71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1364</TotalTime>
  <Words>1638</Words>
  <Application>Microsoft Office PowerPoint</Application>
  <PresentationFormat>Custom</PresentationFormat>
  <Paragraphs>139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SC ON TRADE AND INDUSTRY, ECONOMIC DEVELOPMENT, SMALL BUSINESS DEVELOPMENT, TOURISM, EMPLOYMENT AND LABOUR </vt:lpstr>
      <vt:lpstr>Introduction</vt:lpstr>
      <vt:lpstr>Amavulandlela Funding Scheme </vt:lpstr>
      <vt:lpstr>Amavulandlela Funding Scheme (Cont.)</vt:lpstr>
      <vt:lpstr>Action Plan to Increase Support Entrepreneurs with Disabilities</vt:lpstr>
      <vt:lpstr>Profile of Funded Clients</vt:lpstr>
      <vt:lpstr>Linked Thoughts Consulting cc</vt:lpstr>
      <vt:lpstr>Mahlaku a Mosebo Contractors cc</vt:lpstr>
      <vt:lpstr>Mvudi Valley Trading 5 CC</vt:lpstr>
      <vt:lpstr>EZY MOK General Trading  (Pty) Ltd </vt:lpstr>
      <vt:lpstr>Butterfly Industrial Packaging And Contracting CC</vt:lpstr>
      <vt:lpstr>SKS Business Solutions cc</vt:lpstr>
      <vt:lpstr>Great Meat Hampers (Pty) Ltd</vt:lpstr>
      <vt:lpstr>Ambelisi (Pty) Ltd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Theben Moodley</dc:creator>
  <cp:lastModifiedBy>USER</cp:lastModifiedBy>
  <cp:revision>18</cp:revision>
  <dcterms:created xsi:type="dcterms:W3CDTF">2020-10-21T08:22:38Z</dcterms:created>
  <dcterms:modified xsi:type="dcterms:W3CDTF">2020-11-04T05:52:00Z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0x01010058B5DA21ACFE4746BCA72745DCCF74E5</vt:lpwstr>
  </property>
</Properties>
</file>