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4"/>
  </p:notesMasterIdLst>
  <p:sldIdLst>
    <p:sldId id="290" r:id="rId3"/>
    <p:sldId id="291" r:id="rId4"/>
    <p:sldId id="286" r:id="rId5"/>
    <p:sldId id="288" r:id="rId6"/>
    <p:sldId id="272" r:id="rId7"/>
    <p:sldId id="276" r:id="rId8"/>
    <p:sldId id="277" r:id="rId9"/>
    <p:sldId id="278" r:id="rId10"/>
    <p:sldId id="308" r:id="rId11"/>
    <p:sldId id="305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F43BE-BDAE-4229-8D14-C5F5E39D4B39}">
          <p14:sldIdLst>
            <p14:sldId id="290"/>
          </p14:sldIdLst>
        </p14:section>
        <p14:section name="Untitled Section" id="{2976442E-4F1F-4AA4-83B4-7C4DD0EC6FA8}">
          <p14:sldIdLst>
            <p14:sldId id="291"/>
            <p14:sldId id="286"/>
            <p14:sldId id="288"/>
            <p14:sldId id="272"/>
            <p14:sldId id="276"/>
            <p14:sldId id="277"/>
            <p14:sldId id="278"/>
            <p14:sldId id="308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7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603A-29C1-4D42-B997-63A8761F3F57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B3E7-15C3-4DC1-85F3-547B36497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4E83C-54B5-4004-B2B4-F92A2C1511F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19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76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DE3D06-4437-4F43-807B-2CE4A49B76C4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38408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21C27-4874-8A48-9ED2-403E154C5BB2}" type="datetime1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2020/11/02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BC727-926F-1646-BD6E-3FDEEEEFCBE9}" type="slidenum">
              <a:rPr kumimoji="0" lang="en-US" sz="1800" b="1" i="0" u="none" strike="noStrike" kern="1200" cap="none" spc="113" normalizeH="0" baseline="0" noProof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1" i="0" u="none" strike="noStrike" kern="1200" cap="none" spc="113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3233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C2CDB-A538-AA4E-87C3-EB7CD954E69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28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45840" y="2152340"/>
            <a:ext cx="3459793" cy="137543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SALGA SUPPORT TO  MOGALAKWENA LOCAL MUNICIPALITY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372652" y="5007283"/>
            <a:ext cx="4117461" cy="1375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 COGTA ENGAGEMENT WITH MOGALAKWENA LOCAL MUNICIPALITY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000" dirty="0" smtClean="0">
                <a:solidFill>
                  <a:srgbClr val="000000"/>
                </a:solidFill>
                <a:latin typeface="Arial"/>
              </a:rPr>
              <a:t>NOVEMBER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2020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4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624513"/>
            <a:ext cx="2133600" cy="273844"/>
          </a:xfrm>
        </p:spPr>
        <p:txBody>
          <a:bodyPr/>
          <a:lstStyle/>
          <a:p>
            <a:fld id="{B0C31E8F-8DA3-4D6C-B41F-E84BF72BE1D6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5253" y="4306690"/>
            <a:ext cx="118951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S46 Quarterly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617" y="4306690"/>
            <a:ext cx="1332963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S47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470" y="4293011"/>
            <a:ext cx="126414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S48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0079" y="1697191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MONITORING</a:t>
            </a:r>
            <a:r>
              <a:rPr lang="en-US" sz="1050" b="1" dirty="0">
                <a:solidFill>
                  <a:srgbClr val="1F1F29"/>
                </a:solidFill>
              </a:rPr>
              <a:t>: Provincial &amp; National Monitoring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639" y="2491333"/>
            <a:ext cx="2267495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IDENTIFY TARGETED SUPPORT</a:t>
            </a:r>
            <a:r>
              <a:rPr lang="en-US" sz="1050" b="1" dirty="0">
                <a:solidFill>
                  <a:srgbClr val="1F1F29"/>
                </a:solidFill>
              </a:rPr>
              <a:t>: Agreement with municipality on support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461" y="2730775"/>
            <a:ext cx="2252249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Support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2656" y="3329953"/>
            <a:ext cx="2261054" cy="4154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and Support Report (s154 Report)</a:t>
            </a:r>
          </a:p>
        </p:txBody>
      </p: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407387" y="2274272"/>
            <a:ext cx="0" cy="217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7177586" y="2984691"/>
            <a:ext cx="5760" cy="307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7199" y="4652939"/>
            <a:ext cx="6119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97009" y="4635835"/>
            <a:ext cx="769955" cy="45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8193" y="905059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998759" y="954124"/>
            <a:ext cx="288969" cy="2495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991110" y="1742636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978231" y="2523407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485528" y="3971585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5628070" y="2212035"/>
            <a:ext cx="423392" cy="329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4a</a:t>
            </a:r>
          </a:p>
        </p:txBody>
      </p:sp>
      <p:sp>
        <p:nvSpPr>
          <p:cNvPr id="27" name="Oval 26"/>
          <p:cNvSpPr/>
          <p:nvPr/>
        </p:nvSpPr>
        <p:spPr>
          <a:xfrm>
            <a:off x="5628070" y="2808633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62" y="2225231"/>
            <a:ext cx="2267495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1F1F29"/>
                </a:solidFill>
                <a:effectLst/>
                <a:latin typeface="+mn-lt"/>
              </a:defRPr>
            </a:lvl1pPr>
          </a:lstStyle>
          <a:p>
            <a:pPr defTabSz="342900"/>
            <a:r>
              <a:rPr lang="en-US" sz="1050" dirty="0"/>
              <a:t>Contract targeted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0079" y="953272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SELF-ASSESSMENT</a:t>
            </a:r>
            <a:r>
              <a:rPr lang="en-US" sz="1050" b="1" dirty="0">
                <a:solidFill>
                  <a:srgbClr val="1F1F29"/>
                </a:solidFill>
              </a:rPr>
              <a:t>: Identify underperformance and self-correct</a:t>
            </a:r>
          </a:p>
        </p:txBody>
      </p:sp>
      <p:cxnSp>
        <p:nvCxnSpPr>
          <p:cNvPr id="52" name="Straight Arrow Connector 51"/>
          <p:cNvCxnSpPr>
            <a:stCxn id="37" idx="2"/>
            <a:endCxn id="8" idx="0"/>
          </p:cNvCxnSpPr>
          <p:nvPr/>
        </p:nvCxnSpPr>
        <p:spPr>
          <a:xfrm>
            <a:off x="4407387" y="1530353"/>
            <a:ext cx="0" cy="166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443614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6</a:t>
            </a:r>
          </a:p>
        </p:txBody>
      </p:sp>
      <p:sp>
        <p:nvSpPr>
          <p:cNvPr id="61" name="Oval 60"/>
          <p:cNvSpPr/>
          <p:nvPr/>
        </p:nvSpPr>
        <p:spPr>
          <a:xfrm>
            <a:off x="5619264" y="3471511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4c</a:t>
            </a:r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 bwMode="auto">
          <a:xfrm flipH="1">
            <a:off x="2708376" y="3229997"/>
            <a:ext cx="1699011" cy="6622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36" idx="2"/>
            <a:endCxn id="10" idx="0"/>
          </p:cNvCxnSpPr>
          <p:nvPr/>
        </p:nvCxnSpPr>
        <p:spPr bwMode="auto">
          <a:xfrm flipH="1">
            <a:off x="7177586" y="2479147"/>
            <a:ext cx="7624" cy="25162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052066" y="5055910"/>
            <a:ext cx="5298552" cy="568603"/>
          </a:xfrm>
          <a:prstGeom prst="rect">
            <a:avLst/>
          </a:prstGeom>
          <a:solidFill>
            <a:srgbClr val="C3C3C2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ONGOING MUNICIPAL SUPPORT</a:t>
            </a:r>
          </a:p>
        </p:txBody>
      </p:sp>
      <p:sp>
        <p:nvSpPr>
          <p:cNvPr id="87" name="Oval 86"/>
          <p:cNvSpPr/>
          <p:nvPr/>
        </p:nvSpPr>
        <p:spPr>
          <a:xfrm>
            <a:off x="6574060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613" y="1164245"/>
            <a:ext cx="2594077" cy="1569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r>
              <a:rPr lang="en-ZA" sz="1050" b="1" dirty="0">
                <a:solidFill>
                  <a:schemeClr val="accent6"/>
                </a:solidFill>
                <a:latin typeface="Calibri" panose="020F0502020204030204" pitchFamily="34" charset="0"/>
              </a:rPr>
              <a:t>DEVELOP EARLY WARNING SYSTEM </a:t>
            </a: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using Statutory and periodic reports: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AG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71 reports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72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73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MSA section 106 reports (where such were evoked)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Quarterly performance reports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24515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400" dirty="0" smtClean="0"/>
              <a:t>NEWLY ADOPTED SALGA SUPPORT APROACH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4315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           RECOMMENDATIONS</a:t>
            </a:r>
            <a:r>
              <a:rPr lang="en-US" sz="24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43508" y="1754815"/>
            <a:ext cx="8856984" cy="405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/>
              <a:t>It is recommended that the PC COGTA resolve to:-  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+mj-lt"/>
              <a:buAutoNum type="arabicPeriod"/>
            </a:pPr>
            <a:r>
              <a:rPr lang="en-ZA" sz="1800" b="1" dirty="0"/>
              <a:t>NOTE</a:t>
            </a:r>
            <a:r>
              <a:rPr lang="en-ZA" sz="1800" dirty="0"/>
              <a:t> the SALGA </a:t>
            </a:r>
            <a:r>
              <a:rPr lang="en-ZA" sz="1800" dirty="0" smtClean="0"/>
              <a:t>support provided to Polokwane Local </a:t>
            </a:r>
            <a:r>
              <a:rPr lang="en-ZA" sz="1800" dirty="0" err="1" smtClean="0"/>
              <a:t>Municpality</a:t>
            </a:r>
            <a:r>
              <a:rPr lang="en-ZA" sz="1800" dirty="0" smtClean="0"/>
              <a:t>;</a:t>
            </a:r>
            <a:endParaRPr lang="en-ZA" sz="1800" dirty="0"/>
          </a:p>
          <a:p>
            <a:pPr>
              <a:buFont typeface="+mj-lt"/>
              <a:buAutoNum type="arabicPeriod"/>
            </a:pPr>
            <a:endParaRPr lang="en-ZA" sz="1800" dirty="0"/>
          </a:p>
          <a:p>
            <a:pPr>
              <a:buFont typeface="+mj-lt"/>
              <a:buAutoNum type="arabicPeriod"/>
            </a:pPr>
            <a:r>
              <a:rPr lang="en-ZA" sz="1800" b="1" dirty="0" smtClean="0"/>
              <a:t>NOTE</a:t>
            </a:r>
            <a:r>
              <a:rPr lang="en-ZA" sz="1800" dirty="0" smtClean="0"/>
              <a:t> </a:t>
            </a:r>
            <a:r>
              <a:rPr lang="en-ZA" sz="1800" dirty="0"/>
              <a:t>the SALGA proposed approach to Municipal Support and Interventions.</a:t>
            </a: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95898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PRESENTATION OUTLINE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37506" y="1103727"/>
            <a:ext cx="8043862" cy="563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ZA" sz="2000" dirty="0" smtClean="0"/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AUDIT OUTCOMES &amp; FINDINGS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SUPPORT PROGRAM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IMPACT OF SUPPORT PROVIDED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MUNICIPAL SUPPORT APPROACH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RECOMMENDATIONS </a:t>
            </a:r>
          </a:p>
          <a:p>
            <a:pPr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97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32171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MOGALAKWENA LOCAL MUNICIPALITY: </a:t>
            </a:r>
            <a:br>
              <a:rPr lang="en-ZA" sz="2400" dirty="0" smtClean="0"/>
            </a:br>
            <a:r>
              <a:rPr lang="en-ZA" sz="2400" dirty="0" smtClean="0"/>
              <a:t>AUDIT OUTCOMES AND KEY FINDINGS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60"/>
              </p:ext>
            </p:extLst>
          </p:nvPr>
        </p:nvGraphicFramePr>
        <p:xfrm>
          <a:off x="237506" y="1324538"/>
          <a:ext cx="80438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39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149289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2016/17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2017/18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2018/19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Adverse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Adverse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Disclaimer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37506" y="2271068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ZA" sz="2000" dirty="0"/>
              <a:t>Below is the summary of the major audit findings raised by Auditor General over the pass three financial years</a:t>
            </a:r>
            <a:r>
              <a:rPr lang="en-ZA" sz="2000" dirty="0" smtClean="0"/>
              <a:t>:</a:t>
            </a:r>
          </a:p>
          <a:p>
            <a:pPr marL="0" lvl="1" indent="0">
              <a:buNone/>
            </a:pP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record keeping to support some disclosures;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Adjustable and non adjustable misstatements;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internal controls and basic controls (daily discipline); and</a:t>
            </a: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Non compliance with laws and regulations.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13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4811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700" dirty="0"/>
              <a:t/>
            </a:r>
            <a:br>
              <a:rPr lang="en-ZA" sz="2700" dirty="0"/>
            </a:br>
            <a:r>
              <a:rPr lang="en-ZA" sz="2700" dirty="0" smtClean="0"/>
              <a:t>SALGA MUNICIPAL AUDIT SUPPORT PROGRAMME (MASP) </a:t>
            </a:r>
            <a:endParaRPr lang="en-ZA" b="1" i="1" dirty="0" smtClean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1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209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8195" y="3805238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Institutional Capacity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0621" y="3805239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Financial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9391" y="3798095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Leadership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33787" y="3815157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Governance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019" y="951545"/>
            <a:ext cx="86457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SALGAs Municipal Audit Support Program (MASP) follows a Multidisciplinary approach that is based on 4 Pillars. 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believe that </a:t>
            </a:r>
            <a:r>
              <a:rPr lang="en-ZA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 pillars in a Municipality need to be strong and functioning effectively in order for a Municipality to obtain and sustain unqualified audits and good service delivery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 is confident that the MASP based on the 4 Pillars of Support cover the risk areas and root causes identified by the AGSA as well as the three aspects audited</a:t>
            </a:r>
          </a:p>
        </p:txBody>
      </p:sp>
    </p:spTree>
    <p:extLst>
      <p:ext uri="{BB962C8B-B14F-4D97-AF65-F5344CB8AC3E}">
        <p14:creationId xmlns:p14="http://schemas.microsoft.com/office/powerpoint/2010/main" val="236704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598693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SALGA SUPPORT PROGRAMME </a:t>
            </a:r>
            <a:br>
              <a:rPr lang="en-ZA" sz="2400" dirty="0" smtClean="0"/>
            </a:b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2017/18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35675"/>
              </p:ext>
            </p:extLst>
          </p:nvPr>
        </p:nvGraphicFramePr>
        <p:xfrm>
          <a:off x="290946" y="1807210"/>
          <a:ext cx="8229600" cy="190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44209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82307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 on Assets Management.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Producing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GRAP Compliant Assets Register and Annual Financial Statements.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62909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Record Management Training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Compliance with Records Management standards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96538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00886"/>
              </p:ext>
            </p:extLst>
          </p:nvPr>
        </p:nvGraphicFramePr>
        <p:xfrm>
          <a:off x="290946" y="180721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Portfolio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based training of  MMC for finance.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Capacitate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councillors to ensure that they discharge their oversight responsibility effectively.</a:t>
                      </a:r>
                    </a:p>
                    <a:p>
                      <a:pPr algn="l"/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789548"/>
              </p:ext>
            </p:extLst>
          </p:nvPr>
        </p:nvGraphicFramePr>
        <p:xfrm>
          <a:off x="174171" y="1481351"/>
          <a:ext cx="8869245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33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3926932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512980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SALGA Limpopo partnered with </a:t>
                      </a:r>
                      <a:r>
                        <a:rPr lang="en-GB" sz="1600" dirty="0" err="1" smtClean="0">
                          <a:solidFill>
                            <a:schemeClr val="accent6"/>
                          </a:solidFill>
                        </a:rPr>
                        <a:t>PriceWaterhouse</a:t>
                      </a:r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 Coopers, and convened a capacity building programme on Generally Recognised Accounting Practice (GRAP) and Annual Financial Statements (AFS)</a:t>
                      </a:r>
                    </a:p>
                    <a:p>
                      <a:pPr marL="0" algn="just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The aim of the session, was to provide technical knowledge on preparation of Annual Financial Statement to municipal officials, with the aim of improving the audit outcomes of our municipalities. </a:t>
                      </a:r>
                      <a:endParaRPr lang="en-ZA" sz="16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algn="l" defTabSz="457200" rtl="0" eaLnBrk="1" latinLnBrk="0" hangingPunct="1"/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n-ZA" sz="16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in the Audit steering committee meetings of the municipality.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Assisting the municipality in addressing findings raised by AG.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Training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Members of MPACs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Regular trainings of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MPACs on how to carry out their roles and responsibilities effectively and efficiently.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57378"/>
              </p:ext>
            </p:extLst>
          </p:nvPr>
        </p:nvGraphicFramePr>
        <p:xfrm>
          <a:off x="174171" y="1682519"/>
          <a:ext cx="8672945" cy="290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33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3745587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40172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452422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245423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Revenue,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Credit and Debts controls workshop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Assist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municipalities with the implementation of best practice framework on revenue, credit and debit.</a:t>
                      </a:r>
                    </a:p>
                    <a:p>
                      <a:pPr algn="l"/>
                      <a:endParaRPr lang="en-ZA" sz="1800" baseline="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The aim is to assist municipalities in improving revenue collection and payment of creditors.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7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IMPACT OF SUPPORT PROVIDED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08554" y="1541533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F06D19"/>
                </a:solidFill>
              </a:rPr>
              <a:t>During 2016/17 the Auditor General in his General report stated the follow:  </a:t>
            </a:r>
            <a:r>
              <a:rPr lang="en-ZA" sz="2000" dirty="0" smtClean="0"/>
              <a:t>“</a:t>
            </a:r>
            <a:r>
              <a:rPr lang="en-GB" sz="2000" i="1" dirty="0" smtClean="0"/>
              <a:t>We </a:t>
            </a:r>
            <a:r>
              <a:rPr lang="en-GB" sz="2000" i="1" dirty="0"/>
              <a:t>noted a number of new initiatives being implemented by the coordinating departments and the South African Local Government Association to improve financial and performance reporting as well as the compliance levels at </a:t>
            </a:r>
            <a:r>
              <a:rPr lang="en-GB" sz="2000" i="1" dirty="0" smtClean="0"/>
              <a:t>municipalities”.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As SALGA Limpopo we will never be satisfied with the impact yield by the support initiatives we provided, until the audit outcomes of all our municipalities are both improved and sustained.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commit to work with all key stakeholder, providing differentiate support base on the needs of our municipalities.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“INSPIRE SERVICE DELIVERY”.</a:t>
            </a:r>
          </a:p>
          <a:p>
            <a:pPr marL="0" lvl="1" indent="0">
              <a:buNone/>
            </a:pPr>
            <a:endParaRPr lang="en-ZA" sz="2000" i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154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674</Words>
  <Application>Microsoft Office PowerPoint</Application>
  <PresentationFormat>On-screen Show (4:3)</PresentationFormat>
  <Paragraphs>150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2_Default Theme</vt:lpstr>
      <vt:lpstr>PowerPoint Presentation</vt:lpstr>
      <vt:lpstr>PRESENTATION OUTLINE</vt:lpstr>
      <vt:lpstr>MOGALAKWENA LOCAL MUNICIPALITY:  AUDIT OUTCOMES AND KEY FINDINGS</vt:lpstr>
      <vt:lpstr> SALGA MUNICIPAL AUDIT SUPPORT PROGRAMME (MASP) </vt:lpstr>
      <vt:lpstr>SALGA SUPPORT PROGRAMME  </vt:lpstr>
      <vt:lpstr>SALGA SUPPORT PROGRAMME</vt:lpstr>
      <vt:lpstr>SALGA SUPPORT PROGRAMME</vt:lpstr>
      <vt:lpstr>SALGA SUPPORT PROGRAMME</vt:lpstr>
      <vt:lpstr>IMPACT OF SUPPORT PROVIDED</vt:lpstr>
      <vt:lpstr>NEWLY ADOPTED SALGA SUPPORT APROACH</vt:lpstr>
      <vt:lpstr>            RECOMMENDATIONS </vt:lpstr>
    </vt:vector>
  </TitlesOfParts>
  <Company>SALGA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Shereen Cassiem</cp:lastModifiedBy>
  <cp:revision>84</cp:revision>
  <dcterms:created xsi:type="dcterms:W3CDTF">2016-05-17T13:07:50Z</dcterms:created>
  <dcterms:modified xsi:type="dcterms:W3CDTF">2020-11-02T14:03:01Z</dcterms:modified>
</cp:coreProperties>
</file>