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12"/>
  </p:notesMasterIdLst>
  <p:sldIdLst>
    <p:sldId id="276" r:id="rId2"/>
    <p:sldId id="450" r:id="rId3"/>
    <p:sldId id="421" r:id="rId4"/>
    <p:sldId id="451" r:id="rId5"/>
    <p:sldId id="425" r:id="rId6"/>
    <p:sldId id="444" r:id="rId7"/>
    <p:sldId id="452" r:id="rId8"/>
    <p:sldId id="446" r:id="rId9"/>
    <p:sldId id="447" r:id="rId10"/>
    <p:sldId id="388" r:id="rId11"/>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95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87273" autoAdjust="0"/>
  </p:normalViewPr>
  <p:slideViewPr>
    <p:cSldViewPr snapToGrid="0" snapToObjects="1">
      <p:cViewPr varScale="1">
        <p:scale>
          <a:sx n="57" d="100"/>
          <a:sy n="57" d="100"/>
        </p:scale>
        <p:origin x="1104" y="48"/>
      </p:cViewPr>
      <p:guideLst/>
    </p:cSldViewPr>
  </p:slideViewPr>
  <p:outlineViewPr>
    <p:cViewPr>
      <p:scale>
        <a:sx n="33" d="100"/>
        <a:sy n="33" d="100"/>
      </p:scale>
      <p:origin x="0" y="-4680"/>
    </p:cViewPr>
  </p:outlin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56" d="100"/>
          <a:sy n="56" d="100"/>
        </p:scale>
        <p:origin x="2856"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607A8F-D4EE-9B46-A644-35CE8348EE99}" type="datetimeFigureOut">
              <a:rPr lang="en-US" smtClean="0"/>
              <a:t>20/10/30</a:t>
            </a:fld>
            <a:endParaRPr lang="en-US"/>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3C886D-0CC8-C040-92BC-ABE325B3ECC7}" type="slidenum">
              <a:rPr lang="en-US" smtClean="0"/>
              <a:t>‹#›</a:t>
            </a:fld>
            <a:endParaRPr lang="en-US"/>
          </a:p>
        </p:txBody>
      </p:sp>
    </p:spTree>
    <p:extLst>
      <p:ext uri="{BB962C8B-B14F-4D97-AF65-F5344CB8AC3E}">
        <p14:creationId xmlns:p14="http://schemas.microsoft.com/office/powerpoint/2010/main" val="18747905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3C886D-0CC8-C040-92BC-ABE325B3ECC7}" type="slidenum">
              <a:rPr lang="en-US" smtClean="0"/>
              <a:t>1</a:t>
            </a:fld>
            <a:endParaRPr lang="en-US"/>
          </a:p>
        </p:txBody>
      </p:sp>
    </p:spTree>
    <p:extLst>
      <p:ext uri="{BB962C8B-B14F-4D97-AF65-F5344CB8AC3E}">
        <p14:creationId xmlns:p14="http://schemas.microsoft.com/office/powerpoint/2010/main" val="17250243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561A7F0-67EA-7440-A0BE-244BC994C7A8}" type="datetimeFigureOut">
              <a:rPr lang="en-US" smtClean="0"/>
              <a:t>20/10/30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72CB22-D7A4-7547-B048-02B7C821FF3F}" type="slidenum">
              <a:rPr lang="en-US" smtClean="0"/>
              <a:t>‹#›</a:t>
            </a:fld>
            <a:endParaRPr lang="en-US"/>
          </a:p>
        </p:txBody>
      </p:sp>
    </p:spTree>
    <p:extLst>
      <p:ext uri="{BB962C8B-B14F-4D97-AF65-F5344CB8AC3E}">
        <p14:creationId xmlns:p14="http://schemas.microsoft.com/office/powerpoint/2010/main" val="488227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561A7F0-67EA-7440-A0BE-244BC994C7A8}" type="datetimeFigureOut">
              <a:rPr lang="en-US" smtClean="0"/>
              <a:t>20/10/30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72CB22-D7A4-7547-B048-02B7C821FF3F}" type="slidenum">
              <a:rPr lang="en-US" smtClean="0"/>
              <a:t>‹#›</a:t>
            </a:fld>
            <a:endParaRPr lang="en-US"/>
          </a:p>
        </p:txBody>
      </p:sp>
    </p:spTree>
    <p:extLst>
      <p:ext uri="{BB962C8B-B14F-4D97-AF65-F5344CB8AC3E}">
        <p14:creationId xmlns:p14="http://schemas.microsoft.com/office/powerpoint/2010/main" val="1977895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561A7F0-67EA-7440-A0BE-244BC994C7A8}" type="datetimeFigureOut">
              <a:rPr lang="en-US" smtClean="0"/>
              <a:t>20/10/30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72CB22-D7A4-7547-B048-02B7C821FF3F}" type="slidenum">
              <a:rPr lang="en-US" smtClean="0"/>
              <a:t>‹#›</a:t>
            </a:fld>
            <a:endParaRPr lang="en-US"/>
          </a:p>
        </p:txBody>
      </p:sp>
    </p:spTree>
    <p:extLst>
      <p:ext uri="{BB962C8B-B14F-4D97-AF65-F5344CB8AC3E}">
        <p14:creationId xmlns:p14="http://schemas.microsoft.com/office/powerpoint/2010/main" val="1587170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561A7F0-67EA-7440-A0BE-244BC994C7A8}" type="datetimeFigureOut">
              <a:rPr lang="en-US" smtClean="0"/>
              <a:t>20/10/30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72CB22-D7A4-7547-B048-02B7C821FF3F}" type="slidenum">
              <a:rPr lang="en-US" smtClean="0"/>
              <a:t>‹#›</a:t>
            </a:fld>
            <a:endParaRPr lang="en-US"/>
          </a:p>
        </p:txBody>
      </p:sp>
    </p:spTree>
    <p:extLst>
      <p:ext uri="{BB962C8B-B14F-4D97-AF65-F5344CB8AC3E}">
        <p14:creationId xmlns:p14="http://schemas.microsoft.com/office/powerpoint/2010/main" val="97400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61A7F0-67EA-7440-A0BE-244BC994C7A8}" type="datetimeFigureOut">
              <a:rPr lang="en-US" smtClean="0"/>
              <a:t>20/10/30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72CB22-D7A4-7547-B048-02B7C821FF3F}" type="slidenum">
              <a:rPr lang="en-US" smtClean="0"/>
              <a:t>‹#›</a:t>
            </a:fld>
            <a:endParaRPr lang="en-US"/>
          </a:p>
        </p:txBody>
      </p:sp>
    </p:spTree>
    <p:extLst>
      <p:ext uri="{BB962C8B-B14F-4D97-AF65-F5344CB8AC3E}">
        <p14:creationId xmlns:p14="http://schemas.microsoft.com/office/powerpoint/2010/main" val="631429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561A7F0-67EA-7440-A0BE-244BC994C7A8}" type="datetimeFigureOut">
              <a:rPr lang="en-US" smtClean="0"/>
              <a:t>20/10/30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72CB22-D7A4-7547-B048-02B7C821FF3F}" type="slidenum">
              <a:rPr lang="en-US" smtClean="0"/>
              <a:t>‹#›</a:t>
            </a:fld>
            <a:endParaRPr lang="en-US"/>
          </a:p>
        </p:txBody>
      </p:sp>
    </p:spTree>
    <p:extLst>
      <p:ext uri="{BB962C8B-B14F-4D97-AF65-F5344CB8AC3E}">
        <p14:creationId xmlns:p14="http://schemas.microsoft.com/office/powerpoint/2010/main" val="1714772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61A7F0-67EA-7440-A0BE-244BC994C7A8}" type="datetimeFigureOut">
              <a:rPr lang="en-US" smtClean="0"/>
              <a:t>20/10/30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72CB22-D7A4-7547-B048-02B7C821FF3F}" type="slidenum">
              <a:rPr lang="en-US" smtClean="0"/>
              <a:t>‹#›</a:t>
            </a:fld>
            <a:endParaRPr lang="en-US"/>
          </a:p>
        </p:txBody>
      </p:sp>
    </p:spTree>
    <p:extLst>
      <p:ext uri="{BB962C8B-B14F-4D97-AF65-F5344CB8AC3E}">
        <p14:creationId xmlns:p14="http://schemas.microsoft.com/office/powerpoint/2010/main" val="944999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561A7F0-67EA-7440-A0BE-244BC994C7A8}" type="datetimeFigureOut">
              <a:rPr lang="en-US" smtClean="0"/>
              <a:t>20/10/30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72CB22-D7A4-7547-B048-02B7C821FF3F}" type="slidenum">
              <a:rPr lang="en-US" smtClean="0"/>
              <a:t>‹#›</a:t>
            </a:fld>
            <a:endParaRPr lang="en-US"/>
          </a:p>
        </p:txBody>
      </p:sp>
    </p:spTree>
    <p:extLst>
      <p:ext uri="{BB962C8B-B14F-4D97-AF65-F5344CB8AC3E}">
        <p14:creationId xmlns:p14="http://schemas.microsoft.com/office/powerpoint/2010/main" val="1958589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61A7F0-67EA-7440-A0BE-244BC994C7A8}" type="datetimeFigureOut">
              <a:rPr lang="en-US" smtClean="0"/>
              <a:t>20/10/30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72CB22-D7A4-7547-B048-02B7C821FF3F}" type="slidenum">
              <a:rPr lang="en-US" smtClean="0"/>
              <a:t>‹#›</a:t>
            </a:fld>
            <a:endParaRPr lang="en-US"/>
          </a:p>
        </p:txBody>
      </p:sp>
    </p:spTree>
    <p:extLst>
      <p:ext uri="{BB962C8B-B14F-4D97-AF65-F5344CB8AC3E}">
        <p14:creationId xmlns:p14="http://schemas.microsoft.com/office/powerpoint/2010/main" val="1390334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61A7F0-67EA-7440-A0BE-244BC994C7A8}" type="datetimeFigureOut">
              <a:rPr lang="en-US" smtClean="0"/>
              <a:t>20/10/30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72CB22-D7A4-7547-B048-02B7C821FF3F}" type="slidenum">
              <a:rPr lang="en-US" smtClean="0"/>
              <a:t>‹#›</a:t>
            </a:fld>
            <a:endParaRPr lang="en-US"/>
          </a:p>
        </p:txBody>
      </p:sp>
    </p:spTree>
    <p:extLst>
      <p:ext uri="{BB962C8B-B14F-4D97-AF65-F5344CB8AC3E}">
        <p14:creationId xmlns:p14="http://schemas.microsoft.com/office/powerpoint/2010/main" val="590143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61A7F0-67EA-7440-A0BE-244BC994C7A8}" type="datetimeFigureOut">
              <a:rPr lang="en-US" smtClean="0"/>
              <a:t>20/10/30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72CB22-D7A4-7547-B048-02B7C821FF3F}" type="slidenum">
              <a:rPr lang="en-US" smtClean="0"/>
              <a:t>‹#›</a:t>
            </a:fld>
            <a:endParaRPr lang="en-US"/>
          </a:p>
        </p:txBody>
      </p:sp>
    </p:spTree>
    <p:extLst>
      <p:ext uri="{BB962C8B-B14F-4D97-AF65-F5344CB8AC3E}">
        <p14:creationId xmlns:p14="http://schemas.microsoft.com/office/powerpoint/2010/main" val="1459415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61A7F0-67EA-7440-A0BE-244BC994C7A8}" type="datetimeFigureOut">
              <a:rPr lang="en-US" smtClean="0"/>
              <a:t>20/10/30</a:t>
            </a:fld>
            <a:endParaRPr 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72CB22-D7A4-7547-B048-02B7C821FF3F}" type="slidenum">
              <a:rPr lang="en-US" smtClean="0"/>
              <a:t>‹#›</a:t>
            </a:fld>
            <a:endParaRPr lang="en-US"/>
          </a:p>
        </p:txBody>
      </p:sp>
    </p:spTree>
    <p:extLst>
      <p:ext uri="{BB962C8B-B14F-4D97-AF65-F5344CB8AC3E}">
        <p14:creationId xmlns:p14="http://schemas.microsoft.com/office/powerpoint/2010/main" val="8920135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noChangeAspect="1"/>
          </p:cNvSpPr>
          <p:nvPr>
            <p:ph type="ctrTitle"/>
          </p:nvPr>
        </p:nvSpPr>
        <p:spPr>
          <a:xfrm>
            <a:off x="1311499" y="830078"/>
            <a:ext cx="8420100" cy="2387600"/>
          </a:xfrm>
        </p:spPr>
        <p:txBody>
          <a:bodyPr>
            <a:normAutofit/>
          </a:bodyPr>
          <a:lstStyle/>
          <a:p>
            <a:pPr algn="r"/>
            <a:r>
              <a:rPr lang="en-US" sz="3200" dirty="0" smtClean="0">
                <a:ln w="0"/>
                <a:effectLst>
                  <a:outerShdw blurRad="60007" dist="310007" dir="7680000" sy="30000" kx="1300200" algn="ctr" rotWithShape="0">
                    <a:prstClr val="black">
                      <a:alpha val="32000"/>
                    </a:prstClr>
                  </a:outerShdw>
                </a:effectLst>
              </a:rPr>
              <a:t/>
            </a:r>
            <a:br>
              <a:rPr lang="en-US" sz="3200" dirty="0" smtClean="0">
                <a:ln w="0"/>
                <a:effectLst>
                  <a:outerShdw blurRad="60007" dist="310007" dir="7680000" sy="30000" kx="1300200" algn="ctr" rotWithShape="0">
                    <a:prstClr val="black">
                      <a:alpha val="32000"/>
                    </a:prstClr>
                  </a:outerShdw>
                </a:effectLst>
              </a:rPr>
            </a:br>
            <a:endParaRPr lang="en-US" sz="4700" dirty="0">
              <a:ln w="0"/>
              <a:effectLst>
                <a:outerShdw blurRad="60007" dist="310007" dir="7680000" sy="30000" kx="1300200" algn="ctr" rotWithShape="0">
                  <a:prstClr val="black">
                    <a:alpha val="32000"/>
                  </a:prstClr>
                </a:outerShdw>
              </a:effectLst>
            </a:endParaRPr>
          </a:p>
        </p:txBody>
      </p:sp>
      <p:sp>
        <p:nvSpPr>
          <p:cNvPr id="5" name="Subtitle 4"/>
          <p:cNvSpPr>
            <a:spLocks noGrp="1"/>
          </p:cNvSpPr>
          <p:nvPr>
            <p:ph type="subTitle" idx="1"/>
          </p:nvPr>
        </p:nvSpPr>
        <p:spPr>
          <a:xfrm>
            <a:off x="4558936" y="4794068"/>
            <a:ext cx="4108813" cy="463731"/>
          </a:xfrm>
        </p:spPr>
        <p:txBody>
          <a:bodyPr/>
          <a:lstStyle/>
          <a:p>
            <a:r>
              <a:rPr lang="en-ZA" b="1" dirty="0" smtClean="0">
                <a:latin typeface="Arial" panose="020B0604020202020204" pitchFamily="34" charset="0"/>
                <a:cs typeface="Arial" panose="020B0604020202020204" pitchFamily="34" charset="0"/>
              </a:rPr>
              <a:t>B 10 B- 2016</a:t>
            </a:r>
            <a:endParaRPr lang="en-US" b="1" dirty="0">
              <a:latin typeface="Arial" panose="020B0604020202020204" pitchFamily="34" charset="0"/>
              <a:cs typeface="Arial" panose="020B0604020202020204" pitchFamily="34" charset="0"/>
            </a:endParaRPr>
          </a:p>
        </p:txBody>
      </p:sp>
      <p:sp>
        <p:nvSpPr>
          <p:cNvPr id="3" name="Title 1"/>
          <p:cNvSpPr txBox="1">
            <a:spLocks/>
          </p:cNvSpPr>
          <p:nvPr/>
        </p:nvSpPr>
        <p:spPr>
          <a:xfrm>
            <a:off x="3810001" y="1201784"/>
            <a:ext cx="5921598" cy="2380754"/>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endParaRPr lang="en-US" sz="2800" b="1" dirty="0">
              <a:solidFill>
                <a:schemeClr val="bg1"/>
              </a:solidFill>
            </a:endParaRPr>
          </a:p>
        </p:txBody>
      </p:sp>
      <p:sp>
        <p:nvSpPr>
          <p:cNvPr id="4" name="Rectangle 3"/>
          <p:cNvSpPr/>
          <p:nvPr/>
        </p:nvSpPr>
        <p:spPr>
          <a:xfrm>
            <a:off x="2847474" y="1401221"/>
            <a:ext cx="6884125" cy="830997"/>
          </a:xfrm>
          <a:prstGeom prst="rect">
            <a:avLst/>
          </a:prstGeom>
        </p:spPr>
        <p:txBody>
          <a:bodyPr wrap="square">
            <a:spAutoFit/>
          </a:bodyPr>
          <a:lstStyle/>
          <a:p>
            <a:r>
              <a:rPr lang="en-US" sz="2400" b="1" dirty="0" smtClean="0">
                <a:latin typeface="Arial Black" panose="020B0A04020102020204" pitchFamily="34" charset="0"/>
              </a:rPr>
              <a:t>S79 REFERRAL OF LIQOUR PRODUCT AMENDMENT BILL</a:t>
            </a:r>
            <a:endParaRPr lang="en-US" sz="2400" b="1" dirty="0">
              <a:latin typeface="Arial Black" panose="020B0A04020102020204" pitchFamily="34" charset="0"/>
            </a:endParaRPr>
          </a:p>
        </p:txBody>
      </p:sp>
    </p:spTree>
    <p:extLst>
      <p:ext uri="{BB962C8B-B14F-4D97-AF65-F5344CB8AC3E}">
        <p14:creationId xmlns:p14="http://schemas.microsoft.com/office/powerpoint/2010/main" val="12118656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ZA" smtClean="0"/>
              <a:t>Deliberations taking matter forward</a:t>
            </a:r>
            <a:endParaRPr lang="en-ZA" dirty="0"/>
          </a:p>
        </p:txBody>
      </p:sp>
      <p:sp>
        <p:nvSpPr>
          <p:cNvPr id="14" name="Content Placeholder 13"/>
          <p:cNvSpPr>
            <a:spLocks noGrp="1"/>
          </p:cNvSpPr>
          <p:nvPr>
            <p:ph idx="1"/>
          </p:nvPr>
        </p:nvSpPr>
        <p:spPr/>
        <p:txBody>
          <a:bodyPr/>
          <a:lstStyle/>
          <a:p>
            <a:r>
              <a:rPr lang="en-US" dirty="0" smtClean="0"/>
              <a:t>Committee consider the letter from the NHTL and adopt a report for submission to the NA House and its approval that after considering the views of the NHTL as per the President’s reservations, the NA still holds the view that the regulatory space in terms of the </a:t>
            </a:r>
            <a:r>
              <a:rPr lang="en-US" dirty="0" err="1" smtClean="0"/>
              <a:t>Liqour</a:t>
            </a:r>
            <a:r>
              <a:rPr lang="en-US" dirty="0" smtClean="0"/>
              <a:t> Product Amendment Bill is not as such that it pertains and impact on cultural practices. </a:t>
            </a:r>
          </a:p>
          <a:p>
            <a:pPr lvl="1"/>
            <a:r>
              <a:rPr lang="en-US" smtClean="0"/>
              <a:t>Thank you. </a:t>
            </a:r>
            <a:endParaRPr lang="en-US"/>
          </a:p>
        </p:txBody>
      </p:sp>
      <p:sp>
        <p:nvSpPr>
          <p:cNvPr id="5" name="Title 1"/>
          <p:cNvSpPr txBox="1">
            <a:spLocks/>
          </p:cNvSpPr>
          <p:nvPr/>
        </p:nvSpPr>
        <p:spPr>
          <a:xfrm>
            <a:off x="503301" y="1574557"/>
            <a:ext cx="6710362" cy="4813364"/>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457200" indent="-457200">
              <a:buFont typeface="Arial" charset="0"/>
              <a:buChar char="•"/>
            </a:pPr>
            <a:endParaRPr lang="en-US" sz="3200" b="1" dirty="0" smtClean="0">
              <a:solidFill>
                <a:schemeClr val="accent4"/>
              </a:solidFill>
            </a:endParaRPr>
          </a:p>
          <a:p>
            <a:pPr marL="457200" indent="-457200">
              <a:buFont typeface="Arial" charset="0"/>
              <a:buChar char="•"/>
            </a:pPr>
            <a:endParaRPr lang="en-US" sz="3200" b="1" dirty="0" smtClean="0">
              <a:solidFill>
                <a:schemeClr val="accent4"/>
              </a:solidFill>
            </a:endParaRPr>
          </a:p>
        </p:txBody>
      </p:sp>
      <p:sp>
        <p:nvSpPr>
          <p:cNvPr id="2" name="Rectangle 1"/>
          <p:cNvSpPr/>
          <p:nvPr/>
        </p:nvSpPr>
        <p:spPr>
          <a:xfrm>
            <a:off x="851030" y="1250513"/>
            <a:ext cx="8684856" cy="2308324"/>
          </a:xfrm>
          <a:prstGeom prst="rect">
            <a:avLst/>
          </a:prstGeom>
        </p:spPr>
        <p:txBody>
          <a:bodyPr wrap="square">
            <a:spAutoFit/>
          </a:bodyPr>
          <a:lstStyle/>
          <a:p>
            <a:pPr marL="342900" lvl="0" indent="-342900">
              <a:spcAft>
                <a:spcPts val="1200"/>
              </a:spcAft>
              <a:buFont typeface="Symbol" panose="05050102010706020507" pitchFamily="18" charset="2"/>
              <a:buChar char=""/>
            </a:pPr>
            <a:endParaRPr lang="en-ZA" sz="2000" dirty="0" smtClean="0">
              <a:latin typeface="Arial" panose="020B0604020202020204" pitchFamily="34" charset="0"/>
              <a:ea typeface="Times New Roman" panose="02020603050405020304" pitchFamily="18" charset="0"/>
              <a:cs typeface="Arial" panose="020B0604020202020204" pitchFamily="34" charset="0"/>
            </a:endParaRPr>
          </a:p>
          <a:p>
            <a:pPr lvl="0">
              <a:spcAft>
                <a:spcPts val="1200"/>
              </a:spcAft>
            </a:pPr>
            <a:endParaRPr lang="en-ZA" sz="2000" dirty="0" smtClean="0">
              <a:latin typeface="Arial" panose="020B0604020202020204" pitchFamily="34" charset="0"/>
              <a:ea typeface="Times New Roman" panose="02020603050405020304" pitchFamily="18" charset="0"/>
              <a:cs typeface="Arial" panose="020B0604020202020204" pitchFamily="34" charset="0"/>
            </a:endParaRPr>
          </a:p>
          <a:p>
            <a:pPr marL="342900" lvl="0" indent="-342900">
              <a:spcAft>
                <a:spcPts val="1200"/>
              </a:spcAft>
              <a:buFont typeface="Symbol" panose="05050102010706020507" pitchFamily="18" charset="2"/>
              <a:buChar char=""/>
            </a:pPr>
            <a:endParaRPr lang="en-ZA" sz="2000" dirty="0" smtClean="0">
              <a:latin typeface="Arial" panose="020B0604020202020204" pitchFamily="34" charset="0"/>
              <a:ea typeface="Times New Roman" panose="02020603050405020304" pitchFamily="18" charset="0"/>
              <a:cs typeface="Arial" panose="020B0604020202020204" pitchFamily="34" charset="0"/>
            </a:endParaRPr>
          </a:p>
          <a:p>
            <a:pPr marL="342900" lvl="0" indent="-342900">
              <a:spcAft>
                <a:spcPts val="1200"/>
              </a:spcAft>
              <a:buFont typeface="Symbol" panose="05050102010706020507" pitchFamily="18" charset="2"/>
              <a:buChar char=""/>
            </a:pPr>
            <a:endParaRPr lang="en-ZA" sz="2000" dirty="0" smtClean="0">
              <a:latin typeface="Arial" panose="020B0604020202020204" pitchFamily="34" charset="0"/>
              <a:ea typeface="Times New Roman" panose="02020603050405020304" pitchFamily="18" charset="0"/>
              <a:cs typeface="Arial" panose="020B0604020202020204" pitchFamily="34" charset="0"/>
            </a:endParaRPr>
          </a:p>
          <a:p>
            <a:pPr marL="342900" lvl="0" indent="-342900">
              <a:spcAft>
                <a:spcPts val="1200"/>
              </a:spcAft>
              <a:buFont typeface="Symbol" panose="05050102010706020507" pitchFamily="18" charset="2"/>
              <a:buChar char=""/>
            </a:pPr>
            <a:endParaRPr lang="en-ZA" sz="2400" dirty="0">
              <a:effectLst/>
              <a:latin typeface="Arial" panose="020B0604020202020204" pitchFamily="34" charset="0"/>
              <a:ea typeface="Calibri" panose="020F0502020204030204" pitchFamily="34" charset="0"/>
              <a:cs typeface="Arial" panose="020B0604020202020204" pitchFamily="34" charset="0"/>
            </a:endParaRPr>
          </a:p>
        </p:txBody>
      </p:sp>
      <p:sp>
        <p:nvSpPr>
          <p:cNvPr id="3" name="Rectangle 2"/>
          <p:cNvSpPr/>
          <p:nvPr/>
        </p:nvSpPr>
        <p:spPr>
          <a:xfrm>
            <a:off x="851030" y="1166843"/>
            <a:ext cx="8593416" cy="369332"/>
          </a:xfrm>
          <a:prstGeom prst="rect">
            <a:avLst/>
          </a:prstGeom>
        </p:spPr>
        <p:txBody>
          <a:bodyPr wrap="square">
            <a:spAutoFit/>
          </a:bodyPr>
          <a:lstStyle/>
          <a:p>
            <a:endParaRPr lang="en-US" b="1" dirty="0"/>
          </a:p>
        </p:txBody>
      </p:sp>
    </p:spTree>
    <p:extLst>
      <p:ext uri="{BB962C8B-B14F-4D97-AF65-F5344CB8AC3E}">
        <p14:creationId xmlns:p14="http://schemas.microsoft.com/office/powerpoint/2010/main" val="15472669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51030" y="254955"/>
            <a:ext cx="7790693" cy="995559"/>
          </a:xfrm>
        </p:spPr>
        <p:txBody>
          <a:bodyPr>
            <a:normAutofit/>
          </a:bodyPr>
          <a:lstStyle/>
          <a:p>
            <a:r>
              <a:rPr lang="en-US" sz="2800" b="1" dirty="0" smtClean="0">
                <a:latin typeface="Arial" panose="020B0604020202020204" pitchFamily="34" charset="0"/>
                <a:cs typeface="Arial" panose="020B0604020202020204" pitchFamily="34" charset="0"/>
              </a:rPr>
              <a:t>PARLIAMENT HOUSES &amp; REFERRALS </a:t>
            </a:r>
            <a:endParaRPr lang="en-US" sz="2800" b="1" dirty="0">
              <a:latin typeface="Arial" panose="020B0604020202020204" pitchFamily="34" charset="0"/>
              <a:cs typeface="Arial" panose="020B0604020202020204" pitchFamily="34" charset="0"/>
            </a:endParaRPr>
          </a:p>
        </p:txBody>
      </p:sp>
      <p:sp>
        <p:nvSpPr>
          <p:cNvPr id="5" name="Title 1"/>
          <p:cNvSpPr txBox="1">
            <a:spLocks/>
          </p:cNvSpPr>
          <p:nvPr/>
        </p:nvSpPr>
        <p:spPr>
          <a:xfrm>
            <a:off x="503301" y="1574557"/>
            <a:ext cx="6710362" cy="4813364"/>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457200" indent="-457200">
              <a:buFont typeface="Arial" charset="0"/>
              <a:buChar char="•"/>
            </a:pPr>
            <a:endParaRPr lang="en-US" sz="3200" b="1" dirty="0" smtClean="0">
              <a:solidFill>
                <a:schemeClr val="accent4"/>
              </a:solidFill>
            </a:endParaRPr>
          </a:p>
          <a:p>
            <a:pPr marL="457200" indent="-457200">
              <a:buFont typeface="Arial" charset="0"/>
              <a:buChar char="•"/>
            </a:pPr>
            <a:endParaRPr lang="en-US" sz="3200" b="1" dirty="0" smtClean="0">
              <a:solidFill>
                <a:schemeClr val="accent4"/>
              </a:solidFill>
            </a:endParaRPr>
          </a:p>
        </p:txBody>
      </p:sp>
      <p:sp>
        <p:nvSpPr>
          <p:cNvPr id="2" name="Footer Placeholder 1"/>
          <p:cNvSpPr>
            <a:spLocks noGrp="1"/>
          </p:cNvSpPr>
          <p:nvPr>
            <p:ph type="ftr" sz="quarter" idx="11"/>
          </p:nvPr>
        </p:nvSpPr>
        <p:spPr/>
        <p:txBody>
          <a:bodyPr/>
          <a:lstStyle/>
          <a:p>
            <a:r>
              <a:rPr lang="en-US" dirty="0" smtClean="0"/>
              <a:t>2 houses of Parliament </a:t>
            </a:r>
            <a:endParaRPr lang="en-US" dirty="0"/>
          </a:p>
        </p:txBody>
      </p:sp>
      <p:sp>
        <p:nvSpPr>
          <p:cNvPr id="3" name="Slide Number Placeholder 2"/>
          <p:cNvSpPr>
            <a:spLocks noGrp="1"/>
          </p:cNvSpPr>
          <p:nvPr>
            <p:ph type="sldNum" sz="quarter" idx="12"/>
          </p:nvPr>
        </p:nvSpPr>
        <p:spPr/>
        <p:txBody>
          <a:bodyPr/>
          <a:lstStyle/>
          <a:p>
            <a:fld id="{BC72CB22-D7A4-7547-B048-02B7C821FF3F}" type="slidenum">
              <a:rPr lang="en-US" smtClean="0"/>
              <a:t>2</a:t>
            </a:fld>
            <a:endParaRPr lang="en-US"/>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l="-1" t="7659" r="21915"/>
          <a:stretch/>
        </p:blipFill>
        <p:spPr>
          <a:xfrm flipH="1">
            <a:off x="851030" y="1343247"/>
            <a:ext cx="4359467" cy="3686285"/>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l="12603" t="15639" r="24659"/>
          <a:stretch/>
        </p:blipFill>
        <p:spPr>
          <a:xfrm>
            <a:off x="5344733" y="1343247"/>
            <a:ext cx="4191054" cy="3753263"/>
          </a:xfrm>
          <a:prstGeom prst="rect">
            <a:avLst/>
          </a:prstGeom>
        </p:spPr>
      </p:pic>
    </p:spTree>
    <p:extLst>
      <p:ext uri="{BB962C8B-B14F-4D97-AF65-F5344CB8AC3E}">
        <p14:creationId xmlns:p14="http://schemas.microsoft.com/office/powerpoint/2010/main" val="10230939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503301" y="1122364"/>
            <a:ext cx="8659749" cy="452194"/>
          </a:xfrm>
        </p:spPr>
        <p:txBody>
          <a:bodyPr>
            <a:normAutofit fontScale="90000"/>
          </a:bodyPr>
          <a:lstStyle/>
          <a:p>
            <a:pPr algn="l"/>
            <a:r>
              <a:rPr lang="en-ZA" sz="2400" b="1" dirty="0" smtClean="0">
                <a:latin typeface="Arial Black" panose="020B0A04020102020204" pitchFamily="34" charset="0"/>
                <a:cs typeface="Arial" panose="020B0604020202020204" pitchFamily="34" charset="0"/>
              </a:rPr>
              <a:t/>
            </a:r>
            <a:br>
              <a:rPr lang="en-ZA" sz="2400" b="1" dirty="0" smtClean="0">
                <a:latin typeface="Arial Black" panose="020B0A04020102020204" pitchFamily="34" charset="0"/>
                <a:cs typeface="Arial" panose="020B0604020202020204" pitchFamily="34" charset="0"/>
              </a:rPr>
            </a:br>
            <a:r>
              <a:rPr lang="en-ZA" sz="2700" b="1" dirty="0" smtClean="0">
                <a:latin typeface="Arial Black" panose="020B0A04020102020204" pitchFamily="34" charset="0"/>
                <a:cs typeface="Arial" panose="020B0604020202020204" pitchFamily="34" charset="0"/>
              </a:rPr>
              <a:t>BACKGROUND &amp; ATC </a:t>
            </a:r>
            <a:br>
              <a:rPr lang="en-ZA" sz="2700" b="1" dirty="0" smtClean="0">
                <a:latin typeface="Arial Black" panose="020B0A04020102020204" pitchFamily="34" charset="0"/>
                <a:cs typeface="Arial" panose="020B0604020202020204" pitchFamily="34" charset="0"/>
              </a:rPr>
            </a:br>
            <a:endParaRPr lang="en-US" sz="2700" b="1" dirty="0">
              <a:latin typeface="Arial Black" panose="020B0A04020102020204" pitchFamily="34" charset="0"/>
              <a:cs typeface="Arial" panose="020B0604020202020204" pitchFamily="34" charset="0"/>
            </a:endParaRPr>
          </a:p>
        </p:txBody>
      </p:sp>
      <p:sp>
        <p:nvSpPr>
          <p:cNvPr id="3" name="Subtitle 2"/>
          <p:cNvSpPr>
            <a:spLocks noGrp="1"/>
          </p:cNvSpPr>
          <p:nvPr>
            <p:ph type="subTitle" idx="1"/>
          </p:nvPr>
        </p:nvSpPr>
        <p:spPr>
          <a:xfrm>
            <a:off x="503301" y="1332411"/>
            <a:ext cx="8890081" cy="5290458"/>
          </a:xfrm>
        </p:spPr>
        <p:txBody>
          <a:bodyPr>
            <a:normAutofit fontScale="92500"/>
          </a:bodyPr>
          <a:lstStyle/>
          <a:p>
            <a:pPr algn="just"/>
            <a:r>
              <a:rPr lang="en-ZA" dirty="0" smtClean="0">
                <a:latin typeface="Arial" panose="020B0604020202020204" pitchFamily="34" charset="0"/>
                <a:cs typeface="Arial" panose="020B0604020202020204" pitchFamily="34" charset="0"/>
              </a:rPr>
              <a:t>On 2 June President wrote a referral letter in terms of section 79 of the Constitution.</a:t>
            </a:r>
          </a:p>
          <a:p>
            <a:pPr algn="just"/>
            <a:endParaRPr lang="en-ZA" dirty="0" smtClean="0">
              <a:latin typeface="Arial" panose="020B0604020202020204" pitchFamily="34" charset="0"/>
              <a:cs typeface="Arial" panose="020B0604020202020204" pitchFamily="34" charset="0"/>
            </a:endParaRPr>
          </a:p>
          <a:p>
            <a:pPr algn="just"/>
            <a:r>
              <a:rPr lang="en-ZA" dirty="0">
                <a:latin typeface="Arial" panose="020B0604020202020204" pitchFamily="34" charset="0"/>
                <a:cs typeface="Arial" panose="020B0604020202020204" pitchFamily="34" charset="0"/>
              </a:rPr>
              <a:t>The </a:t>
            </a:r>
            <a:r>
              <a:rPr lang="en-ZA" dirty="0" smtClean="0">
                <a:latin typeface="Arial" panose="020B0604020202020204" pitchFamily="34" charset="0"/>
                <a:cs typeface="Arial" panose="020B0604020202020204" pitchFamily="34" charset="0"/>
              </a:rPr>
              <a:t>President in terms of s79(1) has referred the Liquor Product Amendment Bill back to the NA for reconsideration.</a:t>
            </a:r>
          </a:p>
          <a:p>
            <a:pPr algn="just"/>
            <a:endParaRPr lang="en-ZA" dirty="0" smtClean="0">
              <a:latin typeface="Arial" panose="020B0604020202020204" pitchFamily="34" charset="0"/>
              <a:cs typeface="Arial" panose="020B0604020202020204" pitchFamily="34" charset="0"/>
            </a:endParaRPr>
          </a:p>
          <a:p>
            <a:pPr algn="just"/>
            <a:r>
              <a:rPr lang="en-ZA" dirty="0" smtClean="0">
                <a:latin typeface="Arial" panose="020B0604020202020204" pitchFamily="34" charset="0"/>
                <a:cs typeface="Arial" panose="020B0604020202020204" pitchFamily="34" charset="0"/>
              </a:rPr>
              <a:t>The President has reservations related to </a:t>
            </a:r>
            <a:r>
              <a:rPr lang="en-ZA" dirty="0" smtClean="0">
                <a:latin typeface="Arial" panose="020B0604020202020204" pitchFamily="34" charset="0"/>
                <a:cs typeface="Arial" panose="020B0604020202020204" pitchFamily="34" charset="0"/>
              </a:rPr>
              <a:t>lack of compliance or referral in terms of s </a:t>
            </a:r>
            <a:r>
              <a:rPr lang="en-ZA" dirty="0" smtClean="0">
                <a:latin typeface="Arial" panose="020B0604020202020204" pitchFamily="34" charset="0"/>
                <a:cs typeface="Arial" panose="020B0604020202020204" pitchFamily="34" charset="0"/>
              </a:rPr>
              <a:t>18 of the Traditional Leadership and Governance Framework Act 41 of 2003 which stipulates as follows:</a:t>
            </a:r>
          </a:p>
          <a:p>
            <a:pPr algn="just"/>
            <a:endParaRPr lang="en-ZA" dirty="0" smtClean="0">
              <a:latin typeface="Arial" panose="020B0604020202020204" pitchFamily="34" charset="0"/>
              <a:cs typeface="Arial" panose="020B0604020202020204" pitchFamily="34" charset="0"/>
            </a:endParaRPr>
          </a:p>
          <a:p>
            <a:pPr algn="just"/>
            <a:r>
              <a:rPr lang="en-ZA" dirty="0" smtClean="0">
                <a:latin typeface="Arial" panose="020B0604020202020204" pitchFamily="34" charset="0"/>
                <a:cs typeface="Arial" panose="020B0604020202020204" pitchFamily="34" charset="0"/>
              </a:rPr>
              <a:t>Referral of Bills to the National House of Traditional Leaders. 18(1)(a) Any parliamentary Bill </a:t>
            </a:r>
            <a:r>
              <a:rPr lang="en-ZA" b="1" dirty="0" smtClean="0">
                <a:latin typeface="Arial" panose="020B0604020202020204" pitchFamily="34" charset="0"/>
                <a:cs typeface="Arial" panose="020B0604020202020204" pitchFamily="34" charset="0"/>
              </a:rPr>
              <a:t>pertaining to customary law or customs of traditional communities must, </a:t>
            </a:r>
            <a:r>
              <a:rPr lang="en-ZA" dirty="0" smtClean="0">
                <a:latin typeface="Arial" panose="020B0604020202020204" pitchFamily="34" charset="0"/>
                <a:cs typeface="Arial" panose="020B0604020202020204" pitchFamily="34" charset="0"/>
              </a:rPr>
              <a:t>be referred to the NHTL for its comments before being passed by the house of Parliament.</a:t>
            </a:r>
            <a:endParaRPr lang="en-ZA" dirty="0">
              <a:latin typeface="Arial" panose="020B0604020202020204" pitchFamily="34" charset="0"/>
              <a:cs typeface="Arial" panose="020B0604020202020204" pitchFamily="34" charset="0"/>
            </a:endParaRPr>
          </a:p>
          <a:p>
            <a:pPr algn="l"/>
            <a:endParaRPr lang="en-US" dirty="0"/>
          </a:p>
        </p:txBody>
      </p:sp>
      <p:sp>
        <p:nvSpPr>
          <p:cNvPr id="5" name="Title 1"/>
          <p:cNvSpPr txBox="1">
            <a:spLocks/>
          </p:cNvSpPr>
          <p:nvPr/>
        </p:nvSpPr>
        <p:spPr>
          <a:xfrm>
            <a:off x="503301" y="1574557"/>
            <a:ext cx="6710362" cy="4813364"/>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sz="3200" b="1" dirty="0" smtClean="0">
              <a:solidFill>
                <a:schemeClr val="accent4"/>
              </a:solidFill>
            </a:endParaRPr>
          </a:p>
        </p:txBody>
      </p:sp>
      <p:sp>
        <p:nvSpPr>
          <p:cNvPr id="7" name="Rectangle 6"/>
          <p:cNvSpPr/>
          <p:nvPr/>
        </p:nvSpPr>
        <p:spPr>
          <a:xfrm>
            <a:off x="731520" y="1738055"/>
            <a:ext cx="8661862" cy="1384995"/>
          </a:xfrm>
          <a:prstGeom prst="rect">
            <a:avLst/>
          </a:prstGeom>
        </p:spPr>
        <p:txBody>
          <a:bodyPr wrap="square">
            <a:spAutoFit/>
          </a:bodyPr>
          <a:lstStyle/>
          <a:p>
            <a:pPr algn="just"/>
            <a:endParaRPr lang="en-ZA" sz="2800" b="1" dirty="0">
              <a:latin typeface="Arial" panose="020B0604020202020204" pitchFamily="34" charset="0"/>
              <a:cs typeface="Arial" panose="020B0604020202020204" pitchFamily="34" charset="0"/>
            </a:endParaRPr>
          </a:p>
          <a:p>
            <a:pPr algn="just"/>
            <a:endParaRPr lang="en-ZA" sz="2800" b="1" dirty="0">
              <a:latin typeface="Arial" panose="020B0604020202020204" pitchFamily="34" charset="0"/>
              <a:cs typeface="Arial" panose="020B0604020202020204" pitchFamily="34" charset="0"/>
            </a:endParaRPr>
          </a:p>
          <a:p>
            <a:pPr algn="just"/>
            <a:endParaRPr lang="en-ZA" sz="28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133970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r>
              <a:rPr lang="en-ZA" dirty="0" smtClean="0"/>
              <a:t/>
            </a:r>
            <a:br>
              <a:rPr lang="en-ZA" dirty="0" smtClean="0"/>
            </a:br>
            <a:r>
              <a:rPr lang="en-ZA" dirty="0" smtClean="0"/>
              <a:t>President’s reservations </a:t>
            </a:r>
            <a:br>
              <a:rPr lang="en-ZA" dirty="0" smtClean="0"/>
            </a:br>
            <a:endParaRPr lang="en-US" dirty="0"/>
          </a:p>
        </p:txBody>
      </p:sp>
      <p:sp>
        <p:nvSpPr>
          <p:cNvPr id="8" name="Content Placeholder 7"/>
          <p:cNvSpPr>
            <a:spLocks noGrp="1"/>
          </p:cNvSpPr>
          <p:nvPr>
            <p:ph idx="1"/>
          </p:nvPr>
        </p:nvSpPr>
        <p:spPr/>
        <p:txBody>
          <a:bodyPr>
            <a:normAutofit lnSpcReduction="10000"/>
          </a:bodyPr>
          <a:lstStyle/>
          <a:p>
            <a:r>
              <a:rPr lang="en-US" dirty="0" smtClean="0"/>
              <a:t>The President has drawn the attention of Parliament to the definition of “beer” citing word “traditional” within the definition of “liquor product”. </a:t>
            </a:r>
          </a:p>
          <a:p>
            <a:r>
              <a:rPr lang="en-US" dirty="0" smtClean="0"/>
              <a:t>The reservation makes further reference to the inserted section 6A(requirements regarding beer), 6B and 6C(requirements for any other fermented drinks) of B10 B-2016,the Bill passed by Parliament to which President did not assent to but instead returned to Parliament for reconsideration. 6B presents requirements for traditional beer for commercial purposes or selling it but not pertaining to customs. </a:t>
            </a:r>
            <a:endParaRPr lang="en-US" dirty="0"/>
          </a:p>
        </p:txBody>
      </p:sp>
      <p:sp>
        <p:nvSpPr>
          <p:cNvPr id="5" name="Title 1"/>
          <p:cNvSpPr txBox="1">
            <a:spLocks/>
          </p:cNvSpPr>
          <p:nvPr/>
        </p:nvSpPr>
        <p:spPr>
          <a:xfrm>
            <a:off x="503301" y="1574557"/>
            <a:ext cx="6710362" cy="4813364"/>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457200" indent="-457200">
              <a:buFont typeface="Arial" charset="0"/>
              <a:buChar char="•"/>
            </a:pPr>
            <a:endParaRPr lang="en-US" sz="3200" dirty="0" smtClean="0">
              <a:solidFill>
                <a:schemeClr val="accent4"/>
              </a:solidFill>
            </a:endParaRPr>
          </a:p>
          <a:p>
            <a:pPr marL="457200" indent="-457200">
              <a:buFont typeface="Arial" charset="0"/>
              <a:buChar char="•"/>
            </a:pPr>
            <a:endParaRPr lang="en-US" sz="3200" b="1" dirty="0" smtClean="0">
              <a:solidFill>
                <a:schemeClr val="accent4"/>
              </a:solidFill>
            </a:endParaRPr>
          </a:p>
        </p:txBody>
      </p:sp>
      <p:sp>
        <p:nvSpPr>
          <p:cNvPr id="7" name="Rectangle 6"/>
          <p:cNvSpPr/>
          <p:nvPr/>
        </p:nvSpPr>
        <p:spPr>
          <a:xfrm>
            <a:off x="731520" y="1738055"/>
            <a:ext cx="8661862" cy="1384995"/>
          </a:xfrm>
          <a:prstGeom prst="rect">
            <a:avLst/>
          </a:prstGeom>
        </p:spPr>
        <p:txBody>
          <a:bodyPr wrap="square">
            <a:spAutoFit/>
          </a:bodyPr>
          <a:lstStyle/>
          <a:p>
            <a:pPr algn="just"/>
            <a:endParaRPr lang="en-ZA" sz="2800" b="1" dirty="0">
              <a:latin typeface="Arial" panose="020B0604020202020204" pitchFamily="34" charset="0"/>
              <a:cs typeface="Arial" panose="020B0604020202020204" pitchFamily="34" charset="0"/>
            </a:endParaRPr>
          </a:p>
          <a:p>
            <a:pPr algn="just"/>
            <a:endParaRPr lang="en-ZA" sz="2800" b="1" dirty="0">
              <a:latin typeface="Arial" panose="020B0604020202020204" pitchFamily="34" charset="0"/>
              <a:cs typeface="Arial" panose="020B0604020202020204" pitchFamily="34" charset="0"/>
            </a:endParaRPr>
          </a:p>
          <a:p>
            <a:pPr algn="just"/>
            <a:endParaRPr lang="en-ZA" sz="28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392395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503301" y="627018"/>
            <a:ext cx="8659749" cy="470446"/>
          </a:xfrm>
        </p:spPr>
        <p:txBody>
          <a:bodyPr>
            <a:normAutofit fontScale="90000"/>
          </a:bodyPr>
          <a:lstStyle/>
          <a:p>
            <a:pPr algn="l"/>
            <a:r>
              <a:rPr lang="en-ZA" sz="2400" b="1" dirty="0" smtClean="0">
                <a:latin typeface="Arial Black" panose="020B0A04020102020204" pitchFamily="34" charset="0"/>
                <a:cs typeface="Arial" panose="020B0604020202020204" pitchFamily="34" charset="0"/>
              </a:rPr>
              <a:t/>
            </a:r>
            <a:br>
              <a:rPr lang="en-ZA" sz="2400" b="1" dirty="0" smtClean="0">
                <a:latin typeface="Arial Black" panose="020B0A04020102020204" pitchFamily="34" charset="0"/>
                <a:cs typeface="Arial" panose="020B0604020202020204" pitchFamily="34" charset="0"/>
              </a:rPr>
            </a:br>
            <a:r>
              <a:rPr lang="en-ZA" sz="2700" b="1" dirty="0" smtClean="0">
                <a:latin typeface="Arial Black" panose="020B0A04020102020204" pitchFamily="34" charset="0"/>
                <a:cs typeface="Arial" panose="020B0604020202020204" pitchFamily="34" charset="0"/>
              </a:rPr>
              <a:t/>
            </a:r>
            <a:br>
              <a:rPr lang="en-ZA" sz="2700" b="1" dirty="0" smtClean="0">
                <a:latin typeface="Arial Black" panose="020B0A04020102020204" pitchFamily="34" charset="0"/>
                <a:cs typeface="Arial" panose="020B0604020202020204" pitchFamily="34" charset="0"/>
              </a:rPr>
            </a:br>
            <a:r>
              <a:rPr lang="en-ZA" sz="2700" b="1" dirty="0" smtClean="0">
                <a:latin typeface="Arial Black" panose="020B0A04020102020204" pitchFamily="34" charset="0"/>
                <a:cs typeface="Arial" panose="020B0604020202020204" pitchFamily="34" charset="0"/>
              </a:rPr>
              <a:t>S18 TLGFA  </a:t>
            </a:r>
            <a:endParaRPr lang="en-US" sz="2700" b="1" dirty="0">
              <a:latin typeface="Arial Black" panose="020B0A04020102020204" pitchFamily="34" charset="0"/>
              <a:cs typeface="Arial" panose="020B0604020202020204" pitchFamily="34" charset="0"/>
            </a:endParaRPr>
          </a:p>
        </p:txBody>
      </p:sp>
      <p:sp>
        <p:nvSpPr>
          <p:cNvPr id="3" name="Subtitle 2"/>
          <p:cNvSpPr>
            <a:spLocks noGrp="1"/>
          </p:cNvSpPr>
          <p:nvPr>
            <p:ph type="subTitle" idx="1"/>
          </p:nvPr>
        </p:nvSpPr>
        <p:spPr>
          <a:xfrm>
            <a:off x="503301" y="1332411"/>
            <a:ext cx="8890081" cy="5290458"/>
          </a:xfrm>
        </p:spPr>
        <p:txBody>
          <a:bodyPr>
            <a:normAutofit/>
          </a:bodyPr>
          <a:lstStyle/>
          <a:p>
            <a:pPr marL="342900" indent="-342900" algn="just">
              <a:buFont typeface="Arial" panose="020B0604020202020204" pitchFamily="34" charset="0"/>
              <a:buChar char="•"/>
            </a:pPr>
            <a:r>
              <a:rPr lang="en-ZA" dirty="0" smtClean="0">
                <a:latin typeface="Arial" panose="020B0604020202020204" pitchFamily="34" charset="0"/>
                <a:cs typeface="Arial" panose="020B0604020202020204" pitchFamily="34" charset="0"/>
              </a:rPr>
              <a:t>Referral of Bills to  National House of Traditional Leaders </a:t>
            </a:r>
          </a:p>
          <a:p>
            <a:pPr marL="342900" indent="-342900" algn="just">
              <a:buFont typeface="Arial" panose="020B0604020202020204" pitchFamily="34" charset="0"/>
              <a:buChar char="•"/>
            </a:pPr>
            <a:endParaRPr lang="en-ZA" dirty="0" smtClean="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en-ZA" b="1" u="sng" dirty="0" smtClean="0">
                <a:latin typeface="Arial" panose="020B0604020202020204" pitchFamily="34" charset="0"/>
                <a:cs typeface="Arial" panose="020B0604020202020204" pitchFamily="34" charset="0"/>
              </a:rPr>
              <a:t>Any parliamentary Bill pertaining to customary law or customs of traditional communities must:</a:t>
            </a:r>
          </a:p>
          <a:p>
            <a:pPr marL="342900" indent="-342900" algn="just">
              <a:buFont typeface="Arial" panose="020B0604020202020204" pitchFamily="34" charset="0"/>
              <a:buChar char="•"/>
            </a:pPr>
            <a:endParaRPr lang="en-ZA" dirty="0" smtClean="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en-ZA" dirty="0" smtClean="0">
                <a:latin typeface="Arial" panose="020B0604020202020204" pitchFamily="34" charset="0"/>
                <a:cs typeface="Arial" panose="020B0604020202020204" pitchFamily="34" charset="0"/>
              </a:rPr>
              <a:t>Before it is passed by the house of Parliament (NCOP or NA) where it was introduced must be referred by the Secretary to Parliament to the NHTL</a:t>
            </a:r>
          </a:p>
          <a:p>
            <a:pPr marL="342900" indent="-342900" algn="just">
              <a:buFont typeface="Arial" panose="020B0604020202020204" pitchFamily="34" charset="0"/>
              <a:buChar char="•"/>
            </a:pPr>
            <a:endParaRPr lang="en-ZA" dirty="0" smtClean="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en-ZA" dirty="0" smtClean="0">
                <a:latin typeface="Arial" panose="020B0604020202020204" pitchFamily="34" charset="0"/>
                <a:cs typeface="Arial" panose="020B0604020202020204" pitchFamily="34" charset="0"/>
              </a:rPr>
              <a:t>It is referred to the NHTL for its comments. </a:t>
            </a:r>
          </a:p>
          <a:p>
            <a:pPr marL="342900" indent="-342900" algn="just">
              <a:buFont typeface="Arial" panose="020B0604020202020204" pitchFamily="34" charset="0"/>
              <a:buChar char="•"/>
            </a:pPr>
            <a:r>
              <a:rPr lang="en-ZA" dirty="0" smtClean="0">
                <a:latin typeface="Arial" panose="020B0604020202020204" pitchFamily="34" charset="0"/>
                <a:cs typeface="Arial" panose="020B0604020202020204" pitchFamily="34" charset="0"/>
              </a:rPr>
              <a:t>Once comments are received </a:t>
            </a:r>
            <a:r>
              <a:rPr lang="en-ZA" dirty="0" smtClean="0">
                <a:latin typeface="Arial" panose="020B0604020202020204" pitchFamily="34" charset="0"/>
                <a:cs typeface="Arial" panose="020B0604020202020204" pitchFamily="34" charset="0"/>
              </a:rPr>
              <a:t>such</a:t>
            </a:r>
            <a:r>
              <a:rPr lang="en-ZA" dirty="0" smtClean="0">
                <a:latin typeface="Arial" panose="020B0604020202020204" pitchFamily="34" charset="0"/>
                <a:cs typeface="Arial" panose="020B0604020202020204" pitchFamily="34" charset="0"/>
              </a:rPr>
              <a:t> </a:t>
            </a:r>
            <a:r>
              <a:rPr lang="en-ZA" dirty="0" smtClean="0">
                <a:latin typeface="Arial" panose="020B0604020202020204" pitchFamily="34" charset="0"/>
                <a:cs typeface="Arial" panose="020B0604020202020204" pitchFamily="34" charset="0"/>
              </a:rPr>
              <a:t>are considered by Parliament. </a:t>
            </a:r>
            <a:endParaRPr lang="en-ZA" dirty="0">
              <a:latin typeface="Arial" panose="020B0604020202020204" pitchFamily="34" charset="0"/>
              <a:cs typeface="Arial" panose="020B0604020202020204" pitchFamily="34" charset="0"/>
            </a:endParaRPr>
          </a:p>
          <a:p>
            <a:pPr algn="l"/>
            <a:endParaRPr lang="en-US" dirty="0"/>
          </a:p>
        </p:txBody>
      </p:sp>
      <p:sp>
        <p:nvSpPr>
          <p:cNvPr id="5" name="Title 1"/>
          <p:cNvSpPr txBox="1">
            <a:spLocks/>
          </p:cNvSpPr>
          <p:nvPr/>
        </p:nvSpPr>
        <p:spPr>
          <a:xfrm>
            <a:off x="503301" y="1574557"/>
            <a:ext cx="6710362" cy="4813364"/>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457200" indent="-457200">
              <a:buFont typeface="Arial" charset="0"/>
              <a:buChar char="•"/>
            </a:pPr>
            <a:endParaRPr lang="en-US" sz="3200" b="1" dirty="0" smtClean="0">
              <a:solidFill>
                <a:schemeClr val="accent4"/>
              </a:solidFill>
            </a:endParaRPr>
          </a:p>
          <a:p>
            <a:pPr marL="457200" indent="-457200">
              <a:buFont typeface="Arial" charset="0"/>
              <a:buChar char="•"/>
            </a:pPr>
            <a:endParaRPr lang="en-US" sz="3200" b="1" dirty="0" smtClean="0">
              <a:solidFill>
                <a:schemeClr val="accent4"/>
              </a:solidFill>
            </a:endParaRPr>
          </a:p>
        </p:txBody>
      </p:sp>
      <p:sp>
        <p:nvSpPr>
          <p:cNvPr id="7" name="Rectangle 6"/>
          <p:cNvSpPr/>
          <p:nvPr/>
        </p:nvSpPr>
        <p:spPr>
          <a:xfrm>
            <a:off x="731520" y="1738055"/>
            <a:ext cx="8661862" cy="1384995"/>
          </a:xfrm>
          <a:prstGeom prst="rect">
            <a:avLst/>
          </a:prstGeom>
        </p:spPr>
        <p:txBody>
          <a:bodyPr wrap="square">
            <a:spAutoFit/>
          </a:bodyPr>
          <a:lstStyle/>
          <a:p>
            <a:pPr algn="just"/>
            <a:endParaRPr lang="en-ZA" sz="2800" b="1" dirty="0">
              <a:latin typeface="Arial" panose="020B0604020202020204" pitchFamily="34" charset="0"/>
              <a:cs typeface="Arial" panose="020B0604020202020204" pitchFamily="34" charset="0"/>
            </a:endParaRPr>
          </a:p>
          <a:p>
            <a:pPr algn="just"/>
            <a:endParaRPr lang="en-ZA" sz="2800" b="1" dirty="0">
              <a:latin typeface="Arial" panose="020B0604020202020204" pitchFamily="34" charset="0"/>
              <a:cs typeface="Arial" panose="020B0604020202020204" pitchFamily="34" charset="0"/>
            </a:endParaRPr>
          </a:p>
          <a:p>
            <a:pPr algn="just"/>
            <a:endParaRPr lang="en-ZA" sz="28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895542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51030" y="444137"/>
            <a:ext cx="7790693" cy="806377"/>
          </a:xfrm>
        </p:spPr>
        <p:txBody>
          <a:bodyPr>
            <a:normAutofit/>
          </a:bodyPr>
          <a:lstStyle/>
          <a:p>
            <a:r>
              <a:rPr lang="en-US" sz="2400" b="1" dirty="0" smtClean="0">
                <a:latin typeface="Arial Black" panose="020B0A04020102020204" pitchFamily="34" charset="0"/>
                <a:cs typeface="Arial" panose="020B0604020202020204" pitchFamily="34" charset="0"/>
              </a:rPr>
              <a:t>PARLIAMENT’S PROCESS ON THIS BILL</a:t>
            </a:r>
            <a:endParaRPr lang="en-US" sz="2400" b="1" dirty="0">
              <a:latin typeface="Arial Black" panose="020B0A04020102020204" pitchFamily="34" charset="0"/>
              <a:cs typeface="Arial" panose="020B0604020202020204" pitchFamily="34" charset="0"/>
            </a:endParaRPr>
          </a:p>
        </p:txBody>
      </p:sp>
      <p:sp>
        <p:nvSpPr>
          <p:cNvPr id="5" name="Title 1"/>
          <p:cNvSpPr txBox="1">
            <a:spLocks/>
          </p:cNvSpPr>
          <p:nvPr/>
        </p:nvSpPr>
        <p:spPr>
          <a:xfrm>
            <a:off x="503301" y="1574557"/>
            <a:ext cx="6710362" cy="4813364"/>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457200" indent="-457200">
              <a:buFont typeface="Arial" charset="0"/>
              <a:buChar char="•"/>
            </a:pPr>
            <a:endParaRPr lang="en-US" sz="3200" b="1" dirty="0" smtClean="0">
              <a:solidFill>
                <a:schemeClr val="accent4"/>
              </a:solidFill>
            </a:endParaRPr>
          </a:p>
          <a:p>
            <a:pPr marL="457200" indent="-457200">
              <a:buFont typeface="Arial" charset="0"/>
              <a:buChar char="•"/>
            </a:pPr>
            <a:endParaRPr lang="en-US" sz="3200" b="1" dirty="0" smtClean="0">
              <a:solidFill>
                <a:schemeClr val="accent4"/>
              </a:solidFill>
            </a:endParaRPr>
          </a:p>
        </p:txBody>
      </p:sp>
      <p:sp>
        <p:nvSpPr>
          <p:cNvPr id="2" name="Rectangle 1"/>
          <p:cNvSpPr/>
          <p:nvPr/>
        </p:nvSpPr>
        <p:spPr>
          <a:xfrm>
            <a:off x="851030" y="1250513"/>
            <a:ext cx="8500788" cy="8833187"/>
          </a:xfrm>
          <a:prstGeom prst="rect">
            <a:avLst/>
          </a:prstGeom>
        </p:spPr>
        <p:txBody>
          <a:bodyPr wrap="square">
            <a:spAutoFit/>
          </a:bodyPr>
          <a:lstStyle/>
          <a:p>
            <a:pPr algn="just">
              <a:spcAft>
                <a:spcPts val="0"/>
              </a:spcAft>
            </a:pPr>
            <a:r>
              <a:rPr lang="en-ZA" sz="2400" dirty="0" smtClean="0">
                <a:latin typeface="Arial" panose="020B0604020202020204" pitchFamily="34" charset="0"/>
                <a:ea typeface="Calibri" panose="020F0502020204030204" pitchFamily="34" charset="0"/>
                <a:cs typeface="Arial" panose="020B0604020202020204" pitchFamily="34" charset="0"/>
              </a:rPr>
              <a:t>As per the tagging opinion and certification opinion of the State Law Adviser, this Bill was not referred formally to the NHTL in terms of s18 of the TLGFA. Reading and interpreting this provision it was not necessary to comply with this provision </a:t>
            </a:r>
            <a:r>
              <a:rPr lang="en-ZA" sz="2400" dirty="0" smtClean="0">
                <a:latin typeface="Arial" panose="020B0604020202020204" pitchFamily="34" charset="0"/>
                <a:ea typeface="Calibri" panose="020F0502020204030204" pitchFamily="34" charset="0"/>
                <a:cs typeface="Arial" panose="020B0604020202020204" pitchFamily="34" charset="0"/>
              </a:rPr>
              <a:t>since the traditional or African beer made for trading purposes does not pertain nor affect people’s traditions</a:t>
            </a:r>
            <a:r>
              <a:rPr lang="en-ZA" sz="2400" dirty="0" smtClean="0">
                <a:latin typeface="Arial" panose="020B0604020202020204" pitchFamily="34" charset="0"/>
                <a:ea typeface="Calibri" panose="020F0502020204030204" pitchFamily="34" charset="0"/>
                <a:cs typeface="Arial" panose="020B0604020202020204" pitchFamily="34" charset="0"/>
              </a:rPr>
              <a:t>. </a:t>
            </a:r>
            <a:endParaRPr lang="en-ZA" sz="2400" dirty="0" smtClean="0">
              <a:latin typeface="Arial" panose="020B0604020202020204" pitchFamily="34" charset="0"/>
              <a:ea typeface="Calibri" panose="020F0502020204030204" pitchFamily="34" charset="0"/>
              <a:cs typeface="Arial" panose="020B0604020202020204" pitchFamily="34" charset="0"/>
            </a:endParaRPr>
          </a:p>
          <a:p>
            <a:pPr algn="just"/>
            <a:endParaRPr lang="en-ZA" sz="2400" dirty="0">
              <a:latin typeface="Arial" panose="020B0604020202020204" pitchFamily="34" charset="0"/>
              <a:ea typeface="Calibri" panose="020F0502020204030204" pitchFamily="34" charset="0"/>
              <a:cs typeface="Arial" panose="020B0604020202020204" pitchFamily="34" charset="0"/>
            </a:endParaRPr>
          </a:p>
          <a:p>
            <a:pPr algn="just">
              <a:spcAft>
                <a:spcPts val="0"/>
              </a:spcAft>
            </a:pPr>
            <a:r>
              <a:rPr lang="en-ZA" sz="2400" dirty="0" smtClean="0">
                <a:latin typeface="Arial" panose="020B0604020202020204" pitchFamily="34" charset="0"/>
                <a:ea typeface="Calibri" panose="020F0502020204030204" pitchFamily="34" charset="0"/>
                <a:cs typeface="Arial" panose="020B0604020202020204" pitchFamily="34" charset="0"/>
              </a:rPr>
              <a:t>The Bill does not regulate nor address anything that has to do with customs, customary practises or customary law. S18 requires a referral of any parliamentary Bill to the NHTL if the content of the Bill pertains to custom or customary law. </a:t>
            </a:r>
          </a:p>
          <a:p>
            <a:pPr algn="just">
              <a:spcAft>
                <a:spcPts val="0"/>
              </a:spcAft>
            </a:pPr>
            <a:endParaRPr lang="en-ZA" sz="2400" dirty="0">
              <a:latin typeface="Arial" panose="020B0604020202020204" pitchFamily="34" charset="0"/>
              <a:ea typeface="Calibri" panose="020F0502020204030204" pitchFamily="34" charset="0"/>
              <a:cs typeface="Arial" panose="020B0604020202020204" pitchFamily="34" charset="0"/>
            </a:endParaRPr>
          </a:p>
          <a:p>
            <a:pPr algn="just">
              <a:spcAft>
                <a:spcPts val="0"/>
              </a:spcAft>
            </a:pPr>
            <a:r>
              <a:rPr lang="en-ZA" sz="2400" dirty="0" smtClean="0">
                <a:latin typeface="Arial" panose="020B0604020202020204" pitchFamily="34" charset="0"/>
                <a:ea typeface="Calibri" panose="020F0502020204030204" pitchFamily="34" charset="0"/>
                <a:cs typeface="Arial" panose="020B0604020202020204" pitchFamily="34" charset="0"/>
              </a:rPr>
              <a:t>The Bill does not dictate nor regulate the making of home made beer or traditional beer where the context is for traditional customary purposes but only </a:t>
            </a:r>
            <a:r>
              <a:rPr lang="en-ZA" sz="2400" dirty="0" smtClean="0">
                <a:latin typeface="Arial" panose="020B0604020202020204" pitchFamily="34" charset="0"/>
                <a:ea typeface="Calibri" panose="020F0502020204030204" pitchFamily="34" charset="0"/>
                <a:cs typeface="Arial" panose="020B0604020202020204" pitchFamily="34" charset="0"/>
              </a:rPr>
              <a:t>seek to regulate </a:t>
            </a:r>
            <a:r>
              <a:rPr lang="en-ZA" sz="2400" dirty="0" smtClean="0">
                <a:latin typeface="Arial" panose="020B0604020202020204" pitchFamily="34" charset="0"/>
                <a:ea typeface="Calibri" panose="020F0502020204030204" pitchFamily="34" charset="0"/>
                <a:cs typeface="Arial" panose="020B0604020202020204" pitchFamily="34" charset="0"/>
              </a:rPr>
              <a:t>where home made or traditional beer is made for commercial purposes and for the protection of the general public that buys the made traditional beer. </a:t>
            </a:r>
          </a:p>
          <a:p>
            <a:pPr algn="just">
              <a:spcAft>
                <a:spcPts val="0"/>
              </a:spcAft>
            </a:pPr>
            <a:endParaRPr lang="en-ZA" sz="2600" dirty="0">
              <a:solidFill>
                <a:srgbClr val="0070C0"/>
              </a:solidFill>
              <a:latin typeface="Arial" panose="020B0604020202020204" pitchFamily="34" charset="0"/>
              <a:ea typeface="Calibri" panose="020F0502020204030204" pitchFamily="34" charset="0"/>
              <a:cs typeface="Arial" panose="020B0604020202020204" pitchFamily="34" charset="0"/>
            </a:endParaRPr>
          </a:p>
          <a:p>
            <a:pPr algn="just">
              <a:spcAft>
                <a:spcPts val="0"/>
              </a:spcAft>
            </a:pPr>
            <a:endParaRPr lang="en-ZA" sz="2600" dirty="0">
              <a:solidFill>
                <a:srgbClr val="0070C0"/>
              </a:solidFill>
              <a:latin typeface="Arial" panose="020B0604020202020204" pitchFamily="34" charset="0"/>
              <a:ea typeface="Calibri" panose="020F0502020204030204" pitchFamily="34" charset="0"/>
              <a:cs typeface="Arial" panose="020B0604020202020204" pitchFamily="34" charset="0"/>
            </a:endParaRPr>
          </a:p>
          <a:p>
            <a:pPr lvl="0">
              <a:spcAft>
                <a:spcPts val="1200"/>
              </a:spcAft>
            </a:pPr>
            <a:endParaRPr lang="en-ZA" sz="2000" dirty="0" smtClean="0">
              <a:latin typeface="Arial" panose="020B0604020202020204" pitchFamily="34" charset="0"/>
              <a:ea typeface="Times New Roman" panose="02020603050405020304" pitchFamily="18" charset="0"/>
              <a:cs typeface="Arial" panose="020B0604020202020204" pitchFamily="34" charset="0"/>
            </a:endParaRPr>
          </a:p>
          <a:p>
            <a:pPr marL="342900" lvl="0" indent="-342900">
              <a:spcAft>
                <a:spcPts val="1200"/>
              </a:spcAft>
              <a:buFont typeface="Symbol" panose="05050102010706020507" pitchFamily="18" charset="2"/>
              <a:buChar char=""/>
            </a:pPr>
            <a:endParaRPr lang="en-ZA" sz="2000" dirty="0" smtClean="0">
              <a:latin typeface="Arial" panose="020B0604020202020204" pitchFamily="34" charset="0"/>
              <a:ea typeface="Times New Roman" panose="02020603050405020304" pitchFamily="18" charset="0"/>
              <a:cs typeface="Arial" panose="020B0604020202020204" pitchFamily="34" charset="0"/>
            </a:endParaRPr>
          </a:p>
          <a:p>
            <a:pPr marL="342900" lvl="0" indent="-342900">
              <a:spcAft>
                <a:spcPts val="1200"/>
              </a:spcAft>
              <a:buFont typeface="Symbol" panose="05050102010706020507" pitchFamily="18" charset="2"/>
              <a:buChar char=""/>
            </a:pPr>
            <a:endParaRPr lang="en-ZA" sz="24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629678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 title of Liquor Product Act = Principal Act </a:t>
            </a:r>
            <a:endParaRPr lang="en-US" dirty="0"/>
          </a:p>
        </p:txBody>
      </p:sp>
      <p:sp>
        <p:nvSpPr>
          <p:cNvPr id="3" name="Content Placeholder 2"/>
          <p:cNvSpPr>
            <a:spLocks noGrp="1"/>
          </p:cNvSpPr>
          <p:nvPr>
            <p:ph idx="1"/>
          </p:nvPr>
        </p:nvSpPr>
        <p:spPr/>
        <p:txBody>
          <a:bodyPr>
            <a:normAutofit lnSpcReduction="10000"/>
          </a:bodyPr>
          <a:lstStyle/>
          <a:p>
            <a:r>
              <a:rPr lang="en-US" dirty="0" smtClean="0"/>
              <a:t>The purpose of the Liquor Product Act is to provide for control over the </a:t>
            </a:r>
            <a:r>
              <a:rPr lang="en-US" b="1" u="sng" dirty="0" smtClean="0"/>
              <a:t>sale of certain alcoholic products, the composition and properties of such products </a:t>
            </a:r>
            <a:r>
              <a:rPr lang="en-US" dirty="0" smtClean="0"/>
              <a:t>and the use of certain particulars in connection </a:t>
            </a:r>
            <a:r>
              <a:rPr lang="en-US" b="1" u="sng" dirty="0" smtClean="0"/>
              <a:t>with the sale of such products</a:t>
            </a:r>
            <a:r>
              <a:rPr lang="en-US" dirty="0" smtClean="0"/>
              <a:t>. Another mentioned purpose of the Principal Act is for control over the import and export of certain alcoholic products (commercial or economic purposes inside and outside the country). </a:t>
            </a:r>
          </a:p>
          <a:p>
            <a:r>
              <a:rPr lang="en-US" dirty="0" smtClean="0"/>
              <a:t>The purposes of the Principal Act should not and cannot be sidestepped for all legislative processing of this Bill including the referral.  </a:t>
            </a:r>
            <a:endParaRPr lang="en-US" dirty="0"/>
          </a:p>
        </p:txBody>
      </p:sp>
    </p:spTree>
    <p:extLst>
      <p:ext uri="{BB962C8B-B14F-4D97-AF65-F5344CB8AC3E}">
        <p14:creationId xmlns:p14="http://schemas.microsoft.com/office/powerpoint/2010/main" val="20766455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31520" y="705394"/>
            <a:ext cx="6482143" cy="545120"/>
          </a:xfrm>
        </p:spPr>
        <p:txBody>
          <a:bodyPr>
            <a:normAutofit fontScale="90000"/>
          </a:bodyPr>
          <a:lstStyle/>
          <a:p>
            <a:r>
              <a:rPr lang="en-ZA" sz="2400" b="1" dirty="0" smtClean="0">
                <a:latin typeface="Arial Black" panose="020B0A04020102020204" pitchFamily="34" charset="0"/>
                <a:cs typeface="Arial" panose="020B0604020202020204" pitchFamily="34" charset="0"/>
              </a:rPr>
              <a:t>RECONSIDERATION ON THE BASIS OF S18 </a:t>
            </a:r>
            <a:endParaRPr lang="en-ZA" sz="2400" b="1" dirty="0">
              <a:latin typeface="Arial Black" panose="020B0A04020102020204" pitchFamily="34" charset="0"/>
              <a:cs typeface="Arial" panose="020B0604020202020204" pitchFamily="34" charset="0"/>
            </a:endParaRPr>
          </a:p>
        </p:txBody>
      </p:sp>
      <p:sp>
        <p:nvSpPr>
          <p:cNvPr id="5" name="Title 1"/>
          <p:cNvSpPr txBox="1">
            <a:spLocks/>
          </p:cNvSpPr>
          <p:nvPr/>
        </p:nvSpPr>
        <p:spPr>
          <a:xfrm>
            <a:off x="503301" y="1574557"/>
            <a:ext cx="6710362" cy="4813364"/>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457200" indent="-457200">
              <a:buFont typeface="Arial" charset="0"/>
              <a:buChar char="•"/>
            </a:pPr>
            <a:endParaRPr lang="en-US" sz="3200" b="1" dirty="0" smtClean="0">
              <a:solidFill>
                <a:schemeClr val="accent4"/>
              </a:solidFill>
            </a:endParaRPr>
          </a:p>
          <a:p>
            <a:pPr marL="457200" indent="-457200">
              <a:buFont typeface="Arial" charset="0"/>
              <a:buChar char="•"/>
            </a:pPr>
            <a:endParaRPr lang="en-US" sz="3200" b="1" dirty="0" smtClean="0">
              <a:solidFill>
                <a:schemeClr val="accent4"/>
              </a:solidFill>
            </a:endParaRPr>
          </a:p>
        </p:txBody>
      </p:sp>
      <p:sp>
        <p:nvSpPr>
          <p:cNvPr id="2" name="Rectangle 1"/>
          <p:cNvSpPr/>
          <p:nvPr/>
        </p:nvSpPr>
        <p:spPr>
          <a:xfrm>
            <a:off x="851030" y="1250513"/>
            <a:ext cx="8684856" cy="6709529"/>
          </a:xfrm>
          <a:prstGeom prst="rect">
            <a:avLst/>
          </a:prstGeom>
        </p:spPr>
        <p:txBody>
          <a:bodyPr wrap="square">
            <a:spAutoFit/>
          </a:bodyPr>
          <a:lstStyle/>
          <a:p>
            <a:pPr lvl="0" algn="just">
              <a:spcAft>
                <a:spcPts val="1200"/>
              </a:spcAft>
            </a:pPr>
            <a:r>
              <a:rPr lang="en-ZA" sz="2400" dirty="0" smtClean="0">
                <a:latin typeface="Arial" panose="020B0604020202020204" pitchFamily="34" charset="0"/>
                <a:ea typeface="Times New Roman" panose="02020603050405020304" pitchFamily="18" charset="0"/>
                <a:cs typeface="Arial" panose="020B0604020202020204" pitchFamily="34" charset="0"/>
              </a:rPr>
              <a:t>The position is still as was explained during the processing of the Bill in Parliament and canvassed by the State Law Advisers’ opinion. </a:t>
            </a:r>
          </a:p>
          <a:p>
            <a:pPr lvl="0" algn="just">
              <a:spcAft>
                <a:spcPts val="1200"/>
              </a:spcAft>
            </a:pPr>
            <a:r>
              <a:rPr lang="en-ZA" sz="2400" dirty="0" smtClean="0">
                <a:latin typeface="Arial" panose="020B0604020202020204" pitchFamily="34" charset="0"/>
                <a:ea typeface="Times New Roman" panose="02020603050405020304" pitchFamily="18" charset="0"/>
                <a:cs typeface="Arial" panose="020B0604020202020204" pitchFamily="34" charset="0"/>
              </a:rPr>
              <a:t>The use of the term “traditional beer” does not immediately result in everything about it relating to custom or customary law. An example is the “</a:t>
            </a:r>
            <a:r>
              <a:rPr lang="en-ZA" sz="2400" dirty="0" err="1" smtClean="0">
                <a:latin typeface="Arial" panose="020B0604020202020204" pitchFamily="34" charset="0"/>
                <a:ea typeface="Times New Roman" panose="02020603050405020304" pitchFamily="18" charset="0"/>
                <a:cs typeface="Arial" panose="020B0604020202020204" pitchFamily="34" charset="0"/>
              </a:rPr>
              <a:t>ijuba</a:t>
            </a:r>
            <a:r>
              <a:rPr lang="en-ZA" sz="2400" dirty="0" smtClean="0">
                <a:latin typeface="Arial" panose="020B0604020202020204" pitchFamily="34" charset="0"/>
                <a:ea typeface="Times New Roman" panose="02020603050405020304" pitchFamily="18" charset="0"/>
                <a:cs typeface="Arial" panose="020B0604020202020204" pitchFamily="34" charset="0"/>
              </a:rPr>
              <a:t>” a very old known fermented drink sold at supermarkets. Such an alcoholic drink does not pertain to custom but is produced, distributed and consumed like any alcoholic drink and that is why the Bill comprehensively seeks to cover all liquor products within the domain of commercial purposes. </a:t>
            </a:r>
          </a:p>
          <a:p>
            <a:pPr lvl="0" algn="just">
              <a:spcAft>
                <a:spcPts val="1200"/>
              </a:spcAft>
            </a:pPr>
            <a:r>
              <a:rPr lang="en-ZA" sz="2400" dirty="0" smtClean="0">
                <a:latin typeface="Arial" panose="020B0604020202020204" pitchFamily="34" charset="0"/>
                <a:ea typeface="Times New Roman" panose="02020603050405020304" pitchFamily="18" charset="0"/>
                <a:cs typeface="Arial" panose="020B0604020202020204" pitchFamily="34" charset="0"/>
              </a:rPr>
              <a:t>There is no legal justification for the reconsideration by Parliament as per the confined reservations of the President. </a:t>
            </a:r>
            <a:endParaRPr lang="en-ZA" sz="2400" dirty="0">
              <a:latin typeface="Arial" panose="020B0604020202020204" pitchFamily="34" charset="0"/>
              <a:ea typeface="Times New Roman" panose="02020603050405020304" pitchFamily="18" charset="0"/>
              <a:cs typeface="Arial" panose="020B0604020202020204" pitchFamily="34" charset="0"/>
            </a:endParaRPr>
          </a:p>
          <a:p>
            <a:pPr lvl="0" algn="just">
              <a:spcAft>
                <a:spcPts val="1200"/>
              </a:spcAft>
            </a:pPr>
            <a:endParaRPr lang="en-ZA" sz="2400" dirty="0">
              <a:latin typeface="Arial" panose="020B0604020202020204" pitchFamily="34" charset="0"/>
              <a:ea typeface="Times New Roman" panose="02020603050405020304" pitchFamily="18" charset="0"/>
              <a:cs typeface="Arial" panose="020B0604020202020204" pitchFamily="34" charset="0"/>
            </a:endParaRPr>
          </a:p>
          <a:p>
            <a:pPr lvl="0" algn="just">
              <a:spcAft>
                <a:spcPts val="1200"/>
              </a:spcAft>
            </a:pPr>
            <a:endParaRPr lang="en-ZA" sz="2000" dirty="0" smtClean="0">
              <a:latin typeface="Arial" panose="020B0604020202020204" pitchFamily="34" charset="0"/>
              <a:ea typeface="Times New Roman" panose="02020603050405020304" pitchFamily="18" charset="0"/>
              <a:cs typeface="Arial" panose="020B0604020202020204" pitchFamily="34" charset="0"/>
            </a:endParaRPr>
          </a:p>
          <a:p>
            <a:pPr marL="342900" lvl="0" indent="-342900">
              <a:spcAft>
                <a:spcPts val="1200"/>
              </a:spcAft>
              <a:buFont typeface="Symbol" panose="05050102010706020507" pitchFamily="18" charset="2"/>
              <a:buChar char=""/>
            </a:pPr>
            <a:endParaRPr lang="en-ZA" sz="24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850909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51030" y="666206"/>
            <a:ext cx="7790693" cy="584308"/>
          </a:xfrm>
        </p:spPr>
        <p:txBody>
          <a:bodyPr>
            <a:normAutofit/>
          </a:bodyPr>
          <a:lstStyle/>
          <a:p>
            <a:r>
              <a:rPr lang="en-ZA" sz="2400" b="1" dirty="0" smtClean="0">
                <a:latin typeface="Arial Black" panose="020B0A04020102020204" pitchFamily="34" charset="0"/>
                <a:cs typeface="Arial" panose="020B0604020202020204" pitchFamily="34" charset="0"/>
              </a:rPr>
              <a:t>WAY FORWARD </a:t>
            </a:r>
            <a:r>
              <a:rPr lang="en-ZA" sz="2400" b="1" dirty="0" smtClean="0">
                <a:latin typeface="Arial" panose="020B0604020202020204" pitchFamily="34" charset="0"/>
                <a:cs typeface="Arial" panose="020B0604020202020204" pitchFamily="34" charset="0"/>
              </a:rPr>
              <a:t> </a:t>
            </a:r>
            <a:endParaRPr lang="en-ZA" sz="2400" b="1" dirty="0">
              <a:latin typeface="Arial" panose="020B0604020202020204" pitchFamily="34" charset="0"/>
              <a:cs typeface="Arial" panose="020B0604020202020204" pitchFamily="34" charset="0"/>
            </a:endParaRPr>
          </a:p>
        </p:txBody>
      </p:sp>
      <p:sp>
        <p:nvSpPr>
          <p:cNvPr id="5" name="Title 1"/>
          <p:cNvSpPr txBox="1">
            <a:spLocks/>
          </p:cNvSpPr>
          <p:nvPr/>
        </p:nvSpPr>
        <p:spPr>
          <a:xfrm>
            <a:off x="503301" y="1574557"/>
            <a:ext cx="6710362" cy="4813364"/>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457200" indent="-457200">
              <a:buFont typeface="Arial" charset="0"/>
              <a:buChar char="•"/>
            </a:pPr>
            <a:endParaRPr lang="en-US" sz="3200" b="1" dirty="0" smtClean="0">
              <a:solidFill>
                <a:schemeClr val="accent4"/>
              </a:solidFill>
            </a:endParaRPr>
          </a:p>
          <a:p>
            <a:pPr marL="457200" indent="-457200">
              <a:buFont typeface="Arial" charset="0"/>
              <a:buChar char="•"/>
            </a:pPr>
            <a:endParaRPr lang="en-US" sz="3200" b="1" dirty="0" smtClean="0">
              <a:solidFill>
                <a:schemeClr val="accent4"/>
              </a:solidFill>
            </a:endParaRPr>
          </a:p>
        </p:txBody>
      </p:sp>
      <p:sp>
        <p:nvSpPr>
          <p:cNvPr id="2" name="Rectangle 1"/>
          <p:cNvSpPr/>
          <p:nvPr/>
        </p:nvSpPr>
        <p:spPr>
          <a:xfrm>
            <a:off x="851030" y="1250513"/>
            <a:ext cx="8684856" cy="6186309"/>
          </a:xfrm>
          <a:prstGeom prst="rect">
            <a:avLst/>
          </a:prstGeom>
        </p:spPr>
        <p:txBody>
          <a:bodyPr wrap="square">
            <a:spAutoFit/>
          </a:bodyPr>
          <a:lstStyle/>
          <a:p>
            <a:pPr lvl="0" algn="just">
              <a:spcAft>
                <a:spcPts val="1200"/>
              </a:spcAft>
            </a:pPr>
            <a:r>
              <a:rPr lang="en-ZA" sz="2400" b="1" dirty="0" smtClean="0">
                <a:latin typeface="Arial" panose="020B0604020202020204" pitchFamily="34" charset="0"/>
                <a:ea typeface="Times New Roman" panose="02020603050405020304" pitchFamily="18" charset="0"/>
                <a:cs typeface="Arial" panose="020B0604020202020204" pitchFamily="34" charset="0"/>
              </a:rPr>
              <a:t>Both committees of Parliament the Portfolio Committee on Agriculture  and Select Committee on Land Reform, Minerals and Energy </a:t>
            </a:r>
            <a:r>
              <a:rPr lang="en-ZA" sz="2400" dirty="0" smtClean="0">
                <a:latin typeface="Arial" panose="020B0604020202020204" pitchFamily="34" charset="0"/>
                <a:ea typeface="Times New Roman" panose="02020603050405020304" pitchFamily="18" charset="0"/>
                <a:cs typeface="Arial" panose="020B0604020202020204" pitchFamily="34" charset="0"/>
              </a:rPr>
              <a:t>canvassed this constitutional and legal issue thoroughly in the appropriate application of s18 to the Bill. </a:t>
            </a:r>
            <a:endParaRPr lang="en-ZA" sz="2400" dirty="0">
              <a:latin typeface="Arial" panose="020B0604020202020204" pitchFamily="34" charset="0"/>
              <a:ea typeface="Times New Roman" panose="02020603050405020304" pitchFamily="18" charset="0"/>
              <a:cs typeface="Arial" panose="020B0604020202020204" pitchFamily="34" charset="0"/>
            </a:endParaRPr>
          </a:p>
          <a:p>
            <a:pPr lvl="0" algn="just">
              <a:spcAft>
                <a:spcPts val="1200"/>
              </a:spcAft>
            </a:pPr>
            <a:r>
              <a:rPr lang="en-ZA" sz="2400" b="1" dirty="0" smtClean="0">
                <a:latin typeface="Arial" panose="020B0604020202020204" pitchFamily="34" charset="0"/>
                <a:ea typeface="Times New Roman" panose="02020603050405020304" pitchFamily="18" charset="0"/>
                <a:cs typeface="Arial" panose="020B0604020202020204" pitchFamily="34" charset="0"/>
              </a:rPr>
              <a:t>After full explanation both committees</a:t>
            </a:r>
            <a:r>
              <a:rPr lang="en-ZA" sz="2400" dirty="0" smtClean="0">
                <a:latin typeface="Arial" panose="020B0604020202020204" pitchFamily="34" charset="0"/>
                <a:ea typeface="Times New Roman" panose="02020603050405020304" pitchFamily="18" charset="0"/>
                <a:cs typeface="Arial" panose="020B0604020202020204" pitchFamily="34" charset="0"/>
              </a:rPr>
              <a:t> accepted the legal advise and took a resolution of the lack of justification to invoke s18 of the TLGFA. However, the NHTL could still have brought their input as an interested stakeholder. </a:t>
            </a:r>
            <a:endParaRPr lang="en-ZA" sz="2400" dirty="0">
              <a:latin typeface="Arial" panose="020B0604020202020204" pitchFamily="34" charset="0"/>
              <a:ea typeface="Times New Roman" panose="02020603050405020304" pitchFamily="18" charset="0"/>
              <a:cs typeface="Arial" panose="020B0604020202020204" pitchFamily="34" charset="0"/>
            </a:endParaRPr>
          </a:p>
          <a:p>
            <a:pPr lvl="0" algn="just">
              <a:spcAft>
                <a:spcPts val="1200"/>
              </a:spcAft>
            </a:pPr>
            <a:r>
              <a:rPr lang="en-ZA" sz="2400" b="1" dirty="0" smtClean="0">
                <a:latin typeface="Arial" panose="020B0604020202020204" pitchFamily="34" charset="0"/>
                <a:ea typeface="Times New Roman" panose="02020603050405020304" pitchFamily="18" charset="0"/>
                <a:cs typeface="Arial" panose="020B0604020202020204" pitchFamily="34" charset="0"/>
              </a:rPr>
              <a:t>Other</a:t>
            </a:r>
            <a:r>
              <a:rPr lang="en-ZA" sz="2400" b="1" dirty="0">
                <a:latin typeface="Arial" panose="020B0604020202020204" pitchFamily="34" charset="0"/>
                <a:ea typeface="Times New Roman" panose="02020603050405020304" pitchFamily="18" charset="0"/>
                <a:cs typeface="Arial" panose="020B0604020202020204" pitchFamily="34" charset="0"/>
              </a:rPr>
              <a:t>:</a:t>
            </a:r>
            <a:r>
              <a:rPr lang="en-ZA" sz="2400" dirty="0">
                <a:latin typeface="Arial" panose="020B0604020202020204" pitchFamily="34" charset="0"/>
                <a:ea typeface="Times New Roman" panose="02020603050405020304" pitchFamily="18" charset="0"/>
                <a:cs typeface="Arial" panose="020B0604020202020204" pitchFamily="34" charset="0"/>
              </a:rPr>
              <a:t> </a:t>
            </a:r>
            <a:r>
              <a:rPr lang="en-ZA" sz="2400" dirty="0" smtClean="0">
                <a:latin typeface="Arial" panose="020B0604020202020204" pitchFamily="34" charset="0"/>
                <a:ea typeface="Times New Roman" panose="02020603050405020304" pitchFamily="18" charset="0"/>
                <a:cs typeface="Arial" panose="020B0604020202020204" pitchFamily="34" charset="0"/>
              </a:rPr>
              <a:t>The above said on previous work done by both committees of Parliament, the support staff already engaged the House and requested their views on the matter </a:t>
            </a:r>
            <a:r>
              <a:rPr lang="en-ZA" sz="2400" dirty="0" smtClean="0">
                <a:latin typeface="Arial" panose="020B0604020202020204" pitchFamily="34" charset="0"/>
                <a:ea typeface="Times New Roman" panose="02020603050405020304" pitchFamily="18" charset="0"/>
                <a:cs typeface="Arial" panose="020B0604020202020204" pitchFamily="34" charset="0"/>
              </a:rPr>
              <a:t>giving effect to s 18. </a:t>
            </a:r>
            <a:endParaRPr lang="en-ZA" sz="2000" dirty="0" smtClean="0">
              <a:latin typeface="Arial" panose="020B0604020202020204" pitchFamily="34" charset="0"/>
              <a:ea typeface="Times New Roman" panose="02020603050405020304" pitchFamily="18" charset="0"/>
              <a:cs typeface="Arial" panose="020B0604020202020204" pitchFamily="34" charset="0"/>
            </a:endParaRPr>
          </a:p>
          <a:p>
            <a:pPr marL="342900" lvl="0" indent="-342900">
              <a:spcAft>
                <a:spcPts val="1200"/>
              </a:spcAft>
              <a:buFont typeface="Symbol" panose="05050102010706020507" pitchFamily="18" charset="2"/>
              <a:buChar char=""/>
            </a:pPr>
            <a:endParaRPr lang="en-ZA" sz="2000" dirty="0" smtClean="0">
              <a:latin typeface="Arial" panose="020B0604020202020204" pitchFamily="34" charset="0"/>
              <a:ea typeface="Times New Roman" panose="02020603050405020304" pitchFamily="18" charset="0"/>
              <a:cs typeface="Arial" panose="020B0604020202020204" pitchFamily="34" charset="0"/>
            </a:endParaRPr>
          </a:p>
          <a:p>
            <a:pPr marL="342900" lvl="0" indent="-342900">
              <a:spcAft>
                <a:spcPts val="1200"/>
              </a:spcAft>
              <a:buFont typeface="Symbol" panose="05050102010706020507" pitchFamily="18" charset="2"/>
              <a:buChar char=""/>
            </a:pPr>
            <a:endParaRPr lang="en-ZA" sz="24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147123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44573</TotalTime>
  <Words>887</Words>
  <Application>Microsoft Office PowerPoint</Application>
  <PresentationFormat>A4 Paper (210x297 mm)</PresentationFormat>
  <Paragraphs>57</Paragraphs>
  <Slides>10</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Arial Black</vt:lpstr>
      <vt:lpstr>Calibri</vt:lpstr>
      <vt:lpstr>Calibri Light</vt:lpstr>
      <vt:lpstr>Symbol</vt:lpstr>
      <vt:lpstr>Times New Roman</vt:lpstr>
      <vt:lpstr>Office Theme</vt:lpstr>
      <vt:lpstr> </vt:lpstr>
      <vt:lpstr>PARLIAMENT HOUSES &amp; REFERRALS </vt:lpstr>
      <vt:lpstr> BACKGROUND &amp; ATC  </vt:lpstr>
      <vt:lpstr> President’s reservations  </vt:lpstr>
      <vt:lpstr>  S18 TLGFA  </vt:lpstr>
      <vt:lpstr>PARLIAMENT’S PROCESS ON THIS BILL</vt:lpstr>
      <vt:lpstr>Long title of Liquor Product Act = Principal Act </vt:lpstr>
      <vt:lpstr>RECONSIDERATION ON THE BASIS OF S18 </vt:lpstr>
      <vt:lpstr>WAY FORWARD  </vt:lpstr>
      <vt:lpstr>Deliberations taking matter forward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Phumelele Ngema</cp:lastModifiedBy>
  <cp:revision>267</cp:revision>
  <cp:lastPrinted>2019-01-14T13:21:45Z</cp:lastPrinted>
  <dcterms:created xsi:type="dcterms:W3CDTF">2018-09-19T18:24:14Z</dcterms:created>
  <dcterms:modified xsi:type="dcterms:W3CDTF">2020-10-30T08:04:42Z</dcterms:modified>
</cp:coreProperties>
</file>