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373" r:id="rId2"/>
    <p:sldId id="721" r:id="rId3"/>
    <p:sldId id="722" r:id="rId4"/>
    <p:sldId id="723" r:id="rId5"/>
    <p:sldId id="724" r:id="rId6"/>
    <p:sldId id="726" r:id="rId7"/>
    <p:sldId id="756" r:id="rId8"/>
    <p:sldId id="757" r:id="rId9"/>
    <p:sldId id="758" r:id="rId10"/>
    <p:sldId id="779" r:id="rId11"/>
    <p:sldId id="759" r:id="rId12"/>
    <p:sldId id="782" r:id="rId13"/>
    <p:sldId id="783" r:id="rId14"/>
    <p:sldId id="775" r:id="rId15"/>
    <p:sldId id="774" r:id="rId16"/>
    <p:sldId id="773" r:id="rId17"/>
    <p:sldId id="780" r:id="rId18"/>
    <p:sldId id="776" r:id="rId19"/>
    <p:sldId id="777" r:id="rId20"/>
    <p:sldId id="778" r:id="rId21"/>
    <p:sldId id="772" r:id="rId22"/>
    <p:sldId id="781" r:id="rId23"/>
    <p:sldId id="725"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hamaite Edith" initials="ME" lastIdx="1" clrIdx="0">
    <p:extLst>
      <p:ext uri="{19B8F6BF-5375-455C-9EA6-DF929625EA0E}">
        <p15:presenceInfo xmlns:p15="http://schemas.microsoft.com/office/powerpoint/2012/main" userId="S-1-5-21-2552653636-2582688537-2717091632-1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06" autoAdjust="0"/>
    <p:restoredTop sz="94660"/>
  </p:normalViewPr>
  <p:slideViewPr>
    <p:cSldViewPr snapToGrid="0">
      <p:cViewPr varScale="1">
        <p:scale>
          <a:sx n="73" d="100"/>
          <a:sy n="73" d="100"/>
        </p:scale>
        <p:origin x="15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E8BFCE4C-3B4A-4E0F-815E-B833921A4D73}" type="datetimeFigureOut">
              <a:rPr lang="en-US" smtClean="0"/>
              <a:t>11/2/2020</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DDF047C6-5012-4CED-A2F5-8A01DC8AC966}" type="slidenum">
              <a:rPr lang="en-US" smtClean="0"/>
              <a:t>‹#›</a:t>
            </a:fld>
            <a:endParaRPr lang="en-US"/>
          </a:p>
        </p:txBody>
      </p:sp>
    </p:spTree>
    <p:extLst>
      <p:ext uri="{BB962C8B-B14F-4D97-AF65-F5344CB8AC3E}">
        <p14:creationId xmlns:p14="http://schemas.microsoft.com/office/powerpoint/2010/main" val="1099827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ZA"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841EF55A-3DD4-454A-83F7-29E9753B8142}" type="datetimeFigureOut">
              <a:rPr lang="en-ZA" smtClean="0"/>
              <a:t>2020/11/02</a:t>
            </a:fld>
            <a:endParaRPr lang="en-ZA"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ZA"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70FE0095-F116-4A5C-BA35-2A930F9C589C}" type="slidenum">
              <a:rPr lang="en-ZA" smtClean="0"/>
              <a:t>‹#›</a:t>
            </a:fld>
            <a:endParaRPr lang="en-ZA" dirty="0"/>
          </a:p>
        </p:txBody>
      </p:sp>
    </p:spTree>
    <p:extLst>
      <p:ext uri="{BB962C8B-B14F-4D97-AF65-F5344CB8AC3E}">
        <p14:creationId xmlns:p14="http://schemas.microsoft.com/office/powerpoint/2010/main" val="410015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8B7E31-2415-4E0C-9BA4-91E04A781B45}"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dirty="0"/>
          </a:p>
        </p:txBody>
      </p:sp>
    </p:spTree>
    <p:extLst>
      <p:ext uri="{BB962C8B-B14F-4D97-AF65-F5344CB8AC3E}">
        <p14:creationId xmlns:p14="http://schemas.microsoft.com/office/powerpoint/2010/main" val="130864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D5633-9612-46F2-8964-DDBB79CCD3C0}"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dirty="0"/>
          </a:p>
        </p:txBody>
      </p:sp>
    </p:spTree>
    <p:extLst>
      <p:ext uri="{BB962C8B-B14F-4D97-AF65-F5344CB8AC3E}">
        <p14:creationId xmlns:p14="http://schemas.microsoft.com/office/powerpoint/2010/main" val="175532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8E8E-8D30-45CC-A44F-7B81EB299C2C}"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dirty="0"/>
          </a:p>
        </p:txBody>
      </p:sp>
    </p:spTree>
    <p:extLst>
      <p:ext uri="{BB962C8B-B14F-4D97-AF65-F5344CB8AC3E}">
        <p14:creationId xmlns:p14="http://schemas.microsoft.com/office/powerpoint/2010/main" val="713269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D0C9FC2A-C96B-475D-85D5-3A65FC233B73}"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AA004E-DED9-4181-A91B-BDB8124BE6CC}" type="slidenum">
              <a:rPr lang="en-US" smtClean="0"/>
              <a:t>‹#›</a:t>
            </a:fld>
            <a:endParaRPr lang="en-US" dirty="0"/>
          </a:p>
        </p:txBody>
      </p:sp>
    </p:spTree>
    <p:extLst>
      <p:ext uri="{BB962C8B-B14F-4D97-AF65-F5344CB8AC3E}">
        <p14:creationId xmlns:p14="http://schemas.microsoft.com/office/powerpoint/2010/main" val="326906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5F1CD3-4E98-4B0B-A542-6B8D5DC18908}"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dirty="0"/>
          </a:p>
        </p:txBody>
      </p:sp>
    </p:spTree>
    <p:extLst>
      <p:ext uri="{BB962C8B-B14F-4D97-AF65-F5344CB8AC3E}">
        <p14:creationId xmlns:p14="http://schemas.microsoft.com/office/powerpoint/2010/main" val="43034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B5CF6A-CF32-42B9-B1FE-57A8046ECBE7}"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dirty="0"/>
          </a:p>
        </p:txBody>
      </p:sp>
    </p:spTree>
    <p:extLst>
      <p:ext uri="{BB962C8B-B14F-4D97-AF65-F5344CB8AC3E}">
        <p14:creationId xmlns:p14="http://schemas.microsoft.com/office/powerpoint/2010/main" val="68850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BA3A89-F2F3-474B-8274-12F2D082AEE7}"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dirty="0"/>
          </a:p>
        </p:txBody>
      </p:sp>
    </p:spTree>
    <p:extLst>
      <p:ext uri="{BB962C8B-B14F-4D97-AF65-F5344CB8AC3E}">
        <p14:creationId xmlns:p14="http://schemas.microsoft.com/office/powerpoint/2010/main" val="13096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D05D5-C695-4916-824D-6A2221A4E3E2}" type="datetime1">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AA004E-DED9-4181-A91B-BDB8124BE6CC}" type="slidenum">
              <a:rPr lang="en-US" smtClean="0"/>
              <a:t>‹#›</a:t>
            </a:fld>
            <a:endParaRPr lang="en-US" dirty="0"/>
          </a:p>
        </p:txBody>
      </p:sp>
    </p:spTree>
    <p:extLst>
      <p:ext uri="{BB962C8B-B14F-4D97-AF65-F5344CB8AC3E}">
        <p14:creationId xmlns:p14="http://schemas.microsoft.com/office/powerpoint/2010/main" val="194050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2FE2CF-255A-4F38-BDE8-05EF4660C80A}"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AA004E-DED9-4181-A91B-BDB8124BE6CC}" type="slidenum">
              <a:rPr lang="en-US" smtClean="0"/>
              <a:t>‹#›</a:t>
            </a:fld>
            <a:endParaRPr lang="en-US" dirty="0"/>
          </a:p>
        </p:txBody>
      </p:sp>
    </p:spTree>
    <p:extLst>
      <p:ext uri="{BB962C8B-B14F-4D97-AF65-F5344CB8AC3E}">
        <p14:creationId xmlns:p14="http://schemas.microsoft.com/office/powerpoint/2010/main" val="204046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8B342-9F2F-4917-92A1-4AB74902EE09}" type="datetime1">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AA004E-DED9-4181-A91B-BDB8124BE6CC}" type="slidenum">
              <a:rPr lang="en-US" smtClean="0"/>
              <a:t>‹#›</a:t>
            </a:fld>
            <a:endParaRPr lang="en-US" dirty="0"/>
          </a:p>
        </p:txBody>
      </p:sp>
    </p:spTree>
    <p:extLst>
      <p:ext uri="{BB962C8B-B14F-4D97-AF65-F5344CB8AC3E}">
        <p14:creationId xmlns:p14="http://schemas.microsoft.com/office/powerpoint/2010/main" val="303116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B74775-2F42-4CC4-8492-6CE5867E5B30}"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dirty="0"/>
          </a:p>
        </p:txBody>
      </p:sp>
    </p:spTree>
    <p:extLst>
      <p:ext uri="{BB962C8B-B14F-4D97-AF65-F5344CB8AC3E}">
        <p14:creationId xmlns:p14="http://schemas.microsoft.com/office/powerpoint/2010/main" val="87267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DFEB5-4B62-4E9F-8FB8-C8E6D410AAC7}"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dirty="0"/>
          </a:p>
        </p:txBody>
      </p:sp>
    </p:spTree>
    <p:extLst>
      <p:ext uri="{BB962C8B-B14F-4D97-AF65-F5344CB8AC3E}">
        <p14:creationId xmlns:p14="http://schemas.microsoft.com/office/powerpoint/2010/main" val="197484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066C7-BE86-4A7D-AF94-EAF3925E5895}" type="datetime1">
              <a:rPr lang="en-US" smtClean="0"/>
              <a:t>11/2/2020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A004E-DED9-4181-A91B-BDB8124BE6CC}" type="slidenum">
              <a:rPr lang="en-US" smtClean="0"/>
              <a:t>‹#›</a:t>
            </a:fld>
            <a:endParaRPr lang="en-US" dirty="0"/>
          </a:p>
        </p:txBody>
      </p:sp>
    </p:spTree>
    <p:extLst>
      <p:ext uri="{BB962C8B-B14F-4D97-AF65-F5344CB8AC3E}">
        <p14:creationId xmlns:p14="http://schemas.microsoft.com/office/powerpoint/2010/main" val="899261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394" y="2083442"/>
            <a:ext cx="7682696" cy="1394696"/>
          </a:xfrm>
        </p:spPr>
        <p:txBody>
          <a:bodyPr>
            <a:normAutofit/>
          </a:bodyPr>
          <a:lstStyle/>
          <a:p>
            <a:pPr>
              <a:lnSpc>
                <a:spcPct val="150000"/>
              </a:lnSpc>
            </a:pPr>
            <a:r>
              <a:rPr lang="en-ZA" sz="1800" b="1" dirty="0">
                <a:latin typeface="Tempus Sans ITC" panose="04020404030D07020202" pitchFamily="82" charset="0"/>
                <a:cs typeface="Times New Roman" panose="02020603050405020304" pitchFamily="18" charset="0"/>
              </a:rPr>
              <a:t> </a:t>
            </a:r>
            <a:r>
              <a:rPr lang="en-US" sz="1800" b="1" dirty="0">
                <a:cs typeface="Times New Roman" panose="02020603050405020304" pitchFamily="18" charset="0"/>
              </a:rPr>
              <a:t>REPORT ON THE STABILIZATION OF MOGALAKWENA  </a:t>
            </a:r>
            <a:br>
              <a:rPr lang="en-US" sz="1800" b="1" dirty="0">
                <a:cs typeface="Times New Roman" panose="02020603050405020304" pitchFamily="18" charset="0"/>
              </a:rPr>
            </a:br>
            <a:r>
              <a:rPr lang="en-US" sz="1800" b="1" dirty="0">
                <a:cs typeface="Times New Roman" panose="02020603050405020304" pitchFamily="18" charset="0"/>
              </a:rPr>
              <a:t> LOCAL MUNICIPALITY</a:t>
            </a:r>
            <a:r>
              <a:rPr lang="en-US" sz="1600" b="1" dirty="0">
                <a:latin typeface="Tempus Sans ITC" panose="04020404030D07020202" pitchFamily="82" charset="0"/>
                <a:cs typeface="Times New Roman" panose="02020603050405020304" pitchFamily="18" charset="0"/>
              </a:rPr>
              <a:t/>
            </a:r>
            <a:br>
              <a:rPr lang="en-US" sz="1600" b="1" dirty="0">
                <a:latin typeface="Tempus Sans ITC" panose="04020404030D07020202" pitchFamily="82" charset="0"/>
                <a:cs typeface="Times New Roman" panose="02020603050405020304" pitchFamily="18" charset="0"/>
              </a:rPr>
            </a:br>
            <a:endParaRPr lang="en-US" sz="1300" b="1" dirty="0">
              <a:latin typeface="Tempus Sans ITC" panose="04020404030D07020202" pitchFamily="82" charset="0"/>
              <a:cs typeface="Arial" panose="020B0604020202020204" pitchFamily="34" charset="0"/>
            </a:endParaRPr>
          </a:p>
        </p:txBody>
      </p:sp>
      <p:sp>
        <p:nvSpPr>
          <p:cNvPr id="3" name="Subtitle 2"/>
          <p:cNvSpPr>
            <a:spLocks noGrp="1"/>
          </p:cNvSpPr>
          <p:nvPr>
            <p:ph type="subTitle" idx="1"/>
          </p:nvPr>
        </p:nvSpPr>
        <p:spPr>
          <a:xfrm>
            <a:off x="1179539" y="3285067"/>
            <a:ext cx="6858000" cy="864197"/>
          </a:xfrm>
        </p:spPr>
        <p:txBody>
          <a:bodyPr>
            <a:normAutofit fontScale="92500" lnSpcReduction="10000"/>
          </a:bodyPr>
          <a:lstStyle/>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02 November 2020</a:t>
            </a:r>
          </a:p>
        </p:txBody>
      </p:sp>
      <p:sp>
        <p:nvSpPr>
          <p:cNvPr id="5" name="Slide Number Placeholder 4"/>
          <p:cNvSpPr>
            <a:spLocks noGrp="1"/>
          </p:cNvSpPr>
          <p:nvPr>
            <p:ph type="sldNum" sz="quarter" idx="12"/>
          </p:nvPr>
        </p:nvSpPr>
        <p:spPr/>
        <p:txBody>
          <a:bodyPr/>
          <a:lstStyle/>
          <a:p>
            <a:fld id="{CFAA004E-DED9-4181-A91B-BDB8124BE6CC}" type="slidenum">
              <a:rPr lang="en-US" smtClean="0"/>
              <a:t>1</a:t>
            </a:fld>
            <a:endParaRPr lang="en-US" dirty="0"/>
          </a:p>
        </p:txBody>
      </p:sp>
    </p:spTree>
    <p:extLst>
      <p:ext uri="{BB962C8B-B14F-4D97-AF65-F5344CB8AC3E}">
        <p14:creationId xmlns:p14="http://schemas.microsoft.com/office/powerpoint/2010/main" val="726011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62865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implementation of the intervention plan.</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10</a:t>
            </a:fld>
            <a:endParaRPr lang="en-US" dirty="0">
              <a:solidFill>
                <a:prstClr val="black">
                  <a:tint val="75000"/>
                </a:prstClr>
              </a:solidFill>
            </a:endParaRPr>
          </a:p>
        </p:txBody>
      </p:sp>
      <p:sp>
        <p:nvSpPr>
          <p:cNvPr id="3" name="Content Placeholder 2"/>
          <p:cNvSpPr>
            <a:spLocks noGrp="1"/>
          </p:cNvSpPr>
          <p:nvPr>
            <p:ph idx="1"/>
          </p:nvPr>
        </p:nvSpPr>
        <p:spPr>
          <a:xfrm>
            <a:off x="141316" y="807486"/>
            <a:ext cx="8778240" cy="5086238"/>
          </a:xfrm>
        </p:spPr>
        <p:txBody>
          <a:bodyPr>
            <a:normAutofit lnSpcReduction="10000"/>
          </a:bodyPr>
          <a:lstStyle/>
          <a:p>
            <a:pPr marL="0" lvl="0" indent="0" algn="just">
              <a:lnSpc>
                <a:spcPct val="150000"/>
              </a:lnSpc>
              <a:spcBef>
                <a:spcPts val="0"/>
              </a:spcBef>
              <a:buNone/>
            </a:pPr>
            <a:r>
              <a:rPr lang="en-US" sz="1300" b="1" dirty="0">
                <a:solidFill>
                  <a:prstClr val="black"/>
                </a:solidFill>
                <a:latin typeface="Arial" panose="020B0604020202020204" pitchFamily="34" charset="0"/>
                <a:ea typeface="Times New Roman" panose="02020603050405020304" pitchFamily="18" charset="0"/>
              </a:rPr>
              <a:t>IMPROVING LABOUR RELATIONS</a:t>
            </a:r>
            <a:endParaRPr lang="en-US" sz="1300" dirty="0">
              <a:solidFill>
                <a:prstClr val="black"/>
              </a:solidFill>
              <a:latin typeface="Arial" panose="020B0604020202020204" pitchFamily="34" charset="0"/>
              <a:ea typeface="Times New Roman" panose="02020603050405020304" pitchFamily="18" charset="0"/>
            </a:endParaRPr>
          </a:p>
          <a:p>
            <a:pPr marL="0" lvl="0" indent="0" algn="just">
              <a:lnSpc>
                <a:spcPct val="150000"/>
              </a:lnSpc>
              <a:spcBef>
                <a:spcPts val="0"/>
              </a:spcBef>
              <a:buNone/>
            </a:pPr>
            <a:r>
              <a:rPr lang="en-US" sz="1400" b="1" dirty="0">
                <a:latin typeface="Arial" panose="020B0604020202020204" pitchFamily="34" charset="0"/>
                <a:cs typeface="Arial" panose="020B0604020202020204" pitchFamily="34" charset="0"/>
              </a:rPr>
              <a:t>Disciplinary process/ consequences management</a:t>
            </a:r>
          </a:p>
          <a:p>
            <a:pPr algn="just"/>
            <a:r>
              <a:rPr lang="en-US" sz="1500" dirty="0">
                <a:latin typeface="Arial" panose="020B0604020202020204" pitchFamily="34" charset="0"/>
                <a:cs typeface="Arial" panose="020B0604020202020204" pitchFamily="34" charset="0"/>
              </a:rPr>
              <a:t>The intervention team monitors the current disciplinary cases on regular basis to ensure that cases are finalized within stipulated time. Presently the municipality had to extend the suspension period of four senior municipal officials due to the investigations and the appointment of the investigators which took longer than expected. These suspended senior officials have been charged on various transgressions and the disciplinary hearings have commenced. </a:t>
            </a:r>
          </a:p>
          <a:p>
            <a:pPr algn="just"/>
            <a:r>
              <a:rPr lang="en-US" sz="1500" dirty="0">
                <a:latin typeface="Arial" panose="020B0604020202020204" pitchFamily="34" charset="0"/>
                <a:cs typeface="Arial" panose="020B0604020202020204" pitchFamily="34" charset="0"/>
              </a:rPr>
              <a:t>The four officials include the Deputy Manager Technical Services, PMU Manager, Deputy CFO, and Acting SCM Head. The suspensions of two officials from the Traffic and Emergency Services have been lifted as they were not implicated by the investigation findings. </a:t>
            </a:r>
          </a:p>
          <a:p>
            <a:pPr algn="just"/>
            <a:r>
              <a:rPr lang="en-US" sz="1500" dirty="0">
                <a:latin typeface="Arial" panose="020B0604020202020204" pitchFamily="34" charset="0"/>
                <a:cs typeface="Arial" panose="020B0604020202020204" pitchFamily="34" charset="0"/>
              </a:rPr>
              <a:t>The investigation on the allegations of misconduct against the Manager Corporate Support Services and the Municipal Manager have been completed however there have been disputes raised relating to both cases. The Municipal Manager’s allegations were expunged on the 29th September 2020. The Manager Corporate Support Services was to undergo a disciplinary hearing however she took the matter to the High Court. The matter was set down for 27 October 2020 and was dismissed for lack of urgency.</a:t>
            </a:r>
          </a:p>
          <a:p>
            <a:pPr algn="just"/>
            <a:r>
              <a:rPr lang="en-US" sz="1500" dirty="0">
                <a:latin typeface="Arial" panose="020B0604020202020204" pitchFamily="34" charset="0"/>
                <a:cs typeface="Arial" panose="020B0604020202020204" pitchFamily="34" charset="0"/>
              </a:rPr>
              <a:t>The Mayor has requested  MEC’s intervention on the process relating to the handling of the suspensions of the municipal manager’s case. The Department is sourcing legal opinion of the matter, and what seems to b emerging based on the draft opinion points to possible irregularity in the investigation process. Once the opinion is concluded, the Department will engage the municipality for corrective action if necessary.</a:t>
            </a:r>
          </a:p>
        </p:txBody>
      </p:sp>
    </p:spTree>
    <p:extLst>
      <p:ext uri="{BB962C8B-B14F-4D97-AF65-F5344CB8AC3E}">
        <p14:creationId xmlns:p14="http://schemas.microsoft.com/office/powerpoint/2010/main" val="282490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62865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implementation of the intervention plan.</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11</a:t>
            </a:fld>
            <a:endParaRPr lang="en-US" dirty="0">
              <a:solidFill>
                <a:prstClr val="black">
                  <a:tint val="75000"/>
                </a:prstClr>
              </a:solidFill>
            </a:endParaRPr>
          </a:p>
        </p:txBody>
      </p:sp>
      <p:sp>
        <p:nvSpPr>
          <p:cNvPr id="3" name="Content Placeholder 2"/>
          <p:cNvSpPr>
            <a:spLocks noGrp="1"/>
          </p:cNvSpPr>
          <p:nvPr>
            <p:ph idx="1"/>
          </p:nvPr>
        </p:nvSpPr>
        <p:spPr>
          <a:xfrm>
            <a:off x="141316" y="807486"/>
            <a:ext cx="8778240" cy="5086238"/>
          </a:xfrm>
        </p:spPr>
        <p:txBody>
          <a:bodyPr>
            <a:normAutofit fontScale="92500" lnSpcReduction="10000"/>
          </a:bodyPr>
          <a:lstStyle/>
          <a:p>
            <a:pPr marL="0" lvl="0" indent="0" algn="just">
              <a:lnSpc>
                <a:spcPct val="150000"/>
              </a:lnSpc>
              <a:spcBef>
                <a:spcPts val="0"/>
              </a:spcBef>
              <a:buNone/>
            </a:pPr>
            <a:r>
              <a:rPr lang="en-US" sz="1800" b="1" dirty="0">
                <a:solidFill>
                  <a:prstClr val="black"/>
                </a:solidFill>
                <a:latin typeface="Arial" panose="020B0604020202020204" pitchFamily="34" charset="0"/>
                <a:ea typeface="Times New Roman" panose="02020603050405020304" pitchFamily="18" charset="0"/>
              </a:rPr>
              <a:t>IMPROVING LABOUR RELATIONS</a:t>
            </a:r>
            <a:endParaRPr lang="en-US" sz="1800" dirty="0">
              <a:solidFill>
                <a:prstClr val="black"/>
              </a:solidFill>
              <a:latin typeface="Arial" panose="020B0604020202020204" pitchFamily="34" charset="0"/>
              <a:ea typeface="Times New Roman" panose="02020603050405020304" pitchFamily="18" charset="0"/>
            </a:endParaRPr>
          </a:p>
          <a:p>
            <a:pPr marL="0" lvl="0" indent="0" algn="just">
              <a:lnSpc>
                <a:spcPct val="150000"/>
              </a:lnSpc>
              <a:spcBef>
                <a:spcPts val="0"/>
              </a:spcBef>
              <a:buNone/>
            </a:pPr>
            <a:r>
              <a:rPr lang="en-US" sz="1800" b="1" dirty="0">
                <a:latin typeface="Arial" panose="020B0604020202020204" pitchFamily="34" charset="0"/>
                <a:cs typeface="Arial" panose="020B0604020202020204" pitchFamily="34" charset="0"/>
              </a:rPr>
              <a:t>Disciplinary process/ consequences management</a:t>
            </a:r>
          </a:p>
          <a:p>
            <a:pPr algn="just"/>
            <a:r>
              <a:rPr lang="en-US" sz="1800" dirty="0">
                <a:latin typeface="Arial" panose="020B0604020202020204" pitchFamily="34" charset="0"/>
                <a:cs typeface="Arial" panose="020B0604020202020204" pitchFamily="34" charset="0"/>
              </a:rPr>
              <a:t>In the past the municipality used legal firms to initiate and preside over less serious labour related cases. In this regard the municipality terminated the mandate of three legal firms which were presiding over disciplinary hearing of the general workers who were accused of being absent from work without permission. </a:t>
            </a:r>
          </a:p>
          <a:p>
            <a:pPr algn="just"/>
            <a:r>
              <a:rPr lang="en-US" sz="1800" dirty="0">
                <a:latin typeface="Arial" panose="020B0604020202020204" pitchFamily="34" charset="0"/>
                <a:cs typeface="Arial" panose="020B0604020202020204" pitchFamily="34" charset="0"/>
              </a:rPr>
              <a:t>In order to curb the usage of legal firms on less complicated disciplinary cases, the municipality appointed or assigned Managers, Deputy Managers and Divisional Heads of the municipality to initiate and preside over disciplinary cases. Currently the municipality is in the process of terminating the mandate of three legal firms which were handling three disciplinary cases of absenteeism.</a:t>
            </a:r>
          </a:p>
          <a:p>
            <a:pPr marL="0" indent="0" algn="just">
              <a:buNone/>
            </a:pPr>
            <a:r>
              <a:rPr lang="en-US" sz="1800" b="1" dirty="0">
                <a:latin typeface="Arial" panose="020B0604020202020204" pitchFamily="34" charset="0"/>
                <a:cs typeface="Arial" panose="020B0604020202020204" pitchFamily="34" charset="0"/>
              </a:rPr>
              <a:t>PUBLIC PROTECTOR REPORT ON IRREGULAR APPOINTMENT</a:t>
            </a:r>
          </a:p>
          <a:p>
            <a:pPr algn="just"/>
            <a:r>
              <a:rPr lang="en-US" sz="1800" dirty="0">
                <a:latin typeface="Arial" panose="020B0604020202020204" pitchFamily="34" charset="0"/>
                <a:cs typeface="Arial" panose="020B0604020202020204" pitchFamily="34" charset="0"/>
              </a:rPr>
              <a:t>The Department received a report on an investigation of allegations of irregular appointment of Mr. J.P Mashamaite to a position of Deputy Manager Corporate services. </a:t>
            </a:r>
          </a:p>
          <a:p>
            <a:pPr algn="just"/>
            <a:r>
              <a:rPr lang="en-US" sz="1800" dirty="0">
                <a:latin typeface="Arial" panose="020B0604020202020204" pitchFamily="34" charset="0"/>
                <a:cs typeface="Arial" panose="020B0604020202020204" pitchFamily="34" charset="0"/>
              </a:rPr>
              <a:t>The MEC referred the report to the Municipality for consideration and implementation </a:t>
            </a:r>
          </a:p>
          <a:p>
            <a:pPr algn="just"/>
            <a:r>
              <a:rPr lang="en-US"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321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62865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implementation of the intervention plan.</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12</a:t>
            </a:fld>
            <a:endParaRPr lang="en-US" dirty="0">
              <a:solidFill>
                <a:prstClr val="black">
                  <a:tint val="75000"/>
                </a:prstClr>
              </a:solidFill>
            </a:endParaRPr>
          </a:p>
        </p:txBody>
      </p:sp>
      <p:sp>
        <p:nvSpPr>
          <p:cNvPr id="3" name="Content Placeholder 2"/>
          <p:cNvSpPr>
            <a:spLocks noGrp="1"/>
          </p:cNvSpPr>
          <p:nvPr>
            <p:ph idx="1"/>
          </p:nvPr>
        </p:nvSpPr>
        <p:spPr>
          <a:xfrm>
            <a:off x="182880" y="549792"/>
            <a:ext cx="8778240" cy="5536682"/>
          </a:xfrm>
        </p:spPr>
        <p:txBody>
          <a:bodyPr>
            <a:normAutofit/>
          </a:bodyPr>
          <a:lstStyle/>
          <a:p>
            <a:pPr marL="0" lvl="0" indent="0" algn="just">
              <a:lnSpc>
                <a:spcPct val="150000"/>
              </a:lnSpc>
              <a:spcBef>
                <a:spcPts val="0"/>
              </a:spcBef>
              <a:buNone/>
            </a:pPr>
            <a:r>
              <a:rPr lang="en-US" sz="1400" b="1" dirty="0">
                <a:solidFill>
                  <a:prstClr val="black"/>
                </a:solidFill>
                <a:latin typeface="Arial" panose="020B0604020202020204" pitchFamily="34" charset="0"/>
                <a:ea typeface="Times New Roman" panose="02020603050405020304" pitchFamily="18" charset="0"/>
              </a:rPr>
              <a:t>IMPROVING LABOUR RELATIONS</a:t>
            </a:r>
            <a:endParaRPr lang="en-US" sz="1400" dirty="0">
              <a:solidFill>
                <a:prstClr val="black"/>
              </a:solidFill>
              <a:latin typeface="Arial" panose="020B0604020202020204" pitchFamily="34" charset="0"/>
              <a:ea typeface="Times New Roman" panose="02020603050405020304" pitchFamily="18" charset="0"/>
            </a:endParaRPr>
          </a:p>
          <a:p>
            <a:pPr marL="0" indent="0" algn="just">
              <a:buNone/>
            </a:pPr>
            <a:r>
              <a:rPr lang="en-US" sz="1400" b="1" dirty="0">
                <a:latin typeface="Arial" panose="020B0604020202020204" pitchFamily="34" charset="0"/>
                <a:cs typeface="Arial" panose="020B0604020202020204" pitchFamily="34" charset="0"/>
              </a:rPr>
              <a:t>PUBLIC PROTECTOR REPORT ON IRREGULAR APPOINTMENT</a:t>
            </a:r>
          </a:p>
          <a:p>
            <a:pPr algn="just"/>
            <a:r>
              <a:rPr lang="en-US" sz="1600" dirty="0">
                <a:latin typeface="Arial" panose="020B0604020202020204" pitchFamily="34" charset="0"/>
                <a:cs typeface="Arial" panose="020B0604020202020204" pitchFamily="34" charset="0"/>
              </a:rPr>
              <a:t>The Department received a report on an investigation of allegations of irregular appointment of Mr. J.P Mashamaite to a position of Deputy Manager Corporate services. </a:t>
            </a:r>
          </a:p>
          <a:p>
            <a:pPr algn="just"/>
            <a:r>
              <a:rPr lang="en-US" sz="1600" dirty="0">
                <a:latin typeface="Arial" panose="020B0604020202020204" pitchFamily="34" charset="0"/>
                <a:cs typeface="Arial" panose="020B0604020202020204" pitchFamily="34" charset="0"/>
              </a:rPr>
              <a:t>The MEC referred the report to the Municipality for consideration and implementation </a:t>
            </a:r>
          </a:p>
          <a:p>
            <a:pPr algn="just"/>
            <a:r>
              <a:rPr lang="en-US" sz="1600" dirty="0">
                <a:latin typeface="Arial" panose="020B0604020202020204" pitchFamily="34" charset="0"/>
                <a:cs typeface="Arial" panose="020B0604020202020204" pitchFamily="34" charset="0"/>
              </a:rPr>
              <a:t> On the 8 Sept 2020, council resolved as follows:</a:t>
            </a:r>
          </a:p>
          <a:p>
            <a:pPr lvl="1" algn="just"/>
            <a:r>
              <a:rPr lang="en-US" sz="1600" dirty="0">
                <a:latin typeface="Arial" panose="020B0604020202020204" pitchFamily="34" charset="0"/>
                <a:cs typeface="Arial" panose="020B0604020202020204" pitchFamily="34" charset="0"/>
              </a:rPr>
              <a:t>council noted the public protector report on an investigation into allegations of irregular appointment of Me JP Mashamaite to a position of Deputy Manager: Corporate Support Services by the municipality,</a:t>
            </a:r>
          </a:p>
          <a:p>
            <a:pPr lvl="1" algn="just"/>
            <a:r>
              <a:rPr lang="en-US" sz="1600" dirty="0">
                <a:latin typeface="Arial" panose="020B0604020202020204" pitchFamily="34" charset="0"/>
                <a:cs typeface="Arial" panose="020B0604020202020204" pitchFamily="34" charset="0"/>
              </a:rPr>
              <a:t>The council noted the implementation plan for submission to the Public Protector's office and the judicial review process be included in the implementation plan.</a:t>
            </a:r>
          </a:p>
          <a:p>
            <a:pPr lvl="1" algn="just"/>
            <a:r>
              <a:rPr lang="en-US" sz="1600" dirty="0">
                <a:latin typeface="Arial" panose="020B0604020202020204" pitchFamily="34" charset="0"/>
                <a:cs typeface="Arial" panose="020B0604020202020204" pitchFamily="34" charset="0"/>
              </a:rPr>
              <a:t>The acting municipal manager be authorized to implement the remedial action referred to in the Public Protector's report</a:t>
            </a:r>
          </a:p>
          <a:p>
            <a:pPr lvl="1" algn="just"/>
            <a:r>
              <a:rPr lang="en-US" sz="1600" dirty="0">
                <a:latin typeface="Arial" panose="020B0604020202020204" pitchFamily="34" charset="0"/>
                <a:cs typeface="Arial" panose="020B0604020202020204" pitchFamily="34" charset="0"/>
              </a:rPr>
              <a:t>The irregular expenditure be recovered from the former acting municipal manager, </a:t>
            </a:r>
            <a:r>
              <a:rPr lang="en-US" sz="1600" dirty="0" err="1">
                <a:latin typeface="Arial" panose="020B0604020202020204" pitchFamily="34" charset="0"/>
                <a:cs typeface="Arial" panose="020B0604020202020204" pitchFamily="34" charset="0"/>
              </a:rPr>
              <a:t>Ms</a:t>
            </a:r>
            <a:r>
              <a:rPr lang="en-US" sz="1600" dirty="0">
                <a:latin typeface="Arial" panose="020B0604020202020204" pitchFamily="34" charset="0"/>
                <a:cs typeface="Arial" panose="020B0604020202020204" pitchFamily="34" charset="0"/>
              </a:rPr>
              <a:t> MM </a:t>
            </a:r>
            <a:r>
              <a:rPr lang="en-US" sz="1600" dirty="0" err="1">
                <a:latin typeface="Arial" panose="020B0604020202020204" pitchFamily="34" charset="0"/>
                <a:cs typeface="Arial" panose="020B0604020202020204" pitchFamily="34" charset="0"/>
              </a:rPr>
              <a:t>Molala</a:t>
            </a:r>
            <a:r>
              <a:rPr lang="en-US" sz="1600" dirty="0">
                <a:latin typeface="Arial" panose="020B0604020202020204" pitchFamily="34" charset="0"/>
                <a:cs typeface="Arial" panose="020B0604020202020204" pitchFamily="34" charset="0"/>
              </a:rPr>
              <a:t> in terms of  section 32 of the MFMA and the matter be reported to MEC </a:t>
            </a:r>
            <a:r>
              <a:rPr lang="en-US" sz="1600" dirty="0" err="1">
                <a:latin typeface="Arial" panose="020B0604020202020204" pitchFamily="34" charset="0"/>
                <a:cs typeface="Arial" panose="020B0604020202020204" pitchFamily="34" charset="0"/>
              </a:rPr>
              <a:t>Coghsta</a:t>
            </a:r>
            <a:r>
              <a:rPr lang="en-US" sz="1600" dirty="0">
                <a:latin typeface="Arial" panose="020B0604020202020204" pitchFamily="34" charset="0"/>
                <a:cs typeface="Arial" panose="020B0604020202020204" pitchFamily="34" charset="0"/>
              </a:rPr>
              <a:t> and the Auditor General</a:t>
            </a:r>
          </a:p>
          <a:p>
            <a:pPr lvl="1" algn="just"/>
            <a:r>
              <a:rPr lang="en-US" sz="1600" dirty="0">
                <a:latin typeface="Arial" panose="020B0604020202020204" pitchFamily="34" charset="0"/>
                <a:cs typeface="Arial" panose="020B0604020202020204" pitchFamily="34" charset="0"/>
              </a:rPr>
              <a:t>The acting municipal manager, MA </a:t>
            </a:r>
            <a:r>
              <a:rPr lang="en-US" sz="1600" dirty="0" err="1">
                <a:latin typeface="Arial" panose="020B0604020202020204" pitchFamily="34" charset="0"/>
                <a:cs typeface="Arial" panose="020B0604020202020204" pitchFamily="34" charset="0"/>
              </a:rPr>
              <a:t>Mampa</a:t>
            </a:r>
            <a:r>
              <a:rPr lang="en-US" sz="1600" dirty="0">
                <a:latin typeface="Arial" panose="020B0604020202020204" pitchFamily="34" charset="0"/>
                <a:cs typeface="Arial" panose="020B0604020202020204" pitchFamily="34" charset="0"/>
              </a:rPr>
              <a:t> be authorized to open a criminal case against the former acting municipal manager, </a:t>
            </a:r>
            <a:r>
              <a:rPr lang="en-US" sz="1600" dirty="0" err="1">
                <a:latin typeface="Arial" panose="020B0604020202020204" pitchFamily="34" charset="0"/>
                <a:cs typeface="Arial" panose="020B0604020202020204" pitchFamily="34" charset="0"/>
              </a:rPr>
              <a:t>Ms</a:t>
            </a:r>
            <a:r>
              <a:rPr lang="en-US" sz="1600" dirty="0">
                <a:latin typeface="Arial" panose="020B0604020202020204" pitchFamily="34" charset="0"/>
                <a:cs typeface="Arial" panose="020B0604020202020204" pitchFamily="34" charset="0"/>
              </a:rPr>
              <a:t> MM </a:t>
            </a:r>
            <a:r>
              <a:rPr lang="en-US" sz="1600" dirty="0" err="1">
                <a:latin typeface="Arial" panose="020B0604020202020204" pitchFamily="34" charset="0"/>
                <a:cs typeface="Arial" panose="020B0604020202020204" pitchFamily="34" charset="0"/>
              </a:rPr>
              <a:t>Molala</a:t>
            </a:r>
            <a:r>
              <a:rPr lang="en-US" sz="1600" dirty="0">
                <a:latin typeface="Arial" panose="020B0604020202020204" pitchFamily="34" charset="0"/>
                <a:cs typeface="Arial" panose="020B0604020202020204" pitchFamily="34" charset="0"/>
              </a:rPr>
              <a:t> in terms of section 173 of the MFMA</a:t>
            </a:r>
          </a:p>
        </p:txBody>
      </p:sp>
    </p:spTree>
    <p:extLst>
      <p:ext uri="{BB962C8B-B14F-4D97-AF65-F5344CB8AC3E}">
        <p14:creationId xmlns:p14="http://schemas.microsoft.com/office/powerpoint/2010/main" val="161691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62865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implementation of the intervention plan.</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13</a:t>
            </a:fld>
            <a:endParaRPr lang="en-US" dirty="0">
              <a:solidFill>
                <a:prstClr val="black">
                  <a:tint val="75000"/>
                </a:prstClr>
              </a:solidFill>
            </a:endParaRPr>
          </a:p>
        </p:txBody>
      </p:sp>
      <p:sp>
        <p:nvSpPr>
          <p:cNvPr id="3" name="Content Placeholder 2"/>
          <p:cNvSpPr>
            <a:spLocks noGrp="1"/>
          </p:cNvSpPr>
          <p:nvPr>
            <p:ph idx="1"/>
          </p:nvPr>
        </p:nvSpPr>
        <p:spPr>
          <a:xfrm>
            <a:off x="182880" y="549792"/>
            <a:ext cx="8778240" cy="5536682"/>
          </a:xfrm>
        </p:spPr>
        <p:txBody>
          <a:bodyPr>
            <a:normAutofit/>
          </a:bodyPr>
          <a:lstStyle/>
          <a:p>
            <a:pPr marL="0" lvl="0" indent="0" algn="just">
              <a:lnSpc>
                <a:spcPct val="150000"/>
              </a:lnSpc>
              <a:spcBef>
                <a:spcPts val="0"/>
              </a:spcBef>
              <a:buNone/>
            </a:pPr>
            <a:r>
              <a:rPr lang="en-US" sz="1400" b="1" dirty="0">
                <a:solidFill>
                  <a:prstClr val="black"/>
                </a:solidFill>
                <a:latin typeface="Arial" panose="020B0604020202020204" pitchFamily="34" charset="0"/>
                <a:ea typeface="Times New Roman" panose="02020603050405020304" pitchFamily="18" charset="0"/>
              </a:rPr>
              <a:t>IMPROVING LABOUR RELATIONS</a:t>
            </a:r>
            <a:endParaRPr lang="en-US" sz="1400" dirty="0">
              <a:solidFill>
                <a:prstClr val="black"/>
              </a:solidFill>
              <a:latin typeface="Arial" panose="020B0604020202020204" pitchFamily="34" charset="0"/>
              <a:ea typeface="Times New Roman" panose="02020603050405020304" pitchFamily="18" charset="0"/>
            </a:endParaRPr>
          </a:p>
          <a:p>
            <a:pPr marL="0" indent="0" algn="just">
              <a:buNone/>
            </a:pPr>
            <a:r>
              <a:rPr lang="en-US" sz="1400" b="1" dirty="0">
                <a:latin typeface="Arial" panose="020B0604020202020204" pitchFamily="34" charset="0"/>
                <a:cs typeface="Arial" panose="020B0604020202020204" pitchFamily="34" charset="0"/>
              </a:rPr>
              <a:t>PUBLIC PROTECTOR REPORT ON IRREGULAR APPOINTMENT</a:t>
            </a:r>
          </a:p>
          <a:p>
            <a:pPr algn="just"/>
            <a:r>
              <a:rPr lang="en-US" sz="2400" dirty="0">
                <a:latin typeface="Arial" panose="020B0604020202020204" pitchFamily="34" charset="0"/>
                <a:cs typeface="Arial" panose="020B0604020202020204" pitchFamily="34" charset="0"/>
              </a:rPr>
              <a:t>The Municipality has since reverted Mr. </a:t>
            </a:r>
            <a:r>
              <a:rPr lang="en-US" sz="2400" dirty="0" err="1">
                <a:latin typeface="Arial" panose="020B0604020202020204" pitchFamily="34" charset="0"/>
                <a:cs typeface="Arial" panose="020B0604020202020204" pitchFamily="34" charset="0"/>
              </a:rPr>
              <a:t>Mashamiate</a:t>
            </a:r>
            <a:r>
              <a:rPr lang="en-US" sz="2400" dirty="0">
                <a:latin typeface="Arial" panose="020B0604020202020204" pitchFamily="34" charset="0"/>
                <a:cs typeface="Arial" panose="020B0604020202020204" pitchFamily="34" charset="0"/>
              </a:rPr>
              <a:t> back to his original position before the irregular appointment and </a:t>
            </a:r>
          </a:p>
          <a:p>
            <a:pPr algn="just"/>
            <a:r>
              <a:rPr lang="en-US" sz="2400" dirty="0">
                <a:latin typeface="Arial" panose="020B0604020202020204" pitchFamily="34" charset="0"/>
                <a:cs typeface="Arial" panose="020B0604020202020204" pitchFamily="34" charset="0"/>
              </a:rPr>
              <a:t>further reverted his salary and other financial benefits back to his previous position before the irregular appointment.  </a:t>
            </a:r>
          </a:p>
        </p:txBody>
      </p:sp>
    </p:spTree>
    <p:extLst>
      <p:ext uri="{BB962C8B-B14F-4D97-AF65-F5344CB8AC3E}">
        <p14:creationId xmlns:p14="http://schemas.microsoft.com/office/powerpoint/2010/main" val="714952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62865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implementation of the intervention plan.</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14</a:t>
            </a:fld>
            <a:endParaRPr lang="en-US" dirty="0">
              <a:solidFill>
                <a:prstClr val="black">
                  <a:tint val="75000"/>
                </a:prstClr>
              </a:solidFill>
            </a:endParaRPr>
          </a:p>
        </p:txBody>
      </p:sp>
      <p:sp>
        <p:nvSpPr>
          <p:cNvPr id="3" name="Content Placeholder 2"/>
          <p:cNvSpPr>
            <a:spLocks noGrp="1"/>
          </p:cNvSpPr>
          <p:nvPr>
            <p:ph idx="1"/>
          </p:nvPr>
        </p:nvSpPr>
        <p:spPr>
          <a:xfrm>
            <a:off x="141316" y="549792"/>
            <a:ext cx="8778240" cy="5443684"/>
          </a:xfrm>
        </p:spPr>
        <p:txBody>
          <a:bodyPr>
            <a:normAutofit/>
          </a:bodyPr>
          <a:lstStyle/>
          <a:p>
            <a:pPr marL="0" lvl="0" indent="0" algn="just">
              <a:lnSpc>
                <a:spcPct val="150000"/>
              </a:lnSpc>
              <a:spcBef>
                <a:spcPts val="0"/>
              </a:spcBef>
              <a:buNone/>
            </a:pPr>
            <a:r>
              <a:rPr lang="en-US" sz="1300" b="1" dirty="0">
                <a:solidFill>
                  <a:prstClr val="black"/>
                </a:solidFill>
                <a:latin typeface="Arial" panose="020B0604020202020204" pitchFamily="34" charset="0"/>
                <a:ea typeface="Times New Roman" panose="02020603050405020304" pitchFamily="18" charset="0"/>
              </a:rPr>
              <a:t>IMPROVING LABOUR RELATIONS</a:t>
            </a:r>
            <a:endParaRPr lang="en-US" sz="1300" dirty="0">
              <a:solidFill>
                <a:prstClr val="black"/>
              </a:solidFill>
              <a:latin typeface="Arial" panose="020B0604020202020204" pitchFamily="34" charset="0"/>
              <a:ea typeface="Times New Roman" panose="02020603050405020304" pitchFamily="18" charset="0"/>
            </a:endParaRPr>
          </a:p>
          <a:p>
            <a:pPr marL="0" indent="0" algn="just">
              <a:buNone/>
            </a:pPr>
            <a:r>
              <a:rPr lang="en-US" sz="1400" b="1" dirty="0">
                <a:latin typeface="Arial" panose="020B0604020202020204" pitchFamily="34" charset="0"/>
                <a:cs typeface="Arial" panose="020B0604020202020204" pitchFamily="34" charset="0"/>
              </a:rPr>
              <a:t>Job evaluation</a:t>
            </a:r>
          </a:p>
          <a:p>
            <a:pPr algn="just"/>
            <a:r>
              <a:rPr lang="en-US" sz="1400" dirty="0">
                <a:latin typeface="Arial" panose="020B0604020202020204" pitchFamily="34" charset="0"/>
                <a:cs typeface="Arial" panose="020B0604020202020204" pitchFamily="34" charset="0"/>
              </a:rPr>
              <a:t>The finalization of job evaluation was due since 2016, and to date this matter has not been concluded. The municipality has 320 jobs which are being evaluated. To date a total of 251 jobs have been presented to the Provincial Audit Committee (PAC) while 109 jobs are due for moderation by the PAC. Approximately 142 jobs are to be enhanced or amended and send back to PAC, and finally 69 jobs are still to be presented to PAC. The delay is mainly caused by the non-cooperation from the managers and senior officials with regard amendments and redevelopment of job descriptions.</a:t>
            </a:r>
          </a:p>
          <a:p>
            <a:pPr marL="0" indent="0" algn="just">
              <a:buNone/>
            </a:pPr>
            <a:r>
              <a:rPr lang="en-US" sz="1400" b="1" dirty="0">
                <a:latin typeface="Arial" panose="020B0604020202020204" pitchFamily="34" charset="0"/>
                <a:cs typeface="Arial" panose="020B0604020202020204" pitchFamily="34" charset="0"/>
              </a:rPr>
              <a:t>Placement of employees</a:t>
            </a:r>
          </a:p>
          <a:p>
            <a:pPr algn="just"/>
            <a:r>
              <a:rPr lang="en-US" sz="1400" dirty="0">
                <a:latin typeface="Arial" panose="020B0604020202020204" pitchFamily="34" charset="0"/>
                <a:cs typeface="Arial" panose="020B0604020202020204" pitchFamily="34" charset="0"/>
              </a:rPr>
              <a:t>Some municipal officials have been misplaced and therefore impacting on the institutional capacity to deliver services. The municipality has established the Placement Committee. A Draft Placement policy has been finalized and  is due to be presented to the next meeting of Local Labor Forum before being processed through council committees</a:t>
            </a:r>
          </a:p>
          <a:p>
            <a:pPr marL="0" indent="0" algn="just">
              <a:buNone/>
            </a:pPr>
            <a:r>
              <a:rPr lang="en-US" sz="1400" b="1" dirty="0">
                <a:latin typeface="Arial" panose="020B0604020202020204" pitchFamily="34" charset="0"/>
                <a:cs typeface="Arial" panose="020B0604020202020204" pitchFamily="34" charset="0"/>
              </a:rPr>
              <a:t>Organogram review</a:t>
            </a:r>
          </a:p>
          <a:p>
            <a:pPr algn="just"/>
            <a:r>
              <a:rPr lang="en-US" sz="1400" dirty="0">
                <a:latin typeface="Arial" panose="020B0604020202020204" pitchFamily="34" charset="0"/>
                <a:cs typeface="Arial" panose="020B0604020202020204" pitchFamily="34" charset="0"/>
              </a:rPr>
              <a:t>The consultation of internal stakeholders to obtain inputs and views on the ideal organizational structure to respond to service delivery challenges is still in progress and is expected to be completed by the 18th September 2020. The consultation process has been completed and the municipality is preparing a report which will be tabled in the next council sitting.</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963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62865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implementation of the intervention plan.</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15</a:t>
            </a:fld>
            <a:endParaRPr lang="en-US" dirty="0">
              <a:solidFill>
                <a:prstClr val="black">
                  <a:tint val="75000"/>
                </a:prstClr>
              </a:solidFill>
            </a:endParaRPr>
          </a:p>
        </p:txBody>
      </p:sp>
      <p:sp>
        <p:nvSpPr>
          <p:cNvPr id="3" name="Content Placeholder 2"/>
          <p:cNvSpPr>
            <a:spLocks noGrp="1"/>
          </p:cNvSpPr>
          <p:nvPr>
            <p:ph idx="1"/>
          </p:nvPr>
        </p:nvSpPr>
        <p:spPr>
          <a:xfrm>
            <a:off x="141316" y="807486"/>
            <a:ext cx="8778240" cy="5136114"/>
          </a:xfrm>
        </p:spPr>
        <p:txBody>
          <a:bodyPr>
            <a:normAutofit/>
          </a:bodyPr>
          <a:lstStyle/>
          <a:p>
            <a:pPr marL="0" lvl="0" indent="0" algn="just">
              <a:lnSpc>
                <a:spcPct val="150000"/>
              </a:lnSpc>
              <a:spcBef>
                <a:spcPts val="0"/>
              </a:spcBef>
              <a:buNone/>
            </a:pPr>
            <a:r>
              <a:rPr lang="en-US" sz="1300" b="1" dirty="0">
                <a:solidFill>
                  <a:prstClr val="black"/>
                </a:solidFill>
                <a:latin typeface="Arial" panose="020B0604020202020204" pitchFamily="34" charset="0"/>
                <a:ea typeface="Times New Roman" panose="02020603050405020304" pitchFamily="18" charset="0"/>
              </a:rPr>
              <a:t>IMPROVING LABOUR RELATIONS</a:t>
            </a:r>
            <a:endParaRPr lang="en-US" sz="1300" dirty="0">
              <a:solidFill>
                <a:prstClr val="black"/>
              </a:solidFill>
              <a:latin typeface="Arial" panose="020B0604020202020204" pitchFamily="34" charset="0"/>
              <a:ea typeface="Times New Roman" panose="02020603050405020304" pitchFamily="18" charset="0"/>
            </a:endParaRPr>
          </a:p>
          <a:p>
            <a:pPr marL="0" indent="0">
              <a:buNone/>
            </a:pPr>
            <a:r>
              <a:rPr lang="en-US" sz="1400" b="1" dirty="0">
                <a:latin typeface="Arial" panose="020B0604020202020204" pitchFamily="34" charset="0"/>
                <a:cs typeface="Arial" panose="020B0604020202020204" pitchFamily="34" charset="0"/>
              </a:rPr>
              <a:t>Strengthening recruitment process</a:t>
            </a:r>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An investigation is currently underway to uncover the illegal appointment of workers and this might shed light into magnitude of this problem and how it is impacting on the salary bill of the municipality. </a:t>
            </a:r>
          </a:p>
          <a:p>
            <a:pPr algn="just"/>
            <a:r>
              <a:rPr lang="en-US" sz="1400" dirty="0">
                <a:latin typeface="Arial" panose="020B0604020202020204" pitchFamily="34" charset="0"/>
                <a:cs typeface="Arial" panose="020B0604020202020204" pitchFamily="34" charset="0"/>
              </a:rPr>
              <a:t>The intervention team oversees the entire recruitment and appointment process to ensure compliance with applicable legislation . The recruitment and appointment of critical vacant posts remain a priority to enhance institutional capacity of the municipality to fulfill its mandate. </a:t>
            </a:r>
          </a:p>
          <a:p>
            <a:pPr algn="just"/>
            <a:r>
              <a:rPr lang="en-US" sz="1400" dirty="0">
                <a:latin typeface="Arial" panose="020B0604020202020204" pitchFamily="34" charset="0"/>
                <a:cs typeface="Arial" panose="020B0604020202020204" pitchFamily="34" charset="0"/>
              </a:rPr>
              <a:t>The candidates for the position of Manager Technical Services have been shortlisted and interviews will be scheduled upon receipt of the MIE results. Shortlisting for the position of CFO has been completed and awaiting report from the State Security Agency and the MIE results are still outstanding to enable the municipality to interview the candidates. The position of Manager Planning and Development Services is at shortlisting stage.</a:t>
            </a:r>
          </a:p>
          <a:p>
            <a:pPr algn="just"/>
            <a:r>
              <a:rPr lang="en-US" sz="1400" dirty="0">
                <a:latin typeface="Arial" panose="020B0604020202020204" pitchFamily="34" charset="0"/>
                <a:cs typeface="Arial" panose="020B0604020202020204" pitchFamily="34" charset="0"/>
              </a:rPr>
              <a:t>On the other hand, the positions of Manager Traffic and Emergency Services, the Head Budget, as well as the 2 Finance Interns and 2 Internal Audit Interns are at recruitment stage.</a:t>
            </a:r>
          </a:p>
          <a:p>
            <a:pPr algn="just"/>
            <a:r>
              <a:rPr lang="en-US" sz="1400" dirty="0">
                <a:latin typeface="Arial" panose="020B0604020202020204" pitchFamily="34" charset="0"/>
                <a:cs typeface="Arial" panose="020B0604020202020204" pitchFamily="34" charset="0"/>
              </a:rPr>
              <a:t>The filling of the positions of MPAC researcher, and the Manager Electrical Services are being placed on hold pending the approval of the reviewed organizational structure.</a:t>
            </a:r>
          </a:p>
          <a:p>
            <a:pPr algn="just"/>
            <a:r>
              <a:rPr lang="en-US" sz="1400" dirty="0">
                <a:latin typeface="Arial" panose="020B0604020202020204" pitchFamily="34" charset="0"/>
                <a:cs typeface="Arial" panose="020B0604020202020204" pitchFamily="34" charset="0"/>
              </a:rPr>
              <a:t>The appointment of the following critical positions will certainly improve service delivery, i.e. the MPAC researcher, the SCM Manager, Head Budget and Treasury, and three interns through Financial Management Grant</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9639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47902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implementation of the intervention plan.</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16</a:t>
            </a:fld>
            <a:endParaRPr lang="en-US" dirty="0">
              <a:solidFill>
                <a:prstClr val="black">
                  <a:tint val="75000"/>
                </a:prstClr>
              </a:solidFill>
            </a:endParaRPr>
          </a:p>
        </p:txBody>
      </p:sp>
      <p:sp>
        <p:nvSpPr>
          <p:cNvPr id="3" name="Content Placeholder 2"/>
          <p:cNvSpPr>
            <a:spLocks noGrp="1"/>
          </p:cNvSpPr>
          <p:nvPr>
            <p:ph idx="1"/>
          </p:nvPr>
        </p:nvSpPr>
        <p:spPr>
          <a:xfrm>
            <a:off x="116379" y="582176"/>
            <a:ext cx="8919555" cy="5195455"/>
          </a:xfrm>
        </p:spPr>
        <p:txBody>
          <a:bodyPr>
            <a:normAutofit fontScale="32500" lnSpcReduction="20000"/>
          </a:bodyPr>
          <a:lstStyle/>
          <a:p>
            <a:pPr marL="0" lvl="0" indent="0" algn="just">
              <a:lnSpc>
                <a:spcPct val="150000"/>
              </a:lnSpc>
              <a:spcBef>
                <a:spcPts val="0"/>
              </a:spcBef>
              <a:buNone/>
            </a:pPr>
            <a:r>
              <a:rPr lang="en-US" sz="5600" b="1" dirty="0">
                <a:latin typeface="Arial" panose="020B0604020202020204" pitchFamily="34" charset="0"/>
                <a:ea typeface="Times New Roman" panose="02020603050405020304" pitchFamily="18" charset="0"/>
              </a:rPr>
              <a:t>IMPROVING GOVERNANCE AND OPERATION OF COUNCIL AND ITS STRUCTURES</a:t>
            </a:r>
          </a:p>
          <a:p>
            <a:pPr marL="0" lvl="0" indent="0" algn="just">
              <a:lnSpc>
                <a:spcPct val="150000"/>
              </a:lnSpc>
              <a:spcBef>
                <a:spcPts val="0"/>
              </a:spcBef>
              <a:buNone/>
            </a:pPr>
            <a:endParaRPr lang="en-US" sz="1400" dirty="0">
              <a:latin typeface="Arial" panose="020B0604020202020204" pitchFamily="34" charset="0"/>
              <a:cs typeface="Arial" panose="020B0604020202020204" pitchFamily="34" charset="0"/>
            </a:endParaRPr>
          </a:p>
          <a:p>
            <a:pPr marL="0" lvl="0" indent="0" algn="just">
              <a:lnSpc>
                <a:spcPct val="150000"/>
              </a:lnSpc>
              <a:spcBef>
                <a:spcPts val="0"/>
              </a:spcBef>
              <a:buNone/>
            </a:pPr>
            <a:r>
              <a:rPr lang="en-US" sz="4400" b="1" dirty="0">
                <a:latin typeface="Arial" panose="020B0604020202020204" pitchFamily="34" charset="0"/>
                <a:cs typeface="Arial" panose="020B0604020202020204" pitchFamily="34" charset="0"/>
              </a:rPr>
              <a:t>Council committees</a:t>
            </a:r>
          </a:p>
          <a:p>
            <a:pPr marL="0" lvl="0" indent="0" algn="just">
              <a:lnSpc>
                <a:spcPct val="150000"/>
              </a:lnSpc>
              <a:spcBef>
                <a:spcPts val="0"/>
              </a:spcBef>
              <a:buNone/>
            </a:pPr>
            <a:endParaRPr lang="en-US" sz="2000" dirty="0">
              <a:latin typeface="Arial" panose="020B0604020202020204" pitchFamily="34" charset="0"/>
              <a:cs typeface="Arial" panose="020B0604020202020204" pitchFamily="34" charset="0"/>
            </a:endParaRPr>
          </a:p>
          <a:p>
            <a:pPr algn="just">
              <a:lnSpc>
                <a:spcPct val="150000"/>
              </a:lnSpc>
              <a:spcBef>
                <a:spcPts val="0"/>
              </a:spcBef>
            </a:pPr>
            <a:r>
              <a:rPr lang="en-US" sz="4400" dirty="0">
                <a:latin typeface="Arial" panose="020B0604020202020204" pitchFamily="34" charset="0"/>
                <a:cs typeface="Arial" panose="020B0604020202020204" pitchFamily="34" charset="0"/>
              </a:rPr>
              <a:t>To date the responsible officials are issuing council and EXCO notices on time. However, reports are in some instances being submitted to the Council committees without being sign off by the Head of Intervention, an area that require attention to ensure efficient and effective coordination of council process. </a:t>
            </a:r>
          </a:p>
          <a:p>
            <a:pPr marL="0" lvl="0" indent="0" algn="just">
              <a:lnSpc>
                <a:spcPct val="150000"/>
              </a:lnSpc>
              <a:spcBef>
                <a:spcPts val="0"/>
              </a:spcBef>
              <a:buNone/>
            </a:pPr>
            <a:endParaRPr lang="en-US" sz="1600" dirty="0">
              <a:latin typeface="Arial" panose="020B0604020202020204" pitchFamily="34" charset="0"/>
              <a:cs typeface="Arial" panose="020B0604020202020204" pitchFamily="34" charset="0"/>
            </a:endParaRPr>
          </a:p>
          <a:p>
            <a:pPr algn="just">
              <a:lnSpc>
                <a:spcPct val="150000"/>
              </a:lnSpc>
              <a:spcBef>
                <a:spcPts val="0"/>
              </a:spcBef>
            </a:pPr>
            <a:r>
              <a:rPr lang="en-US" sz="4400" dirty="0">
                <a:latin typeface="Arial" panose="020B0604020202020204" pitchFamily="34" charset="0"/>
                <a:cs typeface="Arial" panose="020B0604020202020204" pitchFamily="34" charset="0"/>
              </a:rPr>
              <a:t>Council and Committees are meeting as scheduled with special meetings being convened to address pressing and urgent matters. The municipality held an ordinary EXCO meeting on the 18th August 2020 and again the ordinary EXCO and Council meetings were held on the 25th August 2020. Special EXCO and Council meetings were held on the 08th September 2020 wherein the report of the Public Protector was tabled. Portfolio committees are also holding their meetings and the reports which are submitted to Council without being processed through these committees are referred back to the relevant committees. </a:t>
            </a:r>
          </a:p>
          <a:p>
            <a:pPr marL="0" lvl="0" indent="0" algn="just">
              <a:lnSpc>
                <a:spcPct val="150000"/>
              </a:lnSpc>
              <a:spcBef>
                <a:spcPts val="0"/>
              </a:spcBef>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177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47902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implementation of the intervention plan.</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17</a:t>
            </a:fld>
            <a:endParaRPr lang="en-US" dirty="0">
              <a:solidFill>
                <a:prstClr val="black">
                  <a:tint val="75000"/>
                </a:prstClr>
              </a:solidFill>
            </a:endParaRPr>
          </a:p>
        </p:txBody>
      </p:sp>
      <p:sp>
        <p:nvSpPr>
          <p:cNvPr id="3" name="Content Placeholder 2"/>
          <p:cNvSpPr>
            <a:spLocks noGrp="1"/>
          </p:cNvSpPr>
          <p:nvPr>
            <p:ph idx="1"/>
          </p:nvPr>
        </p:nvSpPr>
        <p:spPr>
          <a:xfrm>
            <a:off x="116379" y="582176"/>
            <a:ext cx="8919555" cy="5195455"/>
          </a:xfrm>
        </p:spPr>
        <p:txBody>
          <a:bodyPr>
            <a:normAutofit fontScale="32500" lnSpcReduction="20000"/>
          </a:bodyPr>
          <a:lstStyle/>
          <a:p>
            <a:pPr marL="0" lvl="0" indent="0" algn="just">
              <a:lnSpc>
                <a:spcPct val="150000"/>
              </a:lnSpc>
              <a:spcBef>
                <a:spcPts val="0"/>
              </a:spcBef>
              <a:buNone/>
            </a:pPr>
            <a:r>
              <a:rPr lang="en-US" sz="5600" b="1" dirty="0">
                <a:latin typeface="Arial" panose="020B0604020202020204" pitchFamily="34" charset="0"/>
                <a:ea typeface="Times New Roman" panose="02020603050405020304" pitchFamily="18" charset="0"/>
              </a:rPr>
              <a:t>IMPROVING GOVERNANCE AND OPERATION OF COUNCIL AND ITS STRUCTURES</a:t>
            </a:r>
          </a:p>
          <a:p>
            <a:pPr marL="0" lvl="0" indent="0" algn="just">
              <a:lnSpc>
                <a:spcPct val="150000"/>
              </a:lnSpc>
              <a:spcBef>
                <a:spcPts val="0"/>
              </a:spcBef>
              <a:buNone/>
            </a:pPr>
            <a:endParaRPr lang="en-US" sz="1400" dirty="0">
              <a:latin typeface="Arial" panose="020B0604020202020204" pitchFamily="34" charset="0"/>
              <a:cs typeface="Arial" panose="020B0604020202020204" pitchFamily="34" charset="0"/>
            </a:endParaRPr>
          </a:p>
          <a:p>
            <a:pPr marL="0" lvl="0" indent="0" algn="just">
              <a:lnSpc>
                <a:spcPct val="150000"/>
              </a:lnSpc>
              <a:spcBef>
                <a:spcPts val="0"/>
              </a:spcBef>
              <a:buNone/>
            </a:pPr>
            <a:endParaRPr lang="en-US" sz="2400" dirty="0">
              <a:latin typeface="Arial" panose="020B0604020202020204" pitchFamily="34" charset="0"/>
              <a:cs typeface="Arial" panose="020B0604020202020204" pitchFamily="34" charset="0"/>
            </a:endParaRPr>
          </a:p>
          <a:p>
            <a:pPr marL="0" lvl="0" indent="0" algn="just">
              <a:lnSpc>
                <a:spcPct val="150000"/>
              </a:lnSpc>
              <a:spcBef>
                <a:spcPts val="0"/>
              </a:spcBef>
              <a:buNone/>
            </a:pPr>
            <a:r>
              <a:rPr lang="en-US" sz="4400" b="1" dirty="0">
                <a:latin typeface="Arial" panose="020B0604020202020204" pitchFamily="34" charset="0"/>
                <a:cs typeface="Arial" panose="020B0604020202020204" pitchFamily="34" charset="0"/>
              </a:rPr>
              <a:t>Audit Committee and Audit Steering Committee</a:t>
            </a:r>
          </a:p>
          <a:p>
            <a:pPr algn="just">
              <a:lnSpc>
                <a:spcPct val="150000"/>
              </a:lnSpc>
              <a:spcBef>
                <a:spcPts val="0"/>
              </a:spcBef>
            </a:pPr>
            <a:r>
              <a:rPr lang="en-US" sz="4400" dirty="0">
                <a:latin typeface="Arial" panose="020B0604020202020204" pitchFamily="34" charset="0"/>
                <a:cs typeface="Arial" panose="020B0604020202020204" pitchFamily="34" charset="0"/>
              </a:rPr>
              <a:t>Audit Committee is functioning well and hold its meetings as per schedule. However, the human resource capacity of the Internal Audit Division must be strengthened through the appointment of competent and qualified auditors to assist the Internal Audit Manager. </a:t>
            </a:r>
          </a:p>
          <a:p>
            <a:pPr marL="0" indent="0" algn="just">
              <a:lnSpc>
                <a:spcPct val="150000"/>
              </a:lnSpc>
              <a:spcBef>
                <a:spcPts val="0"/>
              </a:spcBef>
              <a:buNone/>
            </a:pPr>
            <a:endParaRPr lang="en-US" sz="2000" dirty="0">
              <a:latin typeface="Arial" panose="020B0604020202020204" pitchFamily="34" charset="0"/>
              <a:cs typeface="Arial" panose="020B0604020202020204" pitchFamily="34" charset="0"/>
            </a:endParaRPr>
          </a:p>
          <a:p>
            <a:pPr algn="just">
              <a:lnSpc>
                <a:spcPct val="150000"/>
              </a:lnSpc>
              <a:spcBef>
                <a:spcPts val="0"/>
              </a:spcBef>
            </a:pPr>
            <a:r>
              <a:rPr lang="en-US" sz="4400" dirty="0">
                <a:latin typeface="Arial" panose="020B0604020202020204" pitchFamily="34" charset="0"/>
                <a:cs typeface="Arial" panose="020B0604020202020204" pitchFamily="34" charset="0"/>
              </a:rPr>
              <a:t>The Chairperson of the Audit Committee presented to the council meeting of the 08th September 2020 the audit committee report, the audit charter, the annual audit programme as well as the strategic risk assessment for 2020/21 financial year. The Council also approved the establishment of the Financial Disciplinary Board during the same Council meeting.  </a:t>
            </a:r>
          </a:p>
          <a:p>
            <a:pPr algn="just">
              <a:lnSpc>
                <a:spcPct val="150000"/>
              </a:lnSpc>
              <a:spcBef>
                <a:spcPts val="0"/>
              </a:spcBef>
            </a:pPr>
            <a:endParaRPr lang="en-US" sz="1600" dirty="0">
              <a:latin typeface="Arial" panose="020B0604020202020204" pitchFamily="34" charset="0"/>
              <a:cs typeface="Arial" panose="020B0604020202020204" pitchFamily="34" charset="0"/>
            </a:endParaRPr>
          </a:p>
          <a:p>
            <a:pPr algn="just">
              <a:lnSpc>
                <a:spcPct val="150000"/>
              </a:lnSpc>
              <a:spcBef>
                <a:spcPts val="0"/>
              </a:spcBef>
            </a:pPr>
            <a:r>
              <a:rPr lang="en-US" sz="4400" dirty="0">
                <a:latin typeface="Arial" panose="020B0604020202020204" pitchFamily="34" charset="0"/>
                <a:cs typeface="Arial" panose="020B0604020202020204" pitchFamily="34" charset="0"/>
              </a:rPr>
              <a:t>Members of the intervention team are participating and attending the audit steering committee meetings. It needs to be noted that the attendance by Management at the ASC meetings is poor. The FRP progress and AFS preparation are also tracked in these meetings. To date the addressing of audit findings related to finance is at 0% and the overall progress to date on addressing the 2018/19 audit findings is very slow.</a:t>
            </a:r>
          </a:p>
        </p:txBody>
      </p:sp>
    </p:spTree>
    <p:extLst>
      <p:ext uri="{BB962C8B-B14F-4D97-AF65-F5344CB8AC3E}">
        <p14:creationId xmlns:p14="http://schemas.microsoft.com/office/powerpoint/2010/main" val="1330642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62865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implementation of the intervention plan.</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18</a:t>
            </a:fld>
            <a:endParaRPr lang="en-US" dirty="0">
              <a:solidFill>
                <a:prstClr val="black">
                  <a:tint val="75000"/>
                </a:prstClr>
              </a:solidFill>
            </a:endParaRPr>
          </a:p>
        </p:txBody>
      </p:sp>
      <p:sp>
        <p:nvSpPr>
          <p:cNvPr id="3" name="Content Placeholder 2"/>
          <p:cNvSpPr>
            <a:spLocks noGrp="1"/>
          </p:cNvSpPr>
          <p:nvPr>
            <p:ph idx="1"/>
          </p:nvPr>
        </p:nvSpPr>
        <p:spPr>
          <a:xfrm>
            <a:off x="199505" y="674482"/>
            <a:ext cx="8778240" cy="5302369"/>
          </a:xfrm>
        </p:spPr>
        <p:txBody>
          <a:bodyPr>
            <a:normAutofit lnSpcReduction="10000"/>
          </a:bodyPr>
          <a:lstStyle/>
          <a:p>
            <a:pPr marL="0" lvl="0" indent="0" algn="just">
              <a:lnSpc>
                <a:spcPct val="150000"/>
              </a:lnSpc>
              <a:spcBef>
                <a:spcPts val="0"/>
              </a:spcBef>
              <a:buNone/>
            </a:pPr>
            <a:r>
              <a:rPr lang="en-US" sz="1400" b="1" dirty="0">
                <a:latin typeface="Arial" panose="020B0604020202020204" pitchFamily="34" charset="0"/>
                <a:ea typeface="Times New Roman" panose="02020603050405020304" pitchFamily="18" charset="0"/>
              </a:rPr>
              <a:t>IMPROVING GOVERNANCE AND OPERATION OF COUNCIL AND ITS STRUCTURES</a:t>
            </a:r>
          </a:p>
          <a:p>
            <a:pPr marL="0" lvl="0" indent="0" algn="just">
              <a:lnSpc>
                <a:spcPct val="150000"/>
              </a:lnSpc>
              <a:spcBef>
                <a:spcPts val="0"/>
              </a:spcBef>
              <a:buNone/>
            </a:pPr>
            <a:endParaRPr lang="en-US" sz="700" b="1" dirty="0">
              <a:latin typeface="Arial" panose="020B0604020202020204" pitchFamily="34" charset="0"/>
              <a:cs typeface="Arial" panose="020B0604020202020204" pitchFamily="34" charset="0"/>
            </a:endParaRPr>
          </a:p>
          <a:p>
            <a:pPr marL="0" lvl="0" indent="0" algn="just">
              <a:lnSpc>
                <a:spcPct val="150000"/>
              </a:lnSpc>
              <a:spcBef>
                <a:spcPts val="0"/>
              </a:spcBef>
              <a:buNone/>
            </a:pPr>
            <a:r>
              <a:rPr lang="en-US" sz="1500" b="1" dirty="0">
                <a:latin typeface="Arial" panose="020B0604020202020204" pitchFamily="34" charset="0"/>
                <a:cs typeface="Arial" panose="020B0604020202020204" pitchFamily="34" charset="0"/>
              </a:rPr>
              <a:t>Municipal Public Account Committee </a:t>
            </a:r>
          </a:p>
          <a:p>
            <a:pPr marL="0" lvl="0" indent="0" algn="just">
              <a:lnSpc>
                <a:spcPct val="150000"/>
              </a:lnSpc>
              <a:spcBef>
                <a:spcPts val="0"/>
              </a:spcBef>
              <a:buNone/>
            </a:pPr>
            <a:r>
              <a:rPr lang="en-US" sz="1500" dirty="0">
                <a:latin typeface="Arial" panose="020B0604020202020204" pitchFamily="34" charset="0"/>
                <a:cs typeface="Arial" panose="020B0604020202020204" pitchFamily="34" charset="0"/>
              </a:rPr>
              <a:t>The Council meeting of July 2019 deferred a report on Unauthorized, Irregular, Fruitless and wasteful (UIF) expenditure for the year ended 30th June 2018, and 2019 to MPAC for further investigations. The Chairperson of MPAC also presented MPAC report relating to the audit findings of the previous financial years for approval by the council meeting of the 25th August 2020.</a:t>
            </a:r>
          </a:p>
          <a:p>
            <a:pPr marL="0" lvl="0" indent="0" algn="just">
              <a:lnSpc>
                <a:spcPct val="150000"/>
              </a:lnSpc>
              <a:spcBef>
                <a:spcPts val="0"/>
              </a:spcBef>
              <a:buNone/>
            </a:pPr>
            <a:r>
              <a:rPr lang="en-US" sz="1500" b="1" dirty="0">
                <a:latin typeface="Arial" panose="020B0604020202020204" pitchFamily="34" charset="0"/>
                <a:cs typeface="Arial" panose="020B0604020202020204" pitchFamily="34" charset="0"/>
              </a:rPr>
              <a:t>Council resolutions </a:t>
            </a:r>
          </a:p>
          <a:p>
            <a:pPr marL="0" lvl="0" indent="0" algn="just">
              <a:lnSpc>
                <a:spcPct val="150000"/>
              </a:lnSpc>
              <a:spcBef>
                <a:spcPts val="0"/>
              </a:spcBef>
              <a:buNone/>
            </a:pPr>
            <a:r>
              <a:rPr lang="en-US" sz="1500" dirty="0">
                <a:latin typeface="Arial" panose="020B0604020202020204" pitchFamily="34" charset="0"/>
                <a:cs typeface="Arial" panose="020B0604020202020204" pitchFamily="34" charset="0"/>
              </a:rPr>
              <a:t>One of the key deliverables of the intervention is to ensure that all council resolutions are implemented by the Management of the municipality. The implementation of the council resolutions is monitored on an ongoing basis through resolution register as a standard agenda item to executive management meetings.</a:t>
            </a:r>
            <a:endParaRPr lang="en-US" sz="700" dirty="0">
              <a:latin typeface="Arial" panose="020B0604020202020204" pitchFamily="34" charset="0"/>
              <a:cs typeface="Arial" panose="020B0604020202020204" pitchFamily="34" charset="0"/>
            </a:endParaRPr>
          </a:p>
          <a:p>
            <a:pPr marL="0" lvl="0" indent="0" algn="just">
              <a:lnSpc>
                <a:spcPct val="150000"/>
              </a:lnSpc>
              <a:spcBef>
                <a:spcPts val="0"/>
              </a:spcBef>
              <a:buNone/>
            </a:pPr>
            <a:r>
              <a:rPr lang="en-US" sz="1500" b="1" dirty="0">
                <a:latin typeface="Arial" panose="020B0604020202020204" pitchFamily="34" charset="0"/>
                <a:cs typeface="Arial" panose="020B0604020202020204" pitchFamily="34" charset="0"/>
              </a:rPr>
              <a:t>Risk Committee</a:t>
            </a:r>
          </a:p>
          <a:p>
            <a:pPr marL="0" lvl="0" indent="0" algn="just">
              <a:lnSpc>
                <a:spcPct val="150000"/>
              </a:lnSpc>
              <a:spcBef>
                <a:spcPts val="0"/>
              </a:spcBef>
              <a:buNone/>
            </a:pPr>
            <a:r>
              <a:rPr lang="en-US" sz="1500" dirty="0">
                <a:latin typeface="Arial" panose="020B0604020202020204" pitchFamily="34" charset="0"/>
                <a:cs typeface="Arial" panose="020B0604020202020204" pitchFamily="34" charset="0"/>
              </a:rPr>
              <a:t>Risk Committee is also holding meetings on consistent basis. The strategic risk management register has been developed and being monitored on regular basis. The key challenge experienced by this committee is non-attendance by senior managers to risk committee meetings. </a:t>
            </a:r>
          </a:p>
          <a:p>
            <a:pPr marL="0" lvl="0" indent="0" algn="just">
              <a:lnSpc>
                <a:spcPct val="150000"/>
              </a:lnSpc>
              <a:spcBef>
                <a:spcPts val="0"/>
              </a:spcBef>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900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62865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implementation of the intervention plan.</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19</a:t>
            </a:fld>
            <a:endParaRPr lang="en-US" dirty="0">
              <a:solidFill>
                <a:prstClr val="black">
                  <a:tint val="75000"/>
                </a:prstClr>
              </a:solidFill>
            </a:endParaRPr>
          </a:p>
        </p:txBody>
      </p:sp>
      <p:sp>
        <p:nvSpPr>
          <p:cNvPr id="3" name="Content Placeholder 2"/>
          <p:cNvSpPr>
            <a:spLocks noGrp="1"/>
          </p:cNvSpPr>
          <p:nvPr>
            <p:ph idx="1"/>
          </p:nvPr>
        </p:nvSpPr>
        <p:spPr>
          <a:xfrm>
            <a:off x="141316" y="807486"/>
            <a:ext cx="8778240" cy="4903357"/>
          </a:xfrm>
        </p:spPr>
        <p:txBody>
          <a:bodyPr>
            <a:normAutofit/>
          </a:bodyPr>
          <a:lstStyle/>
          <a:p>
            <a:pPr marL="0" marR="0" lvl="0" indent="0" algn="just">
              <a:lnSpc>
                <a:spcPct val="150000"/>
              </a:lnSpc>
              <a:spcBef>
                <a:spcPts val="0"/>
              </a:spcBef>
              <a:spcAft>
                <a:spcPts val="800"/>
              </a:spcAft>
              <a:buNone/>
            </a:pPr>
            <a:r>
              <a:rPr lang="en-US" sz="1400" b="1" dirty="0">
                <a:latin typeface="Arial" panose="020B0604020202020204" pitchFamily="34" charset="0"/>
                <a:ea typeface="Times New Roman" panose="02020603050405020304" pitchFamily="18" charset="0"/>
              </a:rPr>
              <a:t>IMPROVING BASIC SERVICES AND INFRASTRUCTURE</a:t>
            </a:r>
            <a:endParaRPr lang="en-US" sz="1400" dirty="0">
              <a:latin typeface="Arial" panose="020B0604020202020204" pitchFamily="34" charset="0"/>
              <a:ea typeface="Times New Roman" panose="02020603050405020304" pitchFamily="18" charset="0"/>
            </a:endParaRPr>
          </a:p>
          <a:p>
            <a:pPr algn="just">
              <a:lnSpc>
                <a:spcPct val="150000"/>
              </a:lnSpc>
              <a:spcBef>
                <a:spcPts val="0"/>
              </a:spcBef>
            </a:pPr>
            <a:r>
              <a:rPr lang="en-US" sz="1400" dirty="0">
                <a:latin typeface="Arial" panose="020B0604020202020204" pitchFamily="34" charset="0"/>
                <a:cs typeface="Arial" panose="020B0604020202020204" pitchFamily="34" charset="0"/>
              </a:rPr>
              <a:t>The intervention team continued to review payment requests on an ongoing basis to ensure compliance and that payments are made for the services rendered. MISA is also assisting the intervention team to verify physical progress of all the capital projects to strengthen the internal control mechanism within the municipality. </a:t>
            </a:r>
          </a:p>
          <a:p>
            <a:pPr marL="0" indent="0" algn="just">
              <a:lnSpc>
                <a:spcPct val="150000"/>
              </a:lnSpc>
              <a:spcBef>
                <a:spcPts val="0"/>
              </a:spcBef>
              <a:buNone/>
            </a:pPr>
            <a:endParaRPr lang="en-US" sz="800" dirty="0">
              <a:latin typeface="Arial" panose="020B0604020202020204" pitchFamily="34" charset="0"/>
              <a:cs typeface="Arial" panose="020B0604020202020204" pitchFamily="34" charset="0"/>
            </a:endParaRPr>
          </a:p>
          <a:p>
            <a:pPr algn="just">
              <a:lnSpc>
                <a:spcPct val="150000"/>
              </a:lnSpc>
              <a:spcBef>
                <a:spcPts val="0"/>
              </a:spcBef>
            </a:pPr>
            <a:r>
              <a:rPr lang="en-US" sz="1400" dirty="0">
                <a:latin typeface="Arial" panose="020B0604020202020204" pitchFamily="34" charset="0"/>
                <a:cs typeface="Arial" panose="020B0604020202020204" pitchFamily="34" charset="0"/>
              </a:rPr>
              <a:t>The intervention team is on need basis unblocking the projects which experienced implementation stoppages due to various reasons. The team assisted the municipality in resolving the project stoppage for Road and Storm water in </a:t>
            </a:r>
            <a:r>
              <a:rPr lang="en-US" sz="1400" dirty="0" err="1">
                <a:latin typeface="Arial" panose="020B0604020202020204" pitchFamily="34" charset="0"/>
                <a:cs typeface="Arial" panose="020B0604020202020204" pitchFamily="34" charset="0"/>
              </a:rPr>
              <a:t>Mahwelereng</a:t>
            </a:r>
            <a:r>
              <a:rPr lang="en-US" sz="1400" dirty="0">
                <a:latin typeface="Arial" panose="020B0604020202020204" pitchFamily="34" charset="0"/>
                <a:cs typeface="Arial" panose="020B0604020202020204" pitchFamily="34" charset="0"/>
              </a:rPr>
              <a:t> relating to sourcing of local sub-contractor as well as the Bulk water supply project in Ga-</a:t>
            </a:r>
            <a:r>
              <a:rPr lang="en-US" sz="1400" dirty="0" err="1">
                <a:latin typeface="Arial" panose="020B0604020202020204" pitchFamily="34" charset="0"/>
                <a:cs typeface="Arial" panose="020B0604020202020204" pitchFamily="34" charset="0"/>
              </a:rPr>
              <a:t>Seema</a:t>
            </a:r>
            <a:r>
              <a:rPr lang="en-US" sz="1400" dirty="0">
                <a:latin typeface="Arial" panose="020B0604020202020204" pitchFamily="34" charset="0"/>
                <a:cs typeface="Arial" panose="020B0604020202020204" pitchFamily="34" charset="0"/>
              </a:rPr>
              <a:t> village which experienced stoppage as a result of non-payment of sub-contractors by the main contractor.</a:t>
            </a:r>
          </a:p>
          <a:p>
            <a:pPr marL="0" indent="0" algn="just">
              <a:lnSpc>
                <a:spcPct val="150000"/>
              </a:lnSpc>
              <a:spcBef>
                <a:spcPts val="0"/>
              </a:spcBef>
              <a:buNone/>
            </a:pPr>
            <a:endParaRPr lang="en-US" sz="900" dirty="0">
              <a:latin typeface="Arial" panose="020B0604020202020204" pitchFamily="34" charset="0"/>
              <a:cs typeface="Arial" panose="020B0604020202020204" pitchFamily="34" charset="0"/>
            </a:endParaRPr>
          </a:p>
          <a:p>
            <a:pPr algn="just">
              <a:lnSpc>
                <a:spcPct val="150000"/>
              </a:lnSpc>
              <a:spcBef>
                <a:spcPts val="0"/>
              </a:spcBef>
            </a:pPr>
            <a:r>
              <a:rPr lang="en-US" sz="1400" dirty="0">
                <a:latin typeface="Arial" panose="020B0604020202020204" pitchFamily="34" charset="0"/>
                <a:cs typeface="Arial" panose="020B0604020202020204" pitchFamily="34" charset="0"/>
              </a:rPr>
              <a:t>The team also ensure that project scope revisions are done in compliance to applicable Treasury regulations. To date all the reports on project scope variations were reviewed and approved by the Municipal Manager who then submitted them to the Head of Intervention for concurrence.</a:t>
            </a:r>
          </a:p>
          <a:p>
            <a:pPr marL="0" lvl="0" indent="0" algn="just">
              <a:lnSpc>
                <a:spcPct val="150000"/>
              </a:lnSpc>
              <a:spcBef>
                <a:spcPts val="0"/>
              </a:spcBef>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021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79630" y="172854"/>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p:txBody>
          <a:bodyPr>
            <a:noAutofit/>
          </a:bodyPr>
          <a:lstStyle/>
          <a:p>
            <a:pPr lvl="0" algn="ctr">
              <a:lnSpc>
                <a:spcPct val="100000"/>
              </a:lnSpc>
              <a:spcBef>
                <a:spcPts val="0"/>
              </a:spcBef>
              <a:defRPr/>
            </a:pPr>
            <a:r>
              <a:rPr lang="en-US" sz="3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6600" b="1"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418011" y="914791"/>
            <a:ext cx="8338926" cy="4729552"/>
          </a:xfrm>
        </p:spPr>
        <p:txBody>
          <a:bodyPr>
            <a:noAutofit/>
          </a:bodyPr>
          <a:lstStyle/>
          <a:p>
            <a:pPr marL="457200" lvl="0" indent="-457200" algn="just">
              <a:lnSpc>
                <a:spcPct val="150000"/>
              </a:lnSpc>
              <a:spcBef>
                <a:spcPts val="0"/>
              </a:spcBef>
              <a:buClr>
                <a:srgbClr val="00B050"/>
              </a:buClr>
              <a:buFont typeface="+mj-lt"/>
              <a:buAutoNum type="arabicPeriod"/>
            </a:pPr>
            <a:r>
              <a:rPr lang="en-US" sz="2000" dirty="0">
                <a:latin typeface="Arial" panose="020B0604020202020204" pitchFamily="34" charset="0"/>
                <a:cs typeface="Arial" panose="020B0604020202020204" pitchFamily="34" charset="0"/>
              </a:rPr>
              <a:t>Purpose </a:t>
            </a:r>
          </a:p>
          <a:p>
            <a:pPr marL="457200" lvl="0" indent="-457200" algn="just">
              <a:lnSpc>
                <a:spcPct val="150000"/>
              </a:lnSpc>
              <a:spcBef>
                <a:spcPts val="0"/>
              </a:spcBef>
              <a:buClr>
                <a:srgbClr val="00B050"/>
              </a:buClr>
              <a:buFont typeface="+mj-lt"/>
              <a:buAutoNum type="arabicPeriod"/>
            </a:pPr>
            <a:r>
              <a:rPr lang="en-US" sz="2000" dirty="0">
                <a:latin typeface="Arial" panose="020B0604020202020204" pitchFamily="34" charset="0"/>
                <a:cs typeface="Arial" panose="020B0604020202020204" pitchFamily="34" charset="0"/>
              </a:rPr>
              <a:t>Background</a:t>
            </a:r>
          </a:p>
          <a:p>
            <a:pPr marL="457200" lvl="0" indent="-457200" algn="just">
              <a:lnSpc>
                <a:spcPct val="150000"/>
              </a:lnSpc>
              <a:spcBef>
                <a:spcPts val="0"/>
              </a:spcBef>
              <a:buClr>
                <a:srgbClr val="00B050"/>
              </a:buClr>
              <a:buFont typeface="+mj-lt"/>
              <a:buAutoNum type="arabicPeriod"/>
            </a:pPr>
            <a:r>
              <a:rPr lang="en-US" sz="2000" dirty="0">
                <a:latin typeface="Arial" panose="020B0604020202020204" pitchFamily="34" charset="0"/>
                <a:cs typeface="Arial" panose="020B0604020202020204" pitchFamily="34" charset="0"/>
              </a:rPr>
              <a:t>Focus areas of intervention</a:t>
            </a:r>
          </a:p>
          <a:p>
            <a:pPr marL="457200" indent="-457200" algn="just">
              <a:lnSpc>
                <a:spcPct val="150000"/>
              </a:lnSpc>
              <a:spcBef>
                <a:spcPts val="0"/>
              </a:spcBef>
              <a:buClr>
                <a:srgbClr val="00B050"/>
              </a:buClr>
              <a:buFont typeface="+mj-lt"/>
              <a:buAutoNum type="arabicPeriod"/>
            </a:pPr>
            <a:r>
              <a:rPr lang="en-US" sz="2000" dirty="0">
                <a:latin typeface="Arial" panose="020B0604020202020204" pitchFamily="34" charset="0"/>
                <a:cs typeface="Arial" panose="020B0604020202020204" pitchFamily="34" charset="0"/>
              </a:rPr>
              <a:t>Progress on the implementation of the intervention plan.</a:t>
            </a:r>
          </a:p>
          <a:p>
            <a:pPr marL="457200" indent="-457200" algn="just">
              <a:lnSpc>
                <a:spcPct val="150000"/>
              </a:lnSpc>
              <a:spcBef>
                <a:spcPts val="0"/>
              </a:spcBef>
              <a:buClr>
                <a:srgbClr val="00B050"/>
              </a:buClr>
              <a:buFont typeface="+mj-lt"/>
              <a:buAutoNum type="arabicPeriod"/>
            </a:pPr>
            <a:r>
              <a:rPr lang="en-US" sz="2000" dirty="0">
                <a:latin typeface="Arial" panose="020B0604020202020204" pitchFamily="34" charset="0"/>
                <a:cs typeface="Arial" panose="020B0604020202020204" pitchFamily="34" charset="0"/>
              </a:rPr>
              <a:t>Tabling of previous forensic reports</a:t>
            </a:r>
          </a:p>
          <a:p>
            <a:pPr marL="457200" indent="-457200" algn="just">
              <a:lnSpc>
                <a:spcPct val="150000"/>
              </a:lnSpc>
              <a:spcBef>
                <a:spcPts val="0"/>
              </a:spcBef>
              <a:buClr>
                <a:srgbClr val="00B050"/>
              </a:buClr>
              <a:buFont typeface="+mj-lt"/>
              <a:buAutoNum type="arabicPeriod"/>
            </a:pPr>
            <a:r>
              <a:rPr lang="en-US" sz="2000" dirty="0">
                <a:latin typeface="Arial" panose="020B0604020202020204" pitchFamily="34" charset="0"/>
                <a:cs typeface="Arial" panose="020B0604020202020204" pitchFamily="34" charset="0"/>
              </a:rPr>
              <a:t>Challenges</a:t>
            </a:r>
          </a:p>
        </p:txBody>
      </p:sp>
      <p:sp>
        <p:nvSpPr>
          <p:cNvPr id="8" name="TextBox 7"/>
          <p:cNvSpPr txBox="1"/>
          <p:nvPr/>
        </p:nvSpPr>
        <p:spPr>
          <a:xfrm>
            <a:off x="197427" y="172854"/>
            <a:ext cx="8749145" cy="584775"/>
          </a:xfrm>
          <a:prstGeom prst="rect">
            <a:avLst/>
          </a:prstGeom>
          <a:noFill/>
        </p:spPr>
        <p:txBody>
          <a:bodyPr wrap="square" rtlCol="0">
            <a:spAutoFit/>
          </a:bodyPr>
          <a:lstStyle/>
          <a:p>
            <a:pPr algn="ctr"/>
            <a:r>
              <a:rPr lang="en-US" sz="3200" dirty="0">
                <a:solidFill>
                  <a:prstClr val="black"/>
                </a:solidFill>
                <a:latin typeface="Arial" panose="020B0604020202020204" pitchFamily="34" charset="0"/>
                <a:cs typeface="Arial" panose="020B0604020202020204" pitchFamily="34" charset="0"/>
              </a:rPr>
              <a:t>Table of Content </a:t>
            </a:r>
          </a:p>
        </p:txBody>
      </p:sp>
    </p:spTree>
    <p:extLst>
      <p:ext uri="{BB962C8B-B14F-4D97-AF65-F5344CB8AC3E}">
        <p14:creationId xmlns:p14="http://schemas.microsoft.com/office/powerpoint/2010/main" val="2952500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22280" y="200197"/>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1606434" y="365126"/>
            <a:ext cx="7886700" cy="369332"/>
          </a:xfrm>
        </p:spPr>
        <p:txBody>
          <a:bodyPr>
            <a:noAutofit/>
          </a:bodyPr>
          <a:lstStyle/>
          <a:p>
            <a:pPr marL="342900" marR="0" lvl="0" indent="-342900">
              <a:lnSpc>
                <a:spcPct val="150000"/>
              </a:lnSpc>
              <a:spcBef>
                <a:spcPts val="0"/>
              </a:spcBef>
              <a:spcAft>
                <a:spcPts val="0"/>
              </a:spcAft>
            </a:pPr>
            <a:r>
              <a:rPr lang="en-US" sz="2000" b="1" dirty="0">
                <a:latin typeface="Arial" panose="020B0604020202020204" pitchFamily="34" charset="0"/>
                <a:ea typeface="Times New Roman" panose="02020603050405020304" pitchFamily="18" charset="0"/>
              </a:rPr>
              <a:t>TABLING OF PREVIOUS FORENSIC REPORTS</a:t>
            </a:r>
            <a:r>
              <a:rPr lang="en-US" sz="2000" dirty="0">
                <a:latin typeface="Arial" panose="020B0604020202020204" pitchFamily="34" charset="0"/>
                <a:ea typeface="Times New Roman" panose="02020603050405020304" pitchFamily="18" charset="0"/>
              </a:rPr>
              <a:t/>
            </a:r>
            <a:br>
              <a:rPr lang="en-US" sz="2000" dirty="0">
                <a:latin typeface="Arial" panose="020B0604020202020204" pitchFamily="34" charset="0"/>
                <a:ea typeface="Times New Roman" panose="02020603050405020304" pitchFamily="18" charset="0"/>
              </a:rPr>
            </a:br>
            <a:endPar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20</a:t>
            </a:fld>
            <a:endParaRPr lang="en-US" dirty="0">
              <a:solidFill>
                <a:prstClr val="black">
                  <a:tint val="75000"/>
                </a:prstClr>
              </a:solidFill>
            </a:endParaRPr>
          </a:p>
        </p:txBody>
      </p:sp>
      <p:sp>
        <p:nvSpPr>
          <p:cNvPr id="3" name="Content Placeholder 2"/>
          <p:cNvSpPr>
            <a:spLocks noGrp="1"/>
          </p:cNvSpPr>
          <p:nvPr>
            <p:ph idx="1"/>
          </p:nvPr>
        </p:nvSpPr>
        <p:spPr>
          <a:xfrm>
            <a:off x="207817" y="484442"/>
            <a:ext cx="8720051" cy="5384344"/>
          </a:xfrm>
        </p:spPr>
        <p:txBody>
          <a:bodyPr>
            <a:normAutofit lnSpcReduction="10000"/>
          </a:bodyPr>
          <a:lstStyle/>
          <a:p>
            <a:pPr algn="just">
              <a:lnSpc>
                <a:spcPct val="150000"/>
              </a:lnSpc>
              <a:spcBef>
                <a:spcPts val="0"/>
              </a:spcBef>
            </a:pPr>
            <a:r>
              <a:rPr lang="en-US" sz="1400" dirty="0">
                <a:latin typeface="Arial" panose="020B0604020202020204" pitchFamily="34" charset="0"/>
                <a:ea typeface="Times New Roman" panose="02020603050405020304" pitchFamily="18" charset="0"/>
              </a:rPr>
              <a:t>The Executive Council resolved that the municipality must table all previous reports in council for adoption, and further ensure that the recommendations are implemented.</a:t>
            </a:r>
            <a:r>
              <a:rPr lang="en-US" sz="1400" dirty="0">
                <a:solidFill>
                  <a:srgbClr val="FF0000"/>
                </a:solidFill>
                <a:latin typeface="Arial" panose="020B0604020202020204" pitchFamily="34" charset="0"/>
                <a:ea typeface="Times New Roman" panose="02020603050405020304" pitchFamily="18" charset="0"/>
              </a:rPr>
              <a:t> </a:t>
            </a:r>
            <a:r>
              <a:rPr lang="en-US" sz="1400" b="1" dirty="0">
                <a:latin typeface="Arial" panose="020B0604020202020204" pitchFamily="34" charset="0"/>
                <a:ea typeface="Times New Roman" panose="02020603050405020304" pitchFamily="18" charset="0"/>
              </a:rPr>
              <a:t> </a:t>
            </a:r>
            <a:endParaRPr lang="en-US" sz="1400" dirty="0">
              <a:latin typeface="Arial" panose="020B0604020202020204" pitchFamily="34" charset="0"/>
              <a:ea typeface="Times New Roman" panose="02020603050405020304" pitchFamily="18" charset="0"/>
            </a:endParaRPr>
          </a:p>
          <a:p>
            <a:pPr marL="0" marR="0" indent="0" algn="just">
              <a:lnSpc>
                <a:spcPct val="150000"/>
              </a:lnSpc>
              <a:spcBef>
                <a:spcPts val="0"/>
              </a:spcBef>
              <a:spcAft>
                <a:spcPts val="0"/>
              </a:spcAft>
              <a:buNone/>
            </a:pPr>
            <a:r>
              <a:rPr lang="en-US" sz="1400" b="1" dirty="0">
                <a:latin typeface="Arial" panose="020B0604020202020204" pitchFamily="34" charset="0"/>
                <a:ea typeface="Times New Roman" panose="02020603050405020304" pitchFamily="18" charset="0"/>
              </a:rPr>
              <a:t>THE FOLLOWING FORENSIC REPORTS WERE TABLED IN THE ORDINARY COUNCIL MEETING OF THE 25</a:t>
            </a:r>
            <a:r>
              <a:rPr lang="en-US" sz="1400" b="1" baseline="30000" dirty="0">
                <a:latin typeface="Arial" panose="020B0604020202020204" pitchFamily="34" charset="0"/>
                <a:ea typeface="Times New Roman" panose="02020603050405020304" pitchFamily="18" charset="0"/>
              </a:rPr>
              <a:t>TH</a:t>
            </a:r>
            <a:r>
              <a:rPr lang="en-US" sz="1400" b="1" dirty="0">
                <a:latin typeface="Arial" panose="020B0604020202020204" pitchFamily="34" charset="0"/>
                <a:ea typeface="Times New Roman" panose="02020603050405020304" pitchFamily="18" charset="0"/>
              </a:rPr>
              <a:t> AUGUST 2020: </a:t>
            </a:r>
            <a:endParaRPr lang="en-US" sz="1400" dirty="0">
              <a:latin typeface="Arial" panose="020B0604020202020204" pitchFamily="34"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400050" algn="l"/>
              </a:tabLst>
            </a:pPr>
            <a:r>
              <a:rPr lang="en-US" sz="1400" dirty="0">
                <a:latin typeface="Arial" panose="020B0604020202020204" pitchFamily="34" charset="0"/>
                <a:ea typeface="Times New Roman" panose="02020603050405020304" pitchFamily="18" charset="0"/>
              </a:rPr>
              <a:t>Preliminary forensic investigations into the financial and Information Technology systems. </a:t>
            </a:r>
            <a:r>
              <a:rPr lang="en-US" sz="1400" i="1" dirty="0">
                <a:latin typeface="Arial" panose="020B0604020202020204" pitchFamily="34" charset="0"/>
                <a:ea typeface="Times New Roman" panose="02020603050405020304" pitchFamily="18" charset="0"/>
              </a:rPr>
              <a:t>This report was noted and directed the Management to investigate the matter further and report back to council upon finalization.</a:t>
            </a:r>
            <a:endParaRPr lang="en-US" sz="1400" dirty="0">
              <a:latin typeface="Arial" panose="020B0604020202020204" pitchFamily="34"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400050" algn="l"/>
              </a:tabLst>
            </a:pPr>
            <a:r>
              <a:rPr lang="en-US" sz="1400" dirty="0">
                <a:latin typeface="Arial" panose="020B0604020202020204" pitchFamily="34" charset="0"/>
                <a:ea typeface="Times New Roman" panose="02020603050405020304" pitchFamily="18" charset="0"/>
              </a:rPr>
              <a:t>Implementation of forensic report (KPMG) – 2014 – </a:t>
            </a:r>
            <a:r>
              <a:rPr lang="en-US" sz="1400" i="1" dirty="0">
                <a:latin typeface="Arial" panose="020B0604020202020204" pitchFamily="34" charset="0"/>
                <a:ea typeface="Times New Roman" panose="02020603050405020304" pitchFamily="18" charset="0"/>
              </a:rPr>
              <a:t>the Council withdrew the report on the basis that it served before the Council in the past.</a:t>
            </a:r>
            <a:endParaRPr lang="en-US" sz="1400" dirty="0">
              <a:latin typeface="Arial" panose="020B0604020202020204" pitchFamily="34"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400050" algn="l"/>
              </a:tabLst>
            </a:pPr>
            <a:r>
              <a:rPr lang="en-US" sz="1400" dirty="0">
                <a:latin typeface="Arial" panose="020B0604020202020204" pitchFamily="34" charset="0"/>
                <a:ea typeface="Times New Roman" panose="02020603050405020304" pitchFamily="18" charset="0"/>
              </a:rPr>
              <a:t>Forensic investigations into allegations of misconduct and maladministration: MV </a:t>
            </a:r>
            <a:r>
              <a:rPr lang="en-US" sz="1400" dirty="0" err="1">
                <a:latin typeface="Arial" panose="020B0604020202020204" pitchFamily="34" charset="0"/>
                <a:ea typeface="Times New Roman" panose="02020603050405020304" pitchFamily="18" charset="0"/>
              </a:rPr>
              <a:t>Letsoalo</a:t>
            </a:r>
            <a:r>
              <a:rPr lang="en-US" sz="1400" dirty="0">
                <a:latin typeface="Arial" panose="020B0604020202020204" pitchFamily="34" charset="0"/>
                <a:ea typeface="Times New Roman" panose="02020603050405020304" pitchFamily="18" charset="0"/>
              </a:rPr>
              <a:t> and AM </a:t>
            </a:r>
            <a:r>
              <a:rPr lang="en-US" sz="1400" dirty="0" err="1">
                <a:latin typeface="Arial" panose="020B0604020202020204" pitchFamily="34" charset="0"/>
                <a:ea typeface="Times New Roman" panose="02020603050405020304" pitchFamily="18" charset="0"/>
              </a:rPr>
              <a:t>Tshesane</a:t>
            </a:r>
            <a:r>
              <a:rPr lang="en-US" sz="1400" dirty="0">
                <a:latin typeface="Arial" panose="020B0604020202020204" pitchFamily="34" charset="0"/>
                <a:ea typeface="Times New Roman" panose="02020603050405020304" pitchFamily="18" charset="0"/>
              </a:rPr>
              <a:t>  - </a:t>
            </a:r>
            <a:r>
              <a:rPr lang="en-US" sz="1400" i="1" dirty="0">
                <a:latin typeface="Arial" panose="020B0604020202020204" pitchFamily="34" charset="0"/>
                <a:ea typeface="Times New Roman" panose="02020603050405020304" pitchFamily="18" charset="0"/>
              </a:rPr>
              <a:t>the Council referred this report to MPAC for further investigations and report back to Council within 30 days</a:t>
            </a:r>
            <a:endParaRPr lang="en-US" sz="1400" dirty="0">
              <a:latin typeface="Arial" panose="020B0604020202020204" pitchFamily="34"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400050" algn="l"/>
              </a:tabLst>
            </a:pPr>
            <a:r>
              <a:rPr lang="en-US" sz="1400" dirty="0">
                <a:latin typeface="Arial" panose="020B0604020202020204" pitchFamily="34" charset="0"/>
                <a:ea typeface="Times New Roman" panose="02020603050405020304" pitchFamily="18" charset="0"/>
              </a:rPr>
              <a:t>Review and investigations – activities and decisions taken by the former Acting Municipal Manager, </a:t>
            </a:r>
            <a:r>
              <a:rPr lang="en-US" sz="1400" dirty="0" err="1">
                <a:latin typeface="Arial" panose="020B0604020202020204" pitchFamily="34" charset="0"/>
                <a:ea typeface="Times New Roman" panose="02020603050405020304" pitchFamily="18" charset="0"/>
              </a:rPr>
              <a:t>Mr.NS</a:t>
            </a:r>
            <a:r>
              <a:rPr lang="en-US" sz="1400" dirty="0">
                <a:latin typeface="Arial" panose="020B0604020202020204" pitchFamily="34" charset="0"/>
                <a:ea typeface="Times New Roman" panose="02020603050405020304" pitchFamily="18" charset="0"/>
              </a:rPr>
              <a:t> </a:t>
            </a:r>
            <a:r>
              <a:rPr lang="en-US" sz="1400" dirty="0" err="1">
                <a:latin typeface="Arial" panose="020B0604020202020204" pitchFamily="34" charset="0"/>
                <a:ea typeface="Times New Roman" panose="02020603050405020304" pitchFamily="18" charset="0"/>
              </a:rPr>
              <a:t>Bambo</a:t>
            </a:r>
            <a:r>
              <a:rPr lang="en-US" sz="1400" dirty="0">
                <a:latin typeface="Arial" panose="020B0604020202020204" pitchFamily="34" charset="0"/>
                <a:ea typeface="Times New Roman" panose="02020603050405020304" pitchFamily="18" charset="0"/>
              </a:rPr>
              <a:t> – </a:t>
            </a:r>
            <a:r>
              <a:rPr lang="en-US" sz="1400" i="1" dirty="0">
                <a:latin typeface="Arial" panose="020B0604020202020204" pitchFamily="34" charset="0"/>
                <a:ea typeface="Times New Roman" panose="02020603050405020304" pitchFamily="18" charset="0"/>
              </a:rPr>
              <a:t>Management was directed to implement the court order relating to this report to the fullest.</a:t>
            </a:r>
            <a:endParaRPr lang="en-US" sz="1400" dirty="0">
              <a:latin typeface="Arial" panose="020B0604020202020204" pitchFamily="34" charset="0"/>
              <a:ea typeface="Times New Roman" panose="02020603050405020304" pitchFamily="18" charset="0"/>
            </a:endParaRPr>
          </a:p>
          <a:p>
            <a:r>
              <a:rPr lang="en-US" sz="1400" dirty="0">
                <a:latin typeface="Arial" panose="020B0604020202020204" pitchFamily="34" charset="0"/>
                <a:ea typeface="Times New Roman" panose="02020603050405020304" pitchFamily="18" charset="0"/>
              </a:rPr>
              <a:t>Fuel Card Fraud committed by One Stop Motor </a:t>
            </a:r>
            <a:r>
              <a:rPr lang="en-US" sz="1400" dirty="0" err="1">
                <a:latin typeface="Arial" panose="020B0604020202020204" pitchFamily="34" charset="0"/>
                <a:ea typeface="Times New Roman" panose="02020603050405020304" pitchFamily="18" charset="0"/>
              </a:rPr>
              <a:t>Potgieters</a:t>
            </a:r>
            <a:r>
              <a:rPr lang="en-US" sz="1400" dirty="0">
                <a:latin typeface="Arial" panose="020B0604020202020204" pitchFamily="34" charset="0"/>
                <a:ea typeface="Times New Roman" panose="02020603050405020304" pitchFamily="18" charset="0"/>
              </a:rPr>
              <a:t> Engen </a:t>
            </a:r>
            <a:r>
              <a:rPr lang="en-US" sz="1400" dirty="0" err="1">
                <a:latin typeface="Arial" panose="020B0604020202020204" pitchFamily="34" charset="0"/>
                <a:ea typeface="Times New Roman" panose="02020603050405020304" pitchFamily="18" charset="0"/>
              </a:rPr>
              <a:t>Mahwelereng</a:t>
            </a:r>
            <a:r>
              <a:rPr lang="en-US" sz="1400" dirty="0">
                <a:latin typeface="Arial" panose="020B0604020202020204" pitchFamily="34" charset="0"/>
                <a:ea typeface="Times New Roman" panose="02020603050405020304" pitchFamily="18" charset="0"/>
              </a:rPr>
              <a:t>, 15 March 2018 – </a:t>
            </a:r>
            <a:r>
              <a:rPr lang="en-US" sz="1400" i="1" dirty="0">
                <a:latin typeface="Arial" panose="020B0604020202020204" pitchFamily="34" charset="0"/>
                <a:ea typeface="Times New Roman" panose="02020603050405020304" pitchFamily="18" charset="0"/>
              </a:rPr>
              <a:t>the council resolved that a progress report about the investigations of the case be submitted within 30 days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09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62865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Challenges </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21</a:t>
            </a:fld>
            <a:endParaRPr lang="en-US" dirty="0">
              <a:solidFill>
                <a:prstClr val="black">
                  <a:tint val="75000"/>
                </a:prstClr>
              </a:solidFill>
            </a:endParaRPr>
          </a:p>
        </p:txBody>
      </p:sp>
      <p:sp>
        <p:nvSpPr>
          <p:cNvPr id="3" name="Content Placeholder 2"/>
          <p:cNvSpPr>
            <a:spLocks noGrp="1"/>
          </p:cNvSpPr>
          <p:nvPr>
            <p:ph idx="1"/>
          </p:nvPr>
        </p:nvSpPr>
        <p:spPr>
          <a:xfrm>
            <a:off x="141316" y="657856"/>
            <a:ext cx="8861367" cy="5069611"/>
          </a:xfrm>
        </p:spPr>
        <p:txBody>
          <a:bodyPr>
            <a:normAutofit fontScale="92500" lnSpcReduction="10000"/>
          </a:bodyPr>
          <a:lstStyle/>
          <a:p>
            <a:pPr algn="just">
              <a:lnSpc>
                <a:spcPct val="150000"/>
              </a:lnSpc>
            </a:pPr>
            <a:r>
              <a:rPr lang="en-US" sz="1400" dirty="0">
                <a:latin typeface="Arial" panose="020B0604020202020204" pitchFamily="34" charset="0"/>
                <a:cs typeface="Arial" panose="020B0604020202020204" pitchFamily="34" charset="0"/>
              </a:rPr>
              <a:t>Suspension and resignation of key managers resulted in the loss of institutional memory and this become evident when management is required to report to sector departments.</a:t>
            </a:r>
          </a:p>
          <a:p>
            <a:pPr algn="just">
              <a:lnSpc>
                <a:spcPct val="150000"/>
              </a:lnSpc>
            </a:pPr>
            <a:r>
              <a:rPr lang="en-US" sz="1400" dirty="0">
                <a:latin typeface="Arial" panose="020B0604020202020204" pitchFamily="34" charset="0"/>
                <a:cs typeface="Arial" panose="020B0604020202020204" pitchFamily="34" charset="0"/>
              </a:rPr>
              <a:t>Lack of provision of supporting documentation and explanation to support reports provided to the intervention team for review. This has improved since the last reporting period but remains a concern. The cooperation of the Acting CFO is much appreciated.</a:t>
            </a:r>
          </a:p>
          <a:p>
            <a:pPr algn="just">
              <a:lnSpc>
                <a:spcPct val="150000"/>
              </a:lnSpc>
            </a:pPr>
            <a:r>
              <a:rPr lang="en-US" sz="1400" dirty="0">
                <a:latin typeface="Arial" panose="020B0604020202020204" pitchFamily="34" charset="0"/>
                <a:cs typeface="Arial" panose="020B0604020202020204" pitchFamily="34" charset="0"/>
              </a:rPr>
              <a:t>Not having a standing invite to the finance portfolio committee meetings as the terms of reference for the intervention team indicate that “(e) All financial management reports must be submitted and signed-off by the head of the intervention team before submission to any institution/stakeholder.”, which would mean that the intervention team would not be present when reports that they do not concur with are presented at the finance portfolio meetings and would hinder its oversight role.</a:t>
            </a:r>
          </a:p>
          <a:p>
            <a:pPr algn="just">
              <a:lnSpc>
                <a:spcPct val="150000"/>
              </a:lnSpc>
            </a:pPr>
            <a:r>
              <a:rPr lang="en-US" sz="1400" dirty="0">
                <a:latin typeface="Arial" panose="020B0604020202020204" pitchFamily="34" charset="0"/>
                <a:cs typeface="Arial" panose="020B0604020202020204" pitchFamily="34" charset="0"/>
              </a:rPr>
              <a:t>Reporting by the municipality is not done timeously as required by the laws and regulations. Section 71 reports have been submitted late to the National Treasury.</a:t>
            </a:r>
          </a:p>
          <a:p>
            <a:pPr algn="just">
              <a:lnSpc>
                <a:spcPct val="150000"/>
              </a:lnSpc>
            </a:pPr>
            <a:r>
              <a:rPr lang="en-US" sz="1400" dirty="0">
                <a:latin typeface="Arial" panose="020B0604020202020204" pitchFamily="34" charset="0"/>
                <a:cs typeface="Arial" panose="020B0604020202020204" pitchFamily="34" charset="0"/>
              </a:rPr>
              <a:t>Legislated deadlines not being adhered to by the municipality with regard to financial reports. The municipality received a non-compliance letter for 2019/20 Mid-year assessment.</a:t>
            </a:r>
          </a:p>
          <a:p>
            <a:pPr algn="just">
              <a:lnSpc>
                <a:spcPct val="150000"/>
              </a:lnSpc>
            </a:pPr>
            <a:r>
              <a:rPr lang="en-US" sz="1400" dirty="0">
                <a:latin typeface="Arial" panose="020B0604020202020204" pitchFamily="34" charset="0"/>
                <a:cs typeface="Arial" panose="020B0604020202020204" pitchFamily="34" charset="0"/>
              </a:rPr>
              <a:t>The municipality is not fully compliant with all legislation.</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937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62865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Recommendations  </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22</a:t>
            </a:fld>
            <a:endParaRPr lang="en-US" dirty="0">
              <a:solidFill>
                <a:prstClr val="black">
                  <a:tint val="75000"/>
                </a:prstClr>
              </a:solidFill>
            </a:endParaRPr>
          </a:p>
        </p:txBody>
      </p:sp>
      <p:sp>
        <p:nvSpPr>
          <p:cNvPr id="3" name="Content Placeholder 2"/>
          <p:cNvSpPr>
            <a:spLocks noGrp="1"/>
          </p:cNvSpPr>
          <p:nvPr>
            <p:ph idx="1"/>
          </p:nvPr>
        </p:nvSpPr>
        <p:spPr>
          <a:xfrm>
            <a:off x="141316" y="657856"/>
            <a:ext cx="8861367" cy="5069611"/>
          </a:xfrm>
        </p:spPr>
        <p:txBody>
          <a:bodyPr>
            <a:normAutofit/>
          </a:bodyPr>
          <a:lstStyle/>
          <a:p>
            <a:pPr algn="just">
              <a:lnSpc>
                <a:spcPct val="150000"/>
              </a:lnSpc>
            </a:pPr>
            <a:r>
              <a:rPr lang="en-US" sz="1400" dirty="0">
                <a:latin typeface="Arial" panose="020B0604020202020204" pitchFamily="34" charset="0"/>
                <a:cs typeface="Arial" panose="020B0604020202020204" pitchFamily="34" charset="0"/>
              </a:rPr>
              <a:t>It is recommended that the portfolio committee notes the report </a:t>
            </a:r>
          </a:p>
        </p:txBody>
      </p:sp>
    </p:spTree>
    <p:extLst>
      <p:ext uri="{BB962C8B-B14F-4D97-AF65-F5344CB8AC3E}">
        <p14:creationId xmlns:p14="http://schemas.microsoft.com/office/powerpoint/2010/main" val="1411621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79630" y="172854"/>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p:txBody>
          <a:bodyPr>
            <a:noAutofit/>
          </a:bodyPr>
          <a:lstStyle/>
          <a:p>
            <a:pPr lvl="0" algn="ctr">
              <a:lnSpc>
                <a:spcPct val="100000"/>
              </a:lnSpc>
              <a:spcBef>
                <a:spcPts val="0"/>
              </a:spcBef>
              <a:defRPr/>
            </a:pPr>
            <a:r>
              <a:rPr lang="en-US" sz="3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6600" b="1"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387060" y="914791"/>
            <a:ext cx="8369877" cy="4351338"/>
          </a:xfrm>
        </p:spPr>
        <p:txBody>
          <a:bodyPr>
            <a:noAutofit/>
          </a:bodyPr>
          <a:lstStyle/>
          <a:p>
            <a:pPr lvl="0" algn="just">
              <a:lnSpc>
                <a:spcPct val="150000"/>
              </a:lnSpc>
              <a:spcBef>
                <a:spcPts val="0"/>
              </a:spcBef>
              <a:buClr>
                <a:srgbClr val="00B050"/>
              </a:buClr>
              <a:buFont typeface="Wingdings" panose="05000000000000000000" pitchFamily="2" charset="2"/>
              <a:buChar char="q"/>
            </a:pPr>
            <a:endParaRPr lang="en-US" sz="2000" dirty="0">
              <a:solidFill>
                <a:prstClr val="black"/>
              </a:solidFill>
              <a:latin typeface="Arial" panose="020B0604020202020204" pitchFamily="34" charset="0"/>
              <a:cs typeface="Arial" panose="020B0604020202020204" pitchFamily="34" charset="0"/>
            </a:endParaRPr>
          </a:p>
          <a:p>
            <a:pPr marL="0" lvl="0" indent="0" algn="ctr">
              <a:lnSpc>
                <a:spcPct val="150000"/>
              </a:lnSpc>
              <a:spcBef>
                <a:spcPts val="0"/>
              </a:spcBef>
              <a:buClr>
                <a:srgbClr val="00B050"/>
              </a:buClr>
              <a:buNone/>
            </a:pPr>
            <a:endParaRPr lang="en-US" sz="2000" b="1" dirty="0">
              <a:solidFill>
                <a:prstClr val="black"/>
              </a:solidFill>
              <a:latin typeface="Arial" panose="020B0604020202020204" pitchFamily="34" charset="0"/>
              <a:cs typeface="Arial" panose="020B0604020202020204" pitchFamily="34" charset="0"/>
            </a:endParaRPr>
          </a:p>
          <a:p>
            <a:pPr marL="0" lvl="0" indent="0" algn="ctr">
              <a:lnSpc>
                <a:spcPct val="150000"/>
              </a:lnSpc>
              <a:spcBef>
                <a:spcPts val="0"/>
              </a:spcBef>
              <a:buClr>
                <a:srgbClr val="00B050"/>
              </a:buClr>
              <a:buNone/>
            </a:pPr>
            <a:endParaRPr lang="en-US" sz="2000" b="1" dirty="0">
              <a:solidFill>
                <a:prstClr val="black"/>
              </a:solidFill>
              <a:latin typeface="Arial" panose="020B0604020202020204" pitchFamily="34" charset="0"/>
              <a:cs typeface="Arial" panose="020B0604020202020204" pitchFamily="34" charset="0"/>
            </a:endParaRPr>
          </a:p>
          <a:p>
            <a:pPr marL="0" lvl="0" indent="0" algn="ctr">
              <a:lnSpc>
                <a:spcPct val="150000"/>
              </a:lnSpc>
              <a:spcBef>
                <a:spcPts val="0"/>
              </a:spcBef>
              <a:buClr>
                <a:srgbClr val="00B050"/>
              </a:buClr>
              <a:buNone/>
            </a:pPr>
            <a:r>
              <a:rPr lang="en-US" sz="2000" b="1" dirty="0">
                <a:solidFill>
                  <a:prstClr val="black"/>
                </a:solidFill>
                <a:latin typeface="Arial" panose="020B0604020202020204" pitchFamily="34" charset="0"/>
                <a:cs typeface="Arial" panose="020B0604020202020204" pitchFamily="34" charset="0"/>
              </a:rPr>
              <a:t>THANK YOU</a:t>
            </a:r>
          </a:p>
          <a:p>
            <a:pPr lvl="0" algn="just">
              <a:lnSpc>
                <a:spcPct val="150000"/>
              </a:lnSpc>
              <a:spcBef>
                <a:spcPts val="0"/>
              </a:spcBef>
              <a:buClr>
                <a:srgbClr val="00B050"/>
              </a:buClr>
              <a:buFont typeface="Wingdings" panose="05000000000000000000" pitchFamily="2" charset="2"/>
              <a:buChar char="q"/>
            </a:pPr>
            <a:endParaRPr lang="en-US" sz="2000" dirty="0">
              <a:solidFill>
                <a:prstClr val="black"/>
              </a:solidFill>
              <a:latin typeface="Arial" panose="020B0604020202020204" pitchFamily="34" charset="0"/>
              <a:cs typeface="Arial" panose="020B0604020202020204" pitchFamily="34" charset="0"/>
            </a:endParaRPr>
          </a:p>
          <a:p>
            <a:pPr marL="457200" lvl="1" indent="0" algn="just">
              <a:lnSpc>
                <a:spcPct val="150000"/>
              </a:lnSpc>
              <a:spcBef>
                <a:spcPts val="0"/>
              </a:spcBef>
              <a:buClr>
                <a:srgbClr val="00B050"/>
              </a:buClr>
              <a:buNone/>
            </a:pPr>
            <a:endParaRPr lang="en-US" sz="2000" dirty="0">
              <a:solidFill>
                <a:prstClr val="black"/>
              </a:solidFill>
              <a:latin typeface="Arial" panose="020B0604020202020204" pitchFamily="34" charset="0"/>
              <a:cs typeface="Arial" panose="020B0604020202020204" pitchFamily="34" charset="0"/>
            </a:endParaRPr>
          </a:p>
          <a:p>
            <a:pPr lvl="0" algn="just">
              <a:lnSpc>
                <a:spcPct val="150000"/>
              </a:lnSpc>
              <a:spcBef>
                <a:spcPts val="0"/>
              </a:spcBef>
              <a:buClr>
                <a:srgbClr val="00B050"/>
              </a:buClr>
              <a:buFont typeface="Wingdings" panose="05000000000000000000" pitchFamily="2" charset="2"/>
              <a:buChar char="v"/>
            </a:pPr>
            <a:endParaRPr lang="en-ZA" sz="2000" dirty="0">
              <a:solidFill>
                <a:prstClr val="black"/>
              </a:solidFill>
              <a:latin typeface="Arial" panose="020B0604020202020204" pitchFamily="34" charset="0"/>
              <a:cs typeface="Arial" panose="020B0604020202020204" pitchFamily="34" charset="0"/>
            </a:endParaRPr>
          </a:p>
          <a:p>
            <a:pPr lvl="0" algn="just">
              <a:lnSpc>
                <a:spcPct val="150000"/>
              </a:lnSpc>
              <a:spcBef>
                <a:spcPts val="0"/>
              </a:spcBef>
              <a:buClr>
                <a:srgbClr val="00B050"/>
              </a:buClr>
              <a:buFont typeface="Wingdings" panose="05000000000000000000" pitchFamily="2" charset="2"/>
              <a:buChar char="v"/>
            </a:pPr>
            <a:endParaRPr lang="en-US" sz="1600" dirty="0">
              <a:solidFill>
                <a:prstClr val="black"/>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50900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79630" y="172854"/>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p:txBody>
          <a:bodyPr>
            <a:noAutofit/>
          </a:bodyPr>
          <a:lstStyle/>
          <a:p>
            <a:pPr lvl="0" algn="ctr">
              <a:lnSpc>
                <a:spcPct val="100000"/>
              </a:lnSpc>
              <a:spcBef>
                <a:spcPts val="0"/>
              </a:spcBef>
              <a:defRPr/>
            </a:pPr>
            <a:r>
              <a:rPr lang="en-US" sz="3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6600" b="1"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387060" y="962473"/>
            <a:ext cx="8369877" cy="4351338"/>
          </a:xfrm>
        </p:spPr>
        <p:txBody>
          <a:bodyPr>
            <a:noAutofit/>
          </a:bodyPr>
          <a:lstStyle/>
          <a:p>
            <a:pPr marL="0" indent="0" algn="just">
              <a:lnSpc>
                <a:spcPct val="150000"/>
              </a:lnSpc>
              <a:spcBef>
                <a:spcPts val="0"/>
              </a:spcBef>
              <a:buClr>
                <a:srgbClr val="00B050"/>
              </a:buClr>
              <a:buNone/>
            </a:pPr>
            <a:endParaRPr lang="en-US" sz="1800" dirty="0">
              <a:latin typeface="Arial" panose="020B0604020202020204" pitchFamily="34" charset="0"/>
              <a:cs typeface="Arial" panose="020B0604020202020204" pitchFamily="34" charset="0"/>
            </a:endParaRPr>
          </a:p>
          <a:p>
            <a:pPr marL="0" indent="0" algn="just">
              <a:lnSpc>
                <a:spcPct val="150000"/>
              </a:lnSpc>
              <a:spcBef>
                <a:spcPts val="0"/>
              </a:spcBef>
              <a:buClr>
                <a:srgbClr val="00B050"/>
              </a:buClr>
              <a:buNone/>
            </a:pPr>
            <a:r>
              <a:rPr lang="en-US" sz="1800" dirty="0">
                <a:latin typeface="Arial" panose="020B0604020202020204" pitchFamily="34" charset="0"/>
                <a:cs typeface="Arial" panose="020B0604020202020204" pitchFamily="34" charset="0"/>
              </a:rPr>
              <a:t>The purpose of this report is to present the progress made on the support and stabilization of the Mogalakwena Local Municipality in terms of Section 139 (1) (b) of the Constitution. </a:t>
            </a:r>
          </a:p>
          <a:p>
            <a:pPr marL="0" indent="0" algn="just">
              <a:lnSpc>
                <a:spcPct val="150000"/>
              </a:lnSpc>
              <a:spcBef>
                <a:spcPts val="0"/>
              </a:spcBef>
              <a:buClr>
                <a:srgbClr val="00B050"/>
              </a:buClr>
              <a:buNone/>
            </a:pPr>
            <a:endParaRPr lang="en-US" sz="800" dirty="0">
              <a:latin typeface="Arial" panose="020B0604020202020204" pitchFamily="34" charset="0"/>
              <a:cs typeface="Arial" panose="020B0604020202020204" pitchFamily="34" charset="0"/>
            </a:endParaRPr>
          </a:p>
          <a:p>
            <a:pPr marL="0" indent="0" algn="just">
              <a:lnSpc>
                <a:spcPct val="150000"/>
              </a:lnSpc>
              <a:spcBef>
                <a:spcPts val="0"/>
              </a:spcBef>
              <a:buClr>
                <a:srgbClr val="00B050"/>
              </a:buClr>
              <a:buNone/>
            </a:pPr>
            <a:r>
              <a:rPr lang="en-US" sz="1800" dirty="0">
                <a:latin typeface="Arial" panose="020B0604020202020204" pitchFamily="34" charset="0"/>
                <a:cs typeface="Arial" panose="020B0604020202020204" pitchFamily="34" charset="0"/>
              </a:rPr>
              <a:t>This progress is assessed against the approved intervention plan. </a:t>
            </a:r>
            <a:endParaRPr lang="en-US" sz="2000" dirty="0">
              <a:solidFill>
                <a:prstClr val="black"/>
              </a:solidFill>
              <a:latin typeface="Arial" panose="020B0604020202020204" pitchFamily="34" charset="0"/>
              <a:cs typeface="Arial" panose="020B0604020202020204" pitchFamily="34" charset="0"/>
            </a:endParaRPr>
          </a:p>
          <a:p>
            <a:pPr marL="457200" lvl="1" indent="0" algn="just">
              <a:lnSpc>
                <a:spcPct val="150000"/>
              </a:lnSpc>
              <a:spcBef>
                <a:spcPts val="0"/>
              </a:spcBef>
              <a:buClr>
                <a:srgbClr val="00B050"/>
              </a:buClr>
              <a:buNone/>
            </a:pPr>
            <a:endParaRPr lang="en-US" sz="2000" dirty="0">
              <a:solidFill>
                <a:prstClr val="black"/>
              </a:solidFill>
              <a:latin typeface="Arial" panose="020B0604020202020204" pitchFamily="34" charset="0"/>
              <a:cs typeface="Arial" panose="020B0604020202020204" pitchFamily="34" charset="0"/>
            </a:endParaRPr>
          </a:p>
          <a:p>
            <a:pPr lvl="0" algn="just">
              <a:lnSpc>
                <a:spcPct val="150000"/>
              </a:lnSpc>
              <a:spcBef>
                <a:spcPts val="0"/>
              </a:spcBef>
              <a:buClr>
                <a:srgbClr val="00B050"/>
              </a:buClr>
              <a:buFont typeface="Wingdings" panose="05000000000000000000" pitchFamily="2" charset="2"/>
              <a:buChar char="v"/>
            </a:pPr>
            <a:endParaRPr lang="en-ZA" sz="2000" dirty="0">
              <a:solidFill>
                <a:prstClr val="black"/>
              </a:solidFill>
              <a:latin typeface="Arial" panose="020B0604020202020204" pitchFamily="34" charset="0"/>
              <a:cs typeface="Arial" panose="020B0604020202020204" pitchFamily="34" charset="0"/>
            </a:endParaRPr>
          </a:p>
          <a:p>
            <a:pPr lvl="0" algn="just">
              <a:lnSpc>
                <a:spcPct val="150000"/>
              </a:lnSpc>
              <a:spcBef>
                <a:spcPts val="0"/>
              </a:spcBef>
              <a:buClr>
                <a:srgbClr val="00B050"/>
              </a:buClr>
              <a:buFont typeface="Wingdings" panose="05000000000000000000" pitchFamily="2" charset="2"/>
              <a:buChar char="v"/>
            </a:pPr>
            <a:endParaRPr lang="en-US" sz="1600" dirty="0">
              <a:solidFill>
                <a:prstClr val="black"/>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3</a:t>
            </a:fld>
            <a:endParaRPr lang="en-US" dirty="0">
              <a:solidFill>
                <a:prstClr val="black">
                  <a:tint val="75000"/>
                </a:prstClr>
              </a:solidFill>
            </a:endParaRPr>
          </a:p>
        </p:txBody>
      </p:sp>
      <p:sp>
        <p:nvSpPr>
          <p:cNvPr id="8" name="TextBox 7"/>
          <p:cNvSpPr txBox="1"/>
          <p:nvPr/>
        </p:nvSpPr>
        <p:spPr>
          <a:xfrm>
            <a:off x="197427" y="172854"/>
            <a:ext cx="8749145" cy="461665"/>
          </a:xfrm>
          <a:prstGeom prst="rect">
            <a:avLst/>
          </a:prstGeom>
          <a:noFill/>
        </p:spPr>
        <p:txBody>
          <a:bodyPr wrap="square" rtlCol="0">
            <a:spAutoFit/>
          </a:bodyPr>
          <a:lstStyle/>
          <a:p>
            <a:pPr algn="ctr"/>
            <a:r>
              <a:rPr lang="en-US" sz="2400" b="1" dirty="0">
                <a:solidFill>
                  <a:prstClr val="black"/>
                </a:solidFill>
                <a:latin typeface="Arial" panose="020B0604020202020204" pitchFamily="34" charset="0"/>
                <a:cs typeface="Arial" panose="020B0604020202020204" pitchFamily="34" charset="0"/>
              </a:rPr>
              <a:t>Purpose</a:t>
            </a:r>
          </a:p>
        </p:txBody>
      </p:sp>
    </p:spTree>
    <p:extLst>
      <p:ext uri="{BB962C8B-B14F-4D97-AF65-F5344CB8AC3E}">
        <p14:creationId xmlns:p14="http://schemas.microsoft.com/office/powerpoint/2010/main" val="244889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79630" y="172854"/>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p:txBody>
          <a:bodyPr>
            <a:noAutofit/>
          </a:bodyPr>
          <a:lstStyle/>
          <a:p>
            <a:pPr lvl="0" algn="ctr">
              <a:lnSpc>
                <a:spcPct val="100000"/>
              </a:lnSpc>
              <a:spcBef>
                <a:spcPts val="0"/>
              </a:spcBef>
              <a:defRPr/>
            </a:pPr>
            <a:r>
              <a:rPr lang="en-US" sz="3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6600" b="1"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197428" y="914791"/>
            <a:ext cx="8863446" cy="4351338"/>
          </a:xfrm>
        </p:spPr>
        <p:txBody>
          <a:bodyPr>
            <a:noAutofit/>
          </a:bodyPr>
          <a:lstStyle/>
          <a:p>
            <a:r>
              <a:rPr lang="en-US" sz="1800" dirty="0">
                <a:latin typeface="Arial" panose="020B0604020202020204" pitchFamily="34" charset="0"/>
                <a:cs typeface="Arial" panose="020B0604020202020204" pitchFamily="34" charset="0"/>
              </a:rPr>
              <a:t>Mogalakwena Local Municipality was placed under administration in terms of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Section 139 of the Constitution of South Africa, 1996, from 04 December 2020.</a:t>
            </a:r>
          </a:p>
          <a:p>
            <a:pPr marL="0" indent="0">
              <a:buNone/>
            </a:pPr>
            <a:r>
              <a:rPr lang="en-US" sz="18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marL="800100" lvl="1" indent="-342900" algn="just">
              <a:lnSpc>
                <a:spcPct val="150000"/>
              </a:lnSpc>
              <a:spcBef>
                <a:spcPts val="0"/>
              </a:spcBef>
              <a:buFont typeface="Symbol" panose="05050102010706020507" pitchFamily="18" charset="2"/>
              <a:buChar char=""/>
              <a:tabLst>
                <a:tab pos="400050" algn="l"/>
              </a:tabLst>
            </a:pPr>
            <a:r>
              <a:rPr lang="en-US" sz="1800" dirty="0">
                <a:latin typeface="Arial" panose="020B0604020202020204" pitchFamily="34" charset="0"/>
                <a:ea typeface="Times New Roman" panose="02020603050405020304" pitchFamily="18" charset="0"/>
              </a:rPr>
              <a:t>An Intervention Team consisting of an Intervention Head, 2 financial experts, an IT specialist and a Legal expert was constituted and assigned to Mogalakwena Local Municipality. </a:t>
            </a:r>
          </a:p>
          <a:p>
            <a:pPr marL="800100" lvl="1" indent="-342900" algn="just">
              <a:lnSpc>
                <a:spcPct val="150000"/>
              </a:lnSpc>
              <a:spcBef>
                <a:spcPts val="0"/>
              </a:spcBef>
              <a:buFont typeface="Symbol" panose="05050102010706020507" pitchFamily="18" charset="2"/>
              <a:buChar char=""/>
              <a:tabLst>
                <a:tab pos="400050" algn="l"/>
              </a:tabLst>
            </a:pPr>
            <a:r>
              <a:rPr lang="en-US" sz="1800" dirty="0">
                <a:latin typeface="Arial" panose="020B0604020202020204" pitchFamily="34" charset="0"/>
                <a:ea typeface="Times New Roman" panose="02020603050405020304" pitchFamily="18" charset="0"/>
              </a:rPr>
              <a:t>The team assumed its responsibilities on the 17 January 2020 guided by a set of Terms of Reference developed to guide the intervention. </a:t>
            </a:r>
          </a:p>
          <a:p>
            <a:pPr marL="800100" lvl="1" indent="-342900" algn="just">
              <a:lnSpc>
                <a:spcPct val="150000"/>
              </a:lnSpc>
              <a:spcBef>
                <a:spcPts val="0"/>
              </a:spcBef>
              <a:buFont typeface="Symbol" panose="05050102010706020507" pitchFamily="18" charset="2"/>
              <a:buChar char=""/>
              <a:tabLst>
                <a:tab pos="400050" algn="l"/>
              </a:tabLst>
            </a:pPr>
            <a:r>
              <a:rPr lang="en-US" sz="1800" dirty="0">
                <a:latin typeface="Arial" panose="020B0604020202020204" pitchFamily="34" charset="0"/>
                <a:ea typeface="Times New Roman" panose="02020603050405020304" pitchFamily="18" charset="0"/>
              </a:rPr>
              <a:t>An intervention plan was developed and adopted by the Municipality detailing the focus areas of the intervention. </a:t>
            </a:r>
          </a:p>
          <a:p>
            <a:pPr marL="800100" lvl="1" indent="-342900" algn="just">
              <a:lnSpc>
                <a:spcPct val="150000"/>
              </a:lnSpc>
              <a:spcBef>
                <a:spcPts val="0"/>
              </a:spcBef>
              <a:buFont typeface="Symbol" panose="05050102010706020507" pitchFamily="18" charset="2"/>
              <a:buChar char=""/>
              <a:tabLst>
                <a:tab pos="400050" algn="l"/>
              </a:tabLst>
            </a:pPr>
            <a:endParaRPr lang="en-US" sz="1600" dirty="0">
              <a:latin typeface="Arial" panose="020B0604020202020204" pitchFamily="34" charset="0"/>
              <a:ea typeface="Times New Roman" panose="02020603050405020304" pitchFamily="18" charset="0"/>
            </a:endParaRPr>
          </a:p>
          <a:p>
            <a:pPr marL="0" lvl="0" indent="0" algn="just">
              <a:lnSpc>
                <a:spcPct val="150000"/>
              </a:lnSpc>
              <a:spcBef>
                <a:spcPts val="0"/>
              </a:spcBef>
              <a:buClr>
                <a:srgbClr val="00B050"/>
              </a:buClr>
              <a:buNone/>
            </a:pPr>
            <a:endParaRPr lang="en-US" sz="2000" dirty="0">
              <a:solidFill>
                <a:prstClr val="black"/>
              </a:solidFill>
              <a:latin typeface="Arial" panose="020B0604020202020204" pitchFamily="34" charset="0"/>
              <a:cs typeface="Arial" panose="020B0604020202020204" pitchFamily="34" charset="0"/>
            </a:endParaRPr>
          </a:p>
          <a:p>
            <a:pPr marL="457200" lvl="1" indent="0" algn="just">
              <a:lnSpc>
                <a:spcPct val="150000"/>
              </a:lnSpc>
              <a:spcBef>
                <a:spcPts val="0"/>
              </a:spcBef>
              <a:buClr>
                <a:srgbClr val="00B050"/>
              </a:buClr>
              <a:buNone/>
            </a:pPr>
            <a:endParaRPr lang="en-US" sz="2000" dirty="0">
              <a:solidFill>
                <a:prstClr val="black"/>
              </a:solidFill>
              <a:latin typeface="Arial" panose="020B0604020202020204" pitchFamily="34" charset="0"/>
              <a:cs typeface="Arial" panose="020B0604020202020204" pitchFamily="34" charset="0"/>
            </a:endParaRPr>
          </a:p>
          <a:p>
            <a:pPr lvl="0" algn="just">
              <a:lnSpc>
                <a:spcPct val="150000"/>
              </a:lnSpc>
              <a:spcBef>
                <a:spcPts val="0"/>
              </a:spcBef>
              <a:buClr>
                <a:srgbClr val="00B050"/>
              </a:buClr>
              <a:buFont typeface="Wingdings" panose="05000000000000000000" pitchFamily="2" charset="2"/>
              <a:buChar char="v"/>
            </a:pPr>
            <a:endParaRPr lang="en-ZA" sz="2000" dirty="0">
              <a:solidFill>
                <a:prstClr val="black"/>
              </a:solidFill>
              <a:latin typeface="Arial" panose="020B0604020202020204" pitchFamily="34" charset="0"/>
              <a:cs typeface="Arial" panose="020B0604020202020204" pitchFamily="34" charset="0"/>
            </a:endParaRPr>
          </a:p>
          <a:p>
            <a:pPr lvl="0" algn="just">
              <a:lnSpc>
                <a:spcPct val="150000"/>
              </a:lnSpc>
              <a:spcBef>
                <a:spcPts val="0"/>
              </a:spcBef>
              <a:buClr>
                <a:srgbClr val="00B050"/>
              </a:buClr>
              <a:buFont typeface="Wingdings" panose="05000000000000000000" pitchFamily="2" charset="2"/>
              <a:buChar char="v"/>
            </a:pPr>
            <a:endParaRPr lang="en-US" sz="1600" dirty="0">
              <a:solidFill>
                <a:prstClr val="black"/>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8" name="TextBox 7"/>
          <p:cNvSpPr txBox="1"/>
          <p:nvPr/>
        </p:nvSpPr>
        <p:spPr>
          <a:xfrm>
            <a:off x="197427" y="172854"/>
            <a:ext cx="8749145" cy="461665"/>
          </a:xfrm>
          <a:prstGeom prst="rect">
            <a:avLst/>
          </a:prstGeom>
          <a:noFill/>
        </p:spPr>
        <p:txBody>
          <a:bodyPr wrap="square" rtlCol="0">
            <a:spAutoFit/>
          </a:bodyPr>
          <a:lstStyle/>
          <a:p>
            <a:pPr algn="ctr"/>
            <a:r>
              <a:rPr lang="en-US" sz="2400" b="1" dirty="0">
                <a:solidFill>
                  <a:prstClr val="black"/>
                </a:solidFill>
                <a:latin typeface="Arial" panose="020B0604020202020204" pitchFamily="34" charset="0"/>
                <a:cs typeface="Arial" panose="020B0604020202020204" pitchFamily="34" charset="0"/>
              </a:rPr>
              <a:t>Background </a:t>
            </a:r>
          </a:p>
        </p:txBody>
      </p:sp>
    </p:spTree>
    <p:extLst>
      <p:ext uri="{BB962C8B-B14F-4D97-AF65-F5344CB8AC3E}">
        <p14:creationId xmlns:p14="http://schemas.microsoft.com/office/powerpoint/2010/main" val="578091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79630" y="172854"/>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p:txBody>
          <a:bodyPr>
            <a:noAutofit/>
          </a:bodyPr>
          <a:lstStyle/>
          <a:p>
            <a:pPr lvl="0" algn="ctr">
              <a:lnSpc>
                <a:spcPct val="100000"/>
              </a:lnSpc>
              <a:spcBef>
                <a:spcPts val="0"/>
              </a:spcBef>
              <a:defRPr/>
            </a:pPr>
            <a:r>
              <a:rPr lang="en-US" sz="3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6600" b="1"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387060" y="914791"/>
            <a:ext cx="8369877" cy="4351338"/>
          </a:xfrm>
        </p:spPr>
        <p:txBody>
          <a:bodyPr>
            <a:noAutofit/>
          </a:bodyPr>
          <a:lstStyle/>
          <a:p>
            <a:pPr marL="0" indent="0" algn="just">
              <a:buNone/>
            </a:pPr>
            <a:r>
              <a:rPr lang="en-US" sz="1800" dirty="0">
                <a:latin typeface="Arial" panose="020B0604020202020204" pitchFamily="34" charset="0"/>
                <a:cs typeface="Arial" panose="020B0604020202020204" pitchFamily="34" charset="0"/>
              </a:rPr>
              <a:t>The decision to invoke Section 139(1)(b) in the Mogalakwena Local Municipality followed the findings of the multidisciplinary team established to conduct a rapid assessment in the municipality. </a:t>
            </a:r>
          </a:p>
          <a:p>
            <a:pPr marL="0" indent="0" algn="just">
              <a:buNone/>
            </a:pPr>
            <a:r>
              <a:rPr lang="en-US" sz="1800" dirty="0">
                <a:latin typeface="Arial" panose="020B0604020202020204" pitchFamily="34" charset="0"/>
                <a:cs typeface="Arial" panose="020B0604020202020204" pitchFamily="34" charset="0"/>
              </a:rPr>
              <a:t>Based on the findings of the assessment report, the following areas were identified for the intervention:</a:t>
            </a:r>
          </a:p>
          <a:p>
            <a:pPr marL="0" indent="0" algn="just">
              <a:buNone/>
            </a:pPr>
            <a:endParaRPr lang="en-US" sz="1800" dirty="0">
              <a:latin typeface="Arial" panose="020B0604020202020204" pitchFamily="34" charset="0"/>
              <a:cs typeface="Arial" panose="020B0604020202020204" pitchFamily="34" charset="0"/>
            </a:endParaRPr>
          </a:p>
          <a:p>
            <a:pPr lvl="0" algn="just"/>
            <a:r>
              <a:rPr lang="en-US" sz="1800" dirty="0">
                <a:latin typeface="Arial" panose="020B0604020202020204" pitchFamily="34" charset="0"/>
                <a:cs typeface="Arial" panose="020B0604020202020204" pitchFamily="34" charset="0"/>
              </a:rPr>
              <a:t>To improve </a:t>
            </a:r>
            <a:r>
              <a:rPr lang="en-US" sz="1800" dirty="0" err="1">
                <a:latin typeface="Arial" panose="020B0604020202020204" pitchFamily="34" charset="0"/>
                <a:cs typeface="Arial" panose="020B0604020202020204" pitchFamily="34" charset="0"/>
              </a:rPr>
              <a:t>labour</a:t>
            </a:r>
            <a:r>
              <a:rPr lang="en-US" sz="1800" dirty="0">
                <a:latin typeface="Arial" panose="020B0604020202020204" pitchFamily="34" charset="0"/>
                <a:cs typeface="Arial" panose="020B0604020202020204" pitchFamily="34" charset="0"/>
              </a:rPr>
              <a:t> relations.</a:t>
            </a:r>
          </a:p>
          <a:p>
            <a:pPr lvl="0" algn="just"/>
            <a:r>
              <a:rPr lang="en-US" sz="1800" dirty="0">
                <a:latin typeface="Arial" panose="020B0604020202020204" pitchFamily="34" charset="0"/>
                <a:cs typeface="Arial" panose="020B0604020202020204" pitchFamily="34" charset="0"/>
              </a:rPr>
              <a:t>To strengthen the recruitment process.</a:t>
            </a:r>
          </a:p>
          <a:p>
            <a:pPr lvl="0" algn="just"/>
            <a:r>
              <a:rPr lang="en-US" sz="1800" dirty="0">
                <a:latin typeface="Arial" panose="020B0604020202020204" pitchFamily="34" charset="0"/>
                <a:cs typeface="Arial" panose="020B0604020202020204" pitchFamily="34" charset="0"/>
              </a:rPr>
              <a:t>To ensure sound financial management and strength SCM processes.</a:t>
            </a:r>
          </a:p>
          <a:p>
            <a:pPr lvl="0" algn="just"/>
            <a:r>
              <a:rPr lang="en-US" sz="1800" dirty="0">
                <a:latin typeface="Arial" panose="020B0604020202020204" pitchFamily="34" charset="0"/>
                <a:cs typeface="Arial" panose="020B0604020202020204" pitchFamily="34" charset="0"/>
              </a:rPr>
              <a:t>To improve the functionality of council and its committees.</a:t>
            </a:r>
          </a:p>
          <a:p>
            <a:pPr lvl="0" algn="just"/>
            <a:r>
              <a:rPr lang="en-US" sz="1800" dirty="0">
                <a:latin typeface="Arial" panose="020B0604020202020204" pitchFamily="34" charset="0"/>
                <a:cs typeface="Arial" panose="020B0604020202020204" pitchFamily="34" charset="0"/>
              </a:rPr>
              <a:t>To improve basic service delivery services.</a:t>
            </a:r>
          </a:p>
          <a:p>
            <a:pPr marL="0" lvl="0" indent="0" algn="just">
              <a:lnSpc>
                <a:spcPct val="150000"/>
              </a:lnSpc>
              <a:spcBef>
                <a:spcPts val="0"/>
              </a:spcBef>
              <a:buClr>
                <a:srgbClr val="00B050"/>
              </a:buClr>
              <a:buNone/>
            </a:pPr>
            <a:endParaRPr lang="en-US" sz="2000" dirty="0">
              <a:solidFill>
                <a:prstClr val="black"/>
              </a:solidFill>
              <a:latin typeface="Arial" panose="020B0604020202020204" pitchFamily="34" charset="0"/>
              <a:cs typeface="Arial" panose="020B0604020202020204" pitchFamily="34" charset="0"/>
            </a:endParaRPr>
          </a:p>
          <a:p>
            <a:pPr lvl="0" algn="just">
              <a:lnSpc>
                <a:spcPct val="150000"/>
              </a:lnSpc>
              <a:spcBef>
                <a:spcPts val="0"/>
              </a:spcBef>
              <a:buClr>
                <a:srgbClr val="00B050"/>
              </a:buClr>
              <a:buFont typeface="Wingdings" panose="05000000000000000000" pitchFamily="2" charset="2"/>
              <a:buChar char="q"/>
            </a:pPr>
            <a:endParaRPr lang="en-US" sz="2000" dirty="0">
              <a:solidFill>
                <a:prstClr val="black"/>
              </a:solidFill>
              <a:latin typeface="Arial" panose="020B0604020202020204" pitchFamily="34" charset="0"/>
              <a:cs typeface="Arial" panose="020B0604020202020204" pitchFamily="34" charset="0"/>
            </a:endParaRPr>
          </a:p>
          <a:p>
            <a:pPr marL="457200" lvl="1" indent="0" algn="just">
              <a:lnSpc>
                <a:spcPct val="150000"/>
              </a:lnSpc>
              <a:spcBef>
                <a:spcPts val="0"/>
              </a:spcBef>
              <a:buClr>
                <a:srgbClr val="00B050"/>
              </a:buClr>
              <a:buNone/>
            </a:pPr>
            <a:endParaRPr lang="en-US" sz="2000" dirty="0">
              <a:solidFill>
                <a:prstClr val="black"/>
              </a:solidFill>
              <a:latin typeface="Arial" panose="020B0604020202020204" pitchFamily="34" charset="0"/>
              <a:cs typeface="Arial" panose="020B0604020202020204" pitchFamily="34" charset="0"/>
            </a:endParaRPr>
          </a:p>
          <a:p>
            <a:pPr lvl="0" algn="just">
              <a:lnSpc>
                <a:spcPct val="150000"/>
              </a:lnSpc>
              <a:spcBef>
                <a:spcPts val="0"/>
              </a:spcBef>
              <a:buClr>
                <a:srgbClr val="00B050"/>
              </a:buClr>
              <a:buFont typeface="Wingdings" panose="05000000000000000000" pitchFamily="2" charset="2"/>
              <a:buChar char="v"/>
            </a:pPr>
            <a:endParaRPr lang="en-ZA" sz="2000" dirty="0">
              <a:solidFill>
                <a:prstClr val="black"/>
              </a:solidFill>
              <a:latin typeface="Arial" panose="020B0604020202020204" pitchFamily="34" charset="0"/>
              <a:cs typeface="Arial" panose="020B0604020202020204" pitchFamily="34" charset="0"/>
            </a:endParaRPr>
          </a:p>
          <a:p>
            <a:pPr lvl="0" algn="just">
              <a:lnSpc>
                <a:spcPct val="150000"/>
              </a:lnSpc>
              <a:spcBef>
                <a:spcPts val="0"/>
              </a:spcBef>
              <a:buClr>
                <a:srgbClr val="00B050"/>
              </a:buClr>
              <a:buFont typeface="Wingdings" panose="05000000000000000000" pitchFamily="2" charset="2"/>
              <a:buChar char="v"/>
            </a:pPr>
            <a:endParaRPr lang="en-US" sz="1600" dirty="0">
              <a:solidFill>
                <a:prstClr val="black"/>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5</a:t>
            </a:fld>
            <a:endParaRPr lang="en-US" dirty="0">
              <a:solidFill>
                <a:prstClr val="black">
                  <a:tint val="75000"/>
                </a:prstClr>
              </a:solidFill>
            </a:endParaRPr>
          </a:p>
        </p:txBody>
      </p:sp>
      <p:sp>
        <p:nvSpPr>
          <p:cNvPr id="8" name="TextBox 7"/>
          <p:cNvSpPr txBox="1"/>
          <p:nvPr/>
        </p:nvSpPr>
        <p:spPr>
          <a:xfrm>
            <a:off x="197425" y="246142"/>
            <a:ext cx="8749145" cy="461665"/>
          </a:xfrm>
          <a:prstGeom prst="rect">
            <a:avLst/>
          </a:prstGeom>
          <a:noFill/>
        </p:spPr>
        <p:txBody>
          <a:bodyPr wrap="square" rtlCol="0">
            <a:spAutoFit/>
          </a:bodyPr>
          <a:lstStyle/>
          <a:p>
            <a:pPr algn="ctr"/>
            <a:r>
              <a:rPr lang="en-US" sz="2400" b="1" dirty="0">
                <a:solidFill>
                  <a:prstClr val="black"/>
                </a:solidFill>
                <a:latin typeface="Arial" panose="020B0604020202020204" pitchFamily="34" charset="0"/>
                <a:cs typeface="Arial" panose="020B0604020202020204" pitchFamily="34" charset="0"/>
              </a:rPr>
              <a:t>Focus Areas of Intervention</a:t>
            </a:r>
            <a:r>
              <a:rPr lang="en-US" sz="240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181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62865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implementation of the intervention plan.</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6</a:t>
            </a:fld>
            <a:endParaRPr lang="en-US" dirty="0">
              <a:solidFill>
                <a:prstClr val="black">
                  <a:tint val="75000"/>
                </a:prstClr>
              </a:solidFill>
            </a:endParaRPr>
          </a:p>
        </p:txBody>
      </p:sp>
      <p:sp>
        <p:nvSpPr>
          <p:cNvPr id="3" name="Content Placeholder 2"/>
          <p:cNvSpPr>
            <a:spLocks noGrp="1"/>
          </p:cNvSpPr>
          <p:nvPr>
            <p:ph idx="1"/>
          </p:nvPr>
        </p:nvSpPr>
        <p:spPr>
          <a:xfrm>
            <a:off x="382384" y="665018"/>
            <a:ext cx="8578735" cy="5037513"/>
          </a:xfrm>
        </p:spPr>
        <p:txBody>
          <a:bodyPr>
            <a:normAutofit/>
          </a:bodyPr>
          <a:lstStyle/>
          <a:p>
            <a:pPr marL="0" indent="0" algn="just">
              <a:buNone/>
            </a:pPr>
            <a:r>
              <a:rPr lang="en-US" sz="1600" b="1" dirty="0">
                <a:latin typeface="Arial" panose="020B0604020202020204" pitchFamily="34" charset="0"/>
                <a:cs typeface="Arial" panose="020B0604020202020204" pitchFamily="34" charset="0"/>
              </a:rPr>
              <a:t>ENSURING SOUND FINANCIAL MANAGEMENT AND STRENGTHENING SUPPLY CHAIN MANAGEMENT PROCESS.</a:t>
            </a:r>
            <a:endParaRPr lang="en-US" sz="1600" dirty="0">
              <a:latin typeface="Arial" panose="020B0604020202020204" pitchFamily="34" charset="0"/>
              <a:cs typeface="Arial" panose="020B0604020202020204" pitchFamily="34" charset="0"/>
            </a:endParaRPr>
          </a:p>
          <a:p>
            <a:pPr marL="0" indent="0" algn="just">
              <a:buNone/>
            </a:pPr>
            <a:r>
              <a:rPr lang="en-US" sz="1500" b="1" dirty="0">
                <a:latin typeface="Arial" panose="020B0604020202020204" pitchFamily="34" charset="0"/>
                <a:cs typeface="Arial" panose="020B0604020202020204" pitchFamily="34" charset="0"/>
              </a:rPr>
              <a:t>FINANCIAL RECOVERY PLAN </a:t>
            </a:r>
          </a:p>
          <a:p>
            <a:pPr algn="just"/>
            <a:r>
              <a:rPr lang="en-US" sz="1500" dirty="0">
                <a:latin typeface="Arial" panose="020B0604020202020204" pitchFamily="34" charset="0"/>
                <a:cs typeface="Arial" panose="020B0604020202020204" pitchFamily="34" charset="0"/>
              </a:rPr>
              <a:t>The development of the Financial Recovery Plan is complete. The final FRP was signed off by the COGHSTA MEC on the 14</a:t>
            </a:r>
            <a:r>
              <a:rPr lang="en-US" sz="1500" baseline="30000" dirty="0">
                <a:latin typeface="Arial" panose="020B0604020202020204" pitchFamily="34" charset="0"/>
                <a:cs typeface="Arial" panose="020B0604020202020204" pitchFamily="34" charset="0"/>
              </a:rPr>
              <a:t>th</a:t>
            </a:r>
            <a:r>
              <a:rPr lang="en-US" sz="1500" dirty="0">
                <a:latin typeface="Arial" panose="020B0604020202020204" pitchFamily="34" charset="0"/>
                <a:cs typeface="Arial" panose="020B0604020202020204" pitchFamily="34" charset="0"/>
              </a:rPr>
              <a:t> October 2020 and has been sent to the Municipality for implementation. </a:t>
            </a:r>
          </a:p>
          <a:p>
            <a:pPr marL="0" indent="0" algn="just">
              <a:buNone/>
            </a:pPr>
            <a:r>
              <a:rPr lang="en-US" sz="1500" b="1" dirty="0">
                <a:latin typeface="Arial" panose="020B0604020202020204" pitchFamily="34" charset="0"/>
                <a:cs typeface="Arial" panose="020B0604020202020204" pitchFamily="34" charset="0"/>
              </a:rPr>
              <a:t>APPROVED BUDGET</a:t>
            </a:r>
          </a:p>
          <a:p>
            <a:pPr algn="just"/>
            <a:r>
              <a:rPr lang="en-US" sz="1500" dirty="0">
                <a:latin typeface="Arial" panose="020B0604020202020204" pitchFamily="34" charset="0"/>
                <a:cs typeface="Arial" panose="020B0604020202020204" pitchFamily="34" charset="0"/>
              </a:rPr>
              <a:t>Notes/Comments on the LPT Approved Budget were reviewed by the intervention team and inputs were provided on 4 August 2020.</a:t>
            </a:r>
          </a:p>
          <a:p>
            <a:pPr algn="just"/>
            <a:r>
              <a:rPr lang="en-US" sz="1500" dirty="0">
                <a:latin typeface="Arial" panose="020B0604020202020204" pitchFamily="34" charset="0"/>
                <a:cs typeface="Arial" panose="020B0604020202020204" pitchFamily="34" charset="0"/>
              </a:rPr>
              <a:t>The review of the Special Adjustments Budget Workings was done on the 18 August 2020 prior to the municipality presenting to Provincial Treasury.</a:t>
            </a:r>
          </a:p>
          <a:p>
            <a:pPr algn="just"/>
            <a:r>
              <a:rPr lang="en-US" sz="1500" dirty="0">
                <a:latin typeface="Arial" panose="020B0604020202020204" pitchFamily="34" charset="0"/>
                <a:cs typeface="Arial" panose="020B0604020202020204" pitchFamily="34" charset="0"/>
              </a:rPr>
              <a:t>The team also reviewed and provided inputs on the TOR for Financial Misconduct Board on 18 August 2020 to the audit committee. </a:t>
            </a:r>
          </a:p>
          <a:p>
            <a:pPr marL="0" indent="0" algn="just">
              <a:buNone/>
            </a:pPr>
            <a:endParaRPr lang="en-US" sz="1500" b="1" dirty="0">
              <a:latin typeface="Arial" panose="020B0604020202020204" pitchFamily="34" charset="0"/>
              <a:cs typeface="Arial" panose="020B0604020202020204" pitchFamily="34" charset="0"/>
            </a:endParaRPr>
          </a:p>
          <a:p>
            <a:pPr marL="0" indent="0" algn="just">
              <a:buNone/>
            </a:pPr>
            <a:r>
              <a:rPr lang="en-US" sz="1500" b="1" dirty="0">
                <a:latin typeface="Arial" panose="020B0604020202020204" pitchFamily="34" charset="0"/>
                <a:cs typeface="Arial" panose="020B0604020202020204" pitchFamily="34" charset="0"/>
              </a:rPr>
              <a:t>SCM OVERSIGHT </a:t>
            </a:r>
          </a:p>
          <a:p>
            <a:pPr algn="just"/>
            <a:r>
              <a:rPr lang="en-US" sz="1500" dirty="0">
                <a:latin typeface="Arial" panose="020B0604020202020204" pitchFamily="34" charset="0"/>
                <a:cs typeface="Arial" panose="020B0604020202020204" pitchFamily="34" charset="0"/>
              </a:rPr>
              <a:t>The intervention team is participating on consistent basis in the Bid committee meetings as observer to provide assurance and enhance the integrity of the SCM process. The team also grant concurrence on regular basis on the appointment of bid committee members.</a:t>
            </a:r>
          </a:p>
          <a:p>
            <a:pPr algn="just"/>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42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62865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implementation of the intervention plan.</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7</a:t>
            </a:fld>
            <a:endParaRPr lang="en-US" dirty="0">
              <a:solidFill>
                <a:prstClr val="black">
                  <a:tint val="75000"/>
                </a:prstClr>
              </a:solidFill>
            </a:endParaRPr>
          </a:p>
        </p:txBody>
      </p:sp>
      <p:sp>
        <p:nvSpPr>
          <p:cNvPr id="3" name="Content Placeholder 2"/>
          <p:cNvSpPr>
            <a:spLocks noGrp="1"/>
          </p:cNvSpPr>
          <p:nvPr>
            <p:ph idx="1"/>
          </p:nvPr>
        </p:nvSpPr>
        <p:spPr>
          <a:xfrm>
            <a:off x="282632" y="657856"/>
            <a:ext cx="8537172" cy="5252493"/>
          </a:xfrm>
        </p:spPr>
        <p:txBody>
          <a:bodyPr>
            <a:normAutofit fontScale="92500"/>
          </a:bodyPr>
          <a:lstStyle/>
          <a:p>
            <a:pPr marL="0" lvl="0" indent="0" algn="just">
              <a:buNone/>
            </a:pPr>
            <a:r>
              <a:rPr lang="en-US" sz="1500" b="1" dirty="0">
                <a:solidFill>
                  <a:prstClr val="black"/>
                </a:solidFill>
                <a:latin typeface="Arial" panose="020B0604020202020204" pitchFamily="34" charset="0"/>
                <a:cs typeface="Arial" panose="020B0604020202020204" pitchFamily="34" charset="0"/>
              </a:rPr>
              <a:t>ENSURING SOUND FINANCIAL MANAGEMENT AND STRENGTHENING SUPPLY CHAIN MANAGEMENT PROCESS:</a:t>
            </a:r>
            <a:endParaRPr lang="en-US" sz="1500" dirty="0">
              <a:solidFill>
                <a:prstClr val="black"/>
              </a:solidFill>
              <a:latin typeface="Arial" panose="020B0604020202020204" pitchFamily="34" charset="0"/>
              <a:cs typeface="Arial" panose="020B0604020202020204" pitchFamily="34" charset="0"/>
            </a:endParaRPr>
          </a:p>
          <a:p>
            <a:pPr marL="0" lvl="0" indent="0" algn="just">
              <a:buNone/>
            </a:pPr>
            <a:endParaRPr lang="en-US" sz="100" b="1" dirty="0">
              <a:latin typeface="Arial" panose="020B0604020202020204" pitchFamily="34" charset="0"/>
              <a:cs typeface="Arial" panose="020B0604020202020204" pitchFamily="34" charset="0"/>
            </a:endParaRPr>
          </a:p>
          <a:p>
            <a:pPr marL="0" indent="0">
              <a:buNone/>
            </a:pPr>
            <a:r>
              <a:rPr lang="en-US" sz="1500" b="1" dirty="0">
                <a:latin typeface="Arial" panose="020B0604020202020204" pitchFamily="34" charset="0"/>
                <a:cs typeface="Arial" panose="020B0604020202020204" pitchFamily="34" charset="0"/>
              </a:rPr>
              <a:t>Unauthorized, Irregular, Fruitless and Wasteful expenditure (UIFW) and Auditor General’s Report </a:t>
            </a:r>
          </a:p>
          <a:p>
            <a:pPr algn="just"/>
            <a:r>
              <a:rPr lang="en-US" sz="1500" dirty="0">
                <a:latin typeface="Arial" panose="020B0604020202020204" pitchFamily="34" charset="0"/>
                <a:cs typeface="Arial" panose="020B0604020202020204" pitchFamily="34" charset="0"/>
              </a:rPr>
              <a:t>An action plan has been developed to address the UIF incurred and to prevent future UIF, however management does not appear to be adhering to the arrangements and UIF continues to be incurred on a monthly basis. This still remains the case and the municipality is yet to provide all irregular contracts still in existence and all spending incurred for the 2019/2020 financial year.</a:t>
            </a:r>
          </a:p>
          <a:p>
            <a:pPr algn="just"/>
            <a:r>
              <a:rPr lang="en-US" sz="1500" dirty="0">
                <a:latin typeface="Arial" panose="020B0604020202020204" pitchFamily="34" charset="0"/>
                <a:cs typeface="Arial" panose="020B0604020202020204" pitchFamily="34" charset="0"/>
              </a:rPr>
              <a:t>Engagements were held between the municipality, CoGHSTA, National Treasury and Provincial Treasury to discuss progress on the reduction of section 32 expenditures and the municipality was requested to develop a reduction plan.</a:t>
            </a:r>
          </a:p>
          <a:p>
            <a:pPr algn="just"/>
            <a:r>
              <a:rPr lang="en-US" sz="1500" dirty="0">
                <a:latin typeface="Arial" panose="020B0604020202020204" pitchFamily="34" charset="0"/>
                <a:cs typeface="Arial" panose="020B0604020202020204" pitchFamily="34" charset="0"/>
              </a:rPr>
              <a:t>The municipality has developed a draft UIFW reduction plan with the guidance of National and Provincial Treasury, CoGHSTA and the intervention team.</a:t>
            </a:r>
          </a:p>
          <a:p>
            <a:pPr marL="0" indent="0">
              <a:buNone/>
            </a:pPr>
            <a:r>
              <a:rPr lang="en-US" sz="1500" b="1" dirty="0">
                <a:latin typeface="Arial" panose="020B0604020202020204" pitchFamily="34" charset="0"/>
                <a:cs typeface="Arial" panose="020B0604020202020204" pitchFamily="34" charset="0"/>
              </a:rPr>
              <a:t>Preparation of 2019/2020 annual financial statements and implementation of audit action plan</a:t>
            </a:r>
          </a:p>
          <a:p>
            <a:pPr algn="just"/>
            <a:r>
              <a:rPr lang="en-US" sz="1500" dirty="0">
                <a:latin typeface="Arial" panose="020B0604020202020204" pitchFamily="34" charset="0"/>
                <a:cs typeface="Arial" panose="020B0604020202020204" pitchFamily="34" charset="0"/>
              </a:rPr>
              <a:t>The intervention team attended the engagement meeting on the AFS readiness and progress on the audit action for Mogalakwena Local Municipality with Provincial Treasury on the 10 July 2020. The team reviewed and submitted the AFS process plan by the 14 July 2020.</a:t>
            </a:r>
          </a:p>
          <a:p>
            <a:pPr algn="just"/>
            <a:r>
              <a:rPr lang="en-US" sz="1500" dirty="0">
                <a:latin typeface="Arial" panose="020B0604020202020204" pitchFamily="34" charset="0"/>
                <a:cs typeface="Arial" panose="020B0604020202020204" pitchFamily="34" charset="0"/>
              </a:rPr>
              <a:t>AFS preparation for the 2019/20 financial progressed very slowly and not enough work has been done to date to meet the 31 October 2020 deadline. Draft AFS were submitted to LPT; CoGHSTA and the technical committee for review. The Draft AFS had a significant amount of incomplete information.</a:t>
            </a:r>
          </a:p>
          <a:p>
            <a:pPr marL="0" indent="0">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221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62865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implementation of the intervention plan.</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8</a:t>
            </a:fld>
            <a:endParaRPr lang="en-US" dirty="0">
              <a:solidFill>
                <a:prstClr val="black">
                  <a:tint val="75000"/>
                </a:prstClr>
              </a:solidFill>
            </a:endParaRPr>
          </a:p>
        </p:txBody>
      </p:sp>
      <p:sp>
        <p:nvSpPr>
          <p:cNvPr id="3" name="Content Placeholder 2"/>
          <p:cNvSpPr>
            <a:spLocks noGrp="1"/>
          </p:cNvSpPr>
          <p:nvPr>
            <p:ph idx="1"/>
          </p:nvPr>
        </p:nvSpPr>
        <p:spPr>
          <a:xfrm>
            <a:off x="299258" y="549792"/>
            <a:ext cx="8620298" cy="5327305"/>
          </a:xfrm>
        </p:spPr>
        <p:txBody>
          <a:bodyPr>
            <a:normAutofit/>
          </a:bodyPr>
          <a:lstStyle/>
          <a:p>
            <a:pPr marL="0" indent="0">
              <a:buNone/>
            </a:pPr>
            <a:endParaRPr lang="en-US" sz="1400" b="1"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ENSURING SOUND FINANCIAL MANAGEMENT AND STRENGTHENING SUPPLY CHAIN MANAGEMENT PROCESS.</a:t>
            </a:r>
          </a:p>
          <a:p>
            <a:pPr marL="0" indent="0">
              <a:buNone/>
            </a:pPr>
            <a:r>
              <a:rPr lang="en-US" sz="1400" b="1" dirty="0">
                <a:latin typeface="Arial" panose="020B0604020202020204" pitchFamily="34" charset="0"/>
                <a:cs typeface="Arial" panose="020B0604020202020204" pitchFamily="34" charset="0"/>
              </a:rPr>
              <a:t>Financial delegation</a:t>
            </a:r>
            <a:endParaRPr lang="en-US" sz="1400" dirty="0">
              <a:latin typeface="Arial" panose="020B0604020202020204" pitchFamily="34" charset="0"/>
              <a:cs typeface="Arial" panose="020B0604020202020204" pitchFamily="34" charset="0"/>
            </a:endParaRPr>
          </a:p>
          <a:p>
            <a:pPr algn="just">
              <a:lnSpc>
                <a:spcPct val="150000"/>
              </a:lnSpc>
              <a:spcBef>
                <a:spcPts val="0"/>
              </a:spcBef>
              <a:spcAft>
                <a:spcPts val="800"/>
              </a:spcAft>
            </a:pPr>
            <a:r>
              <a:rPr lang="en-US" sz="1400" dirty="0">
                <a:latin typeface="Arial" panose="020B0604020202020204" pitchFamily="34" charset="0"/>
                <a:ea typeface="Times New Roman" panose="02020603050405020304" pitchFamily="18" charset="0"/>
                <a:cs typeface="Arial" panose="020B0604020202020204" pitchFamily="34" charset="0"/>
              </a:rPr>
              <a:t>The draft financial and non-financial delegations have been developed and will be tabled in the next sitting of the portfolio committee.</a:t>
            </a:r>
          </a:p>
          <a:p>
            <a:pPr marL="0" indent="0" algn="just">
              <a:lnSpc>
                <a:spcPct val="150000"/>
              </a:lnSpc>
              <a:spcBef>
                <a:spcPts val="0"/>
              </a:spcBef>
              <a:spcAft>
                <a:spcPts val="800"/>
              </a:spcAft>
              <a:buNone/>
            </a:pPr>
            <a:r>
              <a:rPr lang="en-US" sz="1400" b="1" dirty="0">
                <a:latin typeface="Arial" panose="020B0604020202020204" pitchFamily="34" charset="0"/>
                <a:ea typeface="Times New Roman" panose="02020603050405020304" pitchFamily="18" charset="0"/>
                <a:cs typeface="Arial" panose="020B0604020202020204" pitchFamily="34" charset="0"/>
              </a:rPr>
              <a:t>Information Technology</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1400" dirty="0">
                <a:latin typeface="Arial" panose="020B0604020202020204" pitchFamily="34" charset="0"/>
                <a:ea typeface="Times New Roman" panose="02020603050405020304" pitchFamily="18" charset="0"/>
              </a:rPr>
              <a:t>COGHSTA conducted an audit of the IT system, and based on the findings, the Information Technology Communication Governance Framework has been developed and is to be tabled in council meeting for approval.</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11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99717" y="180460"/>
            <a:ext cx="6064370" cy="369332"/>
          </a:xfrm>
          <a:prstGeom prst="rect">
            <a:avLst/>
          </a:prstGeom>
        </p:spPr>
        <p:txBody>
          <a:bodyPr wrap="square">
            <a:spAutoFit/>
          </a:bodyPr>
          <a:lstStyle/>
          <a:p>
            <a:pPr algn="r">
              <a:defRPr/>
            </a:pPr>
            <a:endParaRPr lang="en-US" b="1" dirty="0">
              <a:solidFill>
                <a:prstClr val="black"/>
              </a:solidFill>
              <a:effectLst>
                <a:outerShdw blurRad="38100" dist="38100" dir="2700000" algn="tl">
                  <a:srgbClr val="000000">
                    <a:alpha val="43137"/>
                  </a:srgbClr>
                </a:outerShdw>
              </a:effectLst>
              <a:latin typeface="Arial Narrow" pitchFamily="34" charset="0"/>
            </a:endParaRPr>
          </a:p>
        </p:txBody>
      </p:sp>
      <p:sp>
        <p:nvSpPr>
          <p:cNvPr id="4" name="Title 3"/>
          <p:cNvSpPr>
            <a:spLocks noGrp="1"/>
          </p:cNvSpPr>
          <p:nvPr>
            <p:ph type="title"/>
          </p:nvPr>
        </p:nvSpPr>
        <p:spPr>
          <a:xfrm>
            <a:off x="628650" y="180460"/>
            <a:ext cx="7886700" cy="369332"/>
          </a:xfrm>
        </p:spPr>
        <p:txBody>
          <a:bodyPr>
            <a:noAutofit/>
          </a:bodyPr>
          <a:lstStyle/>
          <a:p>
            <a:pPr lvl="0" algn="ctr">
              <a:lnSpc>
                <a:spcPct val="100000"/>
              </a:lnSpc>
              <a:spcBef>
                <a:spcPts val="0"/>
              </a:spcBef>
              <a:defRPr/>
            </a:pP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on the implementation of the intervention plan.</a:t>
            </a: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9</a:t>
            </a:fld>
            <a:endParaRPr lang="en-US" dirty="0">
              <a:solidFill>
                <a:prstClr val="black">
                  <a:tint val="75000"/>
                </a:prstClr>
              </a:solidFill>
            </a:endParaRPr>
          </a:p>
        </p:txBody>
      </p:sp>
      <p:sp>
        <p:nvSpPr>
          <p:cNvPr id="3" name="Content Placeholder 2"/>
          <p:cNvSpPr>
            <a:spLocks noGrp="1"/>
          </p:cNvSpPr>
          <p:nvPr>
            <p:ph idx="1"/>
          </p:nvPr>
        </p:nvSpPr>
        <p:spPr>
          <a:xfrm>
            <a:off x="257694" y="656704"/>
            <a:ext cx="8753301" cy="5336771"/>
          </a:xfrm>
        </p:spPr>
        <p:txBody>
          <a:bodyPr>
            <a:normAutofit fontScale="92500"/>
          </a:bodyPr>
          <a:lstStyle/>
          <a:p>
            <a:pPr marL="0" marR="0" lvl="0" indent="0" algn="just">
              <a:lnSpc>
                <a:spcPct val="150000"/>
              </a:lnSpc>
              <a:spcBef>
                <a:spcPts val="0"/>
              </a:spcBef>
              <a:spcAft>
                <a:spcPts val="0"/>
              </a:spcAft>
              <a:buNone/>
            </a:pPr>
            <a:r>
              <a:rPr lang="en-US" sz="1400" b="1" dirty="0">
                <a:latin typeface="Arial" panose="020B0604020202020204" pitchFamily="34" charset="0"/>
                <a:ea typeface="Times New Roman" panose="02020603050405020304" pitchFamily="18" charset="0"/>
              </a:rPr>
              <a:t>IMPROVING LABOUR RELATIONS</a:t>
            </a:r>
            <a:endParaRPr lang="en-US" sz="1400" dirty="0">
              <a:latin typeface="Arial" panose="020B0604020202020204" pitchFamily="34" charset="0"/>
              <a:ea typeface="Times New Roman" panose="02020603050405020304" pitchFamily="18" charset="0"/>
            </a:endParaRPr>
          </a:p>
          <a:p>
            <a:pPr marL="0" indent="0" algn="just">
              <a:lnSpc>
                <a:spcPct val="150000"/>
              </a:lnSpc>
              <a:buNone/>
            </a:pPr>
            <a:r>
              <a:rPr lang="en-US" sz="1500" b="1" dirty="0">
                <a:latin typeface="Arial" panose="020B0604020202020204" pitchFamily="34" charset="0"/>
                <a:cs typeface="Arial" panose="020B0604020202020204" pitchFamily="34" charset="0"/>
              </a:rPr>
              <a:t>Arbitration Award</a:t>
            </a:r>
          </a:p>
          <a:p>
            <a:pPr algn="just">
              <a:lnSpc>
                <a:spcPct val="150000"/>
              </a:lnSpc>
            </a:pPr>
            <a:r>
              <a:rPr lang="en-US" sz="1500" dirty="0">
                <a:latin typeface="Arial" panose="020B0604020202020204" pitchFamily="34" charset="0"/>
                <a:cs typeface="Arial" panose="020B0604020202020204" pitchFamily="34" charset="0"/>
              </a:rPr>
              <a:t>The process of absorbing the general workers into the municipal establishment as permanent workers has been finalized on the 01st of April 2020, workers are now demanding to be paid retrospectively from July 2019 as per court order. The Municipality has no option but to pay these workers to fully comply with the court order. To date the municipality is assessing the cost and if there is enough budget available.</a:t>
            </a:r>
          </a:p>
          <a:p>
            <a:pPr marL="0" indent="0" algn="just">
              <a:lnSpc>
                <a:spcPct val="150000"/>
              </a:lnSpc>
              <a:buNone/>
            </a:pPr>
            <a:r>
              <a:rPr lang="en-US" sz="1500" b="1" dirty="0">
                <a:latin typeface="Arial" panose="020B0604020202020204" pitchFamily="34" charset="0"/>
                <a:cs typeface="Arial" panose="020B0604020202020204" pitchFamily="34" charset="0"/>
              </a:rPr>
              <a:t>Local Labour Forum (LLF)</a:t>
            </a:r>
          </a:p>
          <a:p>
            <a:pPr algn="just">
              <a:lnSpc>
                <a:spcPct val="150000"/>
              </a:lnSpc>
            </a:pPr>
            <a:r>
              <a:rPr lang="en-US" sz="1500" dirty="0">
                <a:latin typeface="Arial" panose="020B0604020202020204" pitchFamily="34" charset="0"/>
                <a:cs typeface="Arial" panose="020B0604020202020204" pitchFamily="34" charset="0"/>
              </a:rPr>
              <a:t>The LLF is functional and the relation between the employer and the labour unions has improved. Dedicated managers have been assigned to LLF to ensure operational continuity and effectiveness. The terms of reference as the operational guide to the LLF has also been developed. The first ordinary meeting of the LLF was held on the 03 July 2020 and a follow up meeting was held on the 06 July 2020. The LLF meeting, amongst others agreed in principle on the implementation of shift system to curb excessive overtime but this should be preceded by a series of discussions on the shift policy which is yet to be developed including the possible impact on conditions of service thereof.</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8501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17822</TotalTime>
  <Words>3156</Words>
  <Application>Microsoft Office PowerPoint</Application>
  <PresentationFormat>On-screen Show (4:3)</PresentationFormat>
  <Paragraphs>207</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Narrow</vt:lpstr>
      <vt:lpstr>Calibri</vt:lpstr>
      <vt:lpstr>Calibri Light</vt:lpstr>
      <vt:lpstr>Symbol</vt:lpstr>
      <vt:lpstr>Tempus Sans ITC</vt:lpstr>
      <vt:lpstr>Times New Roman</vt:lpstr>
      <vt:lpstr>Wingdings</vt:lpstr>
      <vt:lpstr>Office Theme</vt:lpstr>
      <vt:lpstr> REPORT ON THE STABILIZATION OF MOGALAKWENA    LOCAL MUNICIPALITY </vt:lpstr>
      <vt:lpstr> </vt:lpstr>
      <vt:lpstr> </vt:lpstr>
      <vt:lpstr> </vt:lpstr>
      <vt:lpstr> </vt:lpstr>
      <vt:lpstr>Progress on the implementation of the intervention plan.</vt:lpstr>
      <vt:lpstr>Progress on the implementation of the intervention plan.</vt:lpstr>
      <vt:lpstr>Progress on the implementation of the intervention plan.</vt:lpstr>
      <vt:lpstr>Progress on the implementation of the intervention plan.</vt:lpstr>
      <vt:lpstr>Progress on the implementation of the intervention plan.</vt:lpstr>
      <vt:lpstr>Progress on the implementation of the intervention plan.</vt:lpstr>
      <vt:lpstr>Progress on the implementation of the intervention plan.</vt:lpstr>
      <vt:lpstr>Progress on the implementation of the intervention plan.</vt:lpstr>
      <vt:lpstr>Progress on the implementation of the intervention plan.</vt:lpstr>
      <vt:lpstr>Progress on the implementation of the intervention plan.</vt:lpstr>
      <vt:lpstr>Progress on the implementation of the intervention plan.</vt:lpstr>
      <vt:lpstr>Progress on the implementation of the intervention plan.</vt:lpstr>
      <vt:lpstr>Progress on the implementation of the intervention plan.</vt:lpstr>
      <vt:lpstr>Progress on the implementation of the intervention plan.</vt:lpstr>
      <vt:lpstr>TABLING OF PREVIOUS FORENSIC REPORTS </vt:lpstr>
      <vt:lpstr>Challenges </vt:lpstr>
      <vt:lpstr>Recommendations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Makwana Phomolo</dc:creator>
  <cp:lastModifiedBy>Shereen Cassiem</cp:lastModifiedBy>
  <cp:revision>684</cp:revision>
  <cp:lastPrinted>2019-08-12T13:22:45Z</cp:lastPrinted>
  <dcterms:created xsi:type="dcterms:W3CDTF">2017-05-04T13:33:45Z</dcterms:created>
  <dcterms:modified xsi:type="dcterms:W3CDTF">2020-11-02T18:55:56Z</dcterms:modified>
</cp:coreProperties>
</file>