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Lst>
  <p:notesMasterIdLst>
    <p:notesMasterId r:id="rId41"/>
  </p:notesMasterIdLst>
  <p:handoutMasterIdLst>
    <p:handoutMasterId r:id="rId42"/>
  </p:handoutMasterIdLst>
  <p:sldIdLst>
    <p:sldId id="256" r:id="rId2"/>
    <p:sldId id="295" r:id="rId3"/>
    <p:sldId id="344" r:id="rId4"/>
    <p:sldId id="343" r:id="rId5"/>
    <p:sldId id="351" r:id="rId6"/>
    <p:sldId id="352" r:id="rId7"/>
    <p:sldId id="353" r:id="rId8"/>
    <p:sldId id="354" r:id="rId9"/>
    <p:sldId id="355" r:id="rId10"/>
    <p:sldId id="356" r:id="rId11"/>
    <p:sldId id="357" r:id="rId12"/>
    <p:sldId id="358" r:id="rId13"/>
    <p:sldId id="359" r:id="rId14"/>
    <p:sldId id="346" r:id="rId15"/>
    <p:sldId id="347" r:id="rId16"/>
    <p:sldId id="348" r:id="rId17"/>
    <p:sldId id="325" r:id="rId18"/>
    <p:sldId id="326" r:id="rId19"/>
    <p:sldId id="334" r:id="rId20"/>
    <p:sldId id="335" r:id="rId21"/>
    <p:sldId id="336" r:id="rId22"/>
    <p:sldId id="337" r:id="rId23"/>
    <p:sldId id="339" r:id="rId24"/>
    <p:sldId id="328" r:id="rId25"/>
    <p:sldId id="329" r:id="rId26"/>
    <p:sldId id="330" r:id="rId27"/>
    <p:sldId id="331" r:id="rId28"/>
    <p:sldId id="332" r:id="rId29"/>
    <p:sldId id="333" r:id="rId30"/>
    <p:sldId id="315" r:id="rId31"/>
    <p:sldId id="340" r:id="rId32"/>
    <p:sldId id="341" r:id="rId33"/>
    <p:sldId id="342" r:id="rId34"/>
    <p:sldId id="316" r:id="rId35"/>
    <p:sldId id="324" r:id="rId36"/>
    <p:sldId id="317" r:id="rId37"/>
    <p:sldId id="323" r:id="rId38"/>
    <p:sldId id="319" r:id="rId39"/>
    <p:sldId id="301" r:id="rId4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xmlns="">
        <p14:section name="Default Section" id="{F2015CBF-37D5-4504-857E-E2D00BA4973C}">
          <p14:sldIdLst>
            <p14:sldId id="256"/>
            <p14:sldId id="295"/>
            <p14:sldId id="344"/>
            <p14:sldId id="343"/>
            <p14:sldId id="351"/>
            <p14:sldId id="352"/>
            <p14:sldId id="353"/>
            <p14:sldId id="354"/>
            <p14:sldId id="355"/>
            <p14:sldId id="356"/>
            <p14:sldId id="357"/>
            <p14:sldId id="358"/>
            <p14:sldId id="359"/>
            <p14:sldId id="346"/>
            <p14:sldId id="347"/>
            <p14:sldId id="348"/>
            <p14:sldId id="325"/>
            <p14:sldId id="326"/>
            <p14:sldId id="334"/>
            <p14:sldId id="335"/>
            <p14:sldId id="336"/>
            <p14:sldId id="337"/>
            <p14:sldId id="339"/>
            <p14:sldId id="328"/>
            <p14:sldId id="329"/>
            <p14:sldId id="330"/>
            <p14:sldId id="331"/>
            <p14:sldId id="332"/>
            <p14:sldId id="333"/>
            <p14:sldId id="315"/>
            <p14:sldId id="340"/>
            <p14:sldId id="341"/>
            <p14:sldId id="342"/>
            <p14:sldId id="316"/>
            <p14:sldId id="324"/>
            <p14:sldId id="317"/>
          </p14:sldIdLst>
        </p14:section>
        <p14:section name="Untitled Section" id="{D602B5C1-ABDE-4F10-8F56-208FE00CD64A}">
          <p14:sldIdLst>
            <p14:sldId id="323"/>
            <p14:sldId id="319"/>
            <p14:sldId id="30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1D0C"/>
    <a:srgbClr val="26CC3A"/>
    <a:srgbClr val="F042C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4" autoAdjust="0"/>
    <p:restoredTop sz="94714" autoAdjust="0"/>
  </p:normalViewPr>
  <p:slideViewPr>
    <p:cSldViewPr>
      <p:cViewPr varScale="1">
        <p:scale>
          <a:sx n="74" d="100"/>
          <a:sy n="74"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44974E39-BE5C-4244-AC23-04C9F5D11AB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a:extLst>
              <a:ext uri="{FF2B5EF4-FFF2-40B4-BE49-F238E27FC236}">
                <a16:creationId xmlns:a16="http://schemas.microsoft.com/office/drawing/2014/main" xmlns="" id="{168600C8-A29D-4779-B5BC-56B3D501BFBF}"/>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a:extLst>
              <a:ext uri="{FF2B5EF4-FFF2-40B4-BE49-F238E27FC236}">
                <a16:creationId xmlns:a16="http://schemas.microsoft.com/office/drawing/2014/main" xmlns="" id="{5BF45510-E8CA-4C0E-A95B-B0D0801411B7}"/>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1" name="Rectangle 5">
            <a:extLst>
              <a:ext uri="{FF2B5EF4-FFF2-40B4-BE49-F238E27FC236}">
                <a16:creationId xmlns:a16="http://schemas.microsoft.com/office/drawing/2014/main" xmlns="" id="{DB8FB594-D3B1-417C-B909-C19FAA1CB6D8}"/>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80CCA76-83B8-441D-9F28-93C2EEAFD298}" type="slidenum">
              <a:rPr lang="en-US" altLang="en-US"/>
              <a:pPr/>
              <a:t>‹#›</a:t>
            </a:fld>
            <a:endParaRPr lang="en-US"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BE9D4496-18BB-4562-827D-83312BC5C73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a:extLst>
              <a:ext uri="{FF2B5EF4-FFF2-40B4-BE49-F238E27FC236}">
                <a16:creationId xmlns:a16="http://schemas.microsoft.com/office/drawing/2014/main" xmlns="" id="{5831E926-948A-4102-8260-F5F2DFD4DED3}"/>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a:extLst>
              <a:ext uri="{FF2B5EF4-FFF2-40B4-BE49-F238E27FC236}">
                <a16:creationId xmlns:a16="http://schemas.microsoft.com/office/drawing/2014/main" xmlns="" id="{7D95B1D0-4AD8-4D2F-8624-C219FE11F8A0}"/>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7" name="Rectangle 5">
            <a:extLst>
              <a:ext uri="{FF2B5EF4-FFF2-40B4-BE49-F238E27FC236}">
                <a16:creationId xmlns:a16="http://schemas.microsoft.com/office/drawing/2014/main" xmlns="" id="{1A26FF50-1F24-43C5-B2A4-5F33F8E3661B}"/>
              </a:ext>
            </a:extLst>
          </p:cNvPr>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a:extLst>
              <a:ext uri="{FF2B5EF4-FFF2-40B4-BE49-F238E27FC236}">
                <a16:creationId xmlns:a16="http://schemas.microsoft.com/office/drawing/2014/main" xmlns="" id="{01022E7F-5F8F-464B-B2C2-966B0B70CFB8}"/>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9" name="Rectangle 7">
            <a:extLst>
              <a:ext uri="{FF2B5EF4-FFF2-40B4-BE49-F238E27FC236}">
                <a16:creationId xmlns:a16="http://schemas.microsoft.com/office/drawing/2014/main" xmlns="" id="{ECE964A3-CAFC-4CF3-8F9E-D055DF79748E}"/>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8F5FA0-230B-438C-A94D-5A66BB9B7308}" type="slidenum">
              <a:rPr lang="en-US" altLang="en-US"/>
              <a:pPr/>
              <a:t>‹#›</a:t>
            </a:fld>
            <a:endParaRPr lang="en-US" altLang="en-US"/>
          </a:p>
        </p:txBody>
      </p:sp>
    </p:spTree>
    <p:extLst>
      <p:ext uri="{BB962C8B-B14F-4D97-AF65-F5344CB8AC3E}">
        <p14:creationId xmlns:p14="http://schemas.microsoft.com/office/powerpoint/2010/main" xmlns="" val="265797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2</a:t>
            </a:fld>
            <a:endParaRPr lang="en-US" altLang="en-US" sz="1200"/>
          </a:p>
        </p:txBody>
      </p:sp>
    </p:spTree>
    <p:extLst>
      <p:ext uri="{BB962C8B-B14F-4D97-AF65-F5344CB8AC3E}">
        <p14:creationId xmlns:p14="http://schemas.microsoft.com/office/powerpoint/2010/main" xmlns="" val="58090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11</a:t>
            </a:fld>
            <a:endParaRPr lang="en-US" altLang="en-US" sz="1200"/>
          </a:p>
        </p:txBody>
      </p:sp>
    </p:spTree>
    <p:extLst>
      <p:ext uri="{BB962C8B-B14F-4D97-AF65-F5344CB8AC3E}">
        <p14:creationId xmlns:p14="http://schemas.microsoft.com/office/powerpoint/2010/main" xmlns="" val="376454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12</a:t>
            </a:fld>
            <a:endParaRPr lang="en-US" altLang="en-US" sz="1200"/>
          </a:p>
        </p:txBody>
      </p:sp>
    </p:spTree>
    <p:extLst>
      <p:ext uri="{BB962C8B-B14F-4D97-AF65-F5344CB8AC3E}">
        <p14:creationId xmlns:p14="http://schemas.microsoft.com/office/powerpoint/2010/main" xmlns="" val="1071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13</a:t>
            </a:fld>
            <a:endParaRPr lang="en-US" altLang="en-US" sz="1200"/>
          </a:p>
        </p:txBody>
      </p:sp>
    </p:spTree>
    <p:extLst>
      <p:ext uri="{BB962C8B-B14F-4D97-AF65-F5344CB8AC3E}">
        <p14:creationId xmlns:p14="http://schemas.microsoft.com/office/powerpoint/2010/main" xmlns="" val="371627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14</a:t>
            </a:fld>
            <a:endParaRPr lang="en-US" altLang="en-US" sz="1200"/>
          </a:p>
        </p:txBody>
      </p:sp>
    </p:spTree>
    <p:extLst>
      <p:ext uri="{BB962C8B-B14F-4D97-AF65-F5344CB8AC3E}">
        <p14:creationId xmlns:p14="http://schemas.microsoft.com/office/powerpoint/2010/main" xmlns="" val="93551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15</a:t>
            </a:fld>
            <a:endParaRPr lang="en-US" altLang="en-US" sz="1200"/>
          </a:p>
        </p:txBody>
      </p:sp>
    </p:spTree>
    <p:extLst>
      <p:ext uri="{BB962C8B-B14F-4D97-AF65-F5344CB8AC3E}">
        <p14:creationId xmlns:p14="http://schemas.microsoft.com/office/powerpoint/2010/main" xmlns="" val="314197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16</a:t>
            </a:fld>
            <a:endParaRPr lang="en-US" altLang="en-US" sz="1200"/>
          </a:p>
        </p:txBody>
      </p:sp>
    </p:spTree>
    <p:extLst>
      <p:ext uri="{BB962C8B-B14F-4D97-AF65-F5344CB8AC3E}">
        <p14:creationId xmlns:p14="http://schemas.microsoft.com/office/powerpoint/2010/main" xmlns="" val="302129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68F5FA0-230B-438C-A94D-5A66BB9B7308}" type="slidenum">
              <a:rPr lang="en-US" altLang="en-US" smtClean="0"/>
              <a:pPr/>
              <a:t>25</a:t>
            </a:fld>
            <a:endParaRPr lang="en-US" altLang="en-US"/>
          </a:p>
        </p:txBody>
      </p:sp>
    </p:spTree>
    <p:extLst>
      <p:ext uri="{BB962C8B-B14F-4D97-AF65-F5344CB8AC3E}">
        <p14:creationId xmlns:p14="http://schemas.microsoft.com/office/powerpoint/2010/main" xmlns="" val="106241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68F5FA0-230B-438C-A94D-5A66BB9B7308}" type="slidenum">
              <a:rPr lang="en-US" altLang="en-US" smtClean="0"/>
              <a:pPr/>
              <a:t>38</a:t>
            </a:fld>
            <a:endParaRPr lang="en-US" altLang="en-US"/>
          </a:p>
        </p:txBody>
      </p:sp>
    </p:spTree>
    <p:extLst>
      <p:ext uri="{BB962C8B-B14F-4D97-AF65-F5344CB8AC3E}">
        <p14:creationId xmlns:p14="http://schemas.microsoft.com/office/powerpoint/2010/main" xmlns="" val="149886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3</a:t>
            </a:fld>
            <a:endParaRPr lang="en-US" altLang="en-US" sz="1200"/>
          </a:p>
        </p:txBody>
      </p:sp>
    </p:spTree>
    <p:extLst>
      <p:ext uri="{BB962C8B-B14F-4D97-AF65-F5344CB8AC3E}">
        <p14:creationId xmlns:p14="http://schemas.microsoft.com/office/powerpoint/2010/main" xmlns="" val="162692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4</a:t>
            </a:fld>
            <a:endParaRPr lang="en-US" altLang="en-US" sz="1200"/>
          </a:p>
        </p:txBody>
      </p:sp>
    </p:spTree>
    <p:extLst>
      <p:ext uri="{BB962C8B-B14F-4D97-AF65-F5344CB8AC3E}">
        <p14:creationId xmlns:p14="http://schemas.microsoft.com/office/powerpoint/2010/main" xmlns="" val="421098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5</a:t>
            </a:fld>
            <a:endParaRPr lang="en-US" altLang="en-US" sz="1200"/>
          </a:p>
        </p:txBody>
      </p:sp>
    </p:spTree>
    <p:extLst>
      <p:ext uri="{BB962C8B-B14F-4D97-AF65-F5344CB8AC3E}">
        <p14:creationId xmlns:p14="http://schemas.microsoft.com/office/powerpoint/2010/main" xmlns="" val="183923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6</a:t>
            </a:fld>
            <a:endParaRPr lang="en-US" altLang="en-US" sz="1200"/>
          </a:p>
        </p:txBody>
      </p:sp>
    </p:spTree>
    <p:extLst>
      <p:ext uri="{BB962C8B-B14F-4D97-AF65-F5344CB8AC3E}">
        <p14:creationId xmlns:p14="http://schemas.microsoft.com/office/powerpoint/2010/main" xmlns="" val="105768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7</a:t>
            </a:fld>
            <a:endParaRPr lang="en-US" altLang="en-US" sz="1200"/>
          </a:p>
        </p:txBody>
      </p:sp>
    </p:spTree>
    <p:extLst>
      <p:ext uri="{BB962C8B-B14F-4D97-AF65-F5344CB8AC3E}">
        <p14:creationId xmlns:p14="http://schemas.microsoft.com/office/powerpoint/2010/main" xmlns="" val="18337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8</a:t>
            </a:fld>
            <a:endParaRPr lang="en-US" altLang="en-US" sz="1200"/>
          </a:p>
        </p:txBody>
      </p:sp>
    </p:spTree>
    <p:extLst>
      <p:ext uri="{BB962C8B-B14F-4D97-AF65-F5344CB8AC3E}">
        <p14:creationId xmlns:p14="http://schemas.microsoft.com/office/powerpoint/2010/main" xmlns="" val="285175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9</a:t>
            </a:fld>
            <a:endParaRPr lang="en-US" altLang="en-US" sz="1200"/>
          </a:p>
        </p:txBody>
      </p:sp>
    </p:spTree>
    <p:extLst>
      <p:ext uri="{BB962C8B-B14F-4D97-AF65-F5344CB8AC3E}">
        <p14:creationId xmlns:p14="http://schemas.microsoft.com/office/powerpoint/2010/main" xmlns="" val="383876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D32B0AD0-4463-4780-ADF0-7D3421A8796A}"/>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xmlns="" id="{4EE4478B-1A41-4128-AAE4-1333370456A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p>
        </p:txBody>
      </p:sp>
      <p:sp>
        <p:nvSpPr>
          <p:cNvPr id="15364" name="Slide Number Placeholder 3">
            <a:extLst>
              <a:ext uri="{FF2B5EF4-FFF2-40B4-BE49-F238E27FC236}">
                <a16:creationId xmlns:a16="http://schemas.microsoft.com/office/drawing/2014/main" xmlns="" id="{954D8703-F603-44BD-A656-A4DA9E23EE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879519-04D1-49EB-BF3E-AAF9924396F8}" type="slidenum">
              <a:rPr lang="en-US" altLang="en-US" sz="1200"/>
              <a:pPr/>
              <a:t>10</a:t>
            </a:fld>
            <a:endParaRPr lang="en-US" altLang="en-US" sz="1200"/>
          </a:p>
        </p:txBody>
      </p:sp>
    </p:spTree>
    <p:extLst>
      <p:ext uri="{BB962C8B-B14F-4D97-AF65-F5344CB8AC3E}">
        <p14:creationId xmlns:p14="http://schemas.microsoft.com/office/powerpoint/2010/main" xmlns="" val="211518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D78B1CD-9923-4066-BCDE-DB5A6CE89F6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xmlns="" id="{8D52B85D-0869-4CFC-8546-D4B169E6EBA2}"/>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xmlns="" id="{645F36A7-5309-467D-8DF9-36E4090F55FD}"/>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xmlns="" id="{45F5BCC5-7466-4AA5-B739-1F4C243D08BF}"/>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319FB877-BE25-4EDA-9501-B1614884B2F0}"/>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xmlns="" id="{69BC38B0-A144-4A02-8EE2-FA4E1B078018}"/>
              </a:ext>
            </a:extLst>
          </p:cNvPr>
          <p:cNvSpPr>
            <a:spLocks noGrp="1"/>
          </p:cNvSpPr>
          <p:nvPr>
            <p:ph type="dt" sz="half" idx="10"/>
          </p:nvPr>
        </p:nvSpPr>
        <p:spPr/>
        <p:txBody>
          <a:bodyPr/>
          <a:lstStyle>
            <a:lvl1pPr>
              <a:defRPr/>
            </a:lvl1pPr>
          </a:lstStyle>
          <a:p>
            <a:pPr>
              <a:defRPr/>
            </a:pPr>
            <a:endParaRPr lang="en-US"/>
          </a:p>
        </p:txBody>
      </p:sp>
      <p:sp>
        <p:nvSpPr>
          <p:cNvPr id="12" name="Footer Placeholder 16">
            <a:extLst>
              <a:ext uri="{FF2B5EF4-FFF2-40B4-BE49-F238E27FC236}">
                <a16:creationId xmlns:a16="http://schemas.microsoft.com/office/drawing/2014/main" xmlns="" id="{4F498474-F1EE-41F9-9A6F-CC7CFF93C306}"/>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xmlns="" id="{C9697324-3E97-4CE3-80F4-569A5AFF11C1}"/>
              </a:ext>
            </a:extLst>
          </p:cNvPr>
          <p:cNvSpPr>
            <a:spLocks noGrp="1"/>
          </p:cNvSpPr>
          <p:nvPr>
            <p:ph type="sldNum" sz="quarter" idx="12"/>
          </p:nvPr>
        </p:nvSpPr>
        <p:spPr/>
        <p:txBody>
          <a:bodyPr/>
          <a:lstStyle>
            <a:lvl1pPr>
              <a:defRPr/>
            </a:lvl1pPr>
          </a:lstStyle>
          <a:p>
            <a:fld id="{4020719B-48AE-4F76-9AB0-0911564EC5D7}" type="slidenum">
              <a:rPr lang="en-US" altLang="en-US"/>
              <a:pPr/>
              <a:t>‹#›</a:t>
            </a:fld>
            <a:endParaRPr lang="en-US" altLang="en-US"/>
          </a:p>
        </p:txBody>
      </p:sp>
    </p:spTree>
    <p:extLst>
      <p:ext uri="{BB962C8B-B14F-4D97-AF65-F5344CB8AC3E}">
        <p14:creationId xmlns:p14="http://schemas.microsoft.com/office/powerpoint/2010/main" xmlns="" val="13203047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FE6CCB16-88B9-420F-9297-0B7BDBE7E859}"/>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41A1577C-B39F-47E5-81E4-146871D6DF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11129030-989B-469A-A211-416E5D2284B0}"/>
              </a:ext>
            </a:extLst>
          </p:cNvPr>
          <p:cNvSpPr>
            <a:spLocks noGrp="1"/>
          </p:cNvSpPr>
          <p:nvPr>
            <p:ph type="sldNum" sz="quarter" idx="12"/>
          </p:nvPr>
        </p:nvSpPr>
        <p:spPr/>
        <p:txBody>
          <a:bodyPr/>
          <a:lstStyle>
            <a:lvl1pPr>
              <a:defRPr/>
            </a:lvl1pPr>
          </a:lstStyle>
          <a:p>
            <a:fld id="{8DD879D5-5612-4457-AB5E-49058D102C48}" type="slidenum">
              <a:rPr lang="en-US" altLang="en-US"/>
              <a:pPr/>
              <a:t>‹#›</a:t>
            </a:fld>
            <a:endParaRPr lang="en-US" altLang="en-US"/>
          </a:p>
        </p:txBody>
      </p:sp>
    </p:spTree>
    <p:extLst>
      <p:ext uri="{BB962C8B-B14F-4D97-AF65-F5344CB8AC3E}">
        <p14:creationId xmlns:p14="http://schemas.microsoft.com/office/powerpoint/2010/main" xmlns="" val="236821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882C2D74-330E-4F14-BD31-D5D691C3A03F}"/>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CDB44887-5379-4A50-BA65-36D2A3659E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4706A4F4-487E-42E3-9EEA-F4F466F4A9E1}"/>
              </a:ext>
            </a:extLst>
          </p:cNvPr>
          <p:cNvSpPr>
            <a:spLocks noGrp="1"/>
          </p:cNvSpPr>
          <p:nvPr>
            <p:ph type="sldNum" sz="quarter" idx="12"/>
          </p:nvPr>
        </p:nvSpPr>
        <p:spPr/>
        <p:txBody>
          <a:bodyPr/>
          <a:lstStyle>
            <a:lvl1pPr>
              <a:defRPr/>
            </a:lvl1pPr>
          </a:lstStyle>
          <a:p>
            <a:fld id="{68FC6E0D-F1EA-4634-BFF0-086379E4CE9B}" type="slidenum">
              <a:rPr lang="en-US" altLang="en-US"/>
              <a:pPr/>
              <a:t>‹#›</a:t>
            </a:fld>
            <a:endParaRPr lang="en-US" altLang="en-US"/>
          </a:p>
        </p:txBody>
      </p:sp>
    </p:spTree>
    <p:extLst>
      <p:ext uri="{BB962C8B-B14F-4D97-AF65-F5344CB8AC3E}">
        <p14:creationId xmlns:p14="http://schemas.microsoft.com/office/powerpoint/2010/main" xmlns="" val="273613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E2AA1A7C-0A73-42C7-BA42-CA6686D0474E}"/>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228B463E-8F40-4352-BA12-6C652C92FC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151B0019-F8DC-4129-996C-7AC9FA0184D5}"/>
              </a:ext>
            </a:extLst>
          </p:cNvPr>
          <p:cNvSpPr>
            <a:spLocks noGrp="1"/>
          </p:cNvSpPr>
          <p:nvPr>
            <p:ph type="sldNum" sz="quarter" idx="12"/>
          </p:nvPr>
        </p:nvSpPr>
        <p:spPr/>
        <p:txBody>
          <a:bodyPr/>
          <a:lstStyle>
            <a:lvl1pPr>
              <a:defRPr/>
            </a:lvl1pPr>
          </a:lstStyle>
          <a:p>
            <a:fld id="{CE46D990-13D2-4574-9C35-F48CF1599A06}" type="slidenum">
              <a:rPr lang="en-US" altLang="en-US"/>
              <a:pPr/>
              <a:t>‹#›</a:t>
            </a:fld>
            <a:endParaRPr lang="en-US" altLang="en-US"/>
          </a:p>
        </p:txBody>
      </p:sp>
    </p:spTree>
    <p:extLst>
      <p:ext uri="{BB962C8B-B14F-4D97-AF65-F5344CB8AC3E}">
        <p14:creationId xmlns:p14="http://schemas.microsoft.com/office/powerpoint/2010/main" xmlns="" val="41258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C4388C-340E-41A2-8BE5-CEF7D5186EE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xmlns="" id="{CB213A73-E6FD-4B53-888C-13BE308C65E2}"/>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xmlns="" id="{1CC4F38C-4854-4170-8769-9628CFAB2E6D}"/>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xmlns="" id="{498AC75A-FB67-4390-90FC-813037620F5E}"/>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C7754636-DF2E-4B48-B323-DDE99FC47032}"/>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xmlns="" id="{BF8A43B7-1428-47FE-8427-928CD103B090}"/>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xmlns="" id="{17FE6C02-03B1-42B1-9A71-906F490D1660}"/>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xmlns="" id="{FE9780F5-A497-43CB-AB89-66748AABCD52}"/>
              </a:ext>
            </a:extLst>
          </p:cNvPr>
          <p:cNvSpPr>
            <a:spLocks noGrp="1"/>
          </p:cNvSpPr>
          <p:nvPr>
            <p:ph type="sldNum" sz="quarter" idx="12"/>
          </p:nvPr>
        </p:nvSpPr>
        <p:spPr>
          <a:xfrm>
            <a:off x="146050" y="6208713"/>
            <a:ext cx="457200" cy="457200"/>
          </a:xfrm>
        </p:spPr>
        <p:txBody>
          <a:bodyPr/>
          <a:lstStyle>
            <a:lvl1pPr>
              <a:defRPr/>
            </a:lvl1pPr>
          </a:lstStyle>
          <a:p>
            <a:fld id="{031D3805-38F9-4010-87D9-4121F98C91EC}" type="slidenum">
              <a:rPr lang="en-US" altLang="en-US"/>
              <a:pPr/>
              <a:t>‹#›</a:t>
            </a:fld>
            <a:endParaRPr lang="en-US" altLang="en-US"/>
          </a:p>
        </p:txBody>
      </p:sp>
    </p:spTree>
    <p:extLst>
      <p:ext uri="{BB962C8B-B14F-4D97-AF65-F5344CB8AC3E}">
        <p14:creationId xmlns:p14="http://schemas.microsoft.com/office/powerpoint/2010/main" xmlns="" val="24368474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80F24DB6-3F83-4687-B91C-5B8F9C93871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167AF314-032A-49D9-A725-61F6600CBF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E6D67C0C-CE04-4EB6-8ED8-D14366DB4B30}"/>
              </a:ext>
            </a:extLst>
          </p:cNvPr>
          <p:cNvSpPr>
            <a:spLocks noGrp="1"/>
          </p:cNvSpPr>
          <p:nvPr>
            <p:ph type="sldNum" sz="quarter" idx="12"/>
          </p:nvPr>
        </p:nvSpPr>
        <p:spPr/>
        <p:txBody>
          <a:bodyPr/>
          <a:lstStyle>
            <a:lvl1pPr>
              <a:defRPr/>
            </a:lvl1pPr>
          </a:lstStyle>
          <a:p>
            <a:fld id="{47F0E79F-587F-480B-92AA-A91E59FBCC06}" type="slidenum">
              <a:rPr lang="en-US" altLang="en-US"/>
              <a:pPr/>
              <a:t>‹#›</a:t>
            </a:fld>
            <a:endParaRPr lang="en-US" altLang="en-US"/>
          </a:p>
        </p:txBody>
      </p:sp>
    </p:spTree>
    <p:extLst>
      <p:ext uri="{BB962C8B-B14F-4D97-AF65-F5344CB8AC3E}">
        <p14:creationId xmlns:p14="http://schemas.microsoft.com/office/powerpoint/2010/main" xmlns="" val="93942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xmlns="" id="{FC42B5EC-8B0B-49BF-A082-4A8715C99C45}"/>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xmlns="" id="{7AF45909-7793-4F0A-B953-9318FBFA18F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xmlns="" id="{F596A9DA-6301-4A7A-8FCA-365119471A74}"/>
              </a:ext>
            </a:extLst>
          </p:cNvPr>
          <p:cNvSpPr>
            <a:spLocks noGrp="1"/>
          </p:cNvSpPr>
          <p:nvPr>
            <p:ph type="sldNum" sz="quarter" idx="12"/>
          </p:nvPr>
        </p:nvSpPr>
        <p:spPr/>
        <p:txBody>
          <a:bodyPr/>
          <a:lstStyle>
            <a:lvl1pPr>
              <a:defRPr/>
            </a:lvl1pPr>
          </a:lstStyle>
          <a:p>
            <a:fld id="{8CA71E4B-FDDF-4EEC-B236-62580158EC64}" type="slidenum">
              <a:rPr lang="en-US" altLang="en-US"/>
              <a:pPr/>
              <a:t>‹#›</a:t>
            </a:fld>
            <a:endParaRPr lang="en-US" altLang="en-US"/>
          </a:p>
        </p:txBody>
      </p:sp>
    </p:spTree>
    <p:extLst>
      <p:ext uri="{BB962C8B-B14F-4D97-AF65-F5344CB8AC3E}">
        <p14:creationId xmlns:p14="http://schemas.microsoft.com/office/powerpoint/2010/main" xmlns="" val="206734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xmlns="" id="{A13C2A59-FA2E-4B84-B3EA-276D9C4731DE}"/>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xmlns="" id="{11853757-E722-48E3-8853-4161BE1E8B4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xmlns="" id="{8910FBC0-F992-49CB-916C-2522CEB4217B}"/>
              </a:ext>
            </a:extLst>
          </p:cNvPr>
          <p:cNvSpPr>
            <a:spLocks noGrp="1"/>
          </p:cNvSpPr>
          <p:nvPr>
            <p:ph type="sldNum" sz="quarter" idx="12"/>
          </p:nvPr>
        </p:nvSpPr>
        <p:spPr/>
        <p:txBody>
          <a:bodyPr/>
          <a:lstStyle>
            <a:lvl1pPr>
              <a:defRPr/>
            </a:lvl1pPr>
          </a:lstStyle>
          <a:p>
            <a:fld id="{CFF1F759-16B4-4201-A780-518AB624B098}" type="slidenum">
              <a:rPr lang="en-US" altLang="en-US"/>
              <a:pPr/>
              <a:t>‹#›</a:t>
            </a:fld>
            <a:endParaRPr lang="en-US" altLang="en-US"/>
          </a:p>
        </p:txBody>
      </p:sp>
    </p:spTree>
    <p:extLst>
      <p:ext uri="{BB962C8B-B14F-4D97-AF65-F5344CB8AC3E}">
        <p14:creationId xmlns:p14="http://schemas.microsoft.com/office/powerpoint/2010/main" xmlns="" val="108701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xmlns="" id="{00E4033C-C279-4CD7-93DC-A1F969F53288}"/>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xmlns="" id="{69BD8140-3B06-45C1-BE63-641C18AE05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xmlns="" id="{849B630B-F839-40AF-B1FA-DCDA4247E9DE}"/>
              </a:ext>
            </a:extLst>
          </p:cNvPr>
          <p:cNvSpPr>
            <a:spLocks noGrp="1"/>
          </p:cNvSpPr>
          <p:nvPr>
            <p:ph type="sldNum" sz="quarter" idx="12"/>
          </p:nvPr>
        </p:nvSpPr>
        <p:spPr/>
        <p:txBody>
          <a:bodyPr/>
          <a:lstStyle>
            <a:lvl1pPr>
              <a:defRPr/>
            </a:lvl1pPr>
          </a:lstStyle>
          <a:p>
            <a:fld id="{DC67540C-91AC-43A3-9794-D5316704EA62}" type="slidenum">
              <a:rPr lang="en-US" altLang="en-US"/>
              <a:pPr/>
              <a:t>‹#›</a:t>
            </a:fld>
            <a:endParaRPr lang="en-US" altLang="en-US"/>
          </a:p>
        </p:txBody>
      </p:sp>
    </p:spTree>
    <p:extLst>
      <p:ext uri="{BB962C8B-B14F-4D97-AF65-F5344CB8AC3E}">
        <p14:creationId xmlns:p14="http://schemas.microsoft.com/office/powerpoint/2010/main" xmlns="" val="167668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B0FB4C3-E6BC-4409-BF0B-B6B255EC894B}"/>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0">
            <a:extLst>
              <a:ext uri="{FF2B5EF4-FFF2-40B4-BE49-F238E27FC236}">
                <a16:creationId xmlns:a16="http://schemas.microsoft.com/office/drawing/2014/main" xmlns="" id="{3DFF5B43-A677-4020-B9CF-AFFFFF77F5A9}"/>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xmlns="" id="{2DD455C8-DF8B-4260-B55E-9E8832471D4D}"/>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xmlns="" id="{A4BFA67B-69F9-4790-B983-313380D4D0D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916A3374-6D8F-4C39-8388-C19655CADA34}"/>
              </a:ext>
            </a:extLst>
          </p:cNvPr>
          <p:cNvSpPr>
            <a:spLocks noGrp="1"/>
          </p:cNvSpPr>
          <p:nvPr>
            <p:ph type="sldNum" sz="quarter" idx="12"/>
          </p:nvPr>
        </p:nvSpPr>
        <p:spPr/>
        <p:txBody>
          <a:bodyPr/>
          <a:lstStyle>
            <a:lvl1pPr>
              <a:defRPr/>
            </a:lvl1pPr>
          </a:lstStyle>
          <a:p>
            <a:fld id="{B4BDB095-4267-4446-8E18-B5E9077EB432}" type="slidenum">
              <a:rPr lang="en-US" altLang="en-US"/>
              <a:pPr/>
              <a:t>‹#›</a:t>
            </a:fld>
            <a:endParaRPr lang="en-US" altLang="en-US"/>
          </a:p>
        </p:txBody>
      </p:sp>
    </p:spTree>
    <p:extLst>
      <p:ext uri="{BB962C8B-B14F-4D97-AF65-F5344CB8AC3E}">
        <p14:creationId xmlns:p14="http://schemas.microsoft.com/office/powerpoint/2010/main" xmlns="" val="357329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23088BB-B5B1-4A94-A0BF-31AA27D3845A}"/>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xmlns="" id="{2B2545A4-47E1-4EFE-B5FF-1209812B03F2}"/>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xmlns="" id="{21FB8E51-8417-4070-9CC0-58ECCEF52481}"/>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xmlns="" id="{FDDDC3A0-3069-4066-BFAC-1B9CFC726EA5}"/>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xmlns="" id="{1E68202F-DF59-4B26-A474-8325566B7A91}"/>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xmlns="" id="{49087FAD-B7CE-48DB-B719-069F1538A8D0}"/>
              </a:ext>
            </a:extLst>
          </p:cNvPr>
          <p:cNvSpPr>
            <a:spLocks noGrp="1"/>
          </p:cNvSpPr>
          <p:nvPr>
            <p:ph type="sldNum" sz="quarter" idx="12"/>
          </p:nvPr>
        </p:nvSpPr>
        <p:spPr>
          <a:xfrm>
            <a:off x="146050" y="6208713"/>
            <a:ext cx="457200" cy="457200"/>
          </a:xfrm>
        </p:spPr>
        <p:txBody>
          <a:bodyPr/>
          <a:lstStyle>
            <a:lvl1pPr>
              <a:defRPr/>
            </a:lvl1pPr>
          </a:lstStyle>
          <a:p>
            <a:fld id="{8F3FA930-3196-4238-A0B0-F589016C804D}" type="slidenum">
              <a:rPr lang="en-US" altLang="en-US"/>
              <a:pPr/>
              <a:t>‹#›</a:t>
            </a:fld>
            <a:endParaRPr lang="en-US" altLang="en-US"/>
          </a:p>
        </p:txBody>
      </p:sp>
    </p:spTree>
    <p:extLst>
      <p:ext uri="{BB962C8B-B14F-4D97-AF65-F5344CB8AC3E}">
        <p14:creationId xmlns:p14="http://schemas.microsoft.com/office/powerpoint/2010/main" xmlns="" val="244165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7DDCD3E-0184-4DD0-B4F4-8AD49F538D2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a:extLst>
              <a:ext uri="{FF2B5EF4-FFF2-40B4-BE49-F238E27FC236}">
                <a16:creationId xmlns:a16="http://schemas.microsoft.com/office/drawing/2014/main" xmlns="" id="{9CD0D6E3-9B53-4333-9F15-41E889CCD709}"/>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a:extLst>
              <a:ext uri="{FF2B5EF4-FFF2-40B4-BE49-F238E27FC236}">
                <a16:creationId xmlns:a16="http://schemas.microsoft.com/office/drawing/2014/main" xmlns="" id="{C37C1CDD-4149-4A5E-AB5F-A4707ECF8637}"/>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xmlns="" id="{99E0E533-D998-4E56-8250-0800AB33A943}"/>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xmlns="" id="{9CF25AC6-024F-43E8-9914-B8215D986E94}"/>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a:extLst>
              <a:ext uri="{FF2B5EF4-FFF2-40B4-BE49-F238E27FC236}">
                <a16:creationId xmlns:a16="http://schemas.microsoft.com/office/drawing/2014/main" xmlns="" id="{F858ACB9-B703-4736-9F3E-6D9B5565318C}"/>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a:extLst>
              <a:ext uri="{FF2B5EF4-FFF2-40B4-BE49-F238E27FC236}">
                <a16:creationId xmlns:a16="http://schemas.microsoft.com/office/drawing/2014/main" xmlns="" id="{40455B30-E5F6-48E7-B776-E0879B396ECA}"/>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E2CB39FE-E807-4B06-96F1-10719EE003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8" r:id="rId1"/>
    <p:sldLayoutId id="2147484111" r:id="rId2"/>
    <p:sldLayoutId id="2147484119" r:id="rId3"/>
    <p:sldLayoutId id="2147484112" r:id="rId4"/>
    <p:sldLayoutId id="2147484113" r:id="rId5"/>
    <p:sldLayoutId id="2147484114" r:id="rId6"/>
    <p:sldLayoutId id="2147484115" r:id="rId7"/>
    <p:sldLayoutId id="2147484120" r:id="rId8"/>
    <p:sldLayoutId id="2147484121" r:id="rId9"/>
    <p:sldLayoutId id="2147484116" r:id="rId10"/>
    <p:sldLayoutId id="2147484117"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51730DA2-221E-41FE-A80B-01D16FF8AFEB}"/>
              </a:ext>
            </a:extLst>
          </p:cNvPr>
          <p:cNvSpPr>
            <a:spLocks noGrp="1" noChangeArrowheads="1"/>
          </p:cNvSpPr>
          <p:nvPr>
            <p:ph type="ctrTitle"/>
          </p:nvPr>
        </p:nvSpPr>
        <p:spPr>
          <a:xfrm>
            <a:off x="457200" y="571500"/>
            <a:ext cx="8229600" cy="2643188"/>
          </a:xfrm>
        </p:spPr>
        <p:txBody>
          <a:bodyPr/>
          <a:lstStyle/>
          <a:p>
            <a:pPr eaLnBrk="1" hangingPunct="1"/>
            <a:r>
              <a:rPr lang="en-ZA" altLang="en-US" sz="3600" b="1" dirty="0"/>
              <a:t/>
            </a:r>
            <a:br>
              <a:rPr lang="en-ZA" altLang="en-US" sz="3600" b="1" dirty="0"/>
            </a:br>
            <a:r>
              <a:rPr lang="en-ZA" altLang="en-US" sz="3600" b="1" dirty="0"/>
              <a:t/>
            </a:r>
            <a:br>
              <a:rPr lang="en-ZA" altLang="en-US" sz="3600" b="1" dirty="0"/>
            </a:br>
            <a:r>
              <a:rPr lang="en-ZA" altLang="en-US" sz="2800" b="1" dirty="0"/>
              <a:t>PRESENTATION TO THE PORTFOLIO COMMITTEE ON COOPERATIVE GOVERNANCE &amp; TRADITIONAL AFFAIRS</a:t>
            </a:r>
            <a:endParaRPr altLang="en-US" sz="2800" b="1" dirty="0"/>
          </a:p>
        </p:txBody>
      </p:sp>
      <p:sp>
        <p:nvSpPr>
          <p:cNvPr id="6147" name="TextBox 3">
            <a:extLst>
              <a:ext uri="{FF2B5EF4-FFF2-40B4-BE49-F238E27FC236}">
                <a16:creationId xmlns:a16="http://schemas.microsoft.com/office/drawing/2014/main" xmlns="" id="{B219B50F-6192-4FFE-A513-D244D1805BFD}"/>
              </a:ext>
            </a:extLst>
          </p:cNvPr>
          <p:cNvSpPr txBox="1">
            <a:spLocks noChangeArrowheads="1"/>
          </p:cNvSpPr>
          <p:nvPr/>
        </p:nvSpPr>
        <p:spPr bwMode="auto">
          <a:xfrm>
            <a:off x="1835696" y="5517232"/>
            <a:ext cx="550068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Franklin Gothic Medium" panose="020B0603020102020204" pitchFamily="34" charset="0"/>
              </a:rPr>
              <a:t>PRESENTER: </a:t>
            </a:r>
          </a:p>
          <a:p>
            <a:pPr algn="ctr"/>
            <a:r>
              <a:rPr lang="en-US" altLang="en-US" dirty="0">
                <a:latin typeface="Franklin Gothic Medium" panose="020B0603020102020204" pitchFamily="34" charset="0"/>
              </a:rPr>
              <a:t>0</a:t>
            </a:r>
            <a:r>
              <a:rPr lang="en-US" altLang="en-US" dirty="0" smtClean="0">
                <a:latin typeface="Franklin Gothic Medium" panose="020B0603020102020204" pitchFamily="34" charset="0"/>
              </a:rPr>
              <a:t>3 </a:t>
            </a:r>
            <a:r>
              <a:rPr lang="en-US" altLang="en-US" dirty="0">
                <a:latin typeface="Franklin Gothic Medium" panose="020B0603020102020204" pitchFamily="34" charset="0"/>
              </a:rPr>
              <a:t>NOVEMBER </a:t>
            </a:r>
            <a:r>
              <a:rPr lang="en-US" altLang="en-US" dirty="0" smtClean="0">
                <a:latin typeface="Franklin Gothic Medium" panose="020B0603020102020204" pitchFamily="34" charset="0"/>
              </a:rPr>
              <a:t>2020</a:t>
            </a:r>
            <a:endParaRPr lang="en-US" altLang="en-US" dirty="0">
              <a:latin typeface="Franklin Gothic Medium" panose="020B0603020102020204" pitchFamily="34" charset="0"/>
            </a:endParaRPr>
          </a:p>
        </p:txBody>
      </p:sp>
      <p:pic>
        <p:nvPicPr>
          <p:cNvPr id="5" name="Picture 20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3313078"/>
            <a:ext cx="1530946" cy="220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5"/>
          <p:cNvSpPr txBox="1">
            <a:spLocks noChangeArrowheads="1"/>
          </p:cNvSpPr>
          <p:nvPr/>
        </p:nvSpPr>
        <p:spPr bwMode="auto">
          <a:xfrm>
            <a:off x="1066800" y="333375"/>
            <a:ext cx="6934200" cy="1066800"/>
          </a:xfrm>
          <a:prstGeom prst="rect">
            <a:avLst/>
          </a:prstGeom>
          <a:noFill/>
          <a:ln w="9525">
            <a:noFill/>
            <a:miter lim="800000"/>
            <a:headEnd/>
            <a:tailEnd/>
          </a:ln>
          <a:effectLst/>
        </p:spPr>
        <p:txBody>
          <a:bodyPr>
            <a:spAutoFit/>
          </a:bodyPr>
          <a:lstStyle/>
          <a:p>
            <a:pPr algn="ctr" eaLnBrk="1" hangingPunct="1">
              <a:defRPr/>
            </a:pPr>
            <a:r>
              <a:rPr lang="en-US" sz="3200" b="1" dirty="0">
                <a:solidFill>
                  <a:srgbClr val="000000"/>
                </a:solidFill>
                <a:effectLst>
                  <a:outerShdw blurRad="38100" dist="38100" dir="2700000" algn="tl">
                    <a:srgbClr val="C0C0C0"/>
                  </a:outerShdw>
                </a:effectLst>
                <a:latin typeface="Georgia" pitchFamily="18" charset="0"/>
                <a:cs typeface="Arial" charset="0"/>
              </a:rPr>
              <a:t>MOGALAKWENA LOCAL MUNICIPALITY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0399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10</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242888" y="1484784"/>
            <a:ext cx="8663167" cy="5212532"/>
          </a:xfrm>
          <a:prstGeom prst="rect">
            <a:avLst/>
          </a:prstGeom>
        </p:spPr>
      </p:pic>
    </p:spTree>
    <p:extLst>
      <p:ext uri="{BB962C8B-B14F-4D97-AF65-F5344CB8AC3E}">
        <p14:creationId xmlns:p14="http://schemas.microsoft.com/office/powerpoint/2010/main" xmlns="" val="268430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0399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11</a:t>
            </a:fld>
            <a:endParaRPr lang="en-US" altLang="en-US" sz="1400">
              <a:solidFill>
                <a:srgbClr val="FFFFFF"/>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242888" y="1484784"/>
            <a:ext cx="8663167" cy="4730906"/>
          </a:xfrm>
          <a:prstGeom prst="rect">
            <a:avLst/>
          </a:prstGeom>
        </p:spPr>
      </p:pic>
    </p:spTree>
    <p:extLst>
      <p:ext uri="{BB962C8B-B14F-4D97-AF65-F5344CB8AC3E}">
        <p14:creationId xmlns:p14="http://schemas.microsoft.com/office/powerpoint/2010/main" xmlns="" val="167207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0399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12</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266521" y="1683048"/>
            <a:ext cx="8663167" cy="4627265"/>
          </a:xfrm>
          <a:prstGeom prst="rect">
            <a:avLst/>
          </a:prstGeom>
        </p:spPr>
      </p:pic>
    </p:spTree>
    <p:extLst>
      <p:ext uri="{BB962C8B-B14F-4D97-AF65-F5344CB8AC3E}">
        <p14:creationId xmlns:p14="http://schemas.microsoft.com/office/powerpoint/2010/main" xmlns="" val="124968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0399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13</a:t>
            </a:fld>
            <a:endParaRPr lang="en-US" altLang="en-US" sz="1400">
              <a:solidFill>
                <a:srgbClr val="FFFFFF"/>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242888" y="1338321"/>
            <a:ext cx="8663167" cy="5230821"/>
          </a:xfrm>
          <a:prstGeom prst="rect">
            <a:avLst/>
          </a:prstGeom>
        </p:spPr>
      </p:pic>
    </p:spTree>
    <p:extLst>
      <p:ext uri="{BB962C8B-B14F-4D97-AF65-F5344CB8AC3E}">
        <p14:creationId xmlns:p14="http://schemas.microsoft.com/office/powerpoint/2010/main" xmlns="" val="240188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3285333264"/>
              </p:ext>
            </p:extLst>
          </p:nvPr>
        </p:nvGraphicFramePr>
        <p:xfrm>
          <a:off x="179388" y="765175"/>
          <a:ext cx="8785225" cy="628374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just"/>
                      <a:r>
                        <a:rPr lang="en-ZA" altLang="en-US" sz="2800" dirty="0" smtClean="0">
                          <a:latin typeface="Arial" panose="020B0604020202020204" pitchFamily="34" charset="0"/>
                          <a:cs typeface="Arial" panose="020B0604020202020204" pitchFamily="34" charset="0"/>
                        </a:rPr>
                        <a:t>ACTIONS TO ADDRESS INTERNAL CONTROL DEFICIENCIES</a:t>
                      </a:r>
                      <a:endParaRPr lang="en-ZA" sz="2800" dirty="0">
                        <a:latin typeface="Arial" pitchFamily="34" charset="0"/>
                        <a:cs typeface="Arial" pitchFamily="34" charset="0"/>
                      </a:endParaRPr>
                    </a:p>
                  </a:txBody>
                  <a:tcPr marL="91443" marR="91443" marT="45719" marB="45719">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14</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166305" y="1700808"/>
            <a:ext cx="8763383" cy="4968552"/>
          </a:xfrm>
          <a:prstGeom prst="rect">
            <a:avLst/>
          </a:prstGeom>
        </p:spPr>
      </p:pic>
    </p:spTree>
    <p:extLst>
      <p:ext uri="{BB962C8B-B14F-4D97-AF65-F5344CB8AC3E}">
        <p14:creationId xmlns:p14="http://schemas.microsoft.com/office/powerpoint/2010/main" xmlns="" val="372070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1070304787"/>
              </p:ext>
            </p:extLst>
          </p:nvPr>
        </p:nvGraphicFramePr>
        <p:xfrm>
          <a:off x="179388" y="765175"/>
          <a:ext cx="8785225" cy="628374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just"/>
                      <a:r>
                        <a:rPr lang="en-ZA" altLang="en-US" sz="2800" dirty="0" smtClean="0">
                          <a:latin typeface="Arial" panose="020B0604020202020204" pitchFamily="34" charset="0"/>
                          <a:cs typeface="Arial" panose="020B0604020202020204" pitchFamily="34" charset="0"/>
                        </a:rPr>
                        <a:t>ACTIONS TO ADDRESS INTERNAL CONTROL DEFICIENCIES…</a:t>
                      </a:r>
                      <a:r>
                        <a:rPr lang="en-ZA" altLang="en-US" sz="2800" dirty="0" err="1" smtClean="0">
                          <a:latin typeface="Arial" panose="020B0604020202020204" pitchFamily="34" charset="0"/>
                          <a:cs typeface="Arial" panose="020B0604020202020204" pitchFamily="34" charset="0"/>
                        </a:rPr>
                        <a:t>cont</a:t>
                      </a:r>
                      <a:r>
                        <a:rPr lang="en-ZA" altLang="en-US" sz="2800" dirty="0" smtClean="0">
                          <a:latin typeface="Arial" panose="020B0604020202020204" pitchFamily="34" charset="0"/>
                          <a:cs typeface="Arial" panose="020B0604020202020204" pitchFamily="34" charset="0"/>
                        </a:rPr>
                        <a:t>…</a:t>
                      </a:r>
                      <a:endParaRPr lang="en-ZA" sz="2800" dirty="0">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15</a:t>
            </a:fld>
            <a:endParaRPr lang="en-US" altLang="en-US" sz="1400">
              <a:solidFill>
                <a:srgbClr val="FFFFFF"/>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114677" y="1628800"/>
            <a:ext cx="8815011" cy="5312316"/>
          </a:xfrm>
          <a:prstGeom prst="rect">
            <a:avLst/>
          </a:prstGeom>
        </p:spPr>
      </p:pic>
    </p:spTree>
    <p:extLst>
      <p:ext uri="{BB962C8B-B14F-4D97-AF65-F5344CB8AC3E}">
        <p14:creationId xmlns:p14="http://schemas.microsoft.com/office/powerpoint/2010/main" xmlns="" val="420583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1070304787"/>
              </p:ext>
            </p:extLst>
          </p:nvPr>
        </p:nvGraphicFramePr>
        <p:xfrm>
          <a:off x="179388" y="765175"/>
          <a:ext cx="8785225" cy="628374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just"/>
                      <a:r>
                        <a:rPr lang="en-ZA" altLang="en-US" sz="2800" dirty="0" smtClean="0">
                          <a:latin typeface="Arial" panose="020B0604020202020204" pitchFamily="34" charset="0"/>
                          <a:cs typeface="Arial" panose="020B0604020202020204" pitchFamily="34" charset="0"/>
                        </a:rPr>
                        <a:t>ACTIONS TO ADDRESS INTERNAL CONTROL DEFICIENCIES…</a:t>
                      </a:r>
                      <a:r>
                        <a:rPr lang="en-ZA" altLang="en-US" sz="2800" dirty="0" err="1" smtClean="0">
                          <a:latin typeface="Arial" panose="020B0604020202020204" pitchFamily="34" charset="0"/>
                          <a:cs typeface="Arial" panose="020B0604020202020204" pitchFamily="34" charset="0"/>
                        </a:rPr>
                        <a:t>cont</a:t>
                      </a:r>
                      <a:r>
                        <a:rPr lang="en-ZA" altLang="en-US" sz="2800" dirty="0" smtClean="0">
                          <a:latin typeface="Arial" panose="020B0604020202020204" pitchFamily="34" charset="0"/>
                          <a:cs typeface="Arial" panose="020B0604020202020204" pitchFamily="34" charset="0"/>
                        </a:rPr>
                        <a:t>…</a:t>
                      </a:r>
                      <a:endParaRPr lang="en-ZA" sz="2800" dirty="0">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16</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166305" y="1700808"/>
            <a:ext cx="8839966" cy="2328874"/>
          </a:xfrm>
          <a:prstGeom prst="rect">
            <a:avLst/>
          </a:prstGeom>
        </p:spPr>
      </p:pic>
    </p:spTree>
    <p:extLst>
      <p:ext uri="{BB962C8B-B14F-4D97-AF65-F5344CB8AC3E}">
        <p14:creationId xmlns:p14="http://schemas.microsoft.com/office/powerpoint/2010/main" xmlns="" val="2959121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OF FINANCES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715836716"/>
              </p:ext>
            </p:extLst>
          </p:nvPr>
        </p:nvGraphicFramePr>
        <p:xfrm>
          <a:off x="214312" y="882853"/>
          <a:ext cx="8501063" cy="6004552"/>
        </p:xfrm>
        <a:graphic>
          <a:graphicData uri="http://schemas.openxmlformats.org/drawingml/2006/table">
            <a:tbl>
              <a:tblPr firstRow="1" bandRow="1">
                <a:tableStyleId>{5C22544A-7EE6-4342-B048-85BDC9FD1C3A}</a:tableStyleId>
              </a:tblPr>
              <a:tblGrid>
                <a:gridCol w="8501063">
                  <a:extLst>
                    <a:ext uri="{9D8B030D-6E8A-4147-A177-3AD203B41FA5}">
                      <a16:colId xmlns:a16="http://schemas.microsoft.com/office/drawing/2014/main" xmlns="" val="20000"/>
                    </a:ext>
                  </a:extLst>
                </a:gridCol>
              </a:tblGrid>
              <a:tr h="350506">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COVID-19 EXPENDITURE</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2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latin typeface="Arial" pitchFamily="34" charset="0"/>
                          <a:cs typeface="Arial" pitchFamily="34" charset="0"/>
                        </a:rPr>
                        <a:t>NB: </a:t>
                      </a:r>
                      <a:r>
                        <a:rPr lang="en-ZA" sz="1400" b="0" i="1" dirty="0" smtClean="0">
                          <a:solidFill>
                            <a:schemeClr val="tx1"/>
                          </a:solidFill>
                          <a:latin typeface="Arial" pitchFamily="34" charset="0"/>
                          <a:cs typeface="Arial" pitchFamily="34" charset="0"/>
                        </a:rPr>
                        <a:t>Procurement of PPE items were guided by the Instruction 5 on price lists (as amended) issued</a:t>
                      </a:r>
                      <a:r>
                        <a:rPr lang="en-ZA" sz="1400" b="0" i="1" baseline="0" dirty="0" smtClean="0">
                          <a:solidFill>
                            <a:schemeClr val="tx1"/>
                          </a:solidFill>
                          <a:latin typeface="Arial" pitchFamily="34" charset="0"/>
                          <a:cs typeface="Arial" pitchFamily="34" charset="0"/>
                        </a:rPr>
                        <a:t> by National Treasury as from 28</a:t>
                      </a:r>
                      <a:r>
                        <a:rPr lang="en-ZA" sz="1400" b="0" i="1" baseline="30000" dirty="0" smtClean="0">
                          <a:solidFill>
                            <a:schemeClr val="tx1"/>
                          </a:solidFill>
                          <a:latin typeface="Arial" pitchFamily="34" charset="0"/>
                          <a:cs typeface="Arial" pitchFamily="34" charset="0"/>
                        </a:rPr>
                        <a:t>th</a:t>
                      </a:r>
                      <a:r>
                        <a:rPr lang="en-ZA" sz="1400" b="0" i="1" baseline="0" dirty="0" smtClean="0">
                          <a:solidFill>
                            <a:schemeClr val="tx1"/>
                          </a:solidFill>
                          <a:latin typeface="Arial" pitchFamily="34" charset="0"/>
                          <a:cs typeface="Arial" pitchFamily="34" charset="0"/>
                        </a:rPr>
                        <a:t> May 2020.</a:t>
                      </a:r>
                      <a:endParaRPr lang="en-ZA" sz="1400" b="0" i="1"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400" b="0" i="1" baseline="0" dirty="0" smtClean="0">
                          <a:solidFill>
                            <a:schemeClr val="tx1"/>
                          </a:solidFill>
                          <a:latin typeface="Arial" pitchFamily="34" charset="0"/>
                          <a:cs typeface="Arial" pitchFamily="34" charset="0"/>
                        </a:rPr>
                        <a:t>.</a:t>
                      </a:r>
                      <a:endParaRPr lang="en-ZA" sz="1400" b="0" i="1" dirty="0">
                        <a:solidFill>
                          <a:schemeClr val="tx1"/>
                        </a:solidFill>
                        <a:latin typeface="Arial" pitchFamily="34" charset="0"/>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17</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2"/>
          <a:stretch>
            <a:fillRect/>
          </a:stretch>
        </p:blipFill>
        <p:spPr>
          <a:xfrm>
            <a:off x="304800" y="1412776"/>
            <a:ext cx="8227640" cy="3888432"/>
          </a:xfrm>
          <a:prstGeom prst="rect">
            <a:avLst/>
          </a:prstGeom>
        </p:spPr>
      </p:pic>
    </p:spTree>
    <p:extLst>
      <p:ext uri="{BB962C8B-B14F-4D97-AF65-F5344CB8AC3E}">
        <p14:creationId xmlns:p14="http://schemas.microsoft.com/office/powerpoint/2010/main" xmlns="" val="335542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OF FINANCES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3222124034"/>
              </p:ext>
            </p:extLst>
          </p:nvPr>
        </p:nvGraphicFramePr>
        <p:xfrm>
          <a:off x="0" y="882853"/>
          <a:ext cx="9144000" cy="6004552"/>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169883">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COVID-19 EXPENDITURE…cont..</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7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dirty="0" smtClean="0">
                          <a:solidFill>
                            <a:schemeClr val="tx1"/>
                          </a:solidFill>
                          <a:latin typeface="Arial" pitchFamily="34" charset="0"/>
                          <a:cs typeface="Arial" pitchFamily="34" charset="0"/>
                        </a:rPr>
                        <a:t>The</a:t>
                      </a:r>
                      <a:r>
                        <a:rPr lang="en-ZA" sz="1400" b="0" baseline="0" dirty="0" smtClean="0">
                          <a:solidFill>
                            <a:schemeClr val="tx1"/>
                          </a:solidFill>
                          <a:latin typeface="Arial" pitchFamily="34" charset="0"/>
                          <a:cs typeface="Arial" pitchFamily="34" charset="0"/>
                        </a:rPr>
                        <a:t> Municipality</a:t>
                      </a:r>
                      <a:r>
                        <a:rPr lang="en-ZA" sz="1400" b="0" dirty="0" smtClean="0">
                          <a:solidFill>
                            <a:schemeClr val="tx1"/>
                          </a:solidFill>
                          <a:latin typeface="Arial" pitchFamily="34" charset="0"/>
                          <a:cs typeface="Arial" pitchFamily="34" charset="0"/>
                        </a:rPr>
                        <a:t> had to procure PPE for employees working during</a:t>
                      </a:r>
                      <a:r>
                        <a:rPr lang="en-ZA" sz="1400" b="0" baseline="0" dirty="0" smtClean="0">
                          <a:solidFill>
                            <a:schemeClr val="tx1"/>
                          </a:solidFill>
                          <a:latin typeface="Arial" pitchFamily="34" charset="0"/>
                          <a:cs typeface="Arial" pitchFamily="34" charset="0"/>
                        </a:rPr>
                        <a:t> National lockdown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baseline="0" dirty="0" smtClean="0">
                          <a:solidFill>
                            <a:schemeClr val="tx1"/>
                          </a:solidFill>
                          <a:latin typeface="Arial" pitchFamily="34" charset="0"/>
                          <a:cs typeface="Arial" pitchFamily="34" charset="0"/>
                        </a:rPr>
                        <a:t>The SLA with the Protective Clothing supplier expired in December 2019</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latin typeface="Arial" panose="020B0604020202020204" pitchFamily="34" charset="0"/>
                          <a:cs typeface="Arial" panose="020B0604020202020204" pitchFamily="34" charset="0"/>
                        </a:rPr>
                        <a:t>National Treasury issues a directive to all government departments and municipalities to procure personal protective equipment from the RT57 contract.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latin typeface="Arial" panose="020B0604020202020204" pitchFamily="34" charset="0"/>
                          <a:cs typeface="Arial" panose="020B0604020202020204" pitchFamily="34" charset="0"/>
                        </a:rPr>
                        <a:t>The Municipality liaised with service providers and issue them with specification of the items required. However, no response was forthcoming due to huge demand,</a:t>
                      </a:r>
                      <a:r>
                        <a:rPr lang="en-US" altLang="en-US" sz="1400" baseline="0" dirty="0" smtClean="0">
                          <a:latin typeface="Arial" panose="020B0604020202020204" pitchFamily="34" charset="0"/>
                          <a:cs typeface="Arial" panose="020B0604020202020204" pitchFamily="34" charset="0"/>
                        </a:rPr>
                        <a:t> pre-payment requirements prior to delivery of goods.</a:t>
                      </a:r>
                      <a:endParaRPr lang="en-US" altLang="en-US" sz="140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latin typeface="Arial" panose="020B0604020202020204" pitchFamily="34" charset="0"/>
                          <a:cs typeface="Arial" panose="020B0604020202020204" pitchFamily="34" charset="0"/>
                        </a:rPr>
                        <a:t>Some Service providers whom the National Treasury directed municipalities to procure materials from them were unable to deliver to scarcity of the materials at the time due to huge demand in the country.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dirty="0" smtClean="0">
                          <a:latin typeface="Arial" panose="020B0604020202020204" pitchFamily="34" charset="0"/>
                          <a:cs typeface="Arial" panose="020B0604020202020204" pitchFamily="34" charset="0"/>
                        </a:rPr>
                        <a:t>Other service providers on the transversal contract for protective clothing were demanding 50% payment prior to supply and delivery of the materials which would be against the prescripts of the MFMA, and Municipality’s SCM policy.</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baseline="0" dirty="0" smtClean="0">
                          <a:solidFill>
                            <a:schemeClr val="tx1"/>
                          </a:solidFill>
                          <a:latin typeface="Arial" pitchFamily="34" charset="0"/>
                          <a:cs typeface="Arial" pitchFamily="34" charset="0"/>
                        </a:rPr>
                        <a:t>The municipality resorted to emergency procurement through SCM Regulation 36 of MFMA i.e. deviation (3 quotations)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baseline="0" dirty="0" smtClean="0">
                          <a:solidFill>
                            <a:schemeClr val="tx1"/>
                          </a:solidFill>
                          <a:latin typeface="Arial" pitchFamily="34" charset="0"/>
                          <a:cs typeface="Arial" pitchFamily="34" charset="0"/>
                        </a:rPr>
                        <a:t>Procurement of goods and services was guided by  directives issued National Treasury </a:t>
                      </a: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18</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2"/>
          <a:stretch>
            <a:fillRect/>
          </a:stretch>
        </p:blipFill>
        <p:spPr>
          <a:xfrm>
            <a:off x="304800" y="1268760"/>
            <a:ext cx="8366608" cy="2448272"/>
          </a:xfrm>
          <a:prstGeom prst="rect">
            <a:avLst/>
          </a:prstGeom>
        </p:spPr>
      </p:pic>
    </p:spTree>
    <p:extLst>
      <p:ext uri="{BB962C8B-B14F-4D97-AF65-F5344CB8AC3E}">
        <p14:creationId xmlns:p14="http://schemas.microsoft.com/office/powerpoint/2010/main" xmlns="" val="326962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108520" y="76200"/>
            <a:ext cx="910012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COVID 19 WATER INTERVENTIONS</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1791994969"/>
              </p:ext>
            </p:extLst>
          </p:nvPr>
        </p:nvGraphicFramePr>
        <p:xfrm>
          <a:off x="214312" y="882853"/>
          <a:ext cx="8501063" cy="5426467"/>
        </p:xfrm>
        <a:graphic>
          <a:graphicData uri="http://schemas.openxmlformats.org/drawingml/2006/table">
            <a:tbl>
              <a:tblPr firstRow="1" bandRow="1">
                <a:tableStyleId>{5C22544A-7EE6-4342-B048-85BDC9FD1C3A}</a:tableStyleId>
              </a:tblPr>
              <a:tblGrid>
                <a:gridCol w="8501063">
                  <a:extLst>
                    <a:ext uri="{9D8B030D-6E8A-4147-A177-3AD203B41FA5}">
                      <a16:colId xmlns:a16="http://schemas.microsoft.com/office/drawing/2014/main" xmlns="" val="20000"/>
                    </a:ext>
                  </a:extLst>
                </a:gridCol>
              </a:tblGrid>
              <a:tr h="441688">
                <a:tc>
                  <a:txBody>
                    <a:bodyPr/>
                    <a:lstStyle/>
                    <a:p>
                      <a:pPr algn="ctr"/>
                      <a:r>
                        <a:rPr lang="en-US" sz="1800" dirty="0" smtClean="0">
                          <a:latin typeface="Arial" panose="020B0604020202020204" pitchFamily="34" charset="0"/>
                          <a:cs typeface="Arial" panose="020B0604020202020204" pitchFamily="34" charset="0"/>
                        </a:rPr>
                        <a:t>ALLOCATION OF MAINTENANCE WORK COVID-19 RESPONSE</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84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0" i="1"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19</a:t>
            </a:fld>
            <a:endParaRPr lang="en-US" altLang="en-US" sz="1400">
              <a:solidFill>
                <a:srgbClr val="FFFFFF"/>
              </a:solidFill>
              <a:latin typeface="Franklin Gothic Book" panose="020B0503020102020204" pitchFamily="34" charset="0"/>
            </a:endParaRPr>
          </a:p>
        </p:txBody>
      </p:sp>
      <p:sp>
        <p:nvSpPr>
          <p:cNvPr id="6" name="Content Placeholder 2"/>
          <p:cNvSpPr txBox="1">
            <a:spLocks/>
          </p:cNvSpPr>
          <p:nvPr/>
        </p:nvSpPr>
        <p:spPr bwMode="auto">
          <a:xfrm>
            <a:off x="282476" y="1340768"/>
            <a:ext cx="8318127" cy="5832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ClrTx/>
            </a:pPr>
            <a:r>
              <a:rPr lang="en-ZA" sz="1600" dirty="0" smtClean="0">
                <a:latin typeface="Arial" panose="020B0604020202020204" pitchFamily="34" charset="0"/>
                <a:cs typeface="Arial" panose="020B0604020202020204" pitchFamily="34" charset="0"/>
              </a:rPr>
              <a:t>The municipality re-allocated funds for Covid-19. Further allocated works to deal with immediate interventions on water supply issues to all service providers already appointed under the Municipality’s Water &amp; Sanitation maintenance contracts.</a:t>
            </a:r>
          </a:p>
          <a:p>
            <a:pPr algn="just">
              <a:buClrTx/>
            </a:pPr>
            <a:r>
              <a:rPr lang="en-US" sz="1600" dirty="0" smtClean="0">
                <a:latin typeface="Arial" panose="020B0604020202020204" pitchFamily="34" charset="0"/>
                <a:cs typeface="Arial" panose="020B0604020202020204" pitchFamily="34" charset="0"/>
              </a:rPr>
              <a:t>The service providers were appointed following Municipal SCM process on </a:t>
            </a:r>
            <a:r>
              <a:rPr lang="en-US" sz="1600" i="1" dirty="0" smtClean="0">
                <a:latin typeface="Arial" panose="020B0604020202020204" pitchFamily="34" charset="0"/>
                <a:cs typeface="Arial" panose="020B0604020202020204" pitchFamily="34" charset="0"/>
              </a:rPr>
              <a:t>an as and when</a:t>
            </a:r>
            <a:r>
              <a:rPr lang="en-US" sz="1600" dirty="0" smtClean="0">
                <a:latin typeface="Arial" panose="020B0604020202020204" pitchFamily="34" charset="0"/>
                <a:cs typeface="Arial" panose="020B0604020202020204" pitchFamily="34" charset="0"/>
              </a:rPr>
              <a:t> it required basis for a period of 3 years from the 01</a:t>
            </a:r>
            <a:r>
              <a:rPr lang="en-US" sz="1600" baseline="30000" dirty="0" smtClean="0">
                <a:latin typeface="Arial" panose="020B0604020202020204" pitchFamily="34" charset="0"/>
                <a:cs typeface="Arial" panose="020B0604020202020204" pitchFamily="34" charset="0"/>
              </a:rPr>
              <a:t>st</a:t>
            </a:r>
            <a:r>
              <a:rPr lang="en-US" sz="1600" dirty="0" smtClean="0">
                <a:latin typeface="Arial" panose="020B0604020202020204" pitchFamily="34" charset="0"/>
                <a:cs typeface="Arial" panose="020B0604020202020204" pitchFamily="34" charset="0"/>
              </a:rPr>
              <a:t> April 2018 to 01</a:t>
            </a:r>
            <a:r>
              <a:rPr lang="en-US" sz="1600" baseline="30000" dirty="0" smtClean="0">
                <a:latin typeface="Arial" panose="020B0604020202020204" pitchFamily="34" charset="0"/>
                <a:cs typeface="Arial" panose="020B0604020202020204" pitchFamily="34" charset="0"/>
              </a:rPr>
              <a:t>st</a:t>
            </a:r>
            <a:r>
              <a:rPr lang="en-US" sz="1600" dirty="0" smtClean="0">
                <a:latin typeface="Arial" panose="020B0604020202020204" pitchFamily="34" charset="0"/>
                <a:cs typeface="Arial" panose="020B0604020202020204" pitchFamily="34" charset="0"/>
              </a:rPr>
              <a:t> April 2021.</a:t>
            </a:r>
          </a:p>
          <a:p>
            <a:pPr algn="just">
              <a:buClrTx/>
            </a:pPr>
            <a:r>
              <a:rPr lang="en-US" sz="1600" dirty="0" smtClean="0">
                <a:latin typeface="Arial" panose="020B0604020202020204" pitchFamily="34" charset="0"/>
                <a:cs typeface="Arial" panose="020B0604020202020204" pitchFamily="34" charset="0"/>
              </a:rPr>
              <a:t>The municipality appointed four (4) service providers who are responsible for the repairs and maintenance of water and sewer electromechanical works and 2 service providers who are responsible for the repairs and maintenance of water and sewer works infrastructure. </a:t>
            </a:r>
            <a:endParaRPr lang="en-ZA" sz="1600" dirty="0" smtClean="0">
              <a:latin typeface="Arial" panose="020B0604020202020204" pitchFamily="34" charset="0"/>
              <a:cs typeface="Arial" panose="020B0604020202020204" pitchFamily="34" charset="0"/>
            </a:endParaRPr>
          </a:p>
          <a:p>
            <a:pPr algn="just">
              <a:buClrTx/>
            </a:pPr>
            <a:r>
              <a:rPr lang="en-ZA" sz="1600" dirty="0" smtClean="0">
                <a:latin typeface="Arial" panose="020B0604020202020204" pitchFamily="34" charset="0"/>
                <a:cs typeface="Arial" panose="020B0604020202020204" pitchFamily="34" charset="0"/>
              </a:rPr>
              <a:t>The electromechanical service providers were allocated work on pump stations or pump houses, boreholes within the municipality.</a:t>
            </a:r>
          </a:p>
          <a:p>
            <a:pPr algn="just">
              <a:buClrTx/>
            </a:pPr>
            <a:r>
              <a:rPr lang="en-ZA" sz="1600" dirty="0" smtClean="0">
                <a:latin typeface="Arial" panose="020B0604020202020204" pitchFamily="34" charset="0"/>
                <a:cs typeface="Arial" panose="020B0604020202020204" pitchFamily="34" charset="0"/>
              </a:rPr>
              <a:t>The water and sewer infrastructure service providers were allocated work in various areas with the municipality for repairs and maintenance of water and sewer networks.</a:t>
            </a:r>
          </a:p>
          <a:p>
            <a:pPr algn="just">
              <a:buClrTx/>
            </a:pPr>
            <a:r>
              <a:rPr lang="en-ZA" sz="1600" dirty="0" smtClean="0">
                <a:latin typeface="Arial" panose="020B0604020202020204" pitchFamily="34" charset="0"/>
                <a:cs typeface="Arial" panose="020B0604020202020204" pitchFamily="34" charset="0"/>
              </a:rPr>
              <a:t>The areas affected were the </a:t>
            </a:r>
            <a:r>
              <a:rPr lang="en-ZA" sz="1600" dirty="0" err="1" smtClean="0">
                <a:latin typeface="Arial" panose="020B0604020202020204" pitchFamily="34" charset="0"/>
                <a:cs typeface="Arial" panose="020B0604020202020204" pitchFamily="34" charset="0"/>
              </a:rPr>
              <a:t>Mokopane</a:t>
            </a:r>
            <a:r>
              <a:rPr lang="en-ZA" sz="1600" dirty="0" smtClean="0">
                <a:latin typeface="Arial" panose="020B0604020202020204" pitchFamily="34" charset="0"/>
                <a:cs typeface="Arial" panose="020B0604020202020204" pitchFamily="34" charset="0"/>
              </a:rPr>
              <a:t> town and </a:t>
            </a:r>
            <a:r>
              <a:rPr lang="en-ZA" sz="1600" dirty="0" err="1" smtClean="0">
                <a:latin typeface="Arial" panose="020B0604020202020204" pitchFamily="34" charset="0"/>
                <a:cs typeface="Arial" panose="020B0604020202020204" pitchFamily="34" charset="0"/>
              </a:rPr>
              <a:t>peri</a:t>
            </a:r>
            <a:r>
              <a:rPr lang="en-ZA" sz="1600" dirty="0" smtClean="0">
                <a:latin typeface="Arial" panose="020B0604020202020204" pitchFamily="34" charset="0"/>
                <a:cs typeface="Arial" panose="020B0604020202020204" pitchFamily="34" charset="0"/>
              </a:rPr>
              <a:t> urban areas, </a:t>
            </a:r>
            <a:r>
              <a:rPr lang="en-ZA" sz="1600" dirty="0" err="1" smtClean="0">
                <a:latin typeface="Arial" panose="020B0604020202020204" pitchFamily="34" charset="0"/>
                <a:cs typeface="Arial" panose="020B0604020202020204" pitchFamily="34" charset="0"/>
              </a:rPr>
              <a:t>Bakenberg</a:t>
            </a:r>
            <a:r>
              <a:rPr lang="en-ZA" sz="1600" dirty="0" smtClean="0">
                <a:latin typeface="Arial" panose="020B0604020202020204" pitchFamily="34" charset="0"/>
                <a:cs typeface="Arial" panose="020B0604020202020204" pitchFamily="34" charset="0"/>
              </a:rPr>
              <a:t>, Salem, </a:t>
            </a:r>
            <a:r>
              <a:rPr lang="en-ZA" sz="1600" dirty="0" err="1" smtClean="0">
                <a:latin typeface="Arial" panose="020B0604020202020204" pitchFamily="34" charset="0"/>
                <a:cs typeface="Arial" panose="020B0604020202020204" pitchFamily="34" charset="0"/>
              </a:rPr>
              <a:t>Nkidikitlana</a:t>
            </a:r>
            <a:r>
              <a:rPr lang="en-ZA" sz="1600" dirty="0" smtClean="0">
                <a:latin typeface="Arial" panose="020B0604020202020204" pitchFamily="34" charset="0"/>
                <a:cs typeface="Arial" panose="020B0604020202020204" pitchFamily="34" charset="0"/>
              </a:rPr>
              <a:t> and </a:t>
            </a:r>
            <a:r>
              <a:rPr lang="en-ZA" sz="1600" dirty="0" err="1" smtClean="0">
                <a:latin typeface="Arial" panose="020B0604020202020204" pitchFamily="34" charset="0"/>
                <a:cs typeface="Arial" panose="020B0604020202020204" pitchFamily="34" charset="0"/>
              </a:rPr>
              <a:t>Mapela</a:t>
            </a:r>
            <a:r>
              <a:rPr lang="en-ZA" sz="1600" dirty="0" smtClean="0">
                <a:latin typeface="Arial" panose="020B0604020202020204" pitchFamily="34" charset="0"/>
                <a:cs typeface="Arial" panose="020B0604020202020204" pitchFamily="34" charset="0"/>
              </a:rPr>
              <a:t> satellite areas.</a:t>
            </a:r>
          </a:p>
          <a:p>
            <a:pPr algn="just">
              <a:buClrTx/>
            </a:pPr>
            <a:r>
              <a:rPr lang="en-ZA" sz="1600" dirty="0" smtClean="0">
                <a:latin typeface="Arial" panose="020B0604020202020204" pitchFamily="34" charset="0"/>
                <a:cs typeface="Arial" panose="020B0604020202020204" pitchFamily="34" charset="0"/>
              </a:rPr>
              <a:t>The works were allocated on rotational basis between the appointed service providers.</a:t>
            </a:r>
          </a:p>
          <a:p>
            <a:pPr algn="just"/>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2174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ctr"/>
            <a:r>
              <a:rPr lang="en-US" b="1" dirty="0" smtClean="0">
                <a:solidFill>
                  <a:schemeClr val="dk1"/>
                </a:solidFill>
                <a:latin typeface="Arial"/>
                <a:ea typeface="Arial"/>
                <a:cs typeface="Arial"/>
                <a:sym typeface="Arial"/>
              </a:rPr>
              <a:t>TABLE OF CONTENT</a:t>
            </a:r>
            <a:endParaRPr lang="en-ZA" altLang="en-US"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3182892844"/>
              </p:ext>
            </p:extLst>
          </p:nvPr>
        </p:nvGraphicFramePr>
        <p:xfrm>
          <a:off x="179388" y="765175"/>
          <a:ext cx="8785225" cy="5832475"/>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24614">
                <a:tc>
                  <a:txBody>
                    <a:bodyPr/>
                    <a:lstStyle/>
                    <a:p>
                      <a:pPr algn="ctr"/>
                      <a:endParaRPr lang="en-ZA" sz="2800" dirty="0">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07861">
                <a:tc>
                  <a:txBody>
                    <a:bodyPr/>
                    <a:lstStyle/>
                    <a:p>
                      <a:pPr marL="539750" indent="-179388"/>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2</a:t>
            </a:fld>
            <a:endParaRPr lang="en-US" altLang="en-US" sz="1400">
              <a:solidFill>
                <a:srgbClr val="FFFFFF"/>
              </a:solidFill>
              <a:latin typeface="Franklin Gothic Book" panose="020B0503020102020204" pitchFamily="34" charset="0"/>
            </a:endParaRPr>
          </a:p>
        </p:txBody>
      </p:sp>
      <p:sp>
        <p:nvSpPr>
          <p:cNvPr id="6" name="Google Shape;119;p16"/>
          <p:cNvSpPr txBox="1">
            <a:spLocks/>
          </p:cNvSpPr>
          <p:nvPr/>
        </p:nvSpPr>
        <p:spPr>
          <a:xfrm>
            <a:off x="242370" y="1340768"/>
            <a:ext cx="8577583" cy="579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Background and Overview</a:t>
            </a:r>
          </a:p>
          <a:p>
            <a:pPr marL="0" lvl="0" indent="0" algn="just">
              <a:lnSpc>
                <a:spcPct val="150000"/>
              </a:lnSpc>
              <a:spcBef>
                <a:spcPct val="20000"/>
              </a:spcBef>
              <a:spcAft>
                <a:spcPct val="0"/>
              </a:spcAft>
              <a:buClrTx/>
              <a:buSzTx/>
              <a:buNone/>
            </a:pPr>
            <a:r>
              <a:rPr lang="en-GB" sz="1400" kern="0" dirty="0">
                <a:solidFill>
                  <a:srgbClr val="000000"/>
                </a:solidFill>
                <a:latin typeface="Arial" panose="020B0604020202020204" pitchFamily="34" charset="0"/>
                <a:cs typeface="Arial" panose="020B0604020202020204" pitchFamily="34" charset="0"/>
              </a:rPr>
              <a:t>Implementation of Post Audit Action Plan</a:t>
            </a:r>
          </a:p>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State of Finances (breakdown of COVID-19 expenditure)</a:t>
            </a:r>
          </a:p>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Revenue Collection (March-June 2020)</a:t>
            </a:r>
          </a:p>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Breakdown of unauthorized, irregular, fruitless and wasteful expenditure, consequence management  </a:t>
            </a:r>
          </a:p>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Institutional Capacity </a:t>
            </a:r>
            <a:r>
              <a:rPr lang="en-ZA" sz="1400" kern="0" dirty="0" smtClean="0">
                <a:solidFill>
                  <a:srgbClr val="000000"/>
                </a:solidFill>
                <a:latin typeface="Arial" panose="020B0604020202020204" pitchFamily="34" charset="0"/>
                <a:cs typeface="Arial" panose="020B0604020202020204" pitchFamily="34" charset="0"/>
              </a:rPr>
              <a:t>(Top management)</a:t>
            </a:r>
            <a:endParaRPr lang="en-ZA" sz="1400" kern="0" dirty="0">
              <a:solidFill>
                <a:srgbClr val="000000"/>
              </a:solidFill>
              <a:latin typeface="Arial" panose="020B0604020202020204" pitchFamily="34" charset="0"/>
              <a:cs typeface="Arial" panose="020B0604020202020204" pitchFamily="34" charset="0"/>
            </a:endParaRPr>
          </a:p>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Internal Audit Committee (Capacity, functionality and effectiveness)</a:t>
            </a:r>
          </a:p>
          <a:p>
            <a:pPr marL="0" lvl="0" indent="0" algn="just">
              <a:lnSpc>
                <a:spcPct val="150000"/>
              </a:lnSpc>
              <a:spcBef>
                <a:spcPct val="20000"/>
              </a:spcBef>
              <a:spcAft>
                <a:spcPct val="0"/>
              </a:spcAft>
              <a:buClrTx/>
              <a:buSzTx/>
              <a:buNone/>
            </a:pPr>
            <a:r>
              <a:rPr lang="en-ZA" sz="1400" kern="0" dirty="0">
                <a:solidFill>
                  <a:srgbClr val="000000"/>
                </a:solidFill>
                <a:latin typeface="Arial" panose="020B0604020202020204" pitchFamily="34" charset="0"/>
                <a:cs typeface="Arial" panose="020B0604020202020204" pitchFamily="34" charset="0"/>
              </a:rPr>
              <a:t>MPAC (Capacity, functionality and effectiveness</a:t>
            </a:r>
            <a:r>
              <a:rPr lang="en-ZA" sz="1300" b="1" kern="0" dirty="0">
                <a:solidFill>
                  <a:srgbClr val="000000"/>
                </a:solidFill>
                <a:latin typeface="Arial Black" panose="020B0A04020102020204" pitchFamily="34" charset="0"/>
              </a:rPr>
              <a:t>)</a:t>
            </a:r>
          </a:p>
          <a:p>
            <a:pPr marL="342900" marR="0" lvl="0" indent="-241300" algn="l" defTabSz="914400" rtl="0" eaLnBrk="1" fontAlgn="auto" latinLnBrk="0" hangingPunct="1">
              <a:lnSpc>
                <a:spcPct val="100000"/>
              </a:lnSpc>
              <a:spcBef>
                <a:spcPts val="1320"/>
              </a:spcBef>
              <a:spcAft>
                <a:spcPts val="0"/>
              </a:spcAft>
              <a:buClr>
                <a:srgbClr val="000000"/>
              </a:buClr>
              <a:buSzPts val="1600"/>
              <a:buFont typeface="Arial"/>
              <a:buNone/>
              <a:tabLst/>
              <a:defRPr/>
            </a:pPr>
            <a:endParaRPr kumimoji="0" lang="en-ZA" sz="16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108520" y="76200"/>
            <a:ext cx="910012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COVID 19 WATER INTERVENTIONS</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3992300338"/>
              </p:ext>
            </p:extLst>
          </p:nvPr>
        </p:nvGraphicFramePr>
        <p:xfrm>
          <a:off x="214312" y="882853"/>
          <a:ext cx="8501063" cy="5426467"/>
        </p:xfrm>
        <a:graphic>
          <a:graphicData uri="http://schemas.openxmlformats.org/drawingml/2006/table">
            <a:tbl>
              <a:tblPr firstRow="1" bandRow="1">
                <a:tableStyleId>{5C22544A-7EE6-4342-B048-85BDC9FD1C3A}</a:tableStyleId>
              </a:tblPr>
              <a:tblGrid>
                <a:gridCol w="8501063">
                  <a:extLst>
                    <a:ext uri="{9D8B030D-6E8A-4147-A177-3AD203B41FA5}">
                      <a16:colId xmlns:a16="http://schemas.microsoft.com/office/drawing/2014/main" xmlns="" val="20000"/>
                    </a:ext>
                  </a:extLst>
                </a:gridCol>
              </a:tblGrid>
              <a:tr h="441688">
                <a:tc>
                  <a:txBody>
                    <a:bodyPr/>
                    <a:lstStyle/>
                    <a:p>
                      <a:pPr algn="ctr"/>
                      <a:r>
                        <a:rPr lang="en-US" sz="1800" dirty="0" smtClean="0">
                          <a:latin typeface="Arial" panose="020B0604020202020204" pitchFamily="34" charset="0"/>
                          <a:cs typeface="Arial" panose="020B0604020202020204" pitchFamily="34" charset="0"/>
                        </a:rPr>
                        <a:t>ALLOCATION OF MAINTENANCE WORK COVID-19 RESPONSE…cont..</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84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0" i="1"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20</a:t>
            </a:fld>
            <a:endParaRPr lang="en-US" altLang="en-US" sz="1400">
              <a:solidFill>
                <a:srgbClr val="FFFFFF"/>
              </a:solidFill>
              <a:latin typeface="Franklin Gothic Book" panose="020B0503020102020204" pitchFamily="34" charset="0"/>
            </a:endParaRPr>
          </a:p>
        </p:txBody>
      </p:sp>
      <p:sp>
        <p:nvSpPr>
          <p:cNvPr id="7" name="Content Placeholder 2"/>
          <p:cNvSpPr txBox="1">
            <a:spLocks/>
          </p:cNvSpPr>
          <p:nvPr/>
        </p:nvSpPr>
        <p:spPr bwMode="auto">
          <a:xfrm>
            <a:off x="555340" y="1412776"/>
            <a:ext cx="7772400" cy="568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buClrTx/>
            </a:pPr>
            <a:r>
              <a:rPr lang="en-ZA" sz="1600" dirty="0" smtClean="0">
                <a:latin typeface="Arial" panose="020B0604020202020204" pitchFamily="34" charset="0"/>
                <a:cs typeface="Arial" panose="020B0604020202020204" pitchFamily="34" charset="0"/>
              </a:rPr>
              <a:t>At the start of Alert Level 5 of the Covid-19 outbreak, there were interventions from National Department of Human Settlements, Water &amp; Sanitation in the form of provision of water tankers and </a:t>
            </a:r>
            <a:r>
              <a:rPr lang="en-ZA" sz="1600" dirty="0" err="1" smtClean="0">
                <a:latin typeface="Arial" panose="020B0604020202020204" pitchFamily="34" charset="0"/>
                <a:cs typeface="Arial" panose="020B0604020202020204" pitchFamily="34" charset="0"/>
              </a:rPr>
              <a:t>JoJo</a:t>
            </a:r>
            <a:r>
              <a:rPr lang="en-ZA" sz="1600" dirty="0" smtClean="0">
                <a:latin typeface="Arial" panose="020B0604020202020204" pitchFamily="34" charset="0"/>
                <a:cs typeface="Arial" panose="020B0604020202020204" pitchFamily="34" charset="0"/>
              </a:rPr>
              <a:t> tanks allocated to Mogalakwena Local Municipality.</a:t>
            </a:r>
          </a:p>
          <a:p>
            <a:pPr algn="just">
              <a:buClrTx/>
            </a:pPr>
            <a:r>
              <a:rPr lang="en-ZA" sz="1600" dirty="0" smtClean="0">
                <a:latin typeface="Arial" panose="020B0604020202020204" pitchFamily="34" charset="0"/>
                <a:cs typeface="Arial" panose="020B0604020202020204" pitchFamily="34" charset="0"/>
              </a:rPr>
              <a:t>The initiatives where Headed by </a:t>
            </a:r>
            <a:r>
              <a:rPr lang="en-ZA" sz="1600" dirty="0" err="1" smtClean="0">
                <a:latin typeface="Arial" panose="020B0604020202020204" pitchFamily="34" charset="0"/>
                <a:cs typeface="Arial" panose="020B0604020202020204" pitchFamily="34" charset="0"/>
              </a:rPr>
              <a:t>Lepelle</a:t>
            </a:r>
            <a:r>
              <a:rPr lang="en-ZA" sz="1600" dirty="0" smtClean="0">
                <a:latin typeface="Arial" panose="020B0604020202020204" pitchFamily="34" charset="0"/>
                <a:cs typeface="Arial" panose="020B0604020202020204" pitchFamily="34" charset="0"/>
              </a:rPr>
              <a:t> Northern Water on behalf of the Department. </a:t>
            </a:r>
          </a:p>
          <a:p>
            <a:pPr algn="just">
              <a:buClrTx/>
            </a:pPr>
            <a:r>
              <a:rPr lang="en-US" sz="1600" dirty="0" err="1" smtClean="0">
                <a:latin typeface="Arial" panose="020B0604020202020204" pitchFamily="34" charset="0"/>
                <a:cs typeface="Arial" panose="020B0604020202020204" pitchFamily="34" charset="0"/>
              </a:rPr>
              <a:t>Imisebeni</a:t>
            </a:r>
            <a:r>
              <a:rPr lang="en-US" sz="1600" dirty="0" smtClean="0">
                <a:latin typeface="Arial" panose="020B0604020202020204" pitchFamily="34" charset="0"/>
                <a:cs typeface="Arial" panose="020B0604020202020204" pitchFamily="34" charset="0"/>
              </a:rPr>
              <a:t> Trading Enterprise</a:t>
            </a:r>
            <a:r>
              <a:rPr lang="en-GB" sz="160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was appointed as an agent of </a:t>
            </a:r>
            <a:r>
              <a:rPr lang="en-ZA" sz="1600" dirty="0" err="1" smtClean="0">
                <a:latin typeface="Arial" panose="020B0604020202020204" pitchFamily="34" charset="0"/>
                <a:cs typeface="Arial" panose="020B0604020202020204" pitchFamily="34" charset="0"/>
              </a:rPr>
              <a:t>Lepelle</a:t>
            </a:r>
            <a:r>
              <a:rPr lang="en-ZA" sz="1600" dirty="0" smtClean="0">
                <a:latin typeface="Arial" panose="020B0604020202020204" pitchFamily="34" charset="0"/>
                <a:cs typeface="Arial" panose="020B0604020202020204" pitchFamily="34" charset="0"/>
              </a:rPr>
              <a:t> Northern Water to implement the installation of sixty four (64) </a:t>
            </a:r>
            <a:r>
              <a:rPr lang="en-ZA" sz="1600" dirty="0" err="1" smtClean="0">
                <a:latin typeface="Arial" panose="020B0604020202020204" pitchFamily="34" charset="0"/>
                <a:cs typeface="Arial" panose="020B0604020202020204" pitchFamily="34" charset="0"/>
              </a:rPr>
              <a:t>JoJo</a:t>
            </a:r>
            <a:r>
              <a:rPr lang="en-ZA" sz="1600" dirty="0" smtClean="0">
                <a:latin typeface="Arial" panose="020B0604020202020204" pitchFamily="34" charset="0"/>
                <a:cs typeface="Arial" panose="020B0604020202020204" pitchFamily="34" charset="0"/>
              </a:rPr>
              <a:t> tanks that where allocated to Mogalakwena Local Municipality by the department in various villages.</a:t>
            </a:r>
          </a:p>
          <a:p>
            <a:pPr algn="just">
              <a:buClrTx/>
            </a:pPr>
            <a:r>
              <a:rPr lang="en-ZA" sz="1600" dirty="0" smtClean="0">
                <a:latin typeface="Arial" panose="020B0604020202020204" pitchFamily="34" charset="0"/>
                <a:cs typeface="Arial" panose="020B0604020202020204" pitchFamily="34" charset="0"/>
              </a:rPr>
              <a:t>The municipality also appointed seven (7) service providers to assist the municipality with providing water to 114 villages using water tankers. A total of thirty four (34) water tankers were used amongst the total service providers.</a:t>
            </a:r>
          </a:p>
          <a:p>
            <a:pPr algn="just">
              <a:buClrTx/>
            </a:pPr>
            <a:r>
              <a:rPr lang="en-ZA" sz="1600" dirty="0" smtClean="0">
                <a:latin typeface="Arial" panose="020B0604020202020204" pitchFamily="34" charset="0"/>
                <a:cs typeface="Arial" panose="020B0604020202020204" pitchFamily="34" charset="0"/>
              </a:rPr>
              <a:t>The service providers were allocated working areas per cluster.</a:t>
            </a:r>
          </a:p>
          <a:p>
            <a:pPr algn="just">
              <a:buClrTx/>
            </a:pPr>
            <a:r>
              <a:rPr lang="en-ZA" sz="1600" dirty="0" smtClean="0">
                <a:latin typeface="Arial" panose="020B0604020202020204" pitchFamily="34" charset="0"/>
                <a:cs typeface="Arial" panose="020B0604020202020204" pitchFamily="34" charset="0"/>
              </a:rPr>
              <a:t>The DWS/Rand Water assisted by allocating three (3) water tankers to assist the municipality in addition to six (6) municipal owned water tankers from April 2020 to July 2020. The water tankers were allocated working areas.</a:t>
            </a:r>
          </a:p>
          <a:p>
            <a:pPr algn="just"/>
            <a:endParaRPr lang="en-ZA" sz="2000" dirty="0" smtClean="0">
              <a:solidFill>
                <a:srgbClr val="FF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xmlns="" val="561126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108520" y="76200"/>
            <a:ext cx="910012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COVID 19 WATER INTERVENTIONS</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2942324986"/>
              </p:ext>
            </p:extLst>
          </p:nvPr>
        </p:nvGraphicFramePr>
        <p:xfrm>
          <a:off x="214312" y="882853"/>
          <a:ext cx="8501063" cy="5426467"/>
        </p:xfrm>
        <a:graphic>
          <a:graphicData uri="http://schemas.openxmlformats.org/drawingml/2006/table">
            <a:tbl>
              <a:tblPr firstRow="1" bandRow="1">
                <a:tableStyleId>{5C22544A-7EE6-4342-B048-85BDC9FD1C3A}</a:tableStyleId>
              </a:tblPr>
              <a:tblGrid>
                <a:gridCol w="8501063">
                  <a:extLst>
                    <a:ext uri="{9D8B030D-6E8A-4147-A177-3AD203B41FA5}">
                      <a16:colId xmlns:a16="http://schemas.microsoft.com/office/drawing/2014/main" xmlns="" val="20000"/>
                    </a:ext>
                  </a:extLst>
                </a:gridCol>
              </a:tblGrid>
              <a:tr h="441688">
                <a:tc>
                  <a:txBody>
                    <a:bodyPr/>
                    <a:lstStyle/>
                    <a:p>
                      <a:pPr algn="ctr"/>
                      <a:r>
                        <a:rPr lang="en-US" sz="1800" dirty="0" smtClean="0">
                          <a:latin typeface="Arial" panose="020B0604020202020204" pitchFamily="34" charset="0"/>
                          <a:cs typeface="Arial" panose="020B0604020202020204" pitchFamily="34" charset="0"/>
                        </a:rPr>
                        <a:t>DWS INSTALLED STORAGE TANKS</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RAND WATER/LNW</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84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0" i="1"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21</a:t>
            </a:fld>
            <a:endParaRPr lang="en-US" altLang="en-US" sz="1400">
              <a:solidFill>
                <a:srgbClr val="FFFFFF"/>
              </a:solidFill>
              <a:latin typeface="Franklin Gothic Book" panose="020B0503020102020204"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1514669593"/>
              </p:ext>
            </p:extLst>
          </p:nvPr>
        </p:nvGraphicFramePr>
        <p:xfrm>
          <a:off x="467542" y="1340768"/>
          <a:ext cx="8247832" cy="5025117"/>
        </p:xfrm>
        <a:graphic>
          <a:graphicData uri="http://schemas.openxmlformats.org/drawingml/2006/table">
            <a:tbl>
              <a:tblPr firstRow="1" bandRow="1">
                <a:tableStyleId>{5C22544A-7EE6-4342-B048-85BDC9FD1C3A}</a:tableStyleId>
              </a:tblPr>
              <a:tblGrid>
                <a:gridCol w="2061958">
                  <a:extLst>
                    <a:ext uri="{9D8B030D-6E8A-4147-A177-3AD203B41FA5}">
                      <a16:colId xmlns:a16="http://schemas.microsoft.com/office/drawing/2014/main" xmlns="" val="20000"/>
                    </a:ext>
                  </a:extLst>
                </a:gridCol>
                <a:gridCol w="2061958">
                  <a:extLst>
                    <a:ext uri="{9D8B030D-6E8A-4147-A177-3AD203B41FA5}">
                      <a16:colId xmlns:a16="http://schemas.microsoft.com/office/drawing/2014/main" xmlns="" val="20001"/>
                    </a:ext>
                  </a:extLst>
                </a:gridCol>
                <a:gridCol w="2061958">
                  <a:extLst>
                    <a:ext uri="{9D8B030D-6E8A-4147-A177-3AD203B41FA5}">
                      <a16:colId xmlns:a16="http://schemas.microsoft.com/office/drawing/2014/main" xmlns="" val="20002"/>
                    </a:ext>
                  </a:extLst>
                </a:gridCol>
                <a:gridCol w="2061958">
                  <a:extLst>
                    <a:ext uri="{9D8B030D-6E8A-4147-A177-3AD203B41FA5}">
                      <a16:colId xmlns:a16="http://schemas.microsoft.com/office/drawing/2014/main" xmlns="" val="20003"/>
                    </a:ext>
                  </a:extLst>
                </a:gridCol>
              </a:tblGrid>
              <a:tr h="357740">
                <a:tc>
                  <a:txBody>
                    <a:bodyPr/>
                    <a:lstStyle/>
                    <a:p>
                      <a:r>
                        <a:rPr lang="en-US" sz="1400" dirty="0" smtClean="0">
                          <a:latin typeface="Arial" panose="020B0604020202020204" pitchFamily="34" charset="0"/>
                          <a:cs typeface="Arial" panose="020B0604020202020204" pitchFamily="34" charset="0"/>
                        </a:rPr>
                        <a:t>Village Name</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No. installed</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Contractor</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Status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Steiloop</a:t>
                      </a:r>
                      <a:r>
                        <a:rPr lang="en-GB" sz="1100" b="0" i="0" u="none" strike="noStrike" dirty="0">
                          <a:solidFill>
                            <a:srgbClr val="000000"/>
                          </a:solidFill>
                          <a:effectLst/>
                          <a:latin typeface="Arial" panose="020B0604020202020204" pitchFamily="34" charset="0"/>
                          <a:cs typeface="Arial" panose="020B0604020202020204" pitchFamily="34" charset="0"/>
                        </a:rPr>
                        <a:t> Plaza</a:t>
                      </a: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249928">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Monte Christo</a:t>
                      </a: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Tenerif</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Serapis</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249928">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Waterfall</a:t>
                      </a: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Uitzight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100" b="0" i="0" u="none" strike="noStrike" dirty="0" smtClean="0">
                          <a:solidFill>
                            <a:srgbClr val="000000"/>
                          </a:solidFill>
                          <a:effectLst/>
                          <a:latin typeface="Arial" panose="020B0604020202020204" pitchFamily="34" charset="0"/>
                          <a:cs typeface="Arial" panose="020B0604020202020204" pitchFamily="34" charset="0"/>
                        </a:rPr>
                        <a:t>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Thabaleshoba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Mapela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Bakenberg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Mzombana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Phola</a:t>
                      </a:r>
                      <a:r>
                        <a:rPr lang="en-GB" sz="1100" b="0" i="0" u="none" strike="noStrike" dirty="0">
                          <a:solidFill>
                            <a:srgbClr val="000000"/>
                          </a:solidFill>
                          <a:effectLst/>
                          <a:latin typeface="Arial" panose="020B0604020202020204" pitchFamily="34" charset="0"/>
                          <a:cs typeface="Arial" panose="020B0604020202020204" pitchFamily="34" charset="0"/>
                        </a:rPr>
                        <a:t> Park</a:t>
                      </a: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263017">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Maroteng</a:t>
                      </a:r>
                      <a:r>
                        <a:rPr lang="en-GB" sz="1100" b="0" i="0" u="none" strike="noStrike" dirty="0">
                          <a:solidFill>
                            <a:srgbClr val="000000"/>
                          </a:solidFill>
                          <a:effectLst/>
                          <a:latin typeface="Arial" panose="020B0604020202020204" pitchFamily="34" charset="0"/>
                          <a:cs typeface="Arial" panose="020B0604020202020204" pitchFamily="34" charset="0"/>
                        </a:rPr>
                        <a:t>/</a:t>
                      </a:r>
                      <a:r>
                        <a:rPr lang="en-GB" sz="1100" b="0" i="0" u="none" strike="noStrike" dirty="0" err="1">
                          <a:solidFill>
                            <a:srgbClr val="000000"/>
                          </a:solidFill>
                          <a:effectLst/>
                          <a:latin typeface="Arial" panose="020B0604020202020204" pitchFamily="34" charset="0"/>
                          <a:cs typeface="Arial" panose="020B0604020202020204" pitchFamily="34" charset="0"/>
                        </a:rPr>
                        <a:t>Masehlaneng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Moshate</a:t>
                      </a:r>
                      <a:r>
                        <a:rPr lang="en-GB" sz="1100" b="0" i="0" u="none" strike="noStrike" dirty="0">
                          <a:solidFill>
                            <a:srgbClr val="000000"/>
                          </a:solidFill>
                          <a:effectLst/>
                          <a:latin typeface="Arial" panose="020B0604020202020204" pitchFamily="34" charset="0"/>
                          <a:cs typeface="Arial" panose="020B0604020202020204" pitchFamily="34" charset="0"/>
                        </a:rPr>
                        <a:t> / </a:t>
                      </a:r>
                      <a:r>
                        <a:rPr lang="en-GB" sz="1100" b="0" i="0" u="none" strike="noStrike" dirty="0" err="1">
                          <a:solidFill>
                            <a:srgbClr val="000000"/>
                          </a:solidFill>
                          <a:effectLst/>
                          <a:latin typeface="Arial" panose="020B0604020202020204" pitchFamily="34" charset="0"/>
                          <a:cs typeface="Arial" panose="020B0604020202020204" pitchFamily="34" charset="0"/>
                        </a:rPr>
                        <a:t>Sekgakgapeng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3"/>
                  </a:ext>
                </a:extLst>
              </a:tr>
              <a:tr h="249928">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Sekgakgapeng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b"/>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4"/>
                  </a:ext>
                </a:extLst>
              </a:tr>
              <a:tr h="249928">
                <a:tc>
                  <a:txBody>
                    <a:bodyPr/>
                    <a:lstStyle/>
                    <a:p>
                      <a:pPr algn="l" fontAlgn="ctr"/>
                      <a:r>
                        <a:rPr kumimoji="0"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Machikiri</a:t>
                      </a:r>
                      <a:endPar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ctr"/>
                      <a:r>
                        <a:rPr kumimoji="0" lang="en-GB" sz="1100" b="0" i="0" u="none" strike="noStrike" kern="1200">
                          <a:solidFill>
                            <a:srgbClr val="000000"/>
                          </a:solidFill>
                          <a:effectLst/>
                          <a:latin typeface="Arial" panose="020B0604020202020204" pitchFamily="34" charset="0"/>
                          <a:ea typeface="+mn-ea"/>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5"/>
                  </a:ext>
                </a:extLst>
              </a:tr>
              <a:tr h="249928">
                <a:tc>
                  <a:txBody>
                    <a:bodyPr/>
                    <a:lstStyle/>
                    <a:p>
                      <a:pPr algn="l" fontAlgn="ctr"/>
                      <a:r>
                        <a:rPr kumimoji="0"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Sekuruwe</a:t>
                      </a:r>
                      <a:endPar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ctr"/>
                      <a:r>
                        <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6"/>
                  </a:ext>
                </a:extLst>
              </a:tr>
              <a:tr h="249928">
                <a:tc>
                  <a:txBody>
                    <a:bodyPr/>
                    <a:lstStyle/>
                    <a:p>
                      <a:pPr algn="l" fontAlgn="ctr"/>
                      <a:r>
                        <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rPr>
                        <a:t>Ga-</a:t>
                      </a:r>
                      <a:r>
                        <a:rPr kumimoji="0"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Mokaba</a:t>
                      </a:r>
                      <a:endPar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ctr" fontAlgn="ctr"/>
                      <a:r>
                        <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7"/>
                  </a:ext>
                </a:extLst>
              </a:tr>
              <a:tr h="249928">
                <a:tc>
                  <a:txBody>
                    <a:bodyPr/>
                    <a:lstStyle/>
                    <a:p>
                      <a:pPr marL="0" algn="l" rtl="0" eaLnBrk="1" fontAlgn="ctr" latinLnBrk="0" hangingPunct="1"/>
                      <a:r>
                        <a:rPr kumimoji="0"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Tshamahansi</a:t>
                      </a:r>
                      <a:endPar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rtl="0" eaLnBrk="1" fontAlgn="ctr" latinLnBrk="0" hangingPunct="1"/>
                      <a:r>
                        <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rPr>
                        <a:t>2</a:t>
                      </a:r>
                    </a:p>
                  </a:txBody>
                  <a:tcPr marL="9525" marR="9525" marT="9525" marB="0" anchor="ctr"/>
                </a:tc>
                <a:tc>
                  <a:txBody>
                    <a:bodyPr/>
                    <a:lstStyle/>
                    <a:p>
                      <a:pPr marL="0" algn="l" rtl="0" eaLnBrk="1" fontAlgn="ctr" latinLnBrk="0" hangingPunct="1"/>
                      <a:r>
                        <a:rPr kumimoji="0" lang="en-US"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Imisebeni</a:t>
                      </a:r>
                      <a:r>
                        <a:rPr kumimoji="0"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 Trading </a:t>
                      </a:r>
                      <a:r>
                        <a:rPr kumimoji="0" lang="en-US" sz="1100" b="0" i="0" u="none" strike="noStrike" kern="1200" dirty="0" err="1" smtClean="0">
                          <a:solidFill>
                            <a:srgbClr val="000000"/>
                          </a:solidFill>
                          <a:effectLst/>
                          <a:latin typeface="Arial" panose="020B0604020202020204" pitchFamily="34" charset="0"/>
                          <a:ea typeface="+mn-ea"/>
                          <a:cs typeface="Arial" panose="020B0604020202020204" pitchFamily="34" charset="0"/>
                        </a:rPr>
                        <a:t>Enteprise</a:t>
                      </a:r>
                      <a:endPar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tc>
                  <a:txBody>
                    <a:bodyPr/>
                    <a:lstStyle/>
                    <a:p>
                      <a:pPr marL="0" algn="l" rtl="0" eaLnBrk="1" fontAlgn="ctr" latinLnBrk="0" hangingPunct="1"/>
                      <a:r>
                        <a:rPr kumimoji="0" lang="en-US" sz="1100" b="0" i="0" u="none" strike="noStrike" kern="1200" dirty="0" smtClean="0">
                          <a:solidFill>
                            <a:srgbClr val="000000"/>
                          </a:solidFill>
                          <a:effectLst/>
                          <a:latin typeface="Arial" panose="020B0604020202020204" pitchFamily="34" charset="0"/>
                          <a:ea typeface="+mn-ea"/>
                          <a:cs typeface="Arial" panose="020B0604020202020204" pitchFamily="34" charset="0"/>
                        </a:rPr>
                        <a:t>Completed</a:t>
                      </a:r>
                      <a:endParaRPr kumimoji="0"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xmlns="" val="399289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108520" y="76200"/>
            <a:ext cx="910012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COVID 19 WATER INTERVENTIONS</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2676633040"/>
              </p:ext>
            </p:extLst>
          </p:nvPr>
        </p:nvGraphicFramePr>
        <p:xfrm>
          <a:off x="214312" y="882853"/>
          <a:ext cx="8501063" cy="5426467"/>
        </p:xfrm>
        <a:graphic>
          <a:graphicData uri="http://schemas.openxmlformats.org/drawingml/2006/table">
            <a:tbl>
              <a:tblPr firstRow="1" bandRow="1">
                <a:tableStyleId>{5C22544A-7EE6-4342-B048-85BDC9FD1C3A}</a:tableStyleId>
              </a:tblPr>
              <a:tblGrid>
                <a:gridCol w="8501063">
                  <a:extLst>
                    <a:ext uri="{9D8B030D-6E8A-4147-A177-3AD203B41FA5}">
                      <a16:colId xmlns:a16="http://schemas.microsoft.com/office/drawing/2014/main" xmlns="" val="20000"/>
                    </a:ext>
                  </a:extLst>
                </a:gridCol>
              </a:tblGrid>
              <a:tr h="441688">
                <a:tc>
                  <a:txBody>
                    <a:bodyPr/>
                    <a:lstStyle/>
                    <a:p>
                      <a:pPr algn="ctr"/>
                      <a:r>
                        <a:rPr lang="en-US" sz="1800" dirty="0" smtClean="0">
                          <a:latin typeface="Arial" panose="020B0604020202020204" pitchFamily="34" charset="0"/>
                          <a:cs typeface="Arial" panose="020B0604020202020204" pitchFamily="34" charset="0"/>
                        </a:rPr>
                        <a:t>DWS INSTALLED STORAGE TANKS</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RAND WATER/LNW…cont..</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847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b="0" i="1" dirty="0" smtClean="0">
                        <a:solidFill>
                          <a:schemeClr val="tx1"/>
                        </a:solidFill>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dirty="0" smtClean="0">
                        <a:solidFill>
                          <a:schemeClr val="tx1"/>
                        </a:solidFill>
                        <a:latin typeface="Arial" pitchFamily="34" charset="0"/>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22</a:t>
            </a:fld>
            <a:endParaRPr lang="en-US" altLang="en-US" sz="1400">
              <a:solidFill>
                <a:srgbClr val="FFFFFF"/>
              </a:solidFill>
              <a:latin typeface="Franklin Gothic Book" panose="020B0503020102020204"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xmlns="" val="3189545950"/>
              </p:ext>
            </p:extLst>
          </p:nvPr>
        </p:nvGraphicFramePr>
        <p:xfrm>
          <a:off x="251518" y="1360090"/>
          <a:ext cx="8463856" cy="5307419"/>
        </p:xfrm>
        <a:graphic>
          <a:graphicData uri="http://schemas.openxmlformats.org/drawingml/2006/table">
            <a:tbl>
              <a:tblPr firstRow="1" bandRow="1">
                <a:tableStyleId>{5C22544A-7EE6-4342-B048-85BDC9FD1C3A}</a:tableStyleId>
              </a:tblPr>
              <a:tblGrid>
                <a:gridCol w="2115964">
                  <a:extLst>
                    <a:ext uri="{9D8B030D-6E8A-4147-A177-3AD203B41FA5}">
                      <a16:colId xmlns:a16="http://schemas.microsoft.com/office/drawing/2014/main" xmlns="" val="20000"/>
                    </a:ext>
                  </a:extLst>
                </a:gridCol>
                <a:gridCol w="2115964">
                  <a:extLst>
                    <a:ext uri="{9D8B030D-6E8A-4147-A177-3AD203B41FA5}">
                      <a16:colId xmlns:a16="http://schemas.microsoft.com/office/drawing/2014/main" xmlns="" val="20001"/>
                    </a:ext>
                  </a:extLst>
                </a:gridCol>
                <a:gridCol w="2115964">
                  <a:extLst>
                    <a:ext uri="{9D8B030D-6E8A-4147-A177-3AD203B41FA5}">
                      <a16:colId xmlns:a16="http://schemas.microsoft.com/office/drawing/2014/main" xmlns="" val="20002"/>
                    </a:ext>
                  </a:extLst>
                </a:gridCol>
                <a:gridCol w="2115964">
                  <a:extLst>
                    <a:ext uri="{9D8B030D-6E8A-4147-A177-3AD203B41FA5}">
                      <a16:colId xmlns:a16="http://schemas.microsoft.com/office/drawing/2014/main" xmlns="" val="20003"/>
                    </a:ext>
                  </a:extLst>
                </a:gridCol>
              </a:tblGrid>
              <a:tr h="370874">
                <a:tc>
                  <a:txBody>
                    <a:bodyPr/>
                    <a:lstStyle/>
                    <a:p>
                      <a:r>
                        <a:rPr lang="en-US" sz="1400" dirty="0" smtClean="0">
                          <a:latin typeface="Arial" panose="020B0604020202020204" pitchFamily="34" charset="0"/>
                          <a:cs typeface="Arial" panose="020B0604020202020204" pitchFamily="34" charset="0"/>
                        </a:rPr>
                        <a:t>Village Name</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No. installed</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Contractor</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Status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259104">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Madiba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259104">
                <a:tc>
                  <a:txBody>
                    <a:bodyPr/>
                    <a:lstStyle/>
                    <a:p>
                      <a:pPr algn="l" fontAlgn="b"/>
                      <a:r>
                        <a:rPr lang="en-GB" sz="1100" b="0" i="0" u="none" strike="noStrike" dirty="0" err="1">
                          <a:solidFill>
                            <a:srgbClr val="000000"/>
                          </a:solidFill>
                          <a:effectLst/>
                          <a:latin typeface="Arial" panose="020B0604020202020204" pitchFamily="34" charset="0"/>
                          <a:cs typeface="Arial" panose="020B0604020202020204" pitchFamily="34" charset="0"/>
                        </a:rPr>
                        <a:t>Masodi</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259104">
                <a:tc>
                  <a:txBody>
                    <a:bodyPr/>
                    <a:lstStyle/>
                    <a:p>
                      <a:pPr algn="l" fontAlgn="ctr"/>
                      <a:r>
                        <a:rPr lang="en-GB" sz="1100" b="0" i="0" u="none" strike="noStrike" dirty="0" err="1">
                          <a:solidFill>
                            <a:srgbClr val="000000"/>
                          </a:solidFill>
                          <a:effectLst/>
                          <a:latin typeface="Arial" panose="020B0604020202020204" pitchFamily="34" charset="0"/>
                          <a:cs typeface="Arial" panose="020B0604020202020204" pitchFamily="34" charset="0"/>
                        </a:rPr>
                        <a:t>Bakenberg</a:t>
                      </a:r>
                      <a:r>
                        <a:rPr lang="en-GB" sz="1100" b="0" i="0" u="none" strike="noStrike" dirty="0">
                          <a:solidFill>
                            <a:srgbClr val="000000"/>
                          </a:solidFill>
                          <a:effectLst/>
                          <a:latin typeface="Arial" panose="020B0604020202020204" pitchFamily="34" charset="0"/>
                          <a:cs typeface="Arial" panose="020B0604020202020204" pitchFamily="34" charset="0"/>
                        </a:rPr>
                        <a:t> </a:t>
                      </a:r>
                      <a:r>
                        <a:rPr lang="en-GB" sz="1100" b="0" i="0" u="none" strike="noStrike" dirty="0" err="1">
                          <a:solidFill>
                            <a:srgbClr val="000000"/>
                          </a:solidFill>
                          <a:effectLst/>
                          <a:latin typeface="Arial" panose="020B0604020202020204" pitchFamily="34" charset="0"/>
                          <a:cs typeface="Arial" panose="020B0604020202020204" pitchFamily="34" charset="0"/>
                        </a:rPr>
                        <a:t>Matlaba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259104">
                <a:tc>
                  <a:txBody>
                    <a:bodyPr/>
                    <a:lstStyle/>
                    <a:p>
                      <a:pPr algn="l" fontAlgn="ctr"/>
                      <a:r>
                        <a:rPr lang="en-GB" sz="1100" b="0" i="0" u="none" strike="noStrike" dirty="0" err="1">
                          <a:solidFill>
                            <a:srgbClr val="000000"/>
                          </a:solidFill>
                          <a:effectLst/>
                          <a:latin typeface="Arial" panose="020B0604020202020204" pitchFamily="34" charset="0"/>
                          <a:cs typeface="Arial" panose="020B0604020202020204" pitchFamily="34" charset="0"/>
                        </a:rPr>
                        <a:t>Pudiyakgopa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259104">
                <a:tc>
                  <a:txBody>
                    <a:bodyPr/>
                    <a:lstStyle/>
                    <a:p>
                      <a:pPr algn="l" fontAlgn="ctr"/>
                      <a:r>
                        <a:rPr lang="en-GB" sz="1100" b="0" i="0" u="none" strike="noStrike" dirty="0" err="1">
                          <a:solidFill>
                            <a:srgbClr val="000000"/>
                          </a:solidFill>
                          <a:effectLst/>
                          <a:latin typeface="Arial" panose="020B0604020202020204" pitchFamily="34" charset="0"/>
                          <a:cs typeface="Arial" panose="020B0604020202020204" pitchFamily="34" charset="0"/>
                        </a:rPr>
                        <a:t>Galakwenastroom</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Bohwidi</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Mamatlakala</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Marulaneng</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259104">
                <a:tc>
                  <a:txBody>
                    <a:bodyPr/>
                    <a:lstStyle/>
                    <a:p>
                      <a:pPr algn="l" fontAlgn="ctr"/>
                      <a:r>
                        <a:rPr lang="en-GB" sz="1100" b="0" i="0" u="none" strike="noStrike" dirty="0" err="1">
                          <a:solidFill>
                            <a:srgbClr val="000000"/>
                          </a:solidFill>
                          <a:effectLst/>
                          <a:latin typeface="Arial" panose="020B0604020202020204" pitchFamily="34" charset="0"/>
                          <a:cs typeface="Arial" panose="020B0604020202020204" pitchFamily="34" charset="0"/>
                        </a:rPr>
                        <a:t>Kgopeng</a:t>
                      </a:r>
                      <a:r>
                        <a:rPr lang="en-GB" sz="1100" b="0" i="0" u="none" strike="noStrike" dirty="0">
                          <a:solidFill>
                            <a:srgbClr val="000000"/>
                          </a:solidFill>
                          <a:effectLst/>
                          <a:latin typeface="Arial" panose="020B0604020202020204" pitchFamily="34" charset="0"/>
                          <a:cs typeface="Arial" panose="020B0604020202020204" pitchFamily="34" charset="0"/>
                        </a:rPr>
                        <a:t> </a:t>
                      </a:r>
                      <a:r>
                        <a:rPr lang="en-GB" sz="1100" b="0" i="0" u="none" strike="noStrike" dirty="0" err="1">
                          <a:solidFill>
                            <a:srgbClr val="000000"/>
                          </a:solidFill>
                          <a:effectLst/>
                          <a:latin typeface="Arial" panose="020B0604020202020204" pitchFamily="34" charset="0"/>
                          <a:cs typeface="Arial" panose="020B0604020202020204" pitchFamily="34" charset="0"/>
                        </a:rPr>
                        <a:t>ext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Ham 1 ext</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272673">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Lekhureng ext</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Tipeng ext</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r h="259104">
                <a:tc>
                  <a:txBody>
                    <a:bodyPr/>
                    <a:lstStyle/>
                    <a:p>
                      <a:pPr algn="l" fontAlgn="ctr"/>
                      <a:r>
                        <a:rPr lang="en-GB" sz="1100" b="0" i="0" u="none" strike="noStrike" dirty="0" err="1">
                          <a:solidFill>
                            <a:srgbClr val="000000"/>
                          </a:solidFill>
                          <a:effectLst/>
                          <a:latin typeface="Arial" panose="020B0604020202020204" pitchFamily="34" charset="0"/>
                          <a:cs typeface="Arial" panose="020B0604020202020204" pitchFamily="34" charset="0"/>
                        </a:rPr>
                        <a:t>Taueatswala</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3"/>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Senita</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4"/>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Mathekga</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5"/>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Nkidikitlana</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6"/>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Nelly</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r>
                        <a:rPr lang="en-US" sz="1100" smtClean="0">
                          <a:latin typeface="Arial" panose="020B0604020202020204" pitchFamily="34" charset="0"/>
                          <a:cs typeface="Arial" panose="020B0604020202020204" pitchFamily="34" charset="0"/>
                        </a:rPr>
                        <a:t>Imisebeni</a:t>
                      </a:r>
                      <a:r>
                        <a:rPr lang="en-US" sz="1100" baseline="0" smtClean="0">
                          <a:latin typeface="Arial" panose="020B0604020202020204" pitchFamily="34" charset="0"/>
                          <a:cs typeface="Arial" panose="020B0604020202020204" pitchFamily="34" charset="0"/>
                        </a:rPr>
                        <a:t> Trading 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7"/>
                  </a:ext>
                </a:extLst>
              </a:tr>
              <a:tr h="259104">
                <a:tc>
                  <a:txBody>
                    <a:bodyPr/>
                    <a:lstStyle/>
                    <a:p>
                      <a:pPr algn="l" fontAlgn="ctr"/>
                      <a:r>
                        <a:rPr lang="en-GB" sz="1100" b="0" i="0" u="none" strike="noStrike">
                          <a:solidFill>
                            <a:srgbClr val="000000"/>
                          </a:solidFill>
                          <a:effectLst/>
                          <a:latin typeface="Arial" panose="020B0604020202020204" pitchFamily="34" charset="0"/>
                          <a:cs typeface="Arial" panose="020B0604020202020204" pitchFamily="34" charset="0"/>
                        </a:rPr>
                        <a:t>Paulos</a:t>
                      </a:r>
                    </a:p>
                  </a:txBody>
                  <a:tcPr marL="9525" marR="9525" marT="9525" marB="0" anchor="ct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r>
                        <a:rPr lang="en-US" sz="1100" dirty="0" err="1" smtClean="0">
                          <a:latin typeface="Arial" panose="020B0604020202020204" pitchFamily="34" charset="0"/>
                          <a:cs typeface="Arial" panose="020B0604020202020204" pitchFamily="34" charset="0"/>
                        </a:rPr>
                        <a:t>Imisebeni</a:t>
                      </a:r>
                      <a:r>
                        <a:rPr lang="en-US" sz="1100" baseline="0" dirty="0" smtClean="0">
                          <a:latin typeface="Arial" panose="020B0604020202020204" pitchFamily="34" charset="0"/>
                          <a:cs typeface="Arial" panose="020B0604020202020204" pitchFamily="34" charset="0"/>
                        </a:rPr>
                        <a:t> Trading </a:t>
                      </a:r>
                      <a:r>
                        <a:rPr lang="en-US" sz="1100" baseline="0" dirty="0" err="1" smtClean="0">
                          <a:latin typeface="Arial" panose="020B0604020202020204" pitchFamily="34" charset="0"/>
                          <a:cs typeface="Arial" panose="020B0604020202020204" pitchFamily="34" charset="0"/>
                        </a:rPr>
                        <a:t>Enteprise</a:t>
                      </a:r>
                      <a:endParaRPr lang="en-GB" sz="1100" dirty="0">
                        <a:latin typeface="Arial" panose="020B0604020202020204" pitchFamily="34" charset="0"/>
                        <a:cs typeface="Arial" panose="020B0604020202020204" pitchFamily="34" charset="0"/>
                      </a:endParaRPr>
                    </a:p>
                  </a:txBody>
                  <a:tcPr/>
                </a:tc>
                <a:tc>
                  <a:txBody>
                    <a:bodyPr/>
                    <a:lstStyle/>
                    <a:p>
                      <a:r>
                        <a:rPr lang="en-US" sz="1100" dirty="0" smtClean="0">
                          <a:latin typeface="Arial" panose="020B0604020202020204" pitchFamily="34" charset="0"/>
                          <a:cs typeface="Arial" panose="020B0604020202020204" pitchFamily="34" charset="0"/>
                        </a:rPr>
                        <a:t>Completed</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8"/>
                  </a:ext>
                </a:extLst>
              </a:tr>
              <a:tr h="259104">
                <a:tc>
                  <a:txBody>
                    <a:bodyPr/>
                    <a:lstStyle/>
                    <a:p>
                      <a:pPr algn="l" fontAlgn="ctr"/>
                      <a:r>
                        <a:rPr lang="en-US" sz="1100" b="1" i="0" u="none" strike="noStrike" dirty="0" smtClean="0">
                          <a:solidFill>
                            <a:srgbClr val="000000"/>
                          </a:solidFill>
                          <a:effectLst/>
                          <a:latin typeface="Arial" panose="020B0604020202020204" pitchFamily="34" charset="0"/>
                          <a:cs typeface="Arial" panose="020B0604020202020204" pitchFamily="34" charset="0"/>
                        </a:rPr>
                        <a:t>TOTAL</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100" b="1" i="0" u="none" strike="noStrike" dirty="0" smtClean="0">
                          <a:solidFill>
                            <a:srgbClr val="000000"/>
                          </a:solidFill>
                          <a:effectLst/>
                          <a:latin typeface="Arial" panose="020B0604020202020204" pitchFamily="34" charset="0"/>
                          <a:cs typeface="Arial" panose="020B0604020202020204" pitchFamily="34" charset="0"/>
                        </a:rPr>
                        <a:t>64</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endParaRPr lang="en-GB" sz="1100" dirty="0">
                        <a:latin typeface="Arial" panose="020B0604020202020204" pitchFamily="34" charset="0"/>
                        <a:cs typeface="Arial" panose="020B0604020202020204" pitchFamily="34" charset="0"/>
                      </a:endParaRPr>
                    </a:p>
                  </a:txBody>
                  <a:tcPr/>
                </a:tc>
                <a:tc>
                  <a:txBody>
                    <a:bodyPr/>
                    <a:lstStyle/>
                    <a:p>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xmlns="" val="4172933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108520" y="76200"/>
            <a:ext cx="910012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COVID 19 WATER INTERVENTIONS</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4168805582"/>
              </p:ext>
            </p:extLst>
          </p:nvPr>
        </p:nvGraphicFramePr>
        <p:xfrm>
          <a:off x="107504" y="750832"/>
          <a:ext cx="8884096" cy="5774823"/>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xmlns="" val="20000"/>
                    </a:ext>
                  </a:extLst>
                </a:gridCol>
                <a:gridCol w="4563616">
                  <a:extLst>
                    <a:ext uri="{9D8B030D-6E8A-4147-A177-3AD203B41FA5}">
                      <a16:colId xmlns:a16="http://schemas.microsoft.com/office/drawing/2014/main" xmlns="" val="20001"/>
                    </a:ext>
                  </a:extLst>
                </a:gridCol>
              </a:tblGrid>
              <a:tr h="314345">
                <a:tc gridSpan="2">
                  <a:txBody>
                    <a:bodyPr/>
                    <a:lstStyle/>
                    <a:p>
                      <a:pPr lvl="0" algn="ctr"/>
                      <a:r>
                        <a:rPr kumimoji="0" lang="en-US" sz="1800" b="1" kern="1200" dirty="0" smtClean="0">
                          <a:solidFill>
                            <a:schemeClr val="lt1"/>
                          </a:solidFill>
                          <a:effectLst/>
                          <a:latin typeface="Arial" panose="020B0604020202020204" pitchFamily="34" charset="0"/>
                          <a:ea typeface="+mn-ea"/>
                          <a:cs typeface="Arial" panose="020B0604020202020204" pitchFamily="34" charset="0"/>
                        </a:rPr>
                        <a:t>WORK ALLOCATION TO SERVICE PROVIDERS</a:t>
                      </a:r>
                      <a:endParaRPr kumimoji="0" lang="en-ZA" sz="1800" b="1" kern="1200" dirty="0">
                        <a:solidFill>
                          <a:schemeClr val="lt1"/>
                        </a:solidFill>
                        <a:effectLst/>
                        <a:latin typeface="Arial" panose="020B0604020202020204" pitchFamily="34" charset="0"/>
                        <a:ea typeface="+mn-ea"/>
                        <a:cs typeface="Arial" panose="020B0604020202020204" pitchFamily="34" charset="0"/>
                      </a:endParaRPr>
                    </a:p>
                  </a:txBody>
                  <a:tcPr marL="91439" marR="91439" marT="45718" marB="45718">
                    <a:lnB w="12700" cap="flat" cmpd="sng" algn="ctr">
                      <a:solidFill>
                        <a:schemeClr val="tx1"/>
                      </a:solidFill>
                      <a:prstDash val="solid"/>
                      <a:round/>
                      <a:headEnd type="none" w="med" len="med"/>
                      <a:tailEnd type="none" w="med" len="med"/>
                    </a:lnB>
                  </a:tcPr>
                </a:tc>
                <a:tc hMerge="1">
                  <a:txBody>
                    <a:bodyPr/>
                    <a:lstStyle/>
                    <a:p>
                      <a:pPr lvl="0" algn="ctr"/>
                      <a:endParaRPr kumimoji="0" lang="en-ZA" sz="1800" b="1" kern="1200" dirty="0">
                        <a:solidFill>
                          <a:schemeClr val="lt1"/>
                        </a:solidFill>
                        <a:effectLst/>
                        <a:latin typeface="Arial" panose="020B0604020202020204" pitchFamily="34" charset="0"/>
                        <a:ea typeface="+mn-ea"/>
                        <a:cs typeface="Arial" panose="020B0604020202020204"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5688">
                <a:tc>
                  <a:txBody>
                    <a:bodyPr/>
                    <a:lstStyle/>
                    <a:p>
                      <a:pPr marL="457200" algn="just">
                        <a:lnSpc>
                          <a:spcPct val="115000"/>
                        </a:lnSpc>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Service Provider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Village names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662751">
                <a:tc>
                  <a:txBody>
                    <a:bodyPr/>
                    <a:lstStyle/>
                    <a:p>
                      <a:pPr marL="457200">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Koketso</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Kamogelo</a:t>
                      </a:r>
                      <a:r>
                        <a:rPr lang="en-US" sz="1100" dirty="0">
                          <a:effectLst/>
                          <a:latin typeface="Arial" panose="020B0604020202020204" pitchFamily="34" charset="0"/>
                          <a:ea typeface="Calibri" panose="020F0502020204030204" pitchFamily="34" charset="0"/>
                          <a:cs typeface="Times New Roman" panose="02020603050405020304" pitchFamily="18" charset="0"/>
                        </a:rPr>
                        <a:t> Trading Enterprise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lvl="0" algn="just">
                        <a:lnSpc>
                          <a:spcPct val="115000"/>
                        </a:lnSpc>
                        <a:spcAft>
                          <a:spcPts val="0"/>
                        </a:spcAft>
                      </a:pP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Fothane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Tshaba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Maala</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Parekisi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Magope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Matopa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Kwakwalata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Mabuela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Mabusela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Masoge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Mesopotania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Mmahlogo</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Phafola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Ramorulane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Mahwelereng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Madiba</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East</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Madiba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02681">
                <a:tc>
                  <a:txBody>
                    <a:bodyPr/>
                    <a:lstStyle/>
                    <a:p>
                      <a:pPr lvl="1">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Ramatlaohle</a:t>
                      </a:r>
                      <a:r>
                        <a:rPr lang="en-US" sz="1100" dirty="0">
                          <a:effectLst/>
                          <a:latin typeface="Arial" panose="020B0604020202020204" pitchFamily="34" charset="0"/>
                          <a:ea typeface="Calibri" panose="020F0502020204030204" pitchFamily="34" charset="0"/>
                          <a:cs typeface="Times New Roman" panose="02020603050405020304" pitchFamily="18" charset="0"/>
                        </a:rPr>
                        <a:t> Pty Ltd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Tlhako</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Taueatswala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Dipere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Nong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Senita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Rapadi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Mushi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Monare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Grasvlei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Mphelelo</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Nkidikitlana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Diphichi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Ramosesane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Raadslid</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Segole</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1</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Segole</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2</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Rebone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Sterkwater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2681">
                <a:tc>
                  <a:txBody>
                    <a:bodyPr/>
                    <a:lstStyle/>
                    <a:p>
                      <a:pPr>
                        <a:lnSpc>
                          <a:spcPct val="115000"/>
                        </a:lnSpc>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Mohauqhawe</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Capital</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Mzumbana</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South</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Maribashoop</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Oorlogsfontein</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Plots</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Maruteng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Masehlaneng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Masodi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Moshate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Mountain View</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Sekgakgapeng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62751">
                <a:tc>
                  <a:txBody>
                    <a:bodyPr/>
                    <a:lstStyle/>
                    <a:p>
                      <a:pPr lvl="1">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Munesumusa</a:t>
                      </a:r>
                      <a:r>
                        <a:rPr lang="en-US" sz="1100" dirty="0">
                          <a:effectLst/>
                          <a:latin typeface="Arial" panose="020B0604020202020204" pitchFamily="34" charset="0"/>
                          <a:ea typeface="Calibri" panose="020F0502020204030204" pitchFamily="34" charset="0"/>
                          <a:cs typeface="Times New Roman" panose="02020603050405020304" pitchFamily="18" charset="0"/>
                        </a:rPr>
                        <a:t> Pty Ltd</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Kgopeng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Galelia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Bavaria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Blinkwater</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Ham 1</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Seirappes</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Hlogoyanku</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Makobe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Matjitjileng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Mattanau</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Tennerif</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Breda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Duren</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Khala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Polen</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Lennes</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Setuphulane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Sodoma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Thabaleshoba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Tipeng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Vergenoeg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62751">
                <a:tc>
                  <a:txBody>
                    <a:bodyPr/>
                    <a:lstStyle/>
                    <a:p>
                      <a:pPr lvl="1">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Minahlanhlagane</a:t>
                      </a:r>
                      <a:r>
                        <a:rPr lang="en-US" sz="1100" dirty="0">
                          <a:effectLst/>
                          <a:latin typeface="Arial" panose="020B0604020202020204" pitchFamily="34" charset="0"/>
                          <a:ea typeface="Calibri" panose="020F0502020204030204" pitchFamily="34" charset="0"/>
                          <a:cs typeface="Times New Roman" panose="02020603050405020304" pitchFamily="18" charset="0"/>
                        </a:rPr>
                        <a:t> Pty Ltd</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Molekana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Machikiri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Mohlotlo</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Puka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Mohlotlo</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Ga,</a:t>
                      </a:r>
                      <a:r>
                        <a:rPr lang="en-US" sz="11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Sekhaolelo</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Sekuruwe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Mohlotlo</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ya</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Kgale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Magongoa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Mokaba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Kgobudi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Mmalepeteke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Mzumbana</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North</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Tshamahansi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Sekgoboko</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Millenium</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Park</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Witrivier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02681">
                <a:tc>
                  <a:txBody>
                    <a:bodyPr/>
                    <a:lstStyle/>
                    <a:p>
                      <a:pPr marL="457200">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Pasima</a:t>
                      </a:r>
                      <a:r>
                        <a:rPr lang="en-US" sz="1100" dirty="0">
                          <a:effectLst/>
                          <a:latin typeface="Arial" panose="020B0604020202020204" pitchFamily="34" charset="0"/>
                          <a:ea typeface="Calibri" panose="020F0502020204030204" pitchFamily="34" charset="0"/>
                          <a:cs typeface="Times New Roman" panose="02020603050405020304" pitchFamily="18" charset="0"/>
                        </a:rPr>
                        <a:t> Technologies</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Danisane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Chokoe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Ga-</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Pila</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Sterkwater</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Hans</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Lelaka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Leleso</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Mabusela</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Sandsloot</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Mashahleng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Masenya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Matlou</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Seema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Skimming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Sterkwater</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Mountain </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View</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Lekiting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994126">
                <a:tc>
                  <a:txBody>
                    <a:bodyPr/>
                    <a:lstStyle/>
                    <a:p>
                      <a:pPr marL="457200">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Mokete</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a:effectLst/>
                          <a:latin typeface="Arial" panose="020B0604020202020204" pitchFamily="34" charset="0"/>
                          <a:ea typeface="Calibri" panose="020F0502020204030204" pitchFamily="34" charset="0"/>
                          <a:cs typeface="Times New Roman" panose="02020603050405020304" pitchFamily="18" charset="0"/>
                        </a:rPr>
                        <a:t>Lepipo</a:t>
                      </a:r>
                      <a:r>
                        <a:rPr lang="en-US" sz="1100" dirty="0">
                          <a:effectLst/>
                          <a:latin typeface="Arial" panose="020B0604020202020204" pitchFamily="34" charset="0"/>
                          <a:ea typeface="Calibri" panose="020F0502020204030204" pitchFamily="34" charset="0"/>
                          <a:cs typeface="Times New Roman" panose="02020603050405020304" pitchFamily="18" charset="0"/>
                        </a:rPr>
                        <a:t> Trading Enterprise</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en-US" sz="1100" dirty="0" err="1">
                          <a:effectLst/>
                          <a:latin typeface="Arial" panose="020B0604020202020204" pitchFamily="34" charset="0"/>
                          <a:ea typeface="Calibri" panose="020F0502020204030204" pitchFamily="34" charset="0"/>
                          <a:cs typeface="Times New Roman" panose="02020603050405020304" pitchFamily="18" charset="0"/>
                        </a:rPr>
                        <a:t>Biesjeskraal</a:t>
                      </a:r>
                      <a:r>
                        <a:rPr lang="en-US" sz="1100" dirty="0">
                          <a:effectLst/>
                          <a:latin typeface="Arial" panose="020B0604020202020204" pitchFamily="34" charset="0"/>
                          <a:ea typeface="Calibri" panose="020F0502020204030204" pitchFamily="34" charset="0"/>
                          <a:cs typeface="Times New Roman" panose="02020603050405020304" pitchFamily="18" charset="0"/>
                        </a:rPr>
                        <a:t> /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Rooisloot</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Bakenberg</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Basogadi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Bakenberg</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Kwanaite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Bakenberg</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Matlaba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Bakenberg</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Mautjana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Bakenberg</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Mmotong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Malokongskop</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Pudiyakgopa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Rooiwal</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Sepharane</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100" dirty="0">
                          <a:effectLst/>
                          <a:latin typeface="Arial" panose="020B0604020202020204" pitchFamily="34" charset="0"/>
                          <a:ea typeface="Calibri" panose="020F0502020204030204" pitchFamily="34" charset="0"/>
                          <a:cs typeface="Times New Roman" panose="02020603050405020304" pitchFamily="18" charset="0"/>
                        </a:rPr>
                        <a:t>(</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Mankopane</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Taolome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Galakwenastroom</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Kromkloof</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Basterspad</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Dikgokgopeng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Harmansdal</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Kaditshwene</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Lesodi</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Makekeng</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Mamatlakala</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Jakkalskuil</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ZA"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smtClean="0">
                          <a:effectLst/>
                          <a:latin typeface="Arial" panose="020B0604020202020204" pitchFamily="34" charset="0"/>
                          <a:ea typeface="Calibri" panose="020F0502020204030204" pitchFamily="34" charset="0"/>
                          <a:cs typeface="Times New Roman" panose="02020603050405020304" pitchFamily="18" charset="0"/>
                        </a:rPr>
                        <a:t>Marulaneng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23</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xmlns="" val="2832061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REVENUE COLLECTION</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nvPr>
        </p:nvGraphicFramePr>
        <p:xfrm>
          <a:off x="214312" y="914400"/>
          <a:ext cx="8777288" cy="4890864"/>
        </p:xfrm>
        <a:graphic>
          <a:graphicData uri="http://schemas.openxmlformats.org/drawingml/2006/table">
            <a:tbl>
              <a:tblPr firstRow="1" bandRow="1">
                <a:tableStyleId>{5C22544A-7EE6-4342-B048-85BDC9FD1C3A}</a:tableStyleId>
              </a:tblPr>
              <a:tblGrid>
                <a:gridCol w="8777288">
                  <a:extLst>
                    <a:ext uri="{9D8B030D-6E8A-4147-A177-3AD203B41FA5}">
                      <a16:colId xmlns:a16="http://schemas.microsoft.com/office/drawing/2014/main" xmlns="" val="20000"/>
                    </a:ext>
                  </a:extLst>
                </a:gridCol>
              </a:tblGrid>
              <a:tr h="398093">
                <a:tc>
                  <a:txBody>
                    <a:bodyPr/>
                    <a:lstStyle/>
                    <a:p>
                      <a:endParaRPr lang="en-ZA" dirty="0"/>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492771">
                <a:tc>
                  <a:txBody>
                    <a:bodyPr/>
                    <a:lstStyle/>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kern="1200" dirty="0" smtClean="0">
                          <a:solidFill>
                            <a:schemeClr val="dk1"/>
                          </a:solidFill>
                          <a:effectLst/>
                          <a:latin typeface="Arial" panose="020B0604020202020204" pitchFamily="34" charset="0"/>
                          <a:ea typeface="+mn-ea"/>
                          <a:cs typeface="Arial" panose="020B0604020202020204" pitchFamily="34" charset="0"/>
                        </a:rPr>
                        <a:t>The municipality experienced a sharp decline on the collection rate during the national lockdown.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kern="1200" dirty="0" smtClean="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kern="1200" dirty="0" smtClean="0">
                          <a:solidFill>
                            <a:schemeClr val="dk1"/>
                          </a:solidFill>
                          <a:effectLst/>
                          <a:latin typeface="Arial" panose="020B0604020202020204" pitchFamily="34" charset="0"/>
                          <a:ea typeface="+mn-ea"/>
                          <a:cs typeface="Arial" panose="020B0604020202020204" pitchFamily="34" charset="0"/>
                        </a:rPr>
                        <a:t>Collection dropped from average of 77% to 55% in June 2020</a:t>
                      </a:r>
                      <a:r>
                        <a:rPr kumimoji="0" lang="en-GB" sz="1800" kern="1200" baseline="0" dirty="0" smtClean="0">
                          <a:solidFill>
                            <a:schemeClr val="dk1"/>
                          </a:solidFill>
                          <a:effectLst/>
                          <a:latin typeface="Arial" panose="020B0604020202020204" pitchFamily="34" charset="0"/>
                          <a:ea typeface="+mn-ea"/>
                          <a:cs typeface="Arial" panose="020B0604020202020204" pitchFamily="34" charset="0"/>
                        </a:rPr>
                        <a:t> as Municipality could not institute credit control process.</a:t>
                      </a: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24</a:t>
            </a:fld>
            <a:endParaRPr lang="en-US" altLang="en-US" sz="1400">
              <a:solidFill>
                <a:srgbClr val="FFFFFF"/>
              </a:solidFill>
              <a:latin typeface="Franklin Gothic Book" panose="020B0503020102020204" pitchFamily="34" charset="0"/>
            </a:endParaRPr>
          </a:p>
        </p:txBody>
      </p:sp>
      <p:pic>
        <p:nvPicPr>
          <p:cNvPr id="6" name="Picture 5"/>
          <p:cNvPicPr>
            <a:picLocks noChangeAspect="1"/>
          </p:cNvPicPr>
          <p:nvPr/>
        </p:nvPicPr>
        <p:blipFill>
          <a:blip r:embed="rId2"/>
          <a:stretch>
            <a:fillRect/>
          </a:stretch>
        </p:blipFill>
        <p:spPr>
          <a:xfrm>
            <a:off x="304799" y="1628800"/>
            <a:ext cx="8515673" cy="1656184"/>
          </a:xfrm>
          <a:prstGeom prst="rect">
            <a:avLst/>
          </a:prstGeom>
        </p:spPr>
      </p:pic>
    </p:spTree>
    <p:extLst>
      <p:ext uri="{BB962C8B-B14F-4D97-AF65-F5344CB8AC3E}">
        <p14:creationId xmlns:p14="http://schemas.microsoft.com/office/powerpoint/2010/main" xmlns="" val="303365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107504" y="76200"/>
            <a:ext cx="9036496" cy="838200"/>
          </a:xfrm>
        </p:spPr>
        <p:txBody>
          <a:bodyPr/>
          <a:lstStyle/>
          <a:p>
            <a:pPr algn="ctr"/>
            <a:r>
              <a:rPr lang="en-GB" altLang="en-US" sz="2400" spc="30" dirty="0" smtClean="0">
                <a:solidFill>
                  <a:srgbClr val="001F00"/>
                </a:solidFill>
                <a:latin typeface="Arial" panose="020B0604020202020204" pitchFamily="34" charset="0"/>
                <a:cs typeface="Times New Roman" panose="02020603050405020304" pitchFamily="18" charset="0"/>
              </a:rPr>
              <a:t>UNAUTHORISED, IRREGULAR AND FRUITLESS EXPENDITURE</a:t>
            </a:r>
            <a:endParaRPr lang="en-ZA" altLang="en-US" sz="2400"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nvPr>
        </p:nvGraphicFramePr>
        <p:xfrm>
          <a:off x="0" y="882853"/>
          <a:ext cx="9144000" cy="599095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817955">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THE UNAUTHORIZED, IRREGULAR, FRUITLESS AND WASTEFUL EXPENDITURE</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73003">
                <a:tc>
                  <a:txBody>
                    <a:bodyPr/>
                    <a:lstStyle/>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Mogalakwena Local Municipality has reported an escalating trend in unauthorised, irregular, fruitless and wasteful expenditure</a:t>
                      </a:r>
                      <a:r>
                        <a:rPr kumimoji="0" lang="en-ZA" sz="1800" kern="1200" baseline="0" dirty="0" smtClean="0">
                          <a:solidFill>
                            <a:schemeClr val="dk1"/>
                          </a:solidFill>
                          <a:effectLst/>
                          <a:latin typeface="Arial" panose="020B0604020202020204" pitchFamily="34" charset="0"/>
                          <a:ea typeface="+mn-ea"/>
                          <a:cs typeface="Arial" panose="020B0604020202020204" pitchFamily="34" charset="0"/>
                        </a:rPr>
                        <a:t> </a:t>
                      </a:r>
                      <a:r>
                        <a:rPr kumimoji="0" lang="en-ZA" sz="1800" kern="1200" dirty="0" smtClean="0">
                          <a:solidFill>
                            <a:schemeClr val="dk1"/>
                          </a:solidFill>
                          <a:effectLst/>
                          <a:latin typeface="Arial" panose="020B0604020202020204" pitchFamily="34" charset="0"/>
                          <a:ea typeface="+mn-ea"/>
                          <a:cs typeface="Arial" panose="020B0604020202020204" pitchFamily="34" charset="0"/>
                        </a:rPr>
                        <a:t>over the past six (6) years, evident in audit opinions and in the annual reports;</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The audited annual financial statement for the period ending 2018/19 reported is outlined as follows:</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ZA" sz="1800"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800"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The municipality has, with the support initiative by National Treasury and Provincial Treasury,</a:t>
                      </a:r>
                      <a:r>
                        <a:rPr kumimoji="0" lang="en-ZA" sz="1800" kern="1200" baseline="0" dirty="0" smtClean="0">
                          <a:solidFill>
                            <a:schemeClr val="dk1"/>
                          </a:solidFill>
                          <a:effectLst/>
                          <a:latin typeface="Arial" panose="020B0604020202020204" pitchFamily="34" charset="0"/>
                          <a:ea typeface="+mn-ea"/>
                          <a:cs typeface="Arial" panose="020B0604020202020204" pitchFamily="34" charset="0"/>
                        </a:rPr>
                        <a:t> developed a </a:t>
                      </a:r>
                      <a:r>
                        <a:rPr kumimoji="0" lang="en-ZA" sz="1800" b="1" kern="1200" dirty="0" smtClean="0">
                          <a:solidFill>
                            <a:schemeClr val="dk1"/>
                          </a:solidFill>
                          <a:effectLst/>
                          <a:latin typeface="Arial" panose="020B0604020202020204" pitchFamily="34" charset="0"/>
                          <a:ea typeface="+mn-ea"/>
                          <a:cs typeface="Arial" panose="020B0604020202020204" pitchFamily="34" charset="0"/>
                        </a:rPr>
                        <a:t>Reduction strategy on Unauthorised, Irregular and Fruitless &amp; Wasteful (UIFW) Expenditure;</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1800" b="1" kern="1200" baseline="0" dirty="0" smtClean="0">
                          <a:solidFill>
                            <a:schemeClr val="dk1"/>
                          </a:solidFill>
                          <a:effectLst/>
                          <a:latin typeface="+mn-lt"/>
                          <a:ea typeface="+mn-ea"/>
                          <a:cs typeface="+mn-cs"/>
                        </a:rPr>
                        <a:t> </a:t>
                      </a:r>
                      <a:endParaRPr kumimoji="0" lang="en-ZA" sz="1400" kern="1200" dirty="0" smtClean="0">
                        <a:solidFill>
                          <a:schemeClr val="dk1"/>
                        </a:solidFill>
                        <a:effectLst/>
                        <a:latin typeface="Arial" panose="020B0604020202020204" pitchFamily="34" charset="0"/>
                        <a:ea typeface="+mn-ea"/>
                        <a:cs typeface="Arial" panose="020B0604020202020204"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25</a:t>
            </a:fld>
            <a:endParaRPr lang="en-US" altLang="en-US" sz="1400">
              <a:solidFill>
                <a:srgbClr val="FFFFFF"/>
              </a:solidFill>
              <a:latin typeface="Franklin Gothic Book" panose="020B0503020102020204" pitchFamily="34" charset="0"/>
            </a:endParaRPr>
          </a:p>
        </p:txBody>
      </p:sp>
      <p:graphicFrame>
        <p:nvGraphicFramePr>
          <p:cNvPr id="2" name="Table 1"/>
          <p:cNvGraphicFramePr>
            <a:graphicFrameLocks noGrp="1"/>
          </p:cNvGraphicFramePr>
          <p:nvPr>
            <p:extLst/>
          </p:nvPr>
        </p:nvGraphicFramePr>
        <p:xfrm>
          <a:off x="304800" y="3789040"/>
          <a:ext cx="7887792" cy="761985"/>
        </p:xfrm>
        <a:graphic>
          <a:graphicData uri="http://schemas.openxmlformats.org/drawingml/2006/table">
            <a:tbl>
              <a:tblPr firstRow="1" bandRow="1">
                <a:tableStyleId>{5C22544A-7EE6-4342-B048-85BDC9FD1C3A}</a:tableStyleId>
              </a:tblPr>
              <a:tblGrid>
                <a:gridCol w="2629264">
                  <a:extLst>
                    <a:ext uri="{9D8B030D-6E8A-4147-A177-3AD203B41FA5}">
                      <a16:colId xmlns:a16="http://schemas.microsoft.com/office/drawing/2014/main" xmlns="" val="20000"/>
                    </a:ext>
                  </a:extLst>
                </a:gridCol>
                <a:gridCol w="2629264">
                  <a:extLst>
                    <a:ext uri="{9D8B030D-6E8A-4147-A177-3AD203B41FA5}">
                      <a16:colId xmlns:a16="http://schemas.microsoft.com/office/drawing/2014/main" xmlns="" val="20001"/>
                    </a:ext>
                  </a:extLst>
                </a:gridCol>
                <a:gridCol w="2629264">
                  <a:extLst>
                    <a:ext uri="{9D8B030D-6E8A-4147-A177-3AD203B41FA5}">
                      <a16:colId xmlns:a16="http://schemas.microsoft.com/office/drawing/2014/main" xmlns="" val="20002"/>
                    </a:ext>
                  </a:extLst>
                </a:gridCol>
              </a:tblGrid>
              <a:tr h="288032">
                <a:tc>
                  <a:txBody>
                    <a:bodyPr/>
                    <a:lstStyle/>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ZA" sz="1800" b="1" kern="1200" dirty="0" smtClean="0">
                          <a:solidFill>
                            <a:schemeClr val="dk1"/>
                          </a:solidFill>
                          <a:effectLst/>
                          <a:latin typeface="Arial" panose="020B0604020202020204" pitchFamily="34" charset="0"/>
                          <a:ea typeface="+mn-ea"/>
                          <a:cs typeface="Arial" panose="020B0604020202020204" pitchFamily="34" charset="0"/>
                        </a:rPr>
                        <a:t>Irregular</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ZA" sz="1800" b="1" kern="1200" dirty="0" smtClean="0">
                          <a:solidFill>
                            <a:schemeClr val="dk1"/>
                          </a:solidFill>
                          <a:effectLst/>
                          <a:latin typeface="Arial" panose="020B0604020202020204" pitchFamily="34" charset="0"/>
                          <a:ea typeface="+mn-ea"/>
                          <a:cs typeface="Arial" panose="020B0604020202020204" pitchFamily="34" charset="0"/>
                        </a:rPr>
                        <a:t>Fruitless and Wasteful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225">
                <a:tc>
                  <a:txBody>
                    <a:bodyPr/>
                    <a:lstStyle/>
                    <a:p>
                      <a:r>
                        <a:rPr kumimoji="0" lang="en-ZA" sz="1800" b="0" kern="1200" dirty="0" smtClean="0">
                          <a:solidFill>
                            <a:schemeClr val="dk1"/>
                          </a:solidFill>
                          <a:effectLst/>
                          <a:latin typeface="Arial" panose="020B0604020202020204" pitchFamily="34" charset="0"/>
                          <a:ea typeface="+mn-ea"/>
                          <a:cs typeface="Arial" panose="020B0604020202020204" pitchFamily="34" charset="0"/>
                        </a:rPr>
                        <a:t>R2.8 billion</a:t>
                      </a:r>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ZA" sz="1800" b="0" kern="1200" dirty="0" smtClean="0">
                          <a:solidFill>
                            <a:schemeClr val="dk1"/>
                          </a:solidFill>
                          <a:effectLst/>
                          <a:latin typeface="Arial" panose="020B0604020202020204" pitchFamily="34" charset="0"/>
                          <a:ea typeface="+mn-ea"/>
                          <a:cs typeface="Arial" panose="020B0604020202020204" pitchFamily="34" charset="0"/>
                        </a:rPr>
                        <a:t>R2.3 billion </a:t>
                      </a:r>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ZA" sz="1800" b="0" kern="1200" dirty="0" smtClean="0">
                          <a:solidFill>
                            <a:schemeClr val="dk1"/>
                          </a:solidFill>
                          <a:effectLst/>
                          <a:latin typeface="Arial" panose="020B0604020202020204" pitchFamily="34" charset="0"/>
                          <a:ea typeface="+mn-ea"/>
                          <a:cs typeface="Arial" panose="020B0604020202020204" pitchFamily="34" charset="0"/>
                        </a:rPr>
                        <a:t>R11.3 million</a:t>
                      </a:r>
                      <a:endParaRPr lang="en-ZA"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380618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altLang="en-US" sz="2800" spc="30" dirty="0" smtClean="0">
                <a:solidFill>
                  <a:srgbClr val="001F00"/>
                </a:solidFill>
                <a:latin typeface="Arial" panose="020B0604020202020204" pitchFamily="34" charset="0"/>
                <a:cs typeface="Times New Roman" panose="02020603050405020304" pitchFamily="18" charset="0"/>
              </a:rPr>
              <a:t>UNAUTHORISED, IRREGULAR AND FRUITLESS EXPENDITURE</a:t>
            </a:r>
            <a:endParaRPr lang="en-ZA" altLang="en-US" sz="2800"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nvPr>
        </p:nvGraphicFramePr>
        <p:xfrm>
          <a:off x="0" y="882853"/>
          <a:ext cx="9144000" cy="599095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817955">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THE UNAUTHORIZED, IRREGULAR, FRUITLESS AND WASTEFUL EXPENDITURE</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73003">
                <a:tc>
                  <a:txBody>
                    <a:bodyPr/>
                    <a:lstStyle/>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400" kern="1200" dirty="0" smtClean="0">
                        <a:solidFill>
                          <a:schemeClr val="dk1"/>
                        </a:solidFill>
                        <a:effectLst/>
                        <a:latin typeface="Arial" panose="020B0604020202020204" pitchFamily="34" charset="0"/>
                        <a:ea typeface="+mn-ea"/>
                        <a:cs typeface="Arial" panose="020B0604020202020204"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26</a:t>
            </a:fld>
            <a:endParaRPr lang="en-US" altLang="en-US" sz="1400">
              <a:solidFill>
                <a:srgbClr val="FFFFFF"/>
              </a:solidFill>
              <a:latin typeface="Franklin Gothic Book" panose="020B0503020102020204" pitchFamily="34" charset="0"/>
            </a:endParaRPr>
          </a:p>
        </p:txBody>
      </p:sp>
      <p:pic>
        <p:nvPicPr>
          <p:cNvPr id="7" name="Picture 6"/>
          <p:cNvPicPr>
            <a:picLocks noChangeAspect="1"/>
          </p:cNvPicPr>
          <p:nvPr/>
        </p:nvPicPr>
        <p:blipFill>
          <a:blip r:embed="rId2"/>
          <a:stretch>
            <a:fillRect/>
          </a:stretch>
        </p:blipFill>
        <p:spPr>
          <a:xfrm>
            <a:off x="107504" y="1844824"/>
            <a:ext cx="8884096" cy="4365476"/>
          </a:xfrm>
          <a:prstGeom prst="rect">
            <a:avLst/>
          </a:prstGeom>
        </p:spPr>
      </p:pic>
    </p:spTree>
    <p:extLst>
      <p:ext uri="{BB962C8B-B14F-4D97-AF65-F5344CB8AC3E}">
        <p14:creationId xmlns:p14="http://schemas.microsoft.com/office/powerpoint/2010/main" xmlns="" val="2519473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altLang="en-US" sz="2400" spc="30" dirty="0">
                <a:solidFill>
                  <a:srgbClr val="001F00"/>
                </a:solidFill>
                <a:latin typeface="Arial" panose="020B0604020202020204" pitchFamily="34" charset="0"/>
                <a:cs typeface="Times New Roman" panose="02020603050405020304" pitchFamily="18" charset="0"/>
              </a:rPr>
              <a:t>UNAUTHORISED, IRREGULAR AND FRUITLESS EXPENDITURE</a:t>
            </a:r>
            <a:endParaRPr lang="en-ZA" altLang="en-US" sz="2400"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nvPr>
        </p:nvGraphicFramePr>
        <p:xfrm>
          <a:off x="0" y="882853"/>
          <a:ext cx="9144000" cy="60873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802144">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THE UNAUTHORIZED, IRREGULAR, FRUITLESS AND WASTEFUL EXPENDITURE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800" b="1" i="1" dirty="0" smtClean="0">
                          <a:effectLst/>
                          <a:latin typeface="Arial" panose="020B0604020202020204" pitchFamily="34" charset="0"/>
                          <a:ea typeface="Calibri" panose="020F0502020204030204" pitchFamily="34" charset="0"/>
                        </a:rPr>
                        <a:t>IDENTIFIED CAUSES OF AN INCREASE IN MOGALAKWENA UIF&amp;W</a:t>
                      </a: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73003">
                <a:tc>
                  <a:txBody>
                    <a:bodyPr/>
                    <a:lstStyle/>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No preventative mechanisms to eliminate reoccurrence</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No effective internal controls measures</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No detailed reasons for incurring of UIFW expenditures as captured in the registers according to National Treasury Circular 68 Annexure A</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Lack of investigation on identified UIFW by the relevant council committees</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None implementation of processes to be followed when dealing with UIFW</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Lack of consequence management (Financial Misconduct)</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Inadequate budget controls</a:t>
                      </a:r>
                    </a:p>
                    <a:p>
                      <a:pPr marL="285750" lvl="0" indent="-285750">
                        <a:lnSpc>
                          <a:spcPct val="150000"/>
                        </a:lnSpc>
                        <a:buFont typeface="Arial" panose="020B0604020202020204" pitchFamily="34" charset="0"/>
                        <a:buChar char="•"/>
                      </a:pPr>
                      <a:r>
                        <a:rPr kumimoji="0" lang="en-ZA" sz="1800" kern="1200" dirty="0" smtClean="0">
                          <a:solidFill>
                            <a:schemeClr val="dk1"/>
                          </a:solidFill>
                          <a:effectLst/>
                          <a:latin typeface="Arial" panose="020B0604020202020204" pitchFamily="34" charset="0"/>
                          <a:ea typeface="+mn-ea"/>
                          <a:cs typeface="Arial" panose="020B0604020202020204" pitchFamily="34" charset="0"/>
                        </a:rPr>
                        <a:t>Failure to pay suppliers on time due to cash constraints resulting in interest payments</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ZA" sz="1400" b="1" dirty="0">
                        <a:effectLst/>
                        <a:latin typeface="Arial" panose="020B0604020202020204" pitchFamily="34" charset="0"/>
                        <a:ea typeface="+mn-ea"/>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27</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xmlns="" val="2213335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altLang="en-US" sz="2400" spc="30" dirty="0">
                <a:solidFill>
                  <a:srgbClr val="001F00"/>
                </a:solidFill>
                <a:latin typeface="Arial" panose="020B0604020202020204" pitchFamily="34" charset="0"/>
                <a:cs typeface="Times New Roman" panose="02020603050405020304" pitchFamily="18" charset="0"/>
              </a:rPr>
              <a:t>UNAUTHORISED, IRREGULAR AND FRUITLESS EXPENDITURE</a:t>
            </a:r>
            <a:endParaRPr lang="en-ZA" altLang="en-US" sz="2400"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nvPr>
        </p:nvGraphicFramePr>
        <p:xfrm>
          <a:off x="-16899" y="770601"/>
          <a:ext cx="9144000" cy="60873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802144">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THE UNAUTHORIZED, IRREGULAR, FRUITLESS AND WASTEFUL EXPENDITURE</a:t>
                      </a:r>
                    </a:p>
                    <a:p>
                      <a:pPr marL="0" lvl="0" indent="0" algn="just">
                        <a:spcAft>
                          <a:spcPts val="0"/>
                        </a:spcAft>
                        <a:buFont typeface="+mj-lt"/>
                        <a:buNone/>
                      </a:pPr>
                      <a:r>
                        <a:rPr lang="en-ZA" sz="1800" b="1" i="1" dirty="0" smtClean="0">
                          <a:effectLst/>
                          <a:latin typeface="Arial" panose="020B0604020202020204" pitchFamily="34" charset="0"/>
                          <a:ea typeface="Calibri" panose="020F0502020204030204" pitchFamily="34" charset="0"/>
                          <a:cs typeface="Arial" panose="020B0604020202020204" pitchFamily="34" charset="0"/>
                        </a:rPr>
                        <a:t>PROCESS FLOW STRATEGIES ON THE IMPLEMENT REDUCTION PLAN</a:t>
                      </a:r>
                      <a:endParaRPr lang="en-ZA" sz="1800" i="1" dirty="0">
                        <a:effectLst/>
                        <a:latin typeface="Arial" panose="020B0604020202020204" pitchFamily="34" charset="0"/>
                        <a:ea typeface="Calibri" panose="020F0502020204030204" pitchFamily="34" charset="0"/>
                        <a:cs typeface="Times New Roman" panose="02020603050405020304" pitchFamily="18"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73003">
                <a:tc>
                  <a:txBody>
                    <a:bodyPr/>
                    <a:lstStyle/>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Capacitating the SCM</a:t>
                      </a: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 Division</a:t>
                      </a:r>
                      <a:endParaRPr kumimoji="0" lang="en-ZA" sz="1400" kern="1200" dirty="0" smtClean="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Review of the SCM policy to ensure alignment with SCM regulations and guidelines</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Compliance to SCM policy and regulations and procurement plan</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Utilisation of</a:t>
                      </a:r>
                      <a:r>
                        <a:rPr kumimoji="0" lang="en-ZA" sz="1400" kern="1200" dirty="0" smtClean="0">
                          <a:solidFill>
                            <a:schemeClr val="dk1"/>
                          </a:solidFill>
                          <a:effectLst/>
                          <a:latin typeface="Arial" panose="020B0604020202020204" pitchFamily="34" charset="0"/>
                          <a:ea typeface="+mn-ea"/>
                          <a:cs typeface="Arial" panose="020B0604020202020204" pitchFamily="34" charset="0"/>
                        </a:rPr>
                        <a:t> SCM Regulation 32 on contracts that have expired to reduce the increase in UIF</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Develop and adhere to the approved procurement plan</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Consequence management be applied to officials who causes the transgression and non-compliance with legislations, policies, procedures and guidelines</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Introduction of vigorous Contracts management</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Payments of completed projects be inspected (despite the payment certificate issued by the Consulting Engineers to avoid Consulting Engineers to collude with Contractors and Municipal employees)</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Initiate legal proceedings</a:t>
                      </a: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 </a:t>
                      </a:r>
                      <a:r>
                        <a:rPr kumimoji="0" lang="en-ZA" sz="1400" kern="1200" dirty="0" smtClean="0">
                          <a:solidFill>
                            <a:schemeClr val="dk1"/>
                          </a:solidFill>
                          <a:effectLst/>
                          <a:latin typeface="Arial" panose="020B0604020202020204" pitchFamily="34" charset="0"/>
                          <a:ea typeface="+mn-ea"/>
                          <a:cs typeface="Arial" panose="020B0604020202020204" pitchFamily="34" charset="0"/>
                        </a:rPr>
                        <a:t>on Contractors that did not complete the projects (with</a:t>
                      </a: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 the view </a:t>
                      </a:r>
                      <a:r>
                        <a:rPr kumimoji="0" lang="en-ZA" sz="1400" kern="1200" dirty="0" smtClean="0">
                          <a:solidFill>
                            <a:schemeClr val="dk1"/>
                          </a:solidFill>
                          <a:effectLst/>
                          <a:latin typeface="Arial" panose="020B0604020202020204" pitchFamily="34" charset="0"/>
                          <a:ea typeface="+mn-ea"/>
                          <a:cs typeface="Arial" panose="020B0604020202020204" pitchFamily="34" charset="0"/>
                        </a:rPr>
                        <a:t>of recovering the lost money on these projects)</a:t>
                      </a:r>
                    </a:p>
                    <a:p>
                      <a:pPr marL="285750" marR="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kern="1200" dirty="0" smtClean="0">
                          <a:solidFill>
                            <a:schemeClr val="dk1"/>
                          </a:solidFill>
                          <a:effectLst/>
                          <a:latin typeface="Arial" panose="020B0604020202020204" pitchFamily="34" charset="0"/>
                          <a:ea typeface="+mn-ea"/>
                          <a:cs typeface="Arial" panose="020B0604020202020204" pitchFamily="34" charset="0"/>
                        </a:rPr>
                        <a:t>Adhere</a:t>
                      </a:r>
                      <a:r>
                        <a:rPr kumimoji="0" lang="en-ZA" sz="1400" b="0" kern="1200" baseline="0" dirty="0" smtClean="0">
                          <a:solidFill>
                            <a:schemeClr val="dk1"/>
                          </a:solidFill>
                          <a:effectLst/>
                          <a:latin typeface="Arial" panose="020B0604020202020204" pitchFamily="34" charset="0"/>
                          <a:ea typeface="+mn-ea"/>
                          <a:cs typeface="Arial" panose="020B0604020202020204" pitchFamily="34" charset="0"/>
                        </a:rPr>
                        <a:t> to Circular 68 issued by NT</a:t>
                      </a:r>
                      <a:endParaRPr lang="en-ZA" sz="1400" b="0" dirty="0">
                        <a:effectLst/>
                        <a:latin typeface="Arial" panose="020B0604020202020204" pitchFamily="34" charset="0"/>
                        <a:ea typeface="+mn-ea"/>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28</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xmlns="" val="633982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altLang="en-US" sz="2400" spc="30" dirty="0">
                <a:solidFill>
                  <a:srgbClr val="001F00"/>
                </a:solidFill>
                <a:latin typeface="Arial" panose="020B0604020202020204" pitchFamily="34" charset="0"/>
                <a:cs typeface="Times New Roman" panose="02020603050405020304" pitchFamily="18" charset="0"/>
              </a:rPr>
              <a:t>UNAUTHORISED, IRREGULAR AND FRUITLESS EXPENDITURE</a:t>
            </a:r>
            <a:endParaRPr lang="en-ZA" altLang="en-US" sz="2400"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nvPr>
        </p:nvGraphicFramePr>
        <p:xfrm>
          <a:off x="0" y="764704"/>
          <a:ext cx="9144000" cy="1493512"/>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745064">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BREAKDOWN OF THE UNAUTHORIZED, IRREGULAR, FRUITLESS AND WASTEFUL EXPENDITURE</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800" b="1" i="1" kern="1200" dirty="0" smtClean="0">
                          <a:solidFill>
                            <a:schemeClr val="lt1"/>
                          </a:solidFill>
                          <a:effectLst/>
                          <a:latin typeface="Arial" panose="020B0604020202020204" pitchFamily="34" charset="0"/>
                          <a:ea typeface="+mn-ea"/>
                          <a:cs typeface="Arial" panose="020B0604020202020204" pitchFamily="34" charset="0"/>
                        </a:rPr>
                        <a:t>IN LINE WITH THE GOVERNMENT 4 YEAR MEDIUM TERM STRATEGIC FRAMEWORK, THE REDUCTION PLAN IS AS FOLLOW:</a:t>
                      </a:r>
                      <a:endParaRPr lang="en-ZA" sz="1800" b="1" i="1" dirty="0" smtClean="0">
                        <a:effectLst/>
                        <a:latin typeface="Arial" panose="020B0604020202020204" pitchFamily="34" charset="0"/>
                        <a:ea typeface="Calibri" panose="020F0502020204030204" pitchFamily="34" charset="0"/>
                        <a:cs typeface="Arial" panose="020B0604020202020204"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10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1" dirty="0">
                        <a:effectLst/>
                        <a:latin typeface="Arial" panose="020B0604020202020204" pitchFamily="34" charset="0"/>
                        <a:ea typeface="+mn-ea"/>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29</a:t>
            </a:fld>
            <a:endParaRPr lang="en-US" altLang="en-US" sz="1400">
              <a:solidFill>
                <a:srgbClr val="FFFFFF"/>
              </a:solidFill>
              <a:latin typeface="Franklin Gothic Book" panose="020B0503020102020204" pitchFamily="34" charset="0"/>
            </a:endParaRPr>
          </a:p>
        </p:txBody>
      </p:sp>
      <p:pic>
        <p:nvPicPr>
          <p:cNvPr id="6" name="Picture 5"/>
          <p:cNvPicPr>
            <a:picLocks noChangeAspect="1"/>
          </p:cNvPicPr>
          <p:nvPr/>
        </p:nvPicPr>
        <p:blipFill>
          <a:blip r:embed="rId2"/>
          <a:stretch>
            <a:fillRect/>
          </a:stretch>
        </p:blipFill>
        <p:spPr>
          <a:xfrm>
            <a:off x="179512" y="2492896"/>
            <a:ext cx="8812087" cy="3717404"/>
          </a:xfrm>
          <a:prstGeom prst="rect">
            <a:avLst/>
          </a:prstGeom>
        </p:spPr>
      </p:pic>
    </p:spTree>
    <p:extLst>
      <p:ext uri="{BB962C8B-B14F-4D97-AF65-F5344CB8AC3E}">
        <p14:creationId xmlns:p14="http://schemas.microsoft.com/office/powerpoint/2010/main" xmlns="" val="369754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ctr"/>
            <a:r>
              <a:rPr lang="en-US" b="1" dirty="0" smtClean="0">
                <a:solidFill>
                  <a:schemeClr val="dk1"/>
                </a:solidFill>
                <a:latin typeface="Arial"/>
                <a:ea typeface="Arial"/>
                <a:cs typeface="Arial"/>
                <a:sym typeface="Arial"/>
              </a:rPr>
              <a:t>BACKGROUND AND OVERVIEW</a:t>
            </a:r>
            <a:endParaRPr lang="en-ZA" altLang="en-US"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3182892844"/>
              </p:ext>
            </p:extLst>
          </p:nvPr>
        </p:nvGraphicFramePr>
        <p:xfrm>
          <a:off x="179388" y="765175"/>
          <a:ext cx="8785225" cy="5832475"/>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24614">
                <a:tc>
                  <a:txBody>
                    <a:bodyPr/>
                    <a:lstStyle/>
                    <a:p>
                      <a:pPr algn="ctr"/>
                      <a:endParaRPr lang="en-ZA" sz="2800" dirty="0">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07861">
                <a:tc>
                  <a:txBody>
                    <a:bodyPr/>
                    <a:lstStyle/>
                    <a:p>
                      <a:pPr marL="539750" indent="-179388"/>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3</a:t>
            </a:fld>
            <a:endParaRPr lang="en-US" altLang="en-US" sz="1400">
              <a:solidFill>
                <a:srgbClr val="FFFFFF"/>
              </a:solidFill>
              <a:latin typeface="Franklin Gothic Book" panose="020B0503020102020204" pitchFamily="34" charset="0"/>
            </a:endParaRPr>
          </a:p>
        </p:txBody>
      </p:sp>
      <p:sp>
        <p:nvSpPr>
          <p:cNvPr id="6" name="Google Shape;119;p16"/>
          <p:cNvSpPr txBox="1">
            <a:spLocks/>
          </p:cNvSpPr>
          <p:nvPr/>
        </p:nvSpPr>
        <p:spPr>
          <a:xfrm>
            <a:off x="242370" y="1340768"/>
            <a:ext cx="8577583" cy="579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342900" marR="0" lvl="0" indent="-342900" algn="just" defTabSz="914400" rtl="0" eaLnBrk="1" fontAlgn="auto" latinLnBrk="0" hangingPunct="1">
              <a:lnSpc>
                <a:spcPct val="150000"/>
              </a:lnSpc>
              <a:spcBef>
                <a:spcPts val="0"/>
              </a:spcBef>
              <a:spcAft>
                <a:spcPts val="0"/>
              </a:spcAft>
              <a:buClr>
                <a:srgbClr val="000000"/>
              </a:buClr>
              <a:buSzPts val="1600"/>
              <a:buFont typeface="Arial"/>
              <a:buChar char="•"/>
              <a:tabLst/>
              <a:defRPr/>
            </a:pPr>
            <a:r>
              <a:rPr kumimoji="0" lang="en-ZA" sz="1400" b="0" i="0" u="none" strike="noStrike" kern="0" cap="none" spc="0" normalizeH="0" baseline="0" noProof="0" dirty="0" smtClean="0">
                <a:ln>
                  <a:noFill/>
                </a:ln>
                <a:solidFill>
                  <a:srgbClr val="000000"/>
                </a:solidFill>
                <a:effectLst/>
                <a:uLnTx/>
                <a:uFillTx/>
                <a:latin typeface="Arial"/>
                <a:cs typeface="Arial"/>
                <a:sym typeface="Arial"/>
              </a:rPr>
              <a:t>Mogalakwena Municipality is situated in the western quadrant of the Limpopo Province, within the Waterberg District Municipality, and is bordered by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Lepelle</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Nkumpi</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Local Municipality to the east,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Mookgophong</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Local Municipality to the south,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Lephalale</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Local Municipality to the west and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Blouberg</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Local Municipality to the north</a:t>
            </a:r>
          </a:p>
          <a:p>
            <a:pPr marL="342900" marR="0" lvl="0" indent="-342900" algn="just" defTabSz="914400" rtl="0" eaLnBrk="1" fontAlgn="auto" latinLnBrk="0" hangingPunct="1">
              <a:lnSpc>
                <a:spcPct val="150000"/>
              </a:lnSpc>
              <a:spcBef>
                <a:spcPts val="1000"/>
              </a:spcBef>
              <a:spcAft>
                <a:spcPts val="0"/>
              </a:spcAft>
              <a:buClr>
                <a:srgbClr val="000000"/>
              </a:buClr>
              <a:buSzPts val="1600"/>
              <a:buFont typeface="Arial"/>
              <a:buChar char="•"/>
              <a:tabLst/>
              <a:defRPr/>
            </a:pPr>
            <a:r>
              <a:rPr kumimoji="0" lang="en-ZA" sz="1400" b="0" i="0" u="none" strike="noStrike" kern="0" cap="none" spc="0" normalizeH="0" baseline="0" noProof="0" dirty="0" smtClean="0">
                <a:ln>
                  <a:noFill/>
                </a:ln>
                <a:solidFill>
                  <a:srgbClr val="000000"/>
                </a:solidFill>
                <a:effectLst/>
                <a:uLnTx/>
                <a:uFillTx/>
                <a:latin typeface="Arial"/>
                <a:cs typeface="Arial"/>
                <a:sym typeface="Arial"/>
              </a:rPr>
              <a:t>The total geographical area of the Mogalakwena is approximately 6166.0740 square kilometres</a:t>
            </a:r>
          </a:p>
          <a:p>
            <a:pPr marL="342900" marR="0" lvl="0" indent="-342900" algn="just" defTabSz="914400" rtl="0" eaLnBrk="1" fontAlgn="auto" latinLnBrk="0" hangingPunct="1">
              <a:lnSpc>
                <a:spcPct val="150000"/>
              </a:lnSpc>
              <a:spcBef>
                <a:spcPts val="1000"/>
              </a:spcBef>
              <a:spcAft>
                <a:spcPts val="0"/>
              </a:spcAft>
              <a:buClr>
                <a:srgbClr val="000000"/>
              </a:buClr>
              <a:buSzPts val="1600"/>
              <a:buFont typeface="Arial"/>
              <a:buChar char="•"/>
              <a:tabLst/>
              <a:defRPr/>
            </a:pPr>
            <a:r>
              <a:rPr kumimoji="0" lang="en-ZA" sz="1400" b="0" i="0" u="none" strike="noStrike" kern="0" cap="none" spc="0" normalizeH="0" baseline="0" noProof="0" dirty="0" smtClean="0">
                <a:ln>
                  <a:noFill/>
                </a:ln>
                <a:solidFill>
                  <a:srgbClr val="000000"/>
                </a:solidFill>
                <a:effectLst/>
                <a:uLnTx/>
                <a:uFillTx/>
                <a:latin typeface="Arial"/>
                <a:cs typeface="Arial"/>
                <a:sym typeface="Arial"/>
              </a:rPr>
              <a:t>Mogalakwena Local Municipality constitute over 45 % of the Waterberg District Municipality’s total population with 307 682 and 79 396 households</a:t>
            </a:r>
          </a:p>
          <a:p>
            <a:pPr marL="342900" marR="0" lvl="0" indent="-342900" algn="just" defTabSz="914400" rtl="0" eaLnBrk="1" fontAlgn="auto" latinLnBrk="0" hangingPunct="1">
              <a:lnSpc>
                <a:spcPct val="150000"/>
              </a:lnSpc>
              <a:spcBef>
                <a:spcPts val="1000"/>
              </a:spcBef>
              <a:spcAft>
                <a:spcPts val="0"/>
              </a:spcAft>
              <a:buClr>
                <a:srgbClr val="000000"/>
              </a:buClr>
              <a:buSzPts val="1600"/>
              <a:buFont typeface="Arial"/>
              <a:buChar char="•"/>
              <a:tabLst/>
              <a:defRPr/>
            </a:pPr>
            <a:r>
              <a:rPr kumimoji="0" lang="en-ZA" sz="1400" b="0" i="0" u="none" strike="noStrike" kern="0" cap="none" spc="0" normalizeH="0" baseline="0" noProof="0" dirty="0" smtClean="0">
                <a:ln>
                  <a:noFill/>
                </a:ln>
                <a:solidFill>
                  <a:srgbClr val="000000"/>
                </a:solidFill>
                <a:effectLst/>
                <a:uLnTx/>
                <a:uFillTx/>
                <a:latin typeface="Arial"/>
                <a:cs typeface="Arial"/>
                <a:sym typeface="Arial"/>
              </a:rPr>
              <a:t>The municipality consists of 3 proclaimed townships and 178 villages and also covers a range of other smaller settlements in the area between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Mokopane</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and </a:t>
            </a:r>
            <a:r>
              <a:rPr kumimoji="0" lang="en-ZA" sz="1400" b="0" i="0" u="none" strike="noStrike" kern="0" cap="none" spc="0" normalizeH="0" baseline="0" noProof="0" dirty="0" err="1" smtClean="0">
                <a:ln>
                  <a:noFill/>
                </a:ln>
                <a:solidFill>
                  <a:srgbClr val="000000"/>
                </a:solidFill>
                <a:effectLst/>
                <a:uLnTx/>
                <a:uFillTx/>
                <a:latin typeface="Arial"/>
                <a:cs typeface="Arial"/>
                <a:sym typeface="Arial"/>
              </a:rPr>
              <a:t>Rebone</a:t>
            </a: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1000"/>
              </a:spcBef>
              <a:spcAft>
                <a:spcPts val="0"/>
              </a:spcAft>
              <a:buClr>
                <a:srgbClr val="000000"/>
              </a:buClr>
              <a:buSzPts val="1600"/>
              <a:buFont typeface="Arial"/>
              <a:buChar char="•"/>
              <a:tabLst/>
              <a:defRPr/>
            </a:pPr>
            <a:r>
              <a:rPr kumimoji="0" lang="en-ZA" sz="1400" b="0" i="0" u="none" strike="noStrike" kern="0" cap="none" spc="0" normalizeH="0" baseline="0" noProof="0" dirty="0" smtClean="0">
                <a:ln>
                  <a:noFill/>
                </a:ln>
                <a:solidFill>
                  <a:srgbClr val="000000"/>
                </a:solidFill>
                <a:effectLst/>
                <a:uLnTx/>
                <a:uFillTx/>
                <a:latin typeface="Arial"/>
                <a:cs typeface="Arial"/>
                <a:sym typeface="Arial"/>
              </a:rPr>
              <a:t>Development in Mogalakwena is based on three economic pillars:</a:t>
            </a:r>
          </a:p>
          <a:p>
            <a:pPr marL="742950" marR="0" lvl="1" indent="-285750" algn="just" defTabSz="914400" rtl="0" eaLnBrk="1" fontAlgn="auto" latinLnBrk="0" hangingPunct="1">
              <a:lnSpc>
                <a:spcPct val="150000"/>
              </a:lnSpc>
              <a:spcBef>
                <a:spcPts val="1000"/>
              </a:spcBef>
              <a:spcAft>
                <a:spcPts val="0"/>
              </a:spcAft>
              <a:buClr>
                <a:srgbClr val="000000"/>
              </a:buClr>
              <a:buSzPts val="1600"/>
              <a:buFont typeface="Arial"/>
              <a:buChar char="•"/>
              <a:tabLst/>
              <a:defRPr/>
            </a:pPr>
            <a:r>
              <a:rPr kumimoji="0" lang="en-ZA" sz="1400" b="0" i="0" u="none" strike="noStrike" kern="0" cap="none" spc="0" normalizeH="0" baseline="0" noProof="0" dirty="0" smtClean="0">
                <a:ln>
                  <a:noFill/>
                </a:ln>
                <a:solidFill>
                  <a:srgbClr val="000000"/>
                </a:solidFill>
                <a:effectLst/>
                <a:uLnTx/>
                <a:uFillTx/>
                <a:latin typeface="Arial"/>
                <a:cs typeface="Arial"/>
                <a:sym typeface="Arial"/>
              </a:rPr>
              <a:t> tourism,  agriculture and mining</a:t>
            </a:r>
          </a:p>
          <a:p>
            <a:pPr marL="342900" marR="0" lvl="0" indent="-241300" algn="l" defTabSz="914400" rtl="0" eaLnBrk="1" fontAlgn="auto" latinLnBrk="0" hangingPunct="1">
              <a:lnSpc>
                <a:spcPct val="100000"/>
              </a:lnSpc>
              <a:spcBef>
                <a:spcPts val="1320"/>
              </a:spcBef>
              <a:spcAft>
                <a:spcPts val="0"/>
              </a:spcAft>
              <a:buClr>
                <a:srgbClr val="000000"/>
              </a:buClr>
              <a:buSzPts val="1600"/>
              <a:buFont typeface="Arial"/>
              <a:buNone/>
              <a:tabLst/>
              <a:defRPr/>
            </a:pPr>
            <a:endParaRPr kumimoji="0" lang="en-ZA"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xmlns="" val="328780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OF FINANCES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1296754474"/>
              </p:ext>
            </p:extLst>
          </p:nvPr>
        </p:nvGraphicFramePr>
        <p:xfrm>
          <a:off x="0" y="882853"/>
          <a:ext cx="8991600" cy="4493587"/>
        </p:xfrm>
        <a:graphic>
          <a:graphicData uri="http://schemas.openxmlformats.org/drawingml/2006/table">
            <a:tbl>
              <a:tblPr firstRow="1" bandRow="1">
                <a:tableStyleId>{5C22544A-7EE6-4342-B048-85BDC9FD1C3A}</a:tableStyleId>
              </a:tblPr>
              <a:tblGrid>
                <a:gridCol w="8991600">
                  <a:extLst>
                    <a:ext uri="{9D8B030D-6E8A-4147-A177-3AD203B41FA5}">
                      <a16:colId xmlns:a16="http://schemas.microsoft.com/office/drawing/2014/main" xmlns="" val="20000"/>
                    </a:ext>
                  </a:extLst>
                </a:gridCol>
              </a:tblGrid>
              <a:tr h="350506">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CONSEQUENCE MANAGEMENT</a:t>
                      </a:r>
                      <a:endParaRPr lang="en-ZA" sz="1700" dirty="0">
                        <a:latin typeface="Arial" pitchFamily="34" charset="0"/>
                        <a:cs typeface="Arial" pitchFamily="34" charset="0"/>
                      </a:endParaRPr>
                    </a:p>
                  </a:txBody>
                  <a:tcPr marL="91439" marR="91439" marT="45718" marB="4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12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1" dirty="0">
                        <a:solidFill>
                          <a:srgbClr val="FF0000"/>
                        </a:solidFill>
                        <a:latin typeface="Arial" pitchFamily="34" charset="0"/>
                        <a:cs typeface="Arial" pitchFamily="34" charset="0"/>
                      </a:endParaRPr>
                    </a:p>
                  </a:txBody>
                  <a:tcPr marL="91439" marR="91439"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30</a:t>
            </a:fld>
            <a:endParaRPr lang="en-US" altLang="en-US" sz="1400">
              <a:solidFill>
                <a:srgbClr val="FFFFFF"/>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925337856"/>
              </p:ext>
            </p:extLst>
          </p:nvPr>
        </p:nvGraphicFramePr>
        <p:xfrm>
          <a:off x="107504" y="1196752"/>
          <a:ext cx="8884097" cy="5334000"/>
        </p:xfrm>
        <a:graphic>
          <a:graphicData uri="http://schemas.openxmlformats.org/drawingml/2006/table">
            <a:tbl>
              <a:tblPr firstRow="1" firstCol="1" lastRow="1" lastCol="1" bandRow="1" bandCol="1"/>
              <a:tblGrid>
                <a:gridCol w="1384502">
                  <a:extLst>
                    <a:ext uri="{9D8B030D-6E8A-4147-A177-3AD203B41FA5}">
                      <a16:colId xmlns:a16="http://schemas.microsoft.com/office/drawing/2014/main" xmlns="" val="20000"/>
                    </a:ext>
                  </a:extLst>
                </a:gridCol>
                <a:gridCol w="1001044">
                  <a:extLst>
                    <a:ext uri="{9D8B030D-6E8A-4147-A177-3AD203B41FA5}">
                      <a16:colId xmlns:a16="http://schemas.microsoft.com/office/drawing/2014/main" xmlns="" val="20001"/>
                    </a:ext>
                  </a:extLst>
                </a:gridCol>
                <a:gridCol w="2001453">
                  <a:extLst>
                    <a:ext uri="{9D8B030D-6E8A-4147-A177-3AD203B41FA5}">
                      <a16:colId xmlns:a16="http://schemas.microsoft.com/office/drawing/2014/main" xmlns="" val="20002"/>
                    </a:ext>
                  </a:extLst>
                </a:gridCol>
                <a:gridCol w="883981">
                  <a:extLst>
                    <a:ext uri="{9D8B030D-6E8A-4147-A177-3AD203B41FA5}">
                      <a16:colId xmlns:a16="http://schemas.microsoft.com/office/drawing/2014/main" xmlns="" val="20003"/>
                    </a:ext>
                  </a:extLst>
                </a:gridCol>
                <a:gridCol w="1097855">
                  <a:extLst>
                    <a:ext uri="{9D8B030D-6E8A-4147-A177-3AD203B41FA5}">
                      <a16:colId xmlns:a16="http://schemas.microsoft.com/office/drawing/2014/main" xmlns="" val="20004"/>
                    </a:ext>
                  </a:extLst>
                </a:gridCol>
                <a:gridCol w="2515262">
                  <a:extLst>
                    <a:ext uri="{9D8B030D-6E8A-4147-A177-3AD203B41FA5}">
                      <a16:colId xmlns:a16="http://schemas.microsoft.com/office/drawing/2014/main" xmlns="" val="20005"/>
                    </a:ext>
                  </a:extLst>
                </a:gridCol>
              </a:tblGrid>
              <a:tr h="126585">
                <a:tc>
                  <a:txBody>
                    <a:bodyPr/>
                    <a:lstStyle/>
                    <a:p>
                      <a:pPr>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 of  Employee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Department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Type of Misconduct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Date of suspension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Return Date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Progress to date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xmlns="" val="10000"/>
                  </a:ext>
                </a:extLst>
              </a:tr>
              <a:tr h="126585">
                <a:tc>
                  <a:txBody>
                    <a:bodyPr/>
                    <a:lstStyle/>
                    <a:p>
                      <a:pPr algn="just">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TF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Mojapelo</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Technical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Services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Theft of Diesel</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 Oct 2018</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Suspended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waiting for sanction</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9877">
                <a:tc>
                  <a:txBody>
                    <a:bodyPr/>
                    <a:lstStyle/>
                    <a:p>
                      <a:pPr algn="just">
                        <a:lnSpc>
                          <a:spcPct val="150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B Mathibe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Finance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Department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Failure to perform duties /Financial misconduct and Tender irregularity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9 Jun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Suspended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under disciplinary hearing.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2536">
                <a:tc>
                  <a:txBody>
                    <a:bodyPr/>
                    <a:lstStyle/>
                    <a:p>
                      <a:pPr algn="just">
                        <a:lnSpc>
                          <a:spcPct val="150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H Mosethla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Traffic Department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Failure to perform duties /Financial misconduct and Tender irregularity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9 Jun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 Sept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Suspension has been revoked and the employee is back at work</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9877">
                <a:tc>
                  <a:txBody>
                    <a:bodyPr/>
                    <a:lstStyle/>
                    <a:p>
                      <a:pPr algn="just">
                        <a:lnSpc>
                          <a:spcPct val="150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MD Molewa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Finance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Department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Failure to perform duties /Financial misconduct and Tender irregularity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9 Jun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Suspended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under disciplinary hearing.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2536">
                <a:tc>
                  <a:txBody>
                    <a:bodyPr/>
                    <a:lstStyle/>
                    <a:p>
                      <a:pPr algn="just">
                        <a:lnSpc>
                          <a:spcPct val="150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A Sibanda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Traffic Department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Failure to perform duties /Financial misconduct and Tender irregularity</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9 Jun 2020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 Sept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Suspension has been revoked the employee is back at work</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6585">
                <a:tc>
                  <a:txBody>
                    <a:bodyPr/>
                    <a:lstStyle/>
                    <a:p>
                      <a:pPr algn="just">
                        <a:lnSpc>
                          <a:spcPct val="150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M Choshane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Technical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Services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Financial misconduct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19 May 2020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Suspended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under disciplinary hearing.</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6585">
                <a:tc>
                  <a:txBody>
                    <a:bodyPr/>
                    <a:lstStyle/>
                    <a:p>
                      <a:pPr algn="just">
                        <a:lnSpc>
                          <a:spcPct val="150000"/>
                        </a:lnSpc>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KD Malepa</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Technical</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Services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Financial misconduct</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19 May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Suspended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Still under disciplinary hearing.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856125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OF FINANCES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259879693"/>
              </p:ext>
            </p:extLst>
          </p:nvPr>
        </p:nvGraphicFramePr>
        <p:xfrm>
          <a:off x="0" y="882853"/>
          <a:ext cx="8991600" cy="4493587"/>
        </p:xfrm>
        <a:graphic>
          <a:graphicData uri="http://schemas.openxmlformats.org/drawingml/2006/table">
            <a:tbl>
              <a:tblPr firstRow="1" bandRow="1">
                <a:tableStyleId>{5C22544A-7EE6-4342-B048-85BDC9FD1C3A}</a:tableStyleId>
              </a:tblPr>
              <a:tblGrid>
                <a:gridCol w="8991600">
                  <a:extLst>
                    <a:ext uri="{9D8B030D-6E8A-4147-A177-3AD203B41FA5}">
                      <a16:colId xmlns:a16="http://schemas.microsoft.com/office/drawing/2014/main" xmlns="" val="20000"/>
                    </a:ext>
                  </a:extLst>
                </a:gridCol>
              </a:tblGrid>
              <a:tr h="350506">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CONSEQUENCE MANAGEMENT</a:t>
                      </a:r>
                      <a:endParaRPr lang="en-ZA" sz="1700" dirty="0">
                        <a:latin typeface="Arial" pitchFamily="34" charset="0"/>
                        <a:cs typeface="Arial" pitchFamily="34" charset="0"/>
                      </a:endParaRPr>
                    </a:p>
                  </a:txBody>
                  <a:tcPr marL="91439" marR="91439" marT="45718" marB="4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12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1" dirty="0">
                        <a:solidFill>
                          <a:srgbClr val="FF0000"/>
                        </a:solidFill>
                        <a:latin typeface="Arial" pitchFamily="34" charset="0"/>
                        <a:cs typeface="Arial" pitchFamily="34" charset="0"/>
                      </a:endParaRPr>
                    </a:p>
                  </a:txBody>
                  <a:tcPr marL="91439" marR="91439"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31</a:t>
            </a:fld>
            <a:endParaRPr lang="en-US" altLang="en-US" sz="1400">
              <a:solidFill>
                <a:srgbClr val="FFFFFF"/>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561472291"/>
              </p:ext>
            </p:extLst>
          </p:nvPr>
        </p:nvGraphicFramePr>
        <p:xfrm>
          <a:off x="107504" y="1196752"/>
          <a:ext cx="8884097" cy="4693920"/>
        </p:xfrm>
        <a:graphic>
          <a:graphicData uri="http://schemas.openxmlformats.org/drawingml/2006/table">
            <a:tbl>
              <a:tblPr firstRow="1" firstCol="1" lastRow="1" lastCol="1" bandRow="1" bandCol="1"/>
              <a:tblGrid>
                <a:gridCol w="1384502">
                  <a:extLst>
                    <a:ext uri="{9D8B030D-6E8A-4147-A177-3AD203B41FA5}">
                      <a16:colId xmlns:a16="http://schemas.microsoft.com/office/drawing/2014/main" xmlns="" val="20000"/>
                    </a:ext>
                  </a:extLst>
                </a:gridCol>
                <a:gridCol w="1001044">
                  <a:extLst>
                    <a:ext uri="{9D8B030D-6E8A-4147-A177-3AD203B41FA5}">
                      <a16:colId xmlns:a16="http://schemas.microsoft.com/office/drawing/2014/main" xmlns="" val="20001"/>
                    </a:ext>
                  </a:extLst>
                </a:gridCol>
                <a:gridCol w="2001453">
                  <a:extLst>
                    <a:ext uri="{9D8B030D-6E8A-4147-A177-3AD203B41FA5}">
                      <a16:colId xmlns:a16="http://schemas.microsoft.com/office/drawing/2014/main" xmlns="" val="20002"/>
                    </a:ext>
                  </a:extLst>
                </a:gridCol>
                <a:gridCol w="883981">
                  <a:extLst>
                    <a:ext uri="{9D8B030D-6E8A-4147-A177-3AD203B41FA5}">
                      <a16:colId xmlns:a16="http://schemas.microsoft.com/office/drawing/2014/main" xmlns="" val="20003"/>
                    </a:ext>
                  </a:extLst>
                </a:gridCol>
                <a:gridCol w="1097855">
                  <a:extLst>
                    <a:ext uri="{9D8B030D-6E8A-4147-A177-3AD203B41FA5}">
                      <a16:colId xmlns:a16="http://schemas.microsoft.com/office/drawing/2014/main" xmlns="" val="20004"/>
                    </a:ext>
                  </a:extLst>
                </a:gridCol>
                <a:gridCol w="2515262">
                  <a:extLst>
                    <a:ext uri="{9D8B030D-6E8A-4147-A177-3AD203B41FA5}">
                      <a16:colId xmlns:a16="http://schemas.microsoft.com/office/drawing/2014/main" xmlns="" val="20005"/>
                    </a:ext>
                  </a:extLst>
                </a:gridCol>
              </a:tblGrid>
              <a:tr h="126585">
                <a:tc>
                  <a:txBody>
                    <a:bodyPr/>
                    <a:lstStyle/>
                    <a:p>
                      <a:pPr>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 of  Employee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Department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Type of Misconduct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Date of suspension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Return Date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Progress to date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xmlns="" val="10000"/>
                  </a:ext>
                </a:extLst>
              </a:tr>
              <a:tr h="512048">
                <a:tc>
                  <a:txBody>
                    <a:bodyPr/>
                    <a:lstStyle/>
                    <a:p>
                      <a:pPr algn="just">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MM Matlala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Corporate Support Services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Recruitment of officials in contravention with the recruitment policy as approved by council allegedly committed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Violation of the </a:t>
                      </a:r>
                      <a:r>
                        <a:rPr lang="en-US" sz="1400" dirty="0" err="1">
                          <a:effectLst/>
                          <a:latin typeface="Arial" panose="020B0604020202020204" pitchFamily="34" charset="0"/>
                          <a:ea typeface="Times New Roman" panose="02020603050405020304" pitchFamily="18" charset="0"/>
                          <a:cs typeface="Arial" panose="020B0604020202020204" pitchFamily="34" charset="0"/>
                        </a:rPr>
                        <a:t>labour</a:t>
                      </a:r>
                      <a:r>
                        <a:rPr lang="en-US" sz="1400" dirty="0">
                          <a:effectLst/>
                          <a:latin typeface="Arial" panose="020B0604020202020204" pitchFamily="34" charset="0"/>
                          <a:ea typeface="Times New Roman" panose="02020603050405020304" pitchFamily="18" charset="0"/>
                          <a:cs typeface="Arial" panose="020B0604020202020204" pitchFamily="34" charset="0"/>
                        </a:rPr>
                        <a:t> law prescripts including collective agreements concluded between parties to the South African Local Government Bargaining Council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Disposal of municipal land in contravention with the Municipal Council Resolution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 Jul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Still Suspended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Still under disciplinary hearing.</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18362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OF FINANCES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688029303"/>
              </p:ext>
            </p:extLst>
          </p:nvPr>
        </p:nvGraphicFramePr>
        <p:xfrm>
          <a:off x="0" y="882853"/>
          <a:ext cx="8991600" cy="4493587"/>
        </p:xfrm>
        <a:graphic>
          <a:graphicData uri="http://schemas.openxmlformats.org/drawingml/2006/table">
            <a:tbl>
              <a:tblPr firstRow="1" bandRow="1">
                <a:tableStyleId>{5C22544A-7EE6-4342-B048-85BDC9FD1C3A}</a:tableStyleId>
              </a:tblPr>
              <a:tblGrid>
                <a:gridCol w="8991600">
                  <a:extLst>
                    <a:ext uri="{9D8B030D-6E8A-4147-A177-3AD203B41FA5}">
                      <a16:colId xmlns:a16="http://schemas.microsoft.com/office/drawing/2014/main" xmlns="" val="20000"/>
                    </a:ext>
                  </a:extLst>
                </a:gridCol>
              </a:tblGrid>
              <a:tr h="350506">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CONSEQUENCE MANAGEMENT</a:t>
                      </a:r>
                      <a:endParaRPr lang="en-ZA" sz="1700" dirty="0">
                        <a:latin typeface="Arial" pitchFamily="34" charset="0"/>
                        <a:cs typeface="Arial" pitchFamily="34" charset="0"/>
                      </a:endParaRPr>
                    </a:p>
                  </a:txBody>
                  <a:tcPr marL="91439" marR="91439" marT="45718" marB="4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12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1" dirty="0">
                        <a:solidFill>
                          <a:srgbClr val="FF0000"/>
                        </a:solidFill>
                        <a:latin typeface="Arial" pitchFamily="34" charset="0"/>
                        <a:cs typeface="Arial" pitchFamily="34" charset="0"/>
                      </a:endParaRPr>
                    </a:p>
                  </a:txBody>
                  <a:tcPr marL="91439" marR="91439"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32</a:t>
            </a:fld>
            <a:endParaRPr lang="en-US" altLang="en-US" sz="1400">
              <a:solidFill>
                <a:srgbClr val="FFFFFF"/>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60794332"/>
              </p:ext>
            </p:extLst>
          </p:nvPr>
        </p:nvGraphicFramePr>
        <p:xfrm>
          <a:off x="107504" y="1196752"/>
          <a:ext cx="8884097" cy="4693920"/>
        </p:xfrm>
        <a:graphic>
          <a:graphicData uri="http://schemas.openxmlformats.org/drawingml/2006/table">
            <a:tbl>
              <a:tblPr firstRow="1" firstCol="1" lastRow="1" lastCol="1" bandRow="1" bandCol="1"/>
              <a:tblGrid>
                <a:gridCol w="1384502">
                  <a:extLst>
                    <a:ext uri="{9D8B030D-6E8A-4147-A177-3AD203B41FA5}">
                      <a16:colId xmlns:a16="http://schemas.microsoft.com/office/drawing/2014/main" xmlns="" val="20000"/>
                    </a:ext>
                  </a:extLst>
                </a:gridCol>
                <a:gridCol w="1001044">
                  <a:extLst>
                    <a:ext uri="{9D8B030D-6E8A-4147-A177-3AD203B41FA5}">
                      <a16:colId xmlns:a16="http://schemas.microsoft.com/office/drawing/2014/main" xmlns="" val="20001"/>
                    </a:ext>
                  </a:extLst>
                </a:gridCol>
                <a:gridCol w="2001453">
                  <a:extLst>
                    <a:ext uri="{9D8B030D-6E8A-4147-A177-3AD203B41FA5}">
                      <a16:colId xmlns:a16="http://schemas.microsoft.com/office/drawing/2014/main" xmlns="" val="20002"/>
                    </a:ext>
                  </a:extLst>
                </a:gridCol>
                <a:gridCol w="883981">
                  <a:extLst>
                    <a:ext uri="{9D8B030D-6E8A-4147-A177-3AD203B41FA5}">
                      <a16:colId xmlns:a16="http://schemas.microsoft.com/office/drawing/2014/main" xmlns="" val="20003"/>
                    </a:ext>
                  </a:extLst>
                </a:gridCol>
                <a:gridCol w="1097855">
                  <a:extLst>
                    <a:ext uri="{9D8B030D-6E8A-4147-A177-3AD203B41FA5}">
                      <a16:colId xmlns:a16="http://schemas.microsoft.com/office/drawing/2014/main" xmlns="" val="20004"/>
                    </a:ext>
                  </a:extLst>
                </a:gridCol>
                <a:gridCol w="2515262">
                  <a:extLst>
                    <a:ext uri="{9D8B030D-6E8A-4147-A177-3AD203B41FA5}">
                      <a16:colId xmlns:a16="http://schemas.microsoft.com/office/drawing/2014/main" xmlns="" val="20005"/>
                    </a:ext>
                  </a:extLst>
                </a:gridCol>
              </a:tblGrid>
              <a:tr h="126585">
                <a:tc>
                  <a:txBody>
                    <a:bodyPr/>
                    <a:lstStyle/>
                    <a:p>
                      <a:pPr>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 of  Employee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Department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Type of Misconduct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Date of suspension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Return Date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Progress to date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xmlns="" val="10000"/>
                  </a:ext>
                </a:extLst>
              </a:tr>
              <a:tr h="886092">
                <a:tc>
                  <a:txBody>
                    <a:bodyPr/>
                    <a:lstStyle/>
                    <a:p>
                      <a:pPr algn="just">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K Maluleka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Manager Planning &amp; Development Services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Recruitment of officials in contravention with the recruitment policy as approved by council allegedly committed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Violation of the </a:t>
                      </a:r>
                      <a:r>
                        <a:rPr lang="en-US" sz="1400" dirty="0" err="1">
                          <a:effectLst/>
                          <a:latin typeface="Arial" panose="020B0604020202020204" pitchFamily="34" charset="0"/>
                          <a:ea typeface="Times New Roman" panose="02020603050405020304" pitchFamily="18" charset="0"/>
                          <a:cs typeface="Arial" panose="020B0604020202020204" pitchFamily="34" charset="0"/>
                        </a:rPr>
                        <a:t>labour</a:t>
                      </a:r>
                      <a:r>
                        <a:rPr lang="en-US" sz="1400" dirty="0">
                          <a:effectLst/>
                          <a:latin typeface="Arial" panose="020B0604020202020204" pitchFamily="34" charset="0"/>
                          <a:ea typeface="Times New Roman" panose="02020603050405020304" pitchFamily="18" charset="0"/>
                          <a:cs typeface="Arial" panose="020B0604020202020204" pitchFamily="34" charset="0"/>
                        </a:rPr>
                        <a:t> law prescripts including collective agreements concluded between parties to the South African Local Government Bargaining Council</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Disposal of municipal land in contravention with the Municipal Council Resolution</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7 Jul 2020</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Letter of Intention to suspend the employee was issued. However, he opted to resign before he could make any representation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The employee resigned on the 06</a:t>
                      </a:r>
                      <a:r>
                        <a:rPr lang="en-US" sz="14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400" dirty="0">
                          <a:effectLst/>
                          <a:latin typeface="Arial" panose="020B0604020202020204" pitchFamily="34" charset="0"/>
                          <a:ea typeface="Times New Roman" panose="02020603050405020304" pitchFamily="18" charset="0"/>
                          <a:cs typeface="Arial" panose="020B0604020202020204" pitchFamily="34" charset="0"/>
                        </a:rPr>
                        <a:t> July 2020 with immediate effect.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030057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OF FINANCES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437880881"/>
              </p:ext>
            </p:extLst>
          </p:nvPr>
        </p:nvGraphicFramePr>
        <p:xfrm>
          <a:off x="0" y="882853"/>
          <a:ext cx="8991600" cy="4493587"/>
        </p:xfrm>
        <a:graphic>
          <a:graphicData uri="http://schemas.openxmlformats.org/drawingml/2006/table">
            <a:tbl>
              <a:tblPr firstRow="1" bandRow="1">
                <a:tableStyleId>{5C22544A-7EE6-4342-B048-85BDC9FD1C3A}</a:tableStyleId>
              </a:tblPr>
              <a:tblGrid>
                <a:gridCol w="8991600">
                  <a:extLst>
                    <a:ext uri="{9D8B030D-6E8A-4147-A177-3AD203B41FA5}">
                      <a16:colId xmlns:a16="http://schemas.microsoft.com/office/drawing/2014/main" xmlns="" val="20000"/>
                    </a:ext>
                  </a:extLst>
                </a:gridCol>
              </a:tblGrid>
              <a:tr h="350506">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CONSEQUENCE MANAGEMENT</a:t>
                      </a:r>
                      <a:endParaRPr lang="en-ZA" sz="1700" dirty="0">
                        <a:latin typeface="Arial" pitchFamily="34" charset="0"/>
                        <a:cs typeface="Arial" pitchFamily="34" charset="0"/>
                      </a:endParaRPr>
                    </a:p>
                  </a:txBody>
                  <a:tcPr marL="91439" marR="91439" marT="45718" marB="4571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12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1" dirty="0">
                        <a:solidFill>
                          <a:srgbClr val="FF0000"/>
                        </a:solidFill>
                        <a:latin typeface="Arial" pitchFamily="34" charset="0"/>
                        <a:cs typeface="Arial" pitchFamily="34" charset="0"/>
                      </a:endParaRPr>
                    </a:p>
                  </a:txBody>
                  <a:tcPr marL="91439" marR="91439"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33</a:t>
            </a:fld>
            <a:endParaRPr lang="en-US" altLang="en-US" sz="1400">
              <a:solidFill>
                <a:srgbClr val="FFFFFF"/>
              </a:solidFill>
              <a:latin typeface="Franklin Gothic Book" panose="020B0503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011738774"/>
              </p:ext>
            </p:extLst>
          </p:nvPr>
        </p:nvGraphicFramePr>
        <p:xfrm>
          <a:off x="14952" y="1310640"/>
          <a:ext cx="8884097" cy="5334000"/>
        </p:xfrm>
        <a:graphic>
          <a:graphicData uri="http://schemas.openxmlformats.org/drawingml/2006/table">
            <a:tbl>
              <a:tblPr firstRow="1" firstCol="1" lastRow="1" lastCol="1" bandRow="1" bandCol="1"/>
              <a:tblGrid>
                <a:gridCol w="1384502">
                  <a:extLst>
                    <a:ext uri="{9D8B030D-6E8A-4147-A177-3AD203B41FA5}">
                      <a16:colId xmlns:a16="http://schemas.microsoft.com/office/drawing/2014/main" xmlns="" val="20000"/>
                    </a:ext>
                  </a:extLst>
                </a:gridCol>
                <a:gridCol w="1001044">
                  <a:extLst>
                    <a:ext uri="{9D8B030D-6E8A-4147-A177-3AD203B41FA5}">
                      <a16:colId xmlns:a16="http://schemas.microsoft.com/office/drawing/2014/main" xmlns="" val="20001"/>
                    </a:ext>
                  </a:extLst>
                </a:gridCol>
                <a:gridCol w="2001453">
                  <a:extLst>
                    <a:ext uri="{9D8B030D-6E8A-4147-A177-3AD203B41FA5}">
                      <a16:colId xmlns:a16="http://schemas.microsoft.com/office/drawing/2014/main" xmlns="" val="20002"/>
                    </a:ext>
                  </a:extLst>
                </a:gridCol>
                <a:gridCol w="883981">
                  <a:extLst>
                    <a:ext uri="{9D8B030D-6E8A-4147-A177-3AD203B41FA5}">
                      <a16:colId xmlns:a16="http://schemas.microsoft.com/office/drawing/2014/main" xmlns="" val="20003"/>
                    </a:ext>
                  </a:extLst>
                </a:gridCol>
                <a:gridCol w="1097855">
                  <a:extLst>
                    <a:ext uri="{9D8B030D-6E8A-4147-A177-3AD203B41FA5}">
                      <a16:colId xmlns:a16="http://schemas.microsoft.com/office/drawing/2014/main" xmlns="" val="20004"/>
                    </a:ext>
                  </a:extLst>
                </a:gridCol>
                <a:gridCol w="2515262">
                  <a:extLst>
                    <a:ext uri="{9D8B030D-6E8A-4147-A177-3AD203B41FA5}">
                      <a16:colId xmlns:a16="http://schemas.microsoft.com/office/drawing/2014/main" xmlns="" val="20005"/>
                    </a:ext>
                  </a:extLst>
                </a:gridCol>
              </a:tblGrid>
              <a:tr h="126585">
                <a:tc>
                  <a:txBody>
                    <a:bodyPr/>
                    <a:lstStyle/>
                    <a:p>
                      <a:pPr>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 of  Employee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Department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Type of Misconduct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Date of suspension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Return Date</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spcAft>
                          <a:spcPts val="0"/>
                        </a:spcAft>
                      </a:pPr>
                      <a:r>
                        <a:rPr lang="en-US" sz="14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Progress to date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xmlns="" val="10000"/>
                  </a:ext>
                </a:extLst>
              </a:tr>
              <a:tr h="506339">
                <a:tc>
                  <a:txBody>
                    <a:bodyPr/>
                    <a:lstStyle/>
                    <a:p>
                      <a:pPr algn="just">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JP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Mashamaite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Corporate Support Services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Contravention of section 78(1) and section 171(3)of the municipal Finance management Act 56of 2003</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Failure to act in the utmost good faith</a:t>
                      </a:r>
                      <a:endParaRPr lang="en-ZA" sz="140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Dereliction of duties and dishonesty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6 Sept 2019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a:effectLst/>
                          <a:latin typeface="Arial" panose="020B0604020202020204" pitchFamily="34" charset="0"/>
                          <a:ea typeface="Times New Roman" panose="02020603050405020304" pitchFamily="18" charset="0"/>
                          <a:cs typeface="Arial" panose="020B0604020202020204" pitchFamily="34" charset="0"/>
                        </a:rPr>
                        <a:t>20/09/2019</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The matter is finalized and the employee is back at work. (Sanction: Not guilty.)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22800">
                <a:tc>
                  <a:txBody>
                    <a:bodyPr/>
                    <a:lstStyle/>
                    <a:p>
                      <a:pPr algn="just">
                        <a:lnSpc>
                          <a:spcPct val="150000"/>
                        </a:lnSpc>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BS Gunqisa</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MM’s officers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Irregular appointment of service provider</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Permit wasteful &amp; fruitless expenditure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Undue influence or interference on the work of SCM</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Criminal Record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Gross Negligence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7 Jul 2020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06</a:t>
                      </a:r>
                      <a:r>
                        <a:rPr lang="en-US" sz="14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400" dirty="0">
                          <a:effectLst/>
                          <a:latin typeface="Arial" panose="020B0604020202020204" pitchFamily="34" charset="0"/>
                          <a:ea typeface="Times New Roman" panose="02020603050405020304" pitchFamily="18" charset="0"/>
                          <a:cs typeface="Arial" panose="020B0604020202020204" pitchFamily="34" charset="0"/>
                        </a:rPr>
                        <a:t> October 2020</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The matter is finalized and the employee is back at work.</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29646" marR="29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89387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dirty="0" smtClean="0"/>
              <a:t>INSTITUTIONAL CAPACITY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2305008444"/>
              </p:ext>
            </p:extLst>
          </p:nvPr>
        </p:nvGraphicFramePr>
        <p:xfrm>
          <a:off x="13254" y="836712"/>
          <a:ext cx="9130746" cy="4783155"/>
        </p:xfrm>
        <a:graphic>
          <a:graphicData uri="http://schemas.openxmlformats.org/drawingml/2006/table">
            <a:tbl>
              <a:tblPr firstRow="1" bandRow="1">
                <a:tableStyleId>{5C22544A-7EE6-4342-B048-85BDC9FD1C3A}</a:tableStyleId>
              </a:tblPr>
              <a:tblGrid>
                <a:gridCol w="3326550">
                  <a:extLst>
                    <a:ext uri="{9D8B030D-6E8A-4147-A177-3AD203B41FA5}">
                      <a16:colId xmlns:a16="http://schemas.microsoft.com/office/drawing/2014/main" xmlns="" val="20000"/>
                    </a:ext>
                  </a:extLst>
                </a:gridCol>
                <a:gridCol w="1754936">
                  <a:extLst>
                    <a:ext uri="{9D8B030D-6E8A-4147-A177-3AD203B41FA5}">
                      <a16:colId xmlns:a16="http://schemas.microsoft.com/office/drawing/2014/main" xmlns="" val="20001"/>
                    </a:ext>
                  </a:extLst>
                </a:gridCol>
                <a:gridCol w="4049260">
                  <a:extLst>
                    <a:ext uri="{9D8B030D-6E8A-4147-A177-3AD203B41FA5}">
                      <a16:colId xmlns:a16="http://schemas.microsoft.com/office/drawing/2014/main" xmlns="" val="20002"/>
                    </a:ext>
                  </a:extLst>
                </a:gridCol>
              </a:tblGrid>
              <a:tr h="271484">
                <a:tc gridSpan="3">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PERSONNEL IN KEY POSITIONS </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tc hMerge="1">
                  <a:txBody>
                    <a:bodyPr/>
                    <a:lstStyle/>
                    <a:p>
                      <a:pPr algn="ct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tc hMerge="1">
                  <a:txBody>
                    <a:bodyPr/>
                    <a:lstStyle/>
                    <a:p>
                      <a:pPr algn="ct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1490">
                <a:tc>
                  <a:txBody>
                    <a:bodyPr/>
                    <a:lstStyle/>
                    <a:p>
                      <a:pPr algn="ctr"/>
                      <a:r>
                        <a:rPr lang="en-ZA" sz="1400" b="1" dirty="0" smtClean="0">
                          <a:solidFill>
                            <a:schemeClr val="tx1"/>
                          </a:solidFill>
                          <a:latin typeface="Arial" panose="020B0604020202020204" pitchFamily="34" charset="0"/>
                          <a:cs typeface="Arial" panose="020B0604020202020204" pitchFamily="34" charset="0"/>
                        </a:rPr>
                        <a:t>Employee/Manager</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Filled/Vacant </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Qualifications</a:t>
                      </a:r>
                      <a:r>
                        <a:rPr lang="en-ZA" sz="1400" b="1" baseline="0" dirty="0" smtClean="0">
                          <a:solidFill>
                            <a:schemeClr val="tx1"/>
                          </a:solidFill>
                          <a:latin typeface="Arial" panose="020B0604020202020204" pitchFamily="34" charset="0"/>
                          <a:cs typeface="Arial" panose="020B0604020202020204" pitchFamily="34" charset="0"/>
                        </a:rPr>
                        <a:t> and Experience</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271490">
                <a:tc>
                  <a:txBody>
                    <a:bodyPr/>
                    <a:lstStyle/>
                    <a:p>
                      <a:r>
                        <a:rPr lang="en-ZA" sz="1400" dirty="0" smtClean="0">
                          <a:solidFill>
                            <a:schemeClr val="tx1"/>
                          </a:solidFill>
                          <a:latin typeface="Arial" panose="020B0604020202020204" pitchFamily="34" charset="0"/>
                          <a:cs typeface="Arial" panose="020B0604020202020204" pitchFamily="34" charset="0"/>
                        </a:rPr>
                        <a:t>Municipal Manager</a:t>
                      </a:r>
                    </a:p>
                    <a:p>
                      <a:r>
                        <a:rPr lang="en-ZA" sz="1400" b="1" dirty="0" smtClean="0">
                          <a:solidFill>
                            <a:schemeClr val="tx1"/>
                          </a:solidFill>
                          <a:latin typeface="Arial" panose="020B0604020202020204" pitchFamily="34" charset="0"/>
                          <a:cs typeface="Arial" panose="020B0604020202020204" pitchFamily="34" charset="0"/>
                        </a:rPr>
                        <a:t>Ms BS Gunqisa</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Filled </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Bachelor</a:t>
                      </a:r>
                      <a:r>
                        <a:rPr lang="en-ZA" sz="1400" baseline="0" dirty="0" smtClean="0">
                          <a:solidFill>
                            <a:schemeClr val="tx1"/>
                          </a:solidFill>
                          <a:latin typeface="Arial" panose="020B0604020202020204" pitchFamily="34" charset="0"/>
                          <a:cs typeface="Arial" panose="020B0604020202020204" pitchFamily="34" charset="0"/>
                        </a:rPr>
                        <a:t> of Business Administration (</a:t>
                      </a:r>
                      <a:r>
                        <a:rPr lang="en-ZA" sz="1400" baseline="0" dirty="0" err="1" smtClean="0">
                          <a:solidFill>
                            <a:schemeClr val="tx1"/>
                          </a:solidFill>
                          <a:latin typeface="Arial" panose="020B0604020202020204" pitchFamily="34" charset="0"/>
                          <a:cs typeface="Arial" panose="020B0604020202020204" pitchFamily="34" charset="0"/>
                        </a:rPr>
                        <a:t>Hons</a:t>
                      </a:r>
                      <a:r>
                        <a:rPr lang="en-ZA" sz="1400" baseline="0" dirty="0" smtClean="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MFMP</a:t>
                      </a:r>
                      <a:endParaRPr lang="en-ZA" sz="1400" baseline="0" dirty="0">
                        <a:solidFill>
                          <a:schemeClr val="tx1"/>
                        </a:solidFill>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smtClean="0">
                          <a:solidFill>
                            <a:schemeClr val="tx1"/>
                          </a:solidFill>
                          <a:latin typeface="Arial" panose="020B0604020202020204" pitchFamily="34" charset="0"/>
                          <a:cs typeface="Arial" panose="020B0604020202020204" pitchFamily="34" charset="0"/>
                        </a:rPr>
                        <a:t>18 </a:t>
                      </a:r>
                      <a:r>
                        <a:rPr kumimoji="0" lang="en-ZA" sz="1400" kern="1200" dirty="0" smtClean="0">
                          <a:solidFill>
                            <a:schemeClr val="tx1"/>
                          </a:solidFill>
                          <a:effectLst/>
                          <a:latin typeface="Arial" panose="020B0604020202020204" pitchFamily="34" charset="0"/>
                          <a:ea typeface="+mn-ea"/>
                          <a:cs typeface="Arial" panose="020B0604020202020204" pitchFamily="34" charset="0"/>
                        </a:rPr>
                        <a:t>years</a:t>
                      </a:r>
                      <a:r>
                        <a:rPr kumimoji="0" lang="en-ZA" sz="1400" kern="1200" baseline="0" dirty="0" smtClean="0">
                          <a:solidFill>
                            <a:schemeClr val="tx1"/>
                          </a:solidFill>
                          <a:effectLst/>
                          <a:latin typeface="Arial" panose="020B0604020202020204" pitchFamily="34" charset="0"/>
                          <a:ea typeface="+mn-ea"/>
                          <a:cs typeface="Arial" panose="020B0604020202020204" pitchFamily="34" charset="0"/>
                        </a:rPr>
                        <a:t> experience in LG Sector</a:t>
                      </a:r>
                      <a:endParaRPr lang="en-ZA" sz="140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766">
                <a:tc rowSpan="2">
                  <a:txBody>
                    <a:bodyPr/>
                    <a:lstStyle/>
                    <a:p>
                      <a:r>
                        <a:rPr lang="en-ZA" sz="1400" dirty="0" smtClean="0">
                          <a:solidFill>
                            <a:schemeClr val="tx1"/>
                          </a:solidFill>
                          <a:latin typeface="Arial" panose="020B0604020202020204" pitchFamily="34" charset="0"/>
                          <a:cs typeface="Arial" panose="020B0604020202020204" pitchFamily="34" charset="0"/>
                        </a:rPr>
                        <a:t>Manager Traffic &amp; Emergency</a:t>
                      </a:r>
                    </a:p>
                    <a:p>
                      <a:pPr algn="just"/>
                      <a:r>
                        <a:rPr lang="en-ZA" sz="1400" b="1" dirty="0" smtClean="0">
                          <a:solidFill>
                            <a:schemeClr val="tx1"/>
                          </a:solidFill>
                          <a:latin typeface="Arial" panose="020B0604020202020204" pitchFamily="34" charset="0"/>
                          <a:cs typeface="Arial" panose="020B0604020202020204" pitchFamily="34" charset="0"/>
                        </a:rPr>
                        <a:t>(Contract lapsed on the 31</a:t>
                      </a:r>
                      <a:r>
                        <a:rPr lang="en-ZA" sz="1400" b="1" baseline="30000" dirty="0" smtClean="0">
                          <a:solidFill>
                            <a:schemeClr val="tx1"/>
                          </a:solidFill>
                          <a:latin typeface="Arial" panose="020B0604020202020204" pitchFamily="34" charset="0"/>
                          <a:cs typeface="Arial" panose="020B0604020202020204" pitchFamily="34" charset="0"/>
                        </a:rPr>
                        <a:t>st</a:t>
                      </a:r>
                      <a:r>
                        <a:rPr lang="en-ZA" sz="1400" b="1" dirty="0" smtClean="0">
                          <a:solidFill>
                            <a:schemeClr val="tx1"/>
                          </a:solidFill>
                          <a:latin typeface="Arial" panose="020B0604020202020204" pitchFamily="34" charset="0"/>
                          <a:cs typeface="Arial" panose="020B0604020202020204" pitchFamily="34" charset="0"/>
                        </a:rPr>
                        <a:t> October 2020)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Vacant</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Position advertised </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81766">
                <a:tc vMerge="1">
                  <a:txBody>
                    <a:bodyPr/>
                    <a:lstStyle/>
                    <a:p>
                      <a:endParaRPr lang="en-ZA"/>
                    </a:p>
                  </a:txBody>
                  <a:tcPr/>
                </a:tc>
                <a:tc>
                  <a:txBody>
                    <a:bodyPr/>
                    <a:lstStyle/>
                    <a:p>
                      <a:r>
                        <a:rPr lang="en-ZA" sz="1400" b="1" i="1" dirty="0" smtClean="0">
                          <a:solidFill>
                            <a:schemeClr val="tx1"/>
                          </a:solidFill>
                          <a:latin typeface="Arial" panose="020B0604020202020204" pitchFamily="34" charset="0"/>
                          <a:cs typeface="Arial" panose="020B0604020202020204" pitchFamily="34" charset="0"/>
                        </a:rPr>
                        <a:t>Acting Manager</a:t>
                      </a:r>
                    </a:p>
                    <a:p>
                      <a:r>
                        <a:rPr lang="en-ZA" sz="1400" b="1" i="1" dirty="0" smtClean="0">
                          <a:solidFill>
                            <a:schemeClr val="tx1"/>
                          </a:solidFill>
                          <a:latin typeface="Arial" panose="020B0604020202020204" pitchFamily="34" charset="0"/>
                          <a:cs typeface="Arial" panose="020B0604020202020204" pitchFamily="34" charset="0"/>
                        </a:rPr>
                        <a:t>M Mampa</a:t>
                      </a:r>
                      <a:endParaRPr lang="en-ZA" sz="1400" b="1" i="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Master</a:t>
                      </a:r>
                      <a:r>
                        <a:rPr lang="en-ZA" sz="1400" baseline="0" dirty="0" smtClean="0">
                          <a:solidFill>
                            <a:schemeClr val="tx1"/>
                          </a:solidFill>
                          <a:latin typeface="Arial" panose="020B0604020202020204" pitchFamily="34" charset="0"/>
                          <a:cs typeface="Arial" panose="020B0604020202020204" pitchFamily="34" charset="0"/>
                        </a:rPr>
                        <a:t> of Public Admiration</a:t>
                      </a:r>
                    </a:p>
                    <a:p>
                      <a:pPr marL="285750" indent="-285750">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MFMP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Arial" panose="020B0604020202020204" pitchFamily="34" charset="0"/>
                          <a:cs typeface="Arial" panose="020B0604020202020204" pitchFamily="34" charset="0"/>
                        </a:rPr>
                        <a:t>10 </a:t>
                      </a:r>
                      <a:r>
                        <a:rPr kumimoji="0" lang="en-ZA" sz="1400" kern="1200" dirty="0" smtClean="0">
                          <a:solidFill>
                            <a:schemeClr val="tx1"/>
                          </a:solidFill>
                          <a:effectLst/>
                          <a:latin typeface="Arial" panose="020B0604020202020204" pitchFamily="34" charset="0"/>
                          <a:ea typeface="+mn-ea"/>
                          <a:cs typeface="Arial" panose="020B0604020202020204" pitchFamily="34" charset="0"/>
                        </a:rPr>
                        <a:t>years</a:t>
                      </a:r>
                      <a:r>
                        <a:rPr kumimoji="0" lang="en-ZA" sz="1400" kern="1200" baseline="0" dirty="0" smtClean="0">
                          <a:solidFill>
                            <a:schemeClr val="tx1"/>
                          </a:solidFill>
                          <a:effectLst/>
                          <a:latin typeface="Arial" panose="020B0604020202020204" pitchFamily="34" charset="0"/>
                          <a:ea typeface="+mn-ea"/>
                          <a:cs typeface="Arial" panose="020B0604020202020204" pitchFamily="34" charset="0"/>
                        </a:rPr>
                        <a:t> experience in LG Sector</a:t>
                      </a:r>
                      <a:endParaRPr lang="en-ZA" sz="140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63531">
                <a:tc>
                  <a:txBody>
                    <a:bodyPr/>
                    <a:lstStyle/>
                    <a:p>
                      <a:r>
                        <a:rPr lang="en-ZA" sz="1400" b="0" dirty="0" smtClean="0">
                          <a:solidFill>
                            <a:schemeClr val="tx1"/>
                          </a:solidFill>
                          <a:latin typeface="Arial" panose="020B0604020202020204" pitchFamily="34" charset="0"/>
                          <a:cs typeface="Arial" panose="020B0604020202020204" pitchFamily="34" charset="0"/>
                        </a:rPr>
                        <a:t>Manager Community Services</a:t>
                      </a:r>
                    </a:p>
                    <a:p>
                      <a:r>
                        <a:rPr lang="en-ZA" sz="1400" b="1" dirty="0" smtClean="0">
                          <a:solidFill>
                            <a:schemeClr val="tx1"/>
                          </a:solidFill>
                          <a:latin typeface="Arial" panose="020B0604020202020204" pitchFamily="34" charset="0"/>
                          <a:cs typeface="Arial" panose="020B0604020202020204" pitchFamily="34" charset="0"/>
                        </a:rPr>
                        <a:t>Ms M Mampa</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Filled</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Master</a:t>
                      </a:r>
                      <a:r>
                        <a:rPr lang="en-ZA" sz="1400" baseline="0" dirty="0" smtClean="0">
                          <a:solidFill>
                            <a:schemeClr val="tx1"/>
                          </a:solidFill>
                          <a:latin typeface="Arial" panose="020B0604020202020204" pitchFamily="34" charset="0"/>
                          <a:cs typeface="Arial" panose="020B0604020202020204" pitchFamily="34" charset="0"/>
                        </a:rPr>
                        <a:t> of Public Admiration</a:t>
                      </a:r>
                    </a:p>
                    <a:p>
                      <a:pPr marL="285750" indent="-285750">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MFMP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Arial" panose="020B0604020202020204" pitchFamily="34" charset="0"/>
                          <a:cs typeface="Arial" panose="020B0604020202020204" pitchFamily="34" charset="0"/>
                        </a:rPr>
                        <a:t>10 </a:t>
                      </a:r>
                      <a:r>
                        <a:rPr kumimoji="0" lang="en-ZA" sz="1400" kern="1200" dirty="0" smtClean="0">
                          <a:solidFill>
                            <a:schemeClr val="tx1"/>
                          </a:solidFill>
                          <a:effectLst/>
                          <a:latin typeface="Arial" panose="020B0604020202020204" pitchFamily="34" charset="0"/>
                          <a:ea typeface="+mn-ea"/>
                          <a:cs typeface="Arial" panose="020B0604020202020204" pitchFamily="34" charset="0"/>
                        </a:rPr>
                        <a:t>years</a:t>
                      </a:r>
                      <a:r>
                        <a:rPr kumimoji="0" lang="en-ZA" sz="1400" kern="1200" baseline="0" dirty="0" smtClean="0">
                          <a:solidFill>
                            <a:schemeClr val="tx1"/>
                          </a:solidFill>
                          <a:effectLst/>
                          <a:latin typeface="Arial" panose="020B0604020202020204" pitchFamily="34" charset="0"/>
                          <a:ea typeface="+mn-ea"/>
                          <a:cs typeface="Arial" panose="020B0604020202020204" pitchFamily="34" charset="0"/>
                        </a:rPr>
                        <a:t> experience in LG Sector</a:t>
                      </a:r>
                      <a:endParaRPr lang="en-ZA" sz="140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Manager Corporate Support Services</a:t>
                      </a:r>
                    </a:p>
                    <a:p>
                      <a:r>
                        <a:rPr lang="en-ZA" sz="1400" b="1" dirty="0" smtClean="0">
                          <a:solidFill>
                            <a:schemeClr val="tx1"/>
                          </a:solidFill>
                          <a:latin typeface="Arial" panose="020B0604020202020204" pitchFamily="34" charset="0"/>
                          <a:cs typeface="Arial" panose="020B0604020202020204" pitchFamily="34" charset="0"/>
                        </a:rPr>
                        <a:t>Ms M Matlala </a:t>
                      </a:r>
                      <a:r>
                        <a:rPr lang="en-ZA" sz="1400" dirty="0" smtClean="0">
                          <a:solidFill>
                            <a:schemeClr val="tx1"/>
                          </a:solidFill>
                          <a:latin typeface="Arial" panose="020B0604020202020204" pitchFamily="34" charset="0"/>
                          <a:cs typeface="Arial" panose="020B0604020202020204" pitchFamily="34" charset="0"/>
                        </a:rPr>
                        <a:t>(</a:t>
                      </a:r>
                      <a:r>
                        <a:rPr lang="en-ZA" sz="1400" b="1" dirty="0" smtClean="0">
                          <a:solidFill>
                            <a:schemeClr val="tx1"/>
                          </a:solidFill>
                          <a:latin typeface="Arial" panose="020B0604020202020204" pitchFamily="34" charset="0"/>
                          <a:cs typeface="Arial" panose="020B0604020202020204" pitchFamily="34" charset="0"/>
                        </a:rPr>
                        <a:t>currently on suspension</a:t>
                      </a:r>
                      <a:r>
                        <a:rPr lang="en-ZA" sz="1400" dirty="0" smtClean="0">
                          <a:solidFill>
                            <a:schemeClr val="tx1"/>
                          </a:solidFill>
                          <a:latin typeface="Arial" panose="020B0604020202020204" pitchFamily="34" charset="0"/>
                          <a:cs typeface="Arial" panose="020B0604020202020204" pitchFamily="34" charset="0"/>
                        </a:rPr>
                        <a:t>)</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Filled</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Master of Public Administration</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MFMP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Arial" panose="020B0604020202020204" pitchFamily="34" charset="0"/>
                          <a:cs typeface="Arial" panose="020B0604020202020204" pitchFamily="34" charset="0"/>
                        </a:rPr>
                        <a:t>20 </a:t>
                      </a:r>
                      <a:r>
                        <a:rPr kumimoji="0" lang="en-ZA" sz="1400" kern="1200" dirty="0" smtClean="0">
                          <a:solidFill>
                            <a:schemeClr val="tx1"/>
                          </a:solidFill>
                          <a:effectLst/>
                          <a:latin typeface="Arial" panose="020B0604020202020204" pitchFamily="34" charset="0"/>
                          <a:ea typeface="+mn-ea"/>
                          <a:cs typeface="Arial" panose="020B0604020202020204" pitchFamily="34" charset="0"/>
                        </a:rPr>
                        <a:t>years</a:t>
                      </a:r>
                      <a:r>
                        <a:rPr kumimoji="0" lang="en-ZA" sz="1400" kern="1200" baseline="0" dirty="0" smtClean="0">
                          <a:solidFill>
                            <a:schemeClr val="tx1"/>
                          </a:solidFill>
                          <a:effectLst/>
                          <a:latin typeface="Arial" panose="020B0604020202020204" pitchFamily="34" charset="0"/>
                          <a:ea typeface="+mn-ea"/>
                          <a:cs typeface="Arial" panose="020B0604020202020204" pitchFamily="34" charset="0"/>
                        </a:rPr>
                        <a:t> experience in LG Sector</a:t>
                      </a:r>
                      <a:endParaRPr lang="en-ZA" sz="140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Manager Technical Services</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Vacant </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i="1" dirty="0" smtClean="0">
                          <a:solidFill>
                            <a:schemeClr val="tx1"/>
                          </a:solidFill>
                          <a:latin typeface="Arial" panose="020B0604020202020204" pitchFamily="34" charset="0"/>
                          <a:cs typeface="Arial" panose="020B0604020202020204" pitchFamily="34" charset="0"/>
                        </a:rPr>
                        <a:t>Re-advertised .</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Chief</a:t>
                      </a:r>
                      <a:r>
                        <a:rPr lang="en-ZA" sz="1400" baseline="0" dirty="0" smtClean="0">
                          <a:solidFill>
                            <a:schemeClr val="tx1"/>
                          </a:solidFill>
                          <a:latin typeface="Arial" panose="020B0604020202020204" pitchFamily="34" charset="0"/>
                          <a:cs typeface="Arial" panose="020B0604020202020204" pitchFamily="34" charset="0"/>
                        </a:rPr>
                        <a:t> Financial Officer (</a:t>
                      </a:r>
                      <a:r>
                        <a:rPr lang="en-ZA" sz="1400" b="1" baseline="0" dirty="0" smtClean="0">
                          <a:solidFill>
                            <a:schemeClr val="tx1"/>
                          </a:solidFill>
                          <a:latin typeface="Arial" panose="020B0604020202020204" pitchFamily="34" charset="0"/>
                          <a:cs typeface="Arial" panose="020B0604020202020204" pitchFamily="34" charset="0"/>
                        </a:rPr>
                        <a:t>Incumbent resigned</a:t>
                      </a:r>
                      <a:r>
                        <a:rPr lang="en-ZA" sz="1400" baseline="0" dirty="0" smtClean="0">
                          <a:solidFill>
                            <a:schemeClr val="tx1"/>
                          </a:solidFill>
                          <a:latin typeface="Arial" panose="020B0604020202020204" pitchFamily="34" charset="0"/>
                          <a:cs typeface="Arial" panose="020B0604020202020204" pitchFamily="34" charset="0"/>
                        </a:rPr>
                        <a:t>)</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Vacant </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i="1" dirty="0" smtClean="0">
                          <a:solidFill>
                            <a:schemeClr val="tx1"/>
                          </a:solidFill>
                          <a:latin typeface="Arial" panose="020B0604020202020204" pitchFamily="34" charset="0"/>
                          <a:cs typeface="Arial" panose="020B0604020202020204" pitchFamily="34" charset="0"/>
                        </a:rPr>
                        <a:t>Shortlisting</a:t>
                      </a:r>
                      <a:r>
                        <a:rPr lang="en-ZA" sz="1400" i="1" baseline="0" dirty="0" smtClean="0">
                          <a:solidFill>
                            <a:schemeClr val="tx1"/>
                          </a:solidFill>
                          <a:latin typeface="Arial" panose="020B0604020202020204" pitchFamily="34" charset="0"/>
                          <a:cs typeface="Arial" panose="020B0604020202020204" pitchFamily="34" charset="0"/>
                        </a:rPr>
                        <a:t> held on the 13</a:t>
                      </a:r>
                      <a:r>
                        <a:rPr lang="en-ZA" sz="1400" i="1" baseline="30000" dirty="0" smtClean="0">
                          <a:solidFill>
                            <a:schemeClr val="tx1"/>
                          </a:solidFill>
                          <a:latin typeface="Arial" panose="020B0604020202020204" pitchFamily="34" charset="0"/>
                          <a:cs typeface="Arial" panose="020B0604020202020204" pitchFamily="34" charset="0"/>
                        </a:rPr>
                        <a:t>th</a:t>
                      </a:r>
                      <a:r>
                        <a:rPr lang="en-ZA" sz="1400" i="1" baseline="0" dirty="0" smtClean="0">
                          <a:solidFill>
                            <a:schemeClr val="tx1"/>
                          </a:solidFill>
                          <a:latin typeface="Arial" panose="020B0604020202020204" pitchFamily="34" charset="0"/>
                          <a:cs typeface="Arial" panose="020B0604020202020204" pitchFamily="34" charset="0"/>
                        </a:rPr>
                        <a:t> October 2020</a:t>
                      </a:r>
                      <a:endParaRPr lang="en-ZA" sz="1400" i="1"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34</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xmlns="" val="1890052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dirty="0" smtClean="0"/>
              <a:t>INSTITUTIONAL CAPACITY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1958711889"/>
              </p:ext>
            </p:extLst>
          </p:nvPr>
        </p:nvGraphicFramePr>
        <p:xfrm>
          <a:off x="13254" y="836712"/>
          <a:ext cx="9130746" cy="3261380"/>
        </p:xfrm>
        <a:graphic>
          <a:graphicData uri="http://schemas.openxmlformats.org/drawingml/2006/table">
            <a:tbl>
              <a:tblPr firstRow="1" bandRow="1">
                <a:tableStyleId>{5C22544A-7EE6-4342-B048-85BDC9FD1C3A}</a:tableStyleId>
              </a:tblPr>
              <a:tblGrid>
                <a:gridCol w="3326550">
                  <a:extLst>
                    <a:ext uri="{9D8B030D-6E8A-4147-A177-3AD203B41FA5}">
                      <a16:colId xmlns:a16="http://schemas.microsoft.com/office/drawing/2014/main" xmlns="" val="20000"/>
                    </a:ext>
                  </a:extLst>
                </a:gridCol>
                <a:gridCol w="1754936">
                  <a:extLst>
                    <a:ext uri="{9D8B030D-6E8A-4147-A177-3AD203B41FA5}">
                      <a16:colId xmlns:a16="http://schemas.microsoft.com/office/drawing/2014/main" xmlns="" val="20001"/>
                    </a:ext>
                  </a:extLst>
                </a:gridCol>
                <a:gridCol w="4049260">
                  <a:extLst>
                    <a:ext uri="{9D8B030D-6E8A-4147-A177-3AD203B41FA5}">
                      <a16:colId xmlns:a16="http://schemas.microsoft.com/office/drawing/2014/main" xmlns="" val="20002"/>
                    </a:ext>
                  </a:extLst>
                </a:gridCol>
              </a:tblGrid>
              <a:tr h="271484">
                <a:tc gridSpan="3">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PERSONNEL IN KEY POSITIONS </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tc hMerge="1">
                  <a:txBody>
                    <a:bodyPr/>
                    <a:lstStyle/>
                    <a:p>
                      <a:pPr algn="ct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tc hMerge="1">
                  <a:txBody>
                    <a:bodyPr/>
                    <a:lstStyle/>
                    <a:p>
                      <a:pPr algn="ct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1490">
                <a:tc>
                  <a:txBody>
                    <a:bodyPr/>
                    <a:lstStyle/>
                    <a:p>
                      <a:pPr algn="ctr"/>
                      <a:r>
                        <a:rPr lang="en-ZA" sz="1400" b="1" dirty="0" smtClean="0">
                          <a:solidFill>
                            <a:schemeClr val="tx1"/>
                          </a:solidFill>
                          <a:latin typeface="Arial" panose="020B0604020202020204" pitchFamily="34" charset="0"/>
                          <a:cs typeface="Arial" panose="020B0604020202020204" pitchFamily="34" charset="0"/>
                        </a:rPr>
                        <a:t>Employee/Manager</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Filled/Vacant </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Qualifications</a:t>
                      </a:r>
                      <a:r>
                        <a:rPr lang="en-ZA" sz="1400" b="1" baseline="0" dirty="0" smtClean="0">
                          <a:solidFill>
                            <a:schemeClr val="tx1"/>
                          </a:solidFill>
                          <a:latin typeface="Arial" panose="020B0604020202020204" pitchFamily="34" charset="0"/>
                          <a:cs typeface="Arial" panose="020B0604020202020204" pitchFamily="34" charset="0"/>
                        </a:rPr>
                        <a:t> and Experience</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37104">
                <a:tc rowSpan="2">
                  <a:txBody>
                    <a:bodyPr/>
                    <a:lstStyle/>
                    <a:p>
                      <a:r>
                        <a:rPr lang="en-ZA" sz="1400" dirty="0" smtClean="0">
                          <a:solidFill>
                            <a:schemeClr val="tx1"/>
                          </a:solidFill>
                          <a:latin typeface="Arial" panose="020B0604020202020204" pitchFamily="34" charset="0"/>
                          <a:cs typeface="Arial" panose="020B0604020202020204" pitchFamily="34" charset="0"/>
                        </a:rPr>
                        <a:t>Manager Planning &amp; Development Services (</a:t>
                      </a:r>
                      <a:r>
                        <a:rPr lang="en-ZA" sz="1400" b="1" dirty="0" smtClean="0">
                          <a:solidFill>
                            <a:schemeClr val="tx1"/>
                          </a:solidFill>
                          <a:latin typeface="Arial" panose="020B0604020202020204" pitchFamily="34" charset="0"/>
                          <a:cs typeface="Arial" panose="020B0604020202020204" pitchFamily="34" charset="0"/>
                        </a:rPr>
                        <a:t>Incumbent resigned</a:t>
                      </a:r>
                      <a:r>
                        <a:rPr lang="en-ZA" sz="1400" dirty="0" smtClean="0">
                          <a:solidFill>
                            <a:schemeClr val="tx1"/>
                          </a:solidFill>
                          <a:latin typeface="Arial" panose="020B0604020202020204" pitchFamily="34" charset="0"/>
                          <a:cs typeface="Arial" panose="020B0604020202020204" pitchFamily="34" charset="0"/>
                        </a:rPr>
                        <a:t>)</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Vacant</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i="1" dirty="0" smtClean="0">
                          <a:solidFill>
                            <a:schemeClr val="tx1"/>
                          </a:solidFill>
                          <a:latin typeface="Arial" panose="020B0604020202020204" pitchFamily="34" charset="0"/>
                          <a:cs typeface="Arial" panose="020B0604020202020204" pitchFamily="34" charset="0"/>
                        </a:rPr>
                        <a:t>Shortlisting held on the 20</a:t>
                      </a:r>
                      <a:r>
                        <a:rPr lang="en-ZA" sz="1400" i="1" baseline="30000" dirty="0" smtClean="0">
                          <a:solidFill>
                            <a:schemeClr val="tx1"/>
                          </a:solidFill>
                          <a:latin typeface="Arial" panose="020B0604020202020204" pitchFamily="34" charset="0"/>
                          <a:cs typeface="Arial" panose="020B0604020202020204" pitchFamily="34" charset="0"/>
                        </a:rPr>
                        <a:t>th</a:t>
                      </a:r>
                      <a:r>
                        <a:rPr lang="en-ZA" sz="1400" i="1" dirty="0" smtClean="0">
                          <a:solidFill>
                            <a:schemeClr val="tx1"/>
                          </a:solidFill>
                          <a:latin typeface="Arial" panose="020B0604020202020204" pitchFamily="34" charset="0"/>
                          <a:cs typeface="Arial" panose="020B0604020202020204" pitchFamily="34" charset="0"/>
                        </a:rPr>
                        <a:t> October 2020</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5762">
                <a:tc vMerge="1">
                  <a:txBody>
                    <a:bodyPr/>
                    <a:lstStyle/>
                    <a:p>
                      <a:endParaRPr lang="en-ZA"/>
                    </a:p>
                  </a:txBody>
                  <a:tcPr/>
                </a:tc>
                <a:tc>
                  <a:txBody>
                    <a:bodyPr/>
                    <a:lstStyle/>
                    <a:p>
                      <a:r>
                        <a:rPr lang="en-ZA" sz="1400" b="1" i="1" dirty="0" smtClean="0">
                          <a:solidFill>
                            <a:schemeClr val="tx1"/>
                          </a:solidFill>
                          <a:latin typeface="Arial" panose="020B0604020202020204" pitchFamily="34" charset="0"/>
                          <a:cs typeface="Arial" panose="020B0604020202020204" pitchFamily="34" charset="0"/>
                        </a:rPr>
                        <a:t>Acting Manager</a:t>
                      </a:r>
                    </a:p>
                    <a:p>
                      <a:r>
                        <a:rPr lang="en-ZA" sz="1400" b="1" i="1" dirty="0" smtClean="0">
                          <a:solidFill>
                            <a:schemeClr val="tx1"/>
                          </a:solidFill>
                          <a:latin typeface="Arial" panose="020B0604020202020204" pitchFamily="34" charset="0"/>
                          <a:cs typeface="Arial" panose="020B0604020202020204" pitchFamily="34" charset="0"/>
                        </a:rPr>
                        <a:t>Mr ML Mashishi </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buFont typeface="Arial" panose="020B0604020202020204" pitchFamily="34" charset="0"/>
                        <a:buChar char="•"/>
                      </a:pPr>
                      <a:r>
                        <a:rPr kumimoji="0" lang="en-GB" sz="1400" kern="1200" dirty="0" smtClean="0">
                          <a:solidFill>
                            <a:schemeClr val="tx1"/>
                          </a:solidFill>
                          <a:effectLst/>
                          <a:latin typeface="Arial" panose="020B0604020202020204" pitchFamily="34" charset="0"/>
                          <a:ea typeface="+mn-ea"/>
                          <a:cs typeface="Arial" panose="020B0604020202020204" pitchFamily="34" charset="0"/>
                        </a:rPr>
                        <a:t>Bachelor of Public Administration (Honours) </a:t>
                      </a:r>
                      <a:endParaRPr kumimoji="0" lang="en-ZA" sz="14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just">
                        <a:buFont typeface="Arial" panose="020B0604020202020204" pitchFamily="34" charset="0"/>
                        <a:buChar char="•"/>
                      </a:pPr>
                      <a:r>
                        <a:rPr kumimoji="0" lang="en-ZA" sz="1400" kern="1200" dirty="0" smtClean="0">
                          <a:solidFill>
                            <a:schemeClr val="tx1"/>
                          </a:solidFill>
                          <a:effectLst/>
                          <a:latin typeface="Arial" panose="020B0604020202020204" pitchFamily="34" charset="0"/>
                          <a:ea typeface="+mn-ea"/>
                          <a:cs typeface="Arial" panose="020B0604020202020204" pitchFamily="34" charset="0"/>
                        </a:rPr>
                        <a:t>MFMP</a:t>
                      </a:r>
                    </a:p>
                    <a:p>
                      <a:pPr marL="285750" indent="-285750" algn="just">
                        <a:buFont typeface="Arial" panose="020B0604020202020204" pitchFamily="34" charset="0"/>
                        <a:buChar char="•"/>
                      </a:pPr>
                      <a:r>
                        <a:rPr kumimoji="0" lang="en-ZA" sz="1400" kern="1200" dirty="0" smtClean="0">
                          <a:solidFill>
                            <a:schemeClr val="tx1"/>
                          </a:solidFill>
                          <a:effectLst/>
                          <a:latin typeface="Arial" panose="020B0604020202020204" pitchFamily="34" charset="0"/>
                          <a:ea typeface="+mn-ea"/>
                          <a:cs typeface="Arial" panose="020B0604020202020204" pitchFamily="34" charset="0"/>
                        </a:rPr>
                        <a:t>18 years</a:t>
                      </a:r>
                      <a:r>
                        <a:rPr kumimoji="0" lang="en-ZA" sz="1400" kern="1200" baseline="0" dirty="0" smtClean="0">
                          <a:solidFill>
                            <a:schemeClr val="tx1"/>
                          </a:solidFill>
                          <a:effectLst/>
                          <a:latin typeface="Arial" panose="020B0604020202020204" pitchFamily="34" charset="0"/>
                          <a:ea typeface="+mn-ea"/>
                          <a:cs typeface="Arial" panose="020B0604020202020204" pitchFamily="34" charset="0"/>
                        </a:rPr>
                        <a:t> experience in LG Sector</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0">
                <a:tc rowSpan="2">
                  <a:txBody>
                    <a:bodyPr/>
                    <a:lstStyle/>
                    <a:p>
                      <a:r>
                        <a:rPr lang="en-ZA" sz="1400" dirty="0" smtClean="0">
                          <a:solidFill>
                            <a:schemeClr val="tx1"/>
                          </a:solidFill>
                          <a:latin typeface="Arial" panose="020B0604020202020204" pitchFamily="34" charset="0"/>
                          <a:cs typeface="Arial" panose="020B0604020202020204" pitchFamily="34" charset="0"/>
                        </a:rPr>
                        <a:t>Manager Electrical Services (</a:t>
                      </a:r>
                      <a:r>
                        <a:rPr lang="en-ZA" sz="1400" b="1" dirty="0" smtClean="0">
                          <a:solidFill>
                            <a:schemeClr val="tx1"/>
                          </a:solidFill>
                          <a:latin typeface="Arial" panose="020B0604020202020204" pitchFamily="34" charset="0"/>
                          <a:cs typeface="Arial" panose="020B0604020202020204" pitchFamily="34" charset="0"/>
                        </a:rPr>
                        <a:t>Incumbent resigned</a:t>
                      </a:r>
                      <a:r>
                        <a:rPr lang="en-ZA" sz="1400" dirty="0" smtClean="0">
                          <a:solidFill>
                            <a:schemeClr val="tx1"/>
                          </a:solidFill>
                          <a:latin typeface="Arial" panose="020B0604020202020204" pitchFamily="34" charset="0"/>
                          <a:cs typeface="Arial" panose="020B0604020202020204" pitchFamily="34" charset="0"/>
                        </a:rPr>
                        <a:t>)</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Vacant </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i="1" dirty="0" smtClean="0">
                          <a:solidFill>
                            <a:schemeClr val="tx1"/>
                          </a:solidFill>
                          <a:latin typeface="Arial" panose="020B0604020202020204" pitchFamily="34" charset="0"/>
                          <a:cs typeface="Arial" panose="020B0604020202020204" pitchFamily="34" charset="0"/>
                        </a:rPr>
                        <a:t>Advertised.</a:t>
                      </a:r>
                      <a:r>
                        <a:rPr lang="en-ZA" sz="1400" i="1" baseline="0" dirty="0" smtClean="0">
                          <a:solidFill>
                            <a:schemeClr val="tx1"/>
                          </a:solidFill>
                          <a:latin typeface="Arial" panose="020B0604020202020204" pitchFamily="34" charset="0"/>
                          <a:cs typeface="Arial" panose="020B0604020202020204" pitchFamily="34" charset="0"/>
                        </a:rPr>
                        <a:t> </a:t>
                      </a:r>
                      <a:endParaRPr lang="en-ZA" sz="1400" i="1"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65762">
                <a:tc vMerge="1">
                  <a:txBody>
                    <a:bodyPr/>
                    <a:lstStyle/>
                    <a:p>
                      <a:endParaRPr lang="en-ZA"/>
                    </a:p>
                  </a:txBody>
                  <a:tcPr/>
                </a:tc>
                <a:tc>
                  <a:txBody>
                    <a:bodyPr/>
                    <a:lstStyle/>
                    <a:p>
                      <a:r>
                        <a:rPr lang="en-ZA" sz="1400" b="1" i="1" dirty="0" smtClean="0">
                          <a:solidFill>
                            <a:schemeClr val="tx1"/>
                          </a:solidFill>
                          <a:latin typeface="Arial" panose="020B0604020202020204" pitchFamily="34" charset="0"/>
                          <a:cs typeface="Arial" panose="020B0604020202020204" pitchFamily="34" charset="0"/>
                        </a:rPr>
                        <a:t>Acting Manager </a:t>
                      </a:r>
                    </a:p>
                    <a:p>
                      <a:r>
                        <a:rPr lang="en-ZA" sz="1400" b="1" i="1" dirty="0" smtClean="0">
                          <a:solidFill>
                            <a:schemeClr val="tx1"/>
                          </a:solidFill>
                          <a:latin typeface="Arial" panose="020B0604020202020204" pitchFamily="34" charset="0"/>
                          <a:cs typeface="Arial" panose="020B0604020202020204" pitchFamily="34" charset="0"/>
                        </a:rPr>
                        <a:t>Mr E Manamela</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National N Diploma: Engineering field</a:t>
                      </a:r>
                      <a:r>
                        <a:rPr lang="en-ZA" sz="1400" baseline="0" dirty="0" smtClean="0">
                          <a:solidFill>
                            <a:schemeClr val="tx1"/>
                          </a:solidFill>
                          <a:latin typeface="Arial" panose="020B0604020202020204" pitchFamily="34" charset="0"/>
                          <a:cs typeface="Arial" panose="020B0604020202020204" pitchFamily="34" charset="0"/>
                        </a:rPr>
                        <a:t> of Study</a:t>
                      </a:r>
                    </a:p>
                    <a:p>
                      <a:pPr marL="285750" indent="-285750" algn="just">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11 Years Experience</a:t>
                      </a:r>
                      <a:endParaRPr lang="en-ZA" sz="140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Chief</a:t>
                      </a:r>
                      <a:r>
                        <a:rPr lang="en-ZA" sz="1400" baseline="0" dirty="0" smtClean="0">
                          <a:solidFill>
                            <a:schemeClr val="tx1"/>
                          </a:solidFill>
                          <a:latin typeface="Arial" panose="020B0604020202020204" pitchFamily="34" charset="0"/>
                          <a:cs typeface="Arial" panose="020B0604020202020204" pitchFamily="34" charset="0"/>
                        </a:rPr>
                        <a:t> Financial Officer (</a:t>
                      </a:r>
                      <a:r>
                        <a:rPr lang="en-ZA" sz="1400" b="1" baseline="0" dirty="0" smtClean="0">
                          <a:solidFill>
                            <a:schemeClr val="tx1"/>
                          </a:solidFill>
                          <a:latin typeface="Arial" panose="020B0604020202020204" pitchFamily="34" charset="0"/>
                          <a:cs typeface="Arial" panose="020B0604020202020204" pitchFamily="34" charset="0"/>
                        </a:rPr>
                        <a:t>Incumbent resigned</a:t>
                      </a:r>
                      <a:r>
                        <a:rPr lang="en-ZA" sz="1400" baseline="0" dirty="0" smtClean="0">
                          <a:solidFill>
                            <a:schemeClr val="tx1"/>
                          </a:solidFill>
                          <a:latin typeface="Arial" panose="020B0604020202020204" pitchFamily="34" charset="0"/>
                          <a:cs typeface="Arial" panose="020B0604020202020204" pitchFamily="34" charset="0"/>
                        </a:rPr>
                        <a:t>)</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Vacant </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i="1" dirty="0" smtClean="0">
                          <a:solidFill>
                            <a:schemeClr val="tx1"/>
                          </a:solidFill>
                          <a:latin typeface="Arial" panose="020B0604020202020204" pitchFamily="34" charset="0"/>
                          <a:cs typeface="Arial" panose="020B0604020202020204" pitchFamily="34" charset="0"/>
                        </a:rPr>
                        <a:t>Shortlisting</a:t>
                      </a:r>
                      <a:r>
                        <a:rPr lang="en-ZA" sz="1400" i="1" baseline="0" dirty="0" smtClean="0">
                          <a:solidFill>
                            <a:schemeClr val="tx1"/>
                          </a:solidFill>
                          <a:latin typeface="Arial" panose="020B0604020202020204" pitchFamily="34" charset="0"/>
                          <a:cs typeface="Arial" panose="020B0604020202020204" pitchFamily="34" charset="0"/>
                        </a:rPr>
                        <a:t> held on the 13</a:t>
                      </a:r>
                      <a:r>
                        <a:rPr lang="en-ZA" sz="1400" i="1" baseline="30000" dirty="0" smtClean="0">
                          <a:solidFill>
                            <a:schemeClr val="tx1"/>
                          </a:solidFill>
                          <a:latin typeface="Arial" panose="020B0604020202020204" pitchFamily="34" charset="0"/>
                          <a:cs typeface="Arial" panose="020B0604020202020204" pitchFamily="34" charset="0"/>
                        </a:rPr>
                        <a:t>th</a:t>
                      </a:r>
                      <a:r>
                        <a:rPr lang="en-ZA" sz="1400" i="1" baseline="0" dirty="0" smtClean="0">
                          <a:solidFill>
                            <a:schemeClr val="tx1"/>
                          </a:solidFill>
                          <a:latin typeface="Arial" panose="020B0604020202020204" pitchFamily="34" charset="0"/>
                          <a:cs typeface="Arial" panose="020B0604020202020204" pitchFamily="34" charset="0"/>
                        </a:rPr>
                        <a:t> October 2020</a:t>
                      </a:r>
                      <a:endParaRPr lang="en-ZA" sz="1400" i="1"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35</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xmlns="" val="2232897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dirty="0" smtClean="0"/>
              <a:t>INSTITUTIONAL CAPACITY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423140610"/>
              </p:ext>
            </p:extLst>
          </p:nvPr>
        </p:nvGraphicFramePr>
        <p:xfrm>
          <a:off x="179512" y="882853"/>
          <a:ext cx="8856984" cy="4380052"/>
        </p:xfrm>
        <a:graphic>
          <a:graphicData uri="http://schemas.openxmlformats.org/drawingml/2006/table">
            <a:tbl>
              <a:tblPr firstRow="1" bandRow="1">
                <a:tableStyleId>{5C22544A-7EE6-4342-B048-85BDC9FD1C3A}</a:tableStyleId>
              </a:tblPr>
              <a:tblGrid>
                <a:gridCol w="4042093">
                  <a:extLst>
                    <a:ext uri="{9D8B030D-6E8A-4147-A177-3AD203B41FA5}">
                      <a16:colId xmlns:a16="http://schemas.microsoft.com/office/drawing/2014/main" xmlns="" val="20000"/>
                    </a:ext>
                  </a:extLst>
                </a:gridCol>
                <a:gridCol w="4814891">
                  <a:extLst>
                    <a:ext uri="{9D8B030D-6E8A-4147-A177-3AD203B41FA5}">
                      <a16:colId xmlns:a16="http://schemas.microsoft.com/office/drawing/2014/main" xmlns="" val="20001"/>
                    </a:ext>
                  </a:extLst>
                </a:gridCol>
              </a:tblGrid>
              <a:tr h="271484">
                <a:tc gridSpan="2">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PERSONNEL IN KEY POSITIONS </a:t>
                      </a:r>
                    </a:p>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SUPPORT FROM WDM</a:t>
                      </a:r>
                      <a:r>
                        <a:rPr kumimoji="0" lang="en-GB" sz="1800" b="1" kern="1200" baseline="0" dirty="0" smtClean="0">
                          <a:solidFill>
                            <a:schemeClr val="lt1"/>
                          </a:solidFill>
                          <a:effectLst/>
                          <a:latin typeface="Arial" panose="020B0604020202020204" pitchFamily="34" charset="0"/>
                          <a:ea typeface="+mn-ea"/>
                          <a:cs typeface="Arial" panose="020B0604020202020204" pitchFamily="34" charset="0"/>
                        </a:rPr>
                        <a:t> THROUGH SEC 88 OF STRUCTURES ACT</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tc hMerge="1">
                  <a:txBody>
                    <a:bodyPr/>
                    <a:lstStyle/>
                    <a:p>
                      <a:pPr algn="ct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1490">
                <a:tc>
                  <a:txBody>
                    <a:bodyPr/>
                    <a:lstStyle/>
                    <a:p>
                      <a:pPr algn="ctr"/>
                      <a:r>
                        <a:rPr lang="en-ZA" sz="1400" b="1" dirty="0" smtClean="0">
                          <a:solidFill>
                            <a:schemeClr val="tx1"/>
                          </a:solidFill>
                          <a:latin typeface="Arial" panose="020B0604020202020204" pitchFamily="34" charset="0"/>
                          <a:cs typeface="Arial" panose="020B0604020202020204" pitchFamily="34" charset="0"/>
                        </a:rPr>
                        <a:t>Employee/Manager</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ZA" sz="1400" b="1" dirty="0" smtClean="0">
                          <a:solidFill>
                            <a:schemeClr val="tx1"/>
                          </a:solidFill>
                          <a:latin typeface="Arial" panose="020B0604020202020204" pitchFamily="34" charset="0"/>
                          <a:cs typeface="Arial" panose="020B0604020202020204" pitchFamily="34" charset="0"/>
                        </a:rPr>
                        <a:t>Highest Qualifications, Competency</a:t>
                      </a:r>
                      <a:r>
                        <a:rPr lang="en-ZA" sz="1400" b="1" baseline="0" dirty="0" smtClean="0">
                          <a:solidFill>
                            <a:schemeClr val="tx1"/>
                          </a:solidFill>
                          <a:latin typeface="Arial" panose="020B0604020202020204" pitchFamily="34" charset="0"/>
                          <a:cs typeface="Arial" panose="020B0604020202020204" pitchFamily="34" charset="0"/>
                        </a:rPr>
                        <a:t> and Experience</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Acting Manager Corporate Support Services</a:t>
                      </a:r>
                    </a:p>
                    <a:p>
                      <a:r>
                        <a:rPr lang="en-ZA" sz="1400" b="1" dirty="0" smtClean="0">
                          <a:solidFill>
                            <a:schemeClr val="tx1"/>
                          </a:solidFill>
                          <a:latin typeface="Arial" panose="020B0604020202020204" pitchFamily="34" charset="0"/>
                          <a:cs typeface="Arial" panose="020B0604020202020204" pitchFamily="34" charset="0"/>
                        </a:rPr>
                        <a:t>Ms GM</a:t>
                      </a:r>
                      <a:r>
                        <a:rPr lang="en-ZA" sz="1400" b="1" baseline="0" dirty="0" smtClean="0">
                          <a:solidFill>
                            <a:schemeClr val="tx1"/>
                          </a:solidFill>
                          <a:latin typeface="Arial" panose="020B0604020202020204" pitchFamily="34" charset="0"/>
                          <a:cs typeface="Arial" panose="020B0604020202020204" pitchFamily="34" charset="0"/>
                        </a:rPr>
                        <a:t> Seleka</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B</a:t>
                      </a:r>
                      <a:r>
                        <a:rPr lang="en-ZA" sz="1400" baseline="0" dirty="0" smtClean="0">
                          <a:solidFill>
                            <a:schemeClr val="tx1"/>
                          </a:solidFill>
                          <a:latin typeface="Arial" panose="020B0604020202020204" pitchFamily="34" charset="0"/>
                          <a:cs typeface="Arial" panose="020B0604020202020204" pitchFamily="34" charset="0"/>
                        </a:rPr>
                        <a:t> Tech Public Administration</a:t>
                      </a:r>
                    </a:p>
                    <a:p>
                      <a:pPr marL="285750" indent="-285750">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MFMP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Arial" panose="020B0604020202020204" pitchFamily="34" charset="0"/>
                          <a:cs typeface="Arial" panose="020B0604020202020204" pitchFamily="34" charset="0"/>
                        </a:rPr>
                        <a:t>10 years </a:t>
                      </a: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experience in LG sector</a:t>
                      </a:r>
                      <a:endParaRPr kumimoji="0" lang="en-ZA" sz="1400" kern="1200" dirty="0" smtClean="0">
                        <a:solidFill>
                          <a:schemeClr val="dk1"/>
                        </a:solidFill>
                        <a:effectLst/>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Acting Manager Technical Services</a:t>
                      </a:r>
                    </a:p>
                    <a:p>
                      <a:r>
                        <a:rPr lang="en-ZA" sz="1400" b="1" dirty="0" smtClean="0">
                          <a:solidFill>
                            <a:schemeClr val="tx1"/>
                          </a:solidFill>
                          <a:latin typeface="Arial" panose="020B0604020202020204" pitchFamily="34" charset="0"/>
                          <a:cs typeface="Arial" panose="020B0604020202020204" pitchFamily="34" charset="0"/>
                        </a:rPr>
                        <a:t>Ms B </a:t>
                      </a:r>
                      <a:r>
                        <a:rPr lang="en-ZA" sz="1400" b="1" dirty="0" err="1" smtClean="0">
                          <a:solidFill>
                            <a:schemeClr val="tx1"/>
                          </a:solidFill>
                          <a:latin typeface="Arial" panose="020B0604020202020204" pitchFamily="34" charset="0"/>
                          <a:cs typeface="Arial" panose="020B0604020202020204" pitchFamily="34" charset="0"/>
                        </a:rPr>
                        <a:t>Mthombeni</a:t>
                      </a:r>
                      <a:r>
                        <a:rPr lang="en-ZA" sz="1400" b="1" dirty="0" smtClean="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lnSpc>
                          <a:spcPct val="150000"/>
                        </a:lnSpc>
                        <a:buFont typeface="Arial" panose="020B0604020202020204" pitchFamily="34" charset="0"/>
                        <a:buChar char="•"/>
                      </a:pPr>
                      <a:r>
                        <a:rPr lang="en-ZA" sz="1400" dirty="0" smtClean="0">
                          <a:effectLst/>
                          <a:latin typeface="Arial" panose="020B0604020202020204" pitchFamily="34" charset="0"/>
                          <a:cs typeface="Arial" panose="020B0604020202020204" pitchFamily="34" charset="0"/>
                        </a:rPr>
                        <a:t>B Tech: Civil Engineering: Transportation Engineering </a:t>
                      </a:r>
                    </a:p>
                    <a:p>
                      <a:pPr marL="285750" indent="-285750" algn="just">
                        <a:lnSpc>
                          <a:spcPct val="150000"/>
                        </a:lnSpc>
                        <a:buFont typeface="Arial" panose="020B0604020202020204" pitchFamily="34" charset="0"/>
                        <a:buChar cha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Engineering Council of South Africa (ECSA): Candidate Technologist, </a:t>
                      </a:r>
                      <a:r>
                        <a:rPr kumimoji="0" lang="en-ZA" sz="1400" kern="1200" dirty="0" err="1" smtClean="0">
                          <a:solidFill>
                            <a:schemeClr val="dk1"/>
                          </a:solidFill>
                          <a:effectLst/>
                          <a:latin typeface="Arial" panose="020B0604020202020204" pitchFamily="34" charset="0"/>
                          <a:ea typeface="+mn-ea"/>
                          <a:cs typeface="Arial" panose="020B0604020202020204" pitchFamily="34" charset="0"/>
                        </a:rPr>
                        <a:t>Reg</a:t>
                      </a:r>
                      <a:r>
                        <a:rPr kumimoji="0" lang="en-ZA" sz="1400" kern="1200" dirty="0" smtClean="0">
                          <a:solidFill>
                            <a:schemeClr val="dk1"/>
                          </a:solidFill>
                          <a:effectLst/>
                          <a:latin typeface="Arial" panose="020B0604020202020204" pitchFamily="34" charset="0"/>
                          <a:ea typeface="+mn-ea"/>
                          <a:cs typeface="Arial" panose="020B0604020202020204" pitchFamily="34" charset="0"/>
                        </a:rPr>
                        <a:t> no: 200880342</a:t>
                      </a:r>
                    </a:p>
                    <a:p>
                      <a:pPr marL="285750" indent="-285750" algn="just">
                        <a:lnSpc>
                          <a:spcPct val="150000"/>
                        </a:lnSpc>
                        <a:buFont typeface="Arial" panose="020B0604020202020204" pitchFamily="34" charset="0"/>
                        <a:buChar cha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South Africa Institution of Civil Engineers (SAICE): Associate Member, Member no: 203291</a:t>
                      </a:r>
                    </a:p>
                    <a:p>
                      <a:pPr marL="285750" indent="-285750" algn="just">
                        <a:lnSpc>
                          <a:spcPct val="150000"/>
                        </a:lnSpc>
                        <a:buFont typeface="Arial" panose="020B0604020202020204" pitchFamily="34" charset="0"/>
                        <a:buChar char="•"/>
                      </a:pPr>
                      <a:r>
                        <a:rPr kumimoji="0" lang="en-ZA" sz="1400" kern="1200" dirty="0" smtClean="0">
                          <a:solidFill>
                            <a:schemeClr val="dk1"/>
                          </a:solidFill>
                          <a:effectLst/>
                          <a:latin typeface="Arial" panose="020B0604020202020204" pitchFamily="34" charset="0"/>
                          <a:ea typeface="+mn-ea"/>
                          <a:cs typeface="Arial" panose="020B0604020202020204" pitchFamily="34" charset="0"/>
                        </a:rPr>
                        <a:t>18 years</a:t>
                      </a: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 experience in LG sector</a:t>
                      </a:r>
                      <a:endParaRPr kumimoji="0" lang="en-ZA" sz="1400" kern="1200" dirty="0" smtClean="0">
                        <a:solidFill>
                          <a:schemeClr val="dk1"/>
                        </a:solidFill>
                        <a:effectLst/>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63531">
                <a:tc>
                  <a:txBody>
                    <a:bodyPr/>
                    <a:lstStyle/>
                    <a:p>
                      <a:r>
                        <a:rPr lang="en-ZA" sz="1400" dirty="0" smtClean="0">
                          <a:solidFill>
                            <a:schemeClr val="tx1"/>
                          </a:solidFill>
                          <a:latin typeface="Arial" panose="020B0604020202020204" pitchFamily="34" charset="0"/>
                          <a:cs typeface="Arial" panose="020B0604020202020204" pitchFamily="34" charset="0"/>
                        </a:rPr>
                        <a:t>Acting Chief</a:t>
                      </a:r>
                      <a:r>
                        <a:rPr lang="en-ZA" sz="1400" baseline="0" dirty="0" smtClean="0">
                          <a:solidFill>
                            <a:schemeClr val="tx1"/>
                          </a:solidFill>
                          <a:latin typeface="Arial" panose="020B0604020202020204" pitchFamily="34" charset="0"/>
                          <a:cs typeface="Arial" panose="020B0604020202020204" pitchFamily="34" charset="0"/>
                        </a:rPr>
                        <a:t> Financial Officer</a:t>
                      </a:r>
                    </a:p>
                    <a:p>
                      <a:r>
                        <a:rPr lang="en-ZA" sz="1400" b="1" baseline="0" dirty="0" smtClean="0">
                          <a:solidFill>
                            <a:schemeClr val="tx1"/>
                          </a:solidFill>
                          <a:latin typeface="Arial" panose="020B0604020202020204" pitchFamily="34" charset="0"/>
                          <a:cs typeface="Arial" panose="020B0604020202020204" pitchFamily="34" charset="0"/>
                        </a:rPr>
                        <a:t>Ms T </a:t>
                      </a:r>
                      <a:r>
                        <a:rPr lang="en-ZA" sz="1400" b="1" baseline="0" dirty="0" err="1" smtClean="0">
                          <a:solidFill>
                            <a:schemeClr val="tx1"/>
                          </a:solidFill>
                          <a:latin typeface="Arial" panose="020B0604020202020204" pitchFamily="34" charset="0"/>
                          <a:cs typeface="Arial" panose="020B0604020202020204" pitchFamily="34" charset="0"/>
                        </a:rPr>
                        <a:t>Muelelwa</a:t>
                      </a:r>
                      <a:r>
                        <a:rPr lang="en-ZA" sz="1400" b="1" baseline="0" dirty="0" smtClean="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Master of Business Administration</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MFMP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17 years experience </a:t>
                      </a:r>
                      <a:r>
                        <a:rPr kumimoji="0" lang="en-ZA" sz="1400" kern="1200" baseline="0" dirty="0" smtClean="0">
                          <a:solidFill>
                            <a:schemeClr val="dk1"/>
                          </a:solidFill>
                          <a:effectLst/>
                          <a:latin typeface="Arial" panose="020B0604020202020204" pitchFamily="34" charset="0"/>
                          <a:ea typeface="+mn-ea"/>
                          <a:cs typeface="Arial" panose="020B0604020202020204" pitchFamily="34" charset="0"/>
                        </a:rPr>
                        <a:t>in LG sector</a:t>
                      </a:r>
                      <a:endParaRPr lang="en-ZA" sz="140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36</a:t>
            </a:fld>
            <a:endParaRPr lang="en-US" altLang="en-US" sz="14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xmlns="" val="1581511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GB"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INTERNAL AUDIT COMMITTEE </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sz="quarter" idx="1"/>
            <p:extLst/>
          </p:nvPr>
        </p:nvGraphicFramePr>
        <p:xfrm>
          <a:off x="0" y="882853"/>
          <a:ext cx="9036496" cy="365756"/>
        </p:xfrm>
        <a:graphic>
          <a:graphicData uri="http://schemas.openxmlformats.org/drawingml/2006/table">
            <a:tbl>
              <a:tblPr firstRow="1" bandRow="1">
                <a:tableStyleId>{5C22544A-7EE6-4342-B048-85BDC9FD1C3A}</a:tableStyleId>
              </a:tblPr>
              <a:tblGrid>
                <a:gridCol w="9036496">
                  <a:extLst>
                    <a:ext uri="{9D8B030D-6E8A-4147-A177-3AD203B41FA5}">
                      <a16:colId xmlns:a16="http://schemas.microsoft.com/office/drawing/2014/main" xmlns="" val="20000"/>
                    </a:ext>
                  </a:extLst>
                </a:gridCol>
              </a:tblGrid>
              <a:tr h="271484">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CAPACITY, FUNCTIONALITY AND EFFECTIVENESS</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37</a:t>
            </a:fld>
            <a:endParaRPr lang="en-US" altLang="en-US" sz="1400">
              <a:solidFill>
                <a:srgbClr val="FFFFFF"/>
              </a:solidFill>
              <a:latin typeface="Franklin Gothic Book" panose="020B0503020102020204" pitchFamily="34" charset="0"/>
            </a:endParaRPr>
          </a:p>
        </p:txBody>
      </p:sp>
      <p:graphicFrame>
        <p:nvGraphicFramePr>
          <p:cNvPr id="6" name="Content Placeholder 3">
            <a:extLst>
              <a:ext uri="{FF2B5EF4-FFF2-40B4-BE49-F238E27FC236}">
                <a16:creationId xmlns:a16="http://schemas.microsoft.com/office/drawing/2014/main" xmlns="" id="{68941D62-7AD5-43AC-926B-C6DF9F730008}"/>
              </a:ext>
            </a:extLst>
          </p:cNvPr>
          <p:cNvGraphicFramePr>
            <a:graphicFrameLocks/>
          </p:cNvGraphicFramePr>
          <p:nvPr>
            <p:extLst>
              <p:ext uri="{D42A27DB-BD31-4B8C-83A1-F6EECF244321}">
                <p14:modId xmlns:p14="http://schemas.microsoft.com/office/powerpoint/2010/main" xmlns="" val="1207940901"/>
              </p:ext>
            </p:extLst>
          </p:nvPr>
        </p:nvGraphicFramePr>
        <p:xfrm>
          <a:off x="317930" y="1556792"/>
          <a:ext cx="8587680" cy="3798867"/>
        </p:xfrm>
        <a:graphic>
          <a:graphicData uri="http://schemas.openxmlformats.org/drawingml/2006/table">
            <a:tbl>
              <a:tblPr firstRow="1" bandRow="1">
                <a:tableStyleId>{5C22544A-7EE6-4342-B048-85BDC9FD1C3A}</a:tableStyleId>
              </a:tblPr>
              <a:tblGrid>
                <a:gridCol w="8587680">
                  <a:extLst>
                    <a:ext uri="{9D8B030D-6E8A-4147-A177-3AD203B41FA5}">
                      <a16:colId xmlns:a16="http://schemas.microsoft.com/office/drawing/2014/main" xmlns="" val="20000"/>
                    </a:ext>
                  </a:extLst>
                </a:gridCol>
              </a:tblGrid>
              <a:tr h="271490">
                <a:tc>
                  <a:txBody>
                    <a:bodyPr/>
                    <a:lstStyle/>
                    <a:p>
                      <a:pPr algn="ctr"/>
                      <a:r>
                        <a:rPr lang="en-ZA" sz="1400" b="1" dirty="0" smtClean="0">
                          <a:solidFill>
                            <a:schemeClr val="tx1"/>
                          </a:solidFill>
                          <a:latin typeface="Arial" panose="020B0604020202020204" pitchFamily="34" charset="0"/>
                          <a:cs typeface="Arial" panose="020B0604020202020204" pitchFamily="34" charset="0"/>
                        </a:rPr>
                        <a:t>COMPOSITION</a:t>
                      </a:r>
                      <a:r>
                        <a:rPr lang="en-ZA" sz="1400" b="1" baseline="0" dirty="0" smtClean="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27244">
                <a:tc>
                  <a:txBody>
                    <a:bodyPr/>
                    <a:lstStyle/>
                    <a:p>
                      <a:r>
                        <a:rPr lang="en-ZA" sz="1400" b="0" dirty="0" smtClean="0">
                          <a:solidFill>
                            <a:schemeClr val="tx1"/>
                          </a:solidFill>
                          <a:latin typeface="Arial" panose="020B0604020202020204" pitchFamily="34" charset="0"/>
                          <a:cs typeface="Arial" panose="020B0604020202020204" pitchFamily="34" charset="0"/>
                        </a:rPr>
                        <a:t>SAB Ngobeni (Chairperson)</a:t>
                      </a:r>
                    </a:p>
                    <a:p>
                      <a:r>
                        <a:rPr lang="en-ZA" sz="1400" b="0" dirty="0" smtClean="0">
                          <a:solidFill>
                            <a:schemeClr val="tx1"/>
                          </a:solidFill>
                          <a:latin typeface="Arial" panose="020B0604020202020204" pitchFamily="34" charset="0"/>
                          <a:cs typeface="Arial" panose="020B0604020202020204" pitchFamily="34" charset="0"/>
                        </a:rPr>
                        <a:t>PR Mnisi</a:t>
                      </a:r>
                      <a:endParaRPr lang="en-ZA" sz="1400" b="0" dirty="0">
                        <a:solidFill>
                          <a:schemeClr val="tx1"/>
                        </a:solidFill>
                        <a:latin typeface="Arial" panose="020B0604020202020204" pitchFamily="34" charset="0"/>
                        <a:cs typeface="Arial" panose="020B0604020202020204" pitchFamily="34" charset="0"/>
                      </a:endParaRPr>
                    </a:p>
                    <a:p>
                      <a:r>
                        <a:rPr lang="en-ZA" sz="1400" b="0" dirty="0" smtClean="0">
                          <a:solidFill>
                            <a:schemeClr val="tx1"/>
                          </a:solidFill>
                          <a:latin typeface="Arial" panose="020B0604020202020204" pitchFamily="34" charset="0"/>
                          <a:cs typeface="Arial" panose="020B0604020202020204" pitchFamily="34" charset="0"/>
                        </a:rPr>
                        <a:t>TC Modipane </a:t>
                      </a:r>
                      <a:endParaRPr lang="en-ZA" sz="1400" b="0" dirty="0">
                        <a:solidFill>
                          <a:schemeClr val="tx1"/>
                        </a:solidFill>
                        <a:latin typeface="Arial" panose="020B0604020202020204" pitchFamily="34" charset="0"/>
                        <a:cs typeface="Arial" panose="020B0604020202020204" pitchFamily="34" charset="0"/>
                      </a:endParaRPr>
                    </a:p>
                    <a:p>
                      <a:r>
                        <a:rPr lang="en-ZA" sz="1400" b="0" dirty="0" smtClean="0">
                          <a:solidFill>
                            <a:schemeClr val="tx1"/>
                          </a:solidFill>
                          <a:latin typeface="Arial" panose="020B0604020202020204" pitchFamily="34" charset="0"/>
                          <a:cs typeface="Arial" panose="020B0604020202020204" pitchFamily="34" charset="0"/>
                        </a:rPr>
                        <a:t>TG Nevhutalu</a:t>
                      </a:r>
                      <a:endParaRPr lang="en-ZA" sz="1400" b="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63531">
                <a:tc>
                  <a:txBody>
                    <a:bodyPr/>
                    <a:lstStyle/>
                    <a:p>
                      <a:pPr algn="ctr"/>
                      <a:r>
                        <a:rPr lang="en-ZA" sz="1400" b="1" dirty="0" smtClean="0">
                          <a:solidFill>
                            <a:schemeClr val="tx1"/>
                          </a:solidFill>
                          <a:latin typeface="Arial" panose="020B0604020202020204" pitchFamily="34" charset="0"/>
                          <a:cs typeface="Arial" panose="020B0604020202020204" pitchFamily="34" charset="0"/>
                        </a:rPr>
                        <a:t>FUNCTIONALITY</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363531">
                <a:tc>
                  <a:txBody>
                    <a:bodyPr/>
                    <a:lstStyle/>
                    <a:p>
                      <a:r>
                        <a:rPr lang="en-ZA" sz="1400" i="0" dirty="0" smtClean="0">
                          <a:solidFill>
                            <a:schemeClr val="tx1"/>
                          </a:solidFill>
                          <a:latin typeface="Arial" panose="020B0604020202020204" pitchFamily="34" charset="0"/>
                          <a:cs typeface="Arial" panose="020B0604020202020204" pitchFamily="34" charset="0"/>
                        </a:rPr>
                        <a:t>The Audit Committee is functional.</a:t>
                      </a:r>
                      <a:r>
                        <a:rPr lang="en-ZA" sz="1400" i="0" baseline="0" dirty="0" smtClean="0">
                          <a:solidFill>
                            <a:schemeClr val="tx1"/>
                          </a:solidFill>
                          <a:latin typeface="Arial" panose="020B0604020202020204" pitchFamily="34" charset="0"/>
                          <a:cs typeface="Arial" panose="020B0604020202020204" pitchFamily="34" charset="0"/>
                        </a:rPr>
                        <a:t> In the 2019/20 financial year 6 Audit Committee meetings were held.</a:t>
                      </a:r>
                      <a:endParaRPr lang="en-ZA" sz="1400" i="1" dirty="0" smtClean="0">
                        <a:solidFill>
                          <a:srgbClr val="FF0000"/>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63531">
                <a:tc>
                  <a:txBody>
                    <a:bodyPr/>
                    <a:lstStyle/>
                    <a:p>
                      <a:pPr algn="ctr"/>
                      <a:r>
                        <a:rPr lang="en-ZA" sz="1400" b="1" dirty="0" smtClean="0">
                          <a:solidFill>
                            <a:schemeClr val="tx1"/>
                          </a:solidFill>
                          <a:latin typeface="Arial" panose="020B0604020202020204" pitchFamily="34" charset="0"/>
                          <a:cs typeface="Arial" panose="020B0604020202020204" pitchFamily="34" charset="0"/>
                        </a:rPr>
                        <a:t>EFFECTIVENESS</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363531">
                <a:tc>
                  <a:txBody>
                    <a:bodyPr/>
                    <a:lstStyle/>
                    <a:p>
                      <a:r>
                        <a:rPr lang="en-ZA" sz="1400" i="0" dirty="0" smtClean="0">
                          <a:solidFill>
                            <a:schemeClr val="tx1"/>
                          </a:solidFill>
                          <a:latin typeface="Arial" panose="020B0604020202020204" pitchFamily="34" charset="0"/>
                          <a:cs typeface="Arial" panose="020B0604020202020204" pitchFamily="34" charset="0"/>
                        </a:rPr>
                        <a:t>The Audit Committee submitted</a:t>
                      </a:r>
                      <a:r>
                        <a:rPr lang="en-ZA" sz="1400" i="0" baseline="0" dirty="0" smtClean="0">
                          <a:solidFill>
                            <a:schemeClr val="tx1"/>
                          </a:solidFill>
                          <a:latin typeface="Arial" panose="020B0604020202020204" pitchFamily="34" charset="0"/>
                          <a:cs typeface="Arial" panose="020B0604020202020204" pitchFamily="34" charset="0"/>
                        </a:rPr>
                        <a:t> 4 reports to municipal council. </a:t>
                      </a:r>
                      <a:endParaRPr lang="en-ZA" sz="1400" i="1" dirty="0">
                        <a:solidFill>
                          <a:srgbClr val="FF0000"/>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63531">
                <a:tc>
                  <a:txBody>
                    <a:bodyPr/>
                    <a:lstStyle/>
                    <a:p>
                      <a:pPr algn="ctr"/>
                      <a:r>
                        <a:rPr lang="en-ZA" sz="1400" b="1" i="0" dirty="0" smtClean="0">
                          <a:solidFill>
                            <a:schemeClr val="tx1"/>
                          </a:solidFill>
                          <a:latin typeface="Arial" panose="020B0604020202020204" pitchFamily="34" charset="0"/>
                          <a:cs typeface="Arial" panose="020B0604020202020204" pitchFamily="34" charset="0"/>
                        </a:rPr>
                        <a:t>SUPPORT STAFF</a:t>
                      </a:r>
                      <a:endParaRPr lang="en-ZA" sz="1400" b="1" i="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7"/>
                  </a:ext>
                </a:extLst>
              </a:tr>
              <a:tr h="363531">
                <a:tc>
                  <a:txBody>
                    <a:bodyPr/>
                    <a:lstStyle/>
                    <a:p>
                      <a:pPr marL="285750" indent="-285750">
                        <a:buFont typeface="Arial" panose="020B0604020202020204" pitchFamily="34" charset="0"/>
                        <a:buChar char="•"/>
                      </a:pPr>
                      <a:r>
                        <a:rPr lang="en-ZA" sz="1400" i="0" dirty="0" smtClean="0">
                          <a:solidFill>
                            <a:schemeClr val="tx1"/>
                          </a:solidFill>
                          <a:latin typeface="Arial" panose="020B0604020202020204" pitchFamily="34" charset="0"/>
                          <a:cs typeface="Arial" panose="020B0604020202020204" pitchFamily="34" charset="0"/>
                        </a:rPr>
                        <a:t>Divisional Head Internal Audit</a:t>
                      </a:r>
                    </a:p>
                    <a:p>
                      <a:pPr marL="285750" indent="-285750">
                        <a:buFont typeface="Arial" panose="020B0604020202020204" pitchFamily="34" charset="0"/>
                        <a:buChar char="•"/>
                      </a:pPr>
                      <a:r>
                        <a:rPr lang="en-ZA" sz="1400" i="0" dirty="0" smtClean="0">
                          <a:solidFill>
                            <a:schemeClr val="tx1"/>
                          </a:solidFill>
                          <a:latin typeface="Arial" panose="020B0604020202020204" pitchFamily="34" charset="0"/>
                          <a:cs typeface="Arial" panose="020B0604020202020204" pitchFamily="34" charset="0"/>
                        </a:rPr>
                        <a:t>Internal Auditor</a:t>
                      </a:r>
                    </a:p>
                    <a:p>
                      <a:pPr marL="285750" indent="-285750">
                        <a:buFont typeface="Arial" panose="020B0604020202020204" pitchFamily="34" charset="0"/>
                        <a:buChar char="•"/>
                      </a:pPr>
                      <a:r>
                        <a:rPr lang="en-ZA" sz="1400" i="0" dirty="0" smtClean="0">
                          <a:solidFill>
                            <a:schemeClr val="tx1"/>
                          </a:solidFill>
                          <a:latin typeface="Arial" panose="020B0604020202020204" pitchFamily="34" charset="0"/>
                          <a:cs typeface="Arial" panose="020B0604020202020204" pitchFamily="34" charset="0"/>
                        </a:rPr>
                        <a:t>Internal Audit Assistant </a:t>
                      </a:r>
                      <a:endParaRPr lang="en-ZA" sz="1400" i="0"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619339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242887" y="0"/>
            <a:ext cx="8686800" cy="838200"/>
          </a:xfrm>
        </p:spPr>
        <p:txBody>
          <a:bodyPr/>
          <a:lstStyle/>
          <a:p>
            <a:pPr algn="ctr"/>
            <a:r>
              <a:rPr lang="en-GB" dirty="0"/>
              <a:t>MPAC</a:t>
            </a:r>
            <a:endParaRPr lang="en-ZA" altLang="en-US" dirty="0"/>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1355940096"/>
              </p:ext>
            </p:extLst>
          </p:nvPr>
        </p:nvGraphicFramePr>
        <p:xfrm>
          <a:off x="0" y="882853"/>
          <a:ext cx="9036496" cy="365756"/>
        </p:xfrm>
        <a:graphic>
          <a:graphicData uri="http://schemas.openxmlformats.org/drawingml/2006/table">
            <a:tbl>
              <a:tblPr firstRow="1" bandRow="1">
                <a:tableStyleId>{5C22544A-7EE6-4342-B048-85BDC9FD1C3A}</a:tableStyleId>
              </a:tblPr>
              <a:tblGrid>
                <a:gridCol w="9036496">
                  <a:extLst>
                    <a:ext uri="{9D8B030D-6E8A-4147-A177-3AD203B41FA5}">
                      <a16:colId xmlns:a16="http://schemas.microsoft.com/office/drawing/2014/main" xmlns="" val="20000"/>
                    </a:ext>
                  </a:extLst>
                </a:gridCol>
              </a:tblGrid>
              <a:tr h="271484">
                <a:tc>
                  <a:txBody>
                    <a:bodyPr/>
                    <a:lstStyle/>
                    <a:p>
                      <a:pPr algn="ctr"/>
                      <a:r>
                        <a:rPr kumimoji="0" lang="en-GB" sz="1800" b="1" kern="1200" dirty="0" smtClean="0">
                          <a:solidFill>
                            <a:schemeClr val="lt1"/>
                          </a:solidFill>
                          <a:effectLst/>
                          <a:latin typeface="Arial" panose="020B0604020202020204" pitchFamily="34" charset="0"/>
                          <a:ea typeface="+mn-ea"/>
                          <a:cs typeface="Arial" panose="020B0604020202020204" pitchFamily="34" charset="0"/>
                        </a:rPr>
                        <a:t>CAPACITY, FUNCTIONALITY AND EFFECTIVENESS</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38</a:t>
            </a:fld>
            <a:endParaRPr lang="en-US" altLang="en-US" sz="1400">
              <a:solidFill>
                <a:srgbClr val="FFFFFF"/>
              </a:solidFill>
              <a:latin typeface="Franklin Gothic Book" panose="020B0503020102020204" pitchFamily="34" charset="0"/>
            </a:endParaRPr>
          </a:p>
        </p:txBody>
      </p:sp>
      <p:graphicFrame>
        <p:nvGraphicFramePr>
          <p:cNvPr id="6" name="Content Placeholder 3">
            <a:extLst>
              <a:ext uri="{FF2B5EF4-FFF2-40B4-BE49-F238E27FC236}">
                <a16:creationId xmlns:a16="http://schemas.microsoft.com/office/drawing/2014/main" xmlns="" id="{68941D62-7AD5-43AC-926B-C6DF9F730008}"/>
              </a:ext>
            </a:extLst>
          </p:cNvPr>
          <p:cNvGraphicFramePr>
            <a:graphicFrameLocks/>
          </p:cNvGraphicFramePr>
          <p:nvPr>
            <p:extLst>
              <p:ext uri="{D42A27DB-BD31-4B8C-83A1-F6EECF244321}">
                <p14:modId xmlns:p14="http://schemas.microsoft.com/office/powerpoint/2010/main" xmlns="" val="2401573453"/>
              </p:ext>
            </p:extLst>
          </p:nvPr>
        </p:nvGraphicFramePr>
        <p:xfrm>
          <a:off x="242887" y="1287149"/>
          <a:ext cx="8686800" cy="5496991"/>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xmlns="" val="20000"/>
                    </a:ext>
                  </a:extLst>
                </a:gridCol>
              </a:tblGrid>
              <a:tr h="330311">
                <a:tc>
                  <a:txBody>
                    <a:bodyPr/>
                    <a:lstStyle/>
                    <a:p>
                      <a:pPr algn="ctr"/>
                      <a:r>
                        <a:rPr lang="en-ZA" sz="1400" b="1" dirty="0" smtClean="0">
                          <a:solidFill>
                            <a:schemeClr val="tx1"/>
                          </a:solidFill>
                          <a:latin typeface="Arial" panose="020B0604020202020204" pitchFamily="34" charset="0"/>
                          <a:cs typeface="Arial" panose="020B0604020202020204" pitchFamily="34" charset="0"/>
                        </a:rPr>
                        <a:t>COMPOSITION</a:t>
                      </a:r>
                      <a:r>
                        <a:rPr lang="en-ZA" sz="1400" b="1" baseline="0" dirty="0" smtClean="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330311">
                <a:tc>
                  <a:txBody>
                    <a:bodyPr/>
                    <a:lstStyle/>
                    <a:p>
                      <a:r>
                        <a:rPr lang="en-ZA" sz="1400" dirty="0" smtClean="0">
                          <a:latin typeface="Arial" panose="020B0604020202020204" pitchFamily="34" charset="0"/>
                          <a:cs typeface="Arial" panose="020B0604020202020204" pitchFamily="34" charset="0"/>
                        </a:rPr>
                        <a:t>Cllr</a:t>
                      </a:r>
                      <a:r>
                        <a:rPr lang="en-ZA" sz="1400" baseline="0" dirty="0" smtClean="0">
                          <a:latin typeface="Arial" panose="020B0604020202020204" pitchFamily="34" charset="0"/>
                          <a:cs typeface="Arial" panose="020B0604020202020204" pitchFamily="34" charset="0"/>
                        </a:rPr>
                        <a:t> </a:t>
                      </a:r>
                      <a:r>
                        <a:rPr lang="en-ZA" sz="1400" dirty="0" err="1" smtClean="0">
                          <a:latin typeface="Arial" panose="020B0604020202020204" pitchFamily="34" charset="0"/>
                          <a:cs typeface="Arial" panose="020B0604020202020204" pitchFamily="34" charset="0"/>
                        </a:rPr>
                        <a:t>Satege</a:t>
                      </a:r>
                      <a:r>
                        <a:rPr lang="en-ZA" sz="1400" dirty="0" smtClean="0">
                          <a:latin typeface="Arial" panose="020B0604020202020204" pitchFamily="34" charset="0"/>
                          <a:cs typeface="Arial" panose="020B0604020202020204" pitchFamily="34" charset="0"/>
                        </a:rPr>
                        <a:t> L.K :Chairperson</a:t>
                      </a:r>
                    </a:p>
                    <a:p>
                      <a:r>
                        <a:rPr lang="en-ZA" sz="1400" dirty="0" smtClean="0">
                          <a:latin typeface="Arial" panose="020B0604020202020204" pitchFamily="34" charset="0"/>
                          <a:cs typeface="Arial" panose="020B0604020202020204" pitchFamily="34" charset="0"/>
                        </a:rPr>
                        <a:t>Cllr Mooka T.A</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Majadibodu</a:t>
                      </a:r>
                      <a:r>
                        <a:rPr lang="en-ZA" sz="1400" dirty="0" smtClean="0">
                          <a:latin typeface="Arial" panose="020B0604020202020204" pitchFamily="34" charset="0"/>
                          <a:cs typeface="Arial" panose="020B0604020202020204" pitchFamily="34" charset="0"/>
                        </a:rPr>
                        <a:t> K.S</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Ratema</a:t>
                      </a:r>
                      <a:r>
                        <a:rPr lang="en-ZA" sz="1400" dirty="0" smtClean="0">
                          <a:latin typeface="Arial" panose="020B0604020202020204" pitchFamily="34" charset="0"/>
                          <a:cs typeface="Arial" panose="020B0604020202020204" pitchFamily="34" charset="0"/>
                        </a:rPr>
                        <a:t> M.A</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Selemela</a:t>
                      </a:r>
                      <a:r>
                        <a:rPr lang="en-ZA" sz="1400" dirty="0" smtClean="0">
                          <a:latin typeface="Arial" panose="020B0604020202020204" pitchFamily="34" charset="0"/>
                          <a:cs typeface="Arial" panose="020B0604020202020204" pitchFamily="34" charset="0"/>
                        </a:rPr>
                        <a:t> R.G</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Mogale</a:t>
                      </a:r>
                      <a:r>
                        <a:rPr lang="en-ZA" sz="1400" dirty="0" smtClean="0">
                          <a:latin typeface="Arial" panose="020B0604020202020204" pitchFamily="34" charset="0"/>
                          <a:cs typeface="Arial" panose="020B0604020202020204" pitchFamily="34" charset="0"/>
                        </a:rPr>
                        <a:t> M.T</a:t>
                      </a:r>
                    </a:p>
                    <a:p>
                      <a:r>
                        <a:rPr lang="en-ZA" sz="1400" dirty="0" smtClean="0">
                          <a:latin typeface="Arial" panose="020B0604020202020204" pitchFamily="34" charset="0"/>
                          <a:cs typeface="Arial" panose="020B0604020202020204" pitchFamily="34" charset="0"/>
                        </a:rPr>
                        <a:t>Cllr Moloto M.E</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Laka</a:t>
                      </a:r>
                      <a:r>
                        <a:rPr lang="en-ZA" sz="1400" dirty="0" smtClean="0">
                          <a:latin typeface="Arial" panose="020B0604020202020204" pitchFamily="34" charset="0"/>
                          <a:cs typeface="Arial" panose="020B0604020202020204" pitchFamily="34" charset="0"/>
                        </a:rPr>
                        <a:t> L.E</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Sebajane</a:t>
                      </a:r>
                      <a:r>
                        <a:rPr lang="en-ZA" sz="1400" dirty="0" smtClean="0">
                          <a:latin typeface="Arial" panose="020B0604020202020204" pitchFamily="34" charset="0"/>
                          <a:cs typeface="Arial" panose="020B0604020202020204" pitchFamily="34" charset="0"/>
                        </a:rPr>
                        <a:t> R.P</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Magongoa</a:t>
                      </a:r>
                      <a:r>
                        <a:rPr lang="en-ZA" sz="1400" dirty="0" smtClean="0">
                          <a:latin typeface="Arial" panose="020B0604020202020204" pitchFamily="34" charset="0"/>
                          <a:cs typeface="Arial" panose="020B0604020202020204" pitchFamily="34" charset="0"/>
                        </a:rPr>
                        <a:t> N.B</a:t>
                      </a:r>
                    </a:p>
                    <a:p>
                      <a:r>
                        <a:rPr lang="en-ZA" sz="1400" dirty="0" smtClean="0">
                          <a:latin typeface="Arial" panose="020B0604020202020204" pitchFamily="34" charset="0"/>
                          <a:cs typeface="Arial" panose="020B0604020202020204" pitchFamily="34" charset="0"/>
                        </a:rPr>
                        <a:t>Cllr Monama T.E</a:t>
                      </a:r>
                    </a:p>
                    <a:p>
                      <a:r>
                        <a:rPr lang="en-ZA" sz="1400" dirty="0" smtClean="0">
                          <a:latin typeface="Arial" panose="020B0604020202020204" pitchFamily="34" charset="0"/>
                          <a:cs typeface="Arial" panose="020B0604020202020204" pitchFamily="34" charset="0"/>
                        </a:rPr>
                        <a:t>Cllr </a:t>
                      </a:r>
                      <a:r>
                        <a:rPr lang="en-ZA" sz="1400" dirty="0" err="1" smtClean="0">
                          <a:latin typeface="Arial" panose="020B0604020202020204" pitchFamily="34" charset="0"/>
                          <a:cs typeface="Arial" panose="020B0604020202020204" pitchFamily="34" charset="0"/>
                        </a:rPr>
                        <a:t>Leshiba</a:t>
                      </a:r>
                      <a:r>
                        <a:rPr lang="en-ZA" sz="1400" dirty="0" smtClean="0">
                          <a:latin typeface="Arial" panose="020B0604020202020204" pitchFamily="34" charset="0"/>
                          <a:cs typeface="Arial" panose="020B0604020202020204" pitchFamily="34" charset="0"/>
                        </a:rPr>
                        <a:t> M.C</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3952">
                <a:tc>
                  <a:txBody>
                    <a:bodyPr/>
                    <a:lstStyle/>
                    <a:p>
                      <a:pPr algn="ctr"/>
                      <a:r>
                        <a:rPr lang="en-ZA" sz="1400" b="1" dirty="0" smtClean="0">
                          <a:solidFill>
                            <a:schemeClr val="tx1"/>
                          </a:solidFill>
                          <a:latin typeface="Arial" panose="020B0604020202020204" pitchFamily="34" charset="0"/>
                          <a:cs typeface="Arial" panose="020B0604020202020204" pitchFamily="34" charset="0"/>
                        </a:rPr>
                        <a:t>FUNCTIONALITY</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393952">
                <a:tc>
                  <a:txBody>
                    <a:bodyPr/>
                    <a:lstStyle/>
                    <a:p>
                      <a:pPr marL="285750" indent="-285750">
                        <a:buFont typeface="Arial" panose="020B0604020202020204" pitchFamily="34" charset="0"/>
                        <a:buChar char="•"/>
                      </a:pPr>
                      <a:r>
                        <a:rPr lang="en-ZA" sz="1400" i="0" dirty="0" smtClean="0">
                          <a:solidFill>
                            <a:schemeClr val="tx1"/>
                          </a:solidFill>
                          <a:latin typeface="Arial" panose="020B0604020202020204" pitchFamily="34" charset="0"/>
                          <a:cs typeface="Arial" panose="020B0604020202020204" pitchFamily="34" charset="0"/>
                        </a:rPr>
                        <a:t>6</a:t>
                      </a:r>
                      <a:r>
                        <a:rPr lang="en-ZA" sz="1400" i="0" baseline="0" dirty="0" smtClean="0">
                          <a:solidFill>
                            <a:schemeClr val="tx1"/>
                          </a:solidFill>
                          <a:latin typeface="Arial" panose="020B0604020202020204" pitchFamily="34" charset="0"/>
                          <a:cs typeface="Arial" panose="020B0604020202020204" pitchFamily="34" charset="0"/>
                        </a:rPr>
                        <a:t> meetings held during 2019/20 FY to consider UIFW referred to the committee by Council</a:t>
                      </a:r>
                      <a:endParaRPr lang="en-ZA" sz="1400" i="0" dirty="0" smtClean="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93952">
                <a:tc>
                  <a:txBody>
                    <a:bodyPr/>
                    <a:lstStyle/>
                    <a:p>
                      <a:pPr algn="ctr"/>
                      <a:r>
                        <a:rPr lang="en-ZA" sz="1400" b="1" dirty="0" smtClean="0">
                          <a:solidFill>
                            <a:schemeClr val="tx1"/>
                          </a:solidFill>
                          <a:latin typeface="Arial" panose="020B0604020202020204" pitchFamily="34" charset="0"/>
                          <a:cs typeface="Arial" panose="020B0604020202020204" pitchFamily="34" charset="0"/>
                        </a:rPr>
                        <a:t>EFFECTIVENESS</a:t>
                      </a:r>
                      <a:endParaRPr lang="en-ZA" sz="1400" b="1" dirty="0">
                        <a:solidFill>
                          <a:schemeClr val="tx1"/>
                        </a:solidFill>
                        <a:latin typeface="Arial" panose="020B0604020202020204" pitchFamily="34" charset="0"/>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5"/>
                  </a:ext>
                </a:extLst>
              </a:tr>
              <a:tr h="393952">
                <a:tc>
                  <a:txBody>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MPAC established. Requested intervention of SALGA for capacity building in a form of training. The committee has already submitted report to council on 2017/18 UIFW</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MPAC Researcher position advertised. Currently utilising PMS Officer to support the committee administratively</a:t>
                      </a:r>
                      <a:endParaRPr kumimoji="0" lang="en-ZA" sz="1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mn-ea"/>
                        <a:cs typeface="+mn-cs"/>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965892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6A4ECE51-926B-47F6-9F28-0529A9D1523A}"/>
              </a:ext>
            </a:extLst>
          </p:cNvPr>
          <p:cNvSpPr>
            <a:spLocks noGrp="1"/>
          </p:cNvSpPr>
          <p:nvPr>
            <p:ph type="title"/>
          </p:nvPr>
        </p:nvSpPr>
        <p:spPr>
          <a:xfrm>
            <a:off x="304800" y="76200"/>
            <a:ext cx="8686800" cy="838200"/>
          </a:xfrm>
        </p:spPr>
        <p:txBody>
          <a:bodyPr/>
          <a:lstStyle/>
          <a:p>
            <a:pPr algn="ctr"/>
            <a:r>
              <a:rPr lang="en-ZA" altLang="en-US"/>
              <a:t>CONCLUSION</a:t>
            </a:r>
          </a:p>
        </p:txBody>
      </p:sp>
      <p:graphicFrame>
        <p:nvGraphicFramePr>
          <p:cNvPr id="4" name="Content Placeholder 3">
            <a:extLst>
              <a:ext uri="{FF2B5EF4-FFF2-40B4-BE49-F238E27FC236}">
                <a16:creationId xmlns:a16="http://schemas.microsoft.com/office/drawing/2014/main" xmlns="" id="{68941D62-7AD5-43AC-926B-C6DF9F730008}"/>
              </a:ext>
            </a:extLst>
          </p:cNvPr>
          <p:cNvGraphicFramePr>
            <a:graphicFrameLocks noGrp="1"/>
          </p:cNvGraphicFramePr>
          <p:nvPr>
            <p:ph idx="1"/>
            <p:extLst>
              <p:ext uri="{D42A27DB-BD31-4B8C-83A1-F6EECF244321}">
                <p14:modId xmlns:p14="http://schemas.microsoft.com/office/powerpoint/2010/main" xmlns="" val="1968409723"/>
              </p:ext>
            </p:extLst>
          </p:nvPr>
        </p:nvGraphicFramePr>
        <p:xfrm>
          <a:off x="285750" y="1208088"/>
          <a:ext cx="8501063" cy="4478347"/>
        </p:xfrm>
        <a:graphic>
          <a:graphicData uri="http://schemas.openxmlformats.org/drawingml/2006/table">
            <a:tbl>
              <a:tblPr firstRow="1" bandRow="1">
                <a:tableStyleId>{5C22544A-7EE6-4342-B048-85BDC9FD1C3A}</a:tableStyleId>
              </a:tblPr>
              <a:tblGrid>
                <a:gridCol w="8501063">
                  <a:extLst>
                    <a:ext uri="{9D8B030D-6E8A-4147-A177-3AD203B41FA5}">
                      <a16:colId xmlns:a16="http://schemas.microsoft.com/office/drawing/2014/main" xmlns="" val="20000"/>
                    </a:ext>
                  </a:extLst>
                </a:gridCol>
              </a:tblGrid>
              <a:tr h="350506">
                <a:tc>
                  <a:txBody>
                    <a:bodyPr/>
                    <a:lstStyle/>
                    <a:p>
                      <a:pPr algn="ctr"/>
                      <a:r>
                        <a:rPr lang="en-ZA" sz="1700" dirty="0" smtClean="0">
                          <a:latin typeface="Arial" pitchFamily="34" charset="0"/>
                          <a:cs typeface="Arial" pitchFamily="34" charset="0"/>
                        </a:rPr>
                        <a:t>POST AUDIT ACTION PLAN, DRAFT FRP &amp; REDUCTION OF UIFW STRATEGY</a:t>
                      </a:r>
                      <a:endParaRPr lang="en-ZA" sz="1700" dirty="0">
                        <a:latin typeface="Arial" pitchFamily="34" charset="0"/>
                        <a:cs typeface="Arial" pitchFamily="34" charset="0"/>
                      </a:endParaRPr>
                    </a:p>
                  </a:txBody>
                  <a:tcPr marL="91439" marR="91439"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27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a:latin typeface="Arial" pitchFamily="34" charset="0"/>
                        <a:cs typeface="Arial" pitchFamily="34" charset="0"/>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n-ZA" sz="1800" b="0" dirty="0">
                          <a:latin typeface="Arial" pitchFamily="34" charset="0"/>
                          <a:cs typeface="Arial" pitchFamily="34" charset="0"/>
                        </a:rPr>
                        <a:t>In conclusion,</a:t>
                      </a:r>
                      <a:r>
                        <a:rPr lang="en-ZA" sz="1800" b="0" baseline="0" dirty="0">
                          <a:latin typeface="Arial" pitchFamily="34" charset="0"/>
                          <a:cs typeface="Arial" pitchFamily="34" charset="0"/>
                        </a:rPr>
                        <a:t> the Committee should note the progress on the circulated detailed Post Audit Action </a:t>
                      </a:r>
                      <a:r>
                        <a:rPr lang="en-ZA" sz="1800" b="0" baseline="0" dirty="0" smtClean="0">
                          <a:latin typeface="Arial" pitchFamily="34" charset="0"/>
                          <a:cs typeface="Arial" pitchFamily="34" charset="0"/>
                        </a:rPr>
                        <a:t>Plan, Financial Recovery Plan (</a:t>
                      </a:r>
                      <a:r>
                        <a:rPr lang="en-ZA" sz="1800" b="0" i="1" baseline="0" dirty="0" smtClean="0">
                          <a:solidFill>
                            <a:schemeClr val="tx1"/>
                          </a:solidFill>
                          <a:latin typeface="Arial" pitchFamily="34" charset="0"/>
                          <a:cs typeface="Arial" pitchFamily="34" charset="0"/>
                        </a:rPr>
                        <a:t>to be institutionalised and implemented</a:t>
                      </a:r>
                      <a:r>
                        <a:rPr lang="en-ZA" sz="1800" b="0" baseline="0" dirty="0" smtClean="0">
                          <a:solidFill>
                            <a:schemeClr val="tx1"/>
                          </a:solidFill>
                          <a:latin typeface="Arial" pitchFamily="34" charset="0"/>
                          <a:cs typeface="Arial" pitchFamily="34" charset="0"/>
                        </a:rPr>
                        <a:t>) </a:t>
                      </a:r>
                      <a:r>
                        <a:rPr lang="en-ZA" sz="1800" b="0" baseline="0" dirty="0" smtClean="0">
                          <a:latin typeface="Arial" pitchFamily="34" charset="0"/>
                          <a:cs typeface="Arial" pitchFamily="34" charset="0"/>
                        </a:rPr>
                        <a:t>&amp; Reduction of UIFW Strategy </a:t>
                      </a:r>
                      <a:r>
                        <a:rPr lang="en-ZA" sz="1800" b="0" baseline="0" dirty="0">
                          <a:latin typeface="Arial" pitchFamily="34" charset="0"/>
                          <a:cs typeface="Arial" pitchFamily="34" charset="0"/>
                        </a:rPr>
                        <a:t>for the </a:t>
                      </a:r>
                      <a:r>
                        <a:rPr lang="en-ZA" sz="1800" b="0" baseline="0" dirty="0" smtClean="0">
                          <a:latin typeface="Arial" pitchFamily="34" charset="0"/>
                          <a:cs typeface="Arial" pitchFamily="34" charset="0"/>
                        </a:rPr>
                        <a:t>municipality </a:t>
                      </a:r>
                      <a:r>
                        <a:rPr lang="en-ZA" sz="1800" b="0" baseline="0" dirty="0">
                          <a:latin typeface="Arial" pitchFamily="34" charset="0"/>
                          <a:cs typeface="Arial" pitchFamily="34" charset="0"/>
                        </a:rPr>
                        <a:t>which details the progress and the level at which the corrective actions have been implemented.</a:t>
                      </a:r>
                      <a:endParaRPr lang="en-ZA" sz="1800" b="0" dirty="0">
                        <a:latin typeface="Arial" pitchFamily="34" charset="0"/>
                        <a:cs typeface="Arial" pitchFamily="34" charset="0"/>
                      </a:endParaRPr>
                    </a:p>
                  </a:txBody>
                  <a:tcPr marL="91439" marR="9143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FEA2E62F-C852-4641-8D2D-7CB2F633C785}"/>
              </a:ext>
            </a:extLst>
          </p:cNvPr>
          <p:cNvSpPr>
            <a:spLocks noGrp="1"/>
          </p:cNvSpPr>
          <p:nvPr>
            <p:ph type="sldNum" sz="quarter" idx="12"/>
          </p:nvPr>
        </p:nvSpPr>
        <p:spPr>
          <a:xfrm>
            <a:off x="8715375" y="6210300"/>
            <a:ext cx="428625" cy="45720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8C82FA-E6F3-4A01-B579-E3D8919A3BF2}" type="slidenum">
              <a:rPr lang="en-US" altLang="en-US" sz="1400">
                <a:solidFill>
                  <a:srgbClr val="FFFFFF"/>
                </a:solidFill>
                <a:latin typeface="Franklin Gothic Book" panose="020B0503020102020204" pitchFamily="34" charset="0"/>
              </a:rPr>
              <a:pPr/>
              <a:t>39</a:t>
            </a:fld>
            <a:endParaRPr lang="en-US" altLang="en-US" sz="1400">
              <a:solidFill>
                <a:srgbClr val="FFFFFF"/>
              </a:solidFill>
              <a:latin typeface="Franklin Gothic Book" panose="020B0503020102020204" pitchFamily="34" charset="0"/>
            </a:endParaRPr>
          </a:p>
        </p:txBody>
      </p:sp>
      <p:sp>
        <p:nvSpPr>
          <p:cNvPr id="6" name="Rounded Rectangle 5">
            <a:extLst>
              <a:ext uri="{FF2B5EF4-FFF2-40B4-BE49-F238E27FC236}">
                <a16:creationId xmlns:a16="http://schemas.microsoft.com/office/drawing/2014/main" xmlns="" id="{4E842EA2-0F4A-4264-B28E-E476FB35906E}"/>
              </a:ext>
            </a:extLst>
          </p:cNvPr>
          <p:cNvSpPr/>
          <p:nvPr/>
        </p:nvSpPr>
        <p:spPr>
          <a:xfrm>
            <a:off x="1576387" y="4005064"/>
            <a:ext cx="6143625" cy="1500188"/>
          </a:xfrm>
          <a:prstGeom prst="roundRect">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143406819"/>
              </p:ext>
            </p:extLst>
          </p:nvPr>
        </p:nvGraphicFramePr>
        <p:xfrm>
          <a:off x="179388" y="765175"/>
          <a:ext cx="8785225" cy="588589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lang="en-ZA" sz="2800" dirty="0" smtClean="0">
                          <a:latin typeface="Arial" pitchFamily="34" charset="0"/>
                          <a:cs typeface="Arial" pitchFamily="34" charset="0"/>
                        </a:rPr>
                        <a:t>AUDIT</a:t>
                      </a:r>
                      <a:r>
                        <a:rPr lang="en-ZA" sz="2800" baseline="0" dirty="0" smtClean="0">
                          <a:latin typeface="Arial" pitchFamily="34" charset="0"/>
                          <a:cs typeface="Arial" pitchFamily="34" charset="0"/>
                        </a:rPr>
                        <a:t> OUTCOMES</a:t>
                      </a: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4</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276996" y="1526883"/>
            <a:ext cx="8590008" cy="3804234"/>
          </a:xfrm>
          <a:prstGeom prst="rect">
            <a:avLst/>
          </a:prstGeom>
        </p:spPr>
      </p:pic>
    </p:spTree>
    <p:extLst>
      <p:ext uri="{BB962C8B-B14F-4D97-AF65-F5344CB8AC3E}">
        <p14:creationId xmlns:p14="http://schemas.microsoft.com/office/powerpoint/2010/main" xmlns="" val="48267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1978909956"/>
              </p:ext>
            </p:extLst>
          </p:nvPr>
        </p:nvGraphicFramePr>
        <p:xfrm>
          <a:off x="179388" y="765175"/>
          <a:ext cx="8785225" cy="588589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lang="en-ZA" sz="2800" dirty="0" smtClean="0">
                          <a:latin typeface="Arial" pitchFamily="34" charset="0"/>
                          <a:cs typeface="Arial" pitchFamily="34" charset="0"/>
                        </a:rPr>
                        <a:t>AUDIT</a:t>
                      </a:r>
                      <a:r>
                        <a:rPr lang="en-ZA" sz="2800" baseline="0" dirty="0" smtClean="0">
                          <a:latin typeface="Arial" pitchFamily="34" charset="0"/>
                          <a:cs typeface="Arial" pitchFamily="34" charset="0"/>
                        </a:rPr>
                        <a:t> ACTION PLAN</a:t>
                      </a: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5</a:t>
            </a:fld>
            <a:endParaRPr lang="en-US" altLang="en-US" sz="1400">
              <a:solidFill>
                <a:srgbClr val="FFFFFF"/>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423163" y="1398525"/>
            <a:ext cx="8077900" cy="4151736"/>
          </a:xfrm>
          <a:prstGeom prst="rect">
            <a:avLst/>
          </a:prstGeom>
        </p:spPr>
      </p:pic>
    </p:spTree>
    <p:extLst>
      <p:ext uri="{BB962C8B-B14F-4D97-AF65-F5344CB8AC3E}">
        <p14:creationId xmlns:p14="http://schemas.microsoft.com/office/powerpoint/2010/main" xmlns="" val="340601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1314803599"/>
              </p:ext>
            </p:extLst>
          </p:nvPr>
        </p:nvGraphicFramePr>
        <p:xfrm>
          <a:off x="179388" y="765175"/>
          <a:ext cx="8785225" cy="60399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6</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242888" y="1482223"/>
            <a:ext cx="8388823" cy="5066215"/>
          </a:xfrm>
          <a:prstGeom prst="rect">
            <a:avLst/>
          </a:prstGeom>
        </p:spPr>
      </p:pic>
    </p:spTree>
    <p:extLst>
      <p:ext uri="{BB962C8B-B14F-4D97-AF65-F5344CB8AC3E}">
        <p14:creationId xmlns:p14="http://schemas.microsoft.com/office/powerpoint/2010/main" xmlns="" val="3904974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6495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7</a:t>
            </a:fld>
            <a:endParaRPr lang="en-US" altLang="en-US" sz="1400">
              <a:solidFill>
                <a:srgbClr val="FFFFFF"/>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107504" y="1401607"/>
            <a:ext cx="8822184" cy="5146831"/>
          </a:xfrm>
          <a:prstGeom prst="rect">
            <a:avLst/>
          </a:prstGeom>
        </p:spPr>
      </p:pic>
    </p:spTree>
    <p:extLst>
      <p:ext uri="{BB962C8B-B14F-4D97-AF65-F5344CB8AC3E}">
        <p14:creationId xmlns:p14="http://schemas.microsoft.com/office/powerpoint/2010/main" xmlns="" val="136235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6495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8</a:t>
            </a:fld>
            <a:endParaRPr lang="en-US" altLang="en-US" sz="1400">
              <a:solidFill>
                <a:srgbClr val="FFFFFF"/>
              </a:solidFill>
              <a:latin typeface="Franklin Gothic Book" panose="020B0503020102020204" pitchFamily="34" charset="0"/>
            </a:endParaRPr>
          </a:p>
        </p:txBody>
      </p:sp>
      <p:pic>
        <p:nvPicPr>
          <p:cNvPr id="2" name="Picture 1"/>
          <p:cNvPicPr>
            <a:picLocks noChangeAspect="1"/>
          </p:cNvPicPr>
          <p:nvPr/>
        </p:nvPicPr>
        <p:blipFill>
          <a:blip r:embed="rId3"/>
          <a:stretch>
            <a:fillRect/>
          </a:stretch>
        </p:blipFill>
        <p:spPr>
          <a:xfrm>
            <a:off x="242888" y="1455451"/>
            <a:ext cx="8663167" cy="5389331"/>
          </a:xfrm>
          <a:prstGeom prst="rect">
            <a:avLst/>
          </a:prstGeom>
        </p:spPr>
      </p:pic>
    </p:spTree>
    <p:extLst>
      <p:ext uri="{BB962C8B-B14F-4D97-AF65-F5344CB8AC3E}">
        <p14:creationId xmlns:p14="http://schemas.microsoft.com/office/powerpoint/2010/main" xmlns="" val="314818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7ECD204F-D7A5-422A-8A6C-B136A371242E}"/>
              </a:ext>
            </a:extLst>
          </p:cNvPr>
          <p:cNvSpPr>
            <a:spLocks noGrp="1"/>
          </p:cNvSpPr>
          <p:nvPr>
            <p:ph type="title"/>
          </p:nvPr>
        </p:nvSpPr>
        <p:spPr>
          <a:xfrm>
            <a:off x="242888" y="260648"/>
            <a:ext cx="8686800" cy="615950"/>
          </a:xfrm>
        </p:spPr>
        <p:txBody>
          <a:bodyPr/>
          <a:lstStyle/>
          <a:p>
            <a:pPr algn="just"/>
            <a:r>
              <a:rPr lang="en-GB" sz="24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IMPLEMENTATION OF THE POST AUDIT ACTION PLAN (PAAP)</a:t>
            </a:r>
            <a:endParaRPr lang="en-ZA" altLang="en-US" sz="2400" dirty="0"/>
          </a:p>
        </p:txBody>
      </p:sp>
      <p:graphicFrame>
        <p:nvGraphicFramePr>
          <p:cNvPr id="4" name="Content Placeholder 3">
            <a:extLst>
              <a:ext uri="{FF2B5EF4-FFF2-40B4-BE49-F238E27FC236}">
                <a16:creationId xmlns:a16="http://schemas.microsoft.com/office/drawing/2014/main" xmlns="" id="{6F726E69-6617-4C80-BE83-7E5196D44FE2}"/>
              </a:ext>
            </a:extLst>
          </p:cNvPr>
          <p:cNvGraphicFramePr>
            <a:graphicFrameLocks noGrp="1"/>
          </p:cNvGraphicFramePr>
          <p:nvPr>
            <p:ph idx="1"/>
            <p:extLst>
              <p:ext uri="{D42A27DB-BD31-4B8C-83A1-F6EECF244321}">
                <p14:modId xmlns:p14="http://schemas.microsoft.com/office/powerpoint/2010/main" xmlns="" val="4062040142"/>
              </p:ext>
            </p:extLst>
          </p:nvPr>
        </p:nvGraphicFramePr>
        <p:xfrm>
          <a:off x="179388" y="765175"/>
          <a:ext cx="8785225" cy="6039904"/>
        </p:xfrm>
        <a:graphic>
          <a:graphicData uri="http://schemas.openxmlformats.org/drawingml/2006/table">
            <a:tbl>
              <a:tblPr firstRow="1" bandRow="1">
                <a:tableStyleId>{5C22544A-7EE6-4342-B048-85BDC9FD1C3A}</a:tableStyleId>
              </a:tblPr>
              <a:tblGrid>
                <a:gridCol w="8785225">
                  <a:extLst>
                    <a:ext uri="{9D8B030D-6E8A-4147-A177-3AD203B41FA5}">
                      <a16:colId xmlns:a16="http://schemas.microsoft.com/office/drawing/2014/main" xmlns="" val="20000"/>
                    </a:ext>
                  </a:extLst>
                </a:gridCol>
              </a:tblGrid>
              <a:tr h="547028">
                <a:tc>
                  <a:txBody>
                    <a:bodyPr/>
                    <a:lstStyle/>
                    <a:p>
                      <a:pPr algn="ctr"/>
                      <a:r>
                        <a:rPr kumimoji="0" lang="en-ZA" sz="4000" b="1" i="0" u="none" strike="noStrike" kern="1200" cap="none" spc="0" normalizeH="0" baseline="0" noProof="0" dirty="0" smtClean="0">
                          <a:ln>
                            <a:noFill/>
                          </a:ln>
                          <a:solidFill>
                            <a:schemeClr val="bg1"/>
                          </a:solidFill>
                          <a:effectLst/>
                          <a:uLnTx/>
                          <a:uFillTx/>
                          <a:latin typeface="Franklin Gothic Book"/>
                          <a:ea typeface="+mj-ea"/>
                          <a:cs typeface="+mj-cs"/>
                        </a:rPr>
                        <a:t>DETAILED ACTION PLAN 2018/19..cont.</a:t>
                      </a:r>
                      <a:endParaRPr lang="en-ZA" sz="2800" baseline="0" dirty="0" smtClean="0">
                        <a:solidFill>
                          <a:schemeClr val="bg1"/>
                        </a:solidFill>
                        <a:latin typeface="Arial" pitchFamily="34" charset="0"/>
                        <a:cs typeface="Arial" pitchFamily="34" charset="0"/>
                      </a:endParaRPr>
                    </a:p>
                  </a:txBody>
                  <a:tcPr marL="91443" marR="91443" marT="45719" marB="457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8866">
                <a:tc>
                  <a:txBody>
                    <a:bodyPr/>
                    <a:lstStyle/>
                    <a:p>
                      <a:pPr algn="just"/>
                      <a:endParaRPr lang="en-ZA" sz="1300" dirty="0">
                        <a:latin typeface="Arial" pitchFamily="34" charset="0"/>
                        <a:cs typeface="Arial" pitchFamily="34" charset="0"/>
                      </a:endParaRPr>
                    </a:p>
                  </a:txBody>
                  <a:tcPr marL="91443" marR="91443"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5" name="Slide Number Placeholder 4">
            <a:extLst>
              <a:ext uri="{FF2B5EF4-FFF2-40B4-BE49-F238E27FC236}">
                <a16:creationId xmlns:a16="http://schemas.microsoft.com/office/drawing/2014/main" xmlns="" id="{CFD83DBD-956B-40D6-ABA2-D69CE90376ED}"/>
              </a:ext>
            </a:extLst>
          </p:cNvPr>
          <p:cNvSpPr>
            <a:spLocks noGrp="1"/>
          </p:cNvSpPr>
          <p:nvPr>
            <p:ph type="sldNum" sz="quarter" idx="12"/>
          </p:nvPr>
        </p:nvSpPr>
        <p:spPr>
          <a:xfrm>
            <a:off x="8501063" y="6072188"/>
            <a:ext cx="428625" cy="476250"/>
          </a:xfrm>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6D9865-514D-420B-BE8E-ECB4F7EBDE3D}" type="slidenum">
              <a:rPr lang="en-US" altLang="en-US" sz="1400">
                <a:solidFill>
                  <a:srgbClr val="FFFFFF"/>
                </a:solidFill>
                <a:latin typeface="Franklin Gothic Book" panose="020B0503020102020204" pitchFamily="34" charset="0"/>
              </a:rPr>
              <a:pPr/>
              <a:t>9</a:t>
            </a:fld>
            <a:endParaRPr lang="en-US" altLang="en-US" sz="1400">
              <a:solidFill>
                <a:srgbClr val="FFFFFF"/>
              </a:solidFill>
              <a:latin typeface="Franklin Gothic Book" panose="020B0503020102020204" pitchFamily="34" charset="0"/>
            </a:endParaRPr>
          </a:p>
        </p:txBody>
      </p:sp>
      <p:pic>
        <p:nvPicPr>
          <p:cNvPr id="3" name="Picture 2"/>
          <p:cNvPicPr>
            <a:picLocks noChangeAspect="1"/>
          </p:cNvPicPr>
          <p:nvPr/>
        </p:nvPicPr>
        <p:blipFill>
          <a:blip r:embed="rId3"/>
          <a:stretch>
            <a:fillRect/>
          </a:stretch>
        </p:blipFill>
        <p:spPr>
          <a:xfrm>
            <a:off x="242888" y="1334988"/>
            <a:ext cx="8663167" cy="5529551"/>
          </a:xfrm>
          <a:prstGeom prst="rect">
            <a:avLst/>
          </a:prstGeom>
        </p:spPr>
      </p:pic>
    </p:spTree>
    <p:extLst>
      <p:ext uri="{BB962C8B-B14F-4D97-AF65-F5344CB8AC3E}">
        <p14:creationId xmlns:p14="http://schemas.microsoft.com/office/powerpoint/2010/main" xmlns="" val="1542308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5933</TotalTime>
  <Words>3074</Words>
  <Application>Microsoft Office PowerPoint</Application>
  <PresentationFormat>On-screen Show (4:3)</PresentationFormat>
  <Paragraphs>685</Paragraphs>
  <Slides>39</Slides>
  <Notes>17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  PRESENTATION TO THE PORTFOLIO COMMITTEE ON COOPERATIVE GOVERNANCE &amp; TRADITIONAL AFFAIRS</vt:lpstr>
      <vt:lpstr>TABLE OF CONTENT</vt:lpstr>
      <vt:lpstr>BACKGROUND AND OVERVIEW</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IMPLEMENTATION OF THE POST AUDIT ACTION PLAN (PAAP)</vt:lpstr>
      <vt:lpstr>STATE OF FINANCES </vt:lpstr>
      <vt:lpstr>STATE OF FINANCES </vt:lpstr>
      <vt:lpstr>COVID 19 WATER INTERVENTIONS</vt:lpstr>
      <vt:lpstr>COVID 19 WATER INTERVENTIONS</vt:lpstr>
      <vt:lpstr>COVID 19 WATER INTERVENTIONS</vt:lpstr>
      <vt:lpstr>COVID 19 WATER INTERVENTIONS</vt:lpstr>
      <vt:lpstr>COVID 19 WATER INTERVENTIONS</vt:lpstr>
      <vt:lpstr>REVENUE COLLECTION</vt:lpstr>
      <vt:lpstr>UNAUTHORISED, IRREGULAR AND FRUITLESS EXPENDITURE</vt:lpstr>
      <vt:lpstr>UNAUTHORISED, IRREGULAR AND FRUITLESS EXPENDITURE</vt:lpstr>
      <vt:lpstr>UNAUTHORISED, IRREGULAR AND FRUITLESS EXPENDITURE</vt:lpstr>
      <vt:lpstr>UNAUTHORISED, IRREGULAR AND FRUITLESS EXPENDITURE</vt:lpstr>
      <vt:lpstr>UNAUTHORISED, IRREGULAR AND FRUITLESS EXPENDITURE</vt:lpstr>
      <vt:lpstr>STATE OF FINANCES </vt:lpstr>
      <vt:lpstr>STATE OF FINANCES </vt:lpstr>
      <vt:lpstr>STATE OF FINANCES </vt:lpstr>
      <vt:lpstr>STATE OF FINANCES </vt:lpstr>
      <vt:lpstr>INSTITUTIONAL CAPACITY </vt:lpstr>
      <vt:lpstr>INSTITUTIONAL CAPACITY </vt:lpstr>
      <vt:lpstr>INSTITUTIONAL CAPACITY </vt:lpstr>
      <vt:lpstr>INTERNAL AUDIT COMMITTEE </vt:lpstr>
      <vt:lpstr>MPAC</vt:lpstr>
      <vt:lpstr>CONCLUSION</vt:lpstr>
    </vt:vector>
  </TitlesOfParts>
  <Company>Template Central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Thando</dc:creator>
  <cp:lastModifiedBy>USER</cp:lastModifiedBy>
  <cp:revision>182</cp:revision>
  <dcterms:created xsi:type="dcterms:W3CDTF">1999-03-09T03:21:06Z</dcterms:created>
  <dcterms:modified xsi:type="dcterms:W3CDTF">2020-11-03T06:46:09Z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TC011408331033</vt:lpwstr>
  </property>
</Properties>
</file>