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1742" r:id="rId3"/>
    <p:sldId id="1725" r:id="rId4"/>
    <p:sldId id="1726" r:id="rId5"/>
    <p:sldId id="1727" r:id="rId6"/>
    <p:sldId id="1728" r:id="rId7"/>
    <p:sldId id="1735" r:id="rId8"/>
    <p:sldId id="1730" r:id="rId9"/>
    <p:sldId id="1731" r:id="rId10"/>
    <p:sldId id="1732" r:id="rId11"/>
    <p:sldId id="1736" r:id="rId12"/>
    <p:sldId id="1737" r:id="rId13"/>
    <p:sldId id="1738" r:id="rId14"/>
    <p:sldId id="1739" r:id="rId15"/>
    <p:sldId id="1740" r:id="rId16"/>
    <p:sldId id="1705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" initials="P" lastIdx="2" clrIdx="0">
    <p:extLst>
      <p:ext uri="{19B8F6BF-5375-455C-9EA6-DF929625EA0E}">
        <p15:presenceInfo xmlns:p15="http://schemas.microsoft.com/office/powerpoint/2012/main" xmlns="" userId="Pam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7910"/>
    <a:srgbClr val="EBF1E9"/>
    <a:srgbClr val="B3D89C"/>
    <a:srgbClr val="70AD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47" autoAdjust="0"/>
    <p:restoredTop sz="93357" autoAdjust="0"/>
  </p:normalViewPr>
  <p:slideViewPr>
    <p:cSldViewPr snapToGrid="0">
      <p:cViewPr varScale="1">
        <p:scale>
          <a:sx n="77" d="100"/>
          <a:sy n="77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lukey\Desktop\High-Level%20Panel\2020-06-26%20HLP%20Comments%20data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ZA" sz="2400" b="1" i="0" u="none" strike="noStrike" baseline="0" dirty="0">
                <a:effectLst/>
              </a:rPr>
              <a:t>PUBLIC SUBMISSIONS RECEIVED BY CLOSING DATE OF 15 JUNE 2020</a:t>
            </a:r>
          </a:p>
          <a:p>
            <a:pPr>
              <a:defRPr lang="en-US"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ZA" sz="2400" b="1" i="0" u="none" strike="noStrike" baseline="0" dirty="0">
                <a:effectLst/>
              </a:rPr>
              <a:t>DETAILED SUB-CATEGORIES</a:t>
            </a:r>
            <a:endParaRPr lang="en-ZA" sz="2400" dirty="0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BD-4793-9471-08888CE91633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BD-4793-9471-08888CE91633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6BD-4793-9471-08888CE91633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6BD-4793-9471-08888CE91633}"/>
              </c:ext>
            </c:extLst>
          </c:dPt>
          <c:dPt>
            <c:idx val="4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6BD-4793-9471-08888CE91633}"/>
              </c:ext>
            </c:extLst>
          </c:dPt>
          <c:dPt>
            <c:idx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6BD-4793-9471-08888CE91633}"/>
              </c:ext>
            </c:extLst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6BD-4793-9471-08888CE91633}"/>
              </c:ext>
            </c:extLst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6BD-4793-9471-08888CE91633}"/>
              </c:ext>
            </c:extLst>
          </c:dPt>
          <c:dPt>
            <c:idx val="8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6BD-4793-9471-08888CE91633}"/>
              </c:ext>
            </c:extLst>
          </c:dPt>
          <c:dPt>
            <c:idx val="9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6BD-4793-9471-08888CE91633}"/>
              </c:ext>
            </c:extLst>
          </c:dPt>
          <c:dPt>
            <c:idx val="1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6BD-4793-9471-08888CE91633}"/>
              </c:ext>
            </c:extLst>
          </c:dPt>
          <c:dPt>
            <c:idx val="11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6BD-4793-9471-08888CE91633}"/>
              </c:ext>
            </c:extLst>
          </c:dPt>
          <c:dPt>
            <c:idx val="12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A6BD-4793-9471-08888CE91633}"/>
              </c:ext>
            </c:extLst>
          </c:dPt>
          <c:dPt>
            <c:idx val="13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A6BD-4793-9471-08888CE91633}"/>
              </c:ext>
            </c:extLst>
          </c:dPt>
          <c:dPt>
            <c:idx val="14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A6BD-4793-9471-08888CE91633}"/>
              </c:ext>
            </c:extLst>
          </c:dPt>
          <c:dPt>
            <c:idx val="15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A6BD-4793-9471-08888CE91633}"/>
              </c:ext>
            </c:extLst>
          </c:dPt>
          <c:dPt>
            <c:idx val="16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A6BD-4793-9471-08888CE91633}"/>
              </c:ext>
            </c:extLst>
          </c:dPt>
          <c:dPt>
            <c:idx val="17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A6BD-4793-9471-08888CE91633}"/>
              </c:ext>
            </c:extLst>
          </c:dPt>
          <c:dPt>
            <c:idx val="18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A6BD-4793-9471-08888CE91633}"/>
              </c:ext>
            </c:extLst>
          </c:dPt>
          <c:dPt>
            <c:idx val="19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A6BD-4793-9471-08888CE91633}"/>
              </c:ext>
            </c:extLst>
          </c:dPt>
          <c:dPt>
            <c:idx val="2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A6BD-4793-9471-08888CE91633}"/>
              </c:ext>
            </c:extLst>
          </c:dPt>
          <c:dPt>
            <c:idx val="21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A6BD-4793-9471-08888CE916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Graphs!$B$84:$W$84</c:f>
              <c:strCache>
                <c:ptCount val="22"/>
                <c:pt idx="0">
                  <c:v>Research Institute (local)</c:v>
                </c:pt>
                <c:pt idx="1">
                  <c:v>University (international)</c:v>
                </c:pt>
                <c:pt idx="2">
                  <c:v>University (local)</c:v>
                </c:pt>
                <c:pt idx="3">
                  <c:v>Communities wishing to benefit from wildlife</c:v>
                </c:pt>
                <c:pt idx="4">
                  <c:v>Hunting farm</c:v>
                </c:pt>
                <c:pt idx="5">
                  <c:v>Game Breeder</c:v>
                </c:pt>
                <c:pt idx="6">
                  <c:v>Nature Reserve</c:v>
                </c:pt>
                <c:pt idx="7">
                  <c:v>Lawyer</c:v>
                </c:pt>
                <c:pt idx="8">
                  <c:v>Consultant</c:v>
                </c:pt>
                <c:pt idx="9">
                  <c:v>Zoo</c:v>
                </c:pt>
                <c:pt idx="10">
                  <c:v>Other</c:v>
                </c:pt>
                <c:pt idx="11">
                  <c:v>Eco-tourism</c:v>
                </c:pt>
                <c:pt idx="12">
                  <c:v>Game farmers (non-intensive)</c:v>
                </c:pt>
                <c:pt idx="13">
                  <c:v>Hunt outfitters</c:v>
                </c:pt>
                <c:pt idx="14">
                  <c:v>Game Breeders (intensive)</c:v>
                </c:pt>
                <c:pt idx="15">
                  <c:v>Hunting Association</c:v>
                </c:pt>
                <c:pt idx="16">
                  <c:v>Livestock farmers</c:v>
                </c:pt>
                <c:pt idx="17">
                  <c:v>Other</c:v>
                </c:pt>
                <c:pt idx="18">
                  <c:v>Animal Welfare</c:v>
                </c:pt>
                <c:pt idx="19">
                  <c:v>Environment (broad-based)</c:v>
                </c:pt>
                <c:pt idx="20">
                  <c:v>Animal Rights</c:v>
                </c:pt>
                <c:pt idx="21">
                  <c:v>Conservation</c:v>
                </c:pt>
              </c:strCache>
            </c:strRef>
          </c:cat>
          <c:val>
            <c:numRef>
              <c:f>Graphs!$B$85:$W$85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5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5</c:v>
                </c:pt>
                <c:pt idx="2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A6BD-4793-9471-08888CE91633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03536745406825"/>
          <c:y val="0.18413932748538017"/>
          <c:w val="0.20860465879265092"/>
          <c:h val="0.7386500000000001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>
      <a:bevelT w="190500"/>
      <a:bevelB w="50800"/>
    </a:sp3d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BB280-F93F-A44E-B47E-9BAB7D51D1D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977DF7D-8B88-D04B-9E5B-B6B94C683E13}">
      <dgm:prSet phldrT="[Text]" custT="1"/>
      <dgm:spPr/>
      <dgm:t>
        <a:bodyPr/>
        <a:lstStyle/>
        <a:p>
          <a:r>
            <a:rPr lang="en-US" sz="2000" dirty="0"/>
            <a:t>Government/Regulators/ Conservation Agencies (National &amp; Provincial)</a:t>
          </a:r>
        </a:p>
      </dgm:t>
    </dgm:pt>
    <dgm:pt modelId="{71F5BAEC-4E51-1842-9481-83CB5D167507}" type="parTrans" cxnId="{B3B42D3A-C9B2-F747-A407-9B62BB5315CA}">
      <dgm:prSet/>
      <dgm:spPr/>
      <dgm:t>
        <a:bodyPr/>
        <a:lstStyle/>
        <a:p>
          <a:endParaRPr lang="en-US"/>
        </a:p>
      </dgm:t>
    </dgm:pt>
    <dgm:pt modelId="{F3F681FF-3685-C346-9C33-C79676503B91}" type="sibTrans" cxnId="{B3B42D3A-C9B2-F747-A407-9B62BB5315CA}">
      <dgm:prSet/>
      <dgm:spPr/>
      <dgm:t>
        <a:bodyPr/>
        <a:lstStyle/>
        <a:p>
          <a:endParaRPr lang="en-US"/>
        </a:p>
      </dgm:t>
    </dgm:pt>
    <dgm:pt modelId="{72EB9255-AF81-8245-92E8-BAD0572E7A83}">
      <dgm:prSet phldrT="[Text]" custT="1"/>
      <dgm:spPr/>
      <dgm:t>
        <a:bodyPr/>
        <a:lstStyle/>
        <a:p>
          <a:r>
            <a:rPr lang="en-US" sz="2000" dirty="0"/>
            <a:t>Communities adjacent to Big 5 Protected Areas</a:t>
          </a:r>
        </a:p>
      </dgm:t>
    </dgm:pt>
    <dgm:pt modelId="{BB6DF148-8A7B-C74C-90B5-5A30C21ADB73}" type="parTrans" cxnId="{4FF80AC6-40AC-9143-B8E0-1C3920281EE8}">
      <dgm:prSet/>
      <dgm:spPr/>
      <dgm:t>
        <a:bodyPr/>
        <a:lstStyle/>
        <a:p>
          <a:endParaRPr lang="en-US"/>
        </a:p>
      </dgm:t>
    </dgm:pt>
    <dgm:pt modelId="{9735C7D1-2B03-2B4D-B33E-DF32F2D77586}" type="sibTrans" cxnId="{4FF80AC6-40AC-9143-B8E0-1C3920281EE8}">
      <dgm:prSet/>
      <dgm:spPr/>
      <dgm:t>
        <a:bodyPr/>
        <a:lstStyle/>
        <a:p>
          <a:endParaRPr lang="en-US"/>
        </a:p>
      </dgm:t>
    </dgm:pt>
    <dgm:pt modelId="{DE1D3914-1CC4-D143-AEBA-F5ACDE0F77EF}">
      <dgm:prSet phldrT="[Text]" custT="1"/>
      <dgm:spPr/>
      <dgm:t>
        <a:bodyPr/>
        <a:lstStyle/>
        <a:p>
          <a:r>
            <a:rPr lang="en-US" sz="2000" dirty="0"/>
            <a:t>Industry, Game Ranchers, Hunting Associations</a:t>
          </a:r>
        </a:p>
      </dgm:t>
    </dgm:pt>
    <dgm:pt modelId="{1A9CE142-22DD-6A4C-A3F4-EABDF64CD265}" type="parTrans" cxnId="{9219D697-DCC6-3D4A-B05A-6FE335FC441D}">
      <dgm:prSet/>
      <dgm:spPr/>
      <dgm:t>
        <a:bodyPr/>
        <a:lstStyle/>
        <a:p>
          <a:endParaRPr lang="en-US"/>
        </a:p>
      </dgm:t>
    </dgm:pt>
    <dgm:pt modelId="{D1F73790-D98E-1446-9AE3-13D25A58D04B}" type="sibTrans" cxnId="{9219D697-DCC6-3D4A-B05A-6FE335FC441D}">
      <dgm:prSet/>
      <dgm:spPr/>
      <dgm:t>
        <a:bodyPr/>
        <a:lstStyle/>
        <a:p>
          <a:endParaRPr lang="en-US"/>
        </a:p>
      </dgm:t>
    </dgm:pt>
    <dgm:pt modelId="{05CBD5E8-C106-6F4F-B17C-8CF196D421F9}">
      <dgm:prSet custT="1"/>
      <dgm:spPr/>
      <dgm:t>
        <a:bodyPr/>
        <a:lstStyle/>
        <a:p>
          <a:r>
            <a:rPr lang="en-US" sz="2000" dirty="0"/>
            <a:t>NGOs</a:t>
          </a:r>
        </a:p>
      </dgm:t>
    </dgm:pt>
    <dgm:pt modelId="{59709D08-3A46-2646-BD69-A394FECAB554}" type="parTrans" cxnId="{3EA01712-DAF8-F540-9675-212EB04D4DD4}">
      <dgm:prSet/>
      <dgm:spPr/>
      <dgm:t>
        <a:bodyPr/>
        <a:lstStyle/>
        <a:p>
          <a:endParaRPr lang="en-US"/>
        </a:p>
      </dgm:t>
    </dgm:pt>
    <dgm:pt modelId="{5333C279-D818-A241-98AE-7CDD4FDCCC1F}" type="sibTrans" cxnId="{3EA01712-DAF8-F540-9675-212EB04D4DD4}">
      <dgm:prSet/>
      <dgm:spPr/>
      <dgm:t>
        <a:bodyPr/>
        <a:lstStyle/>
        <a:p>
          <a:endParaRPr lang="en-US"/>
        </a:p>
      </dgm:t>
    </dgm:pt>
    <dgm:pt modelId="{D24EE932-0AEC-724D-BA1F-0AF5E6243E09}">
      <dgm:prSet custT="1"/>
      <dgm:spPr/>
      <dgm:t>
        <a:bodyPr/>
        <a:lstStyle/>
        <a:p>
          <a:r>
            <a:rPr lang="en-US" sz="2000" dirty="0"/>
            <a:t>Media</a:t>
          </a:r>
        </a:p>
      </dgm:t>
    </dgm:pt>
    <dgm:pt modelId="{9EE41F42-B2E4-E945-B530-D1DEAFB1D5EB}" type="parTrans" cxnId="{5248D8EB-453F-1F4E-BB8A-60E6805B2B91}">
      <dgm:prSet/>
      <dgm:spPr/>
      <dgm:t>
        <a:bodyPr/>
        <a:lstStyle/>
        <a:p>
          <a:endParaRPr lang="en-US"/>
        </a:p>
      </dgm:t>
    </dgm:pt>
    <dgm:pt modelId="{CC4CF2C7-23F2-F745-AD03-92785FC454A4}" type="sibTrans" cxnId="{5248D8EB-453F-1F4E-BB8A-60E6805B2B91}">
      <dgm:prSet/>
      <dgm:spPr/>
      <dgm:t>
        <a:bodyPr/>
        <a:lstStyle/>
        <a:p>
          <a:endParaRPr lang="en-US"/>
        </a:p>
      </dgm:t>
    </dgm:pt>
    <dgm:pt modelId="{3654DF80-3808-1D4F-91F9-AF4D13FE2F02}">
      <dgm:prSet custT="1"/>
      <dgm:spPr/>
      <dgm:t>
        <a:bodyPr/>
        <a:lstStyle/>
        <a:p>
          <a:r>
            <a:rPr lang="en-US" sz="2000" dirty="0"/>
            <a:t>Animal Welfare &amp; Rights Groups</a:t>
          </a:r>
        </a:p>
      </dgm:t>
    </dgm:pt>
    <dgm:pt modelId="{BF580738-3766-8D46-9727-02384D5C4C70}" type="parTrans" cxnId="{C1C8EAD9-A7FA-E24C-9A60-39F9FF54306A}">
      <dgm:prSet/>
      <dgm:spPr/>
      <dgm:t>
        <a:bodyPr/>
        <a:lstStyle/>
        <a:p>
          <a:endParaRPr lang="en-US"/>
        </a:p>
      </dgm:t>
    </dgm:pt>
    <dgm:pt modelId="{B09DCF01-0FEB-B14F-8FED-3819456C45E0}" type="sibTrans" cxnId="{C1C8EAD9-A7FA-E24C-9A60-39F9FF54306A}">
      <dgm:prSet/>
      <dgm:spPr/>
      <dgm:t>
        <a:bodyPr/>
        <a:lstStyle/>
        <a:p>
          <a:endParaRPr lang="en-US"/>
        </a:p>
      </dgm:t>
    </dgm:pt>
    <dgm:pt modelId="{52715239-1A01-F842-AA82-82FB73A0D366}">
      <dgm:prSet phldrT="[Text]" custT="1"/>
      <dgm:spPr/>
      <dgm:t>
        <a:bodyPr/>
        <a:lstStyle/>
        <a:p>
          <a:r>
            <a:rPr lang="en-US" sz="2000" dirty="0"/>
            <a:t>International,</a:t>
          </a:r>
          <a:r>
            <a:rPr lang="en-US" sz="2000" baseline="0" dirty="0"/>
            <a:t> Regional,  Sub-regional</a:t>
          </a:r>
          <a:endParaRPr lang="en-US" sz="2000" dirty="0"/>
        </a:p>
      </dgm:t>
    </dgm:pt>
    <dgm:pt modelId="{B2A7B53C-B014-9C42-9080-653BCDD59E72}" type="parTrans" cxnId="{7CD24A6D-E4AE-734A-870E-90A8D8802DA8}">
      <dgm:prSet/>
      <dgm:spPr/>
      <dgm:t>
        <a:bodyPr/>
        <a:lstStyle/>
        <a:p>
          <a:endParaRPr lang="en-US"/>
        </a:p>
      </dgm:t>
    </dgm:pt>
    <dgm:pt modelId="{A5120335-E6D5-6C4B-A6C0-708A545D394C}" type="sibTrans" cxnId="{7CD24A6D-E4AE-734A-870E-90A8D8802DA8}">
      <dgm:prSet/>
      <dgm:spPr/>
      <dgm:t>
        <a:bodyPr/>
        <a:lstStyle/>
        <a:p>
          <a:endParaRPr lang="en-US"/>
        </a:p>
      </dgm:t>
    </dgm:pt>
    <dgm:pt modelId="{1DA92D2C-1FC8-8B4E-B6A1-3F118115ED58}" type="pres">
      <dgm:prSet presAssocID="{AB7BB280-F93F-A44E-B47E-9BAB7D51D1DE}" presName="compositeShape" presStyleCnt="0">
        <dgm:presLayoutVars>
          <dgm:chMax val="7"/>
          <dgm:dir/>
          <dgm:resizeHandles val="exact"/>
        </dgm:presLayoutVars>
      </dgm:prSet>
      <dgm:spPr/>
    </dgm:pt>
    <dgm:pt modelId="{FDDF462C-1860-7649-8D0C-5FF488B694F3}" type="pres">
      <dgm:prSet presAssocID="{6977DF7D-8B88-D04B-9E5B-B6B94C683E13}" presName="circ1" presStyleLbl="vennNode1" presStyleIdx="0" presStyleCnt="7"/>
      <dgm:spPr>
        <a:solidFill>
          <a:srgbClr val="187910">
            <a:alpha val="50000"/>
          </a:srgbClr>
        </a:solidFill>
      </dgm:spPr>
    </dgm:pt>
    <dgm:pt modelId="{E75FD240-F098-0D41-9EBC-574F3CFC07F7}" type="pres">
      <dgm:prSet presAssocID="{6977DF7D-8B88-D04B-9E5B-B6B94C683E13}" presName="circ1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944AD-5B83-9D44-8A32-A7CCB096D534}" type="pres">
      <dgm:prSet presAssocID="{72EB9255-AF81-8245-92E8-BAD0572E7A83}" presName="circ2" presStyleLbl="vennNode1" presStyleIdx="1" presStyleCnt="7"/>
      <dgm:spPr>
        <a:solidFill>
          <a:srgbClr val="187910">
            <a:alpha val="50000"/>
          </a:srgbClr>
        </a:solidFill>
      </dgm:spPr>
    </dgm:pt>
    <dgm:pt modelId="{2AFFB709-FC61-AE4B-9F6D-B15BDF76942A}" type="pres">
      <dgm:prSet presAssocID="{72EB9255-AF81-8245-92E8-BAD0572E7A83}" presName="circ2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88C30-5178-D244-81F2-469C0F7C7E68}" type="pres">
      <dgm:prSet presAssocID="{05CBD5E8-C106-6F4F-B17C-8CF196D421F9}" presName="circ3" presStyleLbl="vennNode1" presStyleIdx="2" presStyleCnt="7"/>
      <dgm:spPr>
        <a:solidFill>
          <a:srgbClr val="187910">
            <a:alpha val="50000"/>
          </a:srgbClr>
        </a:solidFill>
      </dgm:spPr>
    </dgm:pt>
    <dgm:pt modelId="{DB45AA3D-00E1-B24A-A7CC-CCF94DB795DF}" type="pres">
      <dgm:prSet presAssocID="{05CBD5E8-C106-6F4F-B17C-8CF196D421F9}" presName="circ3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5208B-5946-C747-A725-A4C4069B3072}" type="pres">
      <dgm:prSet presAssocID="{3654DF80-3808-1D4F-91F9-AF4D13FE2F02}" presName="circ4" presStyleLbl="vennNode1" presStyleIdx="3" presStyleCnt="7"/>
      <dgm:spPr>
        <a:solidFill>
          <a:srgbClr val="187910">
            <a:alpha val="50000"/>
          </a:srgbClr>
        </a:solidFill>
      </dgm:spPr>
    </dgm:pt>
    <dgm:pt modelId="{D0072D96-F1D7-244A-9B8A-8E30EA8E2032}" type="pres">
      <dgm:prSet presAssocID="{3654DF80-3808-1D4F-91F9-AF4D13FE2F02}" presName="circ4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38E71-CC00-354D-A258-811DD648B7EF}" type="pres">
      <dgm:prSet presAssocID="{D24EE932-0AEC-724D-BA1F-0AF5E6243E09}" presName="circ5" presStyleLbl="vennNode1" presStyleIdx="4" presStyleCnt="7"/>
      <dgm:spPr>
        <a:solidFill>
          <a:srgbClr val="187910">
            <a:alpha val="50000"/>
          </a:srgbClr>
        </a:solidFill>
      </dgm:spPr>
    </dgm:pt>
    <dgm:pt modelId="{A4670A66-BB09-7145-B81D-39263B4FDF51}" type="pres">
      <dgm:prSet presAssocID="{D24EE932-0AEC-724D-BA1F-0AF5E6243E09}" presName="circ5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3BB6B-2EC4-E545-8797-E69DCE18327F}" type="pres">
      <dgm:prSet presAssocID="{DE1D3914-1CC4-D143-AEBA-F5ACDE0F77EF}" presName="circ6" presStyleLbl="vennNode1" presStyleIdx="5" presStyleCnt="7"/>
      <dgm:spPr>
        <a:solidFill>
          <a:srgbClr val="187910">
            <a:alpha val="50000"/>
          </a:srgbClr>
        </a:solidFill>
      </dgm:spPr>
    </dgm:pt>
    <dgm:pt modelId="{E6D0D3CD-0517-674B-AB7B-100161F84BEE}" type="pres">
      <dgm:prSet presAssocID="{DE1D3914-1CC4-D143-AEBA-F5ACDE0F77EF}" presName="circ6Tx" presStyleLbl="revTx" presStyleIdx="0" presStyleCnt="0" custScaleX="143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FCC2B-0FA9-9741-A82B-A148CE8EF292}" type="pres">
      <dgm:prSet presAssocID="{52715239-1A01-F842-AA82-82FB73A0D366}" presName="circ7" presStyleLbl="vennNode1" presStyleIdx="6" presStyleCnt="7"/>
      <dgm:spPr>
        <a:solidFill>
          <a:srgbClr val="187910">
            <a:alpha val="50000"/>
          </a:srgbClr>
        </a:solidFill>
      </dgm:spPr>
    </dgm:pt>
    <dgm:pt modelId="{BE39C336-68B9-4B4F-A8FE-09AC4A76EBFF}" type="pres">
      <dgm:prSet presAssocID="{52715239-1A01-F842-AA82-82FB73A0D366}" presName="circ7Tx" presStyleLbl="revTx" presStyleIdx="0" presStyleCnt="0" custScaleX="209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48D8EB-453F-1F4E-BB8A-60E6805B2B91}" srcId="{AB7BB280-F93F-A44E-B47E-9BAB7D51D1DE}" destId="{D24EE932-0AEC-724D-BA1F-0AF5E6243E09}" srcOrd="4" destOrd="0" parTransId="{9EE41F42-B2E4-E945-B530-D1DEAFB1D5EB}" sibTransId="{CC4CF2C7-23F2-F745-AD03-92785FC454A4}"/>
    <dgm:cxn modelId="{84E4E475-F6D4-45D2-B5F4-C4A950BB3F35}" type="presOf" srcId="{D24EE932-0AEC-724D-BA1F-0AF5E6243E09}" destId="{A4670A66-BB09-7145-B81D-39263B4FDF51}" srcOrd="0" destOrd="0" presId="urn:microsoft.com/office/officeart/2005/8/layout/venn1"/>
    <dgm:cxn modelId="{B3B42D3A-C9B2-F747-A407-9B62BB5315CA}" srcId="{AB7BB280-F93F-A44E-B47E-9BAB7D51D1DE}" destId="{6977DF7D-8B88-D04B-9E5B-B6B94C683E13}" srcOrd="0" destOrd="0" parTransId="{71F5BAEC-4E51-1842-9481-83CB5D167507}" sibTransId="{F3F681FF-3685-C346-9C33-C79676503B91}"/>
    <dgm:cxn modelId="{7CD24A6D-E4AE-734A-870E-90A8D8802DA8}" srcId="{AB7BB280-F93F-A44E-B47E-9BAB7D51D1DE}" destId="{52715239-1A01-F842-AA82-82FB73A0D366}" srcOrd="6" destOrd="0" parTransId="{B2A7B53C-B014-9C42-9080-653BCDD59E72}" sibTransId="{A5120335-E6D5-6C4B-A6C0-708A545D394C}"/>
    <dgm:cxn modelId="{F5F4EE91-34CF-4209-AD6B-901F37CEC14D}" type="presOf" srcId="{6977DF7D-8B88-D04B-9E5B-B6B94C683E13}" destId="{E75FD240-F098-0D41-9EBC-574F3CFC07F7}" srcOrd="0" destOrd="0" presId="urn:microsoft.com/office/officeart/2005/8/layout/venn1"/>
    <dgm:cxn modelId="{87129ADB-E252-4042-A7E1-1D25B4121A01}" type="presOf" srcId="{DE1D3914-1CC4-D143-AEBA-F5ACDE0F77EF}" destId="{E6D0D3CD-0517-674B-AB7B-100161F84BEE}" srcOrd="0" destOrd="0" presId="urn:microsoft.com/office/officeart/2005/8/layout/venn1"/>
    <dgm:cxn modelId="{C1C8EAD9-A7FA-E24C-9A60-39F9FF54306A}" srcId="{AB7BB280-F93F-A44E-B47E-9BAB7D51D1DE}" destId="{3654DF80-3808-1D4F-91F9-AF4D13FE2F02}" srcOrd="3" destOrd="0" parTransId="{BF580738-3766-8D46-9727-02384D5C4C70}" sibTransId="{B09DCF01-0FEB-B14F-8FED-3819456C45E0}"/>
    <dgm:cxn modelId="{317FA375-C7F7-4838-8162-1631A90A3A36}" type="presOf" srcId="{AB7BB280-F93F-A44E-B47E-9BAB7D51D1DE}" destId="{1DA92D2C-1FC8-8B4E-B6A1-3F118115ED58}" srcOrd="0" destOrd="0" presId="urn:microsoft.com/office/officeart/2005/8/layout/venn1"/>
    <dgm:cxn modelId="{3EA01712-DAF8-F540-9675-212EB04D4DD4}" srcId="{AB7BB280-F93F-A44E-B47E-9BAB7D51D1DE}" destId="{05CBD5E8-C106-6F4F-B17C-8CF196D421F9}" srcOrd="2" destOrd="0" parTransId="{59709D08-3A46-2646-BD69-A394FECAB554}" sibTransId="{5333C279-D818-A241-98AE-7CDD4FDCCC1F}"/>
    <dgm:cxn modelId="{CC4A3168-976C-4263-9AA1-082AAC65DA8D}" type="presOf" srcId="{72EB9255-AF81-8245-92E8-BAD0572E7A83}" destId="{2AFFB709-FC61-AE4B-9F6D-B15BDF76942A}" srcOrd="0" destOrd="0" presId="urn:microsoft.com/office/officeart/2005/8/layout/venn1"/>
    <dgm:cxn modelId="{397C269A-5E54-460E-A1A3-555E6CA5A9B3}" type="presOf" srcId="{05CBD5E8-C106-6F4F-B17C-8CF196D421F9}" destId="{DB45AA3D-00E1-B24A-A7CC-CCF94DB795DF}" srcOrd="0" destOrd="0" presId="urn:microsoft.com/office/officeart/2005/8/layout/venn1"/>
    <dgm:cxn modelId="{F4E792E2-13B8-48FF-8E20-6DBBC884DE9C}" type="presOf" srcId="{52715239-1A01-F842-AA82-82FB73A0D366}" destId="{BE39C336-68B9-4B4F-A8FE-09AC4A76EBFF}" srcOrd="0" destOrd="0" presId="urn:microsoft.com/office/officeart/2005/8/layout/venn1"/>
    <dgm:cxn modelId="{E42658C0-DB87-4292-93DC-7BFBACC81517}" type="presOf" srcId="{3654DF80-3808-1D4F-91F9-AF4D13FE2F02}" destId="{D0072D96-F1D7-244A-9B8A-8E30EA8E2032}" srcOrd="0" destOrd="0" presId="urn:microsoft.com/office/officeart/2005/8/layout/venn1"/>
    <dgm:cxn modelId="{9219D697-DCC6-3D4A-B05A-6FE335FC441D}" srcId="{AB7BB280-F93F-A44E-B47E-9BAB7D51D1DE}" destId="{DE1D3914-1CC4-D143-AEBA-F5ACDE0F77EF}" srcOrd="5" destOrd="0" parTransId="{1A9CE142-22DD-6A4C-A3F4-EABDF64CD265}" sibTransId="{D1F73790-D98E-1446-9AE3-13D25A58D04B}"/>
    <dgm:cxn modelId="{4FF80AC6-40AC-9143-B8E0-1C3920281EE8}" srcId="{AB7BB280-F93F-A44E-B47E-9BAB7D51D1DE}" destId="{72EB9255-AF81-8245-92E8-BAD0572E7A83}" srcOrd="1" destOrd="0" parTransId="{BB6DF148-8A7B-C74C-90B5-5A30C21ADB73}" sibTransId="{9735C7D1-2B03-2B4D-B33E-DF32F2D77586}"/>
    <dgm:cxn modelId="{9B7D377D-EC8B-4C36-94E3-361FC53D0912}" type="presParOf" srcId="{1DA92D2C-1FC8-8B4E-B6A1-3F118115ED58}" destId="{FDDF462C-1860-7649-8D0C-5FF488B694F3}" srcOrd="0" destOrd="0" presId="urn:microsoft.com/office/officeart/2005/8/layout/venn1"/>
    <dgm:cxn modelId="{7065EDBD-C222-47A0-8029-9AEAB945B9D7}" type="presParOf" srcId="{1DA92D2C-1FC8-8B4E-B6A1-3F118115ED58}" destId="{E75FD240-F098-0D41-9EBC-574F3CFC07F7}" srcOrd="1" destOrd="0" presId="urn:microsoft.com/office/officeart/2005/8/layout/venn1"/>
    <dgm:cxn modelId="{16386B3F-E13D-4DC8-ACCB-CB474A6844F1}" type="presParOf" srcId="{1DA92D2C-1FC8-8B4E-B6A1-3F118115ED58}" destId="{065944AD-5B83-9D44-8A32-A7CCB096D534}" srcOrd="2" destOrd="0" presId="urn:microsoft.com/office/officeart/2005/8/layout/venn1"/>
    <dgm:cxn modelId="{69E34CEA-7C54-4899-8863-DEBDD074371B}" type="presParOf" srcId="{1DA92D2C-1FC8-8B4E-B6A1-3F118115ED58}" destId="{2AFFB709-FC61-AE4B-9F6D-B15BDF76942A}" srcOrd="3" destOrd="0" presId="urn:microsoft.com/office/officeart/2005/8/layout/venn1"/>
    <dgm:cxn modelId="{4CAB804A-1FB7-40C3-A76A-01F05D0FBFF6}" type="presParOf" srcId="{1DA92D2C-1FC8-8B4E-B6A1-3F118115ED58}" destId="{EC988C30-5178-D244-81F2-469C0F7C7E68}" srcOrd="4" destOrd="0" presId="urn:microsoft.com/office/officeart/2005/8/layout/venn1"/>
    <dgm:cxn modelId="{C20B133B-87FD-4EEB-AE14-DEDC18649A4C}" type="presParOf" srcId="{1DA92D2C-1FC8-8B4E-B6A1-3F118115ED58}" destId="{DB45AA3D-00E1-B24A-A7CC-CCF94DB795DF}" srcOrd="5" destOrd="0" presId="urn:microsoft.com/office/officeart/2005/8/layout/venn1"/>
    <dgm:cxn modelId="{E4A1518D-A359-408D-AE4B-56BA231F0BD6}" type="presParOf" srcId="{1DA92D2C-1FC8-8B4E-B6A1-3F118115ED58}" destId="{ED05208B-5946-C747-A725-A4C4069B3072}" srcOrd="6" destOrd="0" presId="urn:microsoft.com/office/officeart/2005/8/layout/venn1"/>
    <dgm:cxn modelId="{CACAC450-6F99-4233-A873-B5D175A40EA3}" type="presParOf" srcId="{1DA92D2C-1FC8-8B4E-B6A1-3F118115ED58}" destId="{D0072D96-F1D7-244A-9B8A-8E30EA8E2032}" srcOrd="7" destOrd="0" presId="urn:microsoft.com/office/officeart/2005/8/layout/venn1"/>
    <dgm:cxn modelId="{33D21B7B-69F9-4C50-A29A-E5E33997E853}" type="presParOf" srcId="{1DA92D2C-1FC8-8B4E-B6A1-3F118115ED58}" destId="{7B338E71-CC00-354D-A258-811DD648B7EF}" srcOrd="8" destOrd="0" presId="urn:microsoft.com/office/officeart/2005/8/layout/venn1"/>
    <dgm:cxn modelId="{83649547-52AC-4E76-A80F-0406806C4A19}" type="presParOf" srcId="{1DA92D2C-1FC8-8B4E-B6A1-3F118115ED58}" destId="{A4670A66-BB09-7145-B81D-39263B4FDF51}" srcOrd="9" destOrd="0" presId="urn:microsoft.com/office/officeart/2005/8/layout/venn1"/>
    <dgm:cxn modelId="{BF36EC56-DF5D-4D5E-BAC9-782203C812DA}" type="presParOf" srcId="{1DA92D2C-1FC8-8B4E-B6A1-3F118115ED58}" destId="{F903BB6B-2EC4-E545-8797-E69DCE18327F}" srcOrd="10" destOrd="0" presId="urn:microsoft.com/office/officeart/2005/8/layout/venn1"/>
    <dgm:cxn modelId="{789087E0-728E-4346-9ACE-AA2E9BC9E088}" type="presParOf" srcId="{1DA92D2C-1FC8-8B4E-B6A1-3F118115ED58}" destId="{E6D0D3CD-0517-674B-AB7B-100161F84BEE}" srcOrd="11" destOrd="0" presId="urn:microsoft.com/office/officeart/2005/8/layout/venn1"/>
    <dgm:cxn modelId="{81A95516-2677-43BE-98DD-D4C2B7ECFC0F}" type="presParOf" srcId="{1DA92D2C-1FC8-8B4E-B6A1-3F118115ED58}" destId="{942FCC2B-0FA9-9741-A82B-A148CE8EF292}" srcOrd="12" destOrd="0" presId="urn:microsoft.com/office/officeart/2005/8/layout/venn1"/>
    <dgm:cxn modelId="{877459AE-96AF-4230-A9B1-829A7FC6F9E3}" type="presParOf" srcId="{1DA92D2C-1FC8-8B4E-B6A1-3F118115ED58}" destId="{BE39C336-68B9-4B4F-A8FE-09AC4A76EBF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0E1FE-33B0-47E7-90D0-17D9BA04717B}" type="datetimeFigureOut">
              <a:rPr lang="en-ZA" smtClean="0"/>
              <a:pPr/>
              <a:t>2020/11/02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74750"/>
            <a:ext cx="5629275" cy="3167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17" y="4517819"/>
            <a:ext cx="5682643" cy="36965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25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304" y="8918525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3D904-1AE8-470F-A658-2241C691D0A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057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D904-1AE8-470F-A658-2241C691D0AF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2005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0400"/>
            <a:ext cx="9144000" cy="2233678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9144000" cy="1112157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6387-393A-49AE-8F67-529C20D4C325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095" y="116118"/>
            <a:ext cx="12204000" cy="1404000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8568" y="15052"/>
            <a:ext cx="2428786" cy="1620000"/>
          </a:xfrm>
          <a:prstGeom prst="roundRect">
            <a:avLst/>
          </a:prstGeom>
          <a:effectLst>
            <a:softEdge rad="127000"/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058" y="20452"/>
            <a:ext cx="2438710" cy="162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267" y="32933"/>
            <a:ext cx="2266791" cy="162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6165" y="25852"/>
            <a:ext cx="2419549" cy="1620000"/>
          </a:xfrm>
          <a:prstGeom prst="roundRect">
            <a:avLst/>
          </a:prstGeom>
          <a:effectLst>
            <a:softEdge rad="127000"/>
          </a:effectLst>
        </p:spPr>
      </p:pic>
      <p:sp>
        <p:nvSpPr>
          <p:cNvPr id="12" name="Rectangle 11"/>
          <p:cNvSpPr/>
          <p:nvPr userDrawn="1"/>
        </p:nvSpPr>
        <p:spPr>
          <a:xfrm>
            <a:off x="1524000" y="6037943"/>
            <a:ext cx="9144000" cy="68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th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5819841"/>
            <a:ext cx="12204000" cy="920102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HIGH-LEVEL PANEL OF EXPERTS FOR THE REVIEW OF POLICIES, LEGISLATION AND PRACTICES ON MATTERS OF ELEPHANT, LION, LEOPARD AND RHINOCEROS MANAGEMENT, BREEDING, HUNTING, TRADE AND HANDLING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xmlns="" val="4214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6103-2616-4E7E-B580-E1EECBBC67DB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794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C97-E6A9-4D31-A8D3-FDA9BC670FD7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9828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71A5-CF26-4049-8DF3-AC52F3F5F275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8198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8829" y="107404"/>
            <a:ext cx="12204000" cy="990306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9"/>
            <a:ext cx="10515600" cy="9938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4"/>
            <a:ext cx="10515600" cy="4621459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/>
            </a:lvl1pPr>
            <a:lvl2pPr>
              <a:lnSpc>
                <a:spcPct val="110000"/>
              </a:lnSpc>
              <a:spcAft>
                <a:spcPts val="600"/>
              </a:spcAft>
              <a:defRPr/>
            </a:lvl2pPr>
            <a:lvl3pPr>
              <a:lnSpc>
                <a:spcPct val="110000"/>
              </a:lnSpc>
              <a:spcAft>
                <a:spcPts val="600"/>
              </a:spcAft>
              <a:defRPr/>
            </a:lvl3pPr>
            <a:lvl4pPr>
              <a:lnSpc>
                <a:spcPct val="110000"/>
              </a:lnSpc>
              <a:spcAft>
                <a:spcPts val="600"/>
              </a:spcAft>
              <a:defRPr/>
            </a:lvl4pPr>
            <a:lvl5pPr>
              <a:lnSpc>
                <a:spcPct val="11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7053-2C3A-4FC5-9AA1-2192F1E14645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2000" y="6126822"/>
            <a:ext cx="12204000" cy="720000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1776" y="6047352"/>
            <a:ext cx="1349326" cy="900000"/>
          </a:xfrm>
          <a:prstGeom prst="roundRect">
            <a:avLst/>
          </a:prstGeom>
          <a:effectLst>
            <a:softEdge rad="127000"/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347" y="6049385"/>
            <a:ext cx="1354839" cy="90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96487" y="6049385"/>
            <a:ext cx="1259328" cy="90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7662" y="6053343"/>
            <a:ext cx="1344194" cy="900000"/>
          </a:xfrm>
          <a:prstGeom prst="round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129261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8829" y="0"/>
            <a:ext cx="12204000" cy="6846822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6114143" cy="38149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E1DE-237B-4746-B97D-DB50E8B36D7E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2000" y="6126822"/>
            <a:ext cx="12204000" cy="720000"/>
          </a:xfrm>
          <a:prstGeom prst="rect">
            <a:avLst/>
          </a:prstGeom>
          <a:solidFill>
            <a:srgbClr val="187910"/>
          </a:solidFill>
          <a:ln>
            <a:solidFill>
              <a:srgbClr val="1879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1776" y="6047352"/>
            <a:ext cx="1349326" cy="900000"/>
          </a:xfrm>
          <a:prstGeom prst="roundRect">
            <a:avLst/>
          </a:prstGeom>
          <a:effectLst>
            <a:softEdge rad="127000"/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347" y="6049385"/>
            <a:ext cx="1354839" cy="90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96487" y="6049385"/>
            <a:ext cx="1259328" cy="900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7662" y="6053343"/>
            <a:ext cx="1344194" cy="900000"/>
          </a:xfrm>
          <a:prstGeom prst="round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04028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D09-EACB-4ABB-A55A-0A84BFA82841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2206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6E98-232D-4F09-8B29-AC22DF531562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2082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4C5-3F7F-4294-A2E1-F165C57F6BAD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3813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FDF8-918E-4739-8839-54521805BF4C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303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635C-F192-4782-B063-B1CEB42AB7F2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590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35BC-C50C-42DF-871A-63479CFBFF80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4986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4AD5-2F57-4E71-A9C8-E2ECE7E210D7}" type="datetime1">
              <a:rPr lang="en-ZA" smtClean="0"/>
              <a:pPr/>
              <a:t>2020/11/02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A377-2E7A-47FF-BD81-0286B7A9BB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5272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0400"/>
            <a:ext cx="9144000" cy="26035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The High-Level Panel</a:t>
            </a:r>
            <a:br>
              <a:rPr lang="en-ZA" b="1" dirty="0"/>
            </a:br>
            <a:r>
              <a:rPr lang="en-ZA" sz="2700" dirty="0"/>
              <a:t>A briefing on work of the High-level Panel of Experts for the Review of Policies, Legislation and Practices on Matters of Elephant, Lion, Leopard and Rhinoceros Management, Breeding, Hunting, Trade and Handling </a:t>
            </a:r>
            <a:r>
              <a:rPr lang="en-GB" sz="3200" dirty="0"/>
              <a:t/>
            </a:r>
            <a:br>
              <a:rPr lang="en-GB" sz="32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Presentation to the virtual meeting of the </a:t>
            </a:r>
            <a:r>
              <a:rPr lang="en-GB" dirty="0" smtClean="0"/>
              <a:t>Portfolio Committee </a:t>
            </a:r>
            <a:r>
              <a:rPr lang="en-GB" dirty="0"/>
              <a:t>on Environment, Forestry And Fisheries, Tuesday, 3 November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65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work of the High-Level Panel to 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5"/>
            <a:ext cx="10515600" cy="2207911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GB" sz="2400" b="1" dirty="0">
                <a:solidFill>
                  <a:srgbClr val="187910"/>
                </a:solidFill>
              </a:rPr>
              <a:t>The initiation of public stakeholder engagements</a:t>
            </a:r>
            <a:r>
              <a:rPr lang="en-GB" sz="2400" dirty="0">
                <a:solidFill>
                  <a:srgbClr val="187910"/>
                </a:solidFill>
              </a:rPr>
              <a:t> </a:t>
            </a:r>
            <a:r>
              <a:rPr lang="en-GB" sz="2400" dirty="0"/>
              <a:t>– on 27 March 2020, through notices in the Gazette and newspapers (</a:t>
            </a:r>
            <a:r>
              <a:rPr lang="en-US" sz="2400" dirty="0"/>
              <a:t>the Star (2 April) and City Press (5 April))</a:t>
            </a:r>
            <a:r>
              <a:rPr lang="en-GB" sz="2400" dirty="0"/>
              <a:t>, the Panel initiated the broader public engagement process by inviting the public to submit </a:t>
            </a:r>
            <a:r>
              <a:rPr lang="en-US" sz="2400" dirty="0"/>
              <a:t>written submissions, scientific information, socio-economic information or any other relevant information</a:t>
            </a:r>
            <a:r>
              <a:rPr lang="en-ZA" sz="2400" dirty="0"/>
              <a:t>.</a:t>
            </a:r>
            <a:r>
              <a:rPr lang="en-GB" sz="2400" dirty="0"/>
              <a:t> Over 70 individual submissions were made -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1199" y="3146734"/>
            <a:ext cx="201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err="1"/>
              <a:t>Adv</a:t>
            </a:r>
            <a:r>
              <a:rPr lang="en-GB" sz="1000" dirty="0"/>
              <a:t> </a:t>
            </a:r>
            <a:r>
              <a:rPr lang="en-GB" sz="1000" dirty="0" err="1"/>
              <a:t>Ramola</a:t>
            </a:r>
            <a:r>
              <a:rPr lang="en-GB" sz="1000" dirty="0"/>
              <a:t> Naidoo (Dr)</a:t>
            </a:r>
          </a:p>
          <a:p>
            <a:pPr lvl="0"/>
            <a:r>
              <a:rPr lang="en-GB" sz="1000" dirty="0"/>
              <a:t>African Wildlife Services/Safaris</a:t>
            </a:r>
          </a:p>
          <a:p>
            <a:pPr lvl="0"/>
            <a:r>
              <a:rPr lang="en-GB" sz="1000" dirty="0"/>
              <a:t>Anonymous/Safari </a:t>
            </a:r>
          </a:p>
          <a:p>
            <a:pPr lvl="0"/>
            <a:r>
              <a:rPr lang="en-GB" sz="1000" dirty="0"/>
              <a:t>Beauty Without Cruelty SA</a:t>
            </a:r>
          </a:p>
          <a:p>
            <a:pPr lvl="0"/>
            <a:r>
              <a:rPr lang="en-GB" sz="1000" dirty="0" err="1"/>
              <a:t>Blaauwkrantz</a:t>
            </a:r>
            <a:r>
              <a:rPr lang="en-GB" sz="1000" dirty="0"/>
              <a:t> Farm, EC</a:t>
            </a:r>
          </a:p>
          <a:p>
            <a:pPr lvl="0"/>
            <a:r>
              <a:rPr lang="en-GB" sz="1000" dirty="0"/>
              <a:t>Black Rock Rhino Conservation</a:t>
            </a:r>
          </a:p>
          <a:p>
            <a:pPr lvl="0"/>
            <a:r>
              <a:rPr lang="en-GB" sz="1000" dirty="0"/>
              <a:t>Blood Lions</a:t>
            </a:r>
          </a:p>
          <a:p>
            <a:pPr lvl="0"/>
            <a:r>
              <a:rPr lang="en-GB" sz="1000" dirty="0"/>
              <a:t>Born Free Foundation</a:t>
            </a:r>
          </a:p>
          <a:p>
            <a:pPr lvl="0"/>
            <a:r>
              <a:rPr lang="en-GB" sz="1000" dirty="0"/>
              <a:t>Brian Boswell</a:t>
            </a:r>
          </a:p>
          <a:p>
            <a:pPr lvl="0"/>
            <a:r>
              <a:rPr lang="en-GB" sz="1000" dirty="0" err="1"/>
              <a:t>Charan</a:t>
            </a:r>
            <a:r>
              <a:rPr lang="en-GB" sz="1000" dirty="0"/>
              <a:t> Saunders</a:t>
            </a:r>
          </a:p>
          <a:p>
            <a:pPr lvl="0"/>
            <a:r>
              <a:rPr lang="en-GB" sz="1000" dirty="0"/>
              <a:t>The Confederation of Hunting Associations in South Africa</a:t>
            </a:r>
          </a:p>
          <a:p>
            <a:pPr lvl="0"/>
            <a:r>
              <a:rPr lang="en-GB" sz="1000" dirty="0"/>
              <a:t>Christina Hiller</a:t>
            </a:r>
          </a:p>
          <a:p>
            <a:pPr lvl="0"/>
            <a:r>
              <a:rPr lang="en-GB" sz="1000" dirty="0"/>
              <a:t>International Council for Game and Wildlife Conservation</a:t>
            </a:r>
          </a:p>
          <a:p>
            <a:pPr lvl="0"/>
            <a:r>
              <a:rPr lang="en-GB" sz="1000" dirty="0" err="1"/>
              <a:t>Claudiushoop</a:t>
            </a:r>
            <a:r>
              <a:rPr lang="en-GB" sz="1000" dirty="0"/>
              <a:t> </a:t>
            </a:r>
            <a:r>
              <a:rPr lang="en-GB" sz="1000" dirty="0" err="1"/>
              <a:t>Wildsplaas</a:t>
            </a:r>
            <a:endParaRPr lang="en-GB" sz="1000" dirty="0"/>
          </a:p>
          <a:p>
            <a:pPr lvl="0"/>
            <a:r>
              <a:rPr lang="en-GB" sz="1000" dirty="0"/>
              <a:t>COX Attorney </a:t>
            </a:r>
          </a:p>
          <a:p>
            <a:r>
              <a:rPr lang="en-GB" sz="1000" dirty="0"/>
              <a:t>Custodians of Professional Hunting and Conservation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3473" y="3146733"/>
            <a:ext cx="201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err="1"/>
              <a:t>Daryn</a:t>
            </a:r>
            <a:r>
              <a:rPr lang="en-GB" sz="1000" dirty="0"/>
              <a:t> </a:t>
            </a:r>
            <a:r>
              <a:rPr lang="en-GB" sz="1000" dirty="0" err="1"/>
              <a:t>Hiltunen</a:t>
            </a:r>
            <a:endParaRPr lang="en-GB" sz="1000" dirty="0"/>
          </a:p>
          <a:p>
            <a:pPr lvl="0"/>
            <a:r>
              <a:rPr lang="en-GB" sz="1000" dirty="0"/>
              <a:t>Dave Balfour</a:t>
            </a:r>
          </a:p>
          <a:p>
            <a:pPr lvl="0"/>
            <a:r>
              <a:rPr lang="en-GB" sz="1000" dirty="0"/>
              <a:t>Dr </a:t>
            </a:r>
            <a:r>
              <a:rPr lang="en-GB" sz="1000" dirty="0" err="1"/>
              <a:t>SCJ</a:t>
            </a:r>
            <a:r>
              <a:rPr lang="en-GB" sz="1000" dirty="0"/>
              <a:t> </a:t>
            </a:r>
            <a:r>
              <a:rPr lang="en-GB" sz="1000" dirty="0" err="1"/>
              <a:t>Joubert</a:t>
            </a:r>
            <a:endParaRPr lang="en-GB" sz="1000" dirty="0"/>
          </a:p>
          <a:p>
            <a:pPr lvl="0"/>
            <a:r>
              <a:rPr lang="en-GB" sz="1000" dirty="0"/>
              <a:t>Elephant Specialist Advisory Group of South Africa </a:t>
            </a:r>
          </a:p>
          <a:p>
            <a:pPr lvl="0"/>
            <a:r>
              <a:rPr lang="en-GB" sz="1000" dirty="0"/>
              <a:t>EMS Foundation</a:t>
            </a:r>
          </a:p>
          <a:p>
            <a:pPr lvl="0"/>
            <a:r>
              <a:rPr lang="en-GB" sz="1000" dirty="0"/>
              <a:t>Endangered Wildlife Trust</a:t>
            </a:r>
          </a:p>
          <a:p>
            <a:pPr lvl="0"/>
            <a:r>
              <a:rPr lang="en-GB" sz="1000" dirty="0"/>
              <a:t>Environmental Investigation Agency</a:t>
            </a:r>
          </a:p>
          <a:p>
            <a:r>
              <a:rPr lang="en-GB" sz="1000" dirty="0"/>
              <a:t>Game Ranging Collective</a:t>
            </a:r>
          </a:p>
          <a:p>
            <a:pPr lvl="0"/>
            <a:r>
              <a:rPr lang="en-GB" sz="1000" dirty="0"/>
              <a:t>Global White Lion Protection Trust</a:t>
            </a:r>
          </a:p>
          <a:p>
            <a:r>
              <a:rPr lang="en-GB" sz="1000" dirty="0"/>
              <a:t>Graeme Siebert</a:t>
            </a:r>
          </a:p>
          <a:p>
            <a:pPr lvl="0"/>
            <a:r>
              <a:rPr lang="en-GB" sz="1000" dirty="0"/>
              <a:t>Humane Society</a:t>
            </a:r>
          </a:p>
          <a:p>
            <a:pPr lvl="0"/>
            <a:r>
              <a:rPr lang="en-GB" sz="1000" dirty="0"/>
              <a:t>Ian </a:t>
            </a:r>
            <a:r>
              <a:rPr lang="en-GB" sz="1000" dirty="0" err="1"/>
              <a:t>Rushworth</a:t>
            </a:r>
            <a:r>
              <a:rPr lang="en-GB" sz="1000" dirty="0"/>
              <a:t> </a:t>
            </a:r>
          </a:p>
          <a:p>
            <a:pPr lvl="0"/>
            <a:r>
              <a:rPr lang="en-GB" sz="1000" dirty="0"/>
              <a:t>International Wildlife Bond</a:t>
            </a:r>
          </a:p>
          <a:p>
            <a:pPr lvl="0"/>
            <a:r>
              <a:rPr lang="en-GB" sz="1000" dirty="0"/>
              <a:t>International Union for the Conservation of Nature</a:t>
            </a:r>
          </a:p>
          <a:p>
            <a:pPr lvl="0"/>
            <a:r>
              <a:rPr lang="en-GB" sz="1000" dirty="0"/>
              <a:t>Javelin Capital</a:t>
            </a:r>
          </a:p>
          <a:p>
            <a:pPr lvl="0"/>
            <a:endParaRPr lang="en-GB" sz="1000" dirty="0"/>
          </a:p>
          <a:p>
            <a:pPr lvl="0"/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345747" y="3130024"/>
            <a:ext cx="201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/>
              <a:t>Jensen Safari</a:t>
            </a:r>
          </a:p>
          <a:p>
            <a:pPr lvl="0"/>
            <a:r>
              <a:rPr lang="en-GB" sz="1000" dirty="0"/>
              <a:t>John Jay College of Criminal Justice</a:t>
            </a:r>
          </a:p>
          <a:p>
            <a:pPr lvl="0"/>
            <a:r>
              <a:rPr lang="en-GB" sz="1000" dirty="0" err="1"/>
              <a:t>Kube</a:t>
            </a:r>
            <a:r>
              <a:rPr lang="en-GB" sz="1000" dirty="0"/>
              <a:t> </a:t>
            </a:r>
            <a:r>
              <a:rPr lang="en-GB" sz="1000" dirty="0" err="1"/>
              <a:t>Yini</a:t>
            </a:r>
            <a:r>
              <a:rPr lang="en-GB" sz="1000" dirty="0"/>
              <a:t> Private Game Reserve</a:t>
            </a:r>
          </a:p>
          <a:p>
            <a:pPr lvl="0"/>
            <a:r>
              <a:rPr lang="en-GB" sz="1000" dirty="0"/>
              <a:t>Lord Ashcroft</a:t>
            </a:r>
          </a:p>
          <a:p>
            <a:pPr lvl="0"/>
            <a:r>
              <a:rPr lang="en-GB" sz="1000" dirty="0" err="1"/>
              <a:t>Makuya</a:t>
            </a:r>
            <a:r>
              <a:rPr lang="en-GB" sz="1000" dirty="0"/>
              <a:t> Traditional Council</a:t>
            </a:r>
          </a:p>
          <a:p>
            <a:pPr lvl="0"/>
            <a:r>
              <a:rPr lang="en-GB" sz="1000" dirty="0" err="1"/>
              <a:t>Manya</a:t>
            </a:r>
            <a:r>
              <a:rPr lang="en-GB" sz="1000" dirty="0"/>
              <a:t> </a:t>
            </a:r>
            <a:r>
              <a:rPr lang="en-GB" sz="1000" dirty="0" err="1"/>
              <a:t>Gittel</a:t>
            </a:r>
            <a:endParaRPr lang="en-GB" sz="1000" dirty="0"/>
          </a:p>
          <a:p>
            <a:pPr lvl="0"/>
            <a:r>
              <a:rPr lang="en-GB" sz="1000" dirty="0"/>
              <a:t>Ms Carla van der </a:t>
            </a:r>
            <a:r>
              <a:rPr lang="en-GB" sz="1000" dirty="0" err="1"/>
              <a:t>Vyver</a:t>
            </a:r>
            <a:endParaRPr lang="en-GB" sz="1000" dirty="0"/>
          </a:p>
          <a:p>
            <a:pPr lvl="0"/>
            <a:r>
              <a:rPr lang="en-GB" sz="1000" dirty="0"/>
              <a:t>National Wool Growers' Association  - Predator Management Forum</a:t>
            </a:r>
          </a:p>
          <a:p>
            <a:pPr lvl="0"/>
            <a:r>
              <a:rPr lang="en-GB" sz="1000" dirty="0"/>
              <a:t>Padua University, Italy: School of Veterinary Medicine </a:t>
            </a:r>
          </a:p>
          <a:p>
            <a:pPr lvl="0"/>
            <a:r>
              <a:rPr lang="en-GB" sz="1000" dirty="0" err="1"/>
              <a:t>Panthera</a:t>
            </a:r>
            <a:endParaRPr lang="en-GB" sz="1000" dirty="0"/>
          </a:p>
          <a:p>
            <a:pPr lvl="0"/>
            <a:r>
              <a:rPr lang="en-GB" sz="1000" dirty="0"/>
              <a:t>Professional Hunters Association of South Africa</a:t>
            </a:r>
          </a:p>
          <a:p>
            <a:pPr lvl="0"/>
            <a:r>
              <a:rPr lang="en-GB" sz="1000" dirty="0"/>
              <a:t>Piet Warren</a:t>
            </a:r>
          </a:p>
          <a:p>
            <a:pPr lvl="0"/>
            <a:r>
              <a:rPr lang="en-GB" sz="1000" dirty="0"/>
              <a:t>Pongola Nature Reserve</a:t>
            </a:r>
          </a:p>
          <a:p>
            <a:pPr lvl="0"/>
            <a:r>
              <a:rPr lang="en-GB" sz="1000" dirty="0"/>
              <a:t>Private Rhino Owners Association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1976" y="3126855"/>
            <a:ext cx="201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err="1"/>
              <a:t>Rance</a:t>
            </a:r>
            <a:r>
              <a:rPr lang="en-GB" sz="1000" dirty="0"/>
              <a:t> Rural Development (Pty) Ltd</a:t>
            </a:r>
          </a:p>
          <a:p>
            <a:pPr lvl="0"/>
            <a:r>
              <a:rPr lang="en-GB" sz="1000" dirty="0"/>
              <a:t>SA Hunters and Game Conservation Association</a:t>
            </a:r>
          </a:p>
          <a:p>
            <a:pPr lvl="0"/>
            <a:r>
              <a:rPr lang="en-GB" sz="1000" dirty="0"/>
              <a:t>SA Black Hunters and Sports Shooting Association</a:t>
            </a:r>
          </a:p>
          <a:p>
            <a:pPr lvl="0"/>
            <a:r>
              <a:rPr lang="en-ZA" sz="1000" dirty="0"/>
              <a:t>​The South African Institute for Advanced Constitutional, Public, Human Rights and International Law</a:t>
            </a:r>
          </a:p>
          <a:p>
            <a:pPr lvl="0"/>
            <a:r>
              <a:rPr lang="en-GB" sz="1000" dirty="0"/>
              <a:t>Sandra Linde Taxidermy</a:t>
            </a:r>
          </a:p>
          <a:p>
            <a:pPr lvl="0"/>
            <a:r>
              <a:rPr lang="en-GB" sz="1000" dirty="0"/>
              <a:t>Silent Valley Game Breeders</a:t>
            </a:r>
          </a:p>
          <a:p>
            <a:pPr lvl="0"/>
            <a:r>
              <a:rPr lang="en-GB" sz="1000" dirty="0"/>
              <a:t>South African Predator Breeders Association</a:t>
            </a:r>
          </a:p>
          <a:p>
            <a:pPr lvl="0"/>
            <a:r>
              <a:rPr lang="en-GB" sz="1000" dirty="0" err="1"/>
              <a:t>Thaba</a:t>
            </a:r>
            <a:r>
              <a:rPr lang="en-GB" sz="1000" dirty="0"/>
              <a:t> </a:t>
            </a:r>
            <a:r>
              <a:rPr lang="en-GB" sz="1000" dirty="0" err="1"/>
              <a:t>Tholo</a:t>
            </a:r>
            <a:r>
              <a:rPr lang="en-GB" sz="1000" dirty="0"/>
              <a:t> </a:t>
            </a:r>
          </a:p>
          <a:p>
            <a:r>
              <a:rPr lang="en-GB" sz="1000" dirty="0"/>
              <a:t>The </a:t>
            </a:r>
            <a:r>
              <a:rPr lang="en-GB" sz="1000" dirty="0" err="1"/>
              <a:t>Fremar</a:t>
            </a:r>
            <a:r>
              <a:rPr lang="en-GB" sz="1000" dirty="0"/>
              <a:t> Lodge and Zoo Facility</a:t>
            </a:r>
          </a:p>
          <a:p>
            <a:pPr lvl="0"/>
            <a:r>
              <a:rPr lang="en-GB" sz="1000" dirty="0"/>
              <a:t>The True Green Alliance</a:t>
            </a:r>
          </a:p>
          <a:p>
            <a:pPr lvl="0"/>
            <a:r>
              <a:rPr lang="en-GB" sz="1000" dirty="0"/>
              <a:t>TRAFFIC</a:t>
            </a:r>
          </a:p>
          <a:p>
            <a:pPr lvl="0"/>
            <a:r>
              <a:rPr lang="en-GB" sz="1000" dirty="0"/>
              <a:t>Trollope Brothers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8205" y="3126855"/>
            <a:ext cx="201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err="1"/>
              <a:t>Ukutula</a:t>
            </a:r>
            <a:r>
              <a:rPr lang="en-GB" sz="1000" dirty="0"/>
              <a:t> Lodge and Game Reserve</a:t>
            </a:r>
          </a:p>
          <a:p>
            <a:pPr lvl="0"/>
            <a:r>
              <a:rPr lang="en-GB" sz="1000" dirty="0"/>
              <a:t>University of Johannesburg</a:t>
            </a:r>
          </a:p>
          <a:p>
            <a:pPr lvl="0"/>
            <a:r>
              <a:rPr lang="en-GB" sz="1000" dirty="0"/>
              <a:t>University of North West </a:t>
            </a:r>
          </a:p>
          <a:p>
            <a:pPr lvl="0"/>
            <a:r>
              <a:rPr lang="en-GB" sz="1000" dirty="0"/>
              <a:t>University of the Free State</a:t>
            </a:r>
          </a:p>
          <a:p>
            <a:pPr lvl="0"/>
            <a:r>
              <a:rPr lang="en-GB" sz="1000" dirty="0" err="1"/>
              <a:t>Voice4Lions</a:t>
            </a:r>
            <a:endParaRPr lang="en-GB" sz="1000" dirty="0"/>
          </a:p>
          <a:p>
            <a:pPr lvl="0"/>
            <a:r>
              <a:rPr lang="en-GB" sz="1000" dirty="0"/>
              <a:t>We Are All Mammals </a:t>
            </a:r>
          </a:p>
          <a:p>
            <a:pPr lvl="0"/>
            <a:r>
              <a:rPr lang="en-ZA" sz="1000" dirty="0"/>
              <a:t>Wildlife &amp; Environment Society of South Africa</a:t>
            </a:r>
            <a:r>
              <a:rPr lang="en-GB" sz="1000" dirty="0"/>
              <a:t> and  </a:t>
            </a:r>
            <a:r>
              <a:rPr lang="en-ZA" sz="1000" dirty="0"/>
              <a:t>National Association of Conservancies/Stewardship South Africa</a:t>
            </a:r>
          </a:p>
          <a:p>
            <a:pPr lvl="0"/>
            <a:r>
              <a:rPr lang="en-GB" sz="1000" dirty="0"/>
              <a:t>Wildlife ACT Fund Trust</a:t>
            </a:r>
          </a:p>
          <a:p>
            <a:pPr lvl="0"/>
            <a:r>
              <a:rPr lang="en-GB" sz="1000" dirty="0"/>
              <a:t>Wildlife Ranching SA</a:t>
            </a:r>
          </a:p>
          <a:p>
            <a:pPr lvl="0"/>
            <a:r>
              <a:rPr lang="en-GB" sz="1000" dirty="0"/>
              <a:t>World Wildlife Fund - Namibia</a:t>
            </a:r>
          </a:p>
          <a:p>
            <a:r>
              <a:rPr lang="en-GB" sz="1000" dirty="0"/>
              <a:t>World Wildlife Fund - South Africa</a:t>
            </a:r>
          </a:p>
          <a:p>
            <a:endParaRPr lang="en-GB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995064" y="6316832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10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63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3700" y="1609725"/>
            <a:ext cx="11366500" cy="435133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0790320"/>
              </p:ext>
            </p:extLst>
          </p:nvPr>
        </p:nvGraphicFramePr>
        <p:xfrm>
          <a:off x="0" y="0"/>
          <a:ext cx="12192000" cy="68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2199263" y="2621246"/>
            <a:ext cx="7527834" cy="333981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232367" y="2485572"/>
            <a:ext cx="5494729" cy="370781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83281" y="3971110"/>
            <a:ext cx="6343815" cy="85268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232366" y="4598504"/>
            <a:ext cx="5494730" cy="1325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375374" y="2539587"/>
            <a:ext cx="1351723" cy="42867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191794" y="1805225"/>
            <a:ext cx="3535303" cy="3609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175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work of the High-Level Panel to 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5"/>
            <a:ext cx="10515600" cy="1102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187910"/>
                </a:solidFill>
              </a:rPr>
              <a:t>Historical review </a:t>
            </a:r>
            <a:r>
              <a:rPr lang="en-US" sz="2400" dirty="0"/>
              <a:t>– the Panel has familiarized itself with </a:t>
            </a:r>
            <a:r>
              <a:rPr lang="en-GB" sz="2400" dirty="0"/>
              <a:t>the historical background leading up to, and informing, its work in order to ensure a more solid understanding of the status quo –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25586" y="2685573"/>
            <a:ext cx="3600000" cy="3634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Constitution, 1996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1997 Draft Biodiversity and Sustainable Use Policy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1998 Environmental Management Policy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National Environmental Management Act (Act 107 of 1998)</a:t>
            </a:r>
          </a:p>
          <a:p>
            <a:pPr marL="228600"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National Environmental Management: Protected Areas Act (Act 57 of 2003)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8542" y="2685573"/>
            <a:ext cx="3600000" cy="399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National Environmental Management: Biodiversity Act, 2004 (Act No. 10 of 2004)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2005 Panel of Experts on Professional and Recreational Hunting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2006 Elephant Science Round Tables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2012 Rhino Issues Management (RIM) process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68542" y="2685573"/>
            <a:ext cx="3600000" cy="3648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2014 Committee of Inquiry into the trade in rhino horn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2016 Rhino Lab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2018 Report on Intensive and Selective Game Breeding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The 2018 Parliamentary colloquium on captive lion breeding for hunting and lion bone trade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25342" y="6336285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12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44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Panel’s current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4"/>
            <a:ext cx="10515600" cy="4899596"/>
          </a:xfrm>
        </p:spPr>
        <p:txBody>
          <a:bodyPr>
            <a:normAutofit fontScale="70000" lnSpcReduction="20000"/>
          </a:bodyPr>
          <a:lstStyle/>
          <a:p>
            <a:r>
              <a:rPr lang="en-ZA" sz="3400" b="1" dirty="0">
                <a:solidFill>
                  <a:srgbClr val="187910"/>
                </a:solidFill>
              </a:rPr>
              <a:t>Public consultation </a:t>
            </a:r>
            <a:r>
              <a:rPr lang="en-ZA" sz="3400" dirty="0"/>
              <a:t>– following the written submission from the general public, the Panel is now in the process of having ‘live’ engagements with stakeholders within the COVID-19 constraints.</a:t>
            </a:r>
          </a:p>
          <a:p>
            <a:r>
              <a:rPr lang="en-ZA" sz="3400" dirty="0"/>
              <a:t>The following initial consultations have been concluded – </a:t>
            </a:r>
          </a:p>
          <a:p>
            <a:pPr lvl="1"/>
            <a:r>
              <a:rPr lang="en-US" sz="2600" dirty="0"/>
              <a:t>Consultation 1. Wildlife Industry – 29 September 2020; </a:t>
            </a:r>
          </a:p>
          <a:p>
            <a:pPr lvl="1"/>
            <a:r>
              <a:rPr lang="en-US" sz="2600" dirty="0"/>
              <a:t>Consultation 2. Conservation NGOs and Individuals – 2 October 2020; </a:t>
            </a:r>
          </a:p>
          <a:p>
            <a:pPr lvl="1"/>
            <a:r>
              <a:rPr lang="en-US" sz="2600" dirty="0"/>
              <a:t>Consultation 3. Welfare and Advocacy Groups – 6 October 2020; </a:t>
            </a:r>
          </a:p>
          <a:p>
            <a:pPr lvl="1"/>
            <a:r>
              <a:rPr lang="en-US" sz="2600" dirty="0"/>
              <a:t>Consultation 4. Eco-tourism Groups – 7 October 2020;</a:t>
            </a:r>
          </a:p>
          <a:p>
            <a:pPr lvl="1"/>
            <a:r>
              <a:rPr lang="en-US" sz="2600" dirty="0"/>
              <a:t>Consultation 5. Tourism Business Associations – 13 October 2020</a:t>
            </a:r>
          </a:p>
          <a:p>
            <a:pPr lvl="1"/>
            <a:r>
              <a:rPr lang="en-US" sz="2600" dirty="0"/>
              <a:t>Consultation 6. </a:t>
            </a:r>
            <a:r>
              <a:rPr lang="en-US" sz="2600" dirty="0">
                <a:solidFill>
                  <a:prstClr val="black"/>
                </a:solidFill>
              </a:rPr>
              <a:t>National House of Traditional Leaders – 21 October 2020</a:t>
            </a:r>
            <a:endParaRPr lang="en-US" sz="2600" dirty="0"/>
          </a:p>
          <a:p>
            <a:pPr lvl="1"/>
            <a:r>
              <a:rPr lang="en-US" sz="2600" dirty="0"/>
              <a:t>Consultation 7. People and Parks National Committee – 29 October 2020</a:t>
            </a:r>
          </a:p>
          <a:p>
            <a:pPr lvl="1"/>
            <a:r>
              <a:rPr lang="en-US" sz="2600" dirty="0"/>
              <a:t>Consultation 8. Associations of Traditional Healers – 29 October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53500" y="6284890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13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69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Panel’s current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4"/>
            <a:ext cx="10515600" cy="4899596"/>
          </a:xfrm>
        </p:spPr>
        <p:txBody>
          <a:bodyPr>
            <a:normAutofit fontScale="92500" lnSpcReduction="20000"/>
          </a:bodyPr>
          <a:lstStyle/>
          <a:p>
            <a:r>
              <a:rPr lang="en-ZA" sz="3400" b="1" dirty="0">
                <a:solidFill>
                  <a:srgbClr val="187910"/>
                </a:solidFill>
              </a:rPr>
              <a:t>Forthcoming stakeholder engagements </a:t>
            </a:r>
            <a:r>
              <a:rPr lang="en-ZA" sz="3400" dirty="0"/>
              <a:t>include – 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Community structures in KZN associated with </a:t>
            </a:r>
            <a:r>
              <a:rPr lang="en-US" dirty="0" err="1"/>
              <a:t>Hluhluwe</a:t>
            </a:r>
            <a:r>
              <a:rPr lang="en-US" dirty="0"/>
              <a:t>/</a:t>
            </a:r>
            <a:r>
              <a:rPr lang="en-US" dirty="0" err="1"/>
              <a:t>Mfolozi</a:t>
            </a:r>
            <a:r>
              <a:rPr lang="en-US" dirty="0"/>
              <a:t> Reserve, Tembe Elephant Park, </a:t>
            </a:r>
            <a:r>
              <a:rPr lang="en-US" dirty="0" err="1"/>
              <a:t>iSimangaliso</a:t>
            </a:r>
            <a:r>
              <a:rPr lang="en-US" dirty="0"/>
              <a:t> World Heritage Site  (</a:t>
            </a:r>
            <a:r>
              <a:rPr lang="en-US" dirty="0" err="1"/>
              <a:t>Ezemvelo</a:t>
            </a:r>
            <a:r>
              <a:rPr lang="en-US" dirty="0"/>
              <a:t> KZN and </a:t>
            </a:r>
            <a:r>
              <a:rPr lang="en-US" dirty="0" err="1"/>
              <a:t>iSimangaliso</a:t>
            </a:r>
            <a:r>
              <a:rPr lang="en-US" dirty="0"/>
              <a:t> to facilitate though existing park forums)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Community structures on the Western Boundary of Kruger Park (Limpopo) (Existing Forums convened by </a:t>
            </a:r>
            <a:r>
              <a:rPr lang="en-US" dirty="0" err="1"/>
              <a:t>SANParks</a:t>
            </a:r>
            <a:r>
              <a:rPr lang="en-US" dirty="0"/>
              <a:t>, Trans-frontier Conservation Areas (</a:t>
            </a:r>
            <a:r>
              <a:rPr lang="en-US" dirty="0" err="1"/>
              <a:t>TFCA</a:t>
            </a:r>
            <a:r>
              <a:rPr lang="en-US" dirty="0"/>
              <a:t>) and the Limpopo </a:t>
            </a:r>
            <a:r>
              <a:rPr lang="en-ZA" dirty="0"/>
              <a:t>Department of Economic Development, Environment and Tourism (</a:t>
            </a:r>
            <a:r>
              <a:rPr lang="en-ZA" dirty="0" err="1"/>
              <a:t>LEDET</a:t>
            </a:r>
            <a:r>
              <a:rPr lang="en-ZA" dirty="0"/>
              <a:t>)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Community structures on the Western Boundary of Kruger Park (Mpumalanga) (Forums convened by </a:t>
            </a:r>
            <a:r>
              <a:rPr lang="en-US" dirty="0" err="1"/>
              <a:t>SANParks</a:t>
            </a:r>
            <a:r>
              <a:rPr lang="en-US" dirty="0"/>
              <a:t>, </a:t>
            </a:r>
            <a:r>
              <a:rPr lang="en-US" dirty="0" err="1"/>
              <a:t>TFCA</a:t>
            </a:r>
            <a:r>
              <a:rPr lang="en-US" dirty="0"/>
              <a:t> and the </a:t>
            </a:r>
            <a:r>
              <a:rPr lang="en-ZA" dirty="0"/>
              <a:t>Mpumalanga Tourism and Parks Agency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Community structures around </a:t>
            </a:r>
            <a:r>
              <a:rPr lang="en-US" dirty="0" err="1"/>
              <a:t>Addo</a:t>
            </a:r>
            <a:r>
              <a:rPr lang="en-US" dirty="0"/>
              <a:t> Elephant Park in Eastern Cape. (Forum Convened by </a:t>
            </a:r>
            <a:r>
              <a:rPr lang="en-US" dirty="0" err="1"/>
              <a:t>SANParks</a:t>
            </a:r>
            <a:r>
              <a:rPr lang="en-US" dirty="0"/>
              <a:t>.)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Community structures in North West associated with </a:t>
            </a:r>
            <a:r>
              <a:rPr lang="en-US" dirty="0" err="1"/>
              <a:t>Pilanesberg</a:t>
            </a:r>
            <a:r>
              <a:rPr lang="en-US" dirty="0"/>
              <a:t>, </a:t>
            </a:r>
            <a:r>
              <a:rPr lang="en-US" dirty="0" err="1"/>
              <a:t>Madikwe</a:t>
            </a:r>
            <a:r>
              <a:rPr lang="en-US" dirty="0"/>
              <a:t> and </a:t>
            </a:r>
            <a:r>
              <a:rPr lang="en-US" dirty="0" err="1"/>
              <a:t>Borakalalo</a:t>
            </a:r>
            <a:r>
              <a:rPr lang="en-US" dirty="0"/>
              <a:t> Reserves (Existing Forums)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36628" y="6389911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14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59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finalisation of the Panel’s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Panel will </a:t>
            </a:r>
            <a:r>
              <a:rPr lang="en-US" b="1" dirty="0">
                <a:solidFill>
                  <a:srgbClr val="187910"/>
                </a:solidFill>
              </a:rPr>
              <a:t>complete its consultation </a:t>
            </a:r>
            <a:r>
              <a:rPr lang="en-US" dirty="0"/>
              <a:t>processes </a:t>
            </a:r>
            <a:r>
              <a:rPr lang="en-US"/>
              <a:t>by </a:t>
            </a:r>
            <a:r>
              <a:rPr lang="en-US" smtClean="0"/>
              <a:t>mid-November</a:t>
            </a:r>
            <a:endParaRPr lang="en-US" dirty="0"/>
          </a:p>
          <a:p>
            <a:pPr>
              <a:defRPr/>
            </a:pPr>
            <a:r>
              <a:rPr lang="en-US" dirty="0"/>
              <a:t>The Panel will have a set of meetings to </a:t>
            </a:r>
            <a:r>
              <a:rPr lang="en-US" b="1" dirty="0">
                <a:solidFill>
                  <a:srgbClr val="187910"/>
                </a:solidFill>
              </a:rPr>
              <a:t>finalize a set of recommendations</a:t>
            </a:r>
            <a:r>
              <a:rPr lang="en-US" dirty="0"/>
              <a:t> in the third week of November</a:t>
            </a:r>
          </a:p>
          <a:p>
            <a:pPr>
              <a:defRPr/>
            </a:pPr>
            <a:r>
              <a:rPr lang="en-US" dirty="0"/>
              <a:t>The report of the Panel with </a:t>
            </a:r>
            <a:r>
              <a:rPr lang="en-US" b="1" dirty="0">
                <a:solidFill>
                  <a:srgbClr val="187910"/>
                </a:solidFill>
              </a:rPr>
              <a:t>recommendations will be tabled to the Minister</a:t>
            </a:r>
            <a:r>
              <a:rPr lang="en-US" dirty="0"/>
              <a:t> of Forestry, Fisheries and the Environment by 30 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15846" y="6377132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15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99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Thank You for your kind attention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A377-2E7A-47FF-BD81-0286B7A9BB31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9886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600" dirty="0"/>
              <a:t>The purpose of this presentation is to provide the requested briefing on the work of the Minister’s High-level Panel of Experts for the Review of Policies, Legislation and Practices on Matters of Elephant, Lion, Leopard and Rhinoceros Management, Breeding, Hunting, Trade and Handling.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26236" y="6294337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2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28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Briefing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600" dirty="0"/>
              <a:t>Background;</a:t>
            </a:r>
          </a:p>
          <a:p>
            <a:r>
              <a:rPr lang="en-ZA" sz="2600" dirty="0"/>
              <a:t>Mandate;</a:t>
            </a:r>
          </a:p>
          <a:p>
            <a:r>
              <a:rPr lang="en-ZA" sz="2600" dirty="0"/>
              <a:t>The High-Level Panel’s Scope of Work / Terms of Reference</a:t>
            </a:r>
            <a:endParaRPr lang="en-GB" sz="2600" dirty="0"/>
          </a:p>
          <a:p>
            <a:r>
              <a:rPr lang="en-ZA" sz="2600" dirty="0"/>
              <a:t>The Panel’s current work; and </a:t>
            </a:r>
            <a:r>
              <a:rPr lang="en-ZA" sz="2600"/>
              <a:t>planned activities</a:t>
            </a:r>
            <a:endParaRPr lang="en-ZA" sz="2600" dirty="0"/>
          </a:p>
          <a:p>
            <a:r>
              <a:rPr lang="en-ZA" sz="2600" dirty="0"/>
              <a:t>The finalisation of the Panel’s work.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7800" y="6387523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3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75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Despite South Africa’s excellent reputation as a global leader in conservation, especially in respect of iconic species like elephant, lion, leopard and rhinoceros, there is still a </a:t>
            </a:r>
            <a:r>
              <a:rPr lang="en-GB" b="1" dirty="0">
                <a:solidFill>
                  <a:srgbClr val="187910"/>
                </a:solidFill>
              </a:rPr>
              <a:t>significant level of public concern </a:t>
            </a:r>
            <a:r>
              <a:rPr lang="en-GB" dirty="0"/>
              <a:t>around the policies, legislation and practices associated with these species, especially in terms of </a:t>
            </a:r>
            <a:r>
              <a:rPr lang="en-GB" b="1" dirty="0">
                <a:solidFill>
                  <a:srgbClr val="187910"/>
                </a:solidFill>
              </a:rPr>
              <a:t>animal welfare and wellbeing</a:t>
            </a:r>
            <a:r>
              <a:rPr lang="en-GB" dirty="0"/>
              <a:t>. </a:t>
            </a:r>
          </a:p>
          <a:p>
            <a:r>
              <a:rPr lang="en-GB" dirty="0"/>
              <a:t>On 10 October 2019, the Minister of Environment, Forestry and Fisheries, Minister Barbara </a:t>
            </a:r>
            <a:r>
              <a:rPr lang="en-GB" dirty="0" err="1"/>
              <a:t>Creecy</a:t>
            </a:r>
            <a:r>
              <a:rPr lang="en-GB" dirty="0"/>
              <a:t>, </a:t>
            </a:r>
            <a:r>
              <a:rPr lang="en-GB" b="1" dirty="0">
                <a:solidFill>
                  <a:srgbClr val="187910"/>
                </a:solidFill>
              </a:rPr>
              <a:t>established an Advisory Committee </a:t>
            </a:r>
            <a:r>
              <a:rPr lang="en-GB" dirty="0"/>
              <a:t>(the ‘High-Level Panel’ or </a:t>
            </a:r>
            <a:r>
              <a:rPr lang="en-GB" dirty="0" err="1"/>
              <a:t>HLP</a:t>
            </a:r>
            <a:r>
              <a:rPr lang="en-GB" dirty="0"/>
              <a:t>) to look into these concerns, among others, through a Notice in the </a:t>
            </a:r>
            <a:r>
              <a:rPr lang="en-GB" i="1" dirty="0"/>
              <a:t>Gazette.</a:t>
            </a:r>
          </a:p>
          <a:p>
            <a:r>
              <a:rPr lang="en-US" dirty="0"/>
              <a:t>The High Level Panel was appointed in terms of </a:t>
            </a:r>
            <a:r>
              <a:rPr lang="en-US" dirty="0" err="1"/>
              <a:t>S.3A</a:t>
            </a:r>
            <a:r>
              <a:rPr lang="en-US" dirty="0"/>
              <a:t> of the National Environmental Management Act, 1998 (Act 107 of 1998, NEMA).</a:t>
            </a: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05455" y="6294337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4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92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Mandate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mandate of the High-Level Panel is the –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3200" b="1" dirty="0">
                <a:solidFill>
                  <a:srgbClr val="187910"/>
                </a:solidFill>
              </a:rPr>
              <a:t>Review of Policies, Legislation and Practices on Matters Related to  the Management, Breeding, Hunting, Trade and Handling of Elephant, Lion, Leopard and Rhinoceros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32718" y="6294337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5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46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The High-Level Panel’s Scope of Work / Terms of Reference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45754" y="1156514"/>
            <a:ext cx="2908852" cy="4800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SPECIES 3</a:t>
            </a:r>
          </a:p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ELEPHANTS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51" y="1153206"/>
            <a:ext cx="2908852" cy="483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SPECIES 1+2</a:t>
            </a:r>
          </a:p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BLACK &amp; WHITE RHINOCEROS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62233" y="1143507"/>
            <a:ext cx="2908852" cy="5027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SPECIES 4</a:t>
            </a:r>
          </a:p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LEOPARDS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67125" y="1134794"/>
            <a:ext cx="2908852" cy="502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SPECIES 5</a:t>
            </a:r>
          </a:p>
          <a:p>
            <a:pPr algn="ctr"/>
            <a:r>
              <a:rPr lang="en-ZA" sz="1600" b="1" dirty="0">
                <a:latin typeface="Arial Narrow" panose="020B0606020202030204" pitchFamily="34" charset="0"/>
              </a:rPr>
              <a:t>LIONS</a:t>
            </a:r>
          </a:p>
        </p:txBody>
      </p:sp>
      <p:sp>
        <p:nvSpPr>
          <p:cNvPr id="8" name="Left-Right Arrow 7"/>
          <p:cNvSpPr/>
          <p:nvPr/>
        </p:nvSpPr>
        <p:spPr>
          <a:xfrm>
            <a:off x="152451" y="6205571"/>
            <a:ext cx="11973213" cy="576000"/>
          </a:xfrm>
          <a:prstGeom prst="leftRightArrow">
            <a:avLst>
              <a:gd name="adj1" fmla="val 60369"/>
              <a:gd name="adj2" fmla="val 5067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Review: </a:t>
            </a:r>
            <a:r>
              <a:rPr lang="en-ZA" sz="1600" dirty="0">
                <a:solidFill>
                  <a:schemeClr val="tx1"/>
                </a:solidFill>
                <a:latin typeface="Arial Narrow" panose="020B0606020202030204" pitchFamily="34" charset="0"/>
              </a:rPr>
              <a:t>Existing Policies, Legislation, Practices 				</a:t>
            </a:r>
            <a:r>
              <a:rPr lang="en-ZA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Focus Areas: </a:t>
            </a:r>
            <a:r>
              <a:rPr lang="en-ZA" sz="1600" dirty="0">
                <a:solidFill>
                  <a:schemeClr val="tx1"/>
                </a:solidFill>
                <a:latin typeface="Arial Narrow" panose="020B0606020202030204" pitchFamily="34" charset="0"/>
              </a:rPr>
              <a:t>Handling &amp; Management, Breeding, Hunting, Trade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51" y="1777214"/>
            <a:ext cx="2908852" cy="428874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ZA" sz="1600" b="1" dirty="0">
                <a:latin typeface="Arial Narrow" panose="020B0606020202030204" pitchFamily="34" charset="0"/>
              </a:rPr>
              <a:t>Key Species-related Issues:</a:t>
            </a:r>
          </a:p>
          <a:p>
            <a:pPr>
              <a:spcBef>
                <a:spcPts val="600"/>
              </a:spcBef>
            </a:pPr>
            <a:r>
              <a:rPr lang="en-ZA" sz="1400" b="1" dirty="0">
                <a:latin typeface="Arial Narrow" panose="020B0606020202030204" pitchFamily="34" charset="0"/>
              </a:rPr>
              <a:t>5 Key Interventions for Rhino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Enforcement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Community Empowerment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Demand Management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Management of Rhino Populations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Responsive Legislation</a:t>
            </a:r>
            <a:endParaRPr lang="en-ZA" sz="1400" b="1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ZA" sz="1400" b="1" dirty="0">
                <a:latin typeface="Arial Narrow" panose="020B0606020202030204" pitchFamily="34" charset="0"/>
              </a:rPr>
              <a:t>Evaluate Outcomes of COI (Committee of Inquiry) &amp; make recommendations</a:t>
            </a:r>
          </a:p>
          <a:p>
            <a:pPr>
              <a:spcBef>
                <a:spcPts val="600"/>
              </a:spcBef>
            </a:pPr>
            <a:r>
              <a:rPr lang="en-ZA" sz="1400" b="1" dirty="0">
                <a:latin typeface="Arial Narrow" panose="020B0606020202030204" pitchFamily="34" charset="0"/>
              </a:rPr>
              <a:t>Assess and Provide Policy positions and Operational guidelines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Keeping of Rhinoceros in captivity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Hunting of Rhino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Population Management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Trade in Rhino and Rhino horn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Management of Stockpiles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Impact and Benefits</a:t>
            </a:r>
          </a:p>
          <a:p>
            <a:pPr marL="360000" lvl="1" indent="-171450">
              <a:buFont typeface="Wingdings" panose="05000000000000000000" pitchFamily="2" charset="2"/>
              <a:buChar char="q"/>
            </a:pPr>
            <a:r>
              <a:rPr lang="en-ZA" sz="1400" dirty="0">
                <a:latin typeface="Arial Narrow" panose="020B0606020202030204" pitchFamily="34" charset="0"/>
              </a:rPr>
              <a:t>Handling &amp; Wellbeing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57342" y="1777213"/>
            <a:ext cx="2908852" cy="428873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ZA" sz="1600" b="1" dirty="0">
                <a:latin typeface="Arial Narrow" panose="020B0606020202030204" pitchFamily="34" charset="0"/>
              </a:rPr>
              <a:t>Key Species-related Issues:</a:t>
            </a:r>
          </a:p>
          <a:p>
            <a:endParaRPr lang="en-ZA" sz="1200" b="1" dirty="0">
              <a:latin typeface="Arial Narrow" panose="020B0606020202030204" pitchFamily="34" charset="0"/>
            </a:endParaRPr>
          </a:p>
          <a:p>
            <a:r>
              <a:rPr lang="en-ZA" sz="1400" b="1" dirty="0">
                <a:latin typeface="Arial Narrow" panose="020B0606020202030204" pitchFamily="34" charset="0"/>
              </a:rPr>
              <a:t>Assess and Provide Policy positions and Operational guidelines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Keeping of elephants in captivity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Hunting of Elephants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Population Management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Trade in elephant ivory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Ivory Stockpiling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Management of stockpiles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Impact and benefits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Handling &amp; Well-being</a:t>
            </a:r>
            <a:r>
              <a:rPr lang="en-ZA" sz="1400" b="1" dirty="0">
                <a:latin typeface="Arial Narrow" panose="020B0606020202030204" pitchFamily="34" charset="0"/>
              </a:rPr>
              <a:t>	</a:t>
            </a:r>
          </a:p>
          <a:p>
            <a:pPr marL="342900" indent="-342900">
              <a:buAutoNum type="arabicPeriod"/>
            </a:pPr>
            <a:endParaRPr lang="en-ZA" sz="1200" b="1" dirty="0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2233" y="1777213"/>
            <a:ext cx="2908852" cy="428874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ZA" sz="1600" b="1" dirty="0">
                <a:latin typeface="Arial Narrow" panose="020B0606020202030204" pitchFamily="34" charset="0"/>
              </a:rPr>
              <a:t>Key Species-related Issues:</a:t>
            </a:r>
          </a:p>
          <a:p>
            <a:endParaRPr lang="en-ZA" sz="1200" b="1" dirty="0">
              <a:latin typeface="Arial Narrow" panose="020B0606020202030204" pitchFamily="34" charset="0"/>
            </a:endParaRPr>
          </a:p>
          <a:p>
            <a:r>
              <a:rPr lang="en-ZA" sz="1400" b="1" dirty="0">
                <a:latin typeface="Arial Narrow" panose="020B0606020202030204" pitchFamily="34" charset="0"/>
              </a:rPr>
              <a:t>Assess and Provide Policy positions and Operational guidelines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Hunting of Leopards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Trade in Leopard skins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Demand Management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Impact and benefits</a:t>
            </a:r>
            <a:endParaRPr lang="en-ZA" dirty="0"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endParaRPr lang="en-ZA" sz="1200" b="1" dirty="0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67125" y="1777212"/>
            <a:ext cx="2908852" cy="428874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ZA" sz="1600" b="1" dirty="0">
                <a:latin typeface="Arial Narrow" panose="020B0606020202030204" pitchFamily="34" charset="0"/>
              </a:rPr>
              <a:t>Key Species-related Issues:</a:t>
            </a:r>
          </a:p>
          <a:p>
            <a:endParaRPr lang="en-ZA" sz="1200" b="1" dirty="0">
              <a:latin typeface="Arial Narrow" panose="020B0606020202030204" pitchFamily="34" charset="0"/>
            </a:endParaRPr>
          </a:p>
          <a:p>
            <a:r>
              <a:rPr lang="en-ZA" sz="1400" b="1" dirty="0">
                <a:latin typeface="Arial Narrow" panose="020B0606020202030204" pitchFamily="34" charset="0"/>
              </a:rPr>
              <a:t>Assess and Provide Policy positions and Operational guidelines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Breeding of lions in captivity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Hunting of captive bred lions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Trade in lion bones and Leopard skins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Stockpiling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Management of stockpiles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Impact and benefits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Handling and Well-being</a:t>
            </a:r>
          </a:p>
          <a:p>
            <a:pPr marL="360000" lvl="1" indent="-285750">
              <a:buFont typeface="Wingdings" panose="05000000000000000000" pitchFamily="2" charset="2"/>
              <a:buChar char="q"/>
            </a:pPr>
            <a:r>
              <a:rPr lang="en-ZA" sz="1600" dirty="0">
                <a:latin typeface="Arial Narrow" panose="020B0606020202030204" pitchFamily="34" charset="0"/>
              </a:rPr>
              <a:t>Colloquium outcomes</a:t>
            </a:r>
            <a:r>
              <a:rPr lang="en-ZA" sz="1400" b="1" dirty="0">
                <a:latin typeface="Arial Narrow" panose="020B0606020202030204" pitchFamily="34" charset="0"/>
              </a:rPr>
              <a:t>	</a:t>
            </a:r>
          </a:p>
          <a:p>
            <a:pPr marL="342900" indent="-342900">
              <a:buAutoNum type="arabicPeriod"/>
            </a:pPr>
            <a:endParaRPr lang="en-ZA" sz="1200" b="1" dirty="0"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49951" y="6311008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b="1" smtClean="0">
                <a:solidFill>
                  <a:schemeClr val="tx1"/>
                </a:solidFill>
              </a:rPr>
              <a:pPr/>
              <a:t>6</a:t>
            </a:fld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35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Terms of Reference identified Key Actors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2810053"/>
              </p:ext>
            </p:extLst>
          </p:nvPr>
        </p:nvGraphicFramePr>
        <p:xfrm>
          <a:off x="1665506" y="1097710"/>
          <a:ext cx="8122437" cy="496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953500" y="6335568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7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4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 of the High-Level Panel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>
                <a:solidFill>
                  <a:srgbClr val="187910"/>
                </a:solidFill>
              </a:rPr>
              <a:t>Initiation</a:t>
            </a:r>
            <a:r>
              <a:rPr lang="en-ZA" dirty="0"/>
              <a:t> – </a:t>
            </a:r>
            <a:r>
              <a:rPr lang="en-GB" dirty="0"/>
              <a:t>The High-Level Panel started its work by way of a two-day Induction Workshop and Inaugural Meeting held on 28 and 29 November 2019</a:t>
            </a:r>
          </a:p>
          <a:p>
            <a:r>
              <a:rPr lang="en-GB" b="1" dirty="0">
                <a:solidFill>
                  <a:srgbClr val="187910"/>
                </a:solidFill>
              </a:rPr>
              <a:t>Thematic sub-committees </a:t>
            </a:r>
            <a:r>
              <a:rPr lang="en-GB" dirty="0"/>
              <a:t>– In order to ensure a common understanding of the High-Level Panel’s thematic areas and cross-cutting issues, High-Level Panel members divided themselves into sub-committees looking at –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Constitutional framework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Legislation and mandates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Land-use and the South African wildlife model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Transformation in the sector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Education and capacity building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International position</a:t>
            </a:r>
            <a:endParaRPr lang="en-GB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ZA" dirty="0"/>
              <a:t>Animal welfare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01546" y="6294337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8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7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work of the High-Level Panel to 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294"/>
            <a:ext cx="10515600" cy="4925354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187910"/>
                </a:solidFill>
              </a:rPr>
              <a:t>Public sector consultations </a:t>
            </a:r>
            <a:r>
              <a:rPr lang="en-US" sz="3100" dirty="0"/>
              <a:t>– from November 2019 to June 2020, the High-Level Panel consulted the following organisations in pre-lockdown workshops and meetings, and virtual meetings thereafter – 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Department of Agriculture, Land Reform and Rural Development (</a:t>
            </a:r>
            <a:r>
              <a:rPr lang="en-GB" dirty="0" err="1"/>
              <a:t>DALRRD</a:t>
            </a:r>
            <a:r>
              <a:rPr lang="en-GB" dirty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Department of Tourism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Department: Forestry, Fisheries and the Environment (</a:t>
            </a:r>
            <a:r>
              <a:rPr lang="en-GB" dirty="0" err="1"/>
              <a:t>DFFE</a:t>
            </a:r>
            <a:r>
              <a:rPr lang="en-GB" dirty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/>
              <a:t>Directorate for Priority Crime Investigation (the ‘Hawks’)</a:t>
            </a:r>
          </a:p>
          <a:p>
            <a:pPr lvl="1">
              <a:spcBef>
                <a:spcPts val="0"/>
              </a:spcBef>
            </a:pPr>
            <a:r>
              <a:rPr lang="en-GB" dirty="0"/>
              <a:t>National Prosecuting Authority (</a:t>
            </a:r>
            <a:r>
              <a:rPr lang="en-GB" dirty="0" err="1"/>
              <a:t>NPA</a:t>
            </a:r>
            <a:r>
              <a:rPr lang="en-GB" dirty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/>
              <a:t>Provincial Departments and Conservation authorities involved with the 5 species</a:t>
            </a:r>
          </a:p>
          <a:p>
            <a:pPr lvl="1">
              <a:spcBef>
                <a:spcPts val="0"/>
              </a:spcBef>
            </a:pPr>
            <a:r>
              <a:rPr lang="en-GB" dirty="0"/>
              <a:t>South African National Biodiversity Institute (</a:t>
            </a:r>
            <a:r>
              <a:rPr lang="en-GB" dirty="0" err="1"/>
              <a:t>SANBI</a:t>
            </a:r>
            <a:r>
              <a:rPr lang="en-GB" dirty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/>
              <a:t>South African National Parks (</a:t>
            </a:r>
            <a:r>
              <a:rPr lang="en-GB" dirty="0" err="1"/>
              <a:t>SANParks</a:t>
            </a:r>
            <a:r>
              <a:rPr lang="en-GB" dirty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/>
              <a:t>State Attorney Services</a:t>
            </a:r>
          </a:p>
          <a:p>
            <a:pPr lvl="1">
              <a:spcBef>
                <a:spcPts val="0"/>
              </a:spcBef>
            </a:pPr>
            <a:r>
              <a:rPr lang="en-GB" dirty="0"/>
              <a:t>The Scientific Authority of South Africa</a:t>
            </a:r>
          </a:p>
          <a:p>
            <a:pPr lvl="1">
              <a:spcBef>
                <a:spcPts val="0"/>
              </a:spcBef>
            </a:pPr>
            <a:r>
              <a:rPr lang="en-GB" dirty="0"/>
              <a:t>The South African Revenue Service (SARS)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43109" y="6310648"/>
            <a:ext cx="2743200" cy="365125"/>
          </a:xfrm>
        </p:spPr>
        <p:txBody>
          <a:bodyPr/>
          <a:lstStyle/>
          <a:p>
            <a:fld id="{2775A377-2E7A-47FF-BD81-0286B7A9BB31}" type="slidenum">
              <a:rPr lang="en-ZA" smtClean="0">
                <a:solidFill>
                  <a:srgbClr val="FFFF00"/>
                </a:solidFill>
              </a:rPr>
              <a:pPr/>
              <a:t>9</a:t>
            </a:fld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39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9198</TotalTime>
  <Words>1583</Words>
  <Application>Microsoft Office PowerPoint</Application>
  <PresentationFormat>Custom</PresentationFormat>
  <Paragraphs>231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High-Level Panel A briefing on work of the High-level Panel of Experts for the Review of Policies, Legislation and Practices on Matters of Elephant, Lion, Leopard and Rhinoceros Management, Breeding, Hunting, Trade and Handling  </vt:lpstr>
      <vt:lpstr>Purpose</vt:lpstr>
      <vt:lpstr>Briefing Overview</vt:lpstr>
      <vt:lpstr>Background</vt:lpstr>
      <vt:lpstr>Mandate</vt:lpstr>
      <vt:lpstr>The High-Level Panel’s Scope of Work / Terms of Reference</vt:lpstr>
      <vt:lpstr>Terms of Reference identified Key Actors</vt:lpstr>
      <vt:lpstr>The work of the High-Level Panel to date</vt:lpstr>
      <vt:lpstr>The work of the High-Level Panel to date (Cont.)</vt:lpstr>
      <vt:lpstr>The work of the High-Level Panel to date (Cont.)</vt:lpstr>
      <vt:lpstr>Slide 11</vt:lpstr>
      <vt:lpstr>The work of the High-Level Panel to date (Cont.)</vt:lpstr>
      <vt:lpstr>The Panel’s current work</vt:lpstr>
      <vt:lpstr>The Panel’s current work</vt:lpstr>
      <vt:lpstr>The finalisation of the Panel’s work</vt:lpstr>
      <vt:lpstr>Thank You for your kind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USER</cp:lastModifiedBy>
  <cp:revision>382</cp:revision>
  <cp:lastPrinted>2020-08-31T06:57:51Z</cp:lastPrinted>
  <dcterms:created xsi:type="dcterms:W3CDTF">2019-08-13T10:26:54Z</dcterms:created>
  <dcterms:modified xsi:type="dcterms:W3CDTF">2020-11-02T14:13:05Z</dcterms:modified>
</cp:coreProperties>
</file>