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44" r:id="rId3"/>
    <p:sldMasterId id="2147483756" r:id="rId4"/>
    <p:sldMasterId id="2147483768" r:id="rId5"/>
  </p:sldMasterIdLst>
  <p:notesMasterIdLst>
    <p:notesMasterId r:id="rId32"/>
  </p:notesMasterIdLst>
  <p:handoutMasterIdLst>
    <p:handoutMasterId r:id="rId33"/>
  </p:handoutMasterIdLst>
  <p:sldIdLst>
    <p:sldId id="655" r:id="rId6"/>
    <p:sldId id="656" r:id="rId7"/>
    <p:sldId id="657" r:id="rId8"/>
    <p:sldId id="703" r:id="rId9"/>
    <p:sldId id="648" r:id="rId10"/>
    <p:sldId id="640" r:id="rId11"/>
    <p:sldId id="652" r:id="rId12"/>
    <p:sldId id="654" r:id="rId13"/>
    <p:sldId id="653" r:id="rId14"/>
    <p:sldId id="662" r:id="rId15"/>
    <p:sldId id="699" r:id="rId16"/>
    <p:sldId id="700" r:id="rId17"/>
    <p:sldId id="665" r:id="rId18"/>
    <p:sldId id="704" r:id="rId19"/>
    <p:sldId id="679" r:id="rId20"/>
    <p:sldId id="680" r:id="rId21"/>
    <p:sldId id="681" r:id="rId22"/>
    <p:sldId id="686" r:id="rId23"/>
    <p:sldId id="674" r:id="rId24"/>
    <p:sldId id="695" r:id="rId25"/>
    <p:sldId id="696" r:id="rId26"/>
    <p:sldId id="698" r:id="rId27"/>
    <p:sldId id="676" r:id="rId28"/>
    <p:sldId id="687" r:id="rId29"/>
    <p:sldId id="706" r:id="rId30"/>
    <p:sldId id="70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7BBE8-094D-41E9-8F2A-48B9C58A9999}">
          <p14:sldIdLst>
            <p14:sldId id="655"/>
            <p14:sldId id="656"/>
            <p14:sldId id="657"/>
            <p14:sldId id="703"/>
            <p14:sldId id="648"/>
            <p14:sldId id="640"/>
            <p14:sldId id="652"/>
            <p14:sldId id="654"/>
            <p14:sldId id="653"/>
            <p14:sldId id="662"/>
            <p14:sldId id="699"/>
            <p14:sldId id="700"/>
            <p14:sldId id="665"/>
            <p14:sldId id="704"/>
            <p14:sldId id="679"/>
            <p14:sldId id="680"/>
            <p14:sldId id="681"/>
            <p14:sldId id="686"/>
            <p14:sldId id="674"/>
            <p14:sldId id="695"/>
            <p14:sldId id="696"/>
            <p14:sldId id="698"/>
            <p14:sldId id="676"/>
            <p14:sldId id="687"/>
            <p14:sldId id="706"/>
            <p14:sldId id="7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ba Norman" initials="MN" lastIdx="2" clrIdx="0">
    <p:extLst>
      <p:ext uri="{19B8F6BF-5375-455C-9EA6-DF929625EA0E}">
        <p15:presenceInfo xmlns:p15="http://schemas.microsoft.com/office/powerpoint/2012/main" userId="Mariba No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ZA" dirty="0"/>
              <a:t>Greater </a:t>
            </a:r>
            <a:r>
              <a:rPr lang="en-ZA" dirty="0" err="1"/>
              <a:t>tzaneen</a:t>
            </a:r>
            <a:r>
              <a:rPr lang="en-ZA" dirty="0"/>
              <a:t> v/s Limpopo – 4 YEAR expenditure comparison</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2016/2017</c:v>
                </c:pt>
                <c:pt idx="1">
                  <c:v>2017/2018</c:v>
                </c:pt>
                <c:pt idx="2">
                  <c:v>2018/2019</c:v>
                </c:pt>
                <c:pt idx="3">
                  <c:v>2019/2020</c:v>
                </c:pt>
              </c:strCache>
            </c:strRef>
          </c:cat>
          <c:val>
            <c:numRef>
              <c:f>Sheet1!$B$2:$B$5</c:f>
              <c:numCache>
                <c:formatCode>General</c:formatCode>
                <c:ptCount val="4"/>
                <c:pt idx="0">
                  <c:v>90.5</c:v>
                </c:pt>
                <c:pt idx="1">
                  <c:v>94.6</c:v>
                </c:pt>
                <c:pt idx="2">
                  <c:v>93</c:v>
                </c:pt>
                <c:pt idx="3">
                  <c:v>84.7</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Greater Tzaneen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2016/2017</c:v>
                </c:pt>
                <c:pt idx="1">
                  <c:v>2017/2018</c:v>
                </c:pt>
                <c:pt idx="2">
                  <c:v>2018/2019</c:v>
                </c:pt>
                <c:pt idx="3">
                  <c:v>2019/2020</c:v>
                </c:pt>
              </c:strCache>
            </c:strRef>
          </c:cat>
          <c:val>
            <c:numRef>
              <c:f>Sheet1!$C$2:$C$5</c:f>
              <c:numCache>
                <c:formatCode>_(* #,##0.0_);_(* \(#,##0.0\);_(* "-"?_);_(@_)</c:formatCode>
                <c:ptCount val="4"/>
                <c:pt idx="0">
                  <c:v>87.44</c:v>
                </c:pt>
                <c:pt idx="1">
                  <c:v>99</c:v>
                </c:pt>
                <c:pt idx="2">
                  <c:v>90.49</c:v>
                </c:pt>
                <c:pt idx="3">
                  <c:v>99</c:v>
                </c:pt>
              </c:numCache>
            </c:numRef>
          </c:val>
          <c:extLst>
            <c:ext xmlns:c16="http://schemas.microsoft.com/office/drawing/2014/chart" uri="{C3380CC4-5D6E-409C-BE32-E72D297353CC}">
              <c16:uniqueId val="{00000001-B539-46E2-B356-34E6F4A24754}"/>
            </c:ext>
          </c:extLst>
        </c:ser>
        <c:dLbls>
          <c:dLblPos val="outEnd"/>
          <c:showLegendKey val="0"/>
          <c:showVal val="1"/>
          <c:showCatName val="0"/>
          <c:showSerName val="0"/>
          <c:showPercent val="0"/>
          <c:showBubbleSize val="0"/>
        </c:dLbls>
        <c:gapWidth val="444"/>
        <c:overlap val="-90"/>
        <c:axId val="1078002112"/>
        <c:axId val="1077998848"/>
      </c:barChart>
      <c:catAx>
        <c:axId val="1078002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77998848"/>
        <c:crosses val="autoZero"/>
        <c:auto val="1"/>
        <c:lblAlgn val="ctr"/>
        <c:lblOffset val="100"/>
        <c:noMultiLvlLbl val="0"/>
      </c:catAx>
      <c:valAx>
        <c:axId val="1077998848"/>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%expenditure</a:t>
                </a:r>
                <a:endParaRPr lang="en-ZA"/>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078002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dirty="0"/>
              <a:t>% Allocation per sector 2016/2017 - 2019/2020</a:t>
            </a:r>
          </a:p>
        </c:rich>
      </c:tx>
      <c:layout>
        <c:manualLayout>
          <c:xMode val="edge"/>
          <c:yMode val="edge"/>
          <c:x val="0.1325925925925926"/>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427712160979882E-2"/>
          <c:y val="6.3427492357829726E-2"/>
          <c:w val="0.90468339895013128"/>
          <c:h val="0.7401276565204058"/>
        </c:manualLayout>
      </c:layout>
      <c:barChart>
        <c:barDir val="col"/>
        <c:grouping val="clustered"/>
        <c:varyColors val="0"/>
        <c:ser>
          <c:idx val="0"/>
          <c:order val="0"/>
          <c:tx>
            <c:strRef>
              <c:f>Sheet1!$B$1</c:f>
              <c:strCache>
                <c:ptCount val="1"/>
                <c:pt idx="0">
                  <c:v>Allocation per sector 2016/2017 - 2019/2020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Community Lighting</c:v>
                </c:pt>
                <c:pt idx="1">
                  <c:v>Roads &amp; Stormwater</c:v>
                </c:pt>
                <c:pt idx="2">
                  <c:v>Solid Waste</c:v>
                </c:pt>
                <c:pt idx="3">
                  <c:v>Community Facilities</c:v>
                </c:pt>
                <c:pt idx="4">
                  <c:v>Sports Facilities</c:v>
                </c:pt>
                <c:pt idx="5">
                  <c:v>PMU</c:v>
                </c:pt>
              </c:strCache>
            </c:strRef>
          </c:cat>
          <c:val>
            <c:numRef>
              <c:f>Sheet1!$B$2:$B$7</c:f>
              <c:numCache>
                <c:formatCode>General</c:formatCode>
                <c:ptCount val="6"/>
                <c:pt idx="0">
                  <c:v>0.3</c:v>
                </c:pt>
                <c:pt idx="1">
                  <c:v>73.900000000000006</c:v>
                </c:pt>
                <c:pt idx="2">
                  <c:v>0</c:v>
                </c:pt>
                <c:pt idx="3">
                  <c:v>6</c:v>
                </c:pt>
                <c:pt idx="4">
                  <c:v>15</c:v>
                </c:pt>
                <c:pt idx="5">
                  <c:v>4.8</c:v>
                </c:pt>
              </c:numCache>
            </c:numRef>
          </c:val>
          <c:extLst>
            <c:ext xmlns:c16="http://schemas.microsoft.com/office/drawing/2014/chart" uri="{C3380CC4-5D6E-409C-BE32-E72D297353CC}">
              <c16:uniqueId val="{00000000-5291-430F-8658-EC56C83B2330}"/>
            </c:ext>
          </c:extLst>
        </c:ser>
        <c:dLbls>
          <c:showLegendKey val="0"/>
          <c:showVal val="0"/>
          <c:showCatName val="0"/>
          <c:showSerName val="0"/>
          <c:showPercent val="0"/>
          <c:showBubbleSize val="0"/>
        </c:dLbls>
        <c:gapWidth val="219"/>
        <c:overlap val="-27"/>
        <c:axId val="1078006464"/>
        <c:axId val="1077993952"/>
      </c:barChart>
      <c:catAx>
        <c:axId val="107800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7993952"/>
        <c:crosses val="autoZero"/>
        <c:auto val="1"/>
        <c:lblAlgn val="ctr"/>
        <c:lblOffset val="100"/>
        <c:noMultiLvlLbl val="0"/>
      </c:catAx>
      <c:valAx>
        <c:axId val="107799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0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a:solidFill>
        <a:schemeClr val="tx1"/>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1400" dirty="0" err="1">
                <a:latin typeface="Arial" panose="020B0604020202020204" pitchFamily="34" charset="0"/>
                <a:cs typeface="Arial" panose="020B0604020202020204" pitchFamily="34" charset="0"/>
              </a:rPr>
              <a:t>Mogalakwena</a:t>
            </a:r>
            <a:r>
              <a:rPr lang="en-ZA" sz="1400" dirty="0">
                <a:latin typeface="Arial" panose="020B0604020202020204" pitchFamily="34" charset="0"/>
                <a:cs typeface="Arial" panose="020B0604020202020204" pitchFamily="34" charset="0"/>
              </a:rPr>
              <a:t> LM v/s</a:t>
            </a:r>
            <a:r>
              <a:rPr lang="en-ZA" sz="1400" baseline="0" dirty="0">
                <a:latin typeface="Arial" panose="020B0604020202020204" pitchFamily="34" charset="0"/>
                <a:cs typeface="Arial" panose="020B0604020202020204" pitchFamily="34" charset="0"/>
              </a:rPr>
              <a:t> Limpopo </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4 YEAR</a:t>
            </a:r>
            <a:r>
              <a:rPr lang="en-ZA" sz="1400" dirty="0">
                <a:latin typeface="Arial" panose="020B0604020202020204" pitchFamily="34" charset="0"/>
                <a:cs typeface="Arial" panose="020B0604020202020204" pitchFamily="34" charset="0"/>
              </a:rPr>
              <a:t> expenditure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2016/2017</c:v>
                </c:pt>
                <c:pt idx="1">
                  <c:v>2017/2018</c:v>
                </c:pt>
                <c:pt idx="2">
                  <c:v>2018/2019</c:v>
                </c:pt>
                <c:pt idx="3">
                  <c:v>2019/2020</c:v>
                </c:pt>
              </c:strCache>
            </c:strRef>
          </c:cat>
          <c:val>
            <c:numRef>
              <c:f>Sheet1!$B$2:$B$5</c:f>
              <c:numCache>
                <c:formatCode>General</c:formatCode>
                <c:ptCount val="4"/>
                <c:pt idx="0">
                  <c:v>90.5</c:v>
                </c:pt>
                <c:pt idx="1">
                  <c:v>94.6</c:v>
                </c:pt>
                <c:pt idx="2">
                  <c:v>93</c:v>
                </c:pt>
                <c:pt idx="3">
                  <c:v>84.7</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Mogalakwena</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2016/2017</c:v>
                </c:pt>
                <c:pt idx="1">
                  <c:v>2017/2018</c:v>
                </c:pt>
                <c:pt idx="2">
                  <c:v>2018/2019</c:v>
                </c:pt>
                <c:pt idx="3">
                  <c:v>2019/2020</c:v>
                </c:pt>
              </c:strCache>
            </c:strRef>
          </c:cat>
          <c:val>
            <c:numRef>
              <c:f>Sheet1!$C$2:$C$5</c:f>
              <c:numCache>
                <c:formatCode>_(* #,##0.0_);_(* \(#,##0.0\);_(* "-"?_);_(@_)</c:formatCode>
                <c:ptCount val="4"/>
                <c:pt idx="0">
                  <c:v>98</c:v>
                </c:pt>
                <c:pt idx="1">
                  <c:v>69</c:v>
                </c:pt>
                <c:pt idx="2">
                  <c:v>83</c:v>
                </c:pt>
                <c:pt idx="3">
                  <c:v>51</c:v>
                </c:pt>
              </c:numCache>
            </c:numRef>
          </c:val>
          <c:extLst>
            <c:ext xmlns:c16="http://schemas.microsoft.com/office/drawing/2014/chart" uri="{C3380CC4-5D6E-409C-BE32-E72D297353CC}">
              <c16:uniqueId val="{00000001-B539-46E2-B356-34E6F4A24754}"/>
            </c:ext>
          </c:extLst>
        </c:ser>
        <c:dLbls>
          <c:showLegendKey val="0"/>
          <c:showVal val="0"/>
          <c:showCatName val="0"/>
          <c:showSerName val="0"/>
          <c:showPercent val="0"/>
          <c:showBubbleSize val="0"/>
        </c:dLbls>
        <c:gapWidth val="219"/>
        <c:overlap val="-27"/>
        <c:axId val="1078004288"/>
        <c:axId val="1077997216"/>
      </c:barChart>
      <c:catAx>
        <c:axId val="107800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7997216"/>
        <c:crosses val="autoZero"/>
        <c:auto val="1"/>
        <c:lblAlgn val="ctr"/>
        <c:lblOffset val="100"/>
        <c:noMultiLvlLbl val="0"/>
      </c:catAx>
      <c:valAx>
        <c:axId val="107799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xpenditure</a:t>
                </a:r>
                <a:endParaRPr lang="en-ZA" sz="1400" dirty="0">
                  <a:latin typeface="Arial" panose="020B0604020202020204" pitchFamily="34" charset="0"/>
                  <a:cs typeface="Arial" panose="020B0604020202020204" pitchFamily="34" charset="0"/>
                </a:endParaRPr>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800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27712160979882E-2"/>
          <c:y val="6.3427492357829726E-2"/>
          <c:w val="0.90468339895013128"/>
          <c:h val="0.7401276565204058"/>
        </c:manualLayout>
      </c:layout>
      <c:barChart>
        <c:barDir val="col"/>
        <c:grouping val="clustered"/>
        <c:varyColors val="0"/>
        <c:ser>
          <c:idx val="0"/>
          <c:order val="0"/>
          <c:tx>
            <c:strRef>
              <c:f>Sheet1!$B$1</c:f>
              <c:strCache>
                <c:ptCount val="1"/>
                <c:pt idx="0">
                  <c:v>Allocation per sector 2016/2017 - 2019/2020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Lighting</c:v>
                </c:pt>
                <c:pt idx="1">
                  <c:v>Roads &amp; Stormwater</c:v>
                </c:pt>
                <c:pt idx="2">
                  <c:v>Water</c:v>
                </c:pt>
                <c:pt idx="3">
                  <c:v>sanitation</c:v>
                </c:pt>
                <c:pt idx="4">
                  <c:v>Solid Waste</c:v>
                </c:pt>
                <c:pt idx="5">
                  <c:v>Sports Facilities</c:v>
                </c:pt>
                <c:pt idx="6">
                  <c:v>PMU</c:v>
                </c:pt>
              </c:strCache>
            </c:strRef>
          </c:cat>
          <c:val>
            <c:numRef>
              <c:f>Sheet1!$B$2:$B$8</c:f>
              <c:numCache>
                <c:formatCode>General</c:formatCode>
                <c:ptCount val="7"/>
                <c:pt idx="0">
                  <c:v>1.8</c:v>
                </c:pt>
                <c:pt idx="1">
                  <c:v>17.2</c:v>
                </c:pt>
                <c:pt idx="2">
                  <c:v>61.1</c:v>
                </c:pt>
                <c:pt idx="3">
                  <c:v>2.8</c:v>
                </c:pt>
                <c:pt idx="4">
                  <c:v>0</c:v>
                </c:pt>
                <c:pt idx="5">
                  <c:v>12.9</c:v>
                </c:pt>
                <c:pt idx="6">
                  <c:v>4.0999999999999996</c:v>
                </c:pt>
              </c:numCache>
            </c:numRef>
          </c:val>
          <c:extLst>
            <c:ext xmlns:c16="http://schemas.microsoft.com/office/drawing/2014/chart" uri="{C3380CC4-5D6E-409C-BE32-E72D297353CC}">
              <c16:uniqueId val="{00000000-5291-430F-8658-EC56C83B2330}"/>
            </c:ext>
          </c:extLst>
        </c:ser>
        <c:dLbls>
          <c:showLegendKey val="0"/>
          <c:showVal val="0"/>
          <c:showCatName val="0"/>
          <c:showSerName val="0"/>
          <c:showPercent val="0"/>
          <c:showBubbleSize val="0"/>
        </c:dLbls>
        <c:gapWidth val="219"/>
        <c:overlap val="-27"/>
        <c:axId val="1078005920"/>
        <c:axId val="1077994496"/>
      </c:barChart>
      <c:catAx>
        <c:axId val="1078005920"/>
        <c:scaling>
          <c:orientation val="minMax"/>
        </c:scaling>
        <c:delete val="1"/>
        <c:axPos val="b"/>
        <c:numFmt formatCode="General" sourceLinked="1"/>
        <c:majorTickMark val="none"/>
        <c:minorTickMark val="none"/>
        <c:tickLblPos val="nextTo"/>
        <c:crossAx val="1077994496"/>
        <c:crosses val="autoZero"/>
        <c:auto val="1"/>
        <c:lblAlgn val="ctr"/>
        <c:lblOffset val="100"/>
        <c:noMultiLvlLbl val="0"/>
      </c:catAx>
      <c:valAx>
        <c:axId val="107799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8005920"/>
        <c:crosses val="autoZero"/>
        <c:crossBetween val="between"/>
      </c:valAx>
      <c:spPr>
        <a:noFill/>
        <a:ln>
          <a:noFill/>
        </a:ln>
        <a:effectLst/>
      </c:spPr>
    </c:plotArea>
    <c:legend>
      <c:legendPos val="b"/>
      <c:layout>
        <c:manualLayout>
          <c:xMode val="edge"/>
          <c:yMode val="edge"/>
          <c:x val="0.1776175634295713"/>
          <c:y val="0.86575325077687093"/>
          <c:w val="0.6447648731408574"/>
          <c:h val="0.119180883512189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1010" tIns="45505" rIns="91010" bIns="45505" rtlCol="0"/>
          <a:lstStyle>
            <a:lvl1pPr algn="l">
              <a:defRPr sz="1200"/>
            </a:lvl1pPr>
          </a:lstStyle>
          <a:p>
            <a:endParaRPr lang="en-ZA"/>
          </a:p>
        </p:txBody>
      </p:sp>
      <p:sp>
        <p:nvSpPr>
          <p:cNvPr id="3" name="Date Placeholder 2"/>
          <p:cNvSpPr>
            <a:spLocks noGrp="1"/>
          </p:cNvSpPr>
          <p:nvPr>
            <p:ph type="dt" sz="quarter" idx="1"/>
          </p:nvPr>
        </p:nvSpPr>
        <p:spPr>
          <a:xfrm>
            <a:off x="3970938" y="0"/>
            <a:ext cx="3037840" cy="466435"/>
          </a:xfrm>
          <a:prstGeom prst="rect">
            <a:avLst/>
          </a:prstGeom>
        </p:spPr>
        <p:txBody>
          <a:bodyPr vert="horz" lIns="91010" tIns="45505" rIns="91010" bIns="45505" rtlCol="0"/>
          <a:lstStyle>
            <a:lvl1pPr algn="r">
              <a:defRPr sz="1200"/>
            </a:lvl1pPr>
          </a:lstStyle>
          <a:p>
            <a:fld id="{2371094E-16C3-4201-8842-FC78304BB5D0}" type="datetimeFigureOut">
              <a:rPr lang="en-ZA" smtClean="0"/>
              <a:t>2020/11/02</a:t>
            </a:fld>
            <a:endParaRPr lang="en-ZA"/>
          </a:p>
        </p:txBody>
      </p:sp>
      <p:sp>
        <p:nvSpPr>
          <p:cNvPr id="4" name="Footer Placeholder 3"/>
          <p:cNvSpPr>
            <a:spLocks noGrp="1"/>
          </p:cNvSpPr>
          <p:nvPr>
            <p:ph type="ftr" sz="quarter" idx="2"/>
          </p:nvPr>
        </p:nvSpPr>
        <p:spPr>
          <a:xfrm>
            <a:off x="1" y="8829967"/>
            <a:ext cx="3037840" cy="466434"/>
          </a:xfrm>
          <a:prstGeom prst="rect">
            <a:avLst/>
          </a:prstGeom>
        </p:spPr>
        <p:txBody>
          <a:bodyPr vert="horz" lIns="91010" tIns="45505" rIns="91010" bIns="45505"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1010" tIns="45505" rIns="91010" bIns="45505" rtlCol="0" anchor="b"/>
          <a:lstStyle>
            <a:lvl1pPr algn="r">
              <a:defRPr sz="1200"/>
            </a:lvl1pPr>
          </a:lstStyle>
          <a:p>
            <a:fld id="{9B520FF6-E37E-491E-BC10-8AFFEAC9D084}" type="slidenum">
              <a:rPr lang="en-ZA" smtClean="0"/>
              <a:t>‹#›</a:t>
            </a:fld>
            <a:endParaRPr lang="en-ZA"/>
          </a:p>
        </p:txBody>
      </p:sp>
    </p:spTree>
    <p:extLst>
      <p:ext uri="{BB962C8B-B14F-4D97-AF65-F5344CB8AC3E}">
        <p14:creationId xmlns:p14="http://schemas.microsoft.com/office/powerpoint/2010/main" val="2055693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6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6315"/>
          </a:xfrm>
          <a:prstGeom prst="rect">
            <a:avLst/>
          </a:prstGeom>
        </p:spPr>
        <p:txBody>
          <a:bodyPr vert="horz" lIns="91440" tIns="45720" rIns="91440" bIns="45720" rtlCol="0"/>
          <a:lstStyle>
            <a:lvl1pPr algn="r">
              <a:defRPr sz="1200"/>
            </a:lvl1pPr>
          </a:lstStyle>
          <a:p>
            <a:fld id="{1D9FE650-25C5-4AE6-88CD-F400453671A8}" type="datetimeFigureOut">
              <a:rPr lang="en-US" smtClean="0"/>
              <a:t>11/2/2020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73333"/>
            <a:ext cx="5608975" cy="366176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085"/>
            <a:ext cx="3038604" cy="4663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0085"/>
            <a:ext cx="3038604" cy="466315"/>
          </a:xfrm>
          <a:prstGeom prst="rect">
            <a:avLst/>
          </a:prstGeom>
        </p:spPr>
        <p:txBody>
          <a:bodyPr vert="horz" lIns="91440" tIns="45720" rIns="91440" bIns="45720" rtlCol="0" anchor="b"/>
          <a:lstStyle>
            <a:lvl1pPr algn="r">
              <a:defRPr sz="1200"/>
            </a:lvl1pPr>
          </a:lstStyle>
          <a:p>
            <a:fld id="{2883556C-97E8-4010-A003-9AAC148B485F}" type="slidenum">
              <a:rPr lang="en-US" smtClean="0"/>
              <a:t>‹#›</a:t>
            </a:fld>
            <a:endParaRPr lang="en-US"/>
          </a:p>
        </p:txBody>
      </p:sp>
    </p:spTree>
    <p:extLst>
      <p:ext uri="{BB962C8B-B14F-4D97-AF65-F5344CB8AC3E}">
        <p14:creationId xmlns:p14="http://schemas.microsoft.com/office/powerpoint/2010/main" val="158911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7223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21534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45817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07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73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88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313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60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55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2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451109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912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173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4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349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73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943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36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4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77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1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24657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962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137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3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24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58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358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812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40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999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40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249574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963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626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597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511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441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76484B-A08C-4E62-B3C8-93544C944C8B}"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14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BE708-44DA-4603-B93F-6882105748AE}"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22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82B1E-AF7D-4747-AC0B-EC6F84D5965A}"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58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7D6CF-FE2C-4047-AC01-07210D44D5D1}" type="datetime1">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87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F9E29F-C22F-4E32-8A50-B4C22255FC47}" type="datetime1">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73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629495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5D64E8-E73D-4538-9CA3-5F9F48C2B71E}" type="datetime1">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948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69E44-F401-45DD-8085-602DFC3DBFB6}" type="datetime1">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12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F30D29-5A1E-4105-819F-5657E514A7AC}" type="datetime1">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967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0383AA-6DE5-4B54-8DFF-56315C8E5047}" type="datetime1">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72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28A9-0351-4616-BE89-88D5F3387756}"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204CE-F442-43FC-9EF5-A05A39127715}"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87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79207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4548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33043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40324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D033-EC1E-4C31-BFA2-1A765CF36CD5}" type="datetimeFigureOut">
              <a:rPr lang="en-US" smtClean="0"/>
              <a:t>11/2/2020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180963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8DD033-EC1E-4C31-BFA2-1A765CF36CD5}" type="datetimeFigureOut">
              <a:rPr lang="en-US" smtClean="0">
                <a:solidFill>
                  <a:prstClr val="black">
                    <a:tint val="75000"/>
                  </a:prstClr>
                </a:solidFill>
              </a:rPr>
              <a:pPr defTabSz="914400"/>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84467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8DD033-EC1E-4C31-BFA2-1A765CF36CD5}" type="datetimeFigureOut">
              <a:rPr lang="en-US" smtClean="0">
                <a:solidFill>
                  <a:prstClr val="black">
                    <a:tint val="75000"/>
                  </a:prstClr>
                </a:solidFill>
              </a:rPr>
              <a:pPr defTabSz="914400"/>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4721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8DD033-EC1E-4C31-BFA2-1A765CF36CD5}" type="datetimeFigureOut">
              <a:rPr lang="en-US" smtClean="0">
                <a:solidFill>
                  <a:prstClr val="black">
                    <a:tint val="75000"/>
                  </a:prstClr>
                </a:solidFill>
              </a:rPr>
              <a:pPr defTabSz="914400"/>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16179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6F81576-7437-426C-BB80-4EE550506ECE}" type="datetime1">
              <a:rPr lang="en-US" smtClean="0">
                <a:solidFill>
                  <a:prstClr val="black">
                    <a:tint val="75000"/>
                  </a:prstClr>
                </a:solidFill>
              </a:rPr>
              <a:pPr defTabSz="914400"/>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481397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49727" y="3094517"/>
            <a:ext cx="8455068" cy="889348"/>
          </a:xfrm>
        </p:spPr>
        <p:txBody>
          <a:bodyPr>
            <a:normAutofit fontScale="90000"/>
          </a:bodyPr>
          <a:lstStyle/>
          <a:p>
            <a:pPr>
              <a:lnSpc>
                <a:spcPct val="150000"/>
              </a:lnSpc>
            </a:pP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REPORT ON SUPPORT PROVIDED TO GREATER TZANEEN AND MOGALAKWENA LOCAL MUNICIPALITIES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PORTFOLIO COMMITTEE</a:t>
            </a:r>
          </a:p>
        </p:txBody>
      </p:sp>
      <p:sp>
        <p:nvSpPr>
          <p:cNvPr id="3" name="Subtitle 2"/>
          <p:cNvSpPr>
            <a:spLocks noGrp="1"/>
          </p:cNvSpPr>
          <p:nvPr>
            <p:ph type="subTitle" idx="1"/>
          </p:nvPr>
        </p:nvSpPr>
        <p:spPr>
          <a:xfrm>
            <a:off x="2532099" y="2906038"/>
            <a:ext cx="6858000" cy="376958"/>
          </a:xfrm>
        </p:spPr>
        <p:txBody>
          <a:bodyPr>
            <a:noAutofit/>
          </a:bodyPr>
          <a:lstStyle/>
          <a:p>
            <a:r>
              <a:rPr lang="en-US"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8906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9879" y="249382"/>
            <a:ext cx="7886700" cy="315883"/>
          </a:xfrm>
        </p:spPr>
        <p:txBody>
          <a:bodyPr>
            <a:noAutofit/>
          </a:bodyPr>
          <a:lstStyle/>
          <a:p>
            <a:pPr algn="ctr"/>
            <a:r>
              <a:rPr lang="en-US" altLang="en-US" sz="1800" b="1" dirty="0">
                <a:latin typeface="Arial" charset="0"/>
              </a:rPr>
              <a:t>  </a:t>
            </a:r>
            <a:r>
              <a:rPr lang="en-US" altLang="en-US" sz="1400" b="1" dirty="0">
                <a:latin typeface="Arial" charset="0"/>
              </a:rPr>
              <a:t>MUNICIPAL INSTITUTIONAL DEVELOPMENT AND TRANSFORMATION</a:t>
            </a:r>
            <a:endParaRPr lang="en-US" sz="1400" b="1" dirty="0"/>
          </a:p>
        </p:txBody>
      </p:sp>
      <p:sp>
        <p:nvSpPr>
          <p:cNvPr id="3" name="Content Placeholder 2"/>
          <p:cNvSpPr>
            <a:spLocks noGrp="1"/>
          </p:cNvSpPr>
          <p:nvPr>
            <p:ph idx="1"/>
          </p:nvPr>
        </p:nvSpPr>
        <p:spPr>
          <a:xfrm>
            <a:off x="942193" y="565265"/>
            <a:ext cx="10085694" cy="5519390"/>
          </a:xfrm>
        </p:spPr>
        <p:txBody>
          <a:bodyPr>
            <a:normAutofit lnSpcReduction="10000"/>
          </a:bodyPr>
          <a:lstStyle/>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 municipality is supported on the following;</a:t>
            </a:r>
          </a:p>
          <a:p>
            <a:pPr algn="just">
              <a:lnSpc>
                <a:spcPct val="10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Review and implementation of staff establishment which was adopted on the 26 June 2020.</a:t>
            </a:r>
          </a:p>
          <a:p>
            <a:pPr algn="just">
              <a:lnSpc>
                <a:spcPct val="10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department is supporting Greater Tzaneen municipality on job evaluation process. The municipality has 420 jobs on the approved organisational structure.  All 420 jobs have been evaluated and awaiting to be submitted to the Provincial Audit Committee for auditing and moderation.</a:t>
            </a:r>
          </a:p>
          <a:p>
            <a:pPr algn="just">
              <a:lnSpc>
                <a:spcPct val="10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department in collaboration with GTAC conducted capacity interventions on Standard for Infrastructure Procurement and Delivery Management(SPDIM) and Infrastructure Delivery Management System(IDMS).</a:t>
            </a:r>
          </a:p>
          <a:p>
            <a:pPr algn="just">
              <a:lnSpc>
                <a:spcPct val="10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Appointment of senior managers and management of their contracts thereof. All Senior Managers posts are currently filled. </a:t>
            </a:r>
          </a:p>
          <a:p>
            <a:pPr>
              <a:lnSpc>
                <a:spcPct val="100000"/>
              </a:lnSpc>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nSpc>
                <a:spcPct val="10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07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390499" y="323184"/>
            <a:ext cx="82813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ZA" altLang="en-US" sz="1400" b="1" dirty="0">
                <a:solidFill>
                  <a:srgbClr val="000000"/>
                </a:solidFill>
                <a:latin typeface="Arial" pitchFamily="34" charset="0"/>
                <a:cs typeface="Arial" pitchFamily="34" charset="0"/>
              </a:rPr>
              <a:t>INTEGRATED DEVELOPMENT PLAN</a:t>
            </a:r>
            <a:endParaRPr lang="en-ZA" altLang="en-US" sz="1400" b="1" dirty="0">
              <a:solidFill>
                <a:prstClr val="black"/>
              </a:solidFill>
              <a:latin typeface="Arial" pitchFamily="34" charset="0"/>
              <a:cs typeface="Arial" pitchFamily="34" charset="0"/>
            </a:endParaRPr>
          </a:p>
        </p:txBody>
      </p:sp>
      <p:sp>
        <p:nvSpPr>
          <p:cNvPr id="6" name="Content Placeholder 1"/>
          <p:cNvSpPr>
            <a:spLocks noGrp="1"/>
          </p:cNvSpPr>
          <p:nvPr>
            <p:ph idx="1"/>
          </p:nvPr>
        </p:nvSpPr>
        <p:spPr>
          <a:xfrm>
            <a:off x="896389" y="646350"/>
            <a:ext cx="10515600" cy="5121275"/>
          </a:xfrm>
        </p:spPr>
        <p:txBody>
          <a:bodyPr>
            <a:noAutofit/>
          </a:bodyPr>
          <a:lstStyle/>
          <a:p>
            <a:pPr marL="0" indent="0" algn="just">
              <a:lnSpc>
                <a:spcPct val="100000"/>
              </a:lnSpc>
              <a:buNone/>
            </a:pPr>
            <a:r>
              <a:rPr lang="en-ZA" sz="1600" dirty="0">
                <a:latin typeface="Arial" panose="020B0604020202020204" pitchFamily="34" charset="0"/>
                <a:cs typeface="Arial" panose="020B0604020202020204" pitchFamily="34" charset="0"/>
              </a:rPr>
              <a:t>Provide support to the Greater Tzaneen Local Municipality in the development and annual review of the IDPs by:</a:t>
            </a:r>
          </a:p>
          <a:p>
            <a:pPr algn="just">
              <a:lnSpc>
                <a:spcPct val="100000"/>
              </a:lnSpc>
            </a:pPr>
            <a:r>
              <a:rPr lang="en-ZA" sz="1600" dirty="0">
                <a:latin typeface="Arial" panose="020B0604020202020204" pitchFamily="34" charset="0"/>
                <a:cs typeface="Arial" panose="020B0604020202020204" pitchFamily="34" charset="0"/>
              </a:rPr>
              <a:t>Coordinating and supporting the municipality during IDP engagement sessions. ( Analysis, Strategies and Project Phases).</a:t>
            </a:r>
          </a:p>
          <a:p>
            <a:pPr algn="just">
              <a:lnSpc>
                <a:spcPct val="100000"/>
              </a:lnSpc>
            </a:pPr>
            <a:r>
              <a:rPr lang="en-US" sz="1600" dirty="0">
                <a:latin typeface="Arial" panose="020B0604020202020204" pitchFamily="34" charset="0"/>
                <a:cs typeface="Arial" panose="020B0604020202020204" pitchFamily="34" charset="0"/>
              </a:rPr>
              <a:t> Analyzing the local municipality’ Draft IDP/Budget documents and </a:t>
            </a:r>
            <a:r>
              <a:rPr lang="en-ZA" sz="1600" dirty="0">
                <a:latin typeface="Arial" panose="020B0604020202020204" pitchFamily="34" charset="0"/>
                <a:cs typeface="Arial" panose="020B0604020202020204" pitchFamily="34" charset="0"/>
              </a:rPr>
              <a:t>Final IDP documents and issuing the report with recommendations (IDP Analysis Report as well as the MEC’s IDP Assessment Report).</a:t>
            </a:r>
          </a:p>
          <a:p>
            <a:pPr algn="just">
              <a:lnSpc>
                <a:spcPct val="100000"/>
              </a:lnSpc>
            </a:pPr>
            <a:r>
              <a:rPr lang="en-ZA" sz="1600" dirty="0">
                <a:latin typeface="Arial" panose="020B0604020202020204" pitchFamily="34" charset="0"/>
                <a:cs typeface="Arial" panose="020B0604020202020204" pitchFamily="34" charset="0"/>
              </a:rPr>
              <a:t>Coordinating and supporting municipality during the IDP Steering Committee meetings, Rep Fora and Strategic Planning sessions.</a:t>
            </a:r>
          </a:p>
          <a:p>
            <a:pPr lvl="0" algn="just">
              <a:lnSpc>
                <a:spcPct val="100000"/>
              </a:lnSpc>
              <a:buFont typeface="Wingdings" panose="05000000000000000000" pitchFamily="2" charset="2"/>
              <a:buChar char="§"/>
            </a:pPr>
            <a:r>
              <a:rPr lang="en-ZA" sz="1600" dirty="0">
                <a:solidFill>
                  <a:prstClr val="black"/>
                </a:solidFill>
                <a:latin typeface="Arial" panose="020B0604020202020204" pitchFamily="34" charset="0"/>
                <a:cs typeface="Arial" panose="020B0604020202020204" pitchFamily="34" charset="0"/>
              </a:rPr>
              <a:t>The municipality has adopted its Integrated Development Plan (IDP) by the end of June 2020 as required amidst the COVID – 19 pandemic and the subsequent lockdown.</a:t>
            </a:r>
          </a:p>
          <a:p>
            <a:pPr lvl="0" algn="just">
              <a:lnSpc>
                <a:spcPct val="100000"/>
              </a:lnSpc>
              <a:buFont typeface="Wingdings" panose="05000000000000000000" pitchFamily="2" charset="2"/>
              <a:buChar char="§"/>
            </a:pPr>
            <a:r>
              <a:rPr lang="en-ZA" sz="1600" dirty="0">
                <a:solidFill>
                  <a:prstClr val="black"/>
                </a:solidFill>
                <a:latin typeface="Arial" panose="020B0604020202020204" pitchFamily="34" charset="0"/>
                <a:cs typeface="Arial" panose="020B0604020202020204" pitchFamily="34" charset="0"/>
              </a:rPr>
              <a:t>The IDP of the municipality is credible and has been rated high as per the 2020/21 MEC IDP Assessment Report.</a:t>
            </a:r>
          </a:p>
          <a:p>
            <a:pPr lvl="0" algn="just">
              <a:lnSpc>
                <a:spcPct val="100000"/>
              </a:lnSpc>
              <a:buFont typeface="Wingdings" panose="05000000000000000000" pitchFamily="2" charset="2"/>
              <a:buChar char="§"/>
            </a:pPr>
            <a:r>
              <a:rPr lang="en-ZA" sz="1600" dirty="0">
                <a:solidFill>
                  <a:prstClr val="black"/>
                </a:solidFill>
                <a:latin typeface="Arial" panose="020B0604020202020204" pitchFamily="34" charset="0"/>
                <a:cs typeface="Arial" panose="020B0604020202020204" pitchFamily="34" charset="0"/>
              </a:rPr>
              <a:t>The IDP and SDBIP of the municipality are not aligned for two consecutive years (2019/20 and 2020/21)</a:t>
            </a:r>
          </a:p>
          <a:p>
            <a:pPr marL="0" indent="0">
              <a:lnSpc>
                <a:spcPct val="100000"/>
              </a:lnSpc>
              <a:buNone/>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30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567" y="207818"/>
            <a:ext cx="11878888" cy="6010102"/>
          </a:xfrm>
        </p:spPr>
        <p:txBody>
          <a:bodyPr>
            <a:normAutofit fontScale="70000" lnSpcReduction="20000"/>
          </a:bodyPr>
          <a:lstStyle/>
          <a:p>
            <a:pPr marL="0" indent="0" algn="ctr">
              <a:lnSpc>
                <a:spcPct val="150000"/>
              </a:lnSpc>
              <a:buNone/>
            </a:pPr>
            <a:r>
              <a:rPr lang="en-US" sz="2000" b="1" dirty="0">
                <a:latin typeface="Arial" panose="020B0604020202020204" pitchFamily="34" charset="0"/>
                <a:cs typeface="Arial" panose="020B0604020202020204" pitchFamily="34" charset="0"/>
              </a:rPr>
              <a:t>Municipality is supported on implementation of SPLUMA</a:t>
            </a:r>
          </a:p>
          <a:p>
            <a:pPr>
              <a:lnSpc>
                <a:spcPct val="150000"/>
              </a:lnSpc>
            </a:pPr>
            <a:r>
              <a:rPr lang="en-US" sz="2000" b="1" dirty="0">
                <a:latin typeface="Arial" panose="020B0604020202020204" pitchFamily="34" charset="0"/>
                <a:cs typeface="Arial" panose="020B0604020202020204" pitchFamily="34" charset="0"/>
              </a:rPr>
              <a:t>SPLUMA BY-LAWS</a:t>
            </a:r>
          </a:p>
          <a:p>
            <a:pPr>
              <a:lnSpc>
                <a:spcPct val="150000"/>
              </a:lnSpc>
              <a:buFontTx/>
              <a:buChar char="-"/>
            </a:pPr>
            <a:r>
              <a:rPr lang="en-US" sz="2000" dirty="0">
                <a:latin typeface="Arial" panose="020B0604020202020204" pitchFamily="34" charset="0"/>
                <a:cs typeface="Arial" panose="020B0604020202020204" pitchFamily="34" charset="0"/>
              </a:rPr>
              <a:t>The municipality  was supported to develop and approve the SPLUMA  By-laws and is currently being implemented. </a:t>
            </a:r>
          </a:p>
          <a:p>
            <a:pPr>
              <a:lnSpc>
                <a:spcPct val="150000"/>
              </a:lnSpc>
            </a:pPr>
            <a:r>
              <a:rPr lang="en-US" sz="2000" b="1" dirty="0">
                <a:latin typeface="Arial" panose="020B0604020202020204" pitchFamily="34" charset="0"/>
                <a:cs typeface="Arial" panose="020B0604020202020204" pitchFamily="34" charset="0"/>
              </a:rPr>
              <a:t>Municipal Planning Tribunal</a:t>
            </a:r>
          </a:p>
          <a:p>
            <a:pPr>
              <a:lnSpc>
                <a:spcPct val="150000"/>
              </a:lnSpc>
              <a:buFontTx/>
              <a:buChar char="-"/>
            </a:pPr>
            <a:r>
              <a:rPr lang="en-US" sz="2000" dirty="0">
                <a:latin typeface="Arial" panose="020B0604020202020204" pitchFamily="34" charset="0"/>
                <a:cs typeface="Arial" panose="020B0604020202020204" pitchFamily="34" charset="0"/>
              </a:rPr>
              <a:t>The municipality has opted for independent Municipal Planning Tribunal and currently operating. Officials from the department participate in the tribunal as observers.  </a:t>
            </a:r>
          </a:p>
          <a:p>
            <a:pPr lvl="0">
              <a:lnSpc>
                <a:spcPct val="150000"/>
              </a:lnSpc>
            </a:pPr>
            <a:r>
              <a:rPr lang="en-ZA" sz="2000" b="1" dirty="0">
                <a:solidFill>
                  <a:prstClr val="black"/>
                </a:solidFill>
                <a:latin typeface="Arial" panose="020B0604020202020204" pitchFamily="34" charset="0"/>
                <a:cs typeface="Arial" panose="020B0604020202020204" pitchFamily="34" charset="0"/>
              </a:rPr>
              <a:t>Spatial Development Framework </a:t>
            </a:r>
          </a:p>
          <a:p>
            <a:pPr marL="457200" lvl="1" indent="0">
              <a:lnSpc>
                <a:spcPct val="150000"/>
              </a:lnSpc>
              <a:buNone/>
            </a:pPr>
            <a:r>
              <a:rPr lang="en-ZA" sz="2000" dirty="0">
                <a:solidFill>
                  <a:prstClr val="black"/>
                </a:solidFill>
                <a:latin typeface="Arial" panose="020B0604020202020204" pitchFamily="34" charset="0"/>
                <a:cs typeface="Arial" panose="020B0604020202020204" pitchFamily="34" charset="0"/>
              </a:rPr>
              <a:t>The g</a:t>
            </a:r>
            <a:r>
              <a:rPr lang="en-ZA" sz="2000" dirty="0">
                <a:latin typeface="Arial" panose="020B0604020202020204" pitchFamily="34" charset="0"/>
                <a:cs typeface="Arial" panose="020B0604020202020204" pitchFamily="34" charset="0"/>
              </a:rPr>
              <a:t>reater Tzaneen Municipal Council has approved and adopted the Spatial Development Framework in 2017. The adopted SDF is in line with the provisions of the Spatial Planning and Land Use Management Act, 2013 (Act 16 of 2013). The Department continues to provide an oversight role through support and monitoring the implementation of the adopted SDF, this include providing guidance/advices during the Municipal Planning Tribunal meetings to ensure that decisions taken on land use applications aligns with the SDF, as well as ensuring that plans highlighted by the municipality on the SDF such as Precinct Plans are actually developed. </a:t>
            </a:r>
            <a:endParaRPr lang="en-US" sz="2000" b="1" dirty="0">
              <a:latin typeface="Arial" panose="020B0604020202020204" pitchFamily="34" charset="0"/>
              <a:cs typeface="Arial" panose="020B0604020202020204" pitchFamily="34" charset="0"/>
            </a:endParaRPr>
          </a:p>
          <a:p>
            <a:pPr lvl="0">
              <a:lnSpc>
                <a:spcPct val="150000"/>
              </a:lnSpc>
            </a:pPr>
            <a:r>
              <a:rPr lang="en-US" sz="2000" b="1" dirty="0">
                <a:latin typeface="Arial" panose="020B0604020202020204" pitchFamily="34" charset="0"/>
                <a:cs typeface="Arial" panose="020B0604020202020204" pitchFamily="34" charset="0"/>
              </a:rPr>
              <a:t>Land Use Scheme</a:t>
            </a:r>
          </a:p>
          <a:p>
            <a:pPr lvl="0">
              <a:lnSpc>
                <a:spcPct val="150000"/>
              </a:lnSpc>
              <a:buFontTx/>
              <a:buChar char="-"/>
            </a:pPr>
            <a:r>
              <a:rPr lang="en-US" sz="2000" dirty="0">
                <a:solidFill>
                  <a:prstClr val="black"/>
                </a:solidFill>
                <a:latin typeface="Arial" panose="020B0604020202020204" pitchFamily="34" charset="0"/>
                <a:cs typeface="Arial" panose="020B0604020202020204" pitchFamily="34" charset="0"/>
              </a:rPr>
              <a:t>The municipality is being supported to develop the  Land Use Scheme in terms SPLUMA guidelines.</a:t>
            </a:r>
            <a:r>
              <a:rPr lang="en-ZA" sz="2000" dirty="0">
                <a:solidFill>
                  <a:prstClr val="black"/>
                </a:solidFill>
                <a:latin typeface="Arial" panose="020B0604020202020204" pitchFamily="34" charset="0"/>
                <a:cs typeface="Arial" panose="020B0604020202020204" pitchFamily="34" charset="0"/>
              </a:rPr>
              <a:t> The department participates in the Steering Committee.</a:t>
            </a:r>
          </a:p>
          <a:p>
            <a:pPr lvl="0">
              <a:lnSpc>
                <a:spcPct val="150000"/>
              </a:lnSpc>
              <a:buFontTx/>
              <a:buChar char="-"/>
            </a:pP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88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94" y="207819"/>
            <a:ext cx="11665318" cy="5835534"/>
          </a:xfrm>
        </p:spPr>
        <p:txBody>
          <a:bodyPr>
            <a:normAutofit/>
          </a:bodyPr>
          <a:lstStyle/>
          <a:p>
            <a:pPr marL="0" indent="0" algn="just">
              <a:lnSpc>
                <a:spcPct val="100000"/>
              </a:lnSpc>
              <a:buNone/>
            </a:pPr>
            <a:r>
              <a:rPr lang="en-US" sz="2900" b="1" dirty="0">
                <a:solidFill>
                  <a:prstClr val="black"/>
                </a:solidFill>
                <a:latin typeface="Arial" panose="020B0604020202020204" pitchFamily="34" charset="0"/>
                <a:ea typeface="+mj-ea"/>
                <a:cs typeface="Arial" panose="020B0604020202020204" pitchFamily="34" charset="0"/>
              </a:rPr>
              <a:t>MUNICIPAL FINANCIAL VIABILITY AND MANAGEMENT</a:t>
            </a:r>
            <a:endParaRPr lang="en-US" sz="200" dirty="0">
              <a:latin typeface="Arial" panose="020B0604020202020204" pitchFamily="34" charset="0"/>
              <a:cs typeface="Arial" panose="020B0604020202020204" pitchFamily="34" charset="0"/>
            </a:endParaRPr>
          </a:p>
          <a:p>
            <a:pPr algn="just">
              <a:lnSpc>
                <a:spcPct val="100000"/>
              </a:lnSpc>
            </a:pPr>
            <a:r>
              <a:rPr lang="en-US" sz="2900" dirty="0">
                <a:latin typeface="Arial" panose="020B0604020202020204" pitchFamily="34" charset="0"/>
                <a:cs typeface="Arial" panose="020B0604020202020204" pitchFamily="34" charset="0"/>
              </a:rPr>
              <a:t>Monitored compliance with the provision of Municipal Property Rates Act</a:t>
            </a:r>
          </a:p>
          <a:p>
            <a:pPr algn="just">
              <a:lnSpc>
                <a:spcPct val="100000"/>
              </a:lnSpc>
            </a:pPr>
            <a:r>
              <a:rPr lang="en-US" sz="2900" dirty="0">
                <a:latin typeface="Arial" panose="020B0604020202020204" pitchFamily="34" charset="0"/>
                <a:cs typeface="Arial" panose="020B0604020202020204" pitchFamily="34" charset="0"/>
              </a:rPr>
              <a:t>Assessed the 2018/2019 audit action plans and provided feedback to the municipality, as well as to monitor progress on the implementation thereof.</a:t>
            </a:r>
          </a:p>
          <a:p>
            <a:pPr algn="just">
              <a:lnSpc>
                <a:spcPct val="100000"/>
              </a:lnSpc>
            </a:pPr>
            <a:r>
              <a:rPr lang="en-US" sz="2900" dirty="0">
                <a:latin typeface="Arial" panose="020B0604020202020204" pitchFamily="34" charset="0"/>
                <a:cs typeface="Arial" panose="020B0604020202020204" pitchFamily="34" charset="0"/>
              </a:rPr>
              <a:t>Conducted  2019/2020 AFS readiness assessment</a:t>
            </a:r>
          </a:p>
          <a:p>
            <a:pPr algn="just">
              <a:lnSpc>
                <a:spcPct val="100000"/>
              </a:lnSpc>
            </a:pPr>
            <a:r>
              <a:rPr lang="en-US" sz="2900" dirty="0">
                <a:latin typeface="Arial" panose="020B0604020202020204" pitchFamily="34" charset="0"/>
                <a:cs typeface="Arial" panose="020B0604020202020204" pitchFamily="34" charset="0"/>
              </a:rPr>
              <a:t>Attended audit steering committee meetings </a:t>
            </a:r>
          </a:p>
          <a:p>
            <a:pPr algn="just">
              <a:lnSpc>
                <a:spcPct val="100000"/>
              </a:lnSpc>
            </a:pPr>
            <a:r>
              <a:rPr lang="en-US" sz="2900" dirty="0">
                <a:latin typeface="Arial" panose="020B0604020202020204" pitchFamily="34" charset="0"/>
                <a:cs typeface="Arial" panose="020B0604020202020204" pitchFamily="34" charset="0"/>
              </a:rPr>
              <a:t>Conducted government debt reconciliation/working session</a:t>
            </a:r>
          </a:p>
          <a:p>
            <a:pPr algn="just">
              <a:lnSpc>
                <a:spcPct val="100000"/>
              </a:lnSpc>
            </a:pPr>
            <a:endParaRPr lang="en-US" sz="2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58239" y="1210614"/>
            <a:ext cx="9466831" cy="523220"/>
          </a:xfrm>
          <a:prstGeom prst="rect">
            <a:avLst/>
          </a:prstGeom>
        </p:spPr>
        <p:txBody>
          <a:bodyPr wrap="square">
            <a:spAutoFit/>
          </a:bodyPr>
          <a:lstStyle/>
          <a:p>
            <a:pPr marL="457200" lvl="0"/>
            <a:r>
              <a:rPr lang="en-US" sz="1400" dirty="0">
                <a:solidFill>
                  <a:prstClr val="black"/>
                </a:solidFill>
                <a:latin typeface="Calibri" panose="020F0502020204030204" pitchFamily="34" charset="0"/>
                <a:ea typeface="Calibri" panose="020F0502020204030204" pitchFamily="34" charset="0"/>
              </a:rPr>
              <a:t> </a:t>
            </a:r>
          </a:p>
          <a:p>
            <a:pPr marL="457200" lvl="0"/>
            <a:r>
              <a:rPr lang="en-US" sz="1400" dirty="0">
                <a:solidFill>
                  <a:prstClr val="black"/>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4936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idx="1"/>
          </p:nvPr>
        </p:nvSpPr>
        <p:spPr/>
        <p:txBody>
          <a:bodyPr>
            <a:noAutofit/>
          </a:bodyPr>
          <a:lstStyle/>
          <a:p>
            <a:pPr marL="0" indent="0" algn="ctr">
              <a:lnSpc>
                <a:spcPct val="150000"/>
              </a:lnSpc>
              <a:buNone/>
            </a:pP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MOGALAKWENA LOCAL MUNICIPALITY</a:t>
            </a:r>
          </a:p>
        </p:txBody>
      </p:sp>
    </p:spTree>
    <p:extLst>
      <p:ext uri="{BB962C8B-B14F-4D97-AF65-F5344CB8AC3E}">
        <p14:creationId xmlns:p14="http://schemas.microsoft.com/office/powerpoint/2010/main" val="348396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127133"/>
            <a:ext cx="7886700" cy="474116"/>
          </a:xfrm>
        </p:spPr>
        <p:txBody>
          <a:bodyPr>
            <a:noAutofit/>
          </a:bodyPr>
          <a:lstStyle/>
          <a:p>
            <a:pPr algn="ctr"/>
            <a:r>
              <a:rPr lang="en-US" altLang="en-US" sz="1600" b="1" dirty="0">
                <a:latin typeface="Arial" charset="0"/>
              </a:rPr>
              <a:t>2016/2017 – 2019/2020 MIG implementation</a:t>
            </a:r>
            <a:endParaRPr lang="en-US" sz="1600" b="1" dirty="0"/>
          </a:p>
        </p:txBody>
      </p:sp>
      <p:sp>
        <p:nvSpPr>
          <p:cNvPr id="3" name="Content Placeholder 2"/>
          <p:cNvSpPr>
            <a:spLocks noGrp="1"/>
          </p:cNvSpPr>
          <p:nvPr>
            <p:ph idx="1"/>
          </p:nvPr>
        </p:nvSpPr>
        <p:spPr>
          <a:xfrm>
            <a:off x="1091822" y="713985"/>
            <a:ext cx="10085694" cy="5323561"/>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Municipality allocated R 608,283  million over four financial years.</a:t>
            </a:r>
          </a:p>
          <a:p>
            <a:pPr>
              <a:lnSpc>
                <a:spcPct val="150000"/>
              </a:lnSpc>
            </a:pPr>
            <a:r>
              <a:rPr lang="en-US" sz="1600" dirty="0">
                <a:latin typeface="Arial" panose="020B0604020202020204" pitchFamily="34" charset="0"/>
                <a:cs typeface="Arial" panose="020B0604020202020204" pitchFamily="34" charset="0"/>
              </a:rPr>
              <a:t>R 455,454 million was spent within the financial year with R 132,944 million unspent. </a:t>
            </a:r>
          </a:p>
          <a:p>
            <a:pPr>
              <a:lnSpc>
                <a:spcPct val="150000"/>
              </a:lnSpc>
            </a:pPr>
            <a:r>
              <a:rPr lang="en-US" sz="1600" dirty="0">
                <a:latin typeface="Arial" panose="020B0604020202020204" pitchFamily="34" charset="0"/>
                <a:cs typeface="Arial" panose="020B0604020202020204" pitchFamily="34" charset="0"/>
              </a:rPr>
              <a:t>Further more, an total amount of R 20,256 million was stopped and re-allocated to other municipalities due to poor spending in the by the municipality during the 2018/2019 financial year.</a:t>
            </a:r>
          </a:p>
          <a:p>
            <a:pPr>
              <a:lnSpc>
                <a:spcPct val="150000"/>
              </a:lnSpc>
            </a:pPr>
            <a:r>
              <a:rPr lang="en-US" sz="1600" dirty="0">
                <a:latin typeface="Arial" panose="020B0604020202020204" pitchFamily="34" charset="0"/>
                <a:cs typeface="Arial" panose="020B0604020202020204" pitchFamily="34" charset="0"/>
              </a:rPr>
              <a:t>The municipality is part of the MISA support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nvGraphicFramePr>
        <p:xfrm>
          <a:off x="1712071" y="3385227"/>
          <a:ext cx="8171231" cy="2514294"/>
        </p:xfrm>
        <a:graphic>
          <a:graphicData uri="http://schemas.openxmlformats.org/drawingml/2006/table">
            <a:tbl>
              <a:tblPr firstRow="1" firstCol="1" bandRow="1">
                <a:tableStyleId>{5C22544A-7EE6-4342-B048-85BDC9FD1C3A}</a:tableStyleId>
              </a:tblPr>
              <a:tblGrid>
                <a:gridCol w="1272174">
                  <a:extLst>
                    <a:ext uri="{9D8B030D-6E8A-4147-A177-3AD203B41FA5}">
                      <a16:colId xmlns:a16="http://schemas.microsoft.com/office/drawing/2014/main" val="1434585336"/>
                    </a:ext>
                  </a:extLst>
                </a:gridCol>
                <a:gridCol w="1167398">
                  <a:extLst>
                    <a:ext uri="{9D8B030D-6E8A-4147-A177-3AD203B41FA5}">
                      <a16:colId xmlns:a16="http://schemas.microsoft.com/office/drawing/2014/main" val="3888467064"/>
                    </a:ext>
                  </a:extLst>
                </a:gridCol>
                <a:gridCol w="1176176">
                  <a:extLst>
                    <a:ext uri="{9D8B030D-6E8A-4147-A177-3AD203B41FA5}">
                      <a16:colId xmlns:a16="http://schemas.microsoft.com/office/drawing/2014/main" val="1020170487"/>
                    </a:ext>
                  </a:extLst>
                </a:gridCol>
                <a:gridCol w="1439497">
                  <a:extLst>
                    <a:ext uri="{9D8B030D-6E8A-4147-A177-3AD203B41FA5}">
                      <a16:colId xmlns:a16="http://schemas.microsoft.com/office/drawing/2014/main" val="2192870024"/>
                    </a:ext>
                  </a:extLst>
                </a:gridCol>
                <a:gridCol w="1141271">
                  <a:extLst>
                    <a:ext uri="{9D8B030D-6E8A-4147-A177-3AD203B41FA5}">
                      <a16:colId xmlns:a16="http://schemas.microsoft.com/office/drawing/2014/main" val="3266722954"/>
                    </a:ext>
                  </a:extLst>
                </a:gridCol>
                <a:gridCol w="1974715">
                  <a:extLst>
                    <a:ext uri="{9D8B030D-6E8A-4147-A177-3AD203B41FA5}">
                      <a16:colId xmlns:a16="http://schemas.microsoft.com/office/drawing/2014/main" val="2986802076"/>
                    </a:ext>
                  </a:extLst>
                </a:gridCol>
              </a:tblGrid>
              <a:tr h="573930">
                <a:tc>
                  <a:txBody>
                    <a:bodyPr/>
                    <a:lstStyle/>
                    <a:p>
                      <a:r>
                        <a:rPr lang="en-US" sz="1200" dirty="0">
                          <a:solidFill>
                            <a:schemeClr val="tx1"/>
                          </a:solidFill>
                          <a:latin typeface="Arial" panose="020B0604020202020204" pitchFamily="34" charset="0"/>
                          <a:cs typeface="Arial" panose="020B0604020202020204" pitchFamily="34" charset="0"/>
                        </a:rPr>
                        <a:t>Financial Year</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Allocation</a:t>
                      </a:r>
                    </a:p>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mn-ea"/>
                          <a:cs typeface="Arial" panose="020B0604020202020204" pitchFamily="34" charset="0"/>
                        </a:rPr>
                        <a:t>Stopping/ Reallocation</a:t>
                      </a:r>
                      <a:r>
                        <a:rPr lang="en-US" sz="1200" baseline="0" dirty="0">
                          <a:solidFill>
                            <a:schemeClr val="tx1"/>
                          </a:solidFill>
                          <a:effectLst/>
                          <a:latin typeface="Arial" panose="020B0604020202020204" pitchFamily="34" charset="0"/>
                          <a:ea typeface="+mn-ea"/>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Expenditure</a:t>
                      </a:r>
                    </a:p>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 expenditure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unspent amount</a:t>
                      </a:r>
                    </a:p>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381694">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2016/2017</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139 486</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136 666</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98</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2 820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381694">
                <a:tc>
                  <a:txBody>
                    <a:bodyPr/>
                    <a:lstStyle/>
                    <a:p>
                      <a:pPr marL="0" marR="0">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2017/2018</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159 266 </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111 049</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69</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48 217</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413588">
                <a:tc>
                  <a:txBody>
                    <a:bodyPr/>
                    <a:lstStyle/>
                    <a:p>
                      <a:pPr marL="0" marR="0">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2018/2019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153 114</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(20 256)</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127 710</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83</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5 148</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381694">
                <a:tc>
                  <a:txBody>
                    <a:bodyPr/>
                    <a:lstStyle/>
                    <a:p>
                      <a:pPr marL="0" marR="0">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2019/2020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u="none" strike="noStrike" dirty="0">
                          <a:solidFill>
                            <a:srgbClr val="000000"/>
                          </a:solidFill>
                          <a:effectLst/>
                          <a:latin typeface="Arial" panose="020B0604020202020204" pitchFamily="34" charset="0"/>
                        </a:rPr>
                        <a:t>156</a:t>
                      </a:r>
                      <a:r>
                        <a:rPr lang="en-US" sz="1400" b="0" i="0" u="none" strike="noStrike" baseline="0" dirty="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417</a:t>
                      </a:r>
                      <a:endParaRPr lang="en-ZA"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79 658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panose="020B0604020202020204" pitchFamily="34" charset="0"/>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76 759 </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381694">
                <a:tc>
                  <a:txBody>
                    <a:bodyPr/>
                    <a:lstStyle/>
                    <a:p>
                      <a:pPr marL="0" marR="0">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TOTAL</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608 283</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(20 256)</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455 454</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75</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132 944</a:t>
                      </a: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68407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nvGraphicFramePr>
        <p:xfrm>
          <a:off x="1091821" y="313151"/>
          <a:ext cx="10058400" cy="5549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550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440091"/>
          </a:xfrm>
        </p:spPr>
        <p:txBody>
          <a:bodyPr>
            <a:noAutofit/>
          </a:bodyPr>
          <a:lstStyle/>
          <a:p>
            <a:pPr algn="ctr"/>
            <a:r>
              <a:rPr lang="en-US" altLang="en-US" sz="1600" b="1" dirty="0">
                <a:latin typeface="Arial" charset="0"/>
              </a:rPr>
              <a:t>MOGALAKWENA 2016/2017 – 2019/2020 MIG implementation</a:t>
            </a:r>
            <a:endParaRPr lang="en-US" sz="1600" b="1" dirty="0"/>
          </a:p>
        </p:txBody>
      </p:sp>
      <p:sp>
        <p:nvSpPr>
          <p:cNvPr id="3" name="Content Placeholder 2"/>
          <p:cNvSpPr>
            <a:spLocks noGrp="1"/>
          </p:cNvSpPr>
          <p:nvPr>
            <p:ph sz="half" idx="1"/>
          </p:nvPr>
        </p:nvSpPr>
        <p:spPr>
          <a:xfrm>
            <a:off x="838200" y="764275"/>
            <a:ext cx="5181600" cy="5057791"/>
          </a:xfrm>
          <a:ln w="9525">
            <a:solidFill>
              <a:schemeClr val="tx1"/>
            </a:solidFill>
          </a:ln>
        </p:spPr>
        <p:txBody>
          <a:bodyPr>
            <a:normAutofit fontScale="92500" lnSpcReduction="10000"/>
          </a:bodyPr>
          <a:lstStyle/>
          <a:p>
            <a:pPr marL="0" indent="0">
              <a:lnSpc>
                <a:spcPct val="150000"/>
              </a:lnSpc>
              <a:buNone/>
            </a:pPr>
            <a:r>
              <a:rPr lang="en-US" sz="1600" dirty="0">
                <a:latin typeface="Arial" panose="020B0604020202020204" pitchFamily="34" charset="0"/>
                <a:cs typeface="Arial" panose="020B0604020202020204" pitchFamily="34" charset="0"/>
              </a:rPr>
              <a:t>Over the past 4 financial years the municipality have in the main prioritized Roads and Sport facilities in their allocation of resources. </a:t>
            </a:r>
          </a:p>
          <a:p>
            <a:pPr>
              <a:lnSpc>
                <a:spcPct val="150000"/>
              </a:lnSpc>
            </a:pPr>
            <a:r>
              <a:rPr lang="en-US" sz="1600" dirty="0">
                <a:latin typeface="Arial" panose="020B0604020202020204" pitchFamily="34" charset="0"/>
                <a:cs typeface="Arial" panose="020B0604020202020204" pitchFamily="34" charset="0"/>
              </a:rPr>
              <a:t>17.2 % of the allocation has been spent on Roads and Storm water</a:t>
            </a:r>
          </a:p>
          <a:p>
            <a:pPr>
              <a:lnSpc>
                <a:spcPct val="150000"/>
              </a:lnSpc>
            </a:pPr>
            <a:r>
              <a:rPr lang="en-US" sz="1600" dirty="0">
                <a:latin typeface="Arial" panose="020B0604020202020204" pitchFamily="34" charset="0"/>
                <a:cs typeface="Arial" panose="020B0604020202020204" pitchFamily="34" charset="0"/>
              </a:rPr>
              <a:t>12.9 % on Sport facilities</a:t>
            </a:r>
          </a:p>
          <a:p>
            <a:pPr>
              <a:lnSpc>
                <a:spcPct val="150000"/>
              </a:lnSpc>
            </a:pPr>
            <a:r>
              <a:rPr lang="en-US" sz="1600" dirty="0">
                <a:latin typeface="Arial" panose="020B0604020202020204" pitchFamily="34" charset="0"/>
                <a:cs typeface="Arial" panose="020B0604020202020204" pitchFamily="34" charset="0"/>
              </a:rPr>
              <a:t>61.1 % on Water projects</a:t>
            </a:r>
          </a:p>
          <a:p>
            <a:pPr>
              <a:lnSpc>
                <a:spcPct val="150000"/>
              </a:lnSpc>
            </a:pPr>
            <a:r>
              <a:rPr lang="en-US" sz="1600" dirty="0">
                <a:latin typeface="Arial" panose="020B0604020202020204" pitchFamily="34" charset="0"/>
                <a:cs typeface="Arial" panose="020B0604020202020204" pitchFamily="34" charset="0"/>
              </a:rPr>
              <a:t>2.8 % on Sanitation</a:t>
            </a:r>
          </a:p>
          <a:p>
            <a:pPr>
              <a:lnSpc>
                <a:spcPct val="150000"/>
              </a:lnSpc>
            </a:pPr>
            <a:r>
              <a:rPr lang="en-US" sz="1600" dirty="0">
                <a:latin typeface="Arial" panose="020B0604020202020204" pitchFamily="34" charset="0"/>
                <a:cs typeface="Arial" panose="020B0604020202020204" pitchFamily="34" charset="0"/>
              </a:rPr>
              <a:t>4.1 % on PMU fees</a:t>
            </a:r>
          </a:p>
          <a:p>
            <a:pPr>
              <a:lnSpc>
                <a:spcPct val="150000"/>
              </a:lnSpc>
            </a:pPr>
            <a:r>
              <a:rPr lang="en-US" sz="1600" dirty="0">
                <a:latin typeface="Arial" panose="020B0604020202020204" pitchFamily="34" charset="0"/>
                <a:cs typeface="Arial" panose="020B0604020202020204" pitchFamily="34" charset="0"/>
              </a:rPr>
              <a:t>1.8 % on Community lighting</a:t>
            </a:r>
          </a:p>
          <a:p>
            <a:pPr marL="0" indent="0">
              <a:lnSpc>
                <a:spcPct val="150000"/>
              </a:lnSpc>
              <a:buNone/>
            </a:pPr>
            <a:r>
              <a:rPr lang="en-US" sz="1600" dirty="0">
                <a:latin typeface="Arial" panose="020B0604020202020204" pitchFamily="34" charset="0"/>
                <a:cs typeface="Arial" panose="020B0604020202020204" pitchFamily="34" charset="0"/>
              </a:rPr>
              <a:t>A critical sector such as Solid Waste (refuse removal) has received no allocation.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B352AF03-3F10-44F4-8C0A-2D4615306EA0}"/>
              </a:ext>
            </a:extLst>
          </p:cNvPr>
          <p:cNvGraphicFramePr/>
          <p:nvPr/>
        </p:nvGraphicFramePr>
        <p:xfrm>
          <a:off x="6172202" y="764275"/>
          <a:ext cx="5486400" cy="505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417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127133"/>
            <a:ext cx="7886700" cy="474116"/>
          </a:xfrm>
        </p:spPr>
        <p:txBody>
          <a:bodyPr>
            <a:noAutofit/>
          </a:bodyPr>
          <a:lstStyle/>
          <a:p>
            <a:pPr algn="ctr"/>
            <a:r>
              <a:rPr lang="en-US" altLang="en-US" sz="1600" b="1" dirty="0">
                <a:latin typeface="Arial" charset="0"/>
              </a:rPr>
              <a:t>Challenges / Intervention / current support </a:t>
            </a:r>
            <a:endParaRPr lang="en-US" sz="1600" b="1" dirty="0"/>
          </a:p>
        </p:txBody>
      </p:sp>
      <p:sp>
        <p:nvSpPr>
          <p:cNvPr id="3" name="Content Placeholder 2"/>
          <p:cNvSpPr>
            <a:spLocks noGrp="1"/>
          </p:cNvSpPr>
          <p:nvPr>
            <p:ph idx="1"/>
          </p:nvPr>
        </p:nvSpPr>
        <p:spPr>
          <a:xfrm>
            <a:off x="824248" y="489397"/>
            <a:ext cx="10921284" cy="5548149"/>
          </a:xfrm>
        </p:spPr>
        <p:txBody>
          <a:bodyPr>
            <a:normAutofit fontScale="47500" lnSpcReduction="20000"/>
          </a:bodyPr>
          <a:lstStyle/>
          <a:p>
            <a:pPr marL="0" indent="0">
              <a:lnSpc>
                <a:spcPct val="150000"/>
              </a:lnSpc>
              <a:buNone/>
            </a:pPr>
            <a:r>
              <a:rPr lang="en-US" sz="2500" u="sng" dirty="0">
                <a:latin typeface="Arial" panose="020B0604020202020204" pitchFamily="34" charset="0"/>
                <a:cs typeface="Arial" panose="020B0604020202020204" pitchFamily="34" charset="0"/>
              </a:rPr>
              <a:t>Challenges</a:t>
            </a:r>
          </a:p>
          <a:p>
            <a:pPr>
              <a:lnSpc>
                <a:spcPct val="150000"/>
              </a:lnSpc>
            </a:pPr>
            <a:r>
              <a:rPr lang="en-US" sz="2500" dirty="0">
                <a:latin typeface="Arial" panose="020B0604020202020204" pitchFamily="34" charset="0"/>
                <a:cs typeface="Arial" panose="020B0604020202020204" pitchFamily="34" charset="0"/>
              </a:rPr>
              <a:t>Communities disruption of projects</a:t>
            </a:r>
          </a:p>
          <a:p>
            <a:pPr>
              <a:lnSpc>
                <a:spcPct val="150000"/>
              </a:lnSpc>
            </a:pPr>
            <a:r>
              <a:rPr lang="en-US" sz="2500" dirty="0">
                <a:latin typeface="Arial" panose="020B0604020202020204" pitchFamily="34" charset="0"/>
                <a:cs typeface="Arial" panose="020B0604020202020204" pitchFamily="34" charset="0"/>
              </a:rPr>
              <a:t>Contracts have lapsed but projects are not completed.</a:t>
            </a:r>
          </a:p>
          <a:p>
            <a:pPr>
              <a:lnSpc>
                <a:spcPct val="150000"/>
              </a:lnSpc>
            </a:pPr>
            <a:r>
              <a:rPr lang="en-ZA" sz="2500" dirty="0">
                <a:latin typeface="Arial" panose="020B0604020202020204" pitchFamily="34" charset="0"/>
                <a:ea typeface="Times New Roman" panose="02020603050405020304" pitchFamily="18" charset="0"/>
                <a:cs typeface="Arial" panose="020B0604020202020204" pitchFamily="34" charset="0"/>
              </a:rPr>
              <a:t>Inability to finish complete projects timeously leading to escalation in costs.</a:t>
            </a:r>
          </a:p>
          <a:p>
            <a:pPr>
              <a:lnSpc>
                <a:spcPct val="150000"/>
              </a:lnSpc>
            </a:pPr>
            <a:r>
              <a:rPr lang="en-US" sz="2500" dirty="0">
                <a:latin typeface="Arial" panose="020B0604020202020204" pitchFamily="34" charset="0"/>
                <a:ea typeface="Times New Roman" panose="02020603050405020304" pitchFamily="18" charset="0"/>
                <a:cs typeface="Arial" panose="020B0604020202020204" pitchFamily="34" charset="0"/>
              </a:rPr>
              <a:t>Conflicting reporting on MIGMIS and hard copies</a:t>
            </a:r>
          </a:p>
          <a:p>
            <a:pPr marL="0" indent="0">
              <a:lnSpc>
                <a:spcPct val="150000"/>
              </a:lnSpc>
              <a:buNone/>
            </a:pPr>
            <a:r>
              <a:rPr lang="en-US" sz="2500" u="sng" dirty="0">
                <a:latin typeface="Arial" panose="020B0604020202020204" pitchFamily="34" charset="0"/>
                <a:cs typeface="Arial" panose="020B0604020202020204" pitchFamily="34" charset="0"/>
              </a:rPr>
              <a:t>Intervention required / done</a:t>
            </a:r>
          </a:p>
          <a:p>
            <a:pPr marL="0" indent="0">
              <a:lnSpc>
                <a:spcPct val="150000"/>
              </a:lnSpc>
              <a:buNone/>
            </a:pPr>
            <a:r>
              <a:rPr lang="en-US" sz="2500" dirty="0">
                <a:latin typeface="Arial" panose="020B0604020202020204" pitchFamily="34" charset="0"/>
                <a:cs typeface="Arial" panose="020B0604020202020204" pitchFamily="34" charset="0"/>
              </a:rPr>
              <a:t>Intervention meetings held</a:t>
            </a:r>
          </a:p>
          <a:p>
            <a:pPr marL="0" indent="0">
              <a:lnSpc>
                <a:spcPct val="150000"/>
              </a:lnSpc>
              <a:buNone/>
            </a:pPr>
            <a:r>
              <a:rPr lang="en-US" sz="2500" u="sng" dirty="0">
                <a:latin typeface="Arial" panose="020B0604020202020204" pitchFamily="34" charset="0"/>
                <a:cs typeface="Arial" panose="020B0604020202020204" pitchFamily="34" charset="0"/>
              </a:rPr>
              <a:t>Support being provided (be MISA, GTAC, COGHSTA)</a:t>
            </a:r>
          </a:p>
          <a:p>
            <a:pPr marL="0" indent="0">
              <a:lnSpc>
                <a:spcPct val="150000"/>
              </a:lnSpc>
              <a:buNone/>
            </a:pPr>
            <a:r>
              <a:rPr lang="en-US" sz="2500" dirty="0">
                <a:latin typeface="Arial" panose="020B0604020202020204" pitchFamily="34" charset="0"/>
                <a:cs typeface="Arial" panose="020B0604020202020204" pitchFamily="34" charset="0"/>
              </a:rPr>
              <a:t>MISA and CoGHSTA support</a:t>
            </a:r>
          </a:p>
          <a:p>
            <a:r>
              <a:rPr lang="en-US" sz="2500" dirty="0">
                <a:latin typeface="Arial" panose="020B0604020202020204" pitchFamily="34" charset="0"/>
                <a:cs typeface="Arial" panose="020B0604020202020204" pitchFamily="34" charset="0"/>
              </a:rPr>
              <a:t>Mogalakwena LM support on MIG.</a:t>
            </a:r>
          </a:p>
          <a:p>
            <a:r>
              <a:rPr lang="en-US" sz="2500" dirty="0">
                <a:latin typeface="Arial" panose="020B0604020202020204" pitchFamily="34" charset="0"/>
                <a:cs typeface="Arial" panose="020B0604020202020204" pitchFamily="34" charset="0"/>
              </a:rPr>
              <a:t> </a:t>
            </a:r>
          </a:p>
          <a:p>
            <a:r>
              <a:rPr lang="en-US" sz="2500" dirty="0">
                <a:latin typeface="Arial" panose="020B0604020202020204" pitchFamily="34" charset="0"/>
                <a:cs typeface="Arial" panose="020B0604020202020204" pitchFamily="34" charset="0"/>
              </a:rPr>
              <a:t>·        Monthly district and provincial MIG PMU managers meetings to discuss projects progress.</a:t>
            </a:r>
          </a:p>
          <a:p>
            <a:r>
              <a:rPr lang="en-US" sz="2500" dirty="0">
                <a:latin typeface="Arial" panose="020B0604020202020204" pitchFamily="34" charset="0"/>
                <a:cs typeface="Arial" panose="020B0604020202020204" pitchFamily="34" charset="0"/>
              </a:rPr>
              <a:t>·        Acting Technical Manager seconded from Waterberg DM.</a:t>
            </a:r>
          </a:p>
          <a:p>
            <a:r>
              <a:rPr lang="en-US" sz="2500" dirty="0">
                <a:latin typeface="Arial" panose="020B0604020202020204" pitchFamily="34" charset="0"/>
                <a:cs typeface="Arial" panose="020B0604020202020204" pitchFamily="34" charset="0"/>
              </a:rPr>
              <a:t>·        MISA Engineer deployed to assist on technical issues.</a:t>
            </a:r>
          </a:p>
          <a:p>
            <a:r>
              <a:rPr lang="en-US" sz="2500" dirty="0">
                <a:latin typeface="Arial" panose="020B0604020202020204" pitchFamily="34" charset="0"/>
                <a:cs typeface="Arial" panose="020B0604020202020204" pitchFamily="34" charset="0"/>
              </a:rPr>
              <a:t>·        Quarterly intervention meetings with management of the municipality.</a:t>
            </a:r>
          </a:p>
          <a:p>
            <a:r>
              <a:rPr lang="en-US" sz="2500" dirty="0">
                <a:latin typeface="Arial" panose="020B0604020202020204" pitchFamily="34" charset="0"/>
                <a:cs typeface="Arial" panose="020B0604020202020204" pitchFamily="34" charset="0"/>
              </a:rPr>
              <a:t>·        Projects site visits and site meetings attendance for progress and expenditure verification.</a:t>
            </a:r>
          </a:p>
          <a:p>
            <a:r>
              <a:rPr lang="en-US" sz="2500" dirty="0">
                <a:latin typeface="Arial" panose="020B0604020202020204" pitchFamily="34" charset="0"/>
                <a:cs typeface="Arial" panose="020B0604020202020204" pitchFamily="34" charset="0"/>
              </a:rPr>
              <a:t>·        Projects registrations and monthly expenditure reporting.</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9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293387"/>
            <a:ext cx="7886700" cy="296817"/>
          </a:xfrm>
        </p:spPr>
        <p:txBody>
          <a:bodyPr>
            <a:noAutofit/>
          </a:bodyPr>
          <a:lstStyle/>
          <a:p>
            <a:pPr algn="ctr"/>
            <a:r>
              <a:rPr lang="en-US" altLang="en-US" sz="1800" b="1" dirty="0">
                <a:latin typeface="Arial" charset="0"/>
              </a:rPr>
              <a:t>  </a:t>
            </a:r>
            <a:r>
              <a:rPr lang="en-US" altLang="en-US" sz="1600" b="1" dirty="0">
                <a:latin typeface="Arial" charset="0"/>
              </a:rPr>
              <a:t>MUNICIPAL INSTITUTIONAL DEVELOPMENT AND TRANSFORMATION</a:t>
            </a:r>
            <a:endParaRPr lang="en-US" sz="1600" b="1" dirty="0"/>
          </a:p>
        </p:txBody>
      </p:sp>
      <p:sp>
        <p:nvSpPr>
          <p:cNvPr id="3" name="Content Placeholder 2"/>
          <p:cNvSpPr>
            <a:spLocks noGrp="1"/>
          </p:cNvSpPr>
          <p:nvPr>
            <p:ph idx="1"/>
          </p:nvPr>
        </p:nvSpPr>
        <p:spPr>
          <a:xfrm>
            <a:off x="953400" y="590204"/>
            <a:ext cx="10085694" cy="4494452"/>
          </a:xfrm>
        </p:spPr>
        <p:txBody>
          <a:bodyPr>
            <a:normAutofit/>
          </a:bodyPr>
          <a:lstStyle/>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 municipality is supported on the following:</a:t>
            </a:r>
            <a:endParaRPr lang="en-US" sz="10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Review of the organizational structure.</a:t>
            </a:r>
            <a:endParaRPr lang="en-US" sz="19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Development of job descriptions for job evaluation purpose.</a:t>
            </a:r>
          </a:p>
          <a:p>
            <a:pPr lvl="1">
              <a:lnSpc>
                <a:spcPct val="1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Compliance and implementation of performance management system as per legislation.</a:t>
            </a:r>
          </a:p>
          <a:p>
            <a:pPr lvl="1">
              <a:lnSpc>
                <a:spcPct val="1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Appointment of senior managers and management of their contracts thereof.</a:t>
            </a:r>
          </a:p>
          <a:p>
            <a:pPr lvl="1">
              <a:lnSpc>
                <a:spcPct val="1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Support the municipality on compilation of statutory reports and submission thereof. E.g. Quarterly, Annual and Oversight reports.</a:t>
            </a:r>
            <a:endParaRPr lang="en-US" sz="16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10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8239" y="127133"/>
            <a:ext cx="9283337" cy="474116"/>
          </a:xfrm>
        </p:spPr>
        <p:txBody>
          <a:bodyPr>
            <a:noAutofit/>
          </a:bodyPr>
          <a:lstStyle/>
          <a:p>
            <a:pPr algn="ctr"/>
            <a:r>
              <a:rPr lang="en-US" sz="1800" b="1" dirty="0">
                <a:latin typeface="Arial" charset="0"/>
              </a:rPr>
              <a:t>PRESENTATION OUTLINE</a:t>
            </a:r>
            <a:endParaRPr lang="en-US" sz="1800" b="1" dirty="0"/>
          </a:p>
        </p:txBody>
      </p:sp>
      <p:sp>
        <p:nvSpPr>
          <p:cNvPr id="3" name="Content Placeholder 2"/>
          <p:cNvSpPr>
            <a:spLocks noGrp="1"/>
          </p:cNvSpPr>
          <p:nvPr>
            <p:ph idx="1"/>
          </p:nvPr>
        </p:nvSpPr>
        <p:spPr>
          <a:xfrm>
            <a:off x="348343" y="486383"/>
            <a:ext cx="11665318" cy="5157959"/>
          </a:xfrm>
        </p:spPr>
        <p:txBody>
          <a:bodyPr>
            <a:normAutofit/>
          </a:bodyPr>
          <a:lstStyle/>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PURPOSE</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INTRODUCTION</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SUPPORT PER KEY PERFORMANCE AREA</a:t>
            </a:r>
          </a:p>
          <a:p>
            <a:pPr marL="0" indent="0">
              <a:lnSpc>
                <a:spcPct val="150000"/>
              </a:lnSpc>
              <a:buNone/>
            </a:pPr>
            <a:r>
              <a:rPr lang="en-US" sz="1600" dirty="0">
                <a:latin typeface="Arial" panose="020B0604020202020204" pitchFamily="34" charset="0"/>
                <a:cs typeface="Arial" panose="020B0604020202020204" pitchFamily="34" charset="0"/>
              </a:rPr>
              <a:t>3.1. BASIC SERVICES</a:t>
            </a:r>
          </a:p>
          <a:p>
            <a:pPr marL="0" indent="0">
              <a:lnSpc>
                <a:spcPct val="150000"/>
              </a:lnSpc>
              <a:buNone/>
            </a:pPr>
            <a:r>
              <a:rPr lang="en-US" sz="1600" dirty="0">
                <a:latin typeface="Arial" panose="020B0604020202020204" pitchFamily="34" charset="0"/>
                <a:cs typeface="Arial" panose="020B0604020202020204" pitchFamily="34" charset="0"/>
              </a:rPr>
              <a:t>3.2. MUNICIPAL INSTITUTIONAL DEVELOPMENT AND TRANSFORMATION</a:t>
            </a:r>
          </a:p>
          <a:p>
            <a:pPr marL="0" indent="0">
              <a:lnSpc>
                <a:spcPct val="150000"/>
              </a:lnSpc>
              <a:buNone/>
            </a:pPr>
            <a:r>
              <a:rPr lang="en-US" sz="1600" dirty="0">
                <a:latin typeface="Arial" panose="020B0604020202020204" pitchFamily="34" charset="0"/>
                <a:cs typeface="Arial" panose="020B0604020202020204" pitchFamily="34" charset="0"/>
              </a:rPr>
              <a:t>3.3. LOCAL ECONOMIC DEVELOPMENT</a:t>
            </a:r>
          </a:p>
          <a:p>
            <a:pPr marL="0" indent="0">
              <a:lnSpc>
                <a:spcPct val="150000"/>
              </a:lnSpc>
              <a:buNone/>
            </a:pPr>
            <a:r>
              <a:rPr lang="en-US" sz="1600" dirty="0">
                <a:latin typeface="Arial" panose="020B0604020202020204" pitchFamily="34" charset="0"/>
                <a:cs typeface="Arial" panose="020B0604020202020204" pitchFamily="34" charset="0"/>
              </a:rPr>
              <a:t>3.4. MUNICIPAL FINANCIAL VIABILITY AND MANAGEMENT</a:t>
            </a:r>
          </a:p>
          <a:p>
            <a:pPr marL="0" indent="0">
              <a:lnSpc>
                <a:spcPct val="150000"/>
              </a:lnSpc>
              <a:buNone/>
            </a:pPr>
            <a:r>
              <a:rPr lang="en-US" sz="1600" dirty="0">
                <a:latin typeface="Arial" panose="020B0604020202020204" pitchFamily="34" charset="0"/>
                <a:cs typeface="Arial" panose="020B0604020202020204" pitchFamily="34" charset="0"/>
              </a:rPr>
              <a:t>3.5. GOOD GOVERNANCE AND PUBLIC PARTICIPATION</a:t>
            </a:r>
          </a:p>
          <a:p>
            <a:pPr marL="0" indent="0">
              <a:lnSpc>
                <a:spcPct val="150000"/>
              </a:lnSpc>
              <a:buNone/>
            </a:pPr>
            <a:r>
              <a:rPr lang="en-US" sz="1600" dirty="0">
                <a:latin typeface="Arial" panose="020B0604020202020204" pitchFamily="34" charset="0"/>
                <a:cs typeface="Arial" panose="020B0604020202020204" pitchFamily="34" charset="0"/>
              </a:rPr>
              <a:t>4. CONCLUSION	</a:t>
            </a:r>
          </a:p>
          <a:p>
            <a:pPr marL="0" indent="0">
              <a:lnSpc>
                <a:spcPct val="150000"/>
              </a:lnSpc>
              <a:buNone/>
            </a:pPr>
            <a:r>
              <a:rPr lang="en-US" sz="1600" dirty="0">
                <a:latin typeface="Arial" panose="020B0604020202020204" pitchFamily="34" charset="0"/>
                <a:cs typeface="Arial" panose="020B0604020202020204" pitchFamily="34" charset="0"/>
              </a:rPr>
              <a:t>5. RECOMMENDATIONS </a:t>
            </a:r>
          </a:p>
        </p:txBody>
      </p:sp>
    </p:spTree>
    <p:extLst>
      <p:ext uri="{BB962C8B-B14F-4D97-AF65-F5344CB8AC3E}">
        <p14:creationId xmlns:p14="http://schemas.microsoft.com/office/powerpoint/2010/main" val="35981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880198" y="548558"/>
            <a:ext cx="8281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ZA" altLang="en-US" sz="2000" b="1" dirty="0">
                <a:solidFill>
                  <a:srgbClr val="000000"/>
                </a:solidFill>
                <a:latin typeface="Arial" pitchFamily="34" charset="0"/>
                <a:ea typeface="Times New Roman" pitchFamily="18" charset="0"/>
                <a:cs typeface="Arial" pitchFamily="34" charset="0"/>
              </a:rPr>
              <a:t>Local Municipality: Implementation of </a:t>
            </a:r>
            <a:r>
              <a:rPr lang="en-ZA" altLang="en-US" sz="2000" b="1" dirty="0" err="1">
                <a:solidFill>
                  <a:srgbClr val="000000"/>
                </a:solidFill>
                <a:latin typeface="Arial" pitchFamily="34" charset="0"/>
                <a:ea typeface="Times New Roman" pitchFamily="18" charset="0"/>
                <a:cs typeface="Arial" pitchFamily="34" charset="0"/>
              </a:rPr>
              <a:t>SPLUMA:Mogalakwena</a:t>
            </a:r>
            <a:r>
              <a:rPr lang="en-ZA" altLang="en-US" sz="2000" b="1" dirty="0">
                <a:solidFill>
                  <a:srgbClr val="000000"/>
                </a:solidFill>
                <a:latin typeface="Arial" pitchFamily="34" charset="0"/>
                <a:ea typeface="Times New Roman" pitchFamily="18" charset="0"/>
                <a:cs typeface="Arial" pitchFamily="34" charset="0"/>
              </a:rPr>
              <a:t> </a:t>
            </a:r>
            <a:endParaRPr lang="en-ZA" altLang="en-US" sz="2000" b="1" dirty="0">
              <a:solidFill>
                <a:prstClr val="black"/>
              </a:solidFill>
              <a:latin typeface="Arial" pitchFamily="34" charset="0"/>
              <a:cs typeface="Arial" pitchFamily="34" charset="0"/>
            </a:endParaRPr>
          </a:p>
        </p:txBody>
      </p:sp>
      <p:sp>
        <p:nvSpPr>
          <p:cNvPr id="2" name="Content Placeholder 1"/>
          <p:cNvSpPr>
            <a:spLocks noGrp="1"/>
          </p:cNvSpPr>
          <p:nvPr>
            <p:ph idx="1"/>
          </p:nvPr>
        </p:nvSpPr>
        <p:spPr>
          <a:xfrm>
            <a:off x="1030309" y="1271834"/>
            <a:ext cx="9981127" cy="4351338"/>
          </a:xfrm>
        </p:spPr>
        <p:txBody>
          <a:bodyPr>
            <a:normAutofit/>
          </a:bodyPr>
          <a:lstStyle/>
          <a:p>
            <a:pPr marL="0" indent="0" algn="just">
              <a:buNone/>
            </a:pPr>
            <a:r>
              <a:rPr lang="en-US" sz="2000" dirty="0">
                <a:latin typeface="Arial" panose="020B0604020202020204" pitchFamily="34" charset="0"/>
                <a:cs typeface="Arial" panose="020B0604020202020204" pitchFamily="34" charset="0"/>
              </a:rPr>
              <a:t>Municipality supported on implementation of SPLUMA</a:t>
            </a:r>
          </a:p>
          <a:p>
            <a:pPr algn="just"/>
            <a:r>
              <a:rPr lang="en-US" sz="2000" b="1" dirty="0">
                <a:latin typeface="Arial" panose="020B0604020202020204" pitchFamily="34" charset="0"/>
                <a:cs typeface="Arial" panose="020B0604020202020204" pitchFamily="34" charset="0"/>
              </a:rPr>
              <a:t>SPLUMA BY-LAWS:</a:t>
            </a:r>
          </a:p>
          <a:p>
            <a:pPr lvl="1" algn="just">
              <a:buFontTx/>
              <a:buChar char="-"/>
            </a:pPr>
            <a:r>
              <a:rPr lang="en-US" sz="1600" dirty="0">
                <a:latin typeface="Arial" panose="020B0604020202020204" pitchFamily="34" charset="0"/>
                <a:cs typeface="Arial" panose="020B0604020202020204" pitchFamily="34" charset="0"/>
              </a:rPr>
              <a:t>The municipality  was supported to develop and approve the  SPLUMA  By-laws and currently being implemented. </a:t>
            </a:r>
          </a:p>
          <a:p>
            <a:pPr algn="just"/>
            <a:r>
              <a:rPr lang="en-US" sz="2000" b="1" dirty="0">
                <a:latin typeface="Arial" panose="020B0604020202020204" pitchFamily="34" charset="0"/>
                <a:cs typeface="Arial" panose="020B0604020202020204" pitchFamily="34" charset="0"/>
              </a:rPr>
              <a:t>Municipal Planning Tribunal:</a:t>
            </a:r>
          </a:p>
          <a:p>
            <a:pPr lvl="1" algn="just">
              <a:buFontTx/>
              <a:buChar char="-"/>
            </a:pPr>
            <a:r>
              <a:rPr lang="en-US" sz="1600" dirty="0">
                <a:latin typeface="Arial" panose="020B0604020202020204" pitchFamily="34" charset="0"/>
                <a:cs typeface="Arial" panose="020B0604020202020204" pitchFamily="34" charset="0"/>
              </a:rPr>
              <a:t>The municipality has opted to join the District Municipal Planning Tribunal and is  in the process  taking council resolution to formalize participation in the District Municipal Planning Tribunal</a:t>
            </a:r>
            <a:r>
              <a:rPr lang="en-US" sz="1600" dirty="0">
                <a:solidFill>
                  <a:schemeClr val="accent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department designated officials to support the DMPT to ensure its functionality. </a:t>
            </a:r>
          </a:p>
        </p:txBody>
      </p:sp>
    </p:spTree>
    <p:extLst>
      <p:ext uri="{BB962C8B-B14F-4D97-AF65-F5344CB8AC3E}">
        <p14:creationId xmlns:p14="http://schemas.microsoft.com/office/powerpoint/2010/main" val="237757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956710" y="265822"/>
            <a:ext cx="8281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ZA" altLang="en-US" sz="2000" b="1" dirty="0">
                <a:solidFill>
                  <a:srgbClr val="000000"/>
                </a:solidFill>
                <a:latin typeface="Arial" pitchFamily="34" charset="0"/>
                <a:ea typeface="Times New Roman" pitchFamily="18" charset="0"/>
                <a:cs typeface="Arial" pitchFamily="34" charset="0"/>
              </a:rPr>
              <a:t>Implementation of SPLUMA:Mogalakwena Local Municipality</a:t>
            </a:r>
            <a:endParaRPr lang="en-ZA" altLang="en-US" sz="2400" b="1" dirty="0">
              <a:solidFill>
                <a:prstClr val="black"/>
              </a:solidFill>
              <a:latin typeface="Arial" pitchFamily="34" charset="0"/>
              <a:cs typeface="Arial" pitchFamily="34" charset="0"/>
            </a:endParaRPr>
          </a:p>
        </p:txBody>
      </p:sp>
      <p:sp>
        <p:nvSpPr>
          <p:cNvPr id="2" name="Content Placeholder 1"/>
          <p:cNvSpPr>
            <a:spLocks noGrp="1"/>
          </p:cNvSpPr>
          <p:nvPr>
            <p:ph idx="1"/>
          </p:nvPr>
        </p:nvSpPr>
        <p:spPr>
          <a:xfrm>
            <a:off x="282633" y="781279"/>
            <a:ext cx="11770822" cy="5004986"/>
          </a:xfrm>
        </p:spPr>
        <p:txBody>
          <a:bodyPr>
            <a:normAutofit lnSpcReduction="10000"/>
          </a:bodyPr>
          <a:lstStyle/>
          <a:p>
            <a:pPr marL="0" lvl="0" indent="0">
              <a:lnSpc>
                <a:spcPct val="150000"/>
              </a:lnSpc>
              <a:buNone/>
            </a:pPr>
            <a:r>
              <a:rPr lang="en-ZA" sz="2000" b="1" dirty="0">
                <a:latin typeface="Arial" panose="020B0604020202020204" pitchFamily="34" charset="0"/>
                <a:cs typeface="Arial" panose="020B0604020202020204" pitchFamily="34" charset="0"/>
              </a:rPr>
              <a:t>Spatial Development Framework and </a:t>
            </a:r>
            <a:r>
              <a:rPr lang="en-US" sz="1900" b="1" dirty="0">
                <a:solidFill>
                  <a:prstClr val="black"/>
                </a:solidFill>
                <a:latin typeface="Arial" panose="020B0604020202020204" pitchFamily="34" charset="0"/>
                <a:cs typeface="Arial" panose="020B0604020202020204" pitchFamily="34" charset="0"/>
              </a:rPr>
              <a:t>Land Use Scheme</a:t>
            </a:r>
          </a:p>
          <a:p>
            <a:pPr algn="just">
              <a:lnSpc>
                <a:spcPct val="150000"/>
              </a:lnSpc>
            </a:pPr>
            <a:r>
              <a:rPr lang="en-ZA" sz="2000" dirty="0">
                <a:latin typeface="Arial" panose="020B0604020202020204" pitchFamily="34" charset="0"/>
                <a:cs typeface="Arial" panose="020B0604020202020204" pitchFamily="34" charset="0"/>
              </a:rPr>
              <a:t>The Municipal Council adopted the Review of the Spatial Development Framework, however this process is still uncompleted. The municipality is engaging with the Service Provider on alternative approach to conclude this process as soon as possible. The Department is part of the Steering Committee for the Review of the SDF, with the Departmental mandates being to ensure that the review process take into cognisance of both the Provincial and National Plans such as Limpopo Spatial Development Framework, LDP, NSDF and etc. the continuous monitoring and support will ensure that the Draft SDF under review is credible and aligns with other sector plans.</a:t>
            </a:r>
          </a:p>
          <a:p>
            <a:pPr>
              <a:lnSpc>
                <a:spcPct val="150000"/>
              </a:lnSpc>
            </a:pPr>
            <a:r>
              <a:rPr lang="en-US" sz="2000" dirty="0">
                <a:latin typeface="Arial" panose="020B0604020202020204" pitchFamily="34" charset="0"/>
                <a:cs typeface="Arial" panose="020B0604020202020204" pitchFamily="34" charset="0"/>
              </a:rPr>
              <a:t>The municipality is currently in the process of developing/reviewing its Land Use Scheme in terms SPLUMA guidelines. </a:t>
            </a:r>
            <a:r>
              <a:rPr lang="en-ZA" sz="2000" dirty="0">
                <a:latin typeface="Arial" panose="020B0604020202020204" pitchFamily="34" charset="0"/>
                <a:cs typeface="Arial" panose="020B0604020202020204" pitchFamily="34" charset="0"/>
              </a:rPr>
              <a:t>The department support the municipality LUS through provincial SPLUMA forums.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42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833546" y="360144"/>
            <a:ext cx="8281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ZA" altLang="en-US" b="1" dirty="0">
                <a:solidFill>
                  <a:srgbClr val="000000"/>
                </a:solidFill>
                <a:latin typeface="Arial" pitchFamily="34" charset="0"/>
                <a:cs typeface="Arial" pitchFamily="34" charset="0"/>
              </a:rPr>
              <a:t>INTEGRATED DEVELOPMENT PLAN</a:t>
            </a:r>
            <a:endParaRPr lang="en-ZA" altLang="en-US" dirty="0">
              <a:solidFill>
                <a:prstClr val="black"/>
              </a:solidFill>
              <a:latin typeface="Arial" pitchFamily="34" charset="0"/>
              <a:cs typeface="Arial" pitchFamily="34" charset="0"/>
            </a:endParaRPr>
          </a:p>
        </p:txBody>
      </p:sp>
      <p:sp>
        <p:nvSpPr>
          <p:cNvPr id="2" name="Content Placeholder 1"/>
          <p:cNvSpPr>
            <a:spLocks noGrp="1"/>
          </p:cNvSpPr>
          <p:nvPr>
            <p:ph idx="1"/>
          </p:nvPr>
        </p:nvSpPr>
        <p:spPr>
          <a:xfrm>
            <a:off x="838200" y="729476"/>
            <a:ext cx="10515600" cy="5132783"/>
          </a:xfrm>
        </p:spPr>
        <p:txBody>
          <a:bodyPr>
            <a:normAutofit fontScale="85000" lnSpcReduction="20000"/>
          </a:bodyPr>
          <a:lstStyle/>
          <a:p>
            <a:pPr>
              <a:buAutoNum type="arabicPeriod"/>
            </a:pPr>
            <a:endParaRPr lang="en-ZA" dirty="0">
              <a:solidFill>
                <a:srgbClr val="FF0000"/>
              </a:solidFill>
              <a:latin typeface="Arial" panose="020B0604020202020204" pitchFamily="34" charset="0"/>
              <a:cs typeface="Arial" panose="020B0604020202020204" pitchFamily="34" charset="0"/>
            </a:endParaRPr>
          </a:p>
          <a:p>
            <a:pPr marL="0" indent="0">
              <a:buNone/>
            </a:pPr>
            <a:r>
              <a:rPr lang="en-ZA" dirty="0">
                <a:latin typeface="Arial" panose="020B0604020202020204" pitchFamily="34" charset="0"/>
                <a:cs typeface="Arial" panose="020B0604020202020204" pitchFamily="34" charset="0"/>
              </a:rPr>
              <a:t>Provide support to the Mogalakwena Local Municipality in the development and annual review of the IDPs by:</a:t>
            </a:r>
          </a:p>
          <a:p>
            <a:pPr>
              <a:buAutoNum type="arabicPeriod"/>
            </a:pPr>
            <a:endParaRPr lang="en-ZA" sz="1050"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Coordinating and supporting the municipality during IDP engagement sessions. ( Analysis, Strategies and Project Phases).</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Analyzing the local municipality Draft IDP/Budget documents.</a:t>
            </a:r>
          </a:p>
          <a:p>
            <a:endParaRPr lang="en-US" sz="1050"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Assessment of municipal Draft and Final IDP documents and issuing the IDP Analysis Report as well as the MEC’s IDP Assessment Report.</a:t>
            </a:r>
          </a:p>
          <a:p>
            <a:pPr marL="0" indent="0">
              <a:buNone/>
            </a:pPr>
            <a:endParaRPr lang="en-ZA" sz="1050"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Coordinating and supporting municipalities during the IDP Steering Committee meetings, Rep Fora and Strategic Planning sessions.</a:t>
            </a:r>
          </a:p>
          <a:p>
            <a:pPr marL="0" indent="0">
              <a:buNone/>
            </a:pPr>
            <a:endParaRPr lang="en-ZA" dirty="0">
              <a:latin typeface="Arial" panose="020B0604020202020204" pitchFamily="34" charset="0"/>
              <a:cs typeface="Arial" panose="020B0604020202020204" pitchFamily="34" charset="0"/>
            </a:endParaRPr>
          </a:p>
          <a:p>
            <a:pPr lvl="0"/>
            <a:r>
              <a:rPr lang="en-ZA" dirty="0">
                <a:latin typeface="Arial" panose="020B0604020202020204" pitchFamily="34" charset="0"/>
                <a:cs typeface="Arial" panose="020B0604020202020204" pitchFamily="34" charset="0"/>
              </a:rPr>
              <a:t>The Municipal IDP was adopted prior to end of June 2020. </a:t>
            </a:r>
          </a:p>
        </p:txBody>
      </p:sp>
    </p:spTree>
    <p:extLst>
      <p:ext uri="{BB962C8B-B14F-4D97-AF65-F5344CB8AC3E}">
        <p14:creationId xmlns:p14="http://schemas.microsoft.com/office/powerpoint/2010/main" val="306427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8239" y="127133"/>
            <a:ext cx="9283337" cy="474116"/>
          </a:xfrm>
        </p:spPr>
        <p:txBody>
          <a:bodyPr>
            <a:noAutofit/>
          </a:bodyPr>
          <a:lstStyle/>
          <a:p>
            <a:pPr algn="ctr"/>
            <a:r>
              <a:rPr lang="en-US" sz="1800" b="1" dirty="0"/>
              <a:t>MUNICIPAL FINANCIAL VIABILITY AND MANAGEMENT</a:t>
            </a:r>
          </a:p>
        </p:txBody>
      </p:sp>
      <p:sp>
        <p:nvSpPr>
          <p:cNvPr id="3" name="Content Placeholder 2"/>
          <p:cNvSpPr>
            <a:spLocks noGrp="1"/>
          </p:cNvSpPr>
          <p:nvPr>
            <p:ph idx="1"/>
          </p:nvPr>
        </p:nvSpPr>
        <p:spPr>
          <a:xfrm>
            <a:off x="348343" y="486383"/>
            <a:ext cx="11665318" cy="6196519"/>
          </a:xfrm>
        </p:spPr>
        <p:txBody>
          <a:bodyPr>
            <a:norm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p>
        </p:txBody>
      </p:sp>
      <p:sp>
        <p:nvSpPr>
          <p:cNvPr id="4" name="Rectangle 3"/>
          <p:cNvSpPr/>
          <p:nvPr/>
        </p:nvSpPr>
        <p:spPr>
          <a:xfrm>
            <a:off x="1054042" y="670755"/>
            <a:ext cx="9962301" cy="4078039"/>
          </a:xfrm>
          <a:prstGeom prst="rect">
            <a:avLst/>
          </a:prstGeom>
        </p:spPr>
        <p:txBody>
          <a:bodyPr wrap="square">
            <a:spAutoFit/>
          </a:bodyPr>
          <a:lstStyle/>
          <a:p>
            <a:pPr marL="342900" indent="-342900">
              <a:lnSpc>
                <a:spcPct val="200000"/>
              </a:lnSpc>
              <a:buFont typeface="Symbol" panose="05050102010706020507" pitchFamily="18" charset="2"/>
              <a:buChar cha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Monitored compliance with the provision of Municipal Property Rates Act.</a:t>
            </a:r>
          </a:p>
          <a:p>
            <a:pPr marL="342900" indent="-342900">
              <a:lnSpc>
                <a:spcPct val="200000"/>
              </a:lnSpc>
              <a:buFont typeface="Symbol" panose="05050102010706020507" pitchFamily="18" charset="2"/>
              <a:buChar cha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2018/2019 assessment of audit action plans and provided feedback to the municipality</a:t>
            </a:r>
          </a:p>
          <a:p>
            <a:pPr marL="342900" indent="-342900">
              <a:lnSpc>
                <a:spcPct val="200000"/>
              </a:lnSpc>
              <a:buFont typeface="Symbol" panose="05050102010706020507" pitchFamily="18" charset="2"/>
              <a:buChar cha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Held 2018/2019 audit action plan engagements session to check progress on implementation</a:t>
            </a:r>
          </a:p>
          <a:p>
            <a:pPr marL="342900" indent="-342900">
              <a:lnSpc>
                <a:spcPct val="200000"/>
              </a:lnSpc>
              <a:buFont typeface="Symbol" panose="05050102010706020507" pitchFamily="18" charset="2"/>
              <a:buChar cha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Conducted  2019/2020 AFS readiness assessment and attended audit steering committee meetings. </a:t>
            </a:r>
          </a:p>
          <a:p>
            <a:pPr marL="342900" indent="-342900">
              <a:lnSpc>
                <a:spcPct val="200000"/>
              </a:lnSpc>
              <a:buFont typeface="Symbol" panose="05050102010706020507" pitchFamily="18" charset="2"/>
              <a:buChar cha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Conducted government debt reconciliation/working session.</a:t>
            </a:r>
          </a:p>
          <a:p>
            <a:pPr marL="457200"/>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457200"/>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457200"/>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797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8239" y="127133"/>
            <a:ext cx="9283337" cy="474116"/>
          </a:xfrm>
        </p:spPr>
        <p:txBody>
          <a:bodyPr>
            <a:noAutofit/>
          </a:bodyPr>
          <a:lstStyle/>
          <a:p>
            <a:pPr algn="ctr"/>
            <a:r>
              <a:rPr lang="en-US" sz="1800" b="1" dirty="0"/>
              <a:t>CONCLUSION</a:t>
            </a:r>
          </a:p>
        </p:txBody>
      </p:sp>
      <p:sp>
        <p:nvSpPr>
          <p:cNvPr id="3" name="Content Placeholder 2"/>
          <p:cNvSpPr>
            <a:spLocks noGrp="1"/>
          </p:cNvSpPr>
          <p:nvPr>
            <p:ph idx="1"/>
          </p:nvPr>
        </p:nvSpPr>
        <p:spPr>
          <a:xfrm>
            <a:off x="348343" y="486383"/>
            <a:ext cx="11665318" cy="6196519"/>
          </a:xfrm>
        </p:spPr>
        <p:txBody>
          <a:bodyPr>
            <a:normAutofit lnSpcReduction="10000"/>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Although differentiated support is provided to these municipalities, there are still challenges in relation to service delivery performance.</a:t>
            </a:r>
          </a:p>
          <a:p>
            <a:pPr>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 department is embarking on a process to compile a diagnostic study in all municipalities in order to identify recommendations for support and /or capacity development.</a:t>
            </a:r>
          </a:p>
          <a:p>
            <a:pPr>
              <a:lnSpc>
                <a:spcPct val="100000"/>
              </a:lnSpc>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0" indent="0">
              <a:lnSpc>
                <a:spcPct val="10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279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4696" y="486383"/>
            <a:ext cx="9283337" cy="474116"/>
          </a:xfrm>
        </p:spPr>
        <p:txBody>
          <a:bodyPr>
            <a:noAutofit/>
          </a:bodyPr>
          <a:lstStyle/>
          <a:p>
            <a:pPr algn="ctr"/>
            <a:r>
              <a:rPr lang="en-US" sz="2800" b="1" dirty="0"/>
              <a:t>RECOMMENDATIONS </a:t>
            </a:r>
          </a:p>
        </p:txBody>
      </p:sp>
      <p:sp>
        <p:nvSpPr>
          <p:cNvPr id="3" name="Content Placeholder 2"/>
          <p:cNvSpPr>
            <a:spLocks noGrp="1"/>
          </p:cNvSpPr>
          <p:nvPr>
            <p:ph idx="1"/>
          </p:nvPr>
        </p:nvSpPr>
        <p:spPr>
          <a:xfrm>
            <a:off x="348343" y="486383"/>
            <a:ext cx="11665318" cy="3154591"/>
          </a:xfrm>
        </p:spPr>
        <p:txBody>
          <a:bodyPr>
            <a:normAutofit fontScale="77500" lnSpcReduction="20000"/>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20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It is recommended that the Portfolio Committee notes the report </a:t>
            </a:r>
          </a:p>
          <a:p>
            <a:pPr>
              <a:lnSpc>
                <a:spcPct val="100000"/>
              </a:lnSpc>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0" indent="0">
              <a:lnSpc>
                <a:spcPct val="10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2910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6863" y="1910347"/>
            <a:ext cx="7886700" cy="1325563"/>
          </a:xfrm>
        </p:spPr>
        <p:txBody>
          <a:bodyPr/>
          <a:lstStyle/>
          <a:p>
            <a:pPr algn="ctr"/>
            <a:r>
              <a:rPr lang="en-US" b="1" dirty="0"/>
              <a:t>THANK YOU</a:t>
            </a:r>
          </a:p>
        </p:txBody>
      </p:sp>
      <p:sp>
        <p:nvSpPr>
          <p:cNvPr id="3" name="Slide Number Placeholder 2"/>
          <p:cNvSpPr>
            <a:spLocks noGrp="1"/>
          </p:cNvSpPr>
          <p:nvPr>
            <p:ph type="sldNum" sz="quarter" idx="12"/>
          </p:nvPr>
        </p:nvSpPr>
        <p:spPr/>
        <p:txBody>
          <a:bodyPr/>
          <a:lstStyle/>
          <a:p>
            <a:fld id="{CFAA004E-DED9-4181-A91B-BDB8124BE6C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57622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8239" y="127133"/>
            <a:ext cx="9283337" cy="474116"/>
          </a:xfrm>
        </p:spPr>
        <p:txBody>
          <a:bodyPr>
            <a:noAutofit/>
          </a:bodyPr>
          <a:lstStyle/>
          <a:p>
            <a:pPr algn="ctr"/>
            <a:r>
              <a:rPr lang="en-US" sz="1800" b="1" dirty="0">
                <a:latin typeface="Arial" charset="0"/>
              </a:rPr>
              <a:t>PURPOSE</a:t>
            </a:r>
            <a:endParaRPr lang="en-US" sz="1800" b="1" dirty="0"/>
          </a:p>
        </p:txBody>
      </p:sp>
      <p:sp>
        <p:nvSpPr>
          <p:cNvPr id="3" name="Content Placeholder 2"/>
          <p:cNvSpPr>
            <a:spLocks noGrp="1"/>
          </p:cNvSpPr>
          <p:nvPr>
            <p:ph idx="1"/>
          </p:nvPr>
        </p:nvSpPr>
        <p:spPr>
          <a:xfrm>
            <a:off x="348343" y="486383"/>
            <a:ext cx="11665318" cy="6196519"/>
          </a:xfrm>
        </p:spPr>
        <p:txBody>
          <a:bodyPr>
            <a:norm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250000"/>
              </a:lnSpc>
              <a:buNone/>
            </a:pPr>
            <a:r>
              <a:rPr lang="en-US" sz="2000" dirty="0">
                <a:latin typeface="Arial" panose="020B0604020202020204" pitchFamily="34" charset="0"/>
                <a:cs typeface="Arial" panose="020B0604020202020204" pitchFamily="34" charset="0"/>
              </a:rPr>
              <a:t>To provide a report on support provided to Greater Tzaneen and Mogalakwena Local Municipalities in terms of the five key performance areas for them to improve their performance as per Portfolio Committee’s request.</a:t>
            </a:r>
          </a:p>
        </p:txBody>
      </p:sp>
    </p:spTree>
    <p:extLst>
      <p:ext uri="{BB962C8B-B14F-4D97-AF65-F5344CB8AC3E}">
        <p14:creationId xmlns:p14="http://schemas.microsoft.com/office/powerpoint/2010/main" val="177534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idx="1"/>
          </p:nvPr>
        </p:nvSpPr>
        <p:spPr/>
        <p:txBody>
          <a:bodyPr>
            <a:normAutofit fontScale="97500"/>
          </a:bodyPr>
          <a:lstStyle/>
          <a:p>
            <a:pPr marL="0" indent="0" algn="ctr">
              <a:lnSpc>
                <a:spcPct val="150000"/>
              </a:lnSpc>
              <a:buNone/>
            </a:pP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GREATER TZANEEN LOCAL MUNICIPALITY</a:t>
            </a:r>
          </a:p>
        </p:txBody>
      </p:sp>
    </p:spTree>
    <p:extLst>
      <p:ext uri="{BB962C8B-B14F-4D97-AF65-F5344CB8AC3E}">
        <p14:creationId xmlns:p14="http://schemas.microsoft.com/office/powerpoint/2010/main" val="142514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8239" y="127133"/>
            <a:ext cx="9540241" cy="474116"/>
          </a:xfrm>
        </p:spPr>
        <p:txBody>
          <a:bodyPr>
            <a:noAutofit/>
          </a:bodyPr>
          <a:lstStyle/>
          <a:p>
            <a:pPr algn="ctr"/>
            <a:r>
              <a:rPr lang="en-US" altLang="en-US" sz="1800" b="1" dirty="0">
                <a:latin typeface="Arial" charset="0"/>
              </a:rPr>
              <a:t/>
            </a:r>
            <a:br>
              <a:rPr lang="en-US" altLang="en-US" sz="1800" b="1" dirty="0">
                <a:latin typeface="Arial" charset="0"/>
              </a:rPr>
            </a:br>
            <a:r>
              <a:rPr lang="en-US" altLang="en-US" sz="1800" b="1" dirty="0">
                <a:latin typeface="Arial" charset="0"/>
              </a:rPr>
              <a:t>BASIC SERVICE DELIVERY</a:t>
            </a:r>
            <a:br>
              <a:rPr lang="en-US" altLang="en-US" sz="1800" b="1" dirty="0">
                <a:latin typeface="Arial" charset="0"/>
              </a:rPr>
            </a:br>
            <a:r>
              <a:rPr lang="en-US" altLang="en-US" sz="1800" b="1" dirty="0">
                <a:latin typeface="Arial" charset="0"/>
              </a:rPr>
              <a:t>2016/2017 – 2020/2021 GREATER TZANEEN  LM MIG IMPLEMENTATION</a:t>
            </a:r>
            <a:endParaRPr lang="en-US" sz="1800" b="1" dirty="0"/>
          </a:p>
        </p:txBody>
      </p:sp>
      <p:sp>
        <p:nvSpPr>
          <p:cNvPr id="3" name="Content Placeholder 2"/>
          <p:cNvSpPr>
            <a:spLocks noGrp="1"/>
          </p:cNvSpPr>
          <p:nvPr>
            <p:ph idx="1"/>
          </p:nvPr>
        </p:nvSpPr>
        <p:spPr>
          <a:xfrm>
            <a:off x="348343" y="486383"/>
            <a:ext cx="11665318" cy="6196519"/>
          </a:xfrm>
        </p:spPr>
        <p:txBody>
          <a:bodyPr>
            <a:norm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Municipality allocated R 536,736,999.00 million over five financial years which include the additional fund and the roll-over.</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R 451,425,734.54 million was spent within the 5 financial years and only  R 27,967,890.76 million remain unspent. </a:t>
            </a:r>
          </a:p>
          <a:p>
            <a:pPr marR="0" lvl="0">
              <a:lnSpc>
                <a:spcPct val="107000"/>
              </a:lnSpc>
              <a:spcBef>
                <a:spcPts val="0"/>
              </a:spcBef>
              <a:spcAft>
                <a:spcPts val="0"/>
              </a:spcAft>
              <a:buFont typeface="Wingdings" panose="05000000000000000000" pitchFamily="2" charset="2"/>
              <a:buChar char="Ø"/>
            </a:pPr>
            <a:r>
              <a:rPr lang="en-GB" sz="1600" b="1" dirty="0">
                <a:latin typeface="Arial" panose="020B0604020202020204" pitchFamily="34" charset="0"/>
                <a:ea typeface="Calibri" panose="020F0502020204030204" pitchFamily="34" charset="0"/>
                <a:cs typeface="Times New Roman" panose="02020603050405020304" pitchFamily="18" charset="0"/>
              </a:rPr>
              <a:t> 2016/2017:</a:t>
            </a:r>
            <a:r>
              <a:rPr lang="en-GB" sz="1600" dirty="0">
                <a:latin typeface="Arial" panose="020B0604020202020204" pitchFamily="34" charset="0"/>
                <a:ea typeface="Calibri" panose="020F0502020204030204" pitchFamily="34" charset="0"/>
                <a:cs typeface="Times New Roman" panose="02020603050405020304" pitchFamily="18" charset="0"/>
              </a:rPr>
              <a:t> The Municipality has additional funding of R65million on top of their allocation, only R19,448,541.00 remain unspent.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GB" sz="1600" b="1" dirty="0">
                <a:latin typeface="Arial" panose="020B0604020202020204" pitchFamily="34" charset="0"/>
                <a:ea typeface="Calibri" panose="020F0502020204030204" pitchFamily="34" charset="0"/>
                <a:cs typeface="Times New Roman" panose="02020603050405020304" pitchFamily="18" charset="0"/>
              </a:rPr>
              <a:t>2017/2018:</a:t>
            </a:r>
            <a:r>
              <a:rPr lang="en-GB" sz="1600" dirty="0">
                <a:latin typeface="Arial" panose="020B0604020202020204" pitchFamily="34" charset="0"/>
                <a:ea typeface="Calibri" panose="020F0502020204030204" pitchFamily="34" charset="0"/>
                <a:cs typeface="Times New Roman" panose="02020603050405020304" pitchFamily="18" charset="0"/>
              </a:rPr>
              <a:t> The Municipality spent 100% on both the allocation and additional funding of R5,8million</a:t>
            </a:r>
            <a:r>
              <a:rPr lang="en-ZA" sz="1600" dirty="0">
                <a:latin typeface="Arial" panose="020B0604020202020204" pitchFamily="34"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buFont typeface="Wingdings" panose="05000000000000000000" pitchFamily="2" charset="2"/>
              <a:buChar char="Ø"/>
            </a:pPr>
            <a:r>
              <a:rPr lang="en-ZA" sz="1600" b="1" dirty="0">
                <a:latin typeface="Arial" panose="020B0604020202020204" pitchFamily="34" charset="0"/>
                <a:ea typeface="Calibri" panose="020F0502020204030204" pitchFamily="34" charset="0"/>
                <a:cs typeface="Times New Roman" panose="02020603050405020304" pitchFamily="18" charset="0"/>
              </a:rPr>
              <a:t>2018/2019 and 2019/2020: </a:t>
            </a:r>
            <a:r>
              <a:rPr lang="en-ZA" sz="1600" dirty="0">
                <a:latin typeface="Arial" panose="020B0604020202020204" pitchFamily="34" charset="0"/>
                <a:ea typeface="Calibri" panose="020F0502020204030204" pitchFamily="34" charset="0"/>
                <a:cs typeface="Times New Roman" panose="02020603050405020304" pitchFamily="18" charset="0"/>
              </a:rPr>
              <a:t>The municipality spent 90.49% and 99% respectively.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The municipality is part of the GTAC and MISA support programme and spending on the MIG has been affected by </a:t>
            </a:r>
            <a:r>
              <a:rPr lang="en-US" sz="1600" dirty="0" err="1">
                <a:latin typeface="Arial" panose="020B0604020202020204" pitchFamily="34" charset="0"/>
                <a:cs typeface="Arial" panose="020B0604020202020204" pitchFamily="34" charset="0"/>
              </a:rPr>
              <a:t>Covid</a:t>
            </a:r>
            <a:r>
              <a:rPr lang="en-US" sz="1600" dirty="0">
                <a:latin typeface="Arial" panose="020B0604020202020204" pitchFamily="34" charset="0"/>
                <a:cs typeface="Arial" panose="020B0604020202020204" pitchFamily="34" charset="0"/>
              </a:rPr>
              <a:t> 19 pandemic in 2019/2020 and 2020/2021 financial years.</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extLst>
              <p:ext uri="{D42A27DB-BD31-4B8C-83A1-F6EECF244321}">
                <p14:modId xmlns:p14="http://schemas.microsoft.com/office/powerpoint/2010/main" val="1877344870"/>
              </p:ext>
            </p:extLst>
          </p:nvPr>
        </p:nvGraphicFramePr>
        <p:xfrm>
          <a:off x="511721" y="3182681"/>
          <a:ext cx="11338561" cy="2585466"/>
        </p:xfrm>
        <a:graphic>
          <a:graphicData uri="http://schemas.openxmlformats.org/drawingml/2006/table">
            <a:tbl>
              <a:tblPr firstRow="1" firstCol="1" bandRow="1">
                <a:tableStyleId>{5C22544A-7EE6-4342-B048-85BDC9FD1C3A}</a:tableStyleId>
              </a:tblPr>
              <a:tblGrid>
                <a:gridCol w="1360412">
                  <a:extLst>
                    <a:ext uri="{9D8B030D-6E8A-4147-A177-3AD203B41FA5}">
                      <a16:colId xmlns:a16="http://schemas.microsoft.com/office/drawing/2014/main" val="1434585336"/>
                    </a:ext>
                  </a:extLst>
                </a:gridCol>
                <a:gridCol w="1742730">
                  <a:extLst>
                    <a:ext uri="{9D8B030D-6E8A-4147-A177-3AD203B41FA5}">
                      <a16:colId xmlns:a16="http://schemas.microsoft.com/office/drawing/2014/main" val="3888467064"/>
                    </a:ext>
                  </a:extLst>
                </a:gridCol>
                <a:gridCol w="2204759">
                  <a:extLst>
                    <a:ext uri="{9D8B030D-6E8A-4147-A177-3AD203B41FA5}">
                      <a16:colId xmlns:a16="http://schemas.microsoft.com/office/drawing/2014/main" val="3393298814"/>
                    </a:ext>
                  </a:extLst>
                </a:gridCol>
                <a:gridCol w="2204759">
                  <a:extLst>
                    <a:ext uri="{9D8B030D-6E8A-4147-A177-3AD203B41FA5}">
                      <a16:colId xmlns:a16="http://schemas.microsoft.com/office/drawing/2014/main" val="1020170487"/>
                    </a:ext>
                  </a:extLst>
                </a:gridCol>
                <a:gridCol w="1406165">
                  <a:extLst>
                    <a:ext uri="{9D8B030D-6E8A-4147-A177-3AD203B41FA5}">
                      <a16:colId xmlns:a16="http://schemas.microsoft.com/office/drawing/2014/main" val="3266722954"/>
                    </a:ext>
                  </a:extLst>
                </a:gridCol>
                <a:gridCol w="2419736">
                  <a:extLst>
                    <a:ext uri="{9D8B030D-6E8A-4147-A177-3AD203B41FA5}">
                      <a16:colId xmlns:a16="http://schemas.microsoft.com/office/drawing/2014/main" val="2986802076"/>
                    </a:ext>
                  </a:extLst>
                </a:gridCol>
              </a:tblGrid>
              <a:tr h="332019">
                <a:tc>
                  <a:txBody>
                    <a:bodyPr/>
                    <a:lstStyle/>
                    <a:p>
                      <a:r>
                        <a:rPr lang="en-US" sz="1600" dirty="0">
                          <a:solidFill>
                            <a:schemeClr val="tx1"/>
                          </a:solidFill>
                          <a:latin typeface="Arial" panose="020B0604020202020204" pitchFamily="34" charset="0"/>
                          <a:cs typeface="Arial" panose="020B0604020202020204" pitchFamily="34" charset="0"/>
                        </a:rPr>
                        <a:t>F/Y</a:t>
                      </a:r>
                    </a:p>
                  </a:txBody>
                  <a:tcPr marL="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Allocation</a:t>
                      </a:r>
                      <a:r>
                        <a:rPr lang="en-US" sz="1600" baseline="0" dirty="0">
                          <a:solidFill>
                            <a:schemeClr val="tx1"/>
                          </a:solidFill>
                          <a:effectLst/>
                          <a:latin typeface="Arial" panose="020B0604020202020204" pitchFamily="34" charset="0"/>
                          <a:cs typeface="Arial" panose="020B0604020202020204" pitchFamily="34" charset="0"/>
                        </a:rPr>
                        <a:t> + </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Additional</a:t>
                      </a:r>
                      <a:r>
                        <a:rPr lang="en-US" sz="16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Fund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a:lnSpc>
                          <a:spcPct val="107000"/>
                        </a:lnSpc>
                        <a:spcBef>
                          <a:spcPts val="0"/>
                        </a:spcBef>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Expenditure</a:t>
                      </a:r>
                      <a:r>
                        <a:rPr lang="en-US" sz="1600" baseline="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unspent amount</a:t>
                      </a:r>
                      <a:r>
                        <a:rPr lang="en-US" sz="1600" baseline="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392764">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2016/2017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lnSpc>
                          <a:spcPct val="200000"/>
                        </a:lnSpc>
                      </a:pPr>
                      <a:r>
                        <a:rPr lang="en-US" sz="1600" b="0" i="0" u="none" strike="noStrike" dirty="0">
                          <a:effectLst/>
                          <a:latin typeface="Arial" panose="020B0604020202020204" pitchFamily="34" charset="0"/>
                          <a:cs typeface="Arial" panose="020B0604020202020204" pitchFamily="34" charset="0"/>
                        </a:rPr>
                        <a:t>89,797,999.00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65,000,000.00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135,348,459.00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lnSpc>
                          <a:spcPct val="200000"/>
                        </a:lnSpc>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87.44%</a:t>
                      </a:r>
                      <a:endParaRPr lang="en-US" sz="1600" b="0" i="0" u="none" strike="noStrike" dirty="0">
                        <a:effectLst/>
                        <a:latin typeface="Arial" panose="020B0604020202020204" pitchFamily="34" charset="0"/>
                        <a:cs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19,448,541.00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422570">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2017/2018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95,942,000.00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5,800,000.00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101,742,000.00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Arial" panose="020B0604020202020204" pitchFamily="34" charset="0"/>
                          <a:cs typeface="Arial" panose="020B0604020202020204" pitchFamily="34" charset="0"/>
                        </a:rPr>
                        <a:t>100%</a:t>
                      </a:r>
                    </a:p>
                  </a:txBody>
                  <a:tcPr marL="0"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latin typeface="Arial" panose="020B0604020202020204" pitchFamily="34" charset="0"/>
                        <a:cs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422570">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2018/2019</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92,315,000.00</a:t>
                      </a:r>
                    </a:p>
                  </a:txBody>
                  <a:tcPr marL="0" marR="68580" marT="342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83 537 913,02</a:t>
                      </a:r>
                    </a:p>
                  </a:txBody>
                  <a:tcPr marL="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Arial" panose="020B0604020202020204" pitchFamily="34" charset="0"/>
                          <a:cs typeface="Arial" panose="020B0604020202020204" pitchFamily="34" charset="0"/>
                        </a:rPr>
                        <a:t>90.49%</a:t>
                      </a:r>
                    </a:p>
                  </a:txBody>
                  <a:tcPr marL="0"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Arial" panose="020B0604020202020204" pitchFamily="34" charset="0"/>
                          <a:cs typeface="Arial" panose="020B0604020202020204" pitchFamily="34" charset="0"/>
                        </a:rPr>
                        <a:t>7,750,288,94</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330133">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2019/2020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dirty="0">
                          <a:solidFill>
                            <a:srgbClr val="000000"/>
                          </a:solidFill>
                          <a:effectLst/>
                          <a:latin typeface="Arial" panose="020B0604020202020204" pitchFamily="34" charset="0"/>
                          <a:ea typeface="Arial" panose="020B0604020202020204" pitchFamily="34" charset="0"/>
                        </a:rPr>
                        <a:t>94, 263,000.00</a:t>
                      </a:r>
                      <a:endParaRPr lang="en-US" sz="1600" b="0" i="0" u="none" strike="noStrike" dirty="0">
                        <a:effectLst/>
                        <a:latin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600" b="0" i="0" u="none" strike="noStrike" dirty="0">
                        <a:effectLst/>
                        <a:latin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dirty="0">
                          <a:solidFill>
                            <a:srgbClr val="000000"/>
                          </a:solidFill>
                          <a:effectLst/>
                          <a:latin typeface="Arial" panose="020B0604020202020204" pitchFamily="34" charset="0"/>
                          <a:ea typeface="Arial" panose="020B0604020202020204" pitchFamily="34" charset="0"/>
                        </a:rPr>
                        <a:t>93, 494,927.18</a:t>
                      </a:r>
                      <a:endParaRPr lang="en-US" sz="1600" b="0" i="0" u="none" strike="noStrike" dirty="0">
                        <a:effectLst/>
                        <a:latin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Arial" panose="020B0604020202020204" pitchFamily="34" charset="0"/>
                          <a:cs typeface="Arial" panose="020B0604020202020204" pitchFamily="34" charset="0"/>
                        </a:rPr>
                        <a:t>99%</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000000"/>
                          </a:solidFill>
                          <a:effectLst/>
                          <a:latin typeface="Arial" panose="020B0604020202020204" pitchFamily="34" charset="0"/>
                          <a:ea typeface="Arial" panose="020B0604020202020204" pitchFamily="34" charset="0"/>
                        </a:rPr>
                        <a:t>768,072.82</a:t>
                      </a:r>
                      <a:endParaRPr lang="en-US" sz="1600" dirty="0">
                        <a:latin typeface="Arial" panose="020B0604020202020204" pitchFamily="34" charset="0"/>
                        <a:cs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330133">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2020/2021</a:t>
                      </a:r>
                    </a:p>
                  </a:txBody>
                  <a:tcPr marL="0" marT="914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93,619,000.00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600" b="0" i="0" u="none" strike="noStrike" dirty="0">
                        <a:effectLst/>
                        <a:latin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chemeClr val="tx1"/>
                          </a:solidFill>
                          <a:effectLst/>
                          <a:latin typeface="Arial" panose="020B0604020202020204" pitchFamily="34" charset="0"/>
                        </a:rPr>
                        <a:t>36,275,626.30 </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tx1"/>
                          </a:solidFill>
                          <a:effectLst/>
                          <a:latin typeface="Arial" panose="020B0604020202020204" pitchFamily="34" charset="0"/>
                        </a:rPr>
                        <a:t>38.75</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Arial" panose="020B0604020202020204" pitchFamily="34" charset="0"/>
                          <a:cs typeface="Arial" panose="020B0604020202020204" pitchFamily="34" charset="0"/>
                        </a:rPr>
                        <a:t>Still</a:t>
                      </a:r>
                      <a:r>
                        <a:rPr lang="en-US" sz="1600" baseline="0" dirty="0">
                          <a:latin typeface="Arial" panose="020B0604020202020204" pitchFamily="34" charset="0"/>
                          <a:cs typeface="Arial" panose="020B0604020202020204" pitchFamily="34" charset="0"/>
                        </a:rPr>
                        <a:t> implementing projects</a:t>
                      </a:r>
                      <a:endParaRPr lang="en-US" sz="1600" dirty="0">
                        <a:latin typeface="Arial" panose="020B0604020202020204" pitchFamily="34" charset="0"/>
                        <a:cs typeface="Arial" panose="020B0604020202020204" pitchFamily="34" charset="0"/>
                      </a:endParaRP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530274"/>
                  </a:ext>
                </a:extLst>
              </a:tr>
              <a:tr h="330133">
                <a:tc>
                  <a:txBody>
                    <a:bodyPr/>
                    <a:lstStyle/>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TOTAL</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T="914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600" b="0" i="0" u="none" strike="noStrike" dirty="0">
                          <a:effectLst/>
                          <a:latin typeface="Arial" panose="020B0604020202020204" pitchFamily="34" charset="0"/>
                        </a:rPr>
                        <a:t>536,736,999.00</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600" b="0" i="0" u="none" strike="noStrike" dirty="0">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rPr>
                        <a:t>451,425,734.54</a:t>
                      </a:r>
                    </a:p>
                  </a:txBody>
                  <a:tcPr marL="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effectLst/>
                          <a:latin typeface="Arial" panose="020B0604020202020204" pitchFamily="34" charset="0"/>
                        </a:rPr>
                        <a:t> 80%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dirty="0">
                          <a:effectLst/>
                          <a:latin typeface="Arial" panose="020B0604020202020204" pitchFamily="34" charset="0"/>
                        </a:rPr>
                        <a:t>27,967,890.76</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426339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880207765"/>
              </p:ext>
            </p:extLst>
          </p:nvPr>
        </p:nvGraphicFramePr>
        <p:xfrm>
          <a:off x="1091821" y="313151"/>
          <a:ext cx="10058400" cy="5549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65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440091"/>
          </a:xfrm>
        </p:spPr>
        <p:txBody>
          <a:bodyPr>
            <a:noAutofit/>
          </a:bodyPr>
          <a:lstStyle/>
          <a:p>
            <a:pPr algn="ctr"/>
            <a:r>
              <a:rPr lang="en-US" altLang="en-US" sz="1800" b="1" dirty="0">
                <a:latin typeface="Arial" charset="0"/>
              </a:rPr>
              <a:t>2016/2017 – 2019/2020 MIG IMPLEMENTATION</a:t>
            </a:r>
            <a:endParaRPr lang="en-US" sz="1800" b="1" dirty="0"/>
          </a:p>
        </p:txBody>
      </p:sp>
      <p:sp>
        <p:nvSpPr>
          <p:cNvPr id="3" name="Content Placeholder 2"/>
          <p:cNvSpPr>
            <a:spLocks noGrp="1"/>
          </p:cNvSpPr>
          <p:nvPr>
            <p:ph sz="half" idx="1"/>
          </p:nvPr>
        </p:nvSpPr>
        <p:spPr>
          <a:xfrm>
            <a:off x="838200" y="764275"/>
            <a:ext cx="5181600" cy="5057791"/>
          </a:xfrm>
          <a:ln w="9525">
            <a:solidFill>
              <a:schemeClr val="tx1"/>
            </a:solidFill>
          </a:ln>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Over the past 4 financial years the municipality have in the main prioritized Roads and Sport facilities in their allocation of resources. </a:t>
            </a:r>
          </a:p>
          <a:p>
            <a:pPr>
              <a:lnSpc>
                <a:spcPct val="150000"/>
              </a:lnSpc>
            </a:pPr>
            <a:r>
              <a:rPr lang="en-US" sz="1600" dirty="0">
                <a:latin typeface="Arial" panose="020B0604020202020204" pitchFamily="34" charset="0"/>
                <a:cs typeface="Arial" panose="020B0604020202020204" pitchFamily="34" charset="0"/>
              </a:rPr>
              <a:t>73.9% of the allocation has been spent on Roads and Storm water</a:t>
            </a:r>
          </a:p>
          <a:p>
            <a:pPr>
              <a:lnSpc>
                <a:spcPct val="150000"/>
              </a:lnSpc>
            </a:pPr>
            <a:r>
              <a:rPr lang="en-US" sz="1600" dirty="0">
                <a:latin typeface="Arial" panose="020B0604020202020204" pitchFamily="34" charset="0"/>
                <a:cs typeface="Arial" panose="020B0604020202020204" pitchFamily="34" charset="0"/>
              </a:rPr>
              <a:t>15.0% on Sport facilities</a:t>
            </a:r>
          </a:p>
          <a:p>
            <a:pPr>
              <a:lnSpc>
                <a:spcPct val="150000"/>
              </a:lnSpc>
            </a:pPr>
            <a:r>
              <a:rPr lang="en-US" sz="1600" dirty="0">
                <a:latin typeface="Arial" panose="020B0604020202020204" pitchFamily="34" charset="0"/>
                <a:cs typeface="Arial" panose="020B0604020202020204" pitchFamily="34" charset="0"/>
              </a:rPr>
              <a:t>4.8% on PMU fees</a:t>
            </a:r>
          </a:p>
          <a:p>
            <a:pPr>
              <a:lnSpc>
                <a:spcPct val="150000"/>
              </a:lnSpc>
            </a:pPr>
            <a:r>
              <a:rPr lang="en-US" sz="1600" dirty="0">
                <a:latin typeface="Arial" panose="020B0604020202020204" pitchFamily="34" charset="0"/>
                <a:cs typeface="Arial" panose="020B0604020202020204" pitchFamily="34" charset="0"/>
              </a:rPr>
              <a:t>6.0% on Community facilities</a:t>
            </a:r>
          </a:p>
          <a:p>
            <a:pPr>
              <a:lnSpc>
                <a:spcPct val="150000"/>
              </a:lnSpc>
            </a:pPr>
            <a:r>
              <a:rPr lang="en-US" sz="1600" dirty="0">
                <a:latin typeface="Arial" panose="020B0604020202020204" pitchFamily="34" charset="0"/>
                <a:cs typeface="Arial" panose="020B0604020202020204" pitchFamily="34" charset="0"/>
              </a:rPr>
              <a:t>0.3% on Community Lighting  </a:t>
            </a:r>
          </a:p>
          <a:p>
            <a:pPr marL="0" indent="0">
              <a:lnSpc>
                <a:spcPct val="150000"/>
              </a:lnSpc>
              <a:buNone/>
            </a:pPr>
            <a:r>
              <a:rPr lang="en-US" sz="1600" dirty="0">
                <a:latin typeface="Arial" panose="020B0604020202020204" pitchFamily="34" charset="0"/>
                <a:cs typeface="Arial" panose="020B0604020202020204" pitchFamily="34" charset="0"/>
              </a:rPr>
              <a:t>A critical sector such as Solid Waste (refuse removal) has received no allocation.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B352AF03-3F10-44F4-8C0A-2D4615306EA0}"/>
              </a:ext>
            </a:extLst>
          </p:cNvPr>
          <p:cNvGraphicFramePr/>
          <p:nvPr>
            <p:extLst>
              <p:ext uri="{D42A27DB-BD31-4B8C-83A1-F6EECF244321}">
                <p14:modId xmlns:p14="http://schemas.microsoft.com/office/powerpoint/2010/main" val="1555244146"/>
              </p:ext>
            </p:extLst>
          </p:nvPr>
        </p:nvGraphicFramePr>
        <p:xfrm>
          <a:off x="6172202" y="764275"/>
          <a:ext cx="5486400" cy="505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287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127133"/>
            <a:ext cx="7886700" cy="474116"/>
          </a:xfrm>
        </p:spPr>
        <p:txBody>
          <a:bodyPr>
            <a:noAutofit/>
          </a:bodyPr>
          <a:lstStyle/>
          <a:p>
            <a:pPr algn="ctr"/>
            <a:r>
              <a:rPr lang="en-US" altLang="en-US" sz="1800" b="1" dirty="0">
                <a:latin typeface="Arial" charset="0"/>
              </a:rPr>
              <a:t>CHALLENGES  </a:t>
            </a:r>
            <a:endParaRPr lang="en-US" sz="1800" b="1" dirty="0"/>
          </a:p>
        </p:txBody>
      </p:sp>
      <p:sp>
        <p:nvSpPr>
          <p:cNvPr id="3" name="Content Placeholder 2"/>
          <p:cNvSpPr>
            <a:spLocks noGrp="1"/>
          </p:cNvSpPr>
          <p:nvPr>
            <p:ph idx="1"/>
          </p:nvPr>
        </p:nvSpPr>
        <p:spPr>
          <a:xfrm>
            <a:off x="1053153" y="601249"/>
            <a:ext cx="10085694" cy="5323561"/>
          </a:xfrm>
        </p:spPr>
        <p:txBody>
          <a:bodyPr>
            <a:normAutofit/>
          </a:bodyPr>
          <a:lstStyle/>
          <a:p>
            <a:pPr marL="0" lvl="0" indent="0" algn="just">
              <a:lnSpc>
                <a:spcPct val="150000"/>
              </a:lnSpc>
              <a:spcBef>
                <a:spcPts val="0"/>
              </a:spcBef>
              <a:buNone/>
            </a:pPr>
            <a:r>
              <a:rPr lang="en-US" sz="1600" b="1" u="sng" dirty="0">
                <a:latin typeface="Arial" panose="020B0604020202020204" pitchFamily="34" charset="0"/>
                <a:cs typeface="Arial" panose="020B0604020202020204" pitchFamily="34" charset="0"/>
              </a:rPr>
              <a:t>Challenges established in the municipality</a:t>
            </a:r>
          </a:p>
          <a:p>
            <a:pPr marL="342900" lvl="0" indent="-342900" algn="just">
              <a:lnSpc>
                <a:spcPct val="150000"/>
              </a:lnSpc>
              <a:spcBef>
                <a:spcPts val="0"/>
              </a:spcBef>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External factors</a:t>
            </a:r>
            <a:endParaRPr lang="en-US" sz="1400" dirty="0">
              <a:latin typeface="Noto Sans Symbols"/>
              <a:ea typeface="Noto Sans Symbols"/>
              <a:cs typeface="Noto Sans Symbols"/>
            </a:endParaRPr>
          </a:p>
          <a:p>
            <a:pPr marL="342900" lvl="0" indent="-342900" algn="just">
              <a:lnSpc>
                <a:spcPct val="150000"/>
              </a:lnSpc>
              <a:spcBef>
                <a:spcPts val="0"/>
              </a:spcBef>
              <a:buFont typeface="Arial" panose="020B0604020202020204" pitchFamily="34" charset="0"/>
              <a:buChar char="✔"/>
            </a:pPr>
            <a:r>
              <a:rPr lang="en-US" sz="1600" i="1" dirty="0">
                <a:solidFill>
                  <a:srgbClr val="000000"/>
                </a:solidFill>
                <a:latin typeface="Arial" panose="020B0604020202020204" pitchFamily="34" charset="0"/>
                <a:ea typeface="Arial" panose="020B0604020202020204" pitchFamily="34" charset="0"/>
                <a:cs typeface="Noto Sans Symbols"/>
              </a:rPr>
              <a:t>Poor contractor performance</a:t>
            </a:r>
            <a:endParaRPr lang="en-US" sz="1400" dirty="0">
              <a:latin typeface="Noto Sans Symbols"/>
              <a:ea typeface="Noto Sans Symbols"/>
              <a:cs typeface="Noto Sans Symbols"/>
            </a:endParaRPr>
          </a:p>
          <a:p>
            <a:pPr marL="342900" lvl="0" indent="-342900" algn="just">
              <a:lnSpc>
                <a:spcPct val="150000"/>
              </a:lnSpc>
              <a:spcBef>
                <a:spcPts val="0"/>
              </a:spcBef>
              <a:buFont typeface="Arial" panose="020B0604020202020204" pitchFamily="34" charset="0"/>
              <a:buChar char="✔"/>
            </a:pPr>
            <a:r>
              <a:rPr lang="en-US" sz="1600" i="1" dirty="0">
                <a:solidFill>
                  <a:srgbClr val="000000"/>
                </a:solidFill>
                <a:latin typeface="Arial" panose="020B0604020202020204" pitchFamily="34" charset="0"/>
                <a:ea typeface="Arial" panose="020B0604020202020204" pitchFamily="34" charset="0"/>
                <a:cs typeface="Noto Sans Symbols"/>
              </a:rPr>
              <a:t>Demands by communities – community unrest</a:t>
            </a:r>
            <a:r>
              <a:rPr lang="en-US" sz="1600" dirty="0">
                <a:solidFill>
                  <a:srgbClr val="000000"/>
                </a:solidFill>
                <a:latin typeface="Arial" panose="020B0604020202020204" pitchFamily="34" charset="0"/>
                <a:ea typeface="Arial" panose="020B060402020202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0"/>
              </a:spcBef>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Internal factors</a:t>
            </a:r>
            <a:endParaRPr lang="en-US" sz="1400" dirty="0">
              <a:latin typeface="Noto Sans Symbols"/>
              <a:ea typeface="Noto Sans Symbols"/>
              <a:cs typeface="Noto Sans Symbols"/>
            </a:endParaRPr>
          </a:p>
          <a:p>
            <a:pPr marL="342900" lvl="0" indent="-342900" algn="just">
              <a:lnSpc>
                <a:spcPct val="150000"/>
              </a:lnSpc>
              <a:spcBef>
                <a:spcPts val="0"/>
              </a:spcBef>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SCM processes </a:t>
            </a:r>
            <a:endParaRPr lang="en-US" sz="1400" dirty="0">
              <a:latin typeface="Noto Sans Symbols"/>
              <a:ea typeface="Noto Sans Symbols"/>
              <a:cs typeface="Noto Sans Symbols"/>
            </a:endParaRPr>
          </a:p>
          <a:p>
            <a:pPr marL="342900" lvl="0" indent="-342900" algn="just">
              <a:lnSpc>
                <a:spcPct val="150000"/>
              </a:lnSpc>
              <a:spcBef>
                <a:spcPts val="0"/>
              </a:spcBef>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Delay in the appointment of contractors</a:t>
            </a:r>
            <a:endParaRPr lang="en-US" sz="1400" dirty="0">
              <a:latin typeface="Noto Sans Symbols"/>
              <a:ea typeface="Noto Sans Symbols"/>
              <a:cs typeface="Noto Sans Symbols"/>
            </a:endParaRPr>
          </a:p>
          <a:p>
            <a:pPr marL="0" indent="0">
              <a:lnSpc>
                <a:spcPct val="150000"/>
              </a:lnSpc>
              <a:buNone/>
            </a:pPr>
            <a:r>
              <a:rPr lang="en-US" sz="1600" b="1" u="sng" dirty="0">
                <a:latin typeface="Arial" panose="020B0604020202020204" pitchFamily="34" charset="0"/>
                <a:cs typeface="Arial" panose="020B0604020202020204" pitchFamily="34" charset="0"/>
              </a:rPr>
              <a:t>Intervention to be  done by the </a:t>
            </a:r>
            <a:r>
              <a:rPr lang="en-US" sz="1600" b="1" u="sng" dirty="0" err="1">
                <a:latin typeface="Arial" panose="020B0604020202020204" pitchFamily="34" charset="0"/>
                <a:cs typeface="Arial" panose="020B0604020202020204" pitchFamily="34" charset="0"/>
              </a:rPr>
              <a:t>municpality</a:t>
            </a:r>
            <a:endParaRPr lang="en-US" sz="1600" b="1" u="sng" dirty="0">
              <a:latin typeface="Arial" panose="020B0604020202020204" pitchFamily="34" charset="0"/>
              <a:cs typeface="Arial" panose="020B0604020202020204" pitchFamily="34" charset="0"/>
            </a:endParaRPr>
          </a:p>
          <a:p>
            <a:pPr marL="342900" lvl="0" indent="-342900" algn="just">
              <a:lnSpc>
                <a:spcPct val="150000"/>
              </a:lnSpc>
              <a:spcBef>
                <a:spcPts val="0"/>
              </a:spcBef>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Implementation processes need to be undertaken in time to avoid a situation in which activities need to be hurried up without adhering to the set policies. </a:t>
            </a:r>
            <a:endParaRPr lang="en-US" sz="1400" dirty="0">
              <a:latin typeface="Noto Sans Symbols"/>
              <a:ea typeface="Noto Sans Symbols"/>
              <a:cs typeface="Noto Sans Symbols"/>
            </a:endParaRPr>
          </a:p>
          <a:p>
            <a:pPr marL="342900" lvl="0" indent="-342900" algn="just">
              <a:lnSpc>
                <a:spcPct val="150000"/>
              </a:lnSpc>
              <a:spcBef>
                <a:spcPts val="0"/>
              </a:spcBef>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Proper planning to be  done to avoid poor administration and unsatisfactory standard of physical works in progress</a:t>
            </a:r>
            <a:r>
              <a:rPr lang="en-US" sz="1600" dirty="0">
                <a:solidFill>
                  <a:srgbClr val="000000"/>
                </a:solidFill>
                <a:latin typeface="Arial" panose="020B0604020202020204" pitchFamily="34" charset="0"/>
                <a:ea typeface="Arial" panose="020B060402020202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0"/>
              </a:spcBef>
              <a:spcAft>
                <a:spcPts val="800"/>
              </a:spcAft>
              <a:buFont typeface="Arial" panose="020B0604020202020204" pitchFamily="34" charset="0"/>
              <a:buChar char="✔"/>
            </a:pPr>
            <a:r>
              <a:rPr lang="en-US" sz="1600" dirty="0">
                <a:solidFill>
                  <a:srgbClr val="000000"/>
                </a:solidFill>
                <a:latin typeface="Arial" panose="020B0604020202020204" pitchFamily="34" charset="0"/>
                <a:ea typeface="Arial" panose="020B0604020202020204" pitchFamily="34" charset="0"/>
                <a:cs typeface="Noto Sans Symbols"/>
              </a:rPr>
              <a:t>To involve technical expertise during the evaluation of bids in order to avoid court interdicts.</a:t>
            </a:r>
            <a:endParaRPr lang="en-US" sz="1600" u="sng" dirty="0">
              <a:latin typeface="Arial" panose="020B0604020202020204" pitchFamily="34" charset="0"/>
              <a:cs typeface="Arial" panose="020B0604020202020204" pitchFamily="34" charset="0"/>
            </a:endParaRPr>
          </a:p>
          <a:p>
            <a:pPr marL="0" indent="0">
              <a:lnSpc>
                <a:spcPct val="150000"/>
              </a:lnSpc>
              <a:buNone/>
            </a:pPr>
            <a:endParaRPr lang="en-US" sz="1600" u="sng" dirty="0">
              <a:latin typeface="Arial" panose="020B0604020202020204" pitchFamily="34" charset="0"/>
              <a:cs typeface="Arial" panose="020B0604020202020204" pitchFamily="34" charset="0"/>
            </a:endParaRPr>
          </a:p>
          <a:p>
            <a:pPr marL="0" indent="0">
              <a:lnSpc>
                <a:spcPct val="150000"/>
              </a:lnSpc>
              <a:buNone/>
            </a:pPr>
            <a:endParaRPr lang="en-US" sz="1600" u="sng"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2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127133"/>
            <a:ext cx="7886700" cy="474116"/>
          </a:xfrm>
        </p:spPr>
        <p:txBody>
          <a:bodyPr>
            <a:noAutofit/>
          </a:bodyPr>
          <a:lstStyle/>
          <a:p>
            <a:pPr algn="ctr"/>
            <a:r>
              <a:rPr lang="en-US" altLang="en-US" sz="1600" b="1" dirty="0">
                <a:latin typeface="Arial" charset="0"/>
              </a:rPr>
              <a:t> </a:t>
            </a:r>
            <a:r>
              <a:rPr lang="en-US" altLang="en-US" sz="1800" b="1" dirty="0">
                <a:latin typeface="Arial" charset="0"/>
              </a:rPr>
              <a:t>INTERVENTION / CURRENT SUPPORT </a:t>
            </a:r>
            <a:endParaRPr lang="en-US" sz="1800" b="1" dirty="0"/>
          </a:p>
        </p:txBody>
      </p:sp>
      <p:sp>
        <p:nvSpPr>
          <p:cNvPr id="3" name="Content Placeholder 2"/>
          <p:cNvSpPr>
            <a:spLocks noGrp="1"/>
          </p:cNvSpPr>
          <p:nvPr>
            <p:ph idx="1"/>
          </p:nvPr>
        </p:nvSpPr>
        <p:spPr>
          <a:xfrm>
            <a:off x="1091822" y="713985"/>
            <a:ext cx="10085694" cy="5323561"/>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As per DoRA straight line projection, the municipalities should be at or above 25% expenditure, to date the municipality have spent 38,75%</a:t>
            </a:r>
          </a:p>
          <a:p>
            <a:pPr marL="0" indent="0">
              <a:lnSpc>
                <a:spcPct val="150000"/>
              </a:lnSpc>
              <a:buNone/>
            </a:pPr>
            <a:r>
              <a:rPr lang="en-US" sz="1600" dirty="0">
                <a:latin typeface="Arial" panose="020B0604020202020204" pitchFamily="34" charset="0"/>
                <a:cs typeface="Arial" panose="020B0604020202020204" pitchFamily="34" charset="0"/>
              </a:rPr>
              <a:t>The municipality is supported and engaged through the following structures.(Municipalities, </a:t>
            </a:r>
            <a:r>
              <a:rPr lang="en-US" sz="1600" dirty="0" err="1">
                <a:latin typeface="Arial" panose="020B0604020202020204" pitchFamily="34" charset="0"/>
                <a:cs typeface="Arial" panose="020B0604020202020204" pitchFamily="34" charset="0"/>
              </a:rPr>
              <a:t>CoGHSTA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CoGTA</a:t>
            </a:r>
            <a:r>
              <a:rPr lang="en-US" sz="1600" dirty="0">
                <a:latin typeface="Arial" panose="020B0604020202020204" pitchFamily="34" charset="0"/>
                <a:cs typeface="Arial" panose="020B0604020202020204" pitchFamily="34" charset="0"/>
              </a:rPr>
              <a:t>, MISA,GTAC and Sector Departments): </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Monthly  Provincial and District MIG meetings, that’s where expenditures, progress, challenges, policies and guidelines are vigorously discussed.</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Provincial Project appraisal meetings, assist the municipalities to be committed for MTEF period</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Monthly Consultants meeting, this is the platform where progress report on project is presentenced by both  the Engineers and the contractors </a:t>
            </a:r>
          </a:p>
          <a:p>
            <a:pPr>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Provincial Treasury mid-year assessment, that's where the performance of the entire municipality as look at and where there is some discrepancy, recommendation are made.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60328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15375</TotalTime>
  <Words>1747</Words>
  <Application>Microsoft Office PowerPoint</Application>
  <PresentationFormat>Widescreen</PresentationFormat>
  <Paragraphs>267</Paragraphs>
  <Slides>26</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Calibri</vt:lpstr>
      <vt:lpstr>Calibri Light</vt:lpstr>
      <vt:lpstr>Noto Sans Symbols</vt:lpstr>
      <vt:lpstr>Symbol</vt:lpstr>
      <vt:lpstr>Times New Roman</vt:lpstr>
      <vt:lpstr>Wingdings</vt:lpstr>
      <vt:lpstr>1_Office Theme</vt:lpstr>
      <vt:lpstr>Office Theme</vt:lpstr>
      <vt:lpstr>5_Office Theme</vt:lpstr>
      <vt:lpstr>4_Office Theme</vt:lpstr>
      <vt:lpstr>2_Office Theme</vt:lpstr>
      <vt:lpstr>     REPORT ON SUPPORT PROVIDED TO GREATER TZANEEN AND MOGALAKWENA LOCAL MUNICIPALITIES PORTFOLIO COMMITTEE</vt:lpstr>
      <vt:lpstr>PRESENTATION OUTLINE</vt:lpstr>
      <vt:lpstr>PURPOSE</vt:lpstr>
      <vt:lpstr>PowerPoint Presentation</vt:lpstr>
      <vt:lpstr> BASIC SERVICE DELIVERY 2016/2017 – 2020/2021 GREATER TZANEEN  LM MIG IMPLEMENTATION</vt:lpstr>
      <vt:lpstr>PowerPoint Presentation</vt:lpstr>
      <vt:lpstr>2016/2017 – 2019/2020 MIG IMPLEMENTATION</vt:lpstr>
      <vt:lpstr>CHALLENGES  </vt:lpstr>
      <vt:lpstr> INTERVENTION / CURRENT SUPPORT </vt:lpstr>
      <vt:lpstr>  MUNICIPAL INSTITUTIONAL DEVELOPMENT AND TRANSFORMATION</vt:lpstr>
      <vt:lpstr>PowerPoint Presentation</vt:lpstr>
      <vt:lpstr>PowerPoint Presentation</vt:lpstr>
      <vt:lpstr>PowerPoint Presentation</vt:lpstr>
      <vt:lpstr>PowerPoint Presentation</vt:lpstr>
      <vt:lpstr>2016/2017 – 2019/2020 MIG implementation</vt:lpstr>
      <vt:lpstr>PowerPoint Presentation</vt:lpstr>
      <vt:lpstr>MOGALAKWENA 2016/2017 – 2019/2020 MIG implementation</vt:lpstr>
      <vt:lpstr>Challenges / Intervention / current support </vt:lpstr>
      <vt:lpstr>  MUNICIPAL INSTITUTIONAL DEVELOPMENT AND TRANSFORMATION</vt:lpstr>
      <vt:lpstr>PowerPoint Presentation</vt:lpstr>
      <vt:lpstr>PowerPoint Presentation</vt:lpstr>
      <vt:lpstr>PowerPoint Presentation</vt:lpstr>
      <vt:lpstr>MUNICIPAL FINANCIAL VIABILITY AND MANAGEMENT</vt:lpstr>
      <vt:lpstr>CONCLUSION</vt:lpstr>
      <vt:lpstr>RECOMMENDATIONS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Makwana Phomolo</dc:creator>
  <cp:lastModifiedBy>Shereen Cassiem</cp:lastModifiedBy>
  <cp:revision>1247</cp:revision>
  <cp:lastPrinted>2020-11-02T12:46:04Z</cp:lastPrinted>
  <dcterms:created xsi:type="dcterms:W3CDTF">2017-05-04T13:33:45Z</dcterms:created>
  <dcterms:modified xsi:type="dcterms:W3CDTF">2020-11-02T18:55:33Z</dcterms:modified>
</cp:coreProperties>
</file>