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drawings/drawing2.xml" ContentType="application/vnd.openxmlformats-officedocument.drawingml.chartshapes+xml"/>
  <Override PartName="/ppt/theme/themeOverride5.xml" ContentType="application/vnd.openxmlformats-officedocument.themeOverride+xml"/>
  <Override PartName="/ppt/charts/colors6.xml" ContentType="application/vnd.ms-office.chartcolor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olors2.xml" ContentType="application/vnd.ms-office.chartcolorstyle+xml"/>
  <Override PartName="/ppt/charts/colors14.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ppt/charts/colors12.xml" ContentType="application/vnd.ms-office.chartcolorstyle+xml"/>
  <Override PartName="/ppt/commentAuthors.xml" ContentType="application/vnd.openxmlformats-officedocument.presentationml.commentAuthors+xml"/>
  <Override PartName="/ppt/charts/chart7.xml" ContentType="application/vnd.openxmlformats-officedocument.drawingml.chart+xml"/>
  <Override PartName="/ppt/charts/colors10.xml" ContentType="application/vnd.ms-office.chartcolorstyle+xml"/>
  <Override PartName="/ppt/charts/style9.xml" ContentType="application/vnd.ms-office.chartstyle+xml"/>
  <Override PartName="/ppt/charts/style7.xml" ContentType="application/vnd.ms-office.chartstyle+xml"/>
  <Override PartName="/ppt/charts/chart3.xml" ContentType="application/vnd.openxmlformats-officedocument.drawingml.chart+xml"/>
  <Default Extension="xlsx" ContentType="application/vnd.openxmlformats-officedocument.spreadsheetml.sheet"/>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charts/style14.xml" ContentType="application/vnd.ms-office.chartstyle+xml"/>
  <Override PartName="/ppt/charts/colors9.xml" ContentType="application/vnd.ms-office.chartcolorstyl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theme/themeOverride6.xml" ContentType="application/vnd.openxmlformats-officedocument.themeOverride+xml"/>
  <Override PartName="/ppt/charts/style12.xml" ContentType="application/vnd.ms-office.chartstyl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jpeg" ContentType="image/jpeg"/>
  <Override PartName="/ppt/charts/style10.xml" ContentType="application/vnd.ms-office.chartstyl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charts/colors3.xml" ContentType="application/vnd.ms-office.chartcolorstyle+xml"/>
  <Override PartName="/ppt/charts/colors1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olors1.xml" ContentType="application/vnd.ms-office.chartcolorstyle+xml"/>
  <Override PartName="/ppt/charts/chart6.xml" ContentType="application/vnd.openxmlformats-officedocument.drawingml.chart+xml"/>
  <Override PartName="/ppt/charts/chart10.xml" ContentType="application/vnd.openxmlformats-officedocument.drawingml.chart+xml"/>
  <Override PartName="/ppt/charts/style8.xml" ContentType="application/vnd.ms-office.chartstyle+xml"/>
  <Override PartName="/ppt/charts/chart4.xml" ContentType="application/vnd.openxmlformats-officedocument.drawingml.chart+xml"/>
  <Override PartName="/ppt/notesSlides/notesSlide6.xml" ContentType="application/vnd.openxmlformats-officedocument.presentationml.notesSlide+xml"/>
  <Override PartName="/ppt/charts/style6.xml" ContentType="application/vnd.ms-office.chartstyl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theme/themeOverride7.xml" ContentType="application/vnd.openxmlformats-officedocument.themeOverride+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charts/style13.xml" ContentType="application/vnd.ms-office.chartstyl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charts/colors4.xml" ContentType="application/vnd.ms-office.chartcolorstyl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62" r:id="rId2"/>
    <p:sldId id="918" r:id="rId3"/>
    <p:sldId id="263" r:id="rId4"/>
    <p:sldId id="256" r:id="rId5"/>
    <p:sldId id="260" r:id="rId6"/>
    <p:sldId id="261" r:id="rId7"/>
    <p:sldId id="258" r:id="rId8"/>
    <p:sldId id="259" r:id="rId9"/>
    <p:sldId id="264" r:id="rId10"/>
    <p:sldId id="908" r:id="rId11"/>
    <p:sldId id="909" r:id="rId12"/>
    <p:sldId id="906" r:id="rId13"/>
    <p:sldId id="857" r:id="rId14"/>
    <p:sldId id="907" r:id="rId15"/>
    <p:sldId id="916" r:id="rId16"/>
    <p:sldId id="417" r:id="rId17"/>
    <p:sldId id="412" r:id="rId18"/>
    <p:sldId id="416" r:id="rId19"/>
    <p:sldId id="415" r:id="rId20"/>
    <p:sldId id="301" r:id="rId21"/>
    <p:sldId id="910" r:id="rId22"/>
    <p:sldId id="886" r:id="rId23"/>
    <p:sldId id="883" r:id="rId24"/>
    <p:sldId id="884" r:id="rId25"/>
    <p:sldId id="911" r:id="rId26"/>
    <p:sldId id="856" r:id="rId27"/>
    <p:sldId id="912" r:id="rId28"/>
    <p:sldId id="915" r:id="rId29"/>
    <p:sldId id="369" r:id="rId30"/>
    <p:sldId id="385" r:id="rId31"/>
    <p:sldId id="388" r:id="rId32"/>
    <p:sldId id="396" r:id="rId33"/>
    <p:sldId id="397" r:id="rId34"/>
    <p:sldId id="913" r:id="rId35"/>
    <p:sldId id="914" r:id="rId36"/>
    <p:sldId id="91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asmus, Lourens" initials="EL" lastIdx="5" clrIdx="0">
    <p:extLst>
      <p:ext uri="{19B8F6BF-5375-455C-9EA6-DF929625EA0E}">
        <p15:presenceInfo xmlns:p15="http://schemas.microsoft.com/office/powerpoint/2012/main" xmlns="" userId="S-1-5-21-3734899812-892285277-4025539032-1191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3" d="100"/>
          <a:sy n="73" d="100"/>
        </p:scale>
        <p:origin x="-102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david\Desktop\Dropbox\Financial%20&amp;%20Fiscal%20Commission\03.%20Research\03.%20MTBPS%20and%20Adjustments\2020\Data\Chen.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package" Target="../embeddings/Microsoft_Office_Excel_Worksheet7.xlsx"/></Relationships>
</file>

<file path=ppt/charts/_rels/chart12.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package" Target="../embeddings/Microsoft_Office_Excel_Worksheet8.xlsx"/></Relationships>
</file>

<file path=ppt/charts/_rels/chart13.xml.rels><?xml version="1.0" encoding="UTF-8" standalone="yes"?>
<Relationships xmlns="http://schemas.openxmlformats.org/package/2006/relationships"><Relationship Id="rId3" Type="http://schemas.microsoft.com/office/2011/relationships/chartColorStyle" Target="colors14.xml"/><Relationship Id="rId2" Type="http://schemas.openxmlformats.org/officeDocument/2006/relationships/chartUserShapes" Target="../drawings/drawing3.xml"/><Relationship Id="rId1" Type="http://schemas.openxmlformats.org/officeDocument/2006/relationships/package" Target="../embeddings/Microsoft_Office_Excel_Worksheet9.xlsx"/><Relationship Id="rId4"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oleObject" Target="file:///C:\Users\david\Desktop\Dropbox\Financial%20&amp;%20Fiscal%20Commission\03.%20Research\03.%20MTBPS%20and%20Adjustments\2020\Data\Chen.xlsx" TargetMode="Externa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david\Desktop\Dropbox\Financial%20&amp;%20Fiscal%20Commission\03.%20Research\03.%20MTBPS%20and%20Adjustments\2020\Data\Chen.xlsx"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 Id="rId4"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Office_Excel_Worksheet4.xlsx"/><Relationship Id="rId1" Type="http://schemas.openxmlformats.org/officeDocument/2006/relationships/themeOverride" Target="../theme/themeOverride4.xml"/><Relationship Id="rId5" Type="http://schemas.microsoft.com/office/2011/relationships/chartStyle" Target="style7.xml"/><Relationship Id="rId4" Type="http://schemas.microsoft.com/office/2011/relationships/chartColorStyle" Target="colors7.xml"/></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openxmlformats.org/officeDocument/2006/relationships/package" Target="../embeddings/Microsoft_Office_Excel_Worksheet5.xlsx"/><Relationship Id="rId1" Type="http://schemas.openxmlformats.org/officeDocument/2006/relationships/themeOverride" Target="../theme/themeOverride5.xml"/><Relationship Id="rId4" Type="http://schemas.microsoft.com/office/2011/relationships/chartStyle" Target="style8.xml"/></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openxmlformats.org/officeDocument/2006/relationships/package" Target="../embeddings/Microsoft_Office_Excel_Worksheet6.xlsx"/><Relationship Id="rId1" Type="http://schemas.openxmlformats.org/officeDocument/2006/relationships/themeOverride" Target="../theme/themeOverride6.xml"/><Relationship Id="rId4"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2134019182954014"/>
          <c:y val="5.1045828345161991E-2"/>
          <c:w val="0.79686966483660548"/>
          <c:h val="0.59993719062059658"/>
        </c:manualLayout>
      </c:layout>
      <c:lineChart>
        <c:grouping val="standard"/>
        <c:ser>
          <c:idx val="2"/>
          <c:order val="0"/>
          <c:tx>
            <c:strRef>
              <c:f>Sheet1!$D$1</c:f>
              <c:strCache>
                <c:ptCount val="1"/>
                <c:pt idx="0">
                  <c:v> GDP growth (Q2, QOQ) </c:v>
                </c:pt>
              </c:strCache>
            </c:strRef>
          </c:tx>
          <c:spPr>
            <a:ln w="28575" cap="rnd">
              <a:solidFill>
                <a:schemeClr val="accent3"/>
              </a:solidFill>
              <a:round/>
            </a:ln>
            <a:effectLst/>
          </c:spPr>
          <c:marker>
            <c:symbol val="none"/>
          </c:marker>
          <c:dLbls>
            <c:dLbl>
              <c:idx val="19"/>
              <c:layout>
                <c:manualLayout>
                  <c:x val="2.0061733270568014E-2"/>
                  <c:y val="-1.953384743973519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72E-44D5-9908-DF096CA2C1D1}"/>
                </c:ext>
              </c:extLst>
            </c:dLbl>
            <c:delete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Sheet1!$A$2:$A$21</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Sheet1!$D$2:$D$21</c:f>
              <c:numCache>
                <c:formatCode>_ * #,##0.00_ ;_ * \-#,##0.00_ ;_ * "-"??_ ;_ @_ </c:formatCode>
                <c:ptCount val="20"/>
                <c:pt idx="0">
                  <c:v>3.2040099349857072</c:v>
                </c:pt>
                <c:pt idx="1">
                  <c:v>3.7475918189308519</c:v>
                </c:pt>
                <c:pt idx="2">
                  <c:v>2.9341101029118466</c:v>
                </c:pt>
                <c:pt idx="3">
                  <c:v>4.0247181325834926</c:v>
                </c:pt>
                <c:pt idx="4">
                  <c:v>5.6471815443702269</c:v>
                </c:pt>
                <c:pt idx="5">
                  <c:v>5.2166784420793153</c:v>
                </c:pt>
                <c:pt idx="6">
                  <c:v>5.3597871307147669</c:v>
                </c:pt>
                <c:pt idx="7">
                  <c:v>4.4007534839454641</c:v>
                </c:pt>
                <c:pt idx="8">
                  <c:v>-2.0520105228776009</c:v>
                </c:pt>
                <c:pt idx="9">
                  <c:v>2.5536557924780596</c:v>
                </c:pt>
                <c:pt idx="10">
                  <c:v>3.7299537494002171</c:v>
                </c:pt>
                <c:pt idx="11">
                  <c:v>2.4089506151684588</c:v>
                </c:pt>
                <c:pt idx="12">
                  <c:v>2.2125394301661045</c:v>
                </c:pt>
                <c:pt idx="13">
                  <c:v>1.7783678444160738</c:v>
                </c:pt>
                <c:pt idx="14">
                  <c:v>1.5106969623462032</c:v>
                </c:pt>
                <c:pt idx="15">
                  <c:v>0.71756598674286287</c:v>
                </c:pt>
                <c:pt idx="16">
                  <c:v>0.96373772159208393</c:v>
                </c:pt>
                <c:pt idx="17">
                  <c:v>0.70934527898509636</c:v>
                </c:pt>
                <c:pt idx="18">
                  <c:v>1.0744098725880002</c:v>
                </c:pt>
                <c:pt idx="19">
                  <c:v>-16.501660284117431</c:v>
                </c:pt>
              </c:numCache>
            </c:numRef>
          </c:val>
          <c:extLst xmlns:c16r2="http://schemas.microsoft.com/office/drawing/2015/06/chart">
            <c:ext xmlns:c16="http://schemas.microsoft.com/office/drawing/2014/chart" uri="{C3380CC4-5D6E-409C-BE32-E72D297353CC}">
              <c16:uniqueId val="{00000000-972E-44D5-9908-DF096CA2C1D1}"/>
            </c:ext>
          </c:extLst>
        </c:ser>
        <c:ser>
          <c:idx val="0"/>
          <c:order val="1"/>
          <c:tx>
            <c:strRef>
              <c:f>Sheet1!$C$1</c:f>
              <c:strCache>
                <c:ptCount val="1"/>
                <c:pt idx="0">
                  <c:v> CPI headline yoy rates (inflation, averages) </c:v>
                </c:pt>
              </c:strCache>
            </c:strRef>
          </c:tx>
          <c:spPr>
            <a:ln w="28575" cap="rnd">
              <a:solidFill>
                <a:schemeClr val="accent1"/>
              </a:solidFill>
              <a:round/>
            </a:ln>
            <a:effectLst/>
          </c:spPr>
          <c:marker>
            <c:symbol val="none"/>
          </c:marker>
          <c:dLbls>
            <c:dLbl>
              <c:idx val="19"/>
              <c:layout>
                <c:manualLayout>
                  <c:x val="3.3950625534807405E-2"/>
                  <c:y val="-5.188948288574862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72E-44D5-9908-DF096CA2C1D1}"/>
                </c:ext>
              </c:extLst>
            </c:dLbl>
            <c:delete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Sheet1!$A$2:$A$21</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Sheet1!$C$2:$C$21</c:f>
              <c:numCache>
                <c:formatCode>_-* #,##0.0_-;\-* #,##0.0_-;_-* "-"??_-;_-@_-</c:formatCode>
                <c:ptCount val="20"/>
                <c:pt idx="0">
                  <c:v>5.7</c:v>
                </c:pt>
                <c:pt idx="1">
                  <c:v>9.2000000000000011</c:v>
                </c:pt>
                <c:pt idx="2">
                  <c:v>5.8</c:v>
                </c:pt>
                <c:pt idx="3">
                  <c:v>1.4</c:v>
                </c:pt>
                <c:pt idx="4">
                  <c:v>3.4</c:v>
                </c:pt>
                <c:pt idx="5">
                  <c:v>4.7</c:v>
                </c:pt>
                <c:pt idx="6">
                  <c:v>7.1</c:v>
                </c:pt>
                <c:pt idx="7">
                  <c:v>11.5</c:v>
                </c:pt>
                <c:pt idx="8">
                  <c:v>7.1</c:v>
                </c:pt>
                <c:pt idx="9">
                  <c:v>4.3</c:v>
                </c:pt>
                <c:pt idx="10">
                  <c:v>5</c:v>
                </c:pt>
                <c:pt idx="11">
                  <c:v>5.6</c:v>
                </c:pt>
                <c:pt idx="12">
                  <c:v>5.7</c:v>
                </c:pt>
                <c:pt idx="13">
                  <c:v>6.1</c:v>
                </c:pt>
                <c:pt idx="14">
                  <c:v>4.5999999999999996</c:v>
                </c:pt>
                <c:pt idx="15">
                  <c:v>6.4</c:v>
                </c:pt>
                <c:pt idx="16">
                  <c:v>5.3</c:v>
                </c:pt>
                <c:pt idx="17">
                  <c:v>4.7</c:v>
                </c:pt>
                <c:pt idx="18">
                  <c:v>4.0999999999999996</c:v>
                </c:pt>
                <c:pt idx="19">
                  <c:v>3.3</c:v>
                </c:pt>
              </c:numCache>
            </c:numRef>
          </c:val>
          <c:extLst xmlns:c16r2="http://schemas.microsoft.com/office/drawing/2015/06/chart">
            <c:ext xmlns:c16="http://schemas.microsoft.com/office/drawing/2014/chart" uri="{C3380CC4-5D6E-409C-BE32-E72D297353CC}">
              <c16:uniqueId val="{00000001-972E-44D5-9908-DF096CA2C1D1}"/>
            </c:ext>
          </c:extLst>
        </c:ser>
        <c:ser>
          <c:idx val="1"/>
          <c:order val="2"/>
          <c:tx>
            <c:strRef>
              <c:f>Sheet1!$B$1</c:f>
              <c:strCache>
                <c:ptCount val="1"/>
                <c:pt idx="0">
                  <c:v> Official unemployment rate (Q2) </c:v>
                </c:pt>
              </c:strCache>
            </c:strRef>
          </c:tx>
          <c:spPr>
            <a:ln w="28575" cap="rnd">
              <a:solidFill>
                <a:schemeClr val="accent2"/>
              </a:solidFill>
              <a:round/>
            </a:ln>
            <a:effectLst/>
          </c:spPr>
          <c:marker>
            <c:symbol val="none"/>
          </c:marker>
          <c:dLbls>
            <c:dLbl>
              <c:idx val="18"/>
              <c:layout>
                <c:manualLayout>
                  <c:x val="4.6296307547463523E-3"/>
                  <c:y val="-8.747135504224633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72E-44D5-9908-DF096CA2C1D1}"/>
                </c:ext>
              </c:extLst>
            </c:dLbl>
            <c:dLbl>
              <c:idx val="19"/>
              <c:layout>
                <c:manualLayout>
                  <c:x val="2.1604943522150068E-2"/>
                  <c:y val="-5.230723374252915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972E-44D5-9908-DF096CA2C1D1}"/>
                </c:ext>
              </c:extLst>
            </c:dLbl>
            <c:delete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Sheet1!$A$2:$A$21</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Sheet1!$B$2:$B$21</c:f>
              <c:numCache>
                <c:formatCode>_-* #,##0.0_-;\-* #,##0.0_-;_-* "-"??_-;_-@_-</c:formatCode>
                <c:ptCount val="20"/>
                <c:pt idx="0">
                  <c:v>25.4</c:v>
                </c:pt>
                <c:pt idx="1">
                  <c:v>27.2</c:v>
                </c:pt>
                <c:pt idx="2">
                  <c:v>27.1</c:v>
                </c:pt>
                <c:pt idx="3">
                  <c:v>24.7</c:v>
                </c:pt>
                <c:pt idx="4">
                  <c:v>23.8</c:v>
                </c:pt>
                <c:pt idx="5">
                  <c:v>22.6</c:v>
                </c:pt>
                <c:pt idx="6">
                  <c:v>22.3</c:v>
                </c:pt>
                <c:pt idx="7">
                  <c:v>22.6</c:v>
                </c:pt>
                <c:pt idx="8">
                  <c:v>23.2</c:v>
                </c:pt>
                <c:pt idx="9">
                  <c:v>25.1</c:v>
                </c:pt>
                <c:pt idx="10">
                  <c:v>25.6</c:v>
                </c:pt>
                <c:pt idx="11">
                  <c:v>24.8</c:v>
                </c:pt>
                <c:pt idx="12">
                  <c:v>25.3</c:v>
                </c:pt>
                <c:pt idx="13">
                  <c:v>25.5</c:v>
                </c:pt>
                <c:pt idx="14">
                  <c:v>25</c:v>
                </c:pt>
                <c:pt idx="15">
                  <c:v>26.6</c:v>
                </c:pt>
                <c:pt idx="16">
                  <c:v>27.7</c:v>
                </c:pt>
                <c:pt idx="17">
                  <c:v>27.2</c:v>
                </c:pt>
                <c:pt idx="18">
                  <c:v>29</c:v>
                </c:pt>
                <c:pt idx="19">
                  <c:v>23.3</c:v>
                </c:pt>
              </c:numCache>
            </c:numRef>
          </c:val>
          <c:extLst xmlns:c16r2="http://schemas.microsoft.com/office/drawing/2015/06/chart">
            <c:ext xmlns:c16="http://schemas.microsoft.com/office/drawing/2014/chart" uri="{C3380CC4-5D6E-409C-BE32-E72D297353CC}">
              <c16:uniqueId val="{00000002-972E-44D5-9908-DF096CA2C1D1}"/>
            </c:ext>
          </c:extLst>
        </c:ser>
        <c:dLbls/>
        <c:marker val="1"/>
        <c:axId val="63968384"/>
        <c:axId val="63969920"/>
      </c:lineChart>
      <c:catAx>
        <c:axId val="63968384"/>
        <c:scaling>
          <c:orientation val="minMax"/>
        </c:scaling>
        <c:axPos val="b"/>
        <c:numFmt formatCode="General" sourceLinked="1"/>
        <c:maj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300" b="0" i="0" u="none" strike="noStrike" kern="1200" baseline="0">
                <a:solidFill>
                  <a:schemeClr val="tx1">
                    <a:lumMod val="65000"/>
                    <a:lumOff val="35000"/>
                  </a:schemeClr>
                </a:solidFill>
                <a:latin typeface="+mn-lt"/>
                <a:ea typeface="+mn-ea"/>
                <a:cs typeface="+mn-cs"/>
              </a:defRPr>
            </a:pPr>
            <a:endParaRPr lang="en-US"/>
          </a:p>
        </c:txPr>
        <c:crossAx val="63969920"/>
        <c:crosses val="autoZero"/>
        <c:auto val="1"/>
        <c:lblAlgn val="ctr"/>
        <c:lblOffset val="100"/>
        <c:tickLblSkip val="1"/>
      </c:catAx>
      <c:valAx>
        <c:axId val="63969920"/>
        <c:scaling>
          <c:orientation val="minMax"/>
          <c:min val="-30"/>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300" b="0" i="0" u="none" strike="noStrike" kern="1200" baseline="0">
                    <a:solidFill>
                      <a:schemeClr val="tx1">
                        <a:lumMod val="65000"/>
                        <a:lumOff val="35000"/>
                      </a:schemeClr>
                    </a:solidFill>
                    <a:latin typeface="+mn-lt"/>
                    <a:ea typeface="+mn-ea"/>
                    <a:cs typeface="+mn-cs"/>
                  </a:defRPr>
                </a:pPr>
                <a:r>
                  <a:rPr lang="en-ZA" dirty="0"/>
                  <a:t>Percentage %</a:t>
                </a:r>
              </a:p>
            </c:rich>
          </c:tx>
          <c:layout/>
          <c:spPr>
            <a:noFill/>
            <a:ln>
              <a:noFill/>
            </a:ln>
            <a:effectLst/>
          </c:spPr>
        </c:title>
        <c:numFmt formatCode="_ * #,##0.00_ ;_ * \-#,##0.00_ ;_ * &quot;-&quot;??_ ;_ @_ " sourceLinked="1"/>
        <c:majorTickMark val="none"/>
        <c:tickLblPos val="nextTo"/>
        <c:spPr>
          <a:noFill/>
          <a:ln>
            <a:noFill/>
          </a:ln>
          <a:effectLst/>
        </c:spPr>
        <c:txPr>
          <a:bodyPr rot="-60000000" spcFirstLastPara="1" vertOverflow="ellipsis" vert="horz" wrap="square" anchor="ctr" anchorCtr="1"/>
          <a:lstStyle/>
          <a:p>
            <a:pPr>
              <a:defRPr lang="en-US" sz="1300" b="0" i="0" u="none" strike="noStrike" kern="1200" baseline="0">
                <a:solidFill>
                  <a:schemeClr val="tx1">
                    <a:lumMod val="65000"/>
                    <a:lumOff val="35000"/>
                  </a:schemeClr>
                </a:solidFill>
                <a:latin typeface="+mn-lt"/>
                <a:ea typeface="+mn-ea"/>
                <a:cs typeface="+mn-cs"/>
              </a:defRPr>
            </a:pPr>
            <a:endParaRPr lang="en-US"/>
          </a:p>
        </c:txPr>
        <c:crossAx val="63968384"/>
        <c:crosses val="autoZero"/>
        <c:crossBetween val="between"/>
      </c:valAx>
      <c:spPr>
        <a:solidFill>
          <a:schemeClr val="bg1"/>
        </a:solidFill>
        <a:ln>
          <a:noFill/>
        </a:ln>
        <a:effectLst/>
      </c:spPr>
    </c:plotArea>
    <c:legend>
      <c:legendPos val="b"/>
      <c:layout/>
      <c:spPr>
        <a:noFill/>
        <a:ln>
          <a:noFill/>
        </a:ln>
        <a:effectLst/>
      </c:spPr>
      <c:txPr>
        <a:bodyPr rot="0" spcFirstLastPara="1" vertOverflow="ellipsis" vert="horz" wrap="square" anchor="ctr" anchorCtr="1"/>
        <a:lstStyle/>
        <a:p>
          <a:pPr>
            <a:defRPr lang="en-US" sz="13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lumMod val="95000"/>
      </a:schemeClr>
    </a:solidFill>
    <a:ln w="9525" cap="flat" cmpd="sng" algn="ctr">
      <a:solidFill>
        <a:schemeClr val="tx1">
          <a:lumMod val="15000"/>
          <a:lumOff val="85000"/>
        </a:schemeClr>
      </a:solidFill>
      <a:round/>
    </a:ln>
    <a:effectLst/>
  </c:spPr>
  <c:txPr>
    <a:bodyPr/>
    <a:lstStyle/>
    <a:p>
      <a:pPr>
        <a:defRPr sz="13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Sheet2!$D$8:$G$8</c:f>
              <c:strCache>
                <c:ptCount val="4"/>
                <c:pt idx="0">
                  <c:v>2020/21</c:v>
                </c:pt>
                <c:pt idx="1">
                  <c:v>2021/22</c:v>
                </c:pt>
                <c:pt idx="2">
                  <c:v>2022/23</c:v>
                </c:pt>
                <c:pt idx="3">
                  <c:v>2023/24</c:v>
                </c:pt>
              </c:strCache>
            </c:strRef>
          </c:cat>
          <c:val>
            <c:numRef>
              <c:f>Sheet2!$D$9:$G$9</c:f>
              <c:numCache>
                <c:formatCode>General</c:formatCode>
                <c:ptCount val="4"/>
                <c:pt idx="0">
                  <c:v>-36515</c:v>
                </c:pt>
                <c:pt idx="1">
                  <c:v>-83187</c:v>
                </c:pt>
                <c:pt idx="2">
                  <c:v>-116071</c:v>
                </c:pt>
                <c:pt idx="3">
                  <c:v>-74811</c:v>
                </c:pt>
              </c:numCache>
            </c:numRef>
          </c:val>
          <c:extLst xmlns:c16r2="http://schemas.microsoft.com/office/drawing/2015/06/chart">
            <c:ext xmlns:c16="http://schemas.microsoft.com/office/drawing/2014/chart" uri="{C3380CC4-5D6E-409C-BE32-E72D297353CC}">
              <c16:uniqueId val="{00000000-4830-47B3-9631-04699993584F}"/>
            </c:ext>
          </c:extLst>
        </c:ser>
        <c:dLbls/>
        <c:gapWidth val="219"/>
        <c:overlap val="-27"/>
        <c:axId val="66357504"/>
        <c:axId val="66363392"/>
      </c:barChart>
      <c:catAx>
        <c:axId val="6635750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crossAx val="66363392"/>
        <c:crosses val="autoZero"/>
        <c:auto val="1"/>
        <c:lblAlgn val="ctr"/>
        <c:lblOffset val="100"/>
      </c:catAx>
      <c:valAx>
        <c:axId val="66363392"/>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000" b="0" i="0" u="none" strike="noStrike" kern="1200" baseline="0">
                    <a:solidFill>
                      <a:schemeClr val="tx1">
                        <a:lumMod val="65000"/>
                        <a:lumOff val="35000"/>
                      </a:schemeClr>
                    </a:solidFill>
                    <a:latin typeface="+mn-lt"/>
                    <a:ea typeface="+mn-ea"/>
                    <a:cs typeface="+mn-cs"/>
                  </a:defRPr>
                </a:pPr>
                <a:r>
                  <a:rPr lang="en-ZA" dirty="0"/>
                  <a:t>R’ million</a:t>
                </a:r>
              </a:p>
            </c:rich>
          </c:tx>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6357504"/>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lang="en-US" sz="900" b="0" i="0" u="none" strike="noStrike" kern="1200" spc="0" baseline="0">
                <a:solidFill>
                  <a:schemeClr val="tx1">
                    <a:lumMod val="65000"/>
                    <a:lumOff val="35000"/>
                  </a:schemeClr>
                </a:solidFill>
                <a:latin typeface="Times New Roman" panose="02020603050405020304" pitchFamily="18" charset="0"/>
                <a:ea typeface="+mn-ea"/>
                <a:cs typeface="+mn-cs"/>
              </a:defRPr>
            </a:pPr>
            <a:r>
              <a:rPr lang="en-US" sz="900" baseline="0" dirty="0">
                <a:latin typeface="Times New Roman" panose="02020603050405020304" pitchFamily="18" charset="0"/>
              </a:rPr>
              <a:t>Business Loan Guarantee Scheme -Applications received and approved - as at 26 September 2020</a:t>
            </a:r>
          </a:p>
        </c:rich>
      </c:tx>
      <c:layout>
        <c:manualLayout>
          <c:xMode val="edge"/>
          <c:yMode val="edge"/>
          <c:x val="0.17801593196667723"/>
          <c:y val="1.5105740181268883E-2"/>
        </c:manualLayout>
      </c:layout>
      <c:spPr>
        <a:noFill/>
        <a:ln>
          <a:noFill/>
        </a:ln>
        <a:effectLst/>
      </c:spPr>
    </c:title>
    <c:plotArea>
      <c:layout/>
      <c:barChart>
        <c:barDir val="col"/>
        <c:grouping val="clustered"/>
        <c:ser>
          <c:idx val="0"/>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Sheet1!$A$2:$B$2</c:f>
              <c:strCache>
                <c:ptCount val="2"/>
                <c:pt idx="0">
                  <c:v> Applications Received</c:v>
                </c:pt>
                <c:pt idx="1">
                  <c:v>Applications Approved</c:v>
                </c:pt>
              </c:strCache>
            </c:strRef>
          </c:cat>
          <c:val>
            <c:numRef>
              <c:f>Sheet1!$A$3:$B$3</c:f>
              <c:numCache>
                <c:formatCode>#,##0</c:formatCode>
                <c:ptCount val="2"/>
                <c:pt idx="0">
                  <c:v>44912</c:v>
                </c:pt>
                <c:pt idx="1">
                  <c:v>11677</c:v>
                </c:pt>
              </c:numCache>
            </c:numRef>
          </c:val>
          <c:extLst xmlns:c16r2="http://schemas.microsoft.com/office/drawing/2015/06/chart">
            <c:ext xmlns:c16="http://schemas.microsoft.com/office/drawing/2014/chart" uri="{C3380CC4-5D6E-409C-BE32-E72D297353CC}">
              <c16:uniqueId val="{00000000-9042-4FFC-A431-11998510A1DF}"/>
            </c:ext>
          </c:extLst>
        </c:ser>
        <c:dLbls/>
        <c:gapWidth val="219"/>
        <c:overlap val="-27"/>
        <c:axId val="104383232"/>
        <c:axId val="104384768"/>
      </c:barChart>
      <c:catAx>
        <c:axId val="10438323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104384768"/>
        <c:crosses val="autoZero"/>
        <c:auto val="1"/>
        <c:lblAlgn val="ctr"/>
        <c:lblOffset val="100"/>
      </c:catAx>
      <c:valAx>
        <c:axId val="104384768"/>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104383232"/>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lang="en-US" sz="900" b="0" i="0" u="none" strike="noStrike" kern="1200" spc="0" baseline="0">
                <a:solidFill>
                  <a:schemeClr val="tx1">
                    <a:lumMod val="65000"/>
                    <a:lumOff val="35000"/>
                  </a:schemeClr>
                </a:solidFill>
                <a:latin typeface="Times New Roman" panose="02020603050405020304" pitchFamily="18" charset="0"/>
                <a:ea typeface="+mn-ea"/>
                <a:cs typeface="+mn-cs"/>
              </a:defRPr>
            </a:pPr>
            <a:r>
              <a:rPr lang="en-US" sz="900" baseline="0" dirty="0">
                <a:latin typeface="Times New Roman" panose="02020603050405020304" pitchFamily="18" charset="0"/>
              </a:rPr>
              <a:t>Business Loan Guarantee Scheme - % applications approved, processed and rejected - as of 2 September 2020</a:t>
            </a:r>
          </a:p>
        </c:rich>
      </c:tx>
      <c:spPr>
        <a:noFill/>
        <a:ln>
          <a:noFill/>
        </a:ln>
        <a:effectLst/>
      </c:spPr>
    </c:title>
    <c:plotArea>
      <c:layout/>
      <c:barChart>
        <c:barDir val="col"/>
        <c:grouping val="clustered"/>
        <c:ser>
          <c:idx val="0"/>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Times New Roman" panose="02020603050405020304" pitchFamily="18" charset="0"/>
                    <a:ea typeface="+mn-ea"/>
                    <a:cs typeface="+mn-cs"/>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Sheet1!$D$2:$F$2</c:f>
              <c:strCache>
                <c:ptCount val="3"/>
                <c:pt idx="0">
                  <c:v>Applications approved</c:v>
                </c:pt>
                <c:pt idx="1">
                  <c:v>Being processed</c:v>
                </c:pt>
                <c:pt idx="2">
                  <c:v>Applications Rejected</c:v>
                </c:pt>
              </c:strCache>
            </c:strRef>
          </c:cat>
          <c:val>
            <c:numRef>
              <c:f>Sheet1!$D$3:$F$3</c:f>
              <c:numCache>
                <c:formatCode>0%</c:formatCode>
                <c:ptCount val="3"/>
                <c:pt idx="0">
                  <c:v>0.26</c:v>
                </c:pt>
                <c:pt idx="1">
                  <c:v>0.2</c:v>
                </c:pt>
                <c:pt idx="2">
                  <c:v>0.36000000000000004</c:v>
                </c:pt>
              </c:numCache>
            </c:numRef>
          </c:val>
          <c:extLst xmlns:c16r2="http://schemas.microsoft.com/office/drawing/2015/06/chart">
            <c:ext xmlns:c16="http://schemas.microsoft.com/office/drawing/2014/chart" uri="{C3380CC4-5D6E-409C-BE32-E72D297353CC}">
              <c16:uniqueId val="{00000000-D79C-4B0C-8FEA-C7B96B2000BB}"/>
            </c:ext>
          </c:extLst>
        </c:ser>
        <c:dLbls/>
        <c:gapWidth val="219"/>
        <c:overlap val="-27"/>
        <c:axId val="104413056"/>
        <c:axId val="104414592"/>
      </c:barChart>
      <c:catAx>
        <c:axId val="1044130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104414592"/>
        <c:crosses val="autoZero"/>
        <c:auto val="1"/>
        <c:lblAlgn val="ctr"/>
        <c:lblOffset val="100"/>
      </c:catAx>
      <c:valAx>
        <c:axId val="104414592"/>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Times New Roman" panose="02020603050405020304" pitchFamily="18" charset="0"/>
                <a:ea typeface="+mn-ea"/>
                <a:cs typeface="+mn-cs"/>
              </a:defRPr>
            </a:pPr>
            <a:endParaRPr lang="en-US"/>
          </a:p>
        </c:txPr>
        <c:crossAx val="104413056"/>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lang="en-US" sz="1400" b="0" i="0" u="none" strike="noStrike" kern="1200" spc="0" baseline="0">
                <a:solidFill>
                  <a:schemeClr val="dk1"/>
                </a:solidFill>
                <a:latin typeface="Times New Roman" panose="02020603050405020304" pitchFamily="18" charset="0"/>
                <a:ea typeface="+mn-ea"/>
                <a:cs typeface="Times New Roman" panose="02020603050405020304" pitchFamily="18" charset="0"/>
              </a:defRPr>
            </a:pPr>
            <a:r>
              <a:rPr lang="en-ZA" b="1" dirty="0"/>
              <a:t>Growth in spending over the MTEF</a:t>
            </a:r>
          </a:p>
        </c:rich>
      </c:tx>
      <c:layout>
        <c:manualLayout>
          <c:xMode val="edge"/>
          <c:yMode val="edge"/>
          <c:x val="0.33792032366774077"/>
          <c:y val="6.8760226053303812E-3"/>
        </c:manualLayout>
      </c:layout>
      <c:spPr>
        <a:noFill/>
        <a:ln>
          <a:noFill/>
        </a:ln>
        <a:effectLst/>
      </c:spPr>
    </c:title>
    <c:plotArea>
      <c:layout>
        <c:manualLayout>
          <c:layoutTarget val="inner"/>
          <c:xMode val="edge"/>
          <c:yMode val="edge"/>
          <c:x val="4.5409074917601766E-2"/>
          <c:y val="7.2364922265120507E-2"/>
          <c:w val="0.93107501944228432"/>
          <c:h val="0.73895150413069854"/>
        </c:manualLayout>
      </c:layout>
      <c:lineChart>
        <c:grouping val="standard"/>
        <c:ser>
          <c:idx val="0"/>
          <c:order val="0"/>
          <c:tx>
            <c:strRef>
              <c:f>Sheet1!$A$2</c:f>
              <c:strCache>
                <c:ptCount val="1"/>
                <c:pt idx="0">
                  <c:v>Learning and culture</c:v>
                </c:pt>
              </c:strCache>
            </c:strRef>
          </c:tx>
          <c:spPr>
            <a:ln w="28575" cap="rnd">
              <a:solidFill>
                <a:schemeClr val="accent1"/>
              </a:solidFill>
              <a:round/>
            </a:ln>
            <a:effectLst/>
          </c:spPr>
          <c:marker>
            <c:symbol val="none"/>
          </c:marker>
          <c:cat>
            <c:strRef>
              <c:f>Sheet1!$B$1:$E$1</c:f>
              <c:strCache>
                <c:ptCount val="4"/>
                <c:pt idx="0">
                  <c:v>2020/21</c:v>
                </c:pt>
                <c:pt idx="1">
                  <c:v>2021/22</c:v>
                </c:pt>
                <c:pt idx="2">
                  <c:v>2022/23</c:v>
                </c:pt>
                <c:pt idx="3">
                  <c:v>2023/24</c:v>
                </c:pt>
              </c:strCache>
            </c:strRef>
          </c:cat>
          <c:val>
            <c:numRef>
              <c:f>Sheet1!$B$2:$E$2</c:f>
              <c:numCache>
                <c:formatCode>0.0%</c:formatCode>
                <c:ptCount val="4"/>
                <c:pt idx="0">
                  <c:v>3.878053487874733E-2</c:v>
                </c:pt>
                <c:pt idx="1">
                  <c:v>1.7374580386308415E-3</c:v>
                </c:pt>
                <c:pt idx="2">
                  <c:v>1.9342064039100156E-2</c:v>
                </c:pt>
                <c:pt idx="3">
                  <c:v>1.1241922634327706E-2</c:v>
                </c:pt>
              </c:numCache>
            </c:numRef>
          </c:val>
          <c:extLst xmlns:c16r2="http://schemas.microsoft.com/office/drawing/2015/06/chart">
            <c:ext xmlns:c16="http://schemas.microsoft.com/office/drawing/2014/chart" uri="{C3380CC4-5D6E-409C-BE32-E72D297353CC}">
              <c16:uniqueId val="{00000000-F6C7-4D18-AA4B-0CDAFA0308B0}"/>
            </c:ext>
          </c:extLst>
        </c:ser>
        <c:ser>
          <c:idx val="1"/>
          <c:order val="1"/>
          <c:tx>
            <c:strRef>
              <c:f>Sheet1!$A$3</c:f>
              <c:strCache>
                <c:ptCount val="1"/>
                <c:pt idx="0">
                  <c:v>Health</c:v>
                </c:pt>
              </c:strCache>
            </c:strRef>
          </c:tx>
          <c:spPr>
            <a:ln w="28575" cap="rnd">
              <a:solidFill>
                <a:schemeClr val="accent2"/>
              </a:solidFill>
              <a:round/>
            </a:ln>
            <a:effectLst/>
          </c:spPr>
          <c:marker>
            <c:symbol val="none"/>
          </c:marker>
          <c:cat>
            <c:strRef>
              <c:f>Sheet1!$B$1:$E$1</c:f>
              <c:strCache>
                <c:ptCount val="4"/>
                <c:pt idx="0">
                  <c:v>2020/21</c:v>
                </c:pt>
                <c:pt idx="1">
                  <c:v>2021/22</c:v>
                </c:pt>
                <c:pt idx="2">
                  <c:v>2022/23</c:v>
                </c:pt>
                <c:pt idx="3">
                  <c:v>2023/24</c:v>
                </c:pt>
              </c:strCache>
            </c:strRef>
          </c:cat>
          <c:val>
            <c:numRef>
              <c:f>Sheet1!$B$3:$E$3</c:f>
              <c:numCache>
                <c:formatCode>0.0%</c:formatCode>
                <c:ptCount val="4"/>
                <c:pt idx="0">
                  <c:v>1.3292177013986639E-2</c:v>
                </c:pt>
                <c:pt idx="1">
                  <c:v>4.0184630892957408E-2</c:v>
                </c:pt>
                <c:pt idx="2">
                  <c:v>2.8737195562545153E-2</c:v>
                </c:pt>
                <c:pt idx="3">
                  <c:v>1.748123174304116E-2</c:v>
                </c:pt>
              </c:numCache>
            </c:numRef>
          </c:val>
          <c:extLst xmlns:c16r2="http://schemas.microsoft.com/office/drawing/2015/06/chart">
            <c:ext xmlns:c16="http://schemas.microsoft.com/office/drawing/2014/chart" uri="{C3380CC4-5D6E-409C-BE32-E72D297353CC}">
              <c16:uniqueId val="{00000001-F6C7-4D18-AA4B-0CDAFA0308B0}"/>
            </c:ext>
          </c:extLst>
        </c:ser>
        <c:ser>
          <c:idx val="2"/>
          <c:order val="2"/>
          <c:tx>
            <c:strRef>
              <c:f>Sheet1!$A$4</c:f>
              <c:strCache>
                <c:ptCount val="1"/>
                <c:pt idx="0">
                  <c:v>Peace and security </c:v>
                </c:pt>
              </c:strCache>
            </c:strRef>
          </c:tx>
          <c:spPr>
            <a:ln w="28575" cap="rnd">
              <a:solidFill>
                <a:schemeClr val="accent3"/>
              </a:solidFill>
              <a:round/>
            </a:ln>
            <a:effectLst/>
          </c:spPr>
          <c:marker>
            <c:symbol val="none"/>
          </c:marker>
          <c:cat>
            <c:strRef>
              <c:f>Sheet1!$B$1:$E$1</c:f>
              <c:strCache>
                <c:ptCount val="4"/>
                <c:pt idx="0">
                  <c:v>2020/21</c:v>
                </c:pt>
                <c:pt idx="1">
                  <c:v>2021/22</c:v>
                </c:pt>
                <c:pt idx="2">
                  <c:v>2022/23</c:v>
                </c:pt>
                <c:pt idx="3">
                  <c:v>2023/24</c:v>
                </c:pt>
              </c:strCache>
            </c:strRef>
          </c:cat>
          <c:val>
            <c:numRef>
              <c:f>Sheet1!$B$4:$E$4</c:f>
              <c:numCache>
                <c:formatCode>0.0%</c:formatCode>
                <c:ptCount val="4"/>
                <c:pt idx="0">
                  <c:v>1.8858703058841245E-2</c:v>
                </c:pt>
                <c:pt idx="1">
                  <c:v>-2.8352536368919771E-2</c:v>
                </c:pt>
                <c:pt idx="2">
                  <c:v>1.2698246929872498E-2</c:v>
                </c:pt>
                <c:pt idx="3">
                  <c:v>5.5031078027881477E-3</c:v>
                </c:pt>
              </c:numCache>
            </c:numRef>
          </c:val>
          <c:extLst xmlns:c16r2="http://schemas.microsoft.com/office/drawing/2015/06/chart">
            <c:ext xmlns:c16="http://schemas.microsoft.com/office/drawing/2014/chart" uri="{C3380CC4-5D6E-409C-BE32-E72D297353CC}">
              <c16:uniqueId val="{00000002-F6C7-4D18-AA4B-0CDAFA0308B0}"/>
            </c:ext>
          </c:extLst>
        </c:ser>
        <c:ser>
          <c:idx val="3"/>
          <c:order val="3"/>
          <c:tx>
            <c:strRef>
              <c:f>Sheet1!$A$5</c:f>
              <c:strCache>
                <c:ptCount val="1"/>
                <c:pt idx="0">
                  <c:v>Community development</c:v>
                </c:pt>
              </c:strCache>
            </c:strRef>
          </c:tx>
          <c:spPr>
            <a:ln w="28575" cap="rnd">
              <a:solidFill>
                <a:schemeClr val="accent4"/>
              </a:solidFill>
              <a:round/>
            </a:ln>
            <a:effectLst/>
          </c:spPr>
          <c:marker>
            <c:symbol val="none"/>
          </c:marker>
          <c:cat>
            <c:strRef>
              <c:f>Sheet1!$B$1:$E$1</c:f>
              <c:strCache>
                <c:ptCount val="4"/>
                <c:pt idx="0">
                  <c:v>2020/21</c:v>
                </c:pt>
                <c:pt idx="1">
                  <c:v>2021/22</c:v>
                </c:pt>
                <c:pt idx="2">
                  <c:v>2022/23</c:v>
                </c:pt>
                <c:pt idx="3">
                  <c:v>2023/24</c:v>
                </c:pt>
              </c:strCache>
            </c:strRef>
          </c:cat>
          <c:val>
            <c:numRef>
              <c:f>Sheet1!$B$5:$E$5</c:f>
              <c:numCache>
                <c:formatCode>0.0%</c:formatCode>
                <c:ptCount val="4"/>
                <c:pt idx="0">
                  <c:v>5.6892579096417858E-2</c:v>
                </c:pt>
                <c:pt idx="1">
                  <c:v>6.1729284314855463E-2</c:v>
                </c:pt>
                <c:pt idx="2">
                  <c:v>5.0080731604727119E-2</c:v>
                </c:pt>
                <c:pt idx="3">
                  <c:v>1.822755151264558E-2</c:v>
                </c:pt>
              </c:numCache>
            </c:numRef>
          </c:val>
          <c:extLst xmlns:c16r2="http://schemas.microsoft.com/office/drawing/2015/06/chart">
            <c:ext xmlns:c16="http://schemas.microsoft.com/office/drawing/2014/chart" uri="{C3380CC4-5D6E-409C-BE32-E72D297353CC}">
              <c16:uniqueId val="{00000003-F6C7-4D18-AA4B-0CDAFA0308B0}"/>
            </c:ext>
          </c:extLst>
        </c:ser>
        <c:ser>
          <c:idx val="4"/>
          <c:order val="4"/>
          <c:tx>
            <c:strRef>
              <c:f>Sheet1!$A$6</c:f>
              <c:strCache>
                <c:ptCount val="1"/>
                <c:pt idx="0">
                  <c:v>Economic development</c:v>
                </c:pt>
              </c:strCache>
            </c:strRef>
          </c:tx>
          <c:spPr>
            <a:ln w="28575" cap="rnd">
              <a:solidFill>
                <a:schemeClr val="accent5"/>
              </a:solidFill>
              <a:round/>
            </a:ln>
            <a:effectLst/>
          </c:spPr>
          <c:marker>
            <c:symbol val="none"/>
          </c:marker>
          <c:cat>
            <c:strRef>
              <c:f>Sheet1!$B$1:$E$1</c:f>
              <c:strCache>
                <c:ptCount val="4"/>
                <c:pt idx="0">
                  <c:v>2020/21</c:v>
                </c:pt>
                <c:pt idx="1">
                  <c:v>2021/22</c:v>
                </c:pt>
                <c:pt idx="2">
                  <c:v>2022/23</c:v>
                </c:pt>
                <c:pt idx="3">
                  <c:v>2023/24</c:v>
                </c:pt>
              </c:strCache>
            </c:strRef>
          </c:cat>
          <c:val>
            <c:numRef>
              <c:f>Sheet1!$B$6:$E$6</c:f>
              <c:numCache>
                <c:formatCode>0.0%</c:formatCode>
                <c:ptCount val="4"/>
                <c:pt idx="0">
                  <c:v>7.4469869901421973E-2</c:v>
                </c:pt>
                <c:pt idx="1">
                  <c:v>6.3228370673543269E-2</c:v>
                </c:pt>
                <c:pt idx="2">
                  <c:v>5.1560247076205622E-2</c:v>
                </c:pt>
                <c:pt idx="3">
                  <c:v>2.4008227039196941E-2</c:v>
                </c:pt>
              </c:numCache>
            </c:numRef>
          </c:val>
          <c:extLst xmlns:c16r2="http://schemas.microsoft.com/office/drawing/2015/06/chart">
            <c:ext xmlns:c16="http://schemas.microsoft.com/office/drawing/2014/chart" uri="{C3380CC4-5D6E-409C-BE32-E72D297353CC}">
              <c16:uniqueId val="{00000004-F6C7-4D18-AA4B-0CDAFA0308B0}"/>
            </c:ext>
          </c:extLst>
        </c:ser>
        <c:ser>
          <c:idx val="5"/>
          <c:order val="5"/>
          <c:tx>
            <c:strRef>
              <c:f>Sheet1!$A$7</c:f>
              <c:strCache>
                <c:ptCount val="1"/>
                <c:pt idx="0">
                  <c:v>General public services</c:v>
                </c:pt>
              </c:strCache>
            </c:strRef>
          </c:tx>
          <c:spPr>
            <a:ln w="28575" cap="rnd">
              <a:solidFill>
                <a:schemeClr val="accent6"/>
              </a:solidFill>
              <a:round/>
            </a:ln>
            <a:effectLst/>
          </c:spPr>
          <c:marker>
            <c:symbol val="none"/>
          </c:marker>
          <c:cat>
            <c:strRef>
              <c:f>Sheet1!$B$1:$E$1</c:f>
              <c:strCache>
                <c:ptCount val="4"/>
                <c:pt idx="0">
                  <c:v>2020/21</c:v>
                </c:pt>
                <c:pt idx="1">
                  <c:v>2021/22</c:v>
                </c:pt>
                <c:pt idx="2">
                  <c:v>2022/23</c:v>
                </c:pt>
                <c:pt idx="3">
                  <c:v>2023/24</c:v>
                </c:pt>
              </c:strCache>
            </c:strRef>
          </c:cat>
          <c:val>
            <c:numRef>
              <c:f>Sheet1!$B$7:$E$7</c:f>
              <c:numCache>
                <c:formatCode>0.0%</c:formatCode>
                <c:ptCount val="4"/>
                <c:pt idx="0">
                  <c:v>5.470449601160278E-2</c:v>
                </c:pt>
                <c:pt idx="1">
                  <c:v>1.64296048013979E-2</c:v>
                </c:pt>
                <c:pt idx="2">
                  <c:v>-8.0608793686582393E-3</c:v>
                </c:pt>
                <c:pt idx="3">
                  <c:v>1.1195090072171341E-2</c:v>
                </c:pt>
              </c:numCache>
            </c:numRef>
          </c:val>
          <c:extLst xmlns:c16r2="http://schemas.microsoft.com/office/drawing/2015/06/chart">
            <c:ext xmlns:c16="http://schemas.microsoft.com/office/drawing/2014/chart" uri="{C3380CC4-5D6E-409C-BE32-E72D297353CC}">
              <c16:uniqueId val="{00000005-F6C7-4D18-AA4B-0CDAFA0308B0}"/>
            </c:ext>
          </c:extLst>
        </c:ser>
        <c:ser>
          <c:idx val="6"/>
          <c:order val="6"/>
          <c:tx>
            <c:strRef>
              <c:f>Sheet1!$A$8</c:f>
              <c:strCache>
                <c:ptCount val="1"/>
                <c:pt idx="0">
                  <c:v>Social development</c:v>
                </c:pt>
              </c:strCache>
            </c:strRef>
          </c:tx>
          <c:spPr>
            <a:ln w="28575" cap="rnd">
              <a:solidFill>
                <a:schemeClr val="accent1">
                  <a:lumMod val="60000"/>
                </a:schemeClr>
              </a:solidFill>
              <a:round/>
            </a:ln>
            <a:effectLst/>
          </c:spPr>
          <c:marker>
            <c:symbol val="none"/>
          </c:marker>
          <c:cat>
            <c:strRef>
              <c:f>Sheet1!$B$1:$E$1</c:f>
              <c:strCache>
                <c:ptCount val="4"/>
                <c:pt idx="0">
                  <c:v>2020/21</c:v>
                </c:pt>
                <c:pt idx="1">
                  <c:v>2021/22</c:v>
                </c:pt>
                <c:pt idx="2">
                  <c:v>2022/23</c:v>
                </c:pt>
                <c:pt idx="3">
                  <c:v>2023/24</c:v>
                </c:pt>
              </c:strCache>
            </c:strRef>
          </c:cat>
          <c:val>
            <c:numRef>
              <c:f>Sheet1!$B$8:$E$8</c:f>
              <c:numCache>
                <c:formatCode>0.0%</c:formatCode>
                <c:ptCount val="4"/>
                <c:pt idx="0">
                  <c:v>5.5892988682783043E-2</c:v>
                </c:pt>
                <c:pt idx="1">
                  <c:v>-1.0118819227976366E-2</c:v>
                </c:pt>
                <c:pt idx="2">
                  <c:v>5.6781414778224203E-2</c:v>
                </c:pt>
                <c:pt idx="3">
                  <c:v>1.7669686892784524E-2</c:v>
                </c:pt>
              </c:numCache>
            </c:numRef>
          </c:val>
          <c:extLst xmlns:c16r2="http://schemas.microsoft.com/office/drawing/2015/06/chart">
            <c:ext xmlns:c16="http://schemas.microsoft.com/office/drawing/2014/chart" uri="{C3380CC4-5D6E-409C-BE32-E72D297353CC}">
              <c16:uniqueId val="{00000006-F6C7-4D18-AA4B-0CDAFA0308B0}"/>
            </c:ext>
          </c:extLst>
        </c:ser>
        <c:dLbls/>
        <c:marker val="1"/>
        <c:axId val="106954112"/>
        <c:axId val="106640512"/>
      </c:lineChart>
      <c:catAx>
        <c:axId val="1069541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100" b="1"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106640512"/>
        <c:crosses val="autoZero"/>
        <c:auto val="1"/>
        <c:lblAlgn val="ctr"/>
        <c:lblOffset val="100"/>
      </c:catAx>
      <c:valAx>
        <c:axId val="106640512"/>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106954112"/>
        <c:crosses val="autoZero"/>
        <c:crossBetween val="between"/>
      </c:valAx>
      <c:spPr>
        <a:solidFill>
          <a:schemeClr val="lt1"/>
        </a:solidFill>
        <a:ln w="25400" cap="flat" cmpd="sng" algn="ctr">
          <a:solidFill>
            <a:schemeClr val="accent2"/>
          </a:solidFill>
          <a:prstDash val="solid"/>
        </a:ln>
        <a:effectLst/>
      </c:spPr>
    </c:plotArea>
    <c:legend>
      <c:legendPos val="b"/>
      <c:spPr>
        <a:noFill/>
        <a:ln>
          <a:noFill/>
        </a:ln>
        <a:effectLst/>
      </c:spPr>
      <c:txPr>
        <a:bodyPr rot="0" spcFirstLastPara="1" vertOverflow="ellipsis" vert="horz" wrap="square" anchor="ctr" anchorCtr="1"/>
        <a:lstStyle/>
        <a:p>
          <a:pPr>
            <a:defRPr lang="en-US"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25400" cap="flat" cmpd="sng" algn="ctr">
      <a:noFill/>
      <a:prstDash val="solid"/>
    </a:ln>
    <a:effectLst/>
  </c:spPr>
  <c:txPr>
    <a:bodyPr/>
    <a:lstStyle/>
    <a:p>
      <a:pPr>
        <a:defRPr>
          <a:solidFill>
            <a:schemeClr val="dk1"/>
          </a:solidFill>
          <a:latin typeface="Times New Roman" panose="02020603050405020304" pitchFamily="18" charset="0"/>
          <a:ea typeface="+mn-ea"/>
          <a:cs typeface="Times New Roman" panose="02020603050405020304" pitchFamily="18" charset="0"/>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2322299990278997"/>
          <c:y val="0.13418247046330578"/>
          <c:w val="0.75050609993195272"/>
          <c:h val="0.60015503646481794"/>
        </c:manualLayout>
      </c:layout>
      <c:areaChart>
        <c:grouping val="standard"/>
        <c:ser>
          <c:idx val="0"/>
          <c:order val="3"/>
          <c:tx>
            <c:strRef>
              <c:f>'Fiscal performance '!$A$6</c:f>
              <c:strCache>
                <c:ptCount val="1"/>
                <c:pt idx="0">
                  <c:v>Gross debt-to-GDP ratio (RHS)</c:v>
                </c:pt>
              </c:strCache>
            </c:strRef>
          </c:tx>
          <c:spPr>
            <a:solidFill>
              <a:schemeClr val="tx2">
                <a:lumMod val="40000"/>
                <a:lumOff val="60000"/>
              </a:schemeClr>
            </a:solidFill>
            <a:ln>
              <a:noFill/>
            </a:ln>
            <a:effectLst/>
          </c:spPr>
          <c:cat>
            <c:strRef>
              <c:f>'Fiscal performance '!$B$1:$O$2</c:f>
              <c:strCache>
                <c:ptCount val="14"/>
                <c:pt idx="0">
                  <c:v>2010/11</c:v>
                </c:pt>
                <c:pt idx="1">
                  <c:v>2011/12</c:v>
                </c:pt>
                <c:pt idx="2">
                  <c:v>2012/13</c:v>
                </c:pt>
                <c:pt idx="3">
                  <c:v>2013/14</c:v>
                </c:pt>
                <c:pt idx="4">
                  <c:v>2014/15</c:v>
                </c:pt>
                <c:pt idx="5">
                  <c:v>2015/16</c:v>
                </c:pt>
                <c:pt idx="6">
                  <c:v>2016/17</c:v>
                </c:pt>
                <c:pt idx="7">
                  <c:v>2017/18</c:v>
                </c:pt>
                <c:pt idx="8">
                  <c:v>2018/19</c:v>
                </c:pt>
                <c:pt idx="9">
                  <c:v>2019/20</c:v>
                </c:pt>
                <c:pt idx="10">
                  <c:v>2020/21</c:v>
                </c:pt>
                <c:pt idx="11">
                  <c:v>2021/22</c:v>
                </c:pt>
                <c:pt idx="12">
                  <c:v>2022/23</c:v>
                </c:pt>
                <c:pt idx="13">
                  <c:v>2023/24</c:v>
                </c:pt>
              </c:strCache>
            </c:strRef>
          </c:cat>
          <c:val>
            <c:numRef>
              <c:f>'Fiscal performance '!$B$6:$O$6</c:f>
              <c:numCache>
                <c:formatCode>_-* #,##0.0_-;\-* #,##0.0_-;_-* "-"??_-;_-@_-</c:formatCode>
                <c:ptCount val="14"/>
                <c:pt idx="0">
                  <c:v>35.063999093818126</c:v>
                </c:pt>
                <c:pt idx="1">
                  <c:v>38.584428755289217</c:v>
                </c:pt>
                <c:pt idx="2">
                  <c:v>41.125883195769134</c:v>
                </c:pt>
                <c:pt idx="3">
                  <c:v>43.844957156797157</c:v>
                </c:pt>
                <c:pt idx="4">
                  <c:v>46.54229274700208</c:v>
                </c:pt>
                <c:pt idx="5">
                  <c:v>48.948263923908215</c:v>
                </c:pt>
                <c:pt idx="6">
                  <c:v>50.52428623826971</c:v>
                </c:pt>
                <c:pt idx="7">
                  <c:v>52.987108840612898</c:v>
                </c:pt>
                <c:pt idx="8">
                  <c:v>56.62639273651719</c:v>
                </c:pt>
                <c:pt idx="9">
                  <c:v>63.347919771403049</c:v>
                </c:pt>
                <c:pt idx="10">
                  <c:v>81.800723123906707</c:v>
                </c:pt>
                <c:pt idx="11">
                  <c:v>85.609692538820553</c:v>
                </c:pt>
                <c:pt idx="12">
                  <c:v>90.088178425429334</c:v>
                </c:pt>
                <c:pt idx="13">
                  <c:v>92.870206384242323</c:v>
                </c:pt>
              </c:numCache>
            </c:numRef>
          </c:val>
          <c:extLst xmlns:c16r2="http://schemas.microsoft.com/office/drawing/2015/06/chart">
            <c:ext xmlns:c16="http://schemas.microsoft.com/office/drawing/2014/chart" uri="{C3380CC4-5D6E-409C-BE32-E72D297353CC}">
              <c16:uniqueId val="{00000000-AF01-4526-BFB7-6592FDDF3D24}"/>
            </c:ext>
          </c:extLst>
        </c:ser>
        <c:dLbls/>
        <c:axId val="66156416"/>
        <c:axId val="66154496"/>
      </c:areaChart>
      <c:lineChart>
        <c:grouping val="standard"/>
        <c:ser>
          <c:idx val="1"/>
          <c:order val="0"/>
          <c:tx>
            <c:strRef>
              <c:f>'Fiscal performance '!$A$3</c:f>
              <c:strCache>
                <c:ptCount val="1"/>
                <c:pt idx="0">
                  <c:v>Primary deficit</c:v>
                </c:pt>
              </c:strCache>
            </c:strRef>
          </c:tx>
          <c:spPr>
            <a:ln w="28575" cap="rnd">
              <a:solidFill>
                <a:srgbClr val="C00000"/>
              </a:solidFill>
              <a:round/>
            </a:ln>
            <a:effectLst/>
          </c:spPr>
          <c:marker>
            <c:symbol val="none"/>
          </c:marker>
          <c:dLbls>
            <c:dLbl>
              <c:idx val="10"/>
              <c:layout>
                <c:manualLayout>
                  <c:x val="6.1728425064851303E-3"/>
                  <c:y val="-2.808955214637355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F01-4526-BFB7-6592FDDF3D24}"/>
                </c:ext>
              </c:extLst>
            </c:dLbl>
            <c:delete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'Fiscal performance '!$B$1:$O$2</c:f>
              <c:strCache>
                <c:ptCount val="14"/>
                <c:pt idx="0">
                  <c:v>2010/11</c:v>
                </c:pt>
                <c:pt idx="1">
                  <c:v>2011/12</c:v>
                </c:pt>
                <c:pt idx="2">
                  <c:v>2012/13</c:v>
                </c:pt>
                <c:pt idx="3">
                  <c:v>2013/14</c:v>
                </c:pt>
                <c:pt idx="4">
                  <c:v>2014/15</c:v>
                </c:pt>
                <c:pt idx="5">
                  <c:v>2015/16</c:v>
                </c:pt>
                <c:pt idx="6">
                  <c:v>2016/17</c:v>
                </c:pt>
                <c:pt idx="7">
                  <c:v>2017/18</c:v>
                </c:pt>
                <c:pt idx="8">
                  <c:v>2018/19</c:v>
                </c:pt>
                <c:pt idx="9">
                  <c:v>2019/20</c:v>
                </c:pt>
                <c:pt idx="10">
                  <c:v>2020/21</c:v>
                </c:pt>
                <c:pt idx="11">
                  <c:v>2021/22</c:v>
                </c:pt>
                <c:pt idx="12">
                  <c:v>2022/23</c:v>
                </c:pt>
                <c:pt idx="13">
                  <c:v>2023/24</c:v>
                </c:pt>
              </c:strCache>
            </c:strRef>
          </c:cat>
          <c:val>
            <c:numRef>
              <c:f>'Fiscal performance '!$B$3:$O$3</c:f>
              <c:numCache>
                <c:formatCode>_-* #,##0.0_-;\-* #,##0.0_-;_-* "-"??_-;_-@_-</c:formatCode>
                <c:ptCount val="14"/>
                <c:pt idx="0">
                  <c:v>2.3716771290029075</c:v>
                </c:pt>
                <c:pt idx="1">
                  <c:v>2.2141324442450849</c:v>
                </c:pt>
                <c:pt idx="2">
                  <c:v>2.3257436443343877</c:v>
                </c:pt>
                <c:pt idx="3">
                  <c:v>1.6380805670218477</c:v>
                </c:pt>
                <c:pt idx="4">
                  <c:v>1.336174706420646</c:v>
                </c:pt>
                <c:pt idx="5">
                  <c:v>0.9598477557013948</c:v>
                </c:pt>
                <c:pt idx="6">
                  <c:v>0.47492431819827907</c:v>
                </c:pt>
                <c:pt idx="7">
                  <c:v>0.97756468954479447</c:v>
                </c:pt>
                <c:pt idx="8">
                  <c:v>1.0049793107021905</c:v>
                </c:pt>
                <c:pt idx="9">
                  <c:v>2.7251684350114851</c:v>
                </c:pt>
                <c:pt idx="10">
                  <c:v>9.7730261606782989</c:v>
                </c:pt>
                <c:pt idx="11">
                  <c:v>4.9967223106530803</c:v>
                </c:pt>
                <c:pt idx="12">
                  <c:v>3.0014001598577784</c:v>
                </c:pt>
                <c:pt idx="13">
                  <c:v>1.4156170129493222</c:v>
                </c:pt>
              </c:numCache>
            </c:numRef>
          </c:val>
          <c:extLst xmlns:c16r2="http://schemas.microsoft.com/office/drawing/2015/06/chart">
            <c:ext xmlns:c16="http://schemas.microsoft.com/office/drawing/2014/chart" uri="{C3380CC4-5D6E-409C-BE32-E72D297353CC}">
              <c16:uniqueId val="{00000001-AF01-4526-BFB7-6592FDDF3D24}"/>
            </c:ext>
          </c:extLst>
        </c:ser>
        <c:ser>
          <c:idx val="2"/>
          <c:order val="1"/>
          <c:tx>
            <c:strRef>
              <c:f>'Fiscal performance '!$A$4</c:f>
              <c:strCache>
                <c:ptCount val="1"/>
                <c:pt idx="0">
                  <c:v>Debst-service costs </c:v>
                </c:pt>
              </c:strCache>
            </c:strRef>
          </c:tx>
          <c:spPr>
            <a:ln w="28575" cap="rnd">
              <a:solidFill>
                <a:schemeClr val="tx2"/>
              </a:solidFill>
              <a:round/>
            </a:ln>
            <a:effectLst/>
          </c:spPr>
          <c:marker>
            <c:symbol val="none"/>
          </c:marker>
          <c:cat>
            <c:strRef>
              <c:f>'Fiscal performance '!$B$1:$O$2</c:f>
              <c:strCache>
                <c:ptCount val="14"/>
                <c:pt idx="0">
                  <c:v>2010/11</c:v>
                </c:pt>
                <c:pt idx="1">
                  <c:v>2011/12</c:v>
                </c:pt>
                <c:pt idx="2">
                  <c:v>2012/13</c:v>
                </c:pt>
                <c:pt idx="3">
                  <c:v>2013/14</c:v>
                </c:pt>
                <c:pt idx="4">
                  <c:v>2014/15</c:v>
                </c:pt>
                <c:pt idx="5">
                  <c:v>2015/16</c:v>
                </c:pt>
                <c:pt idx="6">
                  <c:v>2016/17</c:v>
                </c:pt>
                <c:pt idx="7">
                  <c:v>2017/18</c:v>
                </c:pt>
                <c:pt idx="8">
                  <c:v>2018/19</c:v>
                </c:pt>
                <c:pt idx="9">
                  <c:v>2019/20</c:v>
                </c:pt>
                <c:pt idx="10">
                  <c:v>2020/21</c:v>
                </c:pt>
                <c:pt idx="11">
                  <c:v>2021/22</c:v>
                </c:pt>
                <c:pt idx="12">
                  <c:v>2022/23</c:v>
                </c:pt>
                <c:pt idx="13">
                  <c:v>2023/24</c:v>
                </c:pt>
              </c:strCache>
            </c:strRef>
          </c:cat>
          <c:val>
            <c:numRef>
              <c:f>'Fiscal performance '!$B$4:$O$4</c:f>
              <c:numCache>
                <c:formatCode>_ * #,##0.0_ ;_ * \-#,##0.0_ ;_ * "-"??_ ;_ @_ </c:formatCode>
                <c:ptCount val="14"/>
                <c:pt idx="0">
                  <c:v>2.3442798646744825</c:v>
                </c:pt>
                <c:pt idx="1">
                  <c:v>2.4837430459411292</c:v>
                </c:pt>
                <c:pt idx="2">
                  <c:v>2.6536491271708535</c:v>
                </c:pt>
                <c:pt idx="3">
                  <c:v>2.7994421848470252</c:v>
                </c:pt>
                <c:pt idx="4">
                  <c:v>2.9701133304063854</c:v>
                </c:pt>
                <c:pt idx="5">
                  <c:v>3.1225408007520041</c:v>
                </c:pt>
                <c:pt idx="6">
                  <c:v>3.3148271297746739</c:v>
                </c:pt>
                <c:pt idx="7">
                  <c:v>3.4614628581161608</c:v>
                </c:pt>
                <c:pt idx="8">
                  <c:v>3.6930952609367242</c:v>
                </c:pt>
                <c:pt idx="9">
                  <c:v>3.9774152680885835</c:v>
                </c:pt>
                <c:pt idx="10">
                  <c:v>4.7965279538744303</c:v>
                </c:pt>
                <c:pt idx="11">
                  <c:v>5.1110186399208395</c:v>
                </c:pt>
                <c:pt idx="12">
                  <c:v>5.6421011919786501</c:v>
                </c:pt>
                <c:pt idx="13">
                  <c:v>5.9238492735890294</c:v>
                </c:pt>
              </c:numCache>
            </c:numRef>
          </c:val>
          <c:extLst xmlns:c16r2="http://schemas.microsoft.com/office/drawing/2015/06/chart">
            <c:ext xmlns:c16="http://schemas.microsoft.com/office/drawing/2014/chart" uri="{C3380CC4-5D6E-409C-BE32-E72D297353CC}">
              <c16:uniqueId val="{00000002-AF01-4526-BFB7-6592FDDF3D24}"/>
            </c:ext>
          </c:extLst>
        </c:ser>
        <c:ser>
          <c:idx val="3"/>
          <c:order val="2"/>
          <c:tx>
            <c:strRef>
              <c:f>'Fiscal performance '!$A$5</c:f>
              <c:strCache>
                <c:ptCount val="1"/>
                <c:pt idx="0">
                  <c:v>Real GDP growth</c:v>
                </c:pt>
              </c:strCache>
            </c:strRef>
          </c:tx>
          <c:spPr>
            <a:ln w="28575" cap="rnd">
              <a:solidFill>
                <a:schemeClr val="accent4"/>
              </a:solidFill>
              <a:round/>
            </a:ln>
            <a:effectLst/>
          </c:spPr>
          <c:marker>
            <c:symbol val="none"/>
          </c:marker>
          <c:dLbls>
            <c:dLbl>
              <c:idx val="10"/>
              <c:layout>
                <c:manualLayout>
                  <c:x val="1.8518527519455281E-2"/>
                  <c:y val="1.966268650246148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AF01-4526-BFB7-6592FDDF3D24}"/>
                </c:ext>
              </c:extLst>
            </c:dLbl>
            <c:dLbl>
              <c:idx val="11"/>
              <c:layout>
                <c:manualLayout>
                  <c:x val="3.0864212532425656E-3"/>
                  <c:y val="8.426865643912065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AF01-4526-BFB7-6592FDDF3D24}"/>
                </c:ext>
              </c:extLst>
            </c:dLbl>
            <c:delete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'Fiscal performance '!$B$1:$O$2</c:f>
              <c:strCache>
                <c:ptCount val="14"/>
                <c:pt idx="0">
                  <c:v>2010/11</c:v>
                </c:pt>
                <c:pt idx="1">
                  <c:v>2011/12</c:v>
                </c:pt>
                <c:pt idx="2">
                  <c:v>2012/13</c:v>
                </c:pt>
                <c:pt idx="3">
                  <c:v>2013/14</c:v>
                </c:pt>
                <c:pt idx="4">
                  <c:v>2014/15</c:v>
                </c:pt>
                <c:pt idx="5">
                  <c:v>2015/16</c:v>
                </c:pt>
                <c:pt idx="6">
                  <c:v>2016/17</c:v>
                </c:pt>
                <c:pt idx="7">
                  <c:v>2017/18</c:v>
                </c:pt>
                <c:pt idx="8">
                  <c:v>2018/19</c:v>
                </c:pt>
                <c:pt idx="9">
                  <c:v>2019/20</c:v>
                </c:pt>
                <c:pt idx="10">
                  <c:v>2020/21</c:v>
                </c:pt>
                <c:pt idx="11">
                  <c:v>2021/22</c:v>
                </c:pt>
                <c:pt idx="12">
                  <c:v>2022/23</c:v>
                </c:pt>
                <c:pt idx="13">
                  <c:v>2023/24</c:v>
                </c:pt>
              </c:strCache>
            </c:strRef>
          </c:cat>
          <c:val>
            <c:numRef>
              <c:f>'Fiscal performance '!$B$5:$O$5</c:f>
              <c:numCache>
                <c:formatCode>_-* #,##0.0_-;\-* #,##0.0_-;_-* "-"??_-;_-@_-</c:formatCode>
                <c:ptCount val="14"/>
                <c:pt idx="0">
                  <c:v>3.0397181999347049</c:v>
                </c:pt>
                <c:pt idx="1">
                  <c:v>3.2841662630560964</c:v>
                </c:pt>
                <c:pt idx="2">
                  <c:v>2.2133548084844117</c:v>
                </c:pt>
                <c:pt idx="3">
                  <c:v>2.4851979150645449</c:v>
                </c:pt>
                <c:pt idx="4">
                  <c:v>1.8469950136559932</c:v>
                </c:pt>
                <c:pt idx="5">
                  <c:v>1.1937360938008192</c:v>
                </c:pt>
                <c:pt idx="6">
                  <c:v>0.39905609458995045</c:v>
                </c:pt>
                <c:pt idx="7">
                  <c:v>1.4145812768267536</c:v>
                </c:pt>
                <c:pt idx="8">
                  <c:v>0.78701358828975443</c:v>
                </c:pt>
                <c:pt idx="9">
                  <c:v>0.1525851667380394</c:v>
                </c:pt>
                <c:pt idx="10">
                  <c:v>-7.8230556158502926</c:v>
                </c:pt>
                <c:pt idx="11">
                  <c:v>3.2614726229123874</c:v>
                </c:pt>
                <c:pt idx="12">
                  <c:v>1.6718996720956665</c:v>
                </c:pt>
                <c:pt idx="13">
                  <c:v>1.4647007967068415</c:v>
                </c:pt>
              </c:numCache>
            </c:numRef>
          </c:val>
          <c:extLst xmlns:c16r2="http://schemas.microsoft.com/office/drawing/2015/06/chart">
            <c:ext xmlns:c16="http://schemas.microsoft.com/office/drawing/2014/chart" uri="{C3380CC4-5D6E-409C-BE32-E72D297353CC}">
              <c16:uniqueId val="{00000003-AF01-4526-BFB7-6592FDDF3D24}"/>
            </c:ext>
          </c:extLst>
        </c:ser>
        <c:dLbls/>
        <c:marker val="1"/>
        <c:axId val="66130304"/>
        <c:axId val="66131840"/>
      </c:lineChart>
      <c:catAx>
        <c:axId val="66130304"/>
        <c:scaling>
          <c:orientation val="minMax"/>
        </c:scaling>
        <c:axPos val="b"/>
        <c:numFmt formatCode="General" sourceLinked="1"/>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66131840"/>
        <c:crosses val="autoZero"/>
        <c:auto val="1"/>
        <c:lblAlgn val="ctr"/>
        <c:lblOffset val="100"/>
      </c:catAx>
      <c:valAx>
        <c:axId val="66131840"/>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r>
                  <a:rPr lang="en-ZA" dirty="0"/>
                  <a:t>Percentage of GDP (%)</a:t>
                </a:r>
              </a:p>
            </c:rich>
          </c:tx>
          <c:layout/>
          <c:spPr>
            <a:noFill/>
            <a:ln>
              <a:noFill/>
            </a:ln>
            <a:effectLst/>
          </c:spPr>
        </c:title>
        <c:numFmt formatCode="_-* #,##0.0_-;\-* #,##0.0_-;_-* &quot;-&quot;??_-;_-@_-" sourceLinked="1"/>
        <c:maj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66130304"/>
        <c:crosses val="autoZero"/>
        <c:crossBetween val="between"/>
      </c:valAx>
      <c:valAx>
        <c:axId val="66154496"/>
        <c:scaling>
          <c:orientation val="minMax"/>
          <c:min val="30"/>
        </c:scaling>
        <c:axPos val="r"/>
        <c:title>
          <c:tx>
            <c:rich>
              <a:bodyPr rot="-54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r>
                  <a:rPr lang="en-ZA" dirty="0"/>
                  <a:t>Percentage of GDP (%)</a:t>
                </a:r>
              </a:p>
            </c:rich>
          </c:tx>
          <c:layout/>
          <c:spPr>
            <a:noFill/>
            <a:ln>
              <a:noFill/>
            </a:ln>
            <a:effectLst/>
          </c:spPr>
        </c:title>
        <c:numFmt formatCode="_-* #,##0.0_-;\-* #,##0.0_-;_-* &quot;-&quot;??_-;_-@_-" sourceLinked="1"/>
        <c:tickLblPos val="nextTo"/>
        <c:spPr>
          <a:noFill/>
          <a:ln>
            <a:noFill/>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66156416"/>
        <c:crosses val="max"/>
        <c:crossBetween val="between"/>
      </c:valAx>
      <c:catAx>
        <c:axId val="66156416"/>
        <c:scaling>
          <c:orientation val="minMax"/>
        </c:scaling>
        <c:delete val="1"/>
        <c:axPos val="b"/>
        <c:numFmt formatCode="General" sourceLinked="1"/>
        <c:tickLblPos val="nextTo"/>
        <c:crossAx val="66154496"/>
        <c:crosses val="autoZero"/>
        <c:auto val="1"/>
        <c:lblAlgn val="ctr"/>
        <c:lblOffset val="100"/>
      </c:catAx>
      <c:spPr>
        <a:solidFill>
          <a:schemeClr val="bg1"/>
        </a:solidFill>
        <a:ln>
          <a:noFill/>
        </a:ln>
        <a:effectLst/>
      </c:spPr>
    </c:plotArea>
    <c:legend>
      <c:legendPos val="b"/>
      <c:layout/>
      <c:spPr>
        <a:noFill/>
        <a:ln>
          <a:noFill/>
        </a:ln>
        <a:effectLst/>
      </c:spPr>
      <c:txPr>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lumMod val="95000"/>
      </a:schemeClr>
    </a:solidFill>
    <a:ln>
      <a:noFill/>
    </a:ln>
    <a:effectLst/>
  </c:spPr>
  <c:txPr>
    <a:bodyPr/>
    <a:lstStyle/>
    <a:p>
      <a:pPr>
        <a:defRPr sz="12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manualLayout>
          <c:layoutTarget val="inner"/>
          <c:xMode val="edge"/>
          <c:yMode val="edge"/>
          <c:x val="0.13141489258287165"/>
          <c:y val="3.45844706606021E-2"/>
          <c:w val="0.83463449013317803"/>
          <c:h val="0.58721350289728447"/>
        </c:manualLayout>
      </c:layout>
      <c:lineChart>
        <c:grouping val="standard"/>
        <c:ser>
          <c:idx val="0"/>
          <c:order val="0"/>
          <c:tx>
            <c:strRef>
              <c:f>'GDP projections'!$A$3</c:f>
              <c:strCache>
                <c:ptCount val="1"/>
                <c:pt idx="0">
                  <c:v>Actual GDP Growth</c:v>
                </c:pt>
              </c:strCache>
            </c:strRef>
          </c:tx>
          <c:spPr>
            <a:ln w="28575" cap="rnd">
              <a:solidFill>
                <a:schemeClr val="accent1"/>
              </a:solidFill>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projections'!$B$3:$N$3</c:f>
              <c:numCache>
                <c:formatCode>_-* #,##0.0_-;\-* #,##0.0_-;_-* "-"??_-;_-@_-</c:formatCode>
                <c:ptCount val="13"/>
                <c:pt idx="0">
                  <c:v>3.0397181999347049</c:v>
                </c:pt>
                <c:pt idx="1">
                  <c:v>3.2841662630560964</c:v>
                </c:pt>
                <c:pt idx="2">
                  <c:v>2.2133548084844117</c:v>
                </c:pt>
                <c:pt idx="3">
                  <c:v>2.4851979150645449</c:v>
                </c:pt>
                <c:pt idx="4">
                  <c:v>1.8469950136559932</c:v>
                </c:pt>
                <c:pt idx="5">
                  <c:v>1.1937360938008192</c:v>
                </c:pt>
                <c:pt idx="6">
                  <c:v>0.39905609458995045</c:v>
                </c:pt>
                <c:pt idx="7">
                  <c:v>1.4145812768267536</c:v>
                </c:pt>
                <c:pt idx="8">
                  <c:v>0.78701358828975443</c:v>
                </c:pt>
                <c:pt idx="9">
                  <c:v>0.1525851667380394</c:v>
                </c:pt>
              </c:numCache>
            </c:numRef>
          </c:val>
          <c:extLst xmlns:c16r2="http://schemas.microsoft.com/office/drawing/2015/06/chart">
            <c:ext xmlns:c16="http://schemas.microsoft.com/office/drawing/2014/chart" uri="{C3380CC4-5D6E-409C-BE32-E72D297353CC}">
              <c16:uniqueId val="{00000000-5D5A-4E17-BFF8-6F46DB9C7F14}"/>
            </c:ext>
          </c:extLst>
        </c:ser>
        <c:ser>
          <c:idx val="1"/>
          <c:order val="1"/>
          <c:tx>
            <c:strRef>
              <c:f>'GDP projections'!$A$4</c:f>
              <c:strCache>
                <c:ptCount val="1"/>
                <c:pt idx="0">
                  <c:v>2020 MTBPS</c:v>
                </c:pt>
              </c:strCache>
            </c:strRef>
          </c:tx>
          <c:spPr>
            <a:ln w="28575" cap="rnd">
              <a:solidFill>
                <a:schemeClr val="accent2"/>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projections'!$B$4:$N$4</c:f>
              <c:numCache>
                <c:formatCode>General</c:formatCode>
                <c:ptCount val="13"/>
                <c:pt idx="9" formatCode="_-* #,##0.0_-;\-* #,##0.0_-;_-* &quot;-&quot;??_-;_-@_-">
                  <c:v>0.1525851667380394</c:v>
                </c:pt>
                <c:pt idx="10" formatCode="_-* #,##0.0_-;\-* #,##0.0_-;_-* &quot;-&quot;??_-;_-@_-">
                  <c:v>-7.8230556158502926</c:v>
                </c:pt>
                <c:pt idx="11" formatCode="_-* #,##0.0_-;\-* #,##0.0_-;_-* &quot;-&quot;??_-;_-@_-">
                  <c:v>3.2614726229123874</c:v>
                </c:pt>
                <c:pt idx="12" formatCode="_-* #,##0.0_-;\-* #,##0.0_-;_-* &quot;-&quot;??_-;_-@_-">
                  <c:v>1.6718996720956665</c:v>
                </c:pt>
              </c:numCache>
            </c:numRef>
          </c:val>
          <c:extLst xmlns:c16r2="http://schemas.microsoft.com/office/drawing/2015/06/chart">
            <c:ext xmlns:c16="http://schemas.microsoft.com/office/drawing/2014/chart" uri="{C3380CC4-5D6E-409C-BE32-E72D297353CC}">
              <c16:uniqueId val="{00000001-5D5A-4E17-BFF8-6F46DB9C7F14}"/>
            </c:ext>
          </c:extLst>
        </c:ser>
        <c:ser>
          <c:idx val="2"/>
          <c:order val="2"/>
          <c:tx>
            <c:strRef>
              <c:f>'GDP projections'!$A$5</c:f>
              <c:strCache>
                <c:ptCount val="1"/>
                <c:pt idx="0">
                  <c:v>2020 Supplementary</c:v>
                </c:pt>
              </c:strCache>
            </c:strRef>
          </c:tx>
          <c:spPr>
            <a:ln w="28575" cap="rnd">
              <a:solidFill>
                <a:schemeClr val="accent3"/>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projections'!$B$5:$N$5</c:f>
              <c:numCache>
                <c:formatCode>General</c:formatCode>
                <c:ptCount val="13"/>
                <c:pt idx="9" formatCode="_-* #,##0.0_-;\-* #,##0.0_-;_-* &quot;-&quot;??_-;_-@_-">
                  <c:v>0.1525851667380394</c:v>
                </c:pt>
                <c:pt idx="10" formatCode="_-* #,##0.0_-;\-* #,##0.0_-;_-* &quot;-&quot;??_-;_-@_-">
                  <c:v>-7.18</c:v>
                </c:pt>
                <c:pt idx="11" formatCode="_-* #,##0.0_-;\-* #,##0.0_-;_-* &quot;-&quot;??_-;_-@_-">
                  <c:v>2.5989999999999998</c:v>
                </c:pt>
                <c:pt idx="12" formatCode="_-* #,##0.0_-;\-* #,##0.0_-;_-* &quot;-&quot;??_-;_-@_-">
                  <c:v>1.454</c:v>
                </c:pt>
              </c:numCache>
            </c:numRef>
          </c:val>
          <c:extLst xmlns:c16r2="http://schemas.microsoft.com/office/drawing/2015/06/chart">
            <c:ext xmlns:c16="http://schemas.microsoft.com/office/drawing/2014/chart" uri="{C3380CC4-5D6E-409C-BE32-E72D297353CC}">
              <c16:uniqueId val="{00000002-5D5A-4E17-BFF8-6F46DB9C7F14}"/>
            </c:ext>
          </c:extLst>
        </c:ser>
        <c:ser>
          <c:idx val="3"/>
          <c:order val="3"/>
          <c:tx>
            <c:strRef>
              <c:f>'GDP projections'!$A$6</c:f>
              <c:strCache>
                <c:ptCount val="1"/>
                <c:pt idx="0">
                  <c:v>2020 Budget Review</c:v>
                </c:pt>
              </c:strCache>
            </c:strRef>
          </c:tx>
          <c:spPr>
            <a:ln w="28575" cap="rnd">
              <a:solidFill>
                <a:schemeClr val="tx1"/>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projections'!$B$6:$N$6</c:f>
              <c:numCache>
                <c:formatCode>General</c:formatCode>
                <c:ptCount val="13"/>
                <c:pt idx="9" formatCode="_-* #,##0.0_-;\-* #,##0.0_-;_-* &quot;-&quot;??_-;_-@_-">
                  <c:v>0.1525851667380394</c:v>
                </c:pt>
                <c:pt idx="10" formatCode="_-* #,##0.0_-;\-* #,##0.0_-;_-* &quot;-&quot;??_-;_-@_-">
                  <c:v>0.9</c:v>
                </c:pt>
                <c:pt idx="11" formatCode="_-* #,##0.0_-;\-* #,##0.0_-;_-* &quot;-&quot;??_-;_-@_-">
                  <c:v>1.3</c:v>
                </c:pt>
                <c:pt idx="12" formatCode="_-* #,##0.0_-;\-* #,##0.0_-;_-* &quot;-&quot;??_-;_-@_-">
                  <c:v>1.6</c:v>
                </c:pt>
              </c:numCache>
            </c:numRef>
          </c:val>
          <c:extLst xmlns:c16r2="http://schemas.microsoft.com/office/drawing/2015/06/chart">
            <c:ext xmlns:c16="http://schemas.microsoft.com/office/drawing/2014/chart" uri="{C3380CC4-5D6E-409C-BE32-E72D297353CC}">
              <c16:uniqueId val="{00000003-5D5A-4E17-BFF8-6F46DB9C7F14}"/>
            </c:ext>
          </c:extLst>
        </c:ser>
        <c:ser>
          <c:idx val="4"/>
          <c:order val="4"/>
          <c:tx>
            <c:strRef>
              <c:f>'GDP projections'!$A$7</c:f>
              <c:strCache>
                <c:ptCount val="1"/>
                <c:pt idx="0">
                  <c:v>2019 BR</c:v>
                </c:pt>
              </c:strCache>
            </c:strRef>
          </c:tx>
          <c:spPr>
            <a:ln w="28575" cap="rnd">
              <a:solidFill>
                <a:schemeClr val="accent5"/>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projections'!$B$7:$N$7</c:f>
              <c:numCache>
                <c:formatCode>General</c:formatCode>
                <c:ptCount val="13"/>
                <c:pt idx="8" formatCode="_-* #,##0.0_-;\-* #,##0.0_-;_-* &quot;-&quot;??_-;_-@_-">
                  <c:v>0.78701358828975443</c:v>
                </c:pt>
                <c:pt idx="9" formatCode="_-* #,##0.0_-;\-* #,##0.0_-;_-* &quot;-&quot;??_-;_-@_-">
                  <c:v>1.48</c:v>
                </c:pt>
                <c:pt idx="10" formatCode="_-* #,##0.0_-;\-* #,##0.0_-;_-* &quot;-&quot;??_-;_-@_-">
                  <c:v>1.7269999999999999</c:v>
                </c:pt>
                <c:pt idx="11" formatCode="_-* #,##0.0_-;\-* #,##0.0_-;_-* &quot;-&quot;??_-;_-@_-">
                  <c:v>2.0830000000000002</c:v>
                </c:pt>
              </c:numCache>
            </c:numRef>
          </c:val>
          <c:extLst xmlns:c16r2="http://schemas.microsoft.com/office/drawing/2015/06/chart">
            <c:ext xmlns:c16="http://schemas.microsoft.com/office/drawing/2014/chart" uri="{C3380CC4-5D6E-409C-BE32-E72D297353CC}">
              <c16:uniqueId val="{00000004-5D5A-4E17-BFF8-6F46DB9C7F14}"/>
            </c:ext>
          </c:extLst>
        </c:ser>
        <c:ser>
          <c:idx val="5"/>
          <c:order val="5"/>
          <c:tx>
            <c:strRef>
              <c:f>'GDP projections'!$A$8</c:f>
              <c:strCache>
                <c:ptCount val="1"/>
                <c:pt idx="0">
                  <c:v>2018 BR</c:v>
                </c:pt>
              </c:strCache>
            </c:strRef>
          </c:tx>
          <c:spPr>
            <a:ln w="28575" cap="rnd">
              <a:solidFill>
                <a:schemeClr val="accent6"/>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projections'!$B$8:$N$8</c:f>
              <c:numCache>
                <c:formatCode>General</c:formatCode>
                <c:ptCount val="13"/>
                <c:pt idx="7" formatCode="_-* #,##0.0_-;\-* #,##0.0_-;_-* &quot;-&quot;??_-;_-@_-">
                  <c:v>1.4145812768267536</c:v>
                </c:pt>
                <c:pt idx="8" formatCode="_-* #,##0.0_-;\-* #,##0.0_-;_-* &quot;-&quot;??_-;_-@_-">
                  <c:v>1.542</c:v>
                </c:pt>
                <c:pt idx="9" formatCode="_-* #,##0.0_-;\-* #,##0.0_-;_-* &quot;-&quot;??_-;_-@_-">
                  <c:v>1.849</c:v>
                </c:pt>
                <c:pt idx="10" formatCode="_-* #,##0.0_-;\-* #,##0.0_-;_-* &quot;-&quot;??_-;_-@_-">
                  <c:v>2.0539999999999998</c:v>
                </c:pt>
              </c:numCache>
            </c:numRef>
          </c:val>
          <c:extLst xmlns:c16r2="http://schemas.microsoft.com/office/drawing/2015/06/chart">
            <c:ext xmlns:c16="http://schemas.microsoft.com/office/drawing/2014/chart" uri="{C3380CC4-5D6E-409C-BE32-E72D297353CC}">
              <c16:uniqueId val="{00000005-5D5A-4E17-BFF8-6F46DB9C7F14}"/>
            </c:ext>
          </c:extLst>
        </c:ser>
        <c:ser>
          <c:idx val="6"/>
          <c:order val="6"/>
          <c:tx>
            <c:strRef>
              <c:f>'GDP projections'!$A$9</c:f>
              <c:strCache>
                <c:ptCount val="1"/>
                <c:pt idx="0">
                  <c:v>2017 BR</c:v>
                </c:pt>
              </c:strCache>
            </c:strRef>
          </c:tx>
          <c:spPr>
            <a:ln w="28575" cap="rnd">
              <a:solidFill>
                <a:schemeClr val="accent1">
                  <a:lumMod val="60000"/>
                </a:schemeClr>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projections'!$B$9:$N$9</c:f>
              <c:numCache>
                <c:formatCode>General</c:formatCode>
                <c:ptCount val="13"/>
                <c:pt idx="6" formatCode="_-* #,##0.0_-;\-* #,##0.0_-;_-* &quot;-&quot;??_-;_-@_-">
                  <c:v>0.39905609458995045</c:v>
                </c:pt>
                <c:pt idx="7" formatCode="_-* #,##0.0_-;\-* #,##0.0_-;_-* &quot;-&quot;??_-;_-@_-">
                  <c:v>1.2569999999999997</c:v>
                </c:pt>
                <c:pt idx="8" formatCode="_-* #,##0.0_-;\-* #,##0.0_-;_-* &quot;-&quot;??_-;_-@_-">
                  <c:v>1.9700000000000002</c:v>
                </c:pt>
                <c:pt idx="9" formatCode="_-* #,##0.0_-;\-* #,##0.0_-;_-* &quot;-&quot;??_-;_-@_-">
                  <c:v>2.2469999999999999</c:v>
                </c:pt>
              </c:numCache>
            </c:numRef>
          </c:val>
          <c:extLst xmlns:c16r2="http://schemas.microsoft.com/office/drawing/2015/06/chart">
            <c:ext xmlns:c16="http://schemas.microsoft.com/office/drawing/2014/chart" uri="{C3380CC4-5D6E-409C-BE32-E72D297353CC}">
              <c16:uniqueId val="{00000006-5D5A-4E17-BFF8-6F46DB9C7F14}"/>
            </c:ext>
          </c:extLst>
        </c:ser>
        <c:ser>
          <c:idx val="7"/>
          <c:order val="7"/>
          <c:tx>
            <c:strRef>
              <c:f>'GDP projections'!$A$10</c:f>
              <c:strCache>
                <c:ptCount val="1"/>
                <c:pt idx="0">
                  <c:v>2016 BR</c:v>
                </c:pt>
              </c:strCache>
            </c:strRef>
          </c:tx>
          <c:spPr>
            <a:ln w="28575" cap="rnd">
              <a:solidFill>
                <a:schemeClr val="accent2">
                  <a:lumMod val="60000"/>
                </a:schemeClr>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projections'!$B$10:$N$10</c:f>
              <c:numCache>
                <c:formatCode>General</c:formatCode>
                <c:ptCount val="13"/>
                <c:pt idx="5" formatCode="_-* #,##0.0_-;\-* #,##0.0_-;_-* &quot;-&quot;??_-;_-@_-">
                  <c:v>1.1937360938008192</c:v>
                </c:pt>
                <c:pt idx="6" formatCode="_-* #,##0.0_-;\-* #,##0.0_-;_-* &quot;-&quot;??_-;_-@_-">
                  <c:v>0.89600000000000002</c:v>
                </c:pt>
                <c:pt idx="7" formatCode="_-* #,##0.0_-;\-* #,##0.0_-;_-* &quot;-&quot;??_-;_-@_-">
                  <c:v>1.748</c:v>
                </c:pt>
                <c:pt idx="8" formatCode="_-* #,##0.0_-;\-* #,##0.0_-;_-* &quot;-&quot;??_-;_-@_-">
                  <c:v>2.3619999999999997</c:v>
                </c:pt>
              </c:numCache>
            </c:numRef>
          </c:val>
          <c:extLst xmlns:c16r2="http://schemas.microsoft.com/office/drawing/2015/06/chart">
            <c:ext xmlns:c16="http://schemas.microsoft.com/office/drawing/2014/chart" uri="{C3380CC4-5D6E-409C-BE32-E72D297353CC}">
              <c16:uniqueId val="{00000007-5D5A-4E17-BFF8-6F46DB9C7F14}"/>
            </c:ext>
          </c:extLst>
        </c:ser>
        <c:ser>
          <c:idx val="8"/>
          <c:order val="8"/>
          <c:tx>
            <c:strRef>
              <c:f>'GDP projections'!$A$11</c:f>
              <c:strCache>
                <c:ptCount val="1"/>
                <c:pt idx="0">
                  <c:v>2015 BR</c:v>
                </c:pt>
              </c:strCache>
            </c:strRef>
          </c:tx>
          <c:spPr>
            <a:ln w="28575" cap="rnd">
              <a:solidFill>
                <a:schemeClr val="accent3">
                  <a:lumMod val="60000"/>
                </a:schemeClr>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projections'!$B$11:$N$11</c:f>
              <c:numCache>
                <c:formatCode>General</c:formatCode>
                <c:ptCount val="13"/>
                <c:pt idx="4" formatCode="_-* #,##0.0_-;\-* #,##0.0_-;_-* &quot;-&quot;??_-;_-@_-">
                  <c:v>1.8469950136559932</c:v>
                </c:pt>
                <c:pt idx="5" formatCode="_-* #,##0.0_-;\-* #,##0.0_-;_-* &quot;-&quot;??_-;_-@_-">
                  <c:v>1.9800000000000002</c:v>
                </c:pt>
                <c:pt idx="6" formatCode="_-* #,##0.0_-;\-* #,##0.0_-;_-* &quot;-&quot;??_-;_-@_-">
                  <c:v>2.407</c:v>
                </c:pt>
                <c:pt idx="7" formatCode="_-* #,##0.0_-;\-* #,##0.0_-;_-* &quot;-&quot;??_-;_-@_-">
                  <c:v>3</c:v>
                </c:pt>
              </c:numCache>
            </c:numRef>
          </c:val>
          <c:extLst xmlns:c16r2="http://schemas.microsoft.com/office/drawing/2015/06/chart">
            <c:ext xmlns:c16="http://schemas.microsoft.com/office/drawing/2014/chart" uri="{C3380CC4-5D6E-409C-BE32-E72D297353CC}">
              <c16:uniqueId val="{00000008-5D5A-4E17-BFF8-6F46DB9C7F14}"/>
            </c:ext>
          </c:extLst>
        </c:ser>
        <c:ser>
          <c:idx val="9"/>
          <c:order val="9"/>
          <c:tx>
            <c:strRef>
              <c:f>'GDP projections'!$A$12</c:f>
              <c:strCache>
                <c:ptCount val="1"/>
                <c:pt idx="0">
                  <c:v>2014 BR</c:v>
                </c:pt>
              </c:strCache>
            </c:strRef>
          </c:tx>
          <c:spPr>
            <a:ln w="28575" cap="rnd">
              <a:solidFill>
                <a:schemeClr val="accent4">
                  <a:lumMod val="60000"/>
                </a:schemeClr>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projections'!$B$12:$N$12</c:f>
              <c:numCache>
                <c:formatCode>General</c:formatCode>
                <c:ptCount val="13"/>
                <c:pt idx="3" formatCode="_-* #,##0.0_-;\-* #,##0.0_-;_-* &quot;-&quot;??_-;_-@_-">
                  <c:v>2.4851979150645449</c:v>
                </c:pt>
                <c:pt idx="4" formatCode="_-* #,##0.0_-;\-* #,##0.0_-;_-* &quot;-&quot;??_-;_-@_-">
                  <c:v>2.7</c:v>
                </c:pt>
                <c:pt idx="5" formatCode="_-* #,##0.0_-;\-* #,##0.0_-;_-* &quot;-&quot;??_-;_-@_-">
                  <c:v>3.24</c:v>
                </c:pt>
                <c:pt idx="6" formatCode="_-* #,##0.0_-;\-* #,##0.0_-;_-* &quot;-&quot;??_-;_-@_-">
                  <c:v>3.4899999999999998</c:v>
                </c:pt>
              </c:numCache>
            </c:numRef>
          </c:val>
          <c:extLst xmlns:c16r2="http://schemas.microsoft.com/office/drawing/2015/06/chart">
            <c:ext xmlns:c16="http://schemas.microsoft.com/office/drawing/2014/chart" uri="{C3380CC4-5D6E-409C-BE32-E72D297353CC}">
              <c16:uniqueId val="{00000009-5D5A-4E17-BFF8-6F46DB9C7F14}"/>
            </c:ext>
          </c:extLst>
        </c:ser>
        <c:ser>
          <c:idx val="10"/>
          <c:order val="10"/>
          <c:tx>
            <c:strRef>
              <c:f>'GDP projections'!$A$13</c:f>
              <c:strCache>
                <c:ptCount val="1"/>
                <c:pt idx="0">
                  <c:v>2013 BR</c:v>
                </c:pt>
              </c:strCache>
            </c:strRef>
          </c:tx>
          <c:spPr>
            <a:ln w="28575" cap="rnd">
              <a:solidFill>
                <a:schemeClr val="accent5">
                  <a:lumMod val="60000"/>
                </a:schemeClr>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projections'!$B$13:$N$13</c:f>
              <c:numCache>
                <c:formatCode>General</c:formatCode>
                <c:ptCount val="13"/>
                <c:pt idx="2" formatCode="_-* #,##0.0_-;\-* #,##0.0_-;_-* &quot;-&quot;??_-;_-@_-">
                  <c:v>2.2133548084844117</c:v>
                </c:pt>
                <c:pt idx="3" formatCode="_-* #,##0.0_-;\-* #,##0.0_-;_-* &quot;-&quot;??_-;_-@_-">
                  <c:v>2.72</c:v>
                </c:pt>
                <c:pt idx="4" formatCode="_-* #,##0.0_-;\-* #,##0.0_-;_-* &quot;-&quot;??_-;_-@_-">
                  <c:v>3.51</c:v>
                </c:pt>
                <c:pt idx="5" formatCode="_-* #,##0.0_-;\-* #,##0.0_-;_-* &quot;-&quot;??_-;_-@_-">
                  <c:v>3.77</c:v>
                </c:pt>
              </c:numCache>
            </c:numRef>
          </c:val>
          <c:extLst xmlns:c16r2="http://schemas.microsoft.com/office/drawing/2015/06/chart">
            <c:ext xmlns:c16="http://schemas.microsoft.com/office/drawing/2014/chart" uri="{C3380CC4-5D6E-409C-BE32-E72D297353CC}">
              <c16:uniqueId val="{0000000A-5D5A-4E17-BFF8-6F46DB9C7F14}"/>
            </c:ext>
          </c:extLst>
        </c:ser>
        <c:ser>
          <c:idx val="11"/>
          <c:order val="11"/>
          <c:tx>
            <c:strRef>
              <c:f>'GDP projections'!$A$14</c:f>
              <c:strCache>
                <c:ptCount val="1"/>
                <c:pt idx="0">
                  <c:v>2012 BR</c:v>
                </c:pt>
              </c:strCache>
            </c:strRef>
          </c:tx>
          <c:spPr>
            <a:ln w="28575" cap="rnd">
              <a:solidFill>
                <a:schemeClr val="accent6">
                  <a:lumMod val="60000"/>
                </a:schemeClr>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projections'!$B$14:$N$14</c:f>
              <c:numCache>
                <c:formatCode>_-* #,##0.0_-;\-* #,##0.0_-;_-* "-"??_-;_-@_-</c:formatCode>
                <c:ptCount val="13"/>
                <c:pt idx="1">
                  <c:v>3.2841662630560964</c:v>
                </c:pt>
                <c:pt idx="2">
                  <c:v>2.7</c:v>
                </c:pt>
                <c:pt idx="3">
                  <c:v>3.6</c:v>
                </c:pt>
                <c:pt idx="4">
                  <c:v>4.2</c:v>
                </c:pt>
              </c:numCache>
            </c:numRef>
          </c:val>
          <c:extLst xmlns:c16r2="http://schemas.microsoft.com/office/drawing/2015/06/chart">
            <c:ext xmlns:c16="http://schemas.microsoft.com/office/drawing/2014/chart" uri="{C3380CC4-5D6E-409C-BE32-E72D297353CC}">
              <c16:uniqueId val="{0000000B-5D5A-4E17-BFF8-6F46DB9C7F14}"/>
            </c:ext>
          </c:extLst>
        </c:ser>
        <c:ser>
          <c:idx val="12"/>
          <c:order val="12"/>
          <c:tx>
            <c:strRef>
              <c:f>'GDP projections'!$A$15</c:f>
              <c:strCache>
                <c:ptCount val="1"/>
                <c:pt idx="0">
                  <c:v>2011 BR</c:v>
                </c:pt>
              </c:strCache>
            </c:strRef>
          </c:tx>
          <c:spPr>
            <a:ln w="28575" cap="rnd">
              <a:solidFill>
                <a:schemeClr val="accent1">
                  <a:lumMod val="80000"/>
                  <a:lumOff val="20000"/>
                </a:schemeClr>
              </a:solidFill>
              <a:prstDash val="dash"/>
              <a:round/>
            </a:ln>
            <a:effectLst/>
          </c:spPr>
          <c:marker>
            <c:symbol val="none"/>
          </c:marker>
          <c:cat>
            <c:strRef>
              <c:f>'GDP projections'!$B$2:$N$2</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'GDP projections'!$B$15:$N$15</c:f>
              <c:numCache>
                <c:formatCode>_-* #,##0.0_-;\-* #,##0.0_-;_-* "-"??_-;_-@_-</c:formatCode>
                <c:ptCount val="13"/>
                <c:pt idx="0">
                  <c:v>3.0397181999347049</c:v>
                </c:pt>
                <c:pt idx="1">
                  <c:v>3.4</c:v>
                </c:pt>
                <c:pt idx="2">
                  <c:v>4.0999999999999996</c:v>
                </c:pt>
                <c:pt idx="3">
                  <c:v>4.4000000000000004</c:v>
                </c:pt>
              </c:numCache>
            </c:numRef>
          </c:val>
          <c:extLst xmlns:c16r2="http://schemas.microsoft.com/office/drawing/2015/06/chart">
            <c:ext xmlns:c16="http://schemas.microsoft.com/office/drawing/2014/chart" uri="{C3380CC4-5D6E-409C-BE32-E72D297353CC}">
              <c16:uniqueId val="{0000000C-5D5A-4E17-BFF8-6F46DB9C7F14}"/>
            </c:ext>
          </c:extLst>
        </c:ser>
        <c:dLbls/>
        <c:marker val="1"/>
        <c:axId val="66298624"/>
        <c:axId val="66300160"/>
      </c:lineChart>
      <c:catAx>
        <c:axId val="66298624"/>
        <c:scaling>
          <c:orientation val="minMax"/>
        </c:scaling>
        <c:axPos val="b"/>
        <c:numFmt formatCode="General" sourceLinked="1"/>
        <c:maj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66300160"/>
        <c:crosses val="autoZero"/>
        <c:auto val="1"/>
        <c:lblAlgn val="ctr"/>
        <c:lblOffset val="100"/>
      </c:catAx>
      <c:valAx>
        <c:axId val="66300160"/>
        <c:scaling>
          <c:orientation val="minMax"/>
          <c:max val="5"/>
          <c:min val="-8"/>
        </c:scaling>
        <c:axPos val="l"/>
        <c:majorGridlines>
          <c:spPr>
            <a:ln w="9525" cap="flat" cmpd="sng" algn="ctr">
              <a:solidFill>
                <a:schemeClr val="tx1">
                  <a:lumMod val="15000"/>
                  <a:lumOff val="85000"/>
                </a:schemeClr>
              </a:solidFill>
              <a:round/>
            </a:ln>
            <a:effectLst/>
          </c:spPr>
        </c:majorGridlines>
        <c:numFmt formatCode="_-* #,##0.0_-;\-* #,##0.0_-;_-* &quot;-&quot;??_-;_-@_-" sourceLinked="1"/>
        <c:maj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endParaRPr lang="en-US"/>
          </a:p>
        </c:txPr>
        <c:crossAx val="66298624"/>
        <c:crosses val="autoZero"/>
        <c:crossBetween val="between"/>
      </c:valAx>
      <c:spPr>
        <a:solidFill>
          <a:schemeClr val="bg1"/>
        </a:solidFill>
        <a:ln>
          <a:noFill/>
        </a:ln>
        <a:effectLst/>
      </c:spPr>
    </c:plotArea>
    <c:legend>
      <c:legendPos val="b"/>
      <c:layout>
        <c:manualLayout>
          <c:xMode val="edge"/>
          <c:yMode val="edge"/>
          <c:x val="5.5555555555555539E-2"/>
          <c:y val="0.74910681972142068"/>
          <c:w val="0.8919753086419755"/>
          <c:h val="0.23405698059329719"/>
        </c:manualLayout>
      </c:layout>
      <c:spPr>
        <a:noFill/>
        <a:ln>
          <a:noFill/>
        </a:ln>
        <a:effectLst/>
      </c:spPr>
      <c:txPr>
        <a:bodyPr rot="0" spcFirstLastPara="1" vertOverflow="ellipsis" vert="horz" wrap="square" anchor="ctr" anchorCtr="1"/>
        <a:lstStyle/>
        <a:p>
          <a:pPr>
            <a:defRPr lang="en-US"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lumMod val="95000"/>
      </a:schemeClr>
    </a:solidFill>
    <a:ln w="9525" cap="flat" cmpd="sng" algn="ctr">
      <a:solidFill>
        <a:schemeClr val="tx1">
          <a:lumMod val="15000"/>
          <a:lumOff val="85000"/>
        </a:schemeClr>
      </a:solidFill>
      <a:round/>
    </a:ln>
    <a:effectLst/>
  </c:spPr>
  <c:txPr>
    <a:bodyPr/>
    <a:lstStyle/>
    <a:p>
      <a:pPr>
        <a:defRPr sz="12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Sheet11!$A$6</c:f>
              <c:strCache>
                <c:ptCount val="1"/>
                <c:pt idx="0">
                  <c:v>LG Allocations % Non-interest expenditure </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1050" b="0" i="0" u="none" strike="noStrike" kern="1200" baseline="0">
                    <a:solidFill>
                      <a:schemeClr val="dk1"/>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Sheet11!$B$5:$H$5</c:f>
              <c:strCache>
                <c:ptCount val="7"/>
                <c:pt idx="0">
                  <c:v>2017/18</c:v>
                </c:pt>
                <c:pt idx="1">
                  <c:v>2018/19</c:v>
                </c:pt>
                <c:pt idx="2">
                  <c:v>2019/20</c:v>
                </c:pt>
                <c:pt idx="3">
                  <c:v>2020/21</c:v>
                </c:pt>
                <c:pt idx="4">
                  <c:v>      2021/22 </c:v>
                </c:pt>
                <c:pt idx="5">
                  <c:v> 2022/23 </c:v>
                </c:pt>
                <c:pt idx="6">
                  <c:v> 2023/24 </c:v>
                </c:pt>
              </c:strCache>
            </c:strRef>
          </c:cat>
          <c:val>
            <c:numRef>
              <c:f>Sheet11!$B$6:$H$6</c:f>
              <c:numCache>
                <c:formatCode>0.0%</c:formatCode>
                <c:ptCount val="7"/>
                <c:pt idx="0">
                  <c:v>8.9433669136557731E-2</c:v>
                </c:pt>
                <c:pt idx="1">
                  <c:v>8.9441376374215328E-2</c:v>
                </c:pt>
                <c:pt idx="2">
                  <c:v>8.2979457838743109E-2</c:v>
                </c:pt>
                <c:pt idx="3">
                  <c:v>8.8939558004515709E-2</c:v>
                </c:pt>
                <c:pt idx="4">
                  <c:v>9.0719640621066439E-2</c:v>
                </c:pt>
                <c:pt idx="5">
                  <c:v>9.4057237824793125E-2</c:v>
                </c:pt>
                <c:pt idx="6">
                  <c:v>9.4873868674264131E-2</c:v>
                </c:pt>
              </c:numCache>
            </c:numRef>
          </c:val>
          <c:extLst xmlns:c16r2="http://schemas.microsoft.com/office/drawing/2015/06/chart">
            <c:ext xmlns:c16="http://schemas.microsoft.com/office/drawing/2014/chart" uri="{C3380CC4-5D6E-409C-BE32-E72D297353CC}">
              <c16:uniqueId val="{00000000-D0D3-4D80-B737-6F1FCB2DC1D1}"/>
            </c:ext>
          </c:extLst>
        </c:ser>
        <c:ser>
          <c:idx val="1"/>
          <c:order val="1"/>
          <c:tx>
            <c:strRef>
              <c:f>Sheet11!$A$7</c:f>
              <c:strCache>
                <c:ptCount val="1"/>
                <c:pt idx="0">
                  <c:v>LG Allocations % GDP</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1050" b="0" i="0" u="none" strike="noStrike" kern="1200" baseline="0">
                    <a:solidFill>
                      <a:schemeClr val="dk1"/>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Sheet11!$B$5:$H$5</c:f>
              <c:strCache>
                <c:ptCount val="7"/>
                <c:pt idx="0">
                  <c:v>2017/18</c:v>
                </c:pt>
                <c:pt idx="1">
                  <c:v>2018/19</c:v>
                </c:pt>
                <c:pt idx="2">
                  <c:v>2019/20</c:v>
                </c:pt>
                <c:pt idx="3">
                  <c:v>2020/21</c:v>
                </c:pt>
                <c:pt idx="4">
                  <c:v>      2021/22 </c:v>
                </c:pt>
                <c:pt idx="5">
                  <c:v> 2022/23 </c:v>
                </c:pt>
                <c:pt idx="6">
                  <c:v> 2023/24 </c:v>
                </c:pt>
              </c:strCache>
            </c:strRef>
          </c:cat>
          <c:val>
            <c:numRef>
              <c:f>Sheet11!$B$7:$H$7</c:f>
              <c:numCache>
                <c:formatCode>0.0%</c:formatCode>
                <c:ptCount val="7"/>
                <c:pt idx="0">
                  <c:v>2.3645355632720716E-2</c:v>
                </c:pt>
                <c:pt idx="1">
                  <c:v>2.4063221398574215E-2</c:v>
                </c:pt>
                <c:pt idx="2">
                  <c:v>2.3953722994494109E-2</c:v>
                </c:pt>
                <c:pt idx="3">
                  <c:v>2.8791789653085667E-2</c:v>
                </c:pt>
                <c:pt idx="4">
                  <c:v>2.6093403468437699E-2</c:v>
                </c:pt>
                <c:pt idx="5">
                  <c:v>2.6019013484524105E-2</c:v>
                </c:pt>
                <c:pt idx="6">
                  <c:v>2.5010421428301836E-2</c:v>
                </c:pt>
              </c:numCache>
            </c:numRef>
          </c:val>
          <c:extLst xmlns:c16r2="http://schemas.microsoft.com/office/drawing/2015/06/chart">
            <c:ext xmlns:c16="http://schemas.microsoft.com/office/drawing/2014/chart" uri="{C3380CC4-5D6E-409C-BE32-E72D297353CC}">
              <c16:uniqueId val="{00000001-D0D3-4D80-B737-6F1FCB2DC1D1}"/>
            </c:ext>
          </c:extLst>
        </c:ser>
        <c:dLbls/>
        <c:gapWidth val="219"/>
        <c:overlap val="-27"/>
        <c:axId val="102864384"/>
        <c:axId val="102865920"/>
      </c:barChart>
      <c:catAx>
        <c:axId val="102864384"/>
        <c:scaling>
          <c:orientation val="minMax"/>
        </c:scaling>
        <c:axPos val="b"/>
        <c:numFmt formatCode="General" sourceLinked="1"/>
        <c:maj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lang="en-US" sz="1050" b="0" i="0" u="none" strike="noStrike" kern="1200" baseline="0">
                <a:solidFill>
                  <a:schemeClr val="dk1"/>
                </a:solidFill>
                <a:latin typeface="+mn-lt"/>
                <a:ea typeface="+mn-ea"/>
                <a:cs typeface="+mn-cs"/>
              </a:defRPr>
            </a:pPr>
            <a:endParaRPr lang="en-US"/>
          </a:p>
        </c:txPr>
        <c:crossAx val="102865920"/>
        <c:crosses val="autoZero"/>
        <c:auto val="1"/>
        <c:lblAlgn val="ctr"/>
        <c:lblOffset val="100"/>
      </c:catAx>
      <c:valAx>
        <c:axId val="102865920"/>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lang="en-US" sz="1100" b="0" i="0" u="none" strike="noStrike" kern="1200" baseline="0">
                <a:solidFill>
                  <a:schemeClr val="dk1"/>
                </a:solidFill>
                <a:latin typeface="+mn-lt"/>
                <a:ea typeface="+mn-ea"/>
                <a:cs typeface="+mn-cs"/>
              </a:defRPr>
            </a:pPr>
            <a:endParaRPr lang="en-US"/>
          </a:p>
        </c:txPr>
        <c:crossAx val="10286438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lang="en-US" sz="1050" b="0" i="0" u="none" strike="noStrike" kern="1200" baseline="0">
              <a:solidFill>
                <a:schemeClr val="dk1"/>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400" b="0" i="0" u="none" strike="noStrike" kern="1200" spc="0" baseline="0">
                <a:solidFill>
                  <a:srgbClr val="000000"/>
                </a:solidFill>
                <a:latin typeface="Times New Roman" panose="02020603050405020304" pitchFamily="18" charset="0"/>
                <a:ea typeface="+mn-ea"/>
                <a:cs typeface="Times New Roman" panose="02020603050405020304" pitchFamily="18" charset="0"/>
              </a:defRPr>
            </a:pPr>
            <a:r>
              <a:rPr lang="en-US" dirty="0">
                <a:latin typeface="Times New Roman" panose="02020603050405020304" pitchFamily="18" charset="0"/>
                <a:cs typeface="Times New Roman" panose="02020603050405020304" pitchFamily="18" charset="0"/>
              </a:rPr>
              <a:t>LG Conditional Grants(R’billions)</a:t>
            </a:r>
          </a:p>
        </c:rich>
      </c:tx>
      <c:spPr>
        <a:noFill/>
        <a:ln>
          <a:noFill/>
        </a:ln>
        <a:effectLst/>
      </c:spPr>
    </c:title>
    <c:plotArea>
      <c:layout/>
      <c:lineChart>
        <c:grouping val="standard"/>
        <c:ser>
          <c:idx val="0"/>
          <c:order val="0"/>
          <c:tx>
            <c:strRef>
              <c:f>Sheet7!$A$8</c:f>
              <c:strCache>
                <c:ptCount val="1"/>
                <c:pt idx="0">
                  <c:v>2020 Budget (CG)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Sheet7!$B$7:$H$7</c:f>
              <c:strCache>
                <c:ptCount val="7"/>
                <c:pt idx="0">
                  <c:v>2017/18</c:v>
                </c:pt>
                <c:pt idx="1">
                  <c:v> 2018/19</c:v>
                </c:pt>
                <c:pt idx="2">
                  <c:v> 2019/20</c:v>
                </c:pt>
                <c:pt idx="3">
                  <c:v>2020/21</c:v>
                </c:pt>
                <c:pt idx="4">
                  <c:v>2021/22</c:v>
                </c:pt>
                <c:pt idx="5">
                  <c:v>2022/23</c:v>
                </c:pt>
                <c:pt idx="6">
                  <c:v>2023/24</c:v>
                </c:pt>
              </c:strCache>
            </c:strRef>
          </c:cat>
          <c:val>
            <c:numRef>
              <c:f>Sheet7!$B$8:$H$8</c:f>
              <c:numCache>
                <c:formatCode>_(* #,##0.0_);_*\ \-#,##0.0_);_(* "–"_);_(@_)</c:formatCode>
                <c:ptCount val="7"/>
                <c:pt idx="0">
                  <c:v>43.704000000000001</c:v>
                </c:pt>
                <c:pt idx="1">
                  <c:v>45.262000000000008</c:v>
                </c:pt>
                <c:pt idx="2">
                  <c:v>44.879000000000005</c:v>
                </c:pt>
                <c:pt idx="3">
                  <c:v>43.818999999999996</c:v>
                </c:pt>
                <c:pt idx="4">
                  <c:v>46.198000000000008</c:v>
                </c:pt>
                <c:pt idx="5">
                  <c:v>48.147000000000006</c:v>
                </c:pt>
              </c:numCache>
            </c:numRef>
          </c:val>
          <c:extLst xmlns:c16r2="http://schemas.microsoft.com/office/drawing/2015/06/chart">
            <c:ext xmlns:c16="http://schemas.microsoft.com/office/drawing/2014/chart" uri="{C3380CC4-5D6E-409C-BE32-E72D297353CC}">
              <c16:uniqueId val="{00000000-74B9-4C6C-A3F7-BB318747D0E0}"/>
            </c:ext>
          </c:extLst>
        </c:ser>
        <c:ser>
          <c:idx val="1"/>
          <c:order val="1"/>
          <c:tx>
            <c:strRef>
              <c:f>Sheet7!$A$9</c:f>
              <c:strCache>
                <c:ptCount val="1"/>
                <c:pt idx="0">
                  <c:v>2020 MTBPS(CG)</c:v>
                </c:pt>
              </c:strCache>
            </c:strRef>
          </c:tx>
          <c:spPr>
            <a:ln w="28575" cap="rnd">
              <a:solidFill>
                <a:schemeClr val="accent2"/>
              </a:solidFill>
              <a:prstDash val="sysDash"/>
              <a:round/>
            </a:ln>
            <a:effectLst/>
          </c:spPr>
          <c:marker>
            <c:symbol val="circle"/>
            <c:size val="5"/>
            <c:spPr>
              <a:solidFill>
                <a:schemeClr val="accent2"/>
              </a:solidFill>
              <a:ln w="9525">
                <a:solidFill>
                  <a:schemeClr val="accent2"/>
                </a:solidFill>
                <a:prstDash val="sysDash"/>
              </a:ln>
              <a:effectLst/>
            </c:spPr>
          </c:marker>
          <c:cat>
            <c:strRef>
              <c:f>Sheet7!$B$7:$H$7</c:f>
              <c:strCache>
                <c:ptCount val="7"/>
                <c:pt idx="0">
                  <c:v>2017/18</c:v>
                </c:pt>
                <c:pt idx="1">
                  <c:v> 2018/19</c:v>
                </c:pt>
                <c:pt idx="2">
                  <c:v> 2019/20</c:v>
                </c:pt>
                <c:pt idx="3">
                  <c:v>2020/21</c:v>
                </c:pt>
                <c:pt idx="4">
                  <c:v>2021/22</c:v>
                </c:pt>
                <c:pt idx="5">
                  <c:v>2022/23</c:v>
                </c:pt>
                <c:pt idx="6">
                  <c:v>2023/24</c:v>
                </c:pt>
              </c:strCache>
            </c:strRef>
          </c:cat>
          <c:val>
            <c:numRef>
              <c:f>Sheet7!$B$9:$H$9</c:f>
              <c:numCache>
                <c:formatCode>General</c:formatCode>
                <c:ptCount val="7"/>
                <c:pt idx="2" formatCode="_(* #,##0.0_);_*\ \-#,##0.0_);_(* &quot;–&quot;_);_(@_)">
                  <c:v>44.527000000000001</c:v>
                </c:pt>
                <c:pt idx="3" formatCode="_(* #,##0.0_);_*\ \-#,##0.0_);_(* &quot;–&quot;_);_(@_)">
                  <c:v>40.168000000000006</c:v>
                </c:pt>
                <c:pt idx="4" formatCode="_(* #,##0.0_);_*\ \-#,##0.0_);_(* &quot;–&quot;_);_(@_)">
                  <c:v>46.076000000000001</c:v>
                </c:pt>
                <c:pt idx="5" formatCode="_(* #,##0.0_);_*\ \-#,##0.0_);_(* &quot;–&quot;_);_(@_)">
                  <c:v>47.988</c:v>
                </c:pt>
                <c:pt idx="6" formatCode="_(* #,##0.0_);_*\ \-#,##0.0_);_(* &quot;–&quot;_);_(@_)">
                  <c:v>49.98</c:v>
                </c:pt>
              </c:numCache>
            </c:numRef>
          </c:val>
          <c:extLst xmlns:c16r2="http://schemas.microsoft.com/office/drawing/2015/06/chart">
            <c:ext xmlns:c16="http://schemas.microsoft.com/office/drawing/2014/chart" uri="{C3380CC4-5D6E-409C-BE32-E72D297353CC}">
              <c16:uniqueId val="{00000001-74B9-4C6C-A3F7-BB318747D0E0}"/>
            </c:ext>
          </c:extLst>
        </c:ser>
        <c:dLbls/>
        <c:marker val="1"/>
        <c:axId val="103110144"/>
        <c:axId val="103111680"/>
      </c:lineChart>
      <c:catAx>
        <c:axId val="103110144"/>
        <c:scaling>
          <c:orientation val="minMax"/>
        </c:scaling>
        <c:axPos val="b"/>
        <c:numFmt formatCode="General" sourceLinked="1"/>
        <c:maj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lang="en-US" sz="900" b="0" i="0" u="none" strike="noStrike" kern="1200" baseline="0">
                <a:solidFill>
                  <a:srgbClr val="000000"/>
                </a:solidFill>
                <a:latin typeface="Times New Roman" panose="02020603050405020304" pitchFamily="18" charset="0"/>
                <a:ea typeface="+mn-ea"/>
                <a:cs typeface="Times New Roman" panose="02020603050405020304" pitchFamily="18" charset="0"/>
              </a:defRPr>
            </a:pPr>
            <a:endParaRPr lang="en-US"/>
          </a:p>
        </c:txPr>
        <c:crossAx val="103111680"/>
        <c:crosses val="autoZero"/>
        <c:auto val="1"/>
        <c:lblAlgn val="ctr"/>
        <c:lblOffset val="100"/>
      </c:catAx>
      <c:valAx>
        <c:axId val="103111680"/>
        <c:scaling>
          <c:orientation val="minMax"/>
        </c:scaling>
        <c:axPos val="l"/>
        <c:majorGridlines>
          <c:spPr>
            <a:ln w="9525" cap="flat" cmpd="sng" algn="ctr">
              <a:solidFill>
                <a:schemeClr val="tx1">
                  <a:lumMod val="15000"/>
                  <a:lumOff val="85000"/>
                </a:schemeClr>
              </a:solidFill>
              <a:round/>
            </a:ln>
            <a:effectLst/>
          </c:spPr>
        </c:majorGridlines>
        <c:numFmt formatCode="_(* #,##0.0_);_*\ \-#,##0.0_);_(* &quot;–&quot;_);_(@_)" sourceLinked="1"/>
        <c:maj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lang="en-US" sz="900" b="0" i="0" u="none" strike="noStrike" kern="1200" baseline="0">
                <a:solidFill>
                  <a:srgbClr val="000000"/>
                </a:solidFill>
                <a:latin typeface="+mn-lt"/>
                <a:ea typeface="+mn-ea"/>
                <a:cs typeface="+mn-cs"/>
              </a:defRPr>
            </a:pPr>
            <a:endParaRPr lang="en-US"/>
          </a:p>
        </c:txPr>
        <c:crossAx val="10311014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lang="en-US" sz="900" b="0" i="0" u="none" strike="noStrike" kern="1200" baseline="0">
              <a:solidFill>
                <a:srgbClr val="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rgbClr val="FFFFFF"/>
    </a:solidFill>
    <a:ln w="12700" cap="flat" cmpd="sng" algn="ctr">
      <a:solidFill>
        <a:srgbClr val="000000"/>
      </a:solidFill>
      <a:prstDash val="solid"/>
      <a:miter lim="800000"/>
    </a:ln>
    <a:effectLst/>
  </c:spPr>
  <c:txPr>
    <a:bodyPr/>
    <a:lstStyle/>
    <a:p>
      <a:pPr>
        <a:defRPr>
          <a:solidFill>
            <a:srgbClr val="000000"/>
          </a:solidFill>
          <a:latin typeface="+mn-lt"/>
          <a:ea typeface="+mn-ea"/>
          <a:cs typeface="+mn-cs"/>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400" b="0" i="0" u="none" strike="noStrike" kern="1200" spc="0" baseline="0">
                <a:solidFill>
                  <a:srgbClr val="000000"/>
                </a:solidFill>
                <a:latin typeface="Times New Roman" panose="02020603050405020304" pitchFamily="18" charset="0"/>
                <a:ea typeface="+mn-ea"/>
                <a:cs typeface="Times New Roman" panose="02020603050405020304" pitchFamily="18" charset="0"/>
              </a:defRPr>
            </a:pPr>
            <a:r>
              <a:rPr lang="en-US" dirty="0">
                <a:latin typeface="Times New Roman" panose="02020603050405020304" pitchFamily="18" charset="0"/>
                <a:cs typeface="Times New Roman" panose="02020603050405020304" pitchFamily="18" charset="0"/>
              </a:rPr>
              <a:t>LG Equitable Share (R’billions)</a:t>
            </a:r>
          </a:p>
        </c:rich>
      </c:tx>
      <c:spPr>
        <a:noFill/>
        <a:ln>
          <a:noFill/>
        </a:ln>
        <a:effectLst/>
      </c:spPr>
    </c:title>
    <c:plotArea>
      <c:layout/>
      <c:lineChart>
        <c:grouping val="standard"/>
        <c:ser>
          <c:idx val="0"/>
          <c:order val="0"/>
          <c:tx>
            <c:strRef>
              <c:f>Sheet7!$A$5</c:f>
              <c:strCache>
                <c:ptCount val="1"/>
                <c:pt idx="0">
                  <c:v>2020 Budget (LES)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Sheet7!$B$4:$H$4</c:f>
              <c:strCache>
                <c:ptCount val="7"/>
                <c:pt idx="0">
                  <c:v>2017/18</c:v>
                </c:pt>
                <c:pt idx="1">
                  <c:v> 2018/19</c:v>
                </c:pt>
                <c:pt idx="2">
                  <c:v> 2019/20</c:v>
                </c:pt>
                <c:pt idx="3">
                  <c:v>2020/21</c:v>
                </c:pt>
                <c:pt idx="4">
                  <c:v>2021/22</c:v>
                </c:pt>
                <c:pt idx="5">
                  <c:v>2022/23</c:v>
                </c:pt>
                <c:pt idx="6">
                  <c:v>2023/24</c:v>
                </c:pt>
              </c:strCache>
            </c:strRef>
          </c:cat>
          <c:val>
            <c:numRef>
              <c:f>Sheet7!$B$5:$H$5</c:f>
              <c:numCache>
                <c:formatCode>_(* #,##0.0_);_*\ \-#,##0.0_);_(* "–"_);_(@_)</c:formatCode>
                <c:ptCount val="7"/>
                <c:pt idx="0">
                  <c:v>55.614000000000004</c:v>
                </c:pt>
                <c:pt idx="1">
                  <c:v>60.758000000000003</c:v>
                </c:pt>
                <c:pt idx="2">
                  <c:v>66.972999999999999</c:v>
                </c:pt>
                <c:pt idx="3">
                  <c:v>74.682999999999993</c:v>
                </c:pt>
                <c:pt idx="4">
                  <c:v>81.062000000000012</c:v>
                </c:pt>
                <c:pt idx="5">
                  <c:v>87.212999999999994</c:v>
                </c:pt>
              </c:numCache>
            </c:numRef>
          </c:val>
          <c:extLst xmlns:c16r2="http://schemas.microsoft.com/office/drawing/2015/06/chart">
            <c:ext xmlns:c16="http://schemas.microsoft.com/office/drawing/2014/chart" uri="{C3380CC4-5D6E-409C-BE32-E72D297353CC}">
              <c16:uniqueId val="{00000000-A47E-4FCE-A172-A529CC58DB3F}"/>
            </c:ext>
          </c:extLst>
        </c:ser>
        <c:ser>
          <c:idx val="1"/>
          <c:order val="1"/>
          <c:tx>
            <c:strRef>
              <c:f>Sheet7!$A$6</c:f>
              <c:strCache>
                <c:ptCount val="1"/>
                <c:pt idx="0">
                  <c:v>2020 MTBPS(LES)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Pt>
            <c:idx val="3"/>
            <c:marker>
              <c:spPr>
                <a:solidFill>
                  <a:schemeClr val="accent2"/>
                </a:solidFill>
                <a:ln w="9525">
                  <a:solidFill>
                    <a:schemeClr val="accent2"/>
                  </a:solidFill>
                  <a:prstDash val="sysDash"/>
                </a:ln>
                <a:effectLst/>
              </c:spPr>
            </c:marker>
            <c:spPr>
              <a:ln w="28575" cap="rnd">
                <a:solidFill>
                  <a:schemeClr val="accent2"/>
                </a:solidFill>
                <a:prstDash val="sysDash"/>
                <a:round/>
              </a:ln>
              <a:effectLst/>
            </c:spPr>
            <c:extLst xmlns:c16r2="http://schemas.microsoft.com/office/drawing/2015/06/chart">
              <c:ext xmlns:c16="http://schemas.microsoft.com/office/drawing/2014/chart" uri="{C3380CC4-5D6E-409C-BE32-E72D297353CC}">
                <c16:uniqueId val="{00000002-A47E-4FCE-A172-A529CC58DB3F}"/>
              </c:ext>
            </c:extLst>
          </c:dPt>
          <c:dPt>
            <c:idx val="4"/>
            <c:marker>
              <c:spPr>
                <a:solidFill>
                  <a:schemeClr val="accent2"/>
                </a:solidFill>
                <a:ln w="9525">
                  <a:solidFill>
                    <a:schemeClr val="accent2"/>
                  </a:solidFill>
                  <a:prstDash val="sysDash"/>
                </a:ln>
                <a:effectLst/>
              </c:spPr>
            </c:marker>
            <c:spPr>
              <a:ln w="28575" cap="rnd">
                <a:solidFill>
                  <a:schemeClr val="accent2"/>
                </a:solidFill>
                <a:prstDash val="sysDash"/>
                <a:round/>
              </a:ln>
              <a:effectLst/>
            </c:spPr>
            <c:extLst xmlns:c16r2="http://schemas.microsoft.com/office/drawing/2015/06/chart">
              <c:ext xmlns:c16="http://schemas.microsoft.com/office/drawing/2014/chart" uri="{C3380CC4-5D6E-409C-BE32-E72D297353CC}">
                <c16:uniqueId val="{00000004-A47E-4FCE-A172-A529CC58DB3F}"/>
              </c:ext>
            </c:extLst>
          </c:dPt>
          <c:dPt>
            <c:idx val="5"/>
            <c:marker>
              <c:spPr>
                <a:solidFill>
                  <a:schemeClr val="accent2"/>
                </a:solidFill>
                <a:ln w="9525">
                  <a:solidFill>
                    <a:schemeClr val="accent2"/>
                  </a:solidFill>
                  <a:prstDash val="sysDash"/>
                </a:ln>
                <a:effectLst/>
              </c:spPr>
            </c:marker>
            <c:spPr>
              <a:ln w="28575" cap="rnd">
                <a:solidFill>
                  <a:schemeClr val="accent2"/>
                </a:solidFill>
                <a:prstDash val="sysDash"/>
                <a:round/>
              </a:ln>
              <a:effectLst/>
            </c:spPr>
            <c:extLst xmlns:c16r2="http://schemas.microsoft.com/office/drawing/2015/06/chart">
              <c:ext xmlns:c16="http://schemas.microsoft.com/office/drawing/2014/chart" uri="{C3380CC4-5D6E-409C-BE32-E72D297353CC}">
                <c16:uniqueId val="{00000006-A47E-4FCE-A172-A529CC58DB3F}"/>
              </c:ext>
            </c:extLst>
          </c:dPt>
          <c:dPt>
            <c:idx val="6"/>
            <c:marker>
              <c:spPr>
                <a:solidFill>
                  <a:schemeClr val="accent2"/>
                </a:solidFill>
                <a:ln w="9525">
                  <a:solidFill>
                    <a:schemeClr val="accent2"/>
                  </a:solidFill>
                  <a:prstDash val="sysDash"/>
                </a:ln>
                <a:effectLst/>
              </c:spPr>
            </c:marker>
            <c:spPr>
              <a:ln w="28575" cap="rnd">
                <a:solidFill>
                  <a:schemeClr val="accent2"/>
                </a:solidFill>
                <a:prstDash val="sysDash"/>
                <a:round/>
              </a:ln>
              <a:effectLst/>
            </c:spPr>
            <c:extLst xmlns:c16r2="http://schemas.microsoft.com/office/drawing/2015/06/chart">
              <c:ext xmlns:c16="http://schemas.microsoft.com/office/drawing/2014/chart" uri="{C3380CC4-5D6E-409C-BE32-E72D297353CC}">
                <c16:uniqueId val="{00000008-A47E-4FCE-A172-A529CC58DB3F}"/>
              </c:ext>
            </c:extLst>
          </c:dPt>
          <c:cat>
            <c:strRef>
              <c:f>Sheet7!$B$4:$H$4</c:f>
              <c:strCache>
                <c:ptCount val="7"/>
                <c:pt idx="0">
                  <c:v>2017/18</c:v>
                </c:pt>
                <c:pt idx="1">
                  <c:v> 2018/19</c:v>
                </c:pt>
                <c:pt idx="2">
                  <c:v> 2019/20</c:v>
                </c:pt>
                <c:pt idx="3">
                  <c:v>2020/21</c:v>
                </c:pt>
                <c:pt idx="4">
                  <c:v>2021/22</c:v>
                </c:pt>
                <c:pt idx="5">
                  <c:v>2022/23</c:v>
                </c:pt>
                <c:pt idx="6">
                  <c:v>2023/24</c:v>
                </c:pt>
              </c:strCache>
            </c:strRef>
          </c:cat>
          <c:val>
            <c:numRef>
              <c:f>Sheet7!$B$6:$H$6</c:f>
              <c:numCache>
                <c:formatCode>General</c:formatCode>
                <c:ptCount val="7"/>
                <c:pt idx="2" formatCode="_(* #,##0.0_);_*\ \-#,##0.0_);_(* &quot;–&quot;_);_(@_)">
                  <c:v>65.626999999999981</c:v>
                </c:pt>
                <c:pt idx="3" formatCode="_(* #,##0.0_);_*\ \-#,##0.0_);_(* &quot;–&quot;_);_(@_)">
                  <c:v>85.682999999999993</c:v>
                </c:pt>
                <c:pt idx="4" formatCode="_(* #,##0.0_);_*\ \-#,##0.0_);_(* &quot;–&quot;_);_(@_)">
                  <c:v>78.043999999999997</c:v>
                </c:pt>
                <c:pt idx="5" formatCode="_(* #,##0.0_);_*\ \-#,##0.0_);_(* &quot;–&quot;_);_(@_)">
                  <c:v>83.144999999999996</c:v>
                </c:pt>
                <c:pt idx="6" formatCode="_(* #,##0.0_);_*\ \-#,##0.0_);_(* &quot;–&quot;_);_(@_)">
                  <c:v>83.679999999999993</c:v>
                </c:pt>
              </c:numCache>
            </c:numRef>
          </c:val>
          <c:extLst xmlns:c16r2="http://schemas.microsoft.com/office/drawing/2015/06/chart">
            <c:ext xmlns:c16="http://schemas.microsoft.com/office/drawing/2014/chart" uri="{C3380CC4-5D6E-409C-BE32-E72D297353CC}">
              <c16:uniqueId val="{00000009-A47E-4FCE-A172-A529CC58DB3F}"/>
            </c:ext>
          </c:extLst>
        </c:ser>
        <c:dLbls/>
        <c:marker val="1"/>
        <c:axId val="103281024"/>
        <c:axId val="103282560"/>
      </c:lineChart>
      <c:catAx>
        <c:axId val="103281024"/>
        <c:scaling>
          <c:orientation val="minMax"/>
        </c:scaling>
        <c:axPos val="b"/>
        <c:numFmt formatCode="General" sourceLinked="1"/>
        <c:maj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lang="en-US" sz="900" b="0" i="0" u="none" strike="noStrike" kern="1200" baseline="0">
                <a:solidFill>
                  <a:srgbClr val="000000"/>
                </a:solidFill>
                <a:latin typeface="Times New Roman" panose="02020603050405020304" pitchFamily="18" charset="0"/>
                <a:ea typeface="+mn-ea"/>
                <a:cs typeface="Times New Roman" panose="02020603050405020304" pitchFamily="18" charset="0"/>
              </a:defRPr>
            </a:pPr>
            <a:endParaRPr lang="en-US"/>
          </a:p>
        </c:txPr>
        <c:crossAx val="103282560"/>
        <c:crosses val="autoZero"/>
        <c:auto val="1"/>
        <c:lblAlgn val="ctr"/>
        <c:lblOffset val="100"/>
      </c:catAx>
      <c:valAx>
        <c:axId val="103282560"/>
        <c:scaling>
          <c:orientation val="minMax"/>
        </c:scaling>
        <c:axPos val="l"/>
        <c:majorGridlines>
          <c:spPr>
            <a:ln w="9525" cap="flat" cmpd="sng" algn="ctr">
              <a:solidFill>
                <a:schemeClr val="tx1">
                  <a:lumMod val="15000"/>
                  <a:lumOff val="85000"/>
                </a:schemeClr>
              </a:solidFill>
              <a:round/>
            </a:ln>
            <a:effectLst/>
          </c:spPr>
        </c:majorGridlines>
        <c:numFmt formatCode="_(* #,##0.0_);_*\ \-#,##0.0_);_(* &quot;–&quot;_);_(@_)" sourceLinked="1"/>
        <c:maj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lang="en-US" sz="900" b="0" i="0" u="none" strike="noStrike" kern="1200" baseline="0">
                <a:solidFill>
                  <a:srgbClr val="000000"/>
                </a:solidFill>
                <a:latin typeface="+mn-lt"/>
                <a:ea typeface="+mn-ea"/>
                <a:cs typeface="+mn-cs"/>
              </a:defRPr>
            </a:pPr>
            <a:endParaRPr lang="en-US"/>
          </a:p>
        </c:txPr>
        <c:crossAx val="103281024"/>
        <c:crosses val="autoZero"/>
        <c:crossBetween val="between"/>
      </c:valAx>
      <c:spPr>
        <a:noFill/>
        <a:ln>
          <a:noFill/>
          <a:prstDash val="sysDash"/>
        </a:ln>
        <a:effectLst/>
      </c:spPr>
    </c:plotArea>
    <c:legend>
      <c:legendPos val="b"/>
      <c:spPr>
        <a:noFill/>
        <a:ln>
          <a:noFill/>
        </a:ln>
        <a:effectLst/>
      </c:spPr>
      <c:txPr>
        <a:bodyPr rot="0" spcFirstLastPara="1" vertOverflow="ellipsis" vert="horz" wrap="square" anchor="ctr" anchorCtr="1"/>
        <a:lstStyle/>
        <a:p>
          <a:pPr>
            <a:defRPr lang="en-US" sz="900" b="0" i="0" u="none" strike="noStrike" kern="1200" baseline="0">
              <a:solidFill>
                <a:srgbClr val="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rgbClr val="FFFFFF"/>
    </a:solidFill>
    <a:ln w="12700" cap="flat" cmpd="sng" algn="ctr">
      <a:solidFill>
        <a:srgbClr val="000000"/>
      </a:solidFill>
      <a:prstDash val="solid"/>
      <a:miter lim="800000"/>
    </a:ln>
    <a:effectLst/>
  </c:spPr>
  <c:txPr>
    <a:bodyPr/>
    <a:lstStyle/>
    <a:p>
      <a:pPr>
        <a:defRPr>
          <a:solidFill>
            <a:srgbClr val="000000"/>
          </a:solidFill>
          <a:latin typeface="+mn-lt"/>
          <a:ea typeface="+mn-ea"/>
          <a:cs typeface="+mn-cs"/>
        </a:defRPr>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ZA" dirty="0">
                <a:latin typeface="Times New Roman" panose="02020603050405020304" pitchFamily="18" charset="0"/>
                <a:cs typeface="Times New Roman" panose="02020603050405020304" pitchFamily="18" charset="0"/>
              </a:rPr>
              <a:t>Real Growth rates in LGES </a:t>
            </a:r>
          </a:p>
        </c:rich>
      </c:tx>
      <c:layout>
        <c:manualLayout>
          <c:xMode val="edge"/>
          <c:yMode val="edge"/>
          <c:x val="0.11175459465970287"/>
          <c:y val="0.10195846654772146"/>
        </c:manualLayout>
      </c:layout>
      <c:spPr>
        <a:noFill/>
        <a:ln>
          <a:noFill/>
        </a:ln>
        <a:effectLst/>
      </c:spPr>
    </c:title>
    <c:plotArea>
      <c:layout>
        <c:manualLayout>
          <c:layoutTarget val="inner"/>
          <c:xMode val="edge"/>
          <c:yMode val="edge"/>
          <c:x val="8.1707011424632936E-2"/>
          <c:y val="0.10581718150615789"/>
          <c:w val="0.88734692314654307"/>
          <c:h val="0.85897435897435892"/>
        </c:manualLayout>
      </c:layout>
      <c:lineChart>
        <c:grouping val="standard"/>
        <c:ser>
          <c:idx val="0"/>
          <c:order val="0"/>
          <c:tx>
            <c:strRef>
              <c:f>Sheet2!$G$1</c:f>
              <c:strCache>
                <c:ptCount val="1"/>
                <c:pt idx="0">
                  <c:v>Real Growth rates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Sheet2!$A$2:$A$9</c:f>
              <c:strCache>
                <c:ptCount val="7"/>
                <c:pt idx="0">
                  <c:v>2017/18</c:v>
                </c:pt>
                <c:pt idx="1">
                  <c:v>2018/19</c:v>
                </c:pt>
                <c:pt idx="2">
                  <c:v>2019/20</c:v>
                </c:pt>
                <c:pt idx="3">
                  <c:v>2020/21</c:v>
                </c:pt>
                <c:pt idx="4">
                  <c:v>2021/22</c:v>
                </c:pt>
                <c:pt idx="5">
                  <c:v>2022/23</c:v>
                </c:pt>
                <c:pt idx="6">
                  <c:v>2023/24</c:v>
                </c:pt>
              </c:strCache>
            </c:strRef>
          </c:cat>
          <c:val>
            <c:numRef>
              <c:f>Sheet2!$G$2:$G$9</c:f>
              <c:numCache>
                <c:formatCode>0.0%</c:formatCode>
                <c:ptCount val="7"/>
                <c:pt idx="0">
                  <c:v>0.10348458983261899</c:v>
                </c:pt>
                <c:pt idx="1">
                  <c:v>4.444999577461712E-2</c:v>
                </c:pt>
                <c:pt idx="2">
                  <c:v>3.6600379125922865E-2</c:v>
                </c:pt>
                <c:pt idx="3">
                  <c:v>0.26881042214856721</c:v>
                </c:pt>
                <c:pt idx="4">
                  <c:v>-0.12754234478215462</c:v>
                </c:pt>
                <c:pt idx="5">
                  <c:v>2.0460312102162231E-2</c:v>
                </c:pt>
                <c:pt idx="6">
                  <c:v>-3.6904744435342432E-2</c:v>
                </c:pt>
              </c:numCache>
            </c:numRef>
          </c:val>
          <c:extLst xmlns:c16r2="http://schemas.microsoft.com/office/drawing/2015/06/chart">
            <c:ext xmlns:c16="http://schemas.microsoft.com/office/drawing/2014/chart" uri="{C3380CC4-5D6E-409C-BE32-E72D297353CC}">
              <c16:uniqueId val="{00000000-BE13-40AF-9088-8AFB513D8039}"/>
            </c:ext>
          </c:extLst>
        </c:ser>
        <c:dLbls/>
        <c:marker val="1"/>
        <c:axId val="103041664"/>
        <c:axId val="103047552"/>
      </c:lineChart>
      <c:catAx>
        <c:axId val="103041664"/>
        <c:scaling>
          <c:orientation val="minMax"/>
        </c:scaling>
        <c:axPos val="b"/>
        <c:numFmt formatCode="General" sourceLinked="1"/>
        <c:majorTickMark val="none"/>
        <c:tickLblPos val="nextTo"/>
        <c:spPr>
          <a:noFill/>
          <a:ln w="6350" cap="flat" cmpd="sng" algn="ctr">
            <a:solidFill>
              <a:sysClr val="windowText" lastClr="000000"/>
            </a:solidFill>
            <a:prstDash val="solid"/>
            <a:miter lim="800000"/>
          </a:ln>
          <a:effectLst/>
        </c:spPr>
        <c:txPr>
          <a:bodyPr rot="-60000000" spcFirstLastPara="1" vertOverflow="ellipsis" vert="horz" wrap="square" anchor="ctr" anchorCtr="1"/>
          <a:lstStyle/>
          <a:p>
            <a:pPr>
              <a:defRPr lang="en-US"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03047552"/>
        <c:crosses val="autoZero"/>
        <c:auto val="1"/>
        <c:lblAlgn val="ctr"/>
        <c:lblOffset val="100"/>
      </c:catAx>
      <c:valAx>
        <c:axId val="103047552"/>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w="6350" cap="flat" cmpd="sng" algn="ctr">
            <a:solidFill>
              <a:sysClr val="windowText" lastClr="000000"/>
            </a:solidFill>
            <a:prstDash val="solid"/>
            <a:miter lim="800000"/>
          </a:ln>
          <a:effectLst/>
        </c:spPr>
        <c:txPr>
          <a:bodyPr rot="-60000000" spcFirstLastPara="1" vertOverflow="ellipsis" vert="horz" wrap="square" anchor="ctr" anchorCtr="1"/>
          <a:lstStyle/>
          <a:p>
            <a:pPr>
              <a:defRPr lang="en-US" sz="900" b="0" i="0" u="none" strike="noStrike" kern="1200" baseline="0">
                <a:solidFill>
                  <a:sysClr val="windowText" lastClr="000000"/>
                </a:solidFill>
                <a:latin typeface="+mn-lt"/>
                <a:ea typeface="+mn-ea"/>
                <a:cs typeface="+mn-cs"/>
              </a:defRPr>
            </a:pPr>
            <a:endParaRPr lang="en-US"/>
          </a:p>
        </c:txPr>
        <c:crossAx val="103041664"/>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ysClr val="window" lastClr="FFFFFF"/>
    </a:solidFill>
    <a:ln w="12700" cap="flat" cmpd="sng" algn="ctr">
      <a:solidFill>
        <a:sysClr val="windowText" lastClr="000000"/>
      </a:solidFill>
      <a:prstDash val="solid"/>
      <a:miter lim="800000"/>
    </a:ln>
    <a:effectLst/>
  </c:spPr>
  <c:txPr>
    <a:bodyPr/>
    <a:lstStyle/>
    <a:p>
      <a:pPr>
        <a:defRPr>
          <a:solidFill>
            <a:sysClr val="windowText" lastClr="000000"/>
          </a:solidFill>
          <a:latin typeface="+mn-lt"/>
          <a:ea typeface="+mn-ea"/>
          <a:cs typeface="+mn-cs"/>
        </a:defRPr>
      </a:pPr>
      <a:endParaRPr lang="en-US"/>
    </a:p>
  </c:txPr>
  <c:externalData r:id="rId2"/>
  <c:userShapes r:id="rId3"/>
</c:chartSpace>
</file>

<file path=ppt/charts/chart8.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ZA" dirty="0">
                <a:solidFill>
                  <a:schemeClr val="tx1"/>
                </a:solidFill>
                <a:latin typeface="Times New Roman" panose="02020603050405020304" pitchFamily="18" charset="0"/>
                <a:cs typeface="Times New Roman" panose="02020603050405020304" pitchFamily="18" charset="0"/>
              </a:rPr>
              <a:t>Real growth rates on LCG </a:t>
            </a:r>
          </a:p>
        </c:rich>
      </c:tx>
      <c:layout>
        <c:manualLayout>
          <c:xMode val="edge"/>
          <c:yMode val="edge"/>
          <c:x val="9.3748728685295726E-2"/>
          <c:y val="7.7878220682853841E-2"/>
        </c:manualLayout>
      </c:layout>
      <c:spPr>
        <a:noFill/>
        <a:ln>
          <a:noFill/>
        </a:ln>
        <a:effectLst/>
      </c:spPr>
    </c:title>
    <c:plotArea>
      <c:layout>
        <c:manualLayout>
          <c:layoutTarget val="inner"/>
          <c:xMode val="edge"/>
          <c:yMode val="edge"/>
          <c:x val="9.1715774369422201E-2"/>
          <c:y val="4.4995864410374578E-2"/>
          <c:w val="0.90215109107373104"/>
          <c:h val="0.8641975308641977"/>
        </c:manualLayout>
      </c:layout>
      <c:lineChart>
        <c:grouping val="standard"/>
        <c:ser>
          <c:idx val="0"/>
          <c:order val="0"/>
          <c:tx>
            <c:strRef>
              <c:f>Sheet2!$M$1</c:f>
              <c:strCache>
                <c:ptCount val="1"/>
                <c:pt idx="0">
                  <c:v>Real growth rates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Sheet2!$A$2:$A$9</c:f>
              <c:strCache>
                <c:ptCount val="8"/>
                <c:pt idx="0">
                  <c:v>2016/17</c:v>
                </c:pt>
                <c:pt idx="1">
                  <c:v>2017/18</c:v>
                </c:pt>
                <c:pt idx="2">
                  <c:v>2018/19</c:v>
                </c:pt>
                <c:pt idx="3">
                  <c:v>2019/20</c:v>
                </c:pt>
                <c:pt idx="4">
                  <c:v>2020/21</c:v>
                </c:pt>
                <c:pt idx="5">
                  <c:v>2021/22</c:v>
                </c:pt>
                <c:pt idx="6">
                  <c:v>2022/23</c:v>
                </c:pt>
                <c:pt idx="7">
                  <c:v>2023/24</c:v>
                </c:pt>
              </c:strCache>
            </c:strRef>
          </c:cat>
          <c:val>
            <c:numRef>
              <c:f>Sheet2!$M$2:$M$9</c:f>
              <c:numCache>
                <c:formatCode>0.0%</c:formatCode>
                <c:ptCount val="8"/>
                <c:pt idx="0" formatCode="0%">
                  <c:v>0</c:v>
                </c:pt>
                <c:pt idx="1">
                  <c:v>8.5882320570821527E-2</c:v>
                </c:pt>
                <c:pt idx="2">
                  <c:v>-9.8958787238608847E-3</c:v>
                </c:pt>
                <c:pt idx="3">
                  <c:v>-5.5891350771464676E-2</c:v>
                </c:pt>
                <c:pt idx="4">
                  <c:v>-0.1233193963204601</c:v>
                </c:pt>
                <c:pt idx="5">
                  <c:v>9.8737791696331498E-2</c:v>
                </c:pt>
                <c:pt idx="6">
                  <c:v>-2.3978374559575607E-3</c:v>
                </c:pt>
                <c:pt idx="7">
                  <c:v>-3.3393515843076369E-3</c:v>
                </c:pt>
              </c:numCache>
            </c:numRef>
          </c:val>
          <c:extLst xmlns:c16r2="http://schemas.microsoft.com/office/drawing/2015/06/chart">
            <c:ext xmlns:c16="http://schemas.microsoft.com/office/drawing/2014/chart" uri="{C3380CC4-5D6E-409C-BE32-E72D297353CC}">
              <c16:uniqueId val="{00000000-0A86-4A98-93CA-9BC5B5433C98}"/>
            </c:ext>
          </c:extLst>
        </c:ser>
        <c:dLbls/>
        <c:marker val="1"/>
        <c:axId val="103552128"/>
        <c:axId val="103553664"/>
      </c:lineChart>
      <c:catAx>
        <c:axId val="103552128"/>
        <c:scaling>
          <c:orientation val="minMax"/>
        </c:scaling>
        <c:axPos val="b"/>
        <c:numFmt formatCode="General" sourceLinked="1"/>
        <c:maj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lang="en-US"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03553664"/>
        <c:crosses val="autoZero"/>
        <c:auto val="1"/>
        <c:lblAlgn val="ctr"/>
        <c:lblOffset val="100"/>
      </c:catAx>
      <c:valAx>
        <c:axId val="10355366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w="6350" cap="flat" cmpd="sng" algn="ctr">
            <a:solidFill>
              <a:schemeClr val="dk1"/>
            </a:solidFill>
            <a:prstDash val="solid"/>
            <a:miter lim="800000"/>
          </a:ln>
          <a:effectLst/>
        </c:spPr>
        <c:txPr>
          <a:bodyPr rot="-6000000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crossAx val="103552128"/>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075945367940159E-2"/>
          <c:y val="0.14856481481481484"/>
          <c:w val="0.88794874599008455"/>
          <c:h val="0.7069674103237098"/>
        </c:manualLayout>
      </c:layout>
      <c:barChart>
        <c:barDir val="col"/>
        <c:grouping val="clustered"/>
        <c:ser>
          <c:idx val="0"/>
          <c:order val="0"/>
          <c:tx>
            <c:strRef>
              <c:f>Sheet12!$B$1</c:f>
              <c:strCache>
                <c:ptCount val="1"/>
                <c:pt idx="0">
                  <c:v>Reductions </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rgbClr val="000000"/>
                    </a:solidFill>
                    <a:latin typeface="Times New Roman" panose="02020603050405020304" pitchFamily="18" charset="0"/>
                    <a:ea typeface="+mn-ea"/>
                    <a:cs typeface="Times New Roman" panose="02020603050405020304" pitchFamily="18"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Sheet12!$A$2:$A$6</c:f>
              <c:strCache>
                <c:ptCount val="5"/>
                <c:pt idx="0">
                  <c:v>2018MTEF</c:v>
                </c:pt>
                <c:pt idx="1">
                  <c:v>2019MTEF</c:v>
                </c:pt>
                <c:pt idx="2">
                  <c:v>2020 MTEF</c:v>
                </c:pt>
                <c:pt idx="3">
                  <c:v>2020 SAB</c:v>
                </c:pt>
                <c:pt idx="4">
                  <c:v>2021MTEF</c:v>
                </c:pt>
              </c:strCache>
            </c:strRef>
          </c:cat>
          <c:val>
            <c:numRef>
              <c:f>Sheet12!$B$2:$B$6</c:f>
              <c:numCache>
                <c:formatCode>General</c:formatCode>
                <c:ptCount val="5"/>
                <c:pt idx="0">
                  <c:v>-16104</c:v>
                </c:pt>
                <c:pt idx="1">
                  <c:v>-896</c:v>
                </c:pt>
                <c:pt idx="2">
                  <c:v>-21168</c:v>
                </c:pt>
                <c:pt idx="3">
                  <c:v>-4599</c:v>
                </c:pt>
                <c:pt idx="4">
                  <c:v>-569</c:v>
                </c:pt>
              </c:numCache>
            </c:numRef>
          </c:val>
          <c:extLst xmlns:c16r2="http://schemas.microsoft.com/office/drawing/2015/06/chart">
            <c:ext xmlns:c16="http://schemas.microsoft.com/office/drawing/2014/chart" uri="{C3380CC4-5D6E-409C-BE32-E72D297353CC}">
              <c16:uniqueId val="{00000000-04D2-489A-B3CF-5078FD1BEF40}"/>
            </c:ext>
          </c:extLst>
        </c:ser>
        <c:dLbls/>
        <c:gapWidth val="219"/>
        <c:overlap val="-27"/>
        <c:axId val="103562624"/>
        <c:axId val="103776640"/>
      </c:barChart>
      <c:catAx>
        <c:axId val="103562624"/>
        <c:scaling>
          <c:orientation val="minMax"/>
        </c:scaling>
        <c:axPos val="b"/>
        <c:numFmt formatCode="General" sourceLinked="1"/>
        <c:majorTickMark val="none"/>
        <c:tickLblPos val="high"/>
        <c:spPr>
          <a:noFill/>
          <a:ln w="6350" cap="flat" cmpd="sng" algn="ctr">
            <a:solidFill>
              <a:srgbClr val="000000"/>
            </a:solidFill>
            <a:prstDash val="solid"/>
            <a:miter lim="800000"/>
          </a:ln>
          <a:effectLst/>
        </c:spPr>
        <c:txPr>
          <a:bodyPr rot="-60000000" spcFirstLastPara="1" vertOverflow="ellipsis" vert="horz" wrap="square" anchor="ctr" anchorCtr="1"/>
          <a:lstStyle/>
          <a:p>
            <a:pPr>
              <a:defRPr lang="en-US" sz="1200" b="0" i="0" u="none" strike="noStrike" kern="1200" baseline="0">
                <a:solidFill>
                  <a:srgbClr val="000000"/>
                </a:solidFill>
                <a:latin typeface="Times New Roman" panose="02020603050405020304" pitchFamily="18" charset="0"/>
                <a:ea typeface="+mn-ea"/>
                <a:cs typeface="Times New Roman" panose="02020603050405020304" pitchFamily="18" charset="0"/>
              </a:defRPr>
            </a:pPr>
            <a:endParaRPr lang="en-US"/>
          </a:p>
        </c:txPr>
        <c:crossAx val="103776640"/>
        <c:crosses val="autoZero"/>
        <c:auto val="1"/>
        <c:lblAlgn val="ctr"/>
        <c:lblOffset val="100"/>
      </c:catAx>
      <c:valAx>
        <c:axId val="103776640"/>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400" b="0" i="0" u="none" strike="noStrike" kern="1200" baseline="0">
                    <a:solidFill>
                      <a:srgbClr val="000000"/>
                    </a:solidFill>
                    <a:latin typeface="Times New Roman" panose="02020603050405020304" pitchFamily="18" charset="0"/>
                    <a:ea typeface="+mn-ea"/>
                    <a:cs typeface="Times New Roman" panose="02020603050405020304" pitchFamily="18" charset="0"/>
                  </a:defRPr>
                </a:pPr>
                <a:r>
                  <a:rPr lang="en-US" sz="1400" dirty="0">
                    <a:latin typeface="Times New Roman" panose="02020603050405020304" pitchFamily="18" charset="0"/>
                    <a:cs typeface="Times New Roman" panose="02020603050405020304" pitchFamily="18" charset="0"/>
                  </a:rPr>
                  <a:t>Reductions in R’ million</a:t>
                </a:r>
              </a:p>
            </c:rich>
          </c:tx>
          <c:spPr>
            <a:noFill/>
            <a:ln>
              <a:noFill/>
            </a:ln>
            <a:effectLst/>
          </c:spPr>
        </c:title>
        <c:numFmt formatCode="General" sourceLinked="1"/>
        <c:majorTickMark val="none"/>
        <c:tickLblPos val="nextTo"/>
        <c:spPr>
          <a:noFill/>
          <a:ln w="6350" cap="flat" cmpd="sng" algn="ctr">
            <a:solidFill>
              <a:srgbClr val="000000"/>
            </a:solidFill>
            <a:prstDash val="solid"/>
            <a:miter lim="800000"/>
          </a:ln>
          <a:effectLst/>
        </c:spPr>
        <c:txPr>
          <a:bodyPr rot="-60000000" spcFirstLastPara="1" vertOverflow="ellipsis" vert="horz" wrap="square" anchor="ctr" anchorCtr="1"/>
          <a:lstStyle/>
          <a:p>
            <a:pPr>
              <a:defRPr lang="en-US" sz="1100" b="0" i="0" u="none" strike="noStrike" kern="1200" baseline="0">
                <a:solidFill>
                  <a:srgbClr val="000000"/>
                </a:solidFill>
                <a:latin typeface="Times New Roman" panose="02020603050405020304" pitchFamily="18" charset="0"/>
                <a:ea typeface="+mn-ea"/>
                <a:cs typeface="Times New Roman" panose="02020603050405020304" pitchFamily="18" charset="0"/>
              </a:defRPr>
            </a:pPr>
            <a:endParaRPr lang="en-US"/>
          </a:p>
        </c:txPr>
        <c:crossAx val="103562624"/>
        <c:crosses val="autoZero"/>
        <c:crossBetween val="between"/>
      </c:valAx>
      <c:spPr>
        <a:no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rgbClr val="FFFFFF"/>
    </a:solidFill>
    <a:ln w="12700" cap="flat" cmpd="sng" algn="ctr">
      <a:solidFill>
        <a:srgbClr val="000000"/>
      </a:solidFill>
      <a:prstDash val="solid"/>
      <a:miter lim="800000"/>
    </a:ln>
    <a:effectLst/>
  </c:spPr>
  <c:txPr>
    <a:bodyPr/>
    <a:lstStyle/>
    <a:p>
      <a:pPr>
        <a:defRPr>
          <a:solidFill>
            <a:srgbClr val="000000"/>
          </a:solidFill>
          <a:latin typeface="+mn-lt"/>
          <a:ea typeface="+mn-ea"/>
          <a:cs typeface="+mn-cs"/>
        </a:defRPr>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0.64605</cdr:x>
      <cdr:y>0.08602</cdr:y>
    </cdr:from>
    <cdr:to>
      <cdr:x>0.84479</cdr:x>
      <cdr:y>0.14923</cdr:y>
    </cdr:to>
    <cdr:sp macro="" textlink="">
      <cdr:nvSpPr>
        <cdr:cNvPr id="3" name="Left Brace 2">
          <a:extLst xmlns:a="http://schemas.openxmlformats.org/drawingml/2006/main">
            <a:ext uri="{FF2B5EF4-FFF2-40B4-BE49-F238E27FC236}">
              <a16:creationId xmlns:a16="http://schemas.microsoft.com/office/drawing/2014/main" xmlns="" id="{B9512783-B0E2-45D1-8BA3-AF8E5711844C}"/>
            </a:ext>
          </a:extLst>
        </cdr:cNvPr>
        <cdr:cNvSpPr/>
      </cdr:nvSpPr>
      <cdr:spPr>
        <a:xfrm xmlns:a="http://schemas.openxmlformats.org/drawingml/2006/main" rot="5400000">
          <a:off x="6019193" y="-388674"/>
          <a:ext cx="230599" cy="1635550"/>
        </a:xfrm>
        <a:prstGeom xmlns:a="http://schemas.openxmlformats.org/drawingml/2006/main" prst="lef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0.69702</cdr:x>
      <cdr:y>0.01721</cdr:y>
    </cdr:from>
    <cdr:to>
      <cdr:x>0.79897</cdr:x>
      <cdr:y>0.1053</cdr:y>
    </cdr:to>
    <cdr:sp macro="" textlink="">
      <cdr:nvSpPr>
        <cdr:cNvPr id="4" name="TextBox 3">
          <a:extLst xmlns:a="http://schemas.openxmlformats.org/drawingml/2006/main">
            <a:ext uri="{FF2B5EF4-FFF2-40B4-BE49-F238E27FC236}">
              <a16:creationId xmlns:a16="http://schemas.microsoft.com/office/drawing/2014/main" xmlns="" id="{7B78A23A-90EB-4ADA-A2DD-8918479F6FBF}"/>
            </a:ext>
          </a:extLst>
        </cdr:cNvPr>
        <cdr:cNvSpPr txBox="1"/>
      </cdr:nvSpPr>
      <cdr:spPr>
        <a:xfrm xmlns:a="http://schemas.openxmlformats.org/drawingml/2006/main">
          <a:off x="5736211" y="62769"/>
          <a:ext cx="838986" cy="3213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ZA" sz="1100" dirty="0"/>
            <a:t>Projections</a:t>
          </a:r>
        </a:p>
      </cdr:txBody>
    </cdr:sp>
  </cdr:relSizeAnchor>
</c:userShapes>
</file>

<file path=ppt/drawings/drawing2.xml><?xml version="1.0" encoding="utf-8"?>
<c:userShapes xmlns:c="http://schemas.openxmlformats.org/drawingml/2006/chart">
  <cdr:relSizeAnchor xmlns:cdr="http://schemas.openxmlformats.org/drawingml/2006/chartDrawing">
    <cdr:from>
      <cdr:x>0.65484</cdr:x>
      <cdr:y>0.26533</cdr:y>
    </cdr:from>
    <cdr:to>
      <cdr:x>0.71415</cdr:x>
      <cdr:y>0.65795</cdr:y>
    </cdr:to>
    <cdr:sp macro="" textlink="">
      <cdr:nvSpPr>
        <cdr:cNvPr id="2" name="Arrow: Right 1">
          <a:extLst xmlns:a="http://schemas.openxmlformats.org/drawingml/2006/main">
            <a:ext uri="{FF2B5EF4-FFF2-40B4-BE49-F238E27FC236}">
              <a16:creationId xmlns:a16="http://schemas.microsoft.com/office/drawing/2014/main" xmlns="" id="{BA667860-706C-40D2-8D92-A41D570D39D0}"/>
            </a:ext>
          </a:extLst>
        </cdr:cNvPr>
        <cdr:cNvSpPr/>
      </cdr:nvSpPr>
      <cdr:spPr>
        <a:xfrm xmlns:a="http://schemas.openxmlformats.org/drawingml/2006/main" rot="5400000">
          <a:off x="2509762" y="1076559"/>
          <a:ext cx="1027003" cy="261951"/>
        </a:xfrm>
        <a:prstGeom xmlns:a="http://schemas.openxmlformats.org/drawingml/2006/main" prst="rightArrow">
          <a:avLst/>
        </a:prstGeom>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0.33333</cdr:x>
      <cdr:y>0.09964</cdr:y>
    </cdr:from>
    <cdr:to>
      <cdr:x>0.46667</cdr:x>
      <cdr:y>0.78213</cdr:y>
    </cdr:to>
    <cdr:sp macro="" textlink="">
      <cdr:nvSpPr>
        <cdr:cNvPr id="2" name="Oval 1">
          <a:extLst xmlns:a="http://schemas.openxmlformats.org/drawingml/2006/main">
            <a:ext uri="{FF2B5EF4-FFF2-40B4-BE49-F238E27FC236}">
              <a16:creationId xmlns:a16="http://schemas.microsoft.com/office/drawing/2014/main" xmlns="" id="{A4442258-A4FE-4C0F-A52F-908BD657CF1D}"/>
            </a:ext>
          </a:extLst>
        </cdr:cNvPr>
        <cdr:cNvSpPr/>
      </cdr:nvSpPr>
      <cdr:spPr>
        <a:xfrm xmlns:a="http://schemas.openxmlformats.org/drawingml/2006/main">
          <a:off x="2880320" y="273340"/>
          <a:ext cx="1152128" cy="1872208"/>
        </a:xfrm>
        <a:prstGeom xmlns:a="http://schemas.openxmlformats.org/drawingml/2006/main" prst="ellipse">
          <a:avLst/>
        </a:prstGeom>
        <a:noFill xmlns:a="http://schemas.openxmlformats.org/drawingml/2006/main"/>
        <a:ln xmlns:a="http://schemas.openxmlformats.org/drawingml/2006/main" w="25400" cap="flat">
          <a:solidFill>
            <a:srgbClr val="FF0000"/>
          </a:solidFill>
          <a:prstDash val="solid"/>
          <a:bevel/>
        </a:ln>
        <a:effectLst xmlns:a="http://schemas.openxmlformats.org/drawingml/2006/main">
          <a:outerShdw blurRad="38100" dist="23000" dir="5400000" rotWithShape="0">
            <a:srgbClr val="000000">
              <a:alpha val="35000"/>
            </a:srgbClr>
          </a:outerShdw>
        </a:effectLst>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horz" wrap="square" lIns="45719" tIns="45719" rIns="45719" bIns="45719" numCol="1" spcCol="38100" rtlCol="0" fromWordArt="0" anchor="ctr" anchorCtr="0" forceAA="0" compatLnSpc="1">
          <a:prstTxWarp prst="textNoShape">
            <a:avLst/>
          </a:prstTxWarp>
          <a:spAutoFit/>
        </a:bodyPr>
        <a:lstStyle xmlns:a="http://schemas.openxmlformats.org/drawingml/2006/main">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a:lstStyle>
        <a:p xmlns:a="http://schemas.openxmlformats.org/drawingml/2006/main">
          <a:pPr marL="0" marR="0" indent="0" algn="l" defTabSz="914400" rtl="0" fontAlgn="auto" latinLnBrk="1" hangingPunct="0">
            <a:lnSpc>
              <a:spcPct val="100000"/>
            </a:lnSpc>
            <a:spcBef>
              <a:spcPts val="0"/>
            </a:spcBef>
            <a:spcAft>
              <a:spcPts val="0"/>
            </a:spcAft>
            <a:buClrTx/>
            <a:buSzTx/>
            <a:buFontTx/>
            <a:buNone/>
            <a:tabLst/>
          </a:pPr>
          <a:endParaRPr kumimoji="0" lang="en-ZA" sz="1800" b="0" i="0" u="none" strike="noStrike" cap="none" spc="0" normalizeH="0" baseline="0" dirty="0">
            <a:ln>
              <a:noFill/>
            </a:ln>
            <a:solidFill>
              <a:srgbClr val="000000"/>
            </a:solidFill>
            <a:effectLst/>
            <a:uFillTx/>
            <a:latin typeface="Calibri"/>
            <a:ea typeface="Calibri"/>
            <a:cs typeface="Calibri"/>
            <a:sym typeface="Calibri"/>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8546F2-7B6E-46EC-A189-54E48485D94A}" type="datetimeFigureOut">
              <a:rPr lang="en-ZA" smtClean="0"/>
              <a:pPr/>
              <a:t>2020/11/02</a:t>
            </a:fld>
            <a:endParaRPr lang="en-Z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B0A67B-4B21-4AE7-A375-D1FB7486CCCE}" type="slidenum">
              <a:rPr lang="en-ZA" smtClean="0"/>
              <a:pPr/>
              <a:t>‹#›</a:t>
            </a:fld>
            <a:endParaRPr lang="en-ZA" dirty="0"/>
          </a:p>
        </p:txBody>
      </p:sp>
    </p:spTree>
    <p:extLst>
      <p:ext uri="{BB962C8B-B14F-4D97-AF65-F5344CB8AC3E}">
        <p14:creationId xmlns:p14="http://schemas.microsoft.com/office/powerpoint/2010/main" xmlns="" val="1346497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11</a:t>
            </a:fld>
            <a:endParaRPr lang="en-ZA" dirty="0"/>
          </a:p>
        </p:txBody>
      </p:sp>
    </p:spTree>
    <p:extLst>
      <p:ext uri="{BB962C8B-B14F-4D97-AF65-F5344CB8AC3E}">
        <p14:creationId xmlns:p14="http://schemas.microsoft.com/office/powerpoint/2010/main" xmlns="" val="716043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13</a:t>
            </a:fld>
            <a:endParaRPr lang="en-ZA" dirty="0"/>
          </a:p>
        </p:txBody>
      </p:sp>
    </p:spTree>
    <p:extLst>
      <p:ext uri="{BB962C8B-B14F-4D97-AF65-F5344CB8AC3E}">
        <p14:creationId xmlns:p14="http://schemas.microsoft.com/office/powerpoint/2010/main" xmlns="" val="1464819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3789836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solidFill>
                  <a:prstClr val="black"/>
                </a:solidFill>
              </a:rPr>
              <a:pPr>
                <a:defRPr/>
              </a:pPr>
              <a:t>22</a:t>
            </a:fld>
            <a:endParaRPr lang="en-ZA" dirty="0">
              <a:solidFill>
                <a:prstClr val="black"/>
              </a:solidFill>
            </a:endParaRPr>
          </a:p>
        </p:txBody>
      </p:sp>
    </p:spTree>
    <p:extLst>
      <p:ext uri="{BB962C8B-B14F-4D97-AF65-F5344CB8AC3E}">
        <p14:creationId xmlns:p14="http://schemas.microsoft.com/office/powerpoint/2010/main" xmlns="" val="3241247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23</a:t>
            </a:fld>
            <a:endParaRPr lang="en-ZA" dirty="0"/>
          </a:p>
        </p:txBody>
      </p:sp>
    </p:spTree>
    <p:extLst>
      <p:ext uri="{BB962C8B-B14F-4D97-AF65-F5344CB8AC3E}">
        <p14:creationId xmlns:p14="http://schemas.microsoft.com/office/powerpoint/2010/main" xmlns="" val="235148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a:t>
            </a:r>
          </a:p>
        </p:txBody>
      </p:sp>
    </p:spTree>
    <p:extLst>
      <p:ext uri="{BB962C8B-B14F-4D97-AF65-F5344CB8AC3E}">
        <p14:creationId xmlns:p14="http://schemas.microsoft.com/office/powerpoint/2010/main" xmlns="" val="3324518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6916"/>
            <a:ext cx="7772400" cy="1758057"/>
          </a:xfrm>
        </p:spPr>
        <p:txBody>
          <a:bodyPr>
            <a:normAutofit/>
          </a:bodyPr>
          <a:lstStyle>
            <a:lvl1pPr>
              <a:defRPr sz="2700" b="1" cap="small" baseline="0">
                <a:solidFill>
                  <a:srgbClr val="366C5B"/>
                </a:solidFill>
                <a:effectLst/>
                <a:latin typeface="Times New Roman" pitchFamily="18" charset="0"/>
                <a:cs typeface="Times New Roman" pitchFamily="18" charset="0"/>
              </a:defRPr>
            </a:lvl1pPr>
          </a:lstStyle>
          <a:p>
            <a:r>
              <a:rPr lang="en-US"/>
              <a:t>Click to edit Master title style</a:t>
            </a:r>
            <a:endParaRPr lang="en-ZA" dirty="0"/>
          </a:p>
        </p:txBody>
      </p:sp>
      <p:sp>
        <p:nvSpPr>
          <p:cNvPr id="3" name="Subtitle 2"/>
          <p:cNvSpPr>
            <a:spLocks noGrp="1"/>
          </p:cNvSpPr>
          <p:nvPr>
            <p:ph type="subTitle" idx="1"/>
          </p:nvPr>
        </p:nvSpPr>
        <p:spPr>
          <a:xfrm>
            <a:off x="1371600" y="4844752"/>
            <a:ext cx="6400800" cy="1104528"/>
          </a:xfrm>
        </p:spPr>
        <p:txBody>
          <a:bodyPr>
            <a:normAutofit/>
          </a:bodyPr>
          <a:lstStyle>
            <a:lvl1pPr marL="0" indent="0" algn="ctr">
              <a:buNone/>
              <a:defRPr sz="1800" cap="small" baseline="0">
                <a:solidFill>
                  <a:schemeClr val="tx1"/>
                </a:solidFill>
                <a:latin typeface="Times New Roman" pitchFamily="18" charset="0"/>
                <a:cs typeface="Times New Roman"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ZA" dirty="0"/>
          </a:p>
        </p:txBody>
      </p:sp>
      <p:sp>
        <p:nvSpPr>
          <p:cNvPr id="6" name="Slide Number Placeholder 5"/>
          <p:cNvSpPr>
            <a:spLocks noGrp="1"/>
          </p:cNvSpPr>
          <p:nvPr>
            <p:ph type="sldNum" sz="quarter" idx="12"/>
          </p:nvPr>
        </p:nvSpPr>
        <p:spPr>
          <a:xfrm>
            <a:off x="6553200" y="6237316"/>
            <a:ext cx="2133600" cy="365125"/>
          </a:xfrm>
        </p:spPr>
        <p:txBody>
          <a:bodyPr/>
          <a:lstStyle>
            <a:lvl1pPr>
              <a:defRPr>
                <a:solidFill>
                  <a:srgbClr val="3B7150"/>
                </a:solidFill>
                <a:latin typeface="Times New Roman" pitchFamily="18" charset="0"/>
                <a:cs typeface="Times New Roman" pitchFamily="18" charset="0"/>
              </a:defRPr>
            </a:lvl1pPr>
          </a:lstStyle>
          <a:p>
            <a:fld id="{64674299-EE2E-496F-A96E-F2F69404FE7A}" type="slidenum">
              <a:rPr lang="en-ZA" smtClean="0"/>
              <a:pPr/>
              <a:t>‹#›</a:t>
            </a:fld>
            <a:endParaRPr lang="en-ZA" dirty="0"/>
          </a:p>
        </p:txBody>
      </p:sp>
      <p:sp>
        <p:nvSpPr>
          <p:cNvPr id="11" name="Rounded Rectangle 10"/>
          <p:cNvSpPr/>
          <p:nvPr/>
        </p:nvSpPr>
        <p:spPr>
          <a:xfrm>
            <a:off x="179514"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p>
        </p:txBody>
      </p:sp>
      <p:cxnSp>
        <p:nvCxnSpPr>
          <p:cNvPr id="14" name="Straight Connector 13"/>
          <p:cNvCxnSpPr/>
          <p:nvPr/>
        </p:nvCxnSpPr>
        <p:spPr>
          <a:xfrm>
            <a:off x="323530" y="4581128"/>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6A4A1B28-372A-45D5-8FF4-3FC3352C26C9}"/>
              </a:ext>
            </a:extLst>
          </p:cNvPr>
          <p:cNvPicPr/>
          <p:nvPr/>
        </p:nvPicPr>
        <p:blipFill>
          <a:blip r:embed="rId2">
            <a:extLst>
              <a:ext uri="{28A0092B-C50C-407E-A947-70E740481C1C}">
                <a14:useLocalDpi xmlns:a14="http://schemas.microsoft.com/office/drawing/2010/main" xmlns="" val="0"/>
              </a:ext>
            </a:extLst>
          </a:blip>
          <a:srcRect/>
          <a:stretch>
            <a:fillRect/>
          </a:stretch>
        </p:blipFill>
        <p:spPr bwMode="auto">
          <a:xfrm>
            <a:off x="3582045" y="470843"/>
            <a:ext cx="1979910" cy="1979910"/>
          </a:xfrm>
          <a:prstGeom prst="rect">
            <a:avLst/>
          </a:prstGeom>
          <a:noFill/>
        </p:spPr>
      </p:pic>
    </p:spTree>
    <p:extLst>
      <p:ext uri="{BB962C8B-B14F-4D97-AF65-F5344CB8AC3E}">
        <p14:creationId xmlns:p14="http://schemas.microsoft.com/office/powerpoint/2010/main" xmlns="" val="1330869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074" name="Picture 2" descr="C:\Users\Marina\Pictures\logo.png"/>
          <p:cNvPicPr>
            <a:picLocks noChangeAspect="1" noChangeArrowheads="1"/>
          </p:cNvPicPr>
          <p:nvPr/>
        </p:nvPicPr>
        <p:blipFill>
          <a:blip r:embed="rId2" cstate="print"/>
          <a:srcRect/>
          <a:stretch>
            <a:fillRect/>
          </a:stretch>
        </p:blipFill>
        <p:spPr bwMode="auto">
          <a:xfrm>
            <a:off x="323528" y="6058263"/>
            <a:ext cx="599877" cy="544174"/>
          </a:xfrm>
          <a:prstGeom prst="rect">
            <a:avLst/>
          </a:prstGeom>
          <a:noFill/>
        </p:spPr>
      </p:pic>
      <p:sp>
        <p:nvSpPr>
          <p:cNvPr id="2" name="Title 1"/>
          <p:cNvSpPr>
            <a:spLocks noGrp="1"/>
          </p:cNvSpPr>
          <p:nvPr>
            <p:ph type="title"/>
          </p:nvPr>
        </p:nvSpPr>
        <p:spPr/>
        <p:txBody>
          <a:bodyPr>
            <a:normAutofit/>
          </a:bodyPr>
          <a:lstStyle>
            <a:lvl1pPr algn="r">
              <a:defRPr sz="2400" b="0" cap="small" baseline="0">
                <a:solidFill>
                  <a:srgbClr val="3B7150"/>
                </a:solidFill>
                <a:effectLst/>
              </a:defRPr>
            </a:lvl1pPr>
          </a:lstStyle>
          <a:p>
            <a:r>
              <a:rPr lang="en-US"/>
              <a:t>Click to edit Master title style</a:t>
            </a:r>
            <a:endParaRPr lang="en-ZA" dirty="0"/>
          </a:p>
        </p:txBody>
      </p:sp>
      <p:sp>
        <p:nvSpPr>
          <p:cNvPr id="3" name="Content Placeholder 2"/>
          <p:cNvSpPr>
            <a:spLocks noGrp="1"/>
          </p:cNvSpPr>
          <p:nvPr>
            <p:ph idx="1"/>
          </p:nvPr>
        </p:nvSpPr>
        <p:spPr/>
        <p:txBody>
          <a:bodyPr>
            <a:normAutofit/>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Slide Number Placeholder 5"/>
          <p:cNvSpPr>
            <a:spLocks noGrp="1"/>
          </p:cNvSpPr>
          <p:nvPr>
            <p:ph type="sldNum" sz="quarter" idx="12"/>
          </p:nvPr>
        </p:nvSpPr>
        <p:spPr>
          <a:xfrm>
            <a:off x="6553200" y="6237316"/>
            <a:ext cx="2133600" cy="365125"/>
          </a:xfrm>
        </p:spPr>
        <p:txBody>
          <a:bodyPr/>
          <a:lstStyle>
            <a:lvl1pPr>
              <a:defRPr>
                <a:solidFill>
                  <a:srgbClr val="3B7150"/>
                </a:solidFill>
              </a:defRPr>
            </a:lvl1pPr>
          </a:lstStyle>
          <a:p>
            <a:fld id="{64674299-EE2E-496F-A96E-F2F69404FE7A}" type="slidenum">
              <a:rPr lang="en-ZA" smtClean="0"/>
              <a:pPr/>
              <a:t>‹#›</a:t>
            </a:fld>
            <a:endParaRPr lang="en-ZA" dirty="0"/>
          </a:p>
        </p:txBody>
      </p:sp>
      <p:sp>
        <p:nvSpPr>
          <p:cNvPr id="7" name="Rounded Rectangle 6"/>
          <p:cNvSpPr/>
          <p:nvPr/>
        </p:nvSpPr>
        <p:spPr>
          <a:xfrm>
            <a:off x="179514"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p>
        </p:txBody>
      </p:sp>
      <p:cxnSp>
        <p:nvCxnSpPr>
          <p:cNvPr id="8" name="Straight Connector 7"/>
          <p:cNvCxnSpPr/>
          <p:nvPr/>
        </p:nvCxnSpPr>
        <p:spPr>
          <a:xfrm>
            <a:off x="323530" y="1484784"/>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2177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3140968"/>
            <a:ext cx="7772400" cy="1152128"/>
          </a:xfrm>
        </p:spPr>
        <p:txBody>
          <a:bodyPr anchor="b">
            <a:normAutofit/>
          </a:bodyPr>
          <a:lstStyle>
            <a:lvl1pPr marL="0" indent="0" algn="ctr">
              <a:spcBef>
                <a:spcPts val="0"/>
              </a:spcBef>
              <a:buNone/>
              <a:defRPr sz="2700" cap="small" baseline="0">
                <a:solidFill>
                  <a:srgbClr val="3B7150"/>
                </a:solidFill>
                <a:effectLst/>
                <a:latin typeface="Times New Roman" pitchFamily="18" charset="0"/>
                <a:cs typeface="Times New Roman"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237316"/>
            <a:ext cx="2133600" cy="365125"/>
          </a:xfrm>
        </p:spPr>
        <p:txBody>
          <a:bodyPr/>
          <a:lstStyle>
            <a:lvl1pPr>
              <a:defRPr>
                <a:solidFill>
                  <a:srgbClr val="3B7150"/>
                </a:solidFill>
              </a:defRPr>
            </a:lvl1pPr>
          </a:lstStyle>
          <a:p>
            <a:fld id="{64674299-EE2E-496F-A96E-F2F69404FE7A}" type="slidenum">
              <a:rPr lang="en-ZA" smtClean="0"/>
              <a:pPr/>
              <a:t>‹#›</a:t>
            </a:fld>
            <a:endParaRPr lang="en-ZA" dirty="0"/>
          </a:p>
        </p:txBody>
      </p:sp>
      <p:sp>
        <p:nvSpPr>
          <p:cNvPr id="7" name="Rounded Rectangle 6"/>
          <p:cNvSpPr/>
          <p:nvPr/>
        </p:nvSpPr>
        <p:spPr>
          <a:xfrm>
            <a:off x="179514"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p>
        </p:txBody>
      </p:sp>
      <p:pic>
        <p:nvPicPr>
          <p:cNvPr id="9" name="Picture 8">
            <a:extLst>
              <a:ext uri="{FF2B5EF4-FFF2-40B4-BE49-F238E27FC236}">
                <a16:creationId xmlns:a16="http://schemas.microsoft.com/office/drawing/2014/main" xmlns="" id="{C069D016-BDBC-4718-855A-098B11C5BFAC}"/>
              </a:ext>
            </a:extLst>
          </p:cNvPr>
          <p:cNvPicPr/>
          <p:nvPr/>
        </p:nvPicPr>
        <p:blipFill>
          <a:blip r:embed="rId2">
            <a:extLst>
              <a:ext uri="{28A0092B-C50C-407E-A947-70E740481C1C}">
                <a14:useLocalDpi xmlns:a14="http://schemas.microsoft.com/office/drawing/2010/main" xmlns="" val="0"/>
              </a:ext>
            </a:extLst>
          </a:blip>
          <a:srcRect/>
          <a:stretch>
            <a:fillRect/>
          </a:stretch>
        </p:blipFill>
        <p:spPr bwMode="auto">
          <a:xfrm>
            <a:off x="3618558" y="674849"/>
            <a:ext cx="1979910" cy="1979910"/>
          </a:xfrm>
          <a:prstGeom prst="rect">
            <a:avLst/>
          </a:prstGeom>
          <a:noFill/>
        </p:spPr>
      </p:pic>
    </p:spTree>
    <p:extLst>
      <p:ext uri="{BB962C8B-B14F-4D97-AF65-F5344CB8AC3E}">
        <p14:creationId xmlns:p14="http://schemas.microsoft.com/office/powerpoint/2010/main" xmlns="" val="166303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81850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dirty="0"/>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900">
                <a:solidFill>
                  <a:schemeClr val="tx1">
                    <a:tint val="75000"/>
                  </a:schemeClr>
                </a:solidFill>
                <a:latin typeface="Times New Roman" pitchFamily="18" charset="0"/>
                <a:cs typeface="Times New Roman" pitchFamily="18" charset="0"/>
              </a:defRPr>
            </a:lvl1pPr>
          </a:lstStyle>
          <a:p>
            <a:fld id="{64674299-EE2E-496F-A96E-F2F69404FE7A}" type="slidenum">
              <a:rPr lang="en-ZA" smtClean="0"/>
              <a:pPr/>
              <a:t>‹#›</a:t>
            </a:fld>
            <a:endParaRPr lang="en-ZA" dirty="0"/>
          </a:p>
        </p:txBody>
      </p:sp>
    </p:spTree>
    <p:extLst>
      <p:ext uri="{BB962C8B-B14F-4D97-AF65-F5344CB8AC3E}">
        <p14:creationId xmlns:p14="http://schemas.microsoft.com/office/powerpoint/2010/main" xmlns="" val="1632235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defTabSz="685800" rtl="0" eaLnBrk="1" latinLnBrk="0" hangingPunct="1">
        <a:spcBef>
          <a:spcPct val="0"/>
        </a:spcBef>
        <a:buNone/>
        <a:defRPr sz="3300" kern="1200" cap="small" baseline="0">
          <a:solidFill>
            <a:schemeClr val="tx1"/>
          </a:solidFill>
          <a:latin typeface="Times New Roman" pitchFamily="18" charset="0"/>
          <a:ea typeface="+mj-ea"/>
          <a:cs typeface="Times New Roman" pitchFamily="18" charset="0"/>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Times New Roman" pitchFamily="18" charset="0"/>
          <a:ea typeface="+mn-ea"/>
          <a:cs typeface="Times New Roman" pitchFamily="18" charset="0"/>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Times New Roman" pitchFamily="18" charset="0"/>
          <a:ea typeface="+mn-ea"/>
          <a:cs typeface="Times New Roman" pitchFamily="18" charset="0"/>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Times New Roman" pitchFamily="18" charset="0"/>
          <a:ea typeface="+mn-ea"/>
          <a:cs typeface="Times New Roman" pitchFamily="18" charset="0"/>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Times New Roman" pitchFamily="18" charset="0"/>
          <a:ea typeface="+mn-ea"/>
          <a:cs typeface="Times New Roman" pitchFamily="18"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34D815-1675-4042-A87C-A577CC9EAA94}"/>
              </a:ext>
            </a:extLst>
          </p:cNvPr>
          <p:cNvSpPr>
            <a:spLocks noGrp="1"/>
          </p:cNvSpPr>
          <p:nvPr>
            <p:ph type="ctrTitle"/>
          </p:nvPr>
        </p:nvSpPr>
        <p:spPr/>
        <p:txBody>
          <a:bodyPr>
            <a:normAutofit/>
          </a:bodyPr>
          <a:lstStyle/>
          <a:p>
            <a:r>
              <a:rPr lang="en-ZA" sz="3200" b="0" dirty="0"/>
              <a:t>Submission to the </a:t>
            </a:r>
            <a:r>
              <a:rPr lang="en-US" sz="3200" b="0" dirty="0"/>
              <a:t>Standing Committee on Appropriations on the </a:t>
            </a:r>
            <a:r>
              <a:rPr lang="en-ZA" sz="3200" b="0" dirty="0"/>
              <a:t>Medium Term Budget Policy Statement </a:t>
            </a:r>
          </a:p>
        </p:txBody>
      </p:sp>
      <p:sp>
        <p:nvSpPr>
          <p:cNvPr id="3" name="Subtitle 2">
            <a:extLst>
              <a:ext uri="{FF2B5EF4-FFF2-40B4-BE49-F238E27FC236}">
                <a16:creationId xmlns:a16="http://schemas.microsoft.com/office/drawing/2014/main" xmlns="" id="{09FC0E38-E559-47B9-9E9E-52A47280657E}"/>
              </a:ext>
            </a:extLst>
          </p:cNvPr>
          <p:cNvSpPr>
            <a:spLocks noGrp="1"/>
          </p:cNvSpPr>
          <p:nvPr>
            <p:ph type="subTitle" idx="1"/>
          </p:nvPr>
        </p:nvSpPr>
        <p:spPr/>
        <p:txBody>
          <a:bodyPr/>
          <a:lstStyle/>
          <a:p>
            <a:r>
              <a:rPr lang="en-ZA" dirty="0"/>
              <a:t>3 November 2020</a:t>
            </a:r>
          </a:p>
        </p:txBody>
      </p:sp>
      <p:sp>
        <p:nvSpPr>
          <p:cNvPr id="4" name="Slide Number Placeholder 3">
            <a:extLst>
              <a:ext uri="{FF2B5EF4-FFF2-40B4-BE49-F238E27FC236}">
                <a16:creationId xmlns:a16="http://schemas.microsoft.com/office/drawing/2014/main" xmlns="" id="{0E6BD635-B991-483E-8909-81DBFD08B542}"/>
              </a:ext>
            </a:extLst>
          </p:cNvPr>
          <p:cNvSpPr>
            <a:spLocks noGrp="1"/>
          </p:cNvSpPr>
          <p:nvPr>
            <p:ph type="sldNum" sz="quarter" idx="12"/>
          </p:nvPr>
        </p:nvSpPr>
        <p:spPr/>
        <p:txBody>
          <a:bodyPr/>
          <a:lstStyle/>
          <a:p>
            <a:fld id="{64674299-EE2E-496F-A96E-F2F69404FE7A}" type="slidenum">
              <a:rPr lang="en-ZA" smtClean="0"/>
              <a:pPr/>
              <a:t>1</a:t>
            </a:fld>
            <a:endParaRPr lang="en-ZA" dirty="0"/>
          </a:p>
        </p:txBody>
      </p:sp>
    </p:spTree>
    <p:extLst>
      <p:ext uri="{BB962C8B-B14F-4D97-AF65-F5344CB8AC3E}">
        <p14:creationId xmlns:p14="http://schemas.microsoft.com/office/powerpoint/2010/main" xmlns="" val="3595094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9A82E5-1AAA-4112-A295-A76859200CA0}"/>
              </a:ext>
            </a:extLst>
          </p:cNvPr>
          <p:cNvSpPr>
            <a:spLocks noGrp="1"/>
          </p:cNvSpPr>
          <p:nvPr>
            <p:ph type="title"/>
          </p:nvPr>
        </p:nvSpPr>
        <p:spPr/>
        <p:txBody>
          <a:bodyPr>
            <a:normAutofit/>
          </a:bodyPr>
          <a:lstStyle/>
          <a:p>
            <a:r>
              <a:rPr lang="en-ZA" sz="3200" dirty="0"/>
              <a:t>Fiscal Framework: Special Adjustments Budget Relative to MTBPS 2020</a:t>
            </a:r>
          </a:p>
        </p:txBody>
      </p:sp>
      <p:sp>
        <p:nvSpPr>
          <p:cNvPr id="3" name="Content Placeholder 2">
            <a:extLst>
              <a:ext uri="{FF2B5EF4-FFF2-40B4-BE49-F238E27FC236}">
                <a16:creationId xmlns:a16="http://schemas.microsoft.com/office/drawing/2014/main" xmlns="" id="{CDCA19F7-9109-447E-AF30-ED8507B73BA7}"/>
              </a:ext>
            </a:extLst>
          </p:cNvPr>
          <p:cNvSpPr>
            <a:spLocks noGrp="1"/>
          </p:cNvSpPr>
          <p:nvPr>
            <p:ph idx="1"/>
          </p:nvPr>
        </p:nvSpPr>
        <p:spPr>
          <a:xfrm>
            <a:off x="6176682" y="1519580"/>
            <a:ext cx="2770093" cy="1725641"/>
          </a:xfrm>
        </p:spPr>
        <p:txBody>
          <a:bodyPr>
            <a:noAutofit/>
          </a:bodyPr>
          <a:lstStyle/>
          <a:p>
            <a:r>
              <a:rPr lang="en-ZA" sz="1400" dirty="0"/>
              <a:t>Assessing allocations between Special Adjustment Budget (SAB) relative to MTBPS, FFC notes:</a:t>
            </a:r>
          </a:p>
          <a:p>
            <a:pPr marL="265113" lvl="1" indent="-176213"/>
            <a:r>
              <a:rPr lang="en-ZA" sz="1400" dirty="0"/>
              <a:t>MTBPS revenue projections for 2021/22 are lower by R4.6 billion</a:t>
            </a:r>
          </a:p>
          <a:p>
            <a:pPr marL="265113" lvl="1" indent="-176213"/>
            <a:r>
              <a:rPr lang="en-ZA" sz="1400" dirty="0"/>
              <a:t>Slight easing of consolidation path set out in June – evident in additions to main budget expenditure with R37 billion added in 2021/22 and R66 billion in 2022/23</a:t>
            </a:r>
          </a:p>
          <a:p>
            <a:pPr marL="265113" lvl="1" indent="-176213"/>
            <a:r>
              <a:rPr lang="en-ZA" sz="1400" dirty="0"/>
              <a:t>Bulk of the additions go to non-interest expenditure (R29 billion in 2021/22 and R49 billion in 2022/23) </a:t>
            </a:r>
          </a:p>
          <a:p>
            <a:pPr marL="265113" lvl="1" indent="-176213"/>
            <a:r>
              <a:rPr lang="en-ZA" sz="1400" b="1" dirty="0"/>
              <a:t>But</a:t>
            </a:r>
            <a:r>
              <a:rPr lang="en-ZA" sz="1400" dirty="0"/>
              <a:t> debt service costs also higher and continues to  also crowd out other forms of spending, and the burden of this is being pushed to provinces and municipalities</a:t>
            </a:r>
          </a:p>
        </p:txBody>
      </p:sp>
      <p:sp>
        <p:nvSpPr>
          <p:cNvPr id="4" name="Slide Number Placeholder 3">
            <a:extLst>
              <a:ext uri="{FF2B5EF4-FFF2-40B4-BE49-F238E27FC236}">
                <a16:creationId xmlns:a16="http://schemas.microsoft.com/office/drawing/2014/main" xmlns="" id="{9FF190E3-F943-4B19-9DBF-F403C29F45D2}"/>
              </a:ext>
            </a:extLst>
          </p:cNvPr>
          <p:cNvSpPr>
            <a:spLocks noGrp="1"/>
          </p:cNvSpPr>
          <p:nvPr>
            <p:ph type="sldNum" sz="quarter" idx="12"/>
          </p:nvPr>
        </p:nvSpPr>
        <p:spPr/>
        <p:txBody>
          <a:bodyPr/>
          <a:lstStyle/>
          <a:p>
            <a:fld id="{64674299-EE2E-496F-A96E-F2F69404FE7A}" type="slidenum">
              <a:rPr lang="en-ZA" smtClean="0"/>
              <a:pPr/>
              <a:t>10</a:t>
            </a:fld>
            <a:endParaRPr lang="en-ZA" dirty="0"/>
          </a:p>
        </p:txBody>
      </p:sp>
      <p:graphicFrame>
        <p:nvGraphicFramePr>
          <p:cNvPr id="6" name="Table 5"/>
          <p:cNvGraphicFramePr>
            <a:graphicFrameLocks noGrp="1"/>
          </p:cNvGraphicFramePr>
          <p:nvPr/>
        </p:nvGraphicFramePr>
        <p:xfrm>
          <a:off x="251010" y="1618064"/>
          <a:ext cx="6042214" cy="4877534"/>
        </p:xfrm>
        <a:graphic>
          <a:graphicData uri="http://schemas.openxmlformats.org/drawingml/2006/table">
            <a:tbl>
              <a:tblPr>
                <a:tableStyleId>{8799B23B-EC83-4686-B30A-512413B5E67A}</a:tableStyleId>
              </a:tblPr>
              <a:tblGrid>
                <a:gridCol w="869322">
                  <a:extLst>
                    <a:ext uri="{9D8B030D-6E8A-4147-A177-3AD203B41FA5}">
                      <a16:colId xmlns:a16="http://schemas.microsoft.com/office/drawing/2014/main" xmlns="" val="20000"/>
                    </a:ext>
                  </a:extLst>
                </a:gridCol>
                <a:gridCol w="886535">
                  <a:extLst>
                    <a:ext uri="{9D8B030D-6E8A-4147-A177-3AD203B41FA5}">
                      <a16:colId xmlns:a16="http://schemas.microsoft.com/office/drawing/2014/main" xmlns="" val="20001"/>
                    </a:ext>
                  </a:extLst>
                </a:gridCol>
                <a:gridCol w="723000">
                  <a:extLst>
                    <a:ext uri="{9D8B030D-6E8A-4147-A177-3AD203B41FA5}">
                      <a16:colId xmlns:a16="http://schemas.microsoft.com/office/drawing/2014/main" xmlns="" val="20002"/>
                    </a:ext>
                  </a:extLst>
                </a:gridCol>
                <a:gridCol w="766036">
                  <a:extLst>
                    <a:ext uri="{9D8B030D-6E8A-4147-A177-3AD203B41FA5}">
                      <a16:colId xmlns:a16="http://schemas.microsoft.com/office/drawing/2014/main" xmlns="" val="20003"/>
                    </a:ext>
                  </a:extLst>
                </a:gridCol>
                <a:gridCol w="636928">
                  <a:extLst>
                    <a:ext uri="{9D8B030D-6E8A-4147-A177-3AD203B41FA5}">
                      <a16:colId xmlns:a16="http://schemas.microsoft.com/office/drawing/2014/main" xmlns="" val="20004"/>
                    </a:ext>
                  </a:extLst>
                </a:gridCol>
                <a:gridCol w="791857">
                  <a:extLst>
                    <a:ext uri="{9D8B030D-6E8A-4147-A177-3AD203B41FA5}">
                      <a16:colId xmlns:a16="http://schemas.microsoft.com/office/drawing/2014/main" xmlns="" val="20005"/>
                    </a:ext>
                  </a:extLst>
                </a:gridCol>
                <a:gridCol w="671357">
                  <a:extLst>
                    <a:ext uri="{9D8B030D-6E8A-4147-A177-3AD203B41FA5}">
                      <a16:colId xmlns:a16="http://schemas.microsoft.com/office/drawing/2014/main" xmlns="" val="20006"/>
                    </a:ext>
                  </a:extLst>
                </a:gridCol>
                <a:gridCol w="697179">
                  <a:extLst>
                    <a:ext uri="{9D8B030D-6E8A-4147-A177-3AD203B41FA5}">
                      <a16:colId xmlns:a16="http://schemas.microsoft.com/office/drawing/2014/main" xmlns="" val="20007"/>
                    </a:ext>
                  </a:extLst>
                </a:gridCol>
              </a:tblGrid>
              <a:tr h="380165">
                <a:tc rowSpan="2">
                  <a:txBody>
                    <a:bodyPr/>
                    <a:lstStyle/>
                    <a:p>
                      <a:pPr algn="l" fontAlgn="t"/>
                      <a:r>
                        <a:rPr lang="en-US" sz="1200" b="1" u="none" strike="noStrike" dirty="0">
                          <a:effectLst/>
                          <a:latin typeface="Times New Roman" panose="02020603050405020304" pitchFamily="18" charset="0"/>
                          <a:cs typeface="Times New Roman" panose="02020603050405020304" pitchFamily="18" charset="0"/>
                        </a:rPr>
                        <a:t> R billion/% of GDP</a:t>
                      </a:r>
                      <a:endParaRPr lang="en-US" sz="12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solidFill>
                  </a:tcPr>
                </a:tc>
                <a:tc>
                  <a:txBody>
                    <a:bodyPr/>
                    <a:lstStyle/>
                    <a:p>
                      <a:pPr algn="ctr" fontAlgn="t"/>
                      <a:endParaRPr lang="en-US" sz="1200" b="1" u="none" strike="noStrike" dirty="0">
                        <a:effectLst/>
                        <a:latin typeface="Times New Roman" panose="02020603050405020304" pitchFamily="18" charset="0"/>
                        <a:cs typeface="Times New Roman" panose="02020603050405020304" pitchFamily="18" charset="0"/>
                      </a:endParaRPr>
                    </a:p>
                    <a:p>
                      <a:pPr algn="ctr" fontAlgn="t"/>
                      <a:r>
                        <a:rPr lang="en-US" sz="1200" b="1" u="none" strike="noStrike" dirty="0">
                          <a:effectLst/>
                          <a:latin typeface="Times New Roman" panose="02020603050405020304" pitchFamily="18" charset="0"/>
                          <a:cs typeface="Times New Roman" panose="02020603050405020304" pitchFamily="18" charset="0"/>
                        </a:rPr>
                        <a:t>Budget 2020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bg1"/>
                    </a:solidFill>
                  </a:tcPr>
                </a:tc>
                <a:tc gridSpan="3">
                  <a:txBody>
                    <a:bodyPr/>
                    <a:lstStyle/>
                    <a:p>
                      <a:pPr algn="ctr" fontAlgn="t"/>
                      <a:endParaRPr lang="en-US" sz="1200" b="1" u="none" strike="noStrike" dirty="0">
                        <a:effectLst/>
                        <a:latin typeface="Times New Roman" panose="02020603050405020304" pitchFamily="18" charset="0"/>
                        <a:cs typeface="Times New Roman" panose="02020603050405020304" pitchFamily="18" charset="0"/>
                      </a:endParaRPr>
                    </a:p>
                    <a:p>
                      <a:pPr algn="ctr" fontAlgn="t"/>
                      <a:r>
                        <a:rPr lang="en-US" sz="1200" b="1" u="none" strike="noStrike" dirty="0">
                          <a:effectLst/>
                          <a:latin typeface="Times New Roman" panose="02020603050405020304" pitchFamily="18" charset="0"/>
                          <a:cs typeface="Times New Roman" panose="02020603050405020304" pitchFamily="18" charset="0"/>
                        </a:rPr>
                        <a:t>SAB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c hMerge="1">
                  <a:txBody>
                    <a:bodyPr/>
                    <a:lstStyle/>
                    <a:p>
                      <a:endParaRPr lang="en-US"/>
                    </a:p>
                  </a:txBody>
                  <a:tcPr/>
                </a:tc>
                <a:tc gridSpan="3">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MTBPS 2020</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93961">
                <a:tc vMerge="1">
                  <a:txBody>
                    <a:bodyPr/>
                    <a:lstStyle/>
                    <a:p>
                      <a:pPr algn="l" fontAlgn="b"/>
                      <a:endParaRPr lang="en-US" sz="800" b="1" i="1" u="none" strike="noStrike" dirty="0">
                        <a:solidFill>
                          <a:srgbClr val="000000"/>
                        </a:solidFill>
                        <a:effectLst/>
                        <a:latin typeface="Times New Roman" panose="02020603050405020304" pitchFamily="18" charset="0"/>
                      </a:endParaRPr>
                    </a:p>
                  </a:txBody>
                  <a:tcPr marL="7620" marR="7620" marT="7620" marB="0" anchor="b"/>
                </a:tc>
                <a:tc>
                  <a:txBody>
                    <a:bodyPr/>
                    <a:lstStyle/>
                    <a:p>
                      <a:pPr algn="ctr" fontAlgn="t"/>
                      <a:r>
                        <a:rPr lang="en-US" sz="1200" b="1" u="none" strike="noStrike" dirty="0">
                          <a:effectLst/>
                          <a:latin typeface="Times New Roman" panose="02020603050405020304" pitchFamily="18" charset="0"/>
                          <a:cs typeface="Times New Roman" panose="02020603050405020304" pitchFamily="18" charset="0"/>
                        </a:rPr>
                        <a:t> 2020/21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bg1"/>
                    </a:solidFill>
                  </a:tcPr>
                </a:tc>
                <a:tc>
                  <a:txBody>
                    <a:bodyPr/>
                    <a:lstStyle/>
                    <a:p>
                      <a:pPr algn="ctr" fontAlgn="t"/>
                      <a:r>
                        <a:rPr lang="en-US" sz="1200" b="1" u="none" strike="noStrike" dirty="0">
                          <a:effectLst/>
                          <a:latin typeface="Times New Roman" panose="02020603050405020304" pitchFamily="18" charset="0"/>
                          <a:cs typeface="Times New Roman" panose="02020603050405020304" pitchFamily="18" charset="0"/>
                        </a:rPr>
                        <a:t> 2020/21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solidFill>
                      <a:schemeClr val="bg1"/>
                    </a:solidFill>
                  </a:tcPr>
                </a:tc>
                <a:tc>
                  <a:txBody>
                    <a:bodyPr/>
                    <a:lstStyle/>
                    <a:p>
                      <a:pPr algn="ctr" fontAlgn="t"/>
                      <a:r>
                        <a:rPr lang="en-US" sz="1200" b="1" u="none" strike="noStrike" dirty="0">
                          <a:effectLst/>
                          <a:latin typeface="Times New Roman" panose="02020603050405020304" pitchFamily="18" charset="0"/>
                          <a:cs typeface="Times New Roman" panose="02020603050405020304" pitchFamily="18" charset="0"/>
                        </a:rPr>
                        <a:t>2021/22</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lumMod val="85000"/>
                      </a:schemeClr>
                    </a:solidFill>
                  </a:tcPr>
                </a:tc>
                <a:tc>
                  <a:txBody>
                    <a:bodyPr/>
                    <a:lstStyle/>
                    <a:p>
                      <a:pPr algn="ctr" fontAlgn="t"/>
                      <a:r>
                        <a:rPr lang="en-US" sz="1200" b="1" u="none" strike="noStrike" dirty="0">
                          <a:effectLst/>
                          <a:latin typeface="Times New Roman" panose="02020603050405020304" pitchFamily="18" charset="0"/>
                          <a:cs typeface="Times New Roman" panose="02020603050405020304" pitchFamily="18" charset="0"/>
                        </a:rPr>
                        <a:t>2022/23</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2021/22</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2022/23</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2023/24</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1"/>
                  </a:ext>
                </a:extLst>
              </a:tr>
              <a:tr h="492774">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Main budget revenue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1,398.0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1,099.5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1,268.2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lumMod val="85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1,378.8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1,263.6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1,388.3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1,487.1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2"/>
                  </a:ext>
                </a:extLst>
              </a:tr>
              <a:tr h="251416">
                <a:tc>
                  <a:txBody>
                    <a:bodyPr/>
                    <a:lstStyle/>
                    <a:p>
                      <a:pPr algn="l" fontAlgn="t"/>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25.8%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22.6%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23.8%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lumMod val="85000"/>
                      </a:schemeClr>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24.5%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23.8%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24.7%</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24.9%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3"/>
                  </a:ext>
                </a:extLst>
              </a:tr>
              <a:tr h="492774">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Main budget expenditure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1,766.0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1,809.2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1,763.8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lumMod val="85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1,809.3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1,801.1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1,874.8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1,924.6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4"/>
                  </a:ext>
                </a:extLst>
              </a:tr>
              <a:tr h="251416">
                <a:tc>
                  <a:txBody>
                    <a:bodyPr/>
                    <a:lstStyle/>
                    <a:p>
                      <a:pPr algn="l" fontAlgn="t"/>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32.5%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37.2%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33.1%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lumMod val="85000"/>
                      </a:schemeClr>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32.2%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33.9%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33.3%</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32.3%</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5"/>
                  </a:ext>
                </a:extLst>
              </a:tr>
              <a:tr h="49277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Non-interest expenditure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R="7620" marT="7620" marB="0" anchor="b">
                    <a:solidFill>
                      <a:schemeClr val="bg1"/>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1,536.7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1,572.7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1,500.6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1,508.2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1,529.3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1,557.2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1,571.5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6"/>
                  </a:ext>
                </a:extLst>
              </a:tr>
              <a:tr h="251416">
                <a:tc>
                  <a:txBody>
                    <a:bodyPr/>
                    <a:lstStyle/>
                    <a:p>
                      <a:pPr algn="l" fontAlgn="t"/>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R="7620" marT="7620" marB="0">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28.3%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32.4%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28.2%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lumMod val="85000"/>
                      </a:schemeClr>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26.8%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28.8%</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27.7%</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26.4%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7"/>
                  </a:ext>
                </a:extLst>
              </a:tr>
              <a:tr h="492774">
                <a:tc>
                  <a:txBody>
                    <a:bodyPr/>
                    <a:lstStyle/>
                    <a:p>
                      <a:pPr algn="l" fontAlgn="b"/>
                      <a:r>
                        <a:rPr lang="en-US" sz="1200" u="none" strike="noStrike" dirty="0">
                          <a:effectLst/>
                          <a:latin typeface="Times New Roman" panose="02020603050405020304" pitchFamily="18" charset="0"/>
                          <a:cs typeface="Times New Roman" panose="02020603050405020304" pitchFamily="18" charset="0"/>
                        </a:rPr>
                        <a:t>Debt-service costs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R="7620" marT="7620" marB="0" anchor="b">
                    <a:solidFill>
                      <a:schemeClr val="bg1"/>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229.3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236.4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263.1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301.1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271.8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317.6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353.1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8"/>
                  </a:ext>
                </a:extLst>
              </a:tr>
              <a:tr h="251416">
                <a:tc>
                  <a:txBody>
                    <a:bodyPr/>
                    <a:lstStyle/>
                    <a:p>
                      <a:pPr algn="l" fontAlgn="t"/>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4.2%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4.9%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4.9%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lumMod val="85000"/>
                      </a:schemeClr>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5.4%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5.1%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5.6%</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5.9%</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09"/>
                  </a:ext>
                </a:extLst>
              </a:tr>
              <a:tr h="380165">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Main budget balance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-368.0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-709.7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-495.6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lumMod val="85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-430.5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-537.4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-486.6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-437.5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10"/>
                  </a:ext>
                </a:extLst>
              </a:tr>
              <a:tr h="251416">
                <a:tc>
                  <a:txBody>
                    <a:bodyPr/>
                    <a:lstStyle/>
                    <a:p>
                      <a:pPr algn="l" fontAlgn="t"/>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-6.8%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-14.6%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-9.3%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lumMod val="85000"/>
                      </a:schemeClr>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-7.7%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-10.1%</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-8.6%</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-7.3%</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11"/>
                  </a:ext>
                </a:extLst>
              </a:tr>
              <a:tr h="380165">
                <a:tc>
                  <a:txBody>
                    <a:bodyPr/>
                    <a:lstStyle/>
                    <a:p>
                      <a:pPr algn="l" fontAlgn="b"/>
                      <a:r>
                        <a:rPr lang="en-US" sz="1200" b="1" u="none" strike="noStrike" dirty="0">
                          <a:effectLst/>
                          <a:latin typeface="Times New Roman" panose="02020603050405020304" pitchFamily="18" charset="0"/>
                          <a:cs typeface="Times New Roman" panose="02020603050405020304" pitchFamily="18" charset="0"/>
                        </a:rPr>
                        <a:t>Primary balance</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t"/>
                      <a:r>
                        <a:rPr lang="en-US" sz="1200" b="1" u="none" strike="noStrike" dirty="0">
                          <a:effectLst/>
                          <a:latin typeface="Times New Roman" panose="02020603050405020304" pitchFamily="18" charset="0"/>
                          <a:cs typeface="Times New Roman" panose="02020603050405020304" pitchFamily="18" charset="0"/>
                        </a:rPr>
                        <a:t>  -138.7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bg1"/>
                    </a:solidFill>
                  </a:tcPr>
                </a:tc>
                <a:tc>
                  <a:txBody>
                    <a:bodyPr/>
                    <a:lstStyle/>
                    <a:p>
                      <a:pPr algn="ctr" fontAlgn="t"/>
                      <a:r>
                        <a:rPr lang="en-US" sz="1200" b="1" u="none" strike="noStrike" dirty="0">
                          <a:effectLst/>
                          <a:latin typeface="Times New Roman" panose="02020603050405020304" pitchFamily="18" charset="0"/>
                          <a:cs typeface="Times New Roman" panose="02020603050405020304" pitchFamily="18" charset="0"/>
                        </a:rPr>
                        <a:t>  -473.2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solidFill>
                      <a:schemeClr val="bg1"/>
                    </a:solidFill>
                  </a:tcPr>
                </a:tc>
                <a:tc>
                  <a:txBody>
                    <a:bodyPr/>
                    <a:lstStyle/>
                    <a:p>
                      <a:pPr algn="ctr" fontAlgn="t"/>
                      <a:r>
                        <a:rPr lang="en-US" sz="1200" b="1" u="none" strike="noStrike" dirty="0">
                          <a:effectLst/>
                          <a:latin typeface="Times New Roman" panose="02020603050405020304" pitchFamily="18" charset="0"/>
                          <a:cs typeface="Times New Roman" panose="02020603050405020304" pitchFamily="18" charset="0"/>
                        </a:rPr>
                        <a:t>  -232.4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solidFill>
                      <a:schemeClr val="bg1">
                        <a:lumMod val="85000"/>
                      </a:schemeClr>
                    </a:solidFill>
                  </a:tcPr>
                </a:tc>
                <a:tc>
                  <a:txBody>
                    <a:bodyPr/>
                    <a:lstStyle/>
                    <a:p>
                      <a:pPr algn="ctr" fontAlgn="t"/>
                      <a:r>
                        <a:rPr lang="en-US" sz="1200" b="1" u="none" strike="noStrike" dirty="0">
                          <a:effectLst/>
                          <a:latin typeface="Times New Roman" panose="02020603050405020304" pitchFamily="18" charset="0"/>
                          <a:cs typeface="Times New Roman" panose="02020603050405020304" pitchFamily="18" charset="0"/>
                        </a:rPr>
                        <a:t>  -129.5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-265.7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-169.0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200" b="1" u="none" strike="noStrike" dirty="0">
                          <a:effectLst/>
                          <a:latin typeface="Times New Roman" panose="02020603050405020304" pitchFamily="18" charset="0"/>
                          <a:cs typeface="Times New Roman" panose="02020603050405020304" pitchFamily="18" charset="0"/>
                        </a:rPr>
                        <a:t>  -84.4 </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xmlns="" val="10012"/>
                  </a:ext>
                </a:extLst>
              </a:tr>
              <a:tr h="251416">
                <a:tc>
                  <a:txBody>
                    <a:bodyPr/>
                    <a:lstStyle/>
                    <a:p>
                      <a:pPr algn="l" fontAlgn="t"/>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R="7620" marT="7620" marB="0">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-2.6%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-9.7%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-4.4%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t"/>
                      <a:r>
                        <a:rPr lang="en-US" sz="1200" u="none" strike="noStrike" dirty="0">
                          <a:effectLst/>
                          <a:latin typeface="Times New Roman" panose="02020603050405020304" pitchFamily="18" charset="0"/>
                          <a:cs typeface="Times New Roman" panose="02020603050405020304" pitchFamily="18" charset="0"/>
                        </a:rPr>
                        <a:t>-2.3%  </a:t>
                      </a:r>
                      <a:endParaRPr lang="en-US" sz="1200" b="0"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-5.0%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-3.0%</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-1.4%</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1301337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Autofit/>
          </a:bodyPr>
          <a:lstStyle/>
          <a:p>
            <a:r>
              <a:rPr lang="en-ZA" sz="3200" dirty="0"/>
              <a:t>Analysis of Growth Rates</a:t>
            </a:r>
            <a:endParaRPr lang="en-US" sz="4000" dirty="0">
              <a:effectLst/>
            </a:endParaRPr>
          </a:p>
        </p:txBody>
      </p:sp>
      <p:sp>
        <p:nvSpPr>
          <p:cNvPr id="6" name="TextBox 5"/>
          <p:cNvSpPr txBox="1"/>
          <p:nvPr/>
        </p:nvSpPr>
        <p:spPr>
          <a:xfrm>
            <a:off x="323528" y="4289900"/>
            <a:ext cx="8560497" cy="2031325"/>
          </a:xfrm>
          <a:prstGeom prst="rect">
            <a:avLst/>
          </a:prstGeom>
          <a:noFill/>
        </p:spPr>
        <p:txBody>
          <a:bodyPr wrap="square" rtlCol="0">
            <a:spAutoFit/>
          </a:bodyPr>
          <a:lstStyle/>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Assessment of growth rates show that despite the additions to non interest expenditure, in terms of year-on-year growth, cuts are envisaged for 2021/22</a:t>
            </a:r>
          </a:p>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There is however a clear prioritisation of capital spending with payments for capital assets projected to grow by 13.4% in 2021/22</a:t>
            </a:r>
          </a:p>
          <a:p>
            <a:pPr marL="742950" lvl="1"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 budget protects capital spending from reductions, thus reflecting the decision to adopt an infrastructure-led approach to growth – this trend continues over entire MTEF period, but with a declining trajectory.</a:t>
            </a:r>
          </a:p>
        </p:txBody>
      </p:sp>
      <p:sp>
        <p:nvSpPr>
          <p:cNvPr id="3" name="Slide Number Placeholder 2"/>
          <p:cNvSpPr>
            <a:spLocks noGrp="1"/>
          </p:cNvSpPr>
          <p:nvPr>
            <p:ph type="sldNum" sz="quarter" idx="4294967295"/>
          </p:nvPr>
        </p:nvSpPr>
        <p:spPr>
          <a:xfrm>
            <a:off x="6553200" y="6237288"/>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3B7150"/>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1102E04-C8CA-4535-B9A8-E00E6E7F4501}" type="slidenum">
              <a:rPr lang="en-ZA" smtClean="0"/>
              <a:pPr>
                <a:defRPr/>
              </a:pPr>
              <a:t>11</a:t>
            </a:fld>
            <a:endParaRPr lang="en-ZA" dirty="0"/>
          </a:p>
        </p:txBody>
      </p:sp>
      <p:graphicFrame>
        <p:nvGraphicFramePr>
          <p:cNvPr id="7" name="Table 6">
            <a:extLst>
              <a:ext uri="{FF2B5EF4-FFF2-40B4-BE49-F238E27FC236}">
                <a16:creationId xmlns:a16="http://schemas.microsoft.com/office/drawing/2014/main" xmlns="" id="{6ACC2333-81A4-4B44-AEEC-7CBDC5717771}"/>
              </a:ext>
            </a:extLst>
          </p:cNvPr>
          <p:cNvGraphicFramePr>
            <a:graphicFrameLocks noGrp="1"/>
          </p:cNvGraphicFramePr>
          <p:nvPr/>
        </p:nvGraphicFramePr>
        <p:xfrm>
          <a:off x="323528" y="1628801"/>
          <a:ext cx="8445623" cy="2520279"/>
        </p:xfrm>
        <a:graphic>
          <a:graphicData uri="http://schemas.openxmlformats.org/drawingml/2006/table">
            <a:tbl>
              <a:tblPr>
                <a:tableStyleId>{8799B23B-EC83-4686-B30A-512413B5E67A}</a:tableStyleId>
              </a:tblPr>
              <a:tblGrid>
                <a:gridCol w="3011343">
                  <a:extLst>
                    <a:ext uri="{9D8B030D-6E8A-4147-A177-3AD203B41FA5}">
                      <a16:colId xmlns:a16="http://schemas.microsoft.com/office/drawing/2014/main" xmlns="" val="1120504156"/>
                    </a:ext>
                  </a:extLst>
                </a:gridCol>
                <a:gridCol w="1237129">
                  <a:extLst>
                    <a:ext uri="{9D8B030D-6E8A-4147-A177-3AD203B41FA5}">
                      <a16:colId xmlns:a16="http://schemas.microsoft.com/office/drawing/2014/main" xmlns="" val="2575566096"/>
                    </a:ext>
                  </a:extLst>
                </a:gridCol>
                <a:gridCol w="1138518">
                  <a:extLst>
                    <a:ext uri="{9D8B030D-6E8A-4147-A177-3AD203B41FA5}">
                      <a16:colId xmlns:a16="http://schemas.microsoft.com/office/drawing/2014/main" xmlns="" val="1230417210"/>
                    </a:ext>
                  </a:extLst>
                </a:gridCol>
                <a:gridCol w="1048870">
                  <a:extLst>
                    <a:ext uri="{9D8B030D-6E8A-4147-A177-3AD203B41FA5}">
                      <a16:colId xmlns:a16="http://schemas.microsoft.com/office/drawing/2014/main" xmlns="" val="2341863446"/>
                    </a:ext>
                  </a:extLst>
                </a:gridCol>
                <a:gridCol w="1075684">
                  <a:extLst>
                    <a:ext uri="{9D8B030D-6E8A-4147-A177-3AD203B41FA5}">
                      <a16:colId xmlns:a16="http://schemas.microsoft.com/office/drawing/2014/main" xmlns="" val="20004"/>
                    </a:ext>
                  </a:extLst>
                </a:gridCol>
                <a:gridCol w="934079">
                  <a:extLst>
                    <a:ext uri="{9D8B030D-6E8A-4147-A177-3AD203B41FA5}">
                      <a16:colId xmlns:a16="http://schemas.microsoft.com/office/drawing/2014/main" xmlns="" val="1489074814"/>
                    </a:ext>
                  </a:extLst>
                </a:gridCol>
              </a:tblGrid>
              <a:tr h="384444">
                <a:tc rowSpan="2">
                  <a:txBody>
                    <a:bodyPr/>
                    <a:lstStyle/>
                    <a:p>
                      <a:pPr algn="ctr" fontAlgn="b"/>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b="1" u="none" strike="noStrike" dirty="0">
                          <a:effectLst/>
                          <a:latin typeface="Times New Roman" panose="02020603050405020304" pitchFamily="18" charset="0"/>
                          <a:cs typeface="Times New Roman" panose="02020603050405020304" pitchFamily="18" charset="0"/>
                        </a:rPr>
                        <a:t>2019/20</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b="1" u="none" strike="noStrike" dirty="0">
                          <a:effectLst/>
                          <a:latin typeface="Times New Roman" panose="02020603050405020304" pitchFamily="18" charset="0"/>
                          <a:cs typeface="Times New Roman" panose="02020603050405020304" pitchFamily="18" charset="0"/>
                        </a:rPr>
                        <a:t>2020/21</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noFill/>
                  </a:tcPr>
                </a:tc>
                <a:tc>
                  <a:txBody>
                    <a:bodyPr/>
                    <a:lstStyle/>
                    <a:p>
                      <a:pPr algn="ctr" fontAlgn="b"/>
                      <a:r>
                        <a:rPr lang="en-ZA" sz="1400" b="1" u="none" strike="noStrike" dirty="0">
                          <a:effectLst/>
                          <a:latin typeface="Times New Roman" panose="02020603050405020304" pitchFamily="18" charset="0"/>
                          <a:cs typeface="Times New Roman" panose="02020603050405020304" pitchFamily="18" charset="0"/>
                        </a:rPr>
                        <a:t>     2021/22</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ZA" sz="1400" b="1" u="none" strike="noStrike" dirty="0">
                          <a:effectLst/>
                          <a:latin typeface="Times New Roman" panose="02020603050405020304" pitchFamily="18" charset="0"/>
                          <a:cs typeface="Times New Roman" panose="02020603050405020304" pitchFamily="18" charset="0"/>
                        </a:rPr>
                        <a:t>2022/23</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b="1" u="none" strike="noStrike" dirty="0">
                          <a:effectLst/>
                          <a:latin typeface="Times New Roman" panose="02020603050405020304" pitchFamily="18" charset="0"/>
                          <a:cs typeface="Times New Roman" panose="02020603050405020304" pitchFamily="18" charset="0"/>
                        </a:rPr>
                        <a:t>2023/24</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xmlns="" val="280502877"/>
                  </a:ext>
                </a:extLst>
              </a:tr>
              <a:tr h="384444">
                <a:tc vMerge="1">
                  <a:txBody>
                    <a:bodyPr/>
                    <a:lstStyle/>
                    <a:p>
                      <a:endParaRPr lang="en-ZA"/>
                    </a:p>
                  </a:txBody>
                  <a:tcPr/>
                </a:tc>
                <a:tc>
                  <a:txBody>
                    <a:bodyPr/>
                    <a:lstStyle/>
                    <a:p>
                      <a:pPr algn="ctr" fontAlgn="b"/>
                      <a:r>
                        <a:rPr lang="en-ZA" sz="1400" b="1" u="none" strike="noStrike" dirty="0">
                          <a:effectLst/>
                          <a:latin typeface="Times New Roman" panose="02020603050405020304" pitchFamily="18" charset="0"/>
                          <a:cs typeface="Times New Roman" panose="02020603050405020304" pitchFamily="18" charset="0"/>
                        </a:rPr>
                        <a:t>Outcome </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b="1" u="none" strike="noStrike" dirty="0">
                          <a:effectLst/>
                          <a:latin typeface="Times New Roman" panose="02020603050405020304" pitchFamily="18" charset="0"/>
                          <a:cs typeface="Times New Roman" panose="02020603050405020304" pitchFamily="18" charset="0"/>
                        </a:rPr>
                        <a:t>Revised </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noFill/>
                  </a:tcPr>
                </a:tc>
                <a:tc gridSpan="3">
                  <a:txBody>
                    <a:bodyPr/>
                    <a:lstStyle/>
                    <a:p>
                      <a:pPr algn="ctr" fontAlgn="b"/>
                      <a:r>
                        <a:rPr lang="en-ZA" sz="1400" b="1" u="none" strike="noStrike" dirty="0">
                          <a:effectLst/>
                          <a:latin typeface="Times New Roman" panose="02020603050405020304" pitchFamily="18" charset="0"/>
                          <a:cs typeface="Times New Roman" panose="02020603050405020304" pitchFamily="18" charset="0"/>
                        </a:rPr>
                        <a:t>Medium-term estimates</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hMerge="1">
                  <a:txBody>
                    <a:bodyPr/>
                    <a:lstStyle/>
                    <a:p>
                      <a:endParaRPr lang="en-US"/>
                    </a:p>
                  </a:txBody>
                  <a:tcPr/>
                </a:tc>
                <a:tc hMerge="1">
                  <a:txBody>
                    <a:bodyPr/>
                    <a:lstStyle/>
                    <a:p>
                      <a:endParaRPr lang="en-ZA"/>
                    </a:p>
                  </a:txBody>
                  <a:tcPr/>
                </a:tc>
                <a:extLst>
                  <a:ext uri="{0D108BD9-81ED-4DB2-BD59-A6C34878D82A}">
                    <a16:rowId xmlns:a16="http://schemas.microsoft.com/office/drawing/2014/main" xmlns="" val="2957762474"/>
                  </a:ext>
                </a:extLst>
              </a:tr>
              <a:tr h="384444">
                <a:tc>
                  <a:txBody>
                    <a:bodyPr/>
                    <a:lstStyle/>
                    <a:p>
                      <a:pPr algn="l" fontAlgn="b"/>
                      <a:r>
                        <a:rPr lang="en-ZA" sz="1400" b="1" u="none" strike="noStrike" dirty="0">
                          <a:effectLst/>
                          <a:latin typeface="Times New Roman" panose="02020603050405020304" pitchFamily="18" charset="0"/>
                          <a:cs typeface="Times New Roman" panose="02020603050405020304" pitchFamily="18" charset="0"/>
                        </a:rPr>
                        <a:t>Non-interest expenditure</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12,2%</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5,8%</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noFill/>
                  </a:tcPr>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-2,8%</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1,8%</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0,9%</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xmlns="" val="285024273"/>
                  </a:ext>
                </a:extLst>
              </a:tr>
              <a:tr h="598059">
                <a:tc>
                  <a:txBody>
                    <a:bodyPr/>
                    <a:lstStyle/>
                    <a:p>
                      <a:pPr algn="l" fontAlgn="b"/>
                      <a:r>
                        <a:rPr lang="en-GB" sz="1400" b="1" u="none" strike="noStrike" dirty="0">
                          <a:effectLst/>
                          <a:latin typeface="Times New Roman" panose="02020603050405020304" pitchFamily="18" charset="0"/>
                          <a:cs typeface="Times New Roman" panose="02020603050405020304" pitchFamily="18" charset="0"/>
                        </a:rPr>
                        <a:t>Consolidated expenditure including</a:t>
                      </a:r>
                      <a:br>
                        <a:rPr lang="en-GB" sz="1400" b="1" u="none" strike="noStrike" dirty="0">
                          <a:effectLst/>
                          <a:latin typeface="Times New Roman" panose="02020603050405020304" pitchFamily="18" charset="0"/>
                          <a:cs typeface="Times New Roman" panose="02020603050405020304" pitchFamily="18" charset="0"/>
                        </a:rPr>
                      </a:br>
                      <a:r>
                        <a:rPr lang="en-GB" sz="1400" b="1" u="none" strike="noStrike" dirty="0">
                          <a:effectLst/>
                          <a:latin typeface="Times New Roman" panose="02020603050405020304" pitchFamily="18" charset="0"/>
                          <a:cs typeface="Times New Roman" panose="02020603050405020304" pitchFamily="18" charset="0"/>
                        </a:rPr>
                        <a:t>June 2020 budget adjustments</a:t>
                      </a:r>
                      <a:endParaRPr lang="en-GB"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11,9%</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10,2%</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noFill/>
                  </a:tcPr>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-2,2%</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4,3%</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2,9%</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xmlns="" val="675906567"/>
                  </a:ext>
                </a:extLst>
              </a:tr>
              <a:tr h="384444">
                <a:tc>
                  <a:txBody>
                    <a:bodyPr/>
                    <a:lstStyle/>
                    <a:p>
                      <a:pPr algn="l" fontAlgn="b"/>
                      <a:r>
                        <a:rPr lang="en-ZA" sz="1400" b="1" u="none" strike="noStrike" dirty="0">
                          <a:effectLst/>
                          <a:latin typeface="Times New Roman" panose="02020603050405020304" pitchFamily="18" charset="0"/>
                          <a:cs typeface="Times New Roman" panose="02020603050405020304" pitchFamily="18" charset="0"/>
                        </a:rPr>
                        <a:t>Payments for capital assets</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-3,6%</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13,1%</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noFill/>
                  </a:tcPr>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13,4%</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8,3%</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2,1%</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xmlns="" val="1201578198"/>
                  </a:ext>
                </a:extLst>
              </a:tr>
              <a:tr h="384444">
                <a:tc>
                  <a:txBody>
                    <a:bodyPr/>
                    <a:lstStyle/>
                    <a:p>
                      <a:pPr algn="l" fontAlgn="b"/>
                      <a:r>
                        <a:rPr lang="en-ZA" sz="1400" b="1" u="none" strike="noStrike" dirty="0">
                          <a:effectLst/>
                          <a:latin typeface="Times New Roman" panose="02020603050405020304" pitchFamily="18" charset="0"/>
                          <a:cs typeface="Times New Roman" panose="02020603050405020304" pitchFamily="18" charset="0"/>
                        </a:rPr>
                        <a:t>Consolidated expenditure</a:t>
                      </a:r>
                      <a:endParaRPr lang="en-ZA"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11,9%</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5,9%</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noFill/>
                  </a:tcPr>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1,8%</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4,3%</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ZA" sz="1400" u="none" strike="noStrike" dirty="0">
                          <a:effectLst/>
                          <a:latin typeface="Times New Roman" panose="02020603050405020304" pitchFamily="18" charset="0"/>
                          <a:cs typeface="Times New Roman" panose="02020603050405020304" pitchFamily="18" charset="0"/>
                        </a:rPr>
                        <a:t>2,9%</a:t>
                      </a:r>
                      <a:endParaRPr lang="en-ZA"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xmlns="" val="3778205437"/>
                  </a:ext>
                </a:extLst>
              </a:tr>
            </a:tbl>
          </a:graphicData>
        </a:graphic>
      </p:graphicFrame>
    </p:spTree>
    <p:extLst>
      <p:ext uri="{BB962C8B-B14F-4D97-AF65-F5344CB8AC3E}">
        <p14:creationId xmlns:p14="http://schemas.microsoft.com/office/powerpoint/2010/main" xmlns="" val="308988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9A82E5-1AAA-4112-A295-A76859200CA0}"/>
              </a:ext>
            </a:extLst>
          </p:cNvPr>
          <p:cNvSpPr>
            <a:spLocks noGrp="1"/>
          </p:cNvSpPr>
          <p:nvPr>
            <p:ph type="title"/>
          </p:nvPr>
        </p:nvSpPr>
        <p:spPr/>
        <p:txBody>
          <a:bodyPr>
            <a:normAutofit/>
          </a:bodyPr>
          <a:lstStyle/>
          <a:p>
            <a:r>
              <a:rPr lang="en-ZA" sz="3200" dirty="0"/>
              <a:t>Division of Revenue Amongst the Spheres</a:t>
            </a:r>
          </a:p>
        </p:txBody>
      </p:sp>
      <p:sp>
        <p:nvSpPr>
          <p:cNvPr id="3" name="Content Placeholder 2">
            <a:extLst>
              <a:ext uri="{FF2B5EF4-FFF2-40B4-BE49-F238E27FC236}">
                <a16:creationId xmlns:a16="http://schemas.microsoft.com/office/drawing/2014/main" xmlns="" id="{CDCA19F7-9109-447E-AF30-ED8507B73BA7}"/>
              </a:ext>
            </a:extLst>
          </p:cNvPr>
          <p:cNvSpPr>
            <a:spLocks noGrp="1"/>
          </p:cNvSpPr>
          <p:nvPr>
            <p:ph idx="1"/>
          </p:nvPr>
        </p:nvSpPr>
        <p:spPr>
          <a:xfrm>
            <a:off x="5827059" y="1586752"/>
            <a:ext cx="3128682" cy="5015689"/>
          </a:xfrm>
        </p:spPr>
        <p:txBody>
          <a:bodyPr>
            <a:noAutofit/>
          </a:bodyPr>
          <a:lstStyle/>
          <a:p>
            <a:r>
              <a:rPr lang="en-ZA" sz="1400" dirty="0"/>
              <a:t>Broad cuts will affect all three spheres in 2021/22 – FFC notes large, real cuts to PES and LES</a:t>
            </a:r>
          </a:p>
          <a:p>
            <a:r>
              <a:rPr lang="en-ZA" sz="1400" dirty="0"/>
              <a:t>Alongside this, strong real increases projected for conditional grants</a:t>
            </a:r>
          </a:p>
          <a:p>
            <a:r>
              <a:rPr lang="en-ZA" sz="1400" dirty="0"/>
              <a:t>Trends reflect the attempt to cut spending (consolidation) but at the same time to also shift composition of spending from consumption (LES and PES) to capital (conditional grants)</a:t>
            </a:r>
          </a:p>
          <a:p>
            <a:r>
              <a:rPr lang="en-ZA" sz="1400" dirty="0"/>
              <a:t>Commission cautions</a:t>
            </a:r>
            <a:r>
              <a:rPr lang="en-ZA" sz="1600" dirty="0"/>
              <a:t>:</a:t>
            </a:r>
          </a:p>
          <a:p>
            <a:pPr lvl="1"/>
            <a:r>
              <a:rPr lang="en-ZA" sz="1400" dirty="0"/>
              <a:t>Consumption spending (spending on health, education, water, sanitation) is the core of government’s mandate</a:t>
            </a:r>
          </a:p>
          <a:p>
            <a:pPr lvl="1"/>
            <a:r>
              <a:rPr lang="en-ZA" sz="1400" dirty="0"/>
              <a:t>How will provinces and municipalities absorb these cuts and what are implications for delivery of basic services?</a:t>
            </a:r>
          </a:p>
          <a:p>
            <a:pPr marL="0" indent="0">
              <a:buNone/>
            </a:pPr>
            <a:r>
              <a:rPr lang="en-ZA" sz="1400" dirty="0"/>
              <a:t> </a:t>
            </a:r>
          </a:p>
        </p:txBody>
      </p:sp>
      <p:sp>
        <p:nvSpPr>
          <p:cNvPr id="4" name="Slide Number Placeholder 3">
            <a:extLst>
              <a:ext uri="{FF2B5EF4-FFF2-40B4-BE49-F238E27FC236}">
                <a16:creationId xmlns:a16="http://schemas.microsoft.com/office/drawing/2014/main" xmlns="" id="{9FF190E3-F943-4B19-9DBF-F403C29F45D2}"/>
              </a:ext>
            </a:extLst>
          </p:cNvPr>
          <p:cNvSpPr>
            <a:spLocks noGrp="1"/>
          </p:cNvSpPr>
          <p:nvPr>
            <p:ph type="sldNum" sz="quarter" idx="12"/>
          </p:nvPr>
        </p:nvSpPr>
        <p:spPr/>
        <p:txBody>
          <a:bodyPr/>
          <a:lstStyle/>
          <a:p>
            <a:fld id="{64674299-EE2E-496F-A96E-F2F69404FE7A}" type="slidenum">
              <a:rPr lang="en-ZA" smtClean="0"/>
              <a:pPr/>
              <a:t>12</a:t>
            </a:fld>
            <a:endParaRPr lang="en-ZA" dirty="0"/>
          </a:p>
        </p:txBody>
      </p:sp>
      <p:graphicFrame>
        <p:nvGraphicFramePr>
          <p:cNvPr id="5" name="Table 4"/>
          <p:cNvGraphicFramePr>
            <a:graphicFrameLocks noGrp="1"/>
          </p:cNvGraphicFramePr>
          <p:nvPr/>
        </p:nvGraphicFramePr>
        <p:xfrm>
          <a:off x="295835" y="1586750"/>
          <a:ext cx="5360894" cy="5015691"/>
        </p:xfrm>
        <a:graphic>
          <a:graphicData uri="http://schemas.openxmlformats.org/drawingml/2006/table">
            <a:tbl>
              <a:tblPr>
                <a:tableStyleId>{8799B23B-EC83-4686-B30A-512413B5E67A}</a:tableStyleId>
              </a:tblPr>
              <a:tblGrid>
                <a:gridCol w="1334122">
                  <a:extLst>
                    <a:ext uri="{9D8B030D-6E8A-4147-A177-3AD203B41FA5}">
                      <a16:colId xmlns:a16="http://schemas.microsoft.com/office/drawing/2014/main" xmlns="" val="20000"/>
                    </a:ext>
                  </a:extLst>
                </a:gridCol>
                <a:gridCol w="797220">
                  <a:extLst>
                    <a:ext uri="{9D8B030D-6E8A-4147-A177-3AD203B41FA5}">
                      <a16:colId xmlns:a16="http://schemas.microsoft.com/office/drawing/2014/main" xmlns="" val="20001"/>
                    </a:ext>
                  </a:extLst>
                </a:gridCol>
                <a:gridCol w="754633">
                  <a:extLst>
                    <a:ext uri="{9D8B030D-6E8A-4147-A177-3AD203B41FA5}">
                      <a16:colId xmlns:a16="http://schemas.microsoft.com/office/drawing/2014/main" xmlns="" val="20002"/>
                    </a:ext>
                  </a:extLst>
                </a:gridCol>
                <a:gridCol w="710790">
                  <a:extLst>
                    <a:ext uri="{9D8B030D-6E8A-4147-A177-3AD203B41FA5}">
                      <a16:colId xmlns:a16="http://schemas.microsoft.com/office/drawing/2014/main" xmlns="" val="20003"/>
                    </a:ext>
                  </a:extLst>
                </a:gridCol>
                <a:gridCol w="733188">
                  <a:extLst>
                    <a:ext uri="{9D8B030D-6E8A-4147-A177-3AD203B41FA5}">
                      <a16:colId xmlns:a16="http://schemas.microsoft.com/office/drawing/2014/main" xmlns="" val="20004"/>
                    </a:ext>
                  </a:extLst>
                </a:gridCol>
                <a:gridCol w="1030941">
                  <a:extLst>
                    <a:ext uri="{9D8B030D-6E8A-4147-A177-3AD203B41FA5}">
                      <a16:colId xmlns:a16="http://schemas.microsoft.com/office/drawing/2014/main" xmlns="" val="20005"/>
                    </a:ext>
                  </a:extLst>
                </a:gridCol>
              </a:tblGrid>
              <a:tr h="1149866">
                <a:tc>
                  <a:txBody>
                    <a:bodyPr/>
                    <a:lstStyle/>
                    <a:p>
                      <a:pPr algn="l" fontAlgn="b"/>
                      <a:r>
                        <a:rPr lang="en-ZA" sz="1300" b="1" u="none" strike="noStrike" dirty="0">
                          <a:effectLst/>
                          <a:latin typeface="Times New Roman" panose="02020603050405020304" pitchFamily="18" charset="0"/>
                          <a:cs typeface="Times New Roman" panose="02020603050405020304" pitchFamily="18" charset="0"/>
                        </a:rPr>
                        <a:t>Real Year on Year Changes</a:t>
                      </a:r>
                      <a:endParaRPr lang="en-ZA" sz="13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2019/20-2020/21</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2020/21-2021/22</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2021/22-2022/23</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2022/23-2023/24</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ZA" sz="1300" b="1" u="none" strike="noStrike" dirty="0">
                          <a:effectLst/>
                          <a:latin typeface="Times New Roman" panose="02020603050405020304" pitchFamily="18" charset="0"/>
                          <a:cs typeface="Times New Roman" panose="02020603050405020304" pitchFamily="18" charset="0"/>
                        </a:rPr>
                        <a:t>Real Annual Average Growth 2020/21-2023/24</a:t>
                      </a:r>
                      <a:endParaRPr lang="en-ZA"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0"/>
                  </a:ext>
                </a:extLst>
              </a:tr>
              <a:tr h="505047">
                <a:tc>
                  <a:txBody>
                    <a:bodyPr/>
                    <a:lstStyle/>
                    <a:p>
                      <a:pPr algn="l" fontAlgn="t"/>
                      <a:r>
                        <a:rPr lang="en-US" sz="1300" b="1" u="none" strike="noStrike" dirty="0">
                          <a:effectLst/>
                          <a:latin typeface="Times New Roman" panose="02020603050405020304" pitchFamily="18" charset="0"/>
                          <a:cs typeface="Times New Roman" panose="02020603050405020304" pitchFamily="18" charset="0"/>
                        </a:rPr>
                        <a:t>National departments</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R="7620" marT="7620" marB="0">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4.6%</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-14.7%</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-2.3%</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-3.7%</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-7.1%</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1"/>
                  </a:ext>
                </a:extLst>
              </a:tr>
              <a:tr h="265897">
                <a:tc>
                  <a:txBody>
                    <a:bodyPr/>
                    <a:lstStyle/>
                    <a:p>
                      <a:pPr algn="l" fontAlgn="t"/>
                      <a:r>
                        <a:rPr lang="en-US" sz="1300" b="1" u="none" strike="noStrike" dirty="0">
                          <a:effectLst/>
                          <a:latin typeface="Times New Roman" panose="02020603050405020304" pitchFamily="18" charset="0"/>
                          <a:cs typeface="Times New Roman" panose="02020603050405020304" pitchFamily="18" charset="0"/>
                        </a:rPr>
                        <a:t>Provinces</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R="7620" marT="7620" marB="0">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-0.4%</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-4.1%</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-2.3%</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-3.7%</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-3.4%</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2"/>
                  </a:ext>
                </a:extLst>
              </a:tr>
              <a:tr h="256954">
                <a:tc>
                  <a:txBody>
                    <a:bodyPr/>
                    <a:lstStyle/>
                    <a:p>
                      <a:pPr algn="l" fontAlgn="t"/>
                      <a:r>
                        <a:rPr lang="en-US" sz="1300" u="none" strike="noStrike" dirty="0">
                          <a:effectLst/>
                          <a:latin typeface="Times New Roman" panose="02020603050405020304" pitchFamily="18" charset="0"/>
                          <a:cs typeface="Times New Roman" panose="02020603050405020304" pitchFamily="18" charset="0"/>
                        </a:rPr>
                        <a:t>Equitable share</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82880" marR="7620" marT="7620" marB="0">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0.1%</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-5.5%</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-2.7%</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-4.1%</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-4.1%</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3"/>
                  </a:ext>
                </a:extLst>
              </a:tr>
              <a:tr h="440928">
                <a:tc>
                  <a:txBody>
                    <a:bodyPr/>
                    <a:lstStyle/>
                    <a:p>
                      <a:pPr algn="l" fontAlgn="t"/>
                      <a:r>
                        <a:rPr lang="en-US" sz="1300" u="none" strike="noStrike" dirty="0">
                          <a:effectLst/>
                          <a:latin typeface="Times New Roman" panose="02020603050405020304" pitchFamily="18" charset="0"/>
                          <a:cs typeface="Times New Roman" panose="02020603050405020304" pitchFamily="18" charset="0"/>
                        </a:rPr>
                        <a:t>Conditional grants</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82880" marR="7620" marT="7620" marB="0">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-2.8%</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2.7%</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-0.6%</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-2.2%</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0.0%</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4"/>
                  </a:ext>
                </a:extLst>
              </a:tr>
              <a:tr h="440928">
                <a:tc>
                  <a:txBody>
                    <a:bodyPr/>
                    <a:lstStyle/>
                    <a:p>
                      <a:pPr algn="l" fontAlgn="t"/>
                      <a:r>
                        <a:rPr lang="en-US" sz="1300" b="1" u="none" strike="noStrike" dirty="0">
                          <a:effectLst/>
                          <a:latin typeface="Times New Roman" panose="02020603050405020304" pitchFamily="18" charset="0"/>
                          <a:cs typeface="Times New Roman" panose="02020603050405020304" pitchFamily="18" charset="0"/>
                        </a:rPr>
                        <a:t>Local government</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R="7620" marT="7620" marB="0">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10.2%</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-5.0%</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1.1%</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-2.6%</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-2.2%</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5"/>
                  </a:ext>
                </a:extLst>
              </a:tr>
              <a:tr h="256954">
                <a:tc>
                  <a:txBody>
                    <a:bodyPr/>
                    <a:lstStyle/>
                    <a:p>
                      <a:pPr algn="l" fontAlgn="t"/>
                      <a:r>
                        <a:rPr lang="en-US" sz="1300" u="none" strike="noStrike" dirty="0">
                          <a:effectLst/>
                          <a:latin typeface="Times New Roman" panose="02020603050405020304" pitchFamily="18" charset="0"/>
                          <a:cs typeface="Times New Roman" panose="02020603050405020304" pitchFamily="18" charset="0"/>
                        </a:rPr>
                        <a:t>Equitable share</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82880" marR="7620" marT="7620" marB="0">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26.9%</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-12.8%</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2.0%</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-3.7%</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-5.0%</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6"/>
                  </a:ext>
                </a:extLst>
              </a:tr>
              <a:tr h="1001235">
                <a:tc>
                  <a:txBody>
                    <a:bodyPr/>
                    <a:lstStyle/>
                    <a:p>
                      <a:pPr algn="l" fontAlgn="t"/>
                      <a:r>
                        <a:rPr lang="en-ZA" sz="1300" u="none" strike="noStrike" dirty="0">
                          <a:effectLst/>
                          <a:latin typeface="Times New Roman" panose="02020603050405020304" pitchFamily="18" charset="0"/>
                          <a:cs typeface="Times New Roman" panose="02020603050405020304" pitchFamily="18" charset="0"/>
                        </a:rPr>
                        <a:t>General fuel levy sharing with metro municipalities</a:t>
                      </a:r>
                      <a:endParaRPr lang="en-ZA"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82880" marR="7620" marT="7620" marB="0">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3.5%</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-0.2%</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0.5%</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-3.7%</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-1.1%</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7"/>
                  </a:ext>
                </a:extLst>
              </a:tr>
              <a:tr h="440928">
                <a:tc>
                  <a:txBody>
                    <a:bodyPr/>
                    <a:lstStyle/>
                    <a:p>
                      <a:pPr algn="l" fontAlgn="t"/>
                      <a:r>
                        <a:rPr lang="en-US" sz="1300" u="none" strike="noStrike" dirty="0">
                          <a:effectLst/>
                          <a:latin typeface="Times New Roman" panose="02020603050405020304" pitchFamily="18" charset="0"/>
                          <a:cs typeface="Times New Roman" panose="02020603050405020304" pitchFamily="18" charset="0"/>
                        </a:rPr>
                        <a:t>Conditional grants</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182880" marR="7620" marT="7620" marB="0">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-12.3%</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9.9%</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-0.2%</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-0.3%</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u="none" strike="noStrike" dirty="0">
                          <a:effectLst/>
                          <a:latin typeface="Times New Roman" panose="02020603050405020304" pitchFamily="18" charset="0"/>
                          <a:cs typeface="Times New Roman" panose="02020603050405020304" pitchFamily="18" charset="0"/>
                        </a:rPr>
                        <a:t>3.0%</a:t>
                      </a:r>
                      <a:endParaRPr lang="en-US" sz="1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8"/>
                  </a:ext>
                </a:extLst>
              </a:tr>
              <a:tr h="256954">
                <a:tc>
                  <a:txBody>
                    <a:bodyPr/>
                    <a:lstStyle/>
                    <a:p>
                      <a:pPr algn="l" fontAlgn="ctr"/>
                      <a:r>
                        <a:rPr lang="en-US" sz="1300" b="1" u="none" strike="noStrike" dirty="0">
                          <a:effectLst/>
                          <a:latin typeface="Times New Roman" panose="02020603050405020304" pitchFamily="18" charset="0"/>
                          <a:cs typeface="Times New Roman" panose="02020603050405020304" pitchFamily="18" charset="0"/>
                        </a:rPr>
                        <a:t>Total</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2.8%</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-7.2%</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accent3">
                        <a:lumMod val="40000"/>
                        <a:lumOff val="60000"/>
                      </a:schemeClr>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-2.5%</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-3.4%</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tc>
                  <a:txBody>
                    <a:bodyPr/>
                    <a:lstStyle/>
                    <a:p>
                      <a:pPr algn="ctr" fontAlgn="b"/>
                      <a:r>
                        <a:rPr lang="en-US" sz="1300" b="1" u="none" strike="noStrike" dirty="0">
                          <a:effectLst/>
                          <a:latin typeface="Times New Roman" panose="02020603050405020304" pitchFamily="18" charset="0"/>
                          <a:cs typeface="Times New Roman" panose="02020603050405020304" pitchFamily="18" charset="0"/>
                        </a:rPr>
                        <a:t>-4.4%</a:t>
                      </a:r>
                      <a:endParaRPr lang="en-US" sz="13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solidFill>
                      <a:schemeClr val="bg1"/>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3810337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1809"/>
          </a:xfrm>
        </p:spPr>
        <p:txBody>
          <a:bodyPr>
            <a:noAutofit/>
          </a:bodyPr>
          <a:lstStyle/>
          <a:p>
            <a:r>
              <a:rPr lang="en-ZA" sz="2800" dirty="0"/>
              <a:t>Allocations by Functional Classification (Growth Rates)</a:t>
            </a:r>
            <a:endParaRPr lang="en-US" sz="2800" dirty="0">
              <a:effectLst/>
            </a:endParaRPr>
          </a:p>
        </p:txBody>
      </p:sp>
      <p:sp>
        <p:nvSpPr>
          <p:cNvPr id="6" name="TextBox 5"/>
          <p:cNvSpPr txBox="1"/>
          <p:nvPr/>
        </p:nvSpPr>
        <p:spPr>
          <a:xfrm>
            <a:off x="5322584" y="1156447"/>
            <a:ext cx="3529208" cy="5693866"/>
          </a:xfrm>
          <a:prstGeom prst="rect">
            <a:avLst/>
          </a:prstGeom>
          <a:solidFill>
            <a:schemeClr val="bg1"/>
          </a:solidFill>
        </p:spPr>
        <p:txBody>
          <a:bodyPr wrap="square" rtlCol="0">
            <a:spAutoFit/>
          </a:bodyPr>
          <a:lstStyle/>
          <a:p>
            <a:pPr marL="285750" indent="-285750" algn="just">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Basic education will not increase in the 2021/22 financial year. Unless the education sector is able to improve efficiency, this will have implications for delivery of basic education</a:t>
            </a:r>
          </a:p>
          <a:p>
            <a:pPr marL="285750" indent="-285750" algn="just">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The Peace and Security function will also decrease by 2.8%. More specifically, defence and state security is set to decrease by 9.3% and home affairs will experience a 13.4% reduction</a:t>
            </a:r>
          </a:p>
          <a:p>
            <a:pPr marL="285750" indent="-285750" algn="just">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 The Social development function will decrease by 1,0% in the 2021/22 - more specifically, the social security funds will decrease by 4.9%</a:t>
            </a:r>
          </a:p>
          <a:p>
            <a:pPr marL="285750" indent="-285750"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 Commission is concerned about the intended decreases in Basic Education, Agriculture, </a:t>
            </a:r>
            <a:r>
              <a:rPr lang="en-US" sz="1400" dirty="0" err="1">
                <a:latin typeface="Times New Roman" panose="02020603050405020304" pitchFamily="18" charset="0"/>
                <a:cs typeface="Times New Roman" panose="02020603050405020304" pitchFamily="18" charset="0"/>
              </a:rPr>
              <a:t>Defence</a:t>
            </a:r>
            <a:r>
              <a:rPr lang="en-US" sz="1400" dirty="0">
                <a:latin typeface="Times New Roman" panose="02020603050405020304" pitchFamily="18" charset="0"/>
                <a:cs typeface="Times New Roman" panose="02020603050405020304" pitchFamily="18" charset="0"/>
              </a:rPr>
              <a:t> and Social Security Funds in the next financial year (2021/22) and more importantly how these decreases will affect service delivery </a:t>
            </a:r>
          </a:p>
          <a:p>
            <a:pPr marL="285750" indent="-28575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The onus is on these departments to indicate to parliament how they will absorb these cuts-</a:t>
            </a:r>
            <a:r>
              <a:rPr lang="en-US" sz="1400" dirty="0">
                <a:latin typeface="Times New Roman" panose="02020603050405020304" pitchFamily="18" charset="0"/>
                <a:cs typeface="Times New Roman" panose="02020603050405020304" pitchFamily="18" charset="0"/>
              </a:rPr>
              <a:t> how they will deal with these cuts, or what will be foregone in terms of service delivery.  </a:t>
            </a:r>
          </a:p>
        </p:txBody>
      </p:sp>
      <p:sp>
        <p:nvSpPr>
          <p:cNvPr id="3" name="Slide Number Placeholder 2"/>
          <p:cNvSpPr>
            <a:spLocks noGrp="1"/>
          </p:cNvSpPr>
          <p:nvPr>
            <p:ph type="sldNum" sz="quarter" idx="10"/>
          </p:nvPr>
        </p:nvSpPr>
        <p:spPr>
          <a:xfrm>
            <a:off x="6553200" y="6237288"/>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3B7150"/>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1102E04-C8CA-4535-B9A8-E00E6E7F4501}" type="slidenum">
              <a:rPr lang="en-ZA" smtClean="0"/>
              <a:pPr>
                <a:defRPr/>
              </a:pPr>
              <a:t>13</a:t>
            </a:fld>
            <a:endParaRPr lang="en-ZA" dirty="0"/>
          </a:p>
        </p:txBody>
      </p:sp>
      <p:graphicFrame>
        <p:nvGraphicFramePr>
          <p:cNvPr id="5" name="Table 4">
            <a:extLst>
              <a:ext uri="{FF2B5EF4-FFF2-40B4-BE49-F238E27FC236}">
                <a16:creationId xmlns:a16="http://schemas.microsoft.com/office/drawing/2014/main" xmlns="" id="{83353926-B171-4A94-9029-83C19EC8B43F}"/>
              </a:ext>
            </a:extLst>
          </p:cNvPr>
          <p:cNvGraphicFramePr>
            <a:graphicFrameLocks noGrp="1"/>
          </p:cNvGraphicFramePr>
          <p:nvPr>
            <p:extLst>
              <p:ext uri="{D42A27DB-BD31-4B8C-83A1-F6EECF244321}">
                <p14:modId xmlns:p14="http://schemas.microsoft.com/office/powerpoint/2010/main" xmlns="" val="3461180926"/>
              </p:ext>
            </p:extLst>
          </p:nvPr>
        </p:nvGraphicFramePr>
        <p:xfrm>
          <a:off x="243229" y="1231487"/>
          <a:ext cx="5079355" cy="5348422"/>
        </p:xfrm>
        <a:graphic>
          <a:graphicData uri="http://schemas.openxmlformats.org/drawingml/2006/table">
            <a:tbl>
              <a:tblPr>
                <a:tableStyleId>{8799B23B-EC83-4686-B30A-512413B5E67A}</a:tableStyleId>
              </a:tblPr>
              <a:tblGrid>
                <a:gridCol w="1934363">
                  <a:extLst>
                    <a:ext uri="{9D8B030D-6E8A-4147-A177-3AD203B41FA5}">
                      <a16:colId xmlns:a16="http://schemas.microsoft.com/office/drawing/2014/main" xmlns="" val="405311752"/>
                    </a:ext>
                  </a:extLst>
                </a:gridCol>
                <a:gridCol w="999241">
                  <a:extLst>
                    <a:ext uri="{9D8B030D-6E8A-4147-A177-3AD203B41FA5}">
                      <a16:colId xmlns:a16="http://schemas.microsoft.com/office/drawing/2014/main" xmlns="" val="475224779"/>
                    </a:ext>
                  </a:extLst>
                </a:gridCol>
                <a:gridCol w="994156">
                  <a:extLst>
                    <a:ext uri="{9D8B030D-6E8A-4147-A177-3AD203B41FA5}">
                      <a16:colId xmlns:a16="http://schemas.microsoft.com/office/drawing/2014/main" xmlns="" val="2426534549"/>
                    </a:ext>
                  </a:extLst>
                </a:gridCol>
                <a:gridCol w="1151595">
                  <a:extLst>
                    <a:ext uri="{9D8B030D-6E8A-4147-A177-3AD203B41FA5}">
                      <a16:colId xmlns:a16="http://schemas.microsoft.com/office/drawing/2014/main" xmlns="" val="4057060140"/>
                    </a:ext>
                  </a:extLst>
                </a:gridCol>
              </a:tblGrid>
              <a:tr h="174658">
                <a:tc>
                  <a:txBody>
                    <a:bodyPr/>
                    <a:lstStyle/>
                    <a:p>
                      <a:pPr algn="l" fontAlgn="b"/>
                      <a:r>
                        <a:rPr lang="en-ZA" sz="1050" b="1" i="0" u="none" strike="noStrike" dirty="0">
                          <a:solidFill>
                            <a:srgbClr val="000000"/>
                          </a:solidFill>
                          <a:effectLst/>
                          <a:latin typeface="Times New Roman" panose="02020603050405020304" pitchFamily="18" charset="0"/>
                          <a:cs typeface="Times New Roman" panose="02020603050405020304" pitchFamily="18" charset="0"/>
                        </a:rPr>
                        <a:t>Functional Category</a:t>
                      </a: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2021/22</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2022/23</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2023/24</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711330012"/>
                  </a:ext>
                </a:extLst>
              </a:tr>
              <a:tr h="174658">
                <a:tc>
                  <a:txBody>
                    <a:bodyPr/>
                    <a:lstStyle/>
                    <a:p>
                      <a:pPr algn="l" fontAlgn="b"/>
                      <a:r>
                        <a:rPr lang="en-ZA" sz="1050" b="1" u="none" strike="noStrike" dirty="0">
                          <a:effectLst/>
                          <a:latin typeface="Times New Roman" panose="02020603050405020304" pitchFamily="18" charset="0"/>
                          <a:cs typeface="Times New Roman" panose="02020603050405020304" pitchFamily="18" charset="0"/>
                        </a:rPr>
                        <a:t>Learning and culture</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0,2%</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1,9%</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1,1%</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3625244168"/>
                  </a:ext>
                </a:extLst>
              </a:tr>
              <a:tr h="174658">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Basic education</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solidFill>
                            <a:srgbClr val="FF0000"/>
                          </a:solidFill>
                          <a:effectLst/>
                          <a:latin typeface="Times New Roman" panose="02020603050405020304" pitchFamily="18" charset="0"/>
                          <a:cs typeface="Times New Roman" panose="02020603050405020304" pitchFamily="18" charset="0"/>
                        </a:rPr>
                        <a:t>0,0%</a:t>
                      </a:r>
                      <a:endParaRPr lang="en-ZA" sz="105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1,6%</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0,9%</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2321654818"/>
                  </a:ext>
                </a:extLst>
              </a:tr>
              <a:tr h="224512">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Post-school education and training</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0,8%</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2,7%</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1,6%</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451787604"/>
                  </a:ext>
                </a:extLst>
              </a:tr>
              <a:tr h="224512">
                <a:tc>
                  <a:txBody>
                    <a:bodyPr/>
                    <a:lstStyle/>
                    <a:p>
                      <a:pPr algn="l" fontAlgn="b"/>
                      <a:r>
                        <a:rPr lang="en-GB" sz="1050" u="none" strike="noStrike" dirty="0">
                          <a:effectLst/>
                          <a:latin typeface="Times New Roman" panose="02020603050405020304" pitchFamily="18" charset="0"/>
                          <a:cs typeface="Times New Roman" panose="02020603050405020304" pitchFamily="18" charset="0"/>
                        </a:rPr>
                        <a:t> Arts, culture, sport and recreation</a:t>
                      </a:r>
                      <a:endParaRPr lang="en-GB"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solidFill>
                            <a:srgbClr val="FF0000"/>
                          </a:solidFill>
                          <a:effectLst/>
                          <a:latin typeface="Times New Roman" panose="02020603050405020304" pitchFamily="18" charset="0"/>
                          <a:cs typeface="Times New Roman" panose="02020603050405020304" pitchFamily="18" charset="0"/>
                        </a:rPr>
                        <a:t>-2,4%</a:t>
                      </a:r>
                      <a:endParaRPr lang="en-ZA" sz="105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2,0%</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1,0%</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4175661486"/>
                  </a:ext>
                </a:extLst>
              </a:tr>
              <a:tr h="174658">
                <a:tc>
                  <a:txBody>
                    <a:bodyPr/>
                    <a:lstStyle/>
                    <a:p>
                      <a:pPr algn="l" fontAlgn="b"/>
                      <a:r>
                        <a:rPr lang="en-ZA" sz="1050" b="1" u="none" strike="noStrike" dirty="0">
                          <a:effectLst/>
                          <a:latin typeface="Times New Roman" panose="02020603050405020304" pitchFamily="18" charset="0"/>
                          <a:cs typeface="Times New Roman" panose="02020603050405020304" pitchFamily="18" charset="0"/>
                        </a:rPr>
                        <a:t>Health</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4,0%</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2,9%</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1,7%</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13849756"/>
                  </a:ext>
                </a:extLst>
              </a:tr>
              <a:tr h="174658">
                <a:tc>
                  <a:txBody>
                    <a:bodyPr/>
                    <a:lstStyle/>
                    <a:p>
                      <a:pPr algn="l" fontAlgn="b"/>
                      <a:r>
                        <a:rPr lang="en-ZA" sz="1050" b="1" u="none" strike="noStrike" dirty="0">
                          <a:effectLst/>
                          <a:latin typeface="Times New Roman" panose="02020603050405020304" pitchFamily="18" charset="0"/>
                          <a:cs typeface="Times New Roman" panose="02020603050405020304" pitchFamily="18" charset="0"/>
                        </a:rPr>
                        <a:t>Peace and security </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solidFill>
                            <a:srgbClr val="FF0000"/>
                          </a:solidFill>
                          <a:effectLst/>
                          <a:latin typeface="Times New Roman" panose="02020603050405020304" pitchFamily="18" charset="0"/>
                          <a:cs typeface="Times New Roman" panose="02020603050405020304" pitchFamily="18" charset="0"/>
                        </a:rPr>
                        <a:t>-2,8%</a:t>
                      </a:r>
                      <a:endParaRPr lang="en-ZA" sz="105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1,3%</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0,6%</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792278252"/>
                  </a:ext>
                </a:extLst>
              </a:tr>
              <a:tr h="224512">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Defence and state security</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solidFill>
                            <a:srgbClr val="FF0000"/>
                          </a:solidFill>
                          <a:effectLst/>
                          <a:latin typeface="Times New Roman" panose="02020603050405020304" pitchFamily="18" charset="0"/>
                          <a:cs typeface="Times New Roman" panose="02020603050405020304" pitchFamily="18" charset="0"/>
                        </a:rPr>
                        <a:t>-9,3%</a:t>
                      </a:r>
                      <a:endParaRPr lang="en-ZA" sz="105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1,2%</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0,8%</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2551604984"/>
                  </a:ext>
                </a:extLst>
              </a:tr>
              <a:tr h="174658">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Police services</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0,5%</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0,7%</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0,4%</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708354336"/>
                  </a:ext>
                </a:extLst>
              </a:tr>
              <a:tr h="224512">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Law courts and prisons</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solidFill>
                            <a:srgbClr val="FF0000"/>
                          </a:solidFill>
                          <a:effectLst/>
                          <a:latin typeface="Times New Roman" panose="02020603050405020304" pitchFamily="18" charset="0"/>
                          <a:cs typeface="Times New Roman" panose="02020603050405020304" pitchFamily="18" charset="0"/>
                        </a:rPr>
                        <a:t>-0,8%</a:t>
                      </a:r>
                      <a:endParaRPr lang="en-ZA" sz="105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1,2%</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0,6%</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2705217014"/>
                  </a:ext>
                </a:extLst>
              </a:tr>
              <a:tr h="174658">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Home affairs</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solidFill>
                            <a:srgbClr val="FF0000"/>
                          </a:solidFill>
                          <a:effectLst/>
                          <a:latin typeface="Times New Roman" panose="02020603050405020304" pitchFamily="18" charset="0"/>
                          <a:cs typeface="Times New Roman" panose="02020603050405020304" pitchFamily="18" charset="0"/>
                        </a:rPr>
                        <a:t>-13,4%</a:t>
                      </a:r>
                      <a:endParaRPr lang="en-ZA" sz="105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8,4%</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1,1%</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182454104"/>
                  </a:ext>
                </a:extLst>
              </a:tr>
              <a:tr h="224512">
                <a:tc>
                  <a:txBody>
                    <a:bodyPr/>
                    <a:lstStyle/>
                    <a:p>
                      <a:pPr algn="l" fontAlgn="b"/>
                      <a:r>
                        <a:rPr lang="en-ZA" sz="1050" b="1" u="none" strike="noStrike" dirty="0">
                          <a:effectLst/>
                          <a:latin typeface="Times New Roman" panose="02020603050405020304" pitchFamily="18" charset="0"/>
                          <a:cs typeface="Times New Roman" panose="02020603050405020304" pitchFamily="18" charset="0"/>
                        </a:rPr>
                        <a:t>Community development</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6,2%</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5,0%</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1,8%</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1509302214"/>
                  </a:ext>
                </a:extLst>
              </a:tr>
              <a:tr h="224512">
                <a:tc>
                  <a:txBody>
                    <a:bodyPr/>
                    <a:lstStyle/>
                    <a:p>
                      <a:pPr algn="l" fontAlgn="b"/>
                      <a:r>
                        <a:rPr lang="en-ZA" sz="1050" b="1" u="none" strike="noStrike" dirty="0">
                          <a:effectLst/>
                          <a:latin typeface="Times New Roman" panose="02020603050405020304" pitchFamily="18" charset="0"/>
                          <a:cs typeface="Times New Roman" panose="02020603050405020304" pitchFamily="18" charset="0"/>
                        </a:rPr>
                        <a:t>Economic development</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6,3%</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5,2%</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2,4%</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3765773458"/>
                  </a:ext>
                </a:extLst>
              </a:tr>
              <a:tr h="224512">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Industrialisation and exports</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7,4%</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0,1%</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2,0%</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2230912313"/>
                  </a:ext>
                </a:extLst>
              </a:tr>
              <a:tr h="224512">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Agriculture and rural development</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solidFill>
                            <a:srgbClr val="FF0000"/>
                          </a:solidFill>
                          <a:effectLst/>
                          <a:latin typeface="Times New Roman" panose="02020603050405020304" pitchFamily="18" charset="0"/>
                          <a:cs typeface="Times New Roman" panose="02020603050405020304" pitchFamily="18" charset="0"/>
                        </a:rPr>
                        <a:t>-3,1%</a:t>
                      </a:r>
                      <a:endParaRPr lang="en-ZA" sz="105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1,7%</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0,8%</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4036903136"/>
                  </a:ext>
                </a:extLst>
              </a:tr>
              <a:tr h="224512">
                <a:tc>
                  <a:txBody>
                    <a:bodyPr/>
                    <a:lstStyle/>
                    <a:p>
                      <a:pPr algn="l" fontAlgn="b"/>
                      <a:r>
                        <a:rPr lang="en-GB" sz="1050" u="none" strike="noStrike" dirty="0">
                          <a:effectLst/>
                          <a:latin typeface="Times New Roman" panose="02020603050405020304" pitchFamily="18" charset="0"/>
                          <a:cs typeface="Times New Roman" panose="02020603050405020304" pitchFamily="18" charset="0"/>
                        </a:rPr>
                        <a:t> Job creation and labour affairs</a:t>
                      </a:r>
                      <a:endParaRPr lang="en-GB"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5,0%</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4,3%</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1,0%</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1923637115"/>
                  </a:ext>
                </a:extLst>
              </a:tr>
              <a:tr h="344203">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Economic regulation and  </a:t>
                      </a:r>
                    </a:p>
                    <a:p>
                      <a:pPr algn="l" fontAlgn="b"/>
                      <a:r>
                        <a:rPr lang="en-ZA" sz="1050" u="none" strike="noStrike" dirty="0">
                          <a:effectLst/>
                          <a:latin typeface="Times New Roman" panose="02020603050405020304" pitchFamily="18" charset="0"/>
                          <a:cs typeface="Times New Roman" panose="02020603050405020304" pitchFamily="18" charset="0"/>
                        </a:rPr>
                        <a:t> infrastructure</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9,5%</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8,4%</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3,3%</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1915771988"/>
                  </a:ext>
                </a:extLst>
              </a:tr>
              <a:tr h="224512">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Innovation, science and technology</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2,7%</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2,7%</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1,8%</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2395030220"/>
                  </a:ext>
                </a:extLst>
              </a:tr>
              <a:tr h="224512">
                <a:tc>
                  <a:txBody>
                    <a:bodyPr/>
                    <a:lstStyle/>
                    <a:p>
                      <a:pPr algn="l" fontAlgn="b"/>
                      <a:r>
                        <a:rPr lang="en-ZA" sz="1050" b="1" u="none" strike="noStrike" dirty="0">
                          <a:effectLst/>
                          <a:latin typeface="Times New Roman" panose="02020603050405020304" pitchFamily="18" charset="0"/>
                          <a:cs typeface="Times New Roman" panose="02020603050405020304" pitchFamily="18" charset="0"/>
                        </a:rPr>
                        <a:t>General public services</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1,6%</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-0,8%</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1,1%</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394234744"/>
                  </a:ext>
                </a:extLst>
              </a:tr>
              <a:tr h="224512">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Executive and legislative organs</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solidFill>
                            <a:srgbClr val="FF0000"/>
                          </a:solidFill>
                          <a:effectLst/>
                          <a:latin typeface="Times New Roman" panose="02020603050405020304" pitchFamily="18" charset="0"/>
                          <a:cs typeface="Times New Roman" panose="02020603050405020304" pitchFamily="18" charset="0"/>
                        </a:rPr>
                        <a:t>-3,8%</a:t>
                      </a:r>
                      <a:endParaRPr lang="en-ZA" sz="105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2,2%</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0,9%</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3254932641"/>
                  </a:ext>
                </a:extLst>
              </a:tr>
              <a:tr h="344203">
                <a:tc>
                  <a:txBody>
                    <a:bodyPr/>
                    <a:lstStyle/>
                    <a:p>
                      <a:pPr algn="l" fontAlgn="b"/>
                      <a:r>
                        <a:rPr lang="en-GB" sz="1050" u="none" strike="noStrike" dirty="0">
                          <a:effectLst/>
                          <a:latin typeface="Times New Roman" panose="02020603050405020304" pitchFamily="18" charset="0"/>
                          <a:cs typeface="Times New Roman" panose="02020603050405020304" pitchFamily="18" charset="0"/>
                        </a:rPr>
                        <a:t> Public administration and fiscal </a:t>
                      </a:r>
                    </a:p>
                    <a:p>
                      <a:pPr algn="l" fontAlgn="b"/>
                      <a:r>
                        <a:rPr lang="en-GB" sz="1050" u="none" strike="noStrike" dirty="0">
                          <a:effectLst/>
                          <a:latin typeface="Times New Roman" panose="02020603050405020304" pitchFamily="18" charset="0"/>
                          <a:cs typeface="Times New Roman" panose="02020603050405020304" pitchFamily="18" charset="0"/>
                        </a:rPr>
                        <a:t> affairs</a:t>
                      </a:r>
                      <a:endParaRPr lang="en-GB"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3,9%</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-2,3%</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1,3%</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183732907"/>
                  </a:ext>
                </a:extLst>
              </a:tr>
              <a:tr h="174658">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External affairs</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solidFill>
                            <a:srgbClr val="FF0000"/>
                          </a:solidFill>
                          <a:effectLst/>
                          <a:latin typeface="Times New Roman" panose="02020603050405020304" pitchFamily="18" charset="0"/>
                          <a:cs typeface="Times New Roman" panose="02020603050405020304" pitchFamily="18" charset="0"/>
                        </a:rPr>
                        <a:t>-1,1%</a:t>
                      </a:r>
                      <a:endParaRPr lang="en-ZA" sz="105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3,0%</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0,8%</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1597663091"/>
                  </a:ext>
                </a:extLst>
              </a:tr>
              <a:tr h="174658">
                <a:tc>
                  <a:txBody>
                    <a:bodyPr/>
                    <a:lstStyle/>
                    <a:p>
                      <a:pPr algn="l" fontAlgn="b"/>
                      <a:r>
                        <a:rPr lang="en-ZA" sz="1050" b="1" u="none" strike="noStrike" dirty="0">
                          <a:effectLst/>
                          <a:latin typeface="Times New Roman" panose="02020603050405020304" pitchFamily="18" charset="0"/>
                          <a:cs typeface="Times New Roman" panose="02020603050405020304" pitchFamily="18" charset="0"/>
                        </a:rPr>
                        <a:t>Social development</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solidFill>
                            <a:srgbClr val="FF0000"/>
                          </a:solidFill>
                          <a:effectLst/>
                          <a:latin typeface="Times New Roman" panose="02020603050405020304" pitchFamily="18" charset="0"/>
                          <a:cs typeface="Times New Roman" panose="02020603050405020304" pitchFamily="18" charset="0"/>
                        </a:rPr>
                        <a:t>-1,0%</a:t>
                      </a:r>
                      <a:endParaRPr lang="en-ZA" sz="105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5,7%</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b="1" u="none" strike="noStrike" dirty="0">
                          <a:effectLst/>
                          <a:latin typeface="Times New Roman" panose="02020603050405020304" pitchFamily="18" charset="0"/>
                          <a:cs typeface="Times New Roman" panose="02020603050405020304" pitchFamily="18" charset="0"/>
                        </a:rPr>
                        <a:t>1,8%</a:t>
                      </a:r>
                      <a:endParaRPr lang="en-ZA" sz="105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1626437108"/>
                  </a:ext>
                </a:extLst>
              </a:tr>
              <a:tr h="174658">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Social protection</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0,5%</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5,5%</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0,8%</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940604310"/>
                  </a:ext>
                </a:extLst>
              </a:tr>
              <a:tr h="219292">
                <a:tc>
                  <a:txBody>
                    <a:bodyPr/>
                    <a:lstStyle/>
                    <a:p>
                      <a:pPr algn="l" fontAlgn="b"/>
                      <a:r>
                        <a:rPr lang="en-ZA" sz="1050" u="none" strike="noStrike" dirty="0">
                          <a:effectLst/>
                          <a:latin typeface="Times New Roman" panose="02020603050405020304" pitchFamily="18" charset="0"/>
                          <a:cs typeface="Times New Roman" panose="02020603050405020304" pitchFamily="18" charset="0"/>
                        </a:rPr>
                        <a:t> Social security funds</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solidFill>
                            <a:srgbClr val="FF0000"/>
                          </a:solidFill>
                          <a:effectLst/>
                          <a:latin typeface="Times New Roman" panose="02020603050405020304" pitchFamily="18" charset="0"/>
                          <a:cs typeface="Times New Roman" panose="02020603050405020304" pitchFamily="18" charset="0"/>
                        </a:rPr>
                        <a:t>-4,9%</a:t>
                      </a:r>
                      <a:endParaRPr lang="en-ZA" sz="105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accent3">
                        <a:lumMod val="40000"/>
                        <a:lumOff val="60000"/>
                      </a:schemeClr>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6,1%</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tc>
                  <a:txBody>
                    <a:bodyPr/>
                    <a:lstStyle/>
                    <a:p>
                      <a:pPr algn="ctr" fontAlgn="b"/>
                      <a:r>
                        <a:rPr lang="en-ZA" sz="1050" u="none" strike="noStrike" dirty="0">
                          <a:effectLst/>
                          <a:latin typeface="Times New Roman" panose="02020603050405020304" pitchFamily="18" charset="0"/>
                          <a:cs typeface="Times New Roman" panose="02020603050405020304" pitchFamily="18" charset="0"/>
                        </a:rPr>
                        <a:t>4,5%</a:t>
                      </a:r>
                      <a:endParaRPr lang="en-ZA" sz="105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825" marR="4825" marT="4825" marB="0" anchor="b">
                    <a:solidFill>
                      <a:schemeClr val="bg1"/>
                    </a:solidFill>
                  </a:tcPr>
                </a:tc>
                <a:extLst>
                  <a:ext uri="{0D108BD9-81ED-4DB2-BD59-A6C34878D82A}">
                    <a16:rowId xmlns:a16="http://schemas.microsoft.com/office/drawing/2014/main" xmlns="" val="2961071185"/>
                  </a:ext>
                </a:extLst>
              </a:tr>
            </a:tbl>
          </a:graphicData>
        </a:graphic>
      </p:graphicFrame>
    </p:spTree>
    <p:extLst>
      <p:ext uri="{BB962C8B-B14F-4D97-AF65-F5344CB8AC3E}">
        <p14:creationId xmlns:p14="http://schemas.microsoft.com/office/powerpoint/2010/main" xmlns="" val="2946714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9A82E5-1AAA-4112-A295-A76859200CA0}"/>
              </a:ext>
            </a:extLst>
          </p:cNvPr>
          <p:cNvSpPr>
            <a:spLocks noGrp="1"/>
          </p:cNvSpPr>
          <p:nvPr>
            <p:ph type="title"/>
          </p:nvPr>
        </p:nvSpPr>
        <p:spPr/>
        <p:txBody>
          <a:bodyPr>
            <a:normAutofit/>
          </a:bodyPr>
          <a:lstStyle/>
          <a:p>
            <a:r>
              <a:rPr lang="en-ZA" sz="3200" dirty="0"/>
              <a:t>Summary- Fiscal Framework</a:t>
            </a:r>
          </a:p>
        </p:txBody>
      </p:sp>
      <p:sp>
        <p:nvSpPr>
          <p:cNvPr id="3" name="Content Placeholder 2">
            <a:extLst>
              <a:ext uri="{FF2B5EF4-FFF2-40B4-BE49-F238E27FC236}">
                <a16:creationId xmlns:a16="http://schemas.microsoft.com/office/drawing/2014/main" xmlns="" id="{CDCA19F7-9109-447E-AF30-ED8507B73BA7}"/>
              </a:ext>
            </a:extLst>
          </p:cNvPr>
          <p:cNvSpPr>
            <a:spLocks noGrp="1"/>
          </p:cNvSpPr>
          <p:nvPr>
            <p:ph idx="1"/>
          </p:nvPr>
        </p:nvSpPr>
        <p:spPr>
          <a:xfrm>
            <a:off x="457200" y="1523999"/>
            <a:ext cx="8498540" cy="5015689"/>
          </a:xfrm>
        </p:spPr>
        <p:txBody>
          <a:bodyPr>
            <a:noAutofit/>
          </a:bodyPr>
          <a:lstStyle/>
          <a:p>
            <a:pPr algn="just"/>
            <a:r>
              <a:rPr lang="en-ZA" sz="1800" dirty="0"/>
              <a:t>The Commission welcomes and supports the slight easing of the consolidation path as evidenced in additions to non-interest expenditure in 2021/22 and 2022/23</a:t>
            </a:r>
          </a:p>
          <a:p>
            <a:pPr algn="just"/>
            <a:r>
              <a:rPr lang="en-ZA" sz="1800" dirty="0"/>
              <a:t>Despite these additions, broad and significant cuts are expected in 2021/22</a:t>
            </a:r>
          </a:p>
          <a:p>
            <a:pPr lvl="1" algn="just"/>
            <a:r>
              <a:rPr lang="en-ZA" sz="1600" dirty="0"/>
              <a:t>The Commission expresses concern around reductions to equitable share allocations as consumption spending (spending on health, education, water, sanitation) is the core of government’s mandate</a:t>
            </a:r>
          </a:p>
          <a:p>
            <a:pPr algn="just"/>
            <a:r>
              <a:rPr lang="en-ZA" sz="1800" dirty="0"/>
              <a:t>Provinces and municipalities should devise plans and report on how the reductions to the PES and LES will be managed with specific emphasis on the effects on service delivery</a:t>
            </a:r>
          </a:p>
          <a:p>
            <a:pPr algn="just"/>
            <a:r>
              <a:rPr lang="en-GB" sz="1800" dirty="0"/>
              <a:t>The Commission is concerned about lack of adjustment/decreases to Basic Education, Agriculture, Defence and Social Security Funds envisaged for 2021/22 - the Commission is particularly concerned about the implications of no increases in basic education</a:t>
            </a:r>
          </a:p>
          <a:p>
            <a:pPr lvl="1" algn="just"/>
            <a:r>
              <a:rPr lang="en-GB" sz="1600" dirty="0"/>
              <a:t>The Commission recommends that the implications of budget cuts for the affected departments be detailed as it is important to understand the implications of cuts in order to mitigate any negative effects</a:t>
            </a:r>
          </a:p>
          <a:p>
            <a:pPr algn="just"/>
            <a:r>
              <a:rPr lang="en-GB" sz="1800" dirty="0"/>
              <a:t>The attempt at large fiscal adjustment may impose unsustainable social pressures, impact on the recovery and deal a second blow to livelihoods on top of the Covid-19 catastrophe</a:t>
            </a:r>
          </a:p>
          <a:p>
            <a:pPr algn="just"/>
            <a:endParaRPr lang="en-ZA" sz="1900" dirty="0"/>
          </a:p>
          <a:p>
            <a:endParaRPr lang="en-ZA" sz="1900" dirty="0"/>
          </a:p>
        </p:txBody>
      </p:sp>
      <p:sp>
        <p:nvSpPr>
          <p:cNvPr id="4" name="Slide Number Placeholder 3">
            <a:extLst>
              <a:ext uri="{FF2B5EF4-FFF2-40B4-BE49-F238E27FC236}">
                <a16:creationId xmlns:a16="http://schemas.microsoft.com/office/drawing/2014/main" xmlns="" id="{9FF190E3-F943-4B19-9DBF-F403C29F45D2}"/>
              </a:ext>
            </a:extLst>
          </p:cNvPr>
          <p:cNvSpPr>
            <a:spLocks noGrp="1"/>
          </p:cNvSpPr>
          <p:nvPr>
            <p:ph type="sldNum" sz="quarter" idx="12"/>
          </p:nvPr>
        </p:nvSpPr>
        <p:spPr/>
        <p:txBody>
          <a:bodyPr/>
          <a:lstStyle/>
          <a:p>
            <a:fld id="{64674299-EE2E-496F-A96E-F2F69404FE7A}" type="slidenum">
              <a:rPr lang="en-ZA" smtClean="0"/>
              <a:pPr/>
              <a:t>14</a:t>
            </a:fld>
            <a:endParaRPr lang="en-ZA" dirty="0"/>
          </a:p>
        </p:txBody>
      </p:sp>
    </p:spTree>
    <p:extLst>
      <p:ext uri="{BB962C8B-B14F-4D97-AF65-F5344CB8AC3E}">
        <p14:creationId xmlns:p14="http://schemas.microsoft.com/office/powerpoint/2010/main" xmlns="" val="2502184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0B13F7EA-BB36-416B-8D74-E985345BC2E5}"/>
              </a:ext>
            </a:extLst>
          </p:cNvPr>
          <p:cNvSpPr>
            <a:spLocks noGrp="1"/>
          </p:cNvSpPr>
          <p:nvPr>
            <p:ph type="body" idx="1"/>
          </p:nvPr>
        </p:nvSpPr>
        <p:spPr/>
        <p:txBody>
          <a:bodyPr/>
          <a:lstStyle/>
          <a:p>
            <a:r>
              <a:rPr lang="en-ZA" dirty="0"/>
              <a:t>Local Government Fiscal Framework</a:t>
            </a:r>
          </a:p>
        </p:txBody>
      </p:sp>
      <p:sp>
        <p:nvSpPr>
          <p:cNvPr id="3" name="Slide Number Placeholder 2">
            <a:extLst>
              <a:ext uri="{FF2B5EF4-FFF2-40B4-BE49-F238E27FC236}">
                <a16:creationId xmlns:a16="http://schemas.microsoft.com/office/drawing/2014/main" xmlns="" id="{8A02B27F-B627-46AB-BD4C-99535945BA66}"/>
              </a:ext>
            </a:extLst>
          </p:cNvPr>
          <p:cNvSpPr>
            <a:spLocks noGrp="1"/>
          </p:cNvSpPr>
          <p:nvPr>
            <p:ph type="sldNum" sz="quarter" idx="12"/>
          </p:nvPr>
        </p:nvSpPr>
        <p:spPr/>
        <p:txBody>
          <a:bodyPr/>
          <a:lstStyle/>
          <a:p>
            <a:fld id="{64674299-EE2E-496F-A96E-F2F69404FE7A}" type="slidenum">
              <a:rPr lang="en-ZA" smtClean="0"/>
              <a:pPr/>
              <a:t>15</a:t>
            </a:fld>
            <a:endParaRPr lang="en-ZA" dirty="0"/>
          </a:p>
        </p:txBody>
      </p:sp>
    </p:spTree>
    <p:extLst>
      <p:ext uri="{BB962C8B-B14F-4D97-AF65-F5344CB8AC3E}">
        <p14:creationId xmlns:p14="http://schemas.microsoft.com/office/powerpoint/2010/main" xmlns="" val="1600399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386D41-8386-4AA7-B9B0-68E95BBD2CF9}"/>
              </a:ext>
            </a:extLst>
          </p:cNvPr>
          <p:cNvSpPr>
            <a:spLocks noGrp="1"/>
          </p:cNvSpPr>
          <p:nvPr>
            <p:ph type="title"/>
          </p:nvPr>
        </p:nvSpPr>
        <p:spPr/>
        <p:txBody>
          <a:bodyPr/>
          <a:lstStyle/>
          <a:p>
            <a:r>
              <a:rPr lang="en-ZA" sz="3200" dirty="0"/>
              <a:t>Local Government </a:t>
            </a:r>
            <a:br>
              <a:rPr lang="en-ZA" sz="3200" dirty="0"/>
            </a:br>
            <a:r>
              <a:rPr lang="en-ZA" sz="3200" dirty="0"/>
              <a:t>Allocations</a:t>
            </a:r>
          </a:p>
        </p:txBody>
      </p:sp>
      <p:sp>
        <p:nvSpPr>
          <p:cNvPr id="8" name="Text Placeholder 7">
            <a:extLst>
              <a:ext uri="{FF2B5EF4-FFF2-40B4-BE49-F238E27FC236}">
                <a16:creationId xmlns:a16="http://schemas.microsoft.com/office/drawing/2014/main" xmlns="" id="{142B50FD-052A-43E1-BFCC-D397CFB09F49}"/>
              </a:ext>
            </a:extLst>
          </p:cNvPr>
          <p:cNvSpPr>
            <a:spLocks noGrp="1"/>
          </p:cNvSpPr>
          <p:nvPr>
            <p:ph type="body" idx="1"/>
          </p:nvPr>
        </p:nvSpPr>
        <p:spPr>
          <a:xfrm>
            <a:off x="291373" y="5013176"/>
            <a:ext cx="8640960" cy="3356992"/>
          </a:xfrm>
        </p:spPr>
        <p:txBody>
          <a:bodyPr/>
          <a:lstStyle/>
          <a:p>
            <a:pPr lvl="0" algn="just">
              <a:spcBef>
                <a:spcPts val="0"/>
              </a:spcBef>
              <a:buSzTx/>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sym typeface="Calibri"/>
              </a:rPr>
              <a:t>Relative to national and provincial government spheres, the local government sector continues to receive the lowest(average share of 9,3%) allocation from the nationally raised revenues</a:t>
            </a:r>
          </a:p>
          <a:p>
            <a:pPr marL="285750" indent="-285750" algn="just">
              <a:spcBef>
                <a:spcPts val="0"/>
              </a:spcBef>
              <a:buSzTx/>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sym typeface="Calibri"/>
              </a:rPr>
              <a:t>The Commission notes this and is of the view that </a:t>
            </a:r>
            <a:r>
              <a:rPr lang="en-ZA" sz="1400" dirty="0"/>
              <a:t>there is a need for stakeholders to revisit the local government fiscal framework (or even the assumptions underpinning the current division of revenue) to ensure that it responds to rural-urban disparities; municipalities with a thin revenue base facing falling transfers; take into account migration issues, own revenue capacity, and realistic costing of  basic services </a:t>
            </a:r>
          </a:p>
          <a:p>
            <a:endParaRPr lang="en-ZA" sz="2800" dirty="0"/>
          </a:p>
        </p:txBody>
      </p:sp>
      <p:graphicFrame>
        <p:nvGraphicFramePr>
          <p:cNvPr id="9" name="Chart 8">
            <a:extLst>
              <a:ext uri="{FF2B5EF4-FFF2-40B4-BE49-F238E27FC236}">
                <a16:creationId xmlns:a16="http://schemas.microsoft.com/office/drawing/2014/main" xmlns="" id="{4AF610BE-FC3E-4509-AADD-6AD1D6F2EA44}"/>
              </a:ext>
            </a:extLst>
          </p:cNvPr>
          <p:cNvGraphicFramePr>
            <a:graphicFrameLocks/>
          </p:cNvGraphicFramePr>
          <p:nvPr/>
        </p:nvGraphicFramePr>
        <p:xfrm>
          <a:off x="395535" y="3135326"/>
          <a:ext cx="8457091" cy="187785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a:extLst>
              <a:ext uri="{FF2B5EF4-FFF2-40B4-BE49-F238E27FC236}">
                <a16:creationId xmlns:a16="http://schemas.microsoft.com/office/drawing/2014/main" xmlns="" id="{4AFBDA5E-E7D6-4309-806C-C6B97D28673F}"/>
              </a:ext>
            </a:extLst>
          </p:cNvPr>
          <p:cNvSpPr/>
          <p:nvPr/>
        </p:nvSpPr>
        <p:spPr>
          <a:xfrm>
            <a:off x="251520" y="1534888"/>
            <a:ext cx="8640960" cy="1600438"/>
          </a:xfrm>
          <a:prstGeom prst="rect">
            <a:avLst/>
          </a:prstGeom>
        </p:spPr>
        <p:txBody>
          <a:bodyPr wrap="square">
            <a:spAutoFit/>
          </a:bodyPr>
          <a:lstStyle/>
          <a:p>
            <a:pPr marL="285750" indent="-28575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Local government is set to receive R434 billion over the 2021 MTEF. Over the MTEF Local government </a:t>
            </a:r>
            <a:r>
              <a:rPr lang="en-GB" sz="1400" dirty="0">
                <a:latin typeface="Times New Roman" panose="02020603050405020304" pitchFamily="18" charset="0"/>
                <a:cs typeface="Times New Roman" panose="02020603050405020304" pitchFamily="18" charset="0"/>
              </a:rPr>
              <a:t>resources increase by an average of 2.1% annually.</a:t>
            </a:r>
            <a:endParaRPr lang="en-ZA"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Many municipalities continue to be in severe distress, face spiralling debt, huge revenue gaps, unfunded budgets, poor audit outcomes, etc, and the Covid-19 pandemic aggravated the situation</a:t>
            </a:r>
          </a:p>
          <a:p>
            <a:pPr marL="285750" indent="-28575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Against the above situation, the MTBPS is proposing some major adjustments to the local government fiscal framework- adjustments that will have long lasting effects on service delivery, and government's infrastructure led growth programme, and overall recovery plan</a:t>
            </a:r>
            <a:endParaRPr lang="en-ZA"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35457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6" y="48733"/>
            <a:ext cx="8712968" cy="1368152"/>
          </a:xfrm>
        </p:spPr>
        <p:txBody>
          <a:bodyPr>
            <a:normAutofit/>
          </a:bodyPr>
          <a:lstStyle/>
          <a:p>
            <a:r>
              <a:rPr lang="en-ZA" sz="3200" dirty="0"/>
              <a:t>Local Government Allocations and Growth Rates</a:t>
            </a:r>
          </a:p>
        </p:txBody>
      </p:sp>
      <p:sp>
        <p:nvSpPr>
          <p:cNvPr id="4" name="Slide Number Placeholder 3">
            <a:extLst>
              <a:ext uri="{FF2B5EF4-FFF2-40B4-BE49-F238E27FC236}">
                <a16:creationId xmlns:a16="http://schemas.microsoft.com/office/drawing/2014/main" xmlns="" id="{9A404B87-186E-4E99-AD67-48F6F68B28FE}"/>
              </a:ext>
            </a:extLst>
          </p:cNvPr>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a:lstStyle>
          <a:p>
            <a:pPr marL="0" marR="0" lvl="0" indent="0" algn="r" defTabSz="914400" eaLnBrk="1" fontAlgn="auto" latinLnBrk="0" hangingPunct="1">
              <a:lnSpc>
                <a:spcPct val="100000"/>
              </a:lnSpc>
              <a:spcBef>
                <a:spcPts val="0"/>
              </a:spcBef>
              <a:spcAft>
                <a:spcPts val="0"/>
              </a:spcAft>
              <a:buClrTx/>
              <a:buSzTx/>
              <a:buFontTx/>
              <a:buNone/>
              <a:tabLst/>
              <a:defRPr/>
            </a:pPr>
            <a:fld id="{86CB4B4D-7CA3-9044-876B-883B54F8677D}" type="slidenum">
              <a:rPr lang="en-ZA" smtClean="0"/>
              <a:pPr marL="0" marR="0" lvl="0" indent="0" algn="r" defTabSz="914400" eaLnBrk="1" fontAlgn="auto" latinLnBrk="0" hangingPunct="1">
                <a:lnSpc>
                  <a:spcPct val="100000"/>
                </a:lnSpc>
                <a:spcBef>
                  <a:spcPts val="0"/>
                </a:spcBef>
                <a:spcAft>
                  <a:spcPts val="0"/>
                </a:spcAft>
                <a:buClrTx/>
                <a:buSzTx/>
                <a:buFontTx/>
                <a:buNone/>
                <a:tabLst/>
                <a:defRPr/>
              </a:pPr>
              <a:t>17</a:t>
            </a:fld>
            <a:endParaRPr kumimoji="0" lang="en-ZA" sz="1200" b="0" i="0" u="none" strike="noStrike" kern="0" cap="none" spc="0" normalizeH="0" baseline="0" noProof="0" dirty="0">
              <a:ln>
                <a:noFill/>
              </a:ln>
              <a:solidFill>
                <a:srgbClr val="3B7150"/>
              </a:solidFill>
              <a:effectLst/>
              <a:uLnTx/>
              <a:uFillTx/>
              <a:latin typeface="Times New Roman"/>
              <a:cs typeface="Times New Roman"/>
              <a:sym typeface="Times New Roman"/>
            </a:endParaRPr>
          </a:p>
        </p:txBody>
      </p:sp>
      <p:graphicFrame>
        <p:nvGraphicFramePr>
          <p:cNvPr id="5" name="Content Placeholder 4">
            <a:extLst>
              <a:ext uri="{FF2B5EF4-FFF2-40B4-BE49-F238E27FC236}">
                <a16:creationId xmlns:a16="http://schemas.microsoft.com/office/drawing/2014/main" xmlns="" id="{216EE3CF-033F-417B-864B-424F4991F846}"/>
              </a:ext>
            </a:extLst>
          </p:cNvPr>
          <p:cNvGraphicFramePr>
            <a:graphicFrameLocks noGrp="1"/>
          </p:cNvGraphicFramePr>
          <p:nvPr>
            <p:ph idx="1"/>
            <p:extLst>
              <p:ext uri="{D42A27DB-BD31-4B8C-83A1-F6EECF244321}">
                <p14:modId xmlns:p14="http://schemas.microsoft.com/office/powerpoint/2010/main" xmlns="" val="1643644198"/>
              </p:ext>
            </p:extLst>
          </p:nvPr>
        </p:nvGraphicFramePr>
        <p:xfrm>
          <a:off x="4618377" y="1385739"/>
          <a:ext cx="4329677" cy="2552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xmlns="" id="{06E449B3-51ED-48C9-AFE6-5139CE5774E6}"/>
              </a:ext>
            </a:extLst>
          </p:cNvPr>
          <p:cNvGraphicFramePr>
            <a:graphicFrameLocks/>
          </p:cNvGraphicFramePr>
          <p:nvPr>
            <p:extLst>
              <p:ext uri="{D42A27DB-BD31-4B8C-83A1-F6EECF244321}">
                <p14:modId xmlns:p14="http://schemas.microsoft.com/office/powerpoint/2010/main" xmlns="" val="1055736199"/>
              </p:ext>
            </p:extLst>
          </p:nvPr>
        </p:nvGraphicFramePr>
        <p:xfrm>
          <a:off x="201618" y="1389293"/>
          <a:ext cx="4420613" cy="25525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xmlns="" id="{B8568930-DC70-4EE0-B050-C4ABE69406C5}"/>
              </a:ext>
            </a:extLst>
          </p:cNvPr>
          <p:cNvGraphicFramePr/>
          <p:nvPr>
            <p:extLst>
              <p:ext uri="{D42A27DB-BD31-4B8C-83A1-F6EECF244321}">
                <p14:modId xmlns:p14="http://schemas.microsoft.com/office/powerpoint/2010/main" xmlns="" val="776209726"/>
              </p:ext>
            </p:extLst>
          </p:nvPr>
        </p:nvGraphicFramePr>
        <p:xfrm>
          <a:off x="201619" y="3941813"/>
          <a:ext cx="4416758" cy="26157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a:extLst>
              <a:ext uri="{FF2B5EF4-FFF2-40B4-BE49-F238E27FC236}">
                <a16:creationId xmlns:a16="http://schemas.microsoft.com/office/drawing/2014/main" xmlns="" id="{DD7FDB9F-7B78-4DE6-A28A-1D2696062E43}"/>
              </a:ext>
            </a:extLst>
          </p:cNvPr>
          <p:cNvGraphicFramePr/>
          <p:nvPr>
            <p:extLst>
              <p:ext uri="{D42A27DB-BD31-4B8C-83A1-F6EECF244321}">
                <p14:modId xmlns:p14="http://schemas.microsoft.com/office/powerpoint/2010/main" xmlns="" val="262803102"/>
              </p:ext>
            </p:extLst>
          </p:nvPr>
        </p:nvGraphicFramePr>
        <p:xfrm>
          <a:off x="4591570" y="3938259"/>
          <a:ext cx="4350811" cy="2772277"/>
        </p:xfrm>
        <a:graphic>
          <a:graphicData uri="http://schemas.openxmlformats.org/drawingml/2006/chart">
            <c:chart xmlns:c="http://schemas.openxmlformats.org/drawingml/2006/chart" xmlns:r="http://schemas.openxmlformats.org/officeDocument/2006/relationships" r:id="rId6"/>
          </a:graphicData>
        </a:graphic>
      </p:graphicFrame>
      <p:sp>
        <p:nvSpPr>
          <p:cNvPr id="3" name="Arrow: Right 2">
            <a:extLst>
              <a:ext uri="{FF2B5EF4-FFF2-40B4-BE49-F238E27FC236}">
                <a16:creationId xmlns:a16="http://schemas.microsoft.com/office/drawing/2014/main" xmlns="" id="{25C11699-DC9E-417A-8895-EE170987B40D}"/>
              </a:ext>
            </a:extLst>
          </p:cNvPr>
          <p:cNvSpPr/>
          <p:nvPr/>
        </p:nvSpPr>
        <p:spPr>
          <a:xfrm rot="20666164">
            <a:off x="6135330" y="6144383"/>
            <a:ext cx="963561" cy="27546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734097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C0FDBD-C541-4CBD-8E08-0858DE39F4C8}"/>
              </a:ext>
            </a:extLst>
          </p:cNvPr>
          <p:cNvSpPr>
            <a:spLocks noGrp="1"/>
          </p:cNvSpPr>
          <p:nvPr>
            <p:ph type="title"/>
          </p:nvPr>
        </p:nvSpPr>
        <p:spPr>
          <a:xfrm>
            <a:off x="240780" y="188640"/>
            <a:ext cx="8712968" cy="1436117"/>
          </a:xfrm>
        </p:spPr>
        <p:txBody>
          <a:bodyPr/>
          <a:lstStyle/>
          <a:p>
            <a:r>
              <a:rPr lang="en-ZA" sz="3200" dirty="0"/>
              <a:t>Local Government Allocations and Growth Rates</a:t>
            </a:r>
          </a:p>
        </p:txBody>
      </p:sp>
      <p:sp>
        <p:nvSpPr>
          <p:cNvPr id="4" name="Text Placeholder 3">
            <a:extLst>
              <a:ext uri="{FF2B5EF4-FFF2-40B4-BE49-F238E27FC236}">
                <a16:creationId xmlns:a16="http://schemas.microsoft.com/office/drawing/2014/main" xmlns="" id="{A9454E00-06D0-4B7E-9198-0BE3CEC7BA30}"/>
              </a:ext>
            </a:extLst>
          </p:cNvPr>
          <p:cNvSpPr>
            <a:spLocks noGrp="1"/>
          </p:cNvSpPr>
          <p:nvPr>
            <p:ph type="body" idx="1"/>
          </p:nvPr>
        </p:nvSpPr>
        <p:spPr>
          <a:xfrm>
            <a:off x="215516" y="1412776"/>
            <a:ext cx="8712968" cy="7297382"/>
          </a:xfrm>
          <a:prstGeom prst="rect">
            <a:avLst/>
          </a:prstGeom>
        </p:spPr>
        <p:txBody>
          <a:bodyPr wrap="square">
            <a:spAutoFit/>
          </a:bodyPr>
          <a:lstStyle/>
          <a:p>
            <a:pPr algn="just">
              <a:buFont typeface="Arial" panose="020B0604020202020204" pitchFamily="34" charset="0"/>
              <a:buChar char="•"/>
            </a:pPr>
            <a:r>
              <a:rPr lang="en-GB" sz="1700" dirty="0">
                <a:latin typeface="Times New Roman" panose="02020603050405020304" pitchFamily="18" charset="0"/>
                <a:cs typeface="Times New Roman" panose="02020603050405020304" pitchFamily="18" charset="0"/>
              </a:rPr>
              <a:t>In the 2020 supplementary budget, the local government sector received additional funds amounting to R11 billion through the local government equitable share (LGES) for 2020/21 financial year</a:t>
            </a:r>
          </a:p>
          <a:p>
            <a:pPr algn="just">
              <a:buFont typeface="Arial" panose="020B0604020202020204" pitchFamily="34" charset="0"/>
              <a:buChar char="•"/>
            </a:pPr>
            <a:r>
              <a:rPr lang="en-GB" sz="1700" dirty="0">
                <a:latin typeface="Times New Roman" panose="02020603050405020304" pitchFamily="18" charset="0"/>
                <a:cs typeface="Times New Roman" panose="02020603050405020304" pitchFamily="18" charset="0"/>
              </a:rPr>
              <a:t>Relative to projections announced in the 2020 budget, the LGES allocation will be reduced by R14,5 billion over the 2021 MTEF or 9%  next year (in nominal terms).</a:t>
            </a:r>
          </a:p>
          <a:p>
            <a:pPr algn="just">
              <a:buFont typeface="Arial" panose="020B0604020202020204" pitchFamily="34" charset="0"/>
              <a:buChar char="•"/>
            </a:pPr>
            <a:r>
              <a:rPr lang="en-GB" sz="1700" dirty="0">
                <a:latin typeface="Times New Roman" panose="02020603050405020304" pitchFamily="18" charset="0"/>
                <a:cs typeface="Times New Roman" panose="02020603050405020304" pitchFamily="18" charset="0"/>
              </a:rPr>
              <a:t>The Commission notes the proposed allocations and downward revision of previously announced allocations, </a:t>
            </a:r>
            <a:r>
              <a:rPr lang="en-GB" sz="1700" dirty="0"/>
              <a:t>and</a:t>
            </a:r>
            <a:r>
              <a:rPr lang="en-GB" sz="1700" dirty="0">
                <a:latin typeface="Times New Roman" panose="02020603050405020304" pitchFamily="18" charset="0"/>
                <a:cs typeface="Times New Roman" panose="02020603050405020304" pitchFamily="18" charset="0"/>
              </a:rPr>
              <a:t> remains concerned about the effect of these reductions on service delivery, given the increasing bulk costs for water and electricity, and declining own revenue collection </a:t>
            </a:r>
          </a:p>
          <a:p>
            <a:pPr algn="just">
              <a:buFont typeface="Arial" panose="020B0604020202020204" pitchFamily="34" charset="0"/>
              <a:buChar char="•"/>
            </a:pPr>
            <a:r>
              <a:rPr lang="en-GB" sz="1700" dirty="0">
                <a:latin typeface="Times New Roman" panose="02020603050405020304" pitchFamily="18" charset="0"/>
                <a:cs typeface="Times New Roman" panose="02020603050405020304" pitchFamily="18" charset="0"/>
              </a:rPr>
              <a:t>Local government conditional grants were reduced in the supplementary budget by  R3,7 billion in 2020/21</a:t>
            </a:r>
          </a:p>
          <a:p>
            <a:pPr lvl="1" algn="just">
              <a:buFont typeface="Times New Roman" panose="02020603050405020304" pitchFamily="18" charset="0"/>
              <a:buChar char="―"/>
            </a:pPr>
            <a:r>
              <a:rPr lang="en-GB" sz="1700" dirty="0">
                <a:latin typeface="Times New Roman" panose="02020603050405020304" pitchFamily="18" charset="0"/>
                <a:cs typeface="Times New Roman" panose="02020603050405020304" pitchFamily="18" charset="0"/>
              </a:rPr>
              <a:t>LG grants allocations will be further reduced by R569 million to make funds available for the SAA business rescue plan among other things, over the 2021 MTEF</a:t>
            </a:r>
          </a:p>
          <a:p>
            <a:pPr algn="just">
              <a:buFont typeface="Arial" panose="020B0604020202020204" pitchFamily="34" charset="0"/>
              <a:buChar char="•"/>
            </a:pPr>
            <a:r>
              <a:rPr lang="en-GB" sz="1700" dirty="0">
                <a:latin typeface="Times New Roman" panose="02020603050405020304" pitchFamily="18" charset="0"/>
                <a:cs typeface="Times New Roman" panose="02020603050405020304" pitchFamily="18" charset="0"/>
              </a:rPr>
              <a:t>The Commission notes this and remains concerned about the reprioritisation of local government funds to fund SOE’s, given that the sphere is also currently under fiscal stress due to the increase in demand for infrastructure for basic services and decline  in revenues. </a:t>
            </a:r>
          </a:p>
          <a:p>
            <a:pPr lvl="1" algn="just">
              <a:buFont typeface="Times New Roman" panose="02020603050405020304" pitchFamily="18" charset="0"/>
              <a:buChar char="―"/>
            </a:pPr>
            <a:r>
              <a:rPr lang="en-GB" sz="1700" dirty="0">
                <a:latin typeface="Times New Roman" panose="02020603050405020304" pitchFamily="18" charset="0"/>
                <a:cs typeface="Times New Roman" panose="02020603050405020304" pitchFamily="18" charset="0"/>
              </a:rPr>
              <a:t>The Commission </a:t>
            </a:r>
            <a:r>
              <a:rPr lang="en-GB" sz="1700" dirty="0"/>
              <a:t>remains </a:t>
            </a:r>
            <a:r>
              <a:rPr lang="en-GB" sz="1700" dirty="0">
                <a:latin typeface="Times New Roman" panose="02020603050405020304" pitchFamily="18" charset="0"/>
                <a:cs typeface="Times New Roman" panose="02020603050405020304" pitchFamily="18" charset="0"/>
              </a:rPr>
              <a:t>concerned about the proposed cuts on CGs as they go against  the economic recovery plan which is infrastructure driven </a:t>
            </a:r>
          </a:p>
          <a:p>
            <a:pPr algn="just">
              <a:buFont typeface="Arial" panose="020B0604020202020204" pitchFamily="34" charset="0"/>
              <a:buChar char="•"/>
            </a:pPr>
            <a:endParaRPr lang="en-GB" sz="1400" dirty="0">
              <a:latin typeface="Times New Roman" panose="02020603050405020304" pitchFamily="18" charset="0"/>
              <a:cs typeface="Times New Roman" panose="02020603050405020304" pitchFamily="18" charset="0"/>
            </a:endParaRPr>
          </a:p>
          <a:p>
            <a:pPr marL="0" indent="0" algn="just">
              <a:buNone/>
            </a:pPr>
            <a:endParaRPr lang="en-GB" sz="1400" dirty="0">
              <a:latin typeface="Times New Roman" panose="02020603050405020304" pitchFamily="18" charset="0"/>
              <a:cs typeface="Times New Roman" panose="02020603050405020304" pitchFamily="18" charset="0"/>
            </a:endParaRPr>
          </a:p>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buNone/>
            </a:pPr>
            <a:endParaRPr lang="en-GB" sz="12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sz="12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ZA" sz="2800" dirty="0"/>
          </a:p>
        </p:txBody>
      </p:sp>
    </p:spTree>
    <p:extLst>
      <p:ext uri="{BB962C8B-B14F-4D97-AF65-F5344CB8AC3E}">
        <p14:creationId xmlns:p14="http://schemas.microsoft.com/office/powerpoint/2010/main" xmlns="" val="2583286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765339-4175-4E0F-84B0-03303E586117}"/>
              </a:ext>
            </a:extLst>
          </p:cNvPr>
          <p:cNvSpPr>
            <a:spLocks noGrp="1"/>
          </p:cNvSpPr>
          <p:nvPr>
            <p:ph type="title"/>
          </p:nvPr>
        </p:nvSpPr>
        <p:spPr>
          <a:xfrm>
            <a:off x="179512" y="188639"/>
            <a:ext cx="8712968" cy="1296145"/>
          </a:xfrm>
        </p:spPr>
        <p:txBody>
          <a:bodyPr>
            <a:normAutofit/>
          </a:bodyPr>
          <a:lstStyle/>
          <a:p>
            <a:r>
              <a:rPr lang="en-ZA" sz="3200" dirty="0"/>
              <a:t>Conditional Grants: Baseline Reductions</a:t>
            </a:r>
          </a:p>
        </p:txBody>
      </p:sp>
      <p:graphicFrame>
        <p:nvGraphicFramePr>
          <p:cNvPr id="4" name="Chart 3">
            <a:extLst>
              <a:ext uri="{FF2B5EF4-FFF2-40B4-BE49-F238E27FC236}">
                <a16:creationId xmlns:a16="http://schemas.microsoft.com/office/drawing/2014/main" xmlns="" id="{9326201B-CF13-4ABF-8314-E447BE4DEC13}"/>
              </a:ext>
            </a:extLst>
          </p:cNvPr>
          <p:cNvGraphicFramePr>
            <a:graphicFrameLocks/>
          </p:cNvGraphicFramePr>
          <p:nvPr>
            <p:extLst>
              <p:ext uri="{D42A27DB-BD31-4B8C-83A1-F6EECF244321}">
                <p14:modId xmlns:p14="http://schemas.microsoft.com/office/powerpoint/2010/main" xmlns="" val="737920131"/>
              </p:ext>
            </p:extLst>
          </p:nvPr>
        </p:nvGraphicFramePr>
        <p:xfrm>
          <a:off x="179512" y="1467300"/>
          <a:ext cx="8784976"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xmlns="" id="{4A65207E-C80E-493A-9155-A3964EE17948}"/>
              </a:ext>
            </a:extLst>
          </p:cNvPr>
          <p:cNvSpPr/>
          <p:nvPr/>
        </p:nvSpPr>
        <p:spPr>
          <a:xfrm>
            <a:off x="251520" y="5073075"/>
            <a:ext cx="8797921" cy="1403461"/>
          </a:xfrm>
          <a:prstGeom prst="rect">
            <a:avLst/>
          </a:prstGeom>
        </p:spPr>
        <p:txBody>
          <a:bodyPr wrap="square">
            <a:spAutoFit/>
          </a:bodyPr>
          <a:lstStyle/>
          <a:p>
            <a:pPr marL="342900" marR="0" lvl="0" indent="-342900" algn="just" defTabSz="914400" rtl="0" eaLnBrk="0" fontAlgn="base" latinLnBrk="0" hangingPunct="0">
              <a:lnSpc>
                <a:spcPct val="100000"/>
              </a:lnSpc>
              <a:spcBef>
                <a:spcPct val="20000"/>
              </a:spcBef>
              <a:spcAft>
                <a:spcPct val="0"/>
              </a:spcAft>
              <a:buClrTx/>
              <a:buSzTx/>
              <a:buFont typeface="Arial" charset="0"/>
              <a:buChar char="•"/>
              <a:tabLst/>
              <a:defRPr/>
            </a:pPr>
            <a:r>
              <a:rPr lang="en-ZA" sz="1600" kern="1200" dirty="0">
                <a:solidFill>
                  <a:prstClr val="black"/>
                </a:solidFill>
                <a:latin typeface="Times New Roman" pitchFamily="18" charset="0"/>
                <a:ea typeface="+mn-ea"/>
                <a:cs typeface="Times New Roman" pitchFamily="18" charset="0"/>
              </a:rPr>
              <a:t>Repeated baseline cuts will have a negative effect on service delivery, infrastructure investment, repairs and maintenance, and it goes against the government objective of infrastructure led growth and objectives indicated in the economic recovery plan  </a:t>
            </a:r>
          </a:p>
          <a:p>
            <a:pPr marL="342900" lvl="0" indent="-342900" algn="just" eaLnBrk="0" fontAlgn="base" hangingPunct="0">
              <a:spcBef>
                <a:spcPct val="20000"/>
              </a:spcBef>
              <a:spcAft>
                <a:spcPct val="0"/>
              </a:spcAft>
              <a:buFont typeface="Arial" charset="0"/>
              <a:buChar char="•"/>
              <a:defRPr/>
            </a:pPr>
            <a:r>
              <a:rPr lang="en-ZA" sz="1600" kern="1200" dirty="0">
                <a:solidFill>
                  <a:prstClr val="black"/>
                </a:solidFill>
                <a:latin typeface="Times New Roman" pitchFamily="18" charset="0"/>
                <a:ea typeface="+mn-ea"/>
                <a:cs typeface="Times New Roman" pitchFamily="18" charset="0"/>
              </a:rPr>
              <a:t>The Commission is of the view that government should asse</a:t>
            </a:r>
            <a:r>
              <a:rPr lang="en-ZA" sz="1600" kern="1200" dirty="0">
                <a:latin typeface="Times New Roman" pitchFamily="18" charset="0"/>
                <a:ea typeface="+mn-ea"/>
                <a:cs typeface="Times New Roman" pitchFamily="18" charset="0"/>
              </a:rPr>
              <a:t>ss t</a:t>
            </a:r>
            <a:r>
              <a:rPr lang="en-ZA" sz="1600" kern="1200" dirty="0">
                <a:solidFill>
                  <a:prstClr val="black"/>
                </a:solidFill>
                <a:latin typeface="Times New Roman" pitchFamily="18" charset="0"/>
                <a:ea typeface="+mn-ea"/>
                <a:cs typeface="Times New Roman" pitchFamily="18" charset="0"/>
              </a:rPr>
              <a:t>he effect of  baseline reductions, </a:t>
            </a:r>
            <a:r>
              <a:rPr lang="en-ZA" sz="1600" kern="1200" dirty="0">
                <a:solidFill>
                  <a:prstClr val="black"/>
                </a:solidFill>
                <a:latin typeface="Times New Roman" panose="02020603050405020304" pitchFamily="18" charset="0"/>
                <a:cs typeface="Times New Roman" pitchFamily="18" charset="0"/>
              </a:rPr>
              <a:t>before </a:t>
            </a:r>
            <a:r>
              <a:rPr lang="en-GB" dirty="0">
                <a:latin typeface="Times New Roman" panose="02020603050405020304" pitchFamily="18" charset="0"/>
                <a:cs typeface="Times New Roman" panose="02020603050405020304" pitchFamily="18" charset="0"/>
              </a:rPr>
              <a:t>implementing the planned reductions over the MTEF period</a:t>
            </a:r>
            <a:endParaRPr lang="en-GB" sz="1600" kern="1200" dirty="0">
              <a:solidFill>
                <a:prstClr val="black"/>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xmlns="" val="41432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E5C3AB-1F40-46EA-A4F7-FC8746DFEC0B}"/>
              </a:ext>
            </a:extLst>
          </p:cNvPr>
          <p:cNvSpPr>
            <a:spLocks noGrp="1"/>
          </p:cNvSpPr>
          <p:nvPr>
            <p:ph type="title"/>
          </p:nvPr>
        </p:nvSpPr>
        <p:spPr/>
        <p:txBody>
          <a:bodyPr>
            <a:normAutofit/>
          </a:bodyPr>
          <a:lstStyle/>
          <a:p>
            <a:r>
              <a:rPr lang="en-ZA" sz="3600" dirty="0"/>
              <a:t>Introduction </a:t>
            </a:r>
          </a:p>
        </p:txBody>
      </p:sp>
      <p:sp>
        <p:nvSpPr>
          <p:cNvPr id="3" name="Content Placeholder 2">
            <a:extLst>
              <a:ext uri="{FF2B5EF4-FFF2-40B4-BE49-F238E27FC236}">
                <a16:creationId xmlns:a16="http://schemas.microsoft.com/office/drawing/2014/main" xmlns="" id="{5009A7FE-7416-41E2-8DD0-8FDB710A9E69}"/>
              </a:ext>
            </a:extLst>
          </p:cNvPr>
          <p:cNvSpPr>
            <a:spLocks noGrp="1"/>
          </p:cNvSpPr>
          <p:nvPr>
            <p:ph idx="1"/>
          </p:nvPr>
        </p:nvSpPr>
        <p:spPr/>
        <p:txBody>
          <a:bodyPr>
            <a:normAutofit fontScale="70000" lnSpcReduction="20000"/>
          </a:bodyPr>
          <a:lstStyle/>
          <a:p>
            <a:pPr algn="just"/>
            <a:r>
              <a:rPr lang="en-ZA" sz="2400" dirty="0"/>
              <a:t>The MTBPS is tabled shortly after government was forced to adopt a supplementary budget due to the Covid-19 pandemic</a:t>
            </a:r>
          </a:p>
          <a:p>
            <a:pPr algn="just"/>
            <a:r>
              <a:rPr lang="en-ZA" sz="2400" dirty="0"/>
              <a:t>The pandemic has exacerbated existing structural and fiscal fragilities. On the social front, it has amplified the existing inequalities and pushed many people into poverty and unemployment. </a:t>
            </a:r>
            <a:endParaRPr lang="en-GB" sz="2400" dirty="0"/>
          </a:p>
          <a:p>
            <a:pPr algn="just"/>
            <a:r>
              <a:rPr lang="en-GB" sz="2400" dirty="0"/>
              <a:t>The economic and fiscal outlook is uncertain and likely to undermine the credibility of the overall fiscal framework, given the outstanding wage bargaining agreement and deteriorating SOE fiscal position. </a:t>
            </a:r>
          </a:p>
          <a:p>
            <a:pPr algn="just"/>
            <a:r>
              <a:rPr lang="en-GB" sz="2400" dirty="0"/>
              <a:t>Core spending functions are facing stagnant and declining budgets in 2020/21 likely to affect service delivery and overall development targets. </a:t>
            </a:r>
            <a:r>
              <a:rPr lang="en-GB" dirty="0"/>
              <a:t>On an aggregate level, Government needs a plan to increasingly reprioritise expenditure in a growth friendly consolidation manner over the MTEF period; and on a institutional level expenditure efficiencies must be realised</a:t>
            </a:r>
            <a:endParaRPr lang="en-GB" sz="2400" dirty="0"/>
          </a:p>
          <a:p>
            <a:pPr algn="just"/>
            <a:r>
              <a:rPr lang="en-US" sz="2400" dirty="0"/>
              <a:t>The uncertainty calls for much bolder relief or stimulus package and clear commitment to quality execution and reforms. </a:t>
            </a:r>
          </a:p>
          <a:p>
            <a:pPr algn="just"/>
            <a:r>
              <a:rPr lang="en-US" sz="2400" dirty="0"/>
              <a:t>In line with the request from the Standing Committee on Appropriations, the Commission makes this submission </a:t>
            </a:r>
            <a:r>
              <a:rPr lang="en-ZA" sz="2400" dirty="0"/>
              <a:t>on the 2020 </a:t>
            </a:r>
            <a:r>
              <a:rPr lang="en-US" sz="2400" dirty="0"/>
              <a:t>Division of Revenue Amendment Bill and Adjustments </a:t>
            </a:r>
            <a:r>
              <a:rPr lang="en-GB" sz="2400" dirty="0"/>
              <a:t>Appropriation Bill </a:t>
            </a:r>
            <a:r>
              <a:rPr lang="en-US" sz="2400" dirty="0"/>
              <a:t>in terms of </a:t>
            </a:r>
            <a:r>
              <a:rPr lang="en-ZA" sz="2400" dirty="0"/>
              <a:t>Section 214 (1) of the Constitution and Section 35 of the Intergovernmental Fiscal Relations Act (1998) as well as </a:t>
            </a:r>
            <a:r>
              <a:rPr lang="en-US" sz="2400" dirty="0"/>
              <a:t>S4(4c) of MBARARMA (Act 9 of 2009), as amended.</a:t>
            </a:r>
          </a:p>
        </p:txBody>
      </p:sp>
      <p:sp>
        <p:nvSpPr>
          <p:cNvPr id="4" name="Slide Number Placeholder 3">
            <a:extLst>
              <a:ext uri="{FF2B5EF4-FFF2-40B4-BE49-F238E27FC236}">
                <a16:creationId xmlns:a16="http://schemas.microsoft.com/office/drawing/2014/main" xmlns="" id="{8B4EB4FC-3305-4BF6-BD5A-C5DC99449030}"/>
              </a:ext>
            </a:extLst>
          </p:cNvPr>
          <p:cNvSpPr>
            <a:spLocks noGrp="1"/>
          </p:cNvSpPr>
          <p:nvPr>
            <p:ph type="sldNum" sz="quarter" idx="12"/>
          </p:nvPr>
        </p:nvSpPr>
        <p:spPr/>
        <p:txBody>
          <a:bodyPr/>
          <a:lstStyle/>
          <a:p>
            <a:fld id="{64674299-EE2E-496F-A96E-F2F69404FE7A}" type="slidenum">
              <a:rPr lang="en-ZA" smtClean="0"/>
              <a:pPr/>
              <a:t>2</a:t>
            </a:fld>
            <a:endParaRPr lang="en-ZA" dirty="0"/>
          </a:p>
        </p:txBody>
      </p:sp>
    </p:spTree>
    <p:extLst>
      <p:ext uri="{BB962C8B-B14F-4D97-AF65-F5344CB8AC3E}">
        <p14:creationId xmlns:p14="http://schemas.microsoft.com/office/powerpoint/2010/main" xmlns="" val="88584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483EA-3326-49DD-8562-B79326174B83}"/>
              </a:ext>
            </a:extLst>
          </p:cNvPr>
          <p:cNvSpPr>
            <a:spLocks noGrp="1"/>
          </p:cNvSpPr>
          <p:nvPr>
            <p:ph type="title"/>
          </p:nvPr>
        </p:nvSpPr>
        <p:spPr/>
        <p:txBody>
          <a:bodyPr>
            <a:normAutofit/>
          </a:bodyPr>
          <a:lstStyle/>
          <a:p>
            <a:r>
              <a:rPr lang="en-ZA" sz="3200" dirty="0"/>
              <a:t>In summary-Local Government Issues</a:t>
            </a:r>
          </a:p>
        </p:txBody>
      </p:sp>
      <p:sp>
        <p:nvSpPr>
          <p:cNvPr id="3" name="Content Placeholder 2">
            <a:extLst>
              <a:ext uri="{FF2B5EF4-FFF2-40B4-BE49-F238E27FC236}">
                <a16:creationId xmlns:a16="http://schemas.microsoft.com/office/drawing/2014/main" xmlns="" id="{0A259DDC-9DEA-49E0-B71E-0D63C92F576D}"/>
              </a:ext>
            </a:extLst>
          </p:cNvPr>
          <p:cNvSpPr>
            <a:spLocks noGrp="1"/>
          </p:cNvSpPr>
          <p:nvPr>
            <p:ph idx="1"/>
          </p:nvPr>
        </p:nvSpPr>
        <p:spPr>
          <a:xfrm>
            <a:off x="179512" y="1417638"/>
            <a:ext cx="8712968" cy="5035698"/>
          </a:xfrm>
        </p:spPr>
        <p:txBody>
          <a:bodyPr>
            <a:noAutofit/>
          </a:bodyPr>
          <a:lstStyle/>
          <a:p>
            <a:pPr algn="just"/>
            <a:r>
              <a:rPr lang="en-ZA" sz="1450" dirty="0"/>
              <a:t>Reductions in local government equitable share next year and perennial cuts in conditional grants will compound local government challenges.   </a:t>
            </a:r>
          </a:p>
          <a:p>
            <a:pPr lvl="1" algn="just"/>
            <a:r>
              <a:rPr lang="en-ZA" sz="1450" dirty="0"/>
              <a:t>Local government is set to contribute R440 million to the R10.5 billion for SAA </a:t>
            </a:r>
            <a:r>
              <a:rPr lang="en-GB" sz="1450" dirty="0"/>
              <a:t>to implement its business rescue plan.</a:t>
            </a:r>
            <a:r>
              <a:rPr lang="en-ZA" sz="1450" dirty="0"/>
              <a:t> Conditional grants carry a disproportionate burden of the SAA  reprioritisation. Although the R10.5 billion is </a:t>
            </a:r>
            <a:r>
              <a:rPr lang="en-ZA" sz="1450" dirty="0" err="1"/>
              <a:t>fo</a:t>
            </a:r>
            <a:r>
              <a:rPr lang="en-GB" sz="1450" dirty="0"/>
              <a:t>r settling SAA’s guaranteed debt and interest,  cutting funding for LG  basic services </a:t>
            </a:r>
            <a:r>
              <a:rPr lang="en-ZA" sz="1450" dirty="0"/>
              <a:t>is akin to taking away resources from the poor to save the well-to-do. </a:t>
            </a:r>
          </a:p>
          <a:p>
            <a:pPr algn="just"/>
            <a:r>
              <a:rPr lang="en-ZA" sz="1450" dirty="0"/>
              <a:t>The local government equitable share will decline by 9% next year. It is unclear how the local government will maintain services to poor households. Something will obviously give in or service levels will decline by same margin. Even if all the efficiencies are exploited, the cuts especially next year on the LGES, will severely curtail service delivery to the poor. Repeated cuts in conditional grants will also affect government's infrastructure led growth and government's planned recovery. </a:t>
            </a:r>
          </a:p>
          <a:p>
            <a:pPr algn="just"/>
            <a:r>
              <a:rPr lang="en-ZA" sz="1450" dirty="0"/>
              <a:t>The Commission implores government to prioritise local government and by implication, the poor households.  </a:t>
            </a:r>
          </a:p>
          <a:p>
            <a:pPr algn="just"/>
            <a:r>
              <a:rPr lang="en-ZA" sz="1450" dirty="0"/>
              <a:t>On the part of local government, the Commission implores the sector to utilise  available resources more efficiently.  And improve on revenue collection; strike a balance between core and administrative staffing; institutionalise consequence management; strengthen the capabilities of oversight institutions in municipalities to ensure quality and effective spending; and manage procurement processes prudently.</a:t>
            </a:r>
          </a:p>
          <a:p>
            <a:pPr algn="just"/>
            <a:r>
              <a:rPr lang="en-ZA" sz="1450" dirty="0"/>
              <a:t>The District Development Model (DDM) which is meant to improve service delivery by fixing perennial planning and coordination challenges requires adequate resourcing. However, the MTBPS is silent on how the DDM will be resourced. For this initiative to be effective and catalyse local economic development and support the economic recovery plan, it is important that government provides clarity on its operational modalities and provides the initiative with the necessary resources.  </a:t>
            </a:r>
          </a:p>
        </p:txBody>
      </p:sp>
      <p:sp>
        <p:nvSpPr>
          <p:cNvPr id="4" name="Slide Number Placeholder 3">
            <a:extLst>
              <a:ext uri="{FF2B5EF4-FFF2-40B4-BE49-F238E27FC236}">
                <a16:creationId xmlns:a16="http://schemas.microsoft.com/office/drawing/2014/main" xmlns="" id="{6B284698-FA13-4C13-88B4-61FF6C5A89B2}"/>
              </a:ext>
            </a:extLst>
          </p:cNvPr>
          <p:cNvSpPr>
            <a:spLocks noGrp="1"/>
          </p:cNvSpPr>
          <p:nvPr>
            <p:ph type="sldNum" sz="quarter" idx="10"/>
          </p:nvPr>
        </p:nvSpPr>
        <p:spPr>
          <a:xfrm>
            <a:off x="6553200" y="6237288"/>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3B7150"/>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1102E04-C8CA-4535-B9A8-E00E6E7F4501}" type="slidenum">
              <a:rPr lang="en-ZA" smtClean="0"/>
              <a:pPr>
                <a:defRPr/>
              </a:pPr>
              <a:t>20</a:t>
            </a:fld>
            <a:endParaRPr lang="en-ZA" dirty="0"/>
          </a:p>
        </p:txBody>
      </p:sp>
    </p:spTree>
    <p:extLst>
      <p:ext uri="{BB962C8B-B14F-4D97-AF65-F5344CB8AC3E}">
        <p14:creationId xmlns:p14="http://schemas.microsoft.com/office/powerpoint/2010/main" xmlns="" val="974801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D3B080D-96AC-4263-B07E-10BCB6A0FC57}"/>
              </a:ext>
            </a:extLst>
          </p:cNvPr>
          <p:cNvSpPr>
            <a:spLocks noGrp="1"/>
          </p:cNvSpPr>
          <p:nvPr>
            <p:ph type="body" idx="1"/>
          </p:nvPr>
        </p:nvSpPr>
        <p:spPr/>
        <p:txBody>
          <a:bodyPr>
            <a:noAutofit/>
          </a:bodyPr>
          <a:lstStyle/>
          <a:p>
            <a:r>
              <a:rPr lang="en-ZA" sz="3600" dirty="0"/>
              <a:t>Fiscal Risks Underlying Economic Recovery </a:t>
            </a:r>
          </a:p>
        </p:txBody>
      </p:sp>
      <p:sp>
        <p:nvSpPr>
          <p:cNvPr id="3" name="Slide Number Placeholder 2">
            <a:extLst>
              <a:ext uri="{FF2B5EF4-FFF2-40B4-BE49-F238E27FC236}">
                <a16:creationId xmlns:a16="http://schemas.microsoft.com/office/drawing/2014/main" xmlns="" id="{D7B64B46-CBD8-45E1-8BC6-1BB809CC0673}"/>
              </a:ext>
            </a:extLst>
          </p:cNvPr>
          <p:cNvSpPr>
            <a:spLocks noGrp="1"/>
          </p:cNvSpPr>
          <p:nvPr>
            <p:ph type="sldNum" sz="quarter" idx="12"/>
          </p:nvPr>
        </p:nvSpPr>
        <p:spPr/>
        <p:txBody>
          <a:bodyPr/>
          <a:lstStyle/>
          <a:p>
            <a:fld id="{64674299-EE2E-496F-A96E-F2F69404FE7A}" type="slidenum">
              <a:rPr lang="en-ZA" smtClean="0"/>
              <a:pPr/>
              <a:t>21</a:t>
            </a:fld>
            <a:endParaRPr lang="en-ZA" dirty="0"/>
          </a:p>
        </p:txBody>
      </p:sp>
    </p:spTree>
    <p:extLst>
      <p:ext uri="{BB962C8B-B14F-4D97-AF65-F5344CB8AC3E}">
        <p14:creationId xmlns:p14="http://schemas.microsoft.com/office/powerpoint/2010/main" xmlns="" val="3992835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t>Wage Bill Risks </a:t>
            </a:r>
          </a:p>
        </p:txBody>
      </p:sp>
      <p:sp>
        <p:nvSpPr>
          <p:cNvPr id="5" name="Rectangle 4">
            <a:extLst>
              <a:ext uri="{FF2B5EF4-FFF2-40B4-BE49-F238E27FC236}">
                <a16:creationId xmlns:a16="http://schemas.microsoft.com/office/drawing/2014/main" xmlns="" id="{B061397A-D410-4922-96BD-34F621D3E297}"/>
              </a:ext>
            </a:extLst>
          </p:cNvPr>
          <p:cNvSpPr/>
          <p:nvPr/>
        </p:nvSpPr>
        <p:spPr>
          <a:xfrm>
            <a:off x="436713" y="3896010"/>
            <a:ext cx="8424936" cy="2554545"/>
          </a:xfrm>
          <a:prstGeom prst="rect">
            <a:avLst/>
          </a:prstGeom>
        </p:spPr>
        <p:txBody>
          <a:bodyPr wrap="square">
            <a:spAutoFit/>
          </a:bodyPr>
          <a:lstStyle/>
          <a:p>
            <a:pPr marL="285750" indent="-285750" algn="just">
              <a:buFont typeface="Arial" panose="020B0604020202020204" pitchFamily="34" charset="0"/>
              <a:buChar char="•"/>
            </a:pPr>
            <a:r>
              <a:rPr lang="en-GB" sz="1600" dirty="0">
                <a:latin typeface="Times New Roman" panose="02020603050405020304" pitchFamily="18" charset="0"/>
                <a:cs typeface="Times New Roman" panose="02020603050405020304" pitchFamily="18" charset="0"/>
              </a:rPr>
              <a:t>The public wage bill increase is driven by the massive growth in average remuneration of public servants and represents a risk to the stabilisation of fiscal and public debt metrics. </a:t>
            </a:r>
          </a:p>
          <a:p>
            <a:pPr marL="285750" indent="-285750" algn="just">
              <a:buFont typeface="Arial" panose="020B0604020202020204" pitchFamily="34" charset="0"/>
              <a:buChar char="•"/>
            </a:pPr>
            <a:r>
              <a:rPr lang="en-GB" sz="1600" dirty="0">
                <a:latin typeface="Times New Roman" panose="02020603050405020304" pitchFamily="18" charset="0"/>
                <a:cs typeface="Times New Roman" panose="02020603050405020304" pitchFamily="18" charset="0"/>
              </a:rPr>
              <a:t>The 2020 MTBPS announced a substantial decrease in the growth of the wage bill from 1.8% in the current year to an average annual growth of 0.8% over the 2021 MTEF period. The wage bill accounted for 35.6% of total government spending in 2018/19 but this is forecasted to massively decelerate to 30.6% in 2023/24, its proportion to government revenue and GDP also reflects similar declining trends. </a:t>
            </a:r>
          </a:p>
          <a:p>
            <a:pPr marL="285750" indent="-285750" algn="just">
              <a:buFont typeface="Arial" panose="020B0604020202020204" pitchFamily="34" charset="0"/>
              <a:buChar char="•"/>
            </a:pPr>
            <a:r>
              <a:rPr lang="en-GB" sz="1600" dirty="0">
                <a:latin typeface="Times New Roman" panose="02020603050405020304" pitchFamily="18" charset="0"/>
                <a:cs typeface="Times New Roman" panose="02020603050405020304" pitchFamily="18" charset="0"/>
              </a:rPr>
              <a:t>The declining growth in the wage bill solely emanates from the non implementation of the third year of the 2018 wage agreement, which has been legally challenged by public sector unions, thus casting uncertainty on the implementation of this strategy. </a:t>
            </a:r>
          </a:p>
        </p:txBody>
      </p:sp>
      <p:sp>
        <p:nvSpPr>
          <p:cNvPr id="10" name="Rectangle 9">
            <a:extLst>
              <a:ext uri="{FF2B5EF4-FFF2-40B4-BE49-F238E27FC236}">
                <a16:creationId xmlns:a16="http://schemas.microsoft.com/office/drawing/2014/main" xmlns="" id="{6BCDEDC9-FA45-49B2-8F69-4ABD99AA0A7E}"/>
              </a:ext>
            </a:extLst>
          </p:cNvPr>
          <p:cNvSpPr/>
          <p:nvPr/>
        </p:nvSpPr>
        <p:spPr>
          <a:xfrm>
            <a:off x="3259224" y="3782843"/>
            <a:ext cx="3593614" cy="246221"/>
          </a:xfrm>
          <a:prstGeom prst="rect">
            <a:avLst/>
          </a:prstGeom>
        </p:spPr>
        <p:txBody>
          <a:bodyPr wrap="square">
            <a:spAutoFit/>
          </a:bodyPr>
          <a:lstStyle/>
          <a:p>
            <a:pPr algn="ctr"/>
            <a:r>
              <a:rPr lang="en-ZA" sz="1000" b="1" dirty="0"/>
              <a:t>Source: National Treasury MTBPS, 2020 </a:t>
            </a:r>
          </a:p>
        </p:txBody>
      </p:sp>
      <p:sp>
        <p:nvSpPr>
          <p:cNvPr id="11" name="Rectangle 10">
            <a:extLst>
              <a:ext uri="{FF2B5EF4-FFF2-40B4-BE49-F238E27FC236}">
                <a16:creationId xmlns:a16="http://schemas.microsoft.com/office/drawing/2014/main" xmlns="" id="{20B6C724-B325-45DA-8E67-C82775AC8325}"/>
              </a:ext>
            </a:extLst>
          </p:cNvPr>
          <p:cNvSpPr/>
          <p:nvPr/>
        </p:nvSpPr>
        <p:spPr>
          <a:xfrm>
            <a:off x="3275856" y="1479583"/>
            <a:ext cx="3593614" cy="246221"/>
          </a:xfrm>
          <a:prstGeom prst="rect">
            <a:avLst/>
          </a:prstGeom>
        </p:spPr>
        <p:txBody>
          <a:bodyPr wrap="square">
            <a:spAutoFit/>
          </a:bodyPr>
          <a:lstStyle/>
          <a:p>
            <a:pPr algn="ctr"/>
            <a:r>
              <a:rPr lang="en-ZA" sz="1000" b="1" dirty="0"/>
              <a:t>Compensation of Employees, 2019/20-2023/24</a:t>
            </a:r>
          </a:p>
        </p:txBody>
      </p:sp>
      <p:graphicFrame>
        <p:nvGraphicFramePr>
          <p:cNvPr id="12" name="Table 11">
            <a:extLst>
              <a:ext uri="{FF2B5EF4-FFF2-40B4-BE49-F238E27FC236}">
                <a16:creationId xmlns:a16="http://schemas.microsoft.com/office/drawing/2014/main" xmlns="" id="{5A971E11-E78B-4C12-B76A-D784C71BF3D2}"/>
              </a:ext>
            </a:extLst>
          </p:cNvPr>
          <p:cNvGraphicFramePr>
            <a:graphicFrameLocks noGrp="1"/>
          </p:cNvGraphicFramePr>
          <p:nvPr>
            <p:extLst>
              <p:ext uri="{D42A27DB-BD31-4B8C-83A1-F6EECF244321}">
                <p14:modId xmlns:p14="http://schemas.microsoft.com/office/powerpoint/2010/main" xmlns="" val="959394662"/>
              </p:ext>
            </p:extLst>
          </p:nvPr>
        </p:nvGraphicFramePr>
        <p:xfrm>
          <a:off x="611563" y="1664463"/>
          <a:ext cx="8075237" cy="2145944"/>
        </p:xfrm>
        <a:graphic>
          <a:graphicData uri="http://schemas.openxmlformats.org/drawingml/2006/table">
            <a:tbl>
              <a:tblPr>
                <a:tableStyleId>{5C22544A-7EE6-4342-B048-85BDC9FD1C3A}</a:tableStyleId>
              </a:tblPr>
              <a:tblGrid>
                <a:gridCol w="1772288">
                  <a:extLst>
                    <a:ext uri="{9D8B030D-6E8A-4147-A177-3AD203B41FA5}">
                      <a16:colId xmlns:a16="http://schemas.microsoft.com/office/drawing/2014/main" xmlns="" val="1838112078"/>
                    </a:ext>
                  </a:extLst>
                </a:gridCol>
                <a:gridCol w="879482">
                  <a:extLst>
                    <a:ext uri="{9D8B030D-6E8A-4147-A177-3AD203B41FA5}">
                      <a16:colId xmlns:a16="http://schemas.microsoft.com/office/drawing/2014/main" xmlns="" val="3130481791"/>
                    </a:ext>
                  </a:extLst>
                </a:gridCol>
                <a:gridCol w="826181">
                  <a:extLst>
                    <a:ext uri="{9D8B030D-6E8A-4147-A177-3AD203B41FA5}">
                      <a16:colId xmlns:a16="http://schemas.microsoft.com/office/drawing/2014/main" xmlns="" val="3037629553"/>
                    </a:ext>
                  </a:extLst>
                </a:gridCol>
                <a:gridCol w="866156">
                  <a:extLst>
                    <a:ext uri="{9D8B030D-6E8A-4147-A177-3AD203B41FA5}">
                      <a16:colId xmlns:a16="http://schemas.microsoft.com/office/drawing/2014/main" xmlns="" val="233560548"/>
                    </a:ext>
                  </a:extLst>
                </a:gridCol>
                <a:gridCol w="746226">
                  <a:extLst>
                    <a:ext uri="{9D8B030D-6E8A-4147-A177-3AD203B41FA5}">
                      <a16:colId xmlns:a16="http://schemas.microsoft.com/office/drawing/2014/main" xmlns="" val="558931052"/>
                    </a:ext>
                  </a:extLst>
                </a:gridCol>
                <a:gridCol w="746226">
                  <a:extLst>
                    <a:ext uri="{9D8B030D-6E8A-4147-A177-3AD203B41FA5}">
                      <a16:colId xmlns:a16="http://schemas.microsoft.com/office/drawing/2014/main" xmlns="" val="2486924071"/>
                    </a:ext>
                  </a:extLst>
                </a:gridCol>
                <a:gridCol w="746226">
                  <a:extLst>
                    <a:ext uri="{9D8B030D-6E8A-4147-A177-3AD203B41FA5}">
                      <a16:colId xmlns:a16="http://schemas.microsoft.com/office/drawing/2014/main" xmlns="" val="2454542635"/>
                    </a:ext>
                  </a:extLst>
                </a:gridCol>
                <a:gridCol w="746226">
                  <a:extLst>
                    <a:ext uri="{9D8B030D-6E8A-4147-A177-3AD203B41FA5}">
                      <a16:colId xmlns:a16="http://schemas.microsoft.com/office/drawing/2014/main" xmlns="" val="3424542579"/>
                    </a:ext>
                  </a:extLst>
                </a:gridCol>
                <a:gridCol w="746226">
                  <a:extLst>
                    <a:ext uri="{9D8B030D-6E8A-4147-A177-3AD203B41FA5}">
                      <a16:colId xmlns:a16="http://schemas.microsoft.com/office/drawing/2014/main" xmlns="" val="3332396227"/>
                    </a:ext>
                  </a:extLst>
                </a:gridCol>
              </a:tblGrid>
              <a:tr h="536486">
                <a:tc>
                  <a:txBody>
                    <a:bodyPr/>
                    <a:lstStyle/>
                    <a:p>
                      <a:pPr algn="l" fontAlgn="b"/>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2016/17</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2017/18</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2018/19</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2019/20</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2020/21</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2021/22</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2022/23</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2023/24</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xmlns="" val="194709644"/>
                  </a:ext>
                </a:extLst>
              </a:tr>
              <a:tr h="536486">
                <a:tc>
                  <a:txBody>
                    <a:bodyPr/>
                    <a:lstStyle/>
                    <a:p>
                      <a:pPr algn="l" fontAlgn="b"/>
                      <a:r>
                        <a:rPr lang="en-GB" sz="1100" b="1" u="none" strike="noStrike" dirty="0">
                          <a:effectLst/>
                          <a:latin typeface="Times New Roman" panose="02020603050405020304" pitchFamily="18" charset="0"/>
                          <a:cs typeface="Times New Roman" panose="02020603050405020304" pitchFamily="18" charset="0"/>
                        </a:rPr>
                        <a:t>COE  as % of total spending </a:t>
                      </a:r>
                      <a:endParaRPr lang="en-GB"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35,47</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35,55</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35,60</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33,9</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31,4</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32,0</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31,1</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30,6</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xmlns="" val="3532283492"/>
                  </a:ext>
                </a:extLst>
              </a:tr>
              <a:tr h="536486">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COE as % of revenue </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39,80</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40,56</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40,46</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41,2</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50,1</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43,8</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40,5</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38,4</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xmlns="" val="3055919852"/>
                  </a:ext>
                </a:extLst>
              </a:tr>
              <a:tr h="536486">
                <a:tc>
                  <a:txBody>
                    <a:bodyPr/>
                    <a:lstStyle/>
                    <a:p>
                      <a:pPr algn="l" fontAlgn="b"/>
                      <a:r>
                        <a:rPr lang="en-ZA" sz="1100" b="1" u="none" strike="noStrike" dirty="0">
                          <a:effectLst/>
                          <a:latin typeface="Times New Roman" panose="02020603050405020304" pitchFamily="18" charset="0"/>
                          <a:cs typeface="Times New Roman" panose="02020603050405020304" pitchFamily="18" charset="0"/>
                        </a:rPr>
                        <a:t>COE as % of GDP </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11,74</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11,78</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12,00</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12,3</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13,1</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12,2</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11,6</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ZA" sz="1100" u="none" strike="noStrike" dirty="0">
                          <a:effectLst/>
                          <a:latin typeface="Times New Roman" panose="02020603050405020304" pitchFamily="18" charset="0"/>
                          <a:cs typeface="Times New Roman" panose="02020603050405020304" pitchFamily="18" charset="0"/>
                        </a:rPr>
                        <a:t>11,1</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xmlns="" val="3783480191"/>
                  </a:ext>
                </a:extLst>
              </a:tr>
            </a:tbl>
          </a:graphicData>
        </a:graphic>
      </p:graphicFrame>
    </p:spTree>
    <p:extLst>
      <p:ext uri="{BB962C8B-B14F-4D97-AF65-F5344CB8AC3E}">
        <p14:creationId xmlns:p14="http://schemas.microsoft.com/office/powerpoint/2010/main" xmlns="" val="2747336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Feasibility of the Wage Freeze   </a:t>
            </a:r>
            <a:endParaRPr lang="en-ZA" sz="3200" dirty="0"/>
          </a:p>
        </p:txBody>
      </p:sp>
      <p:sp>
        <p:nvSpPr>
          <p:cNvPr id="7" name="Rectangle 6">
            <a:extLst>
              <a:ext uri="{FF2B5EF4-FFF2-40B4-BE49-F238E27FC236}">
                <a16:creationId xmlns:a16="http://schemas.microsoft.com/office/drawing/2014/main" xmlns="" id="{98848862-2EFE-45C5-9465-A9BAB00EF3E0}"/>
              </a:ext>
            </a:extLst>
          </p:cNvPr>
          <p:cNvSpPr/>
          <p:nvPr/>
        </p:nvSpPr>
        <p:spPr>
          <a:xfrm>
            <a:off x="1763687" y="3505078"/>
            <a:ext cx="5688632" cy="230832"/>
          </a:xfrm>
          <a:prstGeom prst="rect">
            <a:avLst/>
          </a:prstGeom>
        </p:spPr>
        <p:txBody>
          <a:bodyPr wrap="square">
            <a:spAutoFit/>
          </a:bodyPr>
          <a:lstStyle/>
          <a:p>
            <a:pPr algn="ctr"/>
            <a:r>
              <a:rPr lang="en-US" sz="900" b="1" dirty="0">
                <a:latin typeface="Times New Roman" panose="02020603050405020304" pitchFamily="18" charset="0"/>
                <a:cs typeface="Times New Roman" panose="02020603050405020304" pitchFamily="18" charset="0"/>
              </a:rPr>
              <a:t>Source: National Treasury MTBPS, 2020</a:t>
            </a:r>
            <a:endParaRPr lang="en-ZA" sz="900" b="1"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xmlns="" id="{835F1E3A-3DAE-4B19-A884-7BA7E5FE0014}"/>
              </a:ext>
            </a:extLst>
          </p:cNvPr>
          <p:cNvSpPr/>
          <p:nvPr/>
        </p:nvSpPr>
        <p:spPr>
          <a:xfrm>
            <a:off x="323527" y="3856649"/>
            <a:ext cx="8568952" cy="2800767"/>
          </a:xfrm>
          <a:prstGeom prst="rect">
            <a:avLst/>
          </a:prstGeom>
        </p:spPr>
        <p:txBody>
          <a:bodyPr wrap="square">
            <a:spAutoFit/>
          </a:bodyPr>
          <a:lstStyle/>
          <a:p>
            <a:pPr marL="285750" indent="-285750" algn="just">
              <a:buFont typeface="Arial" panose="020B0604020202020204" pitchFamily="34" charset="0"/>
              <a:buChar char="•"/>
            </a:pPr>
            <a:r>
              <a:rPr lang="en-ZA" sz="1600" dirty="0">
                <a:latin typeface="Times New Roman" panose="02020603050405020304" pitchFamily="18" charset="0"/>
                <a:cs typeface="Times New Roman" panose="02020603050405020304" pitchFamily="18" charset="0"/>
              </a:rPr>
              <a:t>The wage freeze proposal comprises a reduction of R36.5 billion in 2020/21, R274 billion over the 2021 MTEF period and R310.6 billion over a four year period. The success or failure of the fiscal consolidation, and by extension public debt stabilisation, hinges on the ability of government to implement the wage freeze. But  how practical is the wage freeze proposal?</a:t>
            </a:r>
          </a:p>
          <a:p>
            <a:pPr marL="285750" indent="-285750" algn="just">
              <a:buFont typeface="Arial" panose="020B0604020202020204" pitchFamily="34" charset="0"/>
              <a:buChar char="•"/>
            </a:pPr>
            <a:r>
              <a:rPr lang="en-ZA" sz="1600" dirty="0">
                <a:latin typeface="Times New Roman" panose="02020603050405020304" pitchFamily="18" charset="0"/>
                <a:cs typeface="Times New Roman" panose="02020603050405020304" pitchFamily="18" charset="0"/>
              </a:rPr>
              <a:t>The unilateral pronouncement on the wage freeze by government undermines </a:t>
            </a:r>
            <a:r>
              <a:rPr lang="en-GB" sz="1600" dirty="0">
                <a:latin typeface="Times New Roman" panose="02020603050405020304" pitchFamily="18" charset="0"/>
                <a:cs typeface="Times New Roman" panose="02020603050405020304" pitchFamily="18" charset="0"/>
              </a:rPr>
              <a:t>the legitimacy of the PSCBC, a structure enacted to discuss and resolve public sector remuneration issues. The lack of a resolution on the wage freeze by all parties concerned generates uncertainties over its implementation and calls into question its feasibility.</a:t>
            </a:r>
          </a:p>
          <a:p>
            <a:pPr marL="285750" indent="-285750" algn="just">
              <a:buFont typeface="Arial" panose="020B0604020202020204" pitchFamily="34" charset="0"/>
              <a:buChar char="•"/>
            </a:pPr>
            <a:r>
              <a:rPr lang="en-GB" sz="1600" dirty="0">
                <a:latin typeface="Times New Roman" panose="02020603050405020304" pitchFamily="18" charset="0"/>
                <a:cs typeface="Times New Roman" panose="02020603050405020304" pitchFamily="18" charset="0"/>
              </a:rPr>
              <a:t>Government needs to strike a deal with labour in order to control wage bill. The absence of an agreement can undermine government's economic recovery programme.  </a:t>
            </a:r>
            <a:endParaRPr lang="en-ZA"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ZA" sz="1600"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xmlns="" id="{682013C9-E8E9-4A2B-850C-0BBC546DCE0C}"/>
              </a:ext>
            </a:extLst>
          </p:cNvPr>
          <p:cNvSpPr/>
          <p:nvPr/>
        </p:nvSpPr>
        <p:spPr>
          <a:xfrm>
            <a:off x="2451157" y="1525359"/>
            <a:ext cx="4241686" cy="246221"/>
          </a:xfrm>
          <a:prstGeom prst="rect">
            <a:avLst/>
          </a:prstGeom>
        </p:spPr>
        <p:txBody>
          <a:bodyPr wrap="square">
            <a:spAutoFit/>
          </a:bodyPr>
          <a:lstStyle/>
          <a:p>
            <a:pPr algn="ctr"/>
            <a:r>
              <a:rPr lang="en-ZA" sz="1000" b="1" dirty="0"/>
              <a:t>Reductions to compensation of employees, 2020/21-2023/24 </a:t>
            </a:r>
          </a:p>
        </p:txBody>
      </p:sp>
      <p:graphicFrame>
        <p:nvGraphicFramePr>
          <p:cNvPr id="12" name="Content Placeholder 11">
            <a:extLst>
              <a:ext uri="{FF2B5EF4-FFF2-40B4-BE49-F238E27FC236}">
                <a16:creationId xmlns:a16="http://schemas.microsoft.com/office/drawing/2014/main" xmlns="" id="{6132E71C-F4D0-4F02-AFB4-47D58282DBBE}"/>
              </a:ext>
            </a:extLst>
          </p:cNvPr>
          <p:cNvGraphicFramePr>
            <a:graphicFrameLocks noGrp="1"/>
          </p:cNvGraphicFramePr>
          <p:nvPr>
            <p:ph idx="1"/>
            <p:extLst>
              <p:ext uri="{D42A27DB-BD31-4B8C-83A1-F6EECF244321}">
                <p14:modId xmlns:p14="http://schemas.microsoft.com/office/powerpoint/2010/main" xmlns="" val="1202363547"/>
              </p:ext>
            </p:extLst>
          </p:nvPr>
        </p:nvGraphicFramePr>
        <p:xfrm>
          <a:off x="323527" y="1745787"/>
          <a:ext cx="8229600" cy="19626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974465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
        <p:nvSpPr>
          <p:cNvPr id="4" name="Slide Number Placeholder 3"/>
          <p:cNvSpPr>
            <a:spLocks noGrp="1"/>
          </p:cNvSpPr>
          <p:nvPr>
            <p:ph type="sldNum" sz="quarter" idx="12"/>
          </p:nvPr>
        </p:nvSpPr>
        <p:spPr/>
        <p:txBody>
          <a:bodyPr/>
          <a:lstStyle/>
          <a:p>
            <a:fld id="{64674299-EE2E-496F-A96E-F2F69404FE7A}" type="slidenum">
              <a:rPr lang="en-ZA" smtClean="0"/>
              <a:pPr/>
              <a:t>‹#›</a:t>
            </a:fld>
            <a:endParaRPr lang="en-Z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D6960AB-0C99-4A07-A22F-244429EBE719}"/>
              </a:ext>
            </a:extLst>
          </p:cNvPr>
          <p:cNvSpPr>
            <a:spLocks noGrp="1"/>
          </p:cNvSpPr>
          <p:nvPr>
            <p:ph type="body" idx="1"/>
          </p:nvPr>
        </p:nvSpPr>
        <p:spPr/>
        <p:txBody>
          <a:bodyPr>
            <a:noAutofit/>
          </a:bodyPr>
          <a:lstStyle/>
          <a:p>
            <a:r>
              <a:rPr lang="en-ZA" sz="3600" dirty="0"/>
              <a:t>Covid-19 Economic Relief Package  Review </a:t>
            </a:r>
          </a:p>
        </p:txBody>
      </p:sp>
      <p:sp>
        <p:nvSpPr>
          <p:cNvPr id="3" name="Slide Number Placeholder 2">
            <a:extLst>
              <a:ext uri="{FF2B5EF4-FFF2-40B4-BE49-F238E27FC236}">
                <a16:creationId xmlns:a16="http://schemas.microsoft.com/office/drawing/2014/main" xmlns="" id="{F391C34F-F925-4723-81EE-B367A5EA140E}"/>
              </a:ext>
            </a:extLst>
          </p:cNvPr>
          <p:cNvSpPr>
            <a:spLocks noGrp="1"/>
          </p:cNvSpPr>
          <p:nvPr>
            <p:ph type="sldNum" sz="quarter" idx="12"/>
          </p:nvPr>
        </p:nvSpPr>
        <p:spPr/>
        <p:txBody>
          <a:bodyPr/>
          <a:lstStyle/>
          <a:p>
            <a:fld id="{64674299-EE2E-496F-A96E-F2F69404FE7A}" type="slidenum">
              <a:rPr lang="en-ZA" smtClean="0"/>
              <a:pPr/>
              <a:t>25</a:t>
            </a:fld>
            <a:endParaRPr lang="en-ZA" dirty="0"/>
          </a:p>
        </p:txBody>
      </p:sp>
    </p:spTree>
    <p:extLst>
      <p:ext uri="{BB962C8B-B14F-4D97-AF65-F5344CB8AC3E}">
        <p14:creationId xmlns:p14="http://schemas.microsoft.com/office/powerpoint/2010/main" xmlns="" val="3515368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4BA496-E078-491F-9F09-DC9D1668F096}"/>
              </a:ext>
            </a:extLst>
          </p:cNvPr>
          <p:cNvSpPr>
            <a:spLocks noGrp="1"/>
          </p:cNvSpPr>
          <p:nvPr>
            <p:ph type="title"/>
          </p:nvPr>
        </p:nvSpPr>
        <p:spPr>
          <a:xfrm>
            <a:off x="457200" y="230213"/>
            <a:ext cx="8229600" cy="1143000"/>
          </a:xfrm>
        </p:spPr>
        <p:txBody>
          <a:bodyPr>
            <a:normAutofit/>
          </a:bodyPr>
          <a:lstStyle/>
          <a:p>
            <a:r>
              <a:rPr lang="en-ZA" sz="2800" dirty="0"/>
              <a:t>Economic Relief Package - Preliminary Review  </a:t>
            </a:r>
          </a:p>
        </p:txBody>
      </p:sp>
      <p:sp>
        <p:nvSpPr>
          <p:cNvPr id="3" name="Content Placeholder 2">
            <a:extLst>
              <a:ext uri="{FF2B5EF4-FFF2-40B4-BE49-F238E27FC236}">
                <a16:creationId xmlns:a16="http://schemas.microsoft.com/office/drawing/2014/main" xmlns="" id="{C2AEFB69-0233-4635-BDF0-430537C0525F}"/>
              </a:ext>
            </a:extLst>
          </p:cNvPr>
          <p:cNvSpPr>
            <a:spLocks noGrp="1"/>
          </p:cNvSpPr>
          <p:nvPr>
            <p:ph idx="1"/>
          </p:nvPr>
        </p:nvSpPr>
        <p:spPr>
          <a:xfrm>
            <a:off x="179512" y="1484784"/>
            <a:ext cx="8784976" cy="5229200"/>
          </a:xfrm>
        </p:spPr>
        <p:txBody>
          <a:bodyPr/>
          <a:lstStyle/>
          <a:p>
            <a:pPr algn="just"/>
            <a:r>
              <a:rPr lang="en-GB" sz="2000" dirty="0"/>
              <a:t>The Commission notes a </a:t>
            </a:r>
            <a:r>
              <a:rPr lang="en-GB" sz="1800" dirty="0"/>
              <a:t>slow uptake, delays in the disbursement of funds, overpayment/non-payment of beneficiaries, payment of incorrect beneficiaries, corruption and noncompliance with supply chain management policies/legislation arising from implementation of the relief package.</a:t>
            </a:r>
          </a:p>
          <a:p>
            <a:pPr marL="0" indent="0" algn="just">
              <a:buNone/>
            </a:pPr>
            <a:endParaRPr lang="en-GB" sz="1800" dirty="0"/>
          </a:p>
          <a:p>
            <a:pPr algn="just"/>
            <a:endParaRPr lang="en-GB" sz="1800" dirty="0"/>
          </a:p>
          <a:p>
            <a:pPr algn="just"/>
            <a:endParaRPr lang="en-GB" sz="1800" dirty="0"/>
          </a:p>
          <a:p>
            <a:pPr algn="just"/>
            <a:endParaRPr lang="en-GB" sz="1800" dirty="0"/>
          </a:p>
          <a:p>
            <a:pPr algn="just"/>
            <a:endParaRPr lang="en-GB" sz="1800" dirty="0"/>
          </a:p>
          <a:p>
            <a:pPr algn="just"/>
            <a:endParaRPr lang="en-GB" sz="1800" dirty="0"/>
          </a:p>
          <a:p>
            <a:pPr algn="just"/>
            <a:endParaRPr lang="en-GB" sz="1800" dirty="0"/>
          </a:p>
          <a:p>
            <a:pPr marL="0" indent="0" algn="just">
              <a:buNone/>
            </a:pPr>
            <a:endParaRPr lang="en-GB" sz="1200" dirty="0"/>
          </a:p>
          <a:p>
            <a:pPr marL="0" indent="0" algn="just">
              <a:buNone/>
            </a:pPr>
            <a:r>
              <a:rPr lang="en-GB" sz="1200" dirty="0"/>
              <a:t>	</a:t>
            </a:r>
          </a:p>
          <a:p>
            <a:pPr marL="0" indent="0" algn="just">
              <a:buNone/>
            </a:pPr>
            <a:r>
              <a:rPr lang="en-GB" sz="1200" dirty="0"/>
              <a:t>                Data Source: The Banking Association of South Africa</a:t>
            </a:r>
            <a:endParaRPr lang="en-GB" sz="1800" dirty="0"/>
          </a:p>
          <a:p>
            <a:pPr algn="just"/>
            <a:r>
              <a:rPr lang="en-GB" sz="1800" dirty="0"/>
              <a:t>Effectiveness and efficiency of economic and social relief package has been undermined by poor planning, lack of accurate data of beneficiaries, poor reporting (financial and non-financial).</a:t>
            </a:r>
          </a:p>
        </p:txBody>
      </p:sp>
      <p:sp>
        <p:nvSpPr>
          <p:cNvPr id="4" name="Slide Number Placeholder 3">
            <a:extLst>
              <a:ext uri="{FF2B5EF4-FFF2-40B4-BE49-F238E27FC236}">
                <a16:creationId xmlns:a16="http://schemas.microsoft.com/office/drawing/2014/main" xmlns="" id="{B0D4C1A0-3354-45F4-AA88-6FCF2542FDDE}"/>
              </a:ext>
            </a:extLst>
          </p:cNvPr>
          <p:cNvSpPr>
            <a:spLocks noGrp="1"/>
          </p:cNvSpPr>
          <p:nvPr>
            <p:ph type="sldNum" sz="quarter" idx="10"/>
          </p:nvPr>
        </p:nvSpPr>
        <p:spPr>
          <a:xfrm>
            <a:off x="6553200" y="6237288"/>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3B7150"/>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1102E04-C8CA-4535-B9A8-E00E6E7F4501}" type="slidenum">
              <a:rPr lang="en-ZA" smtClean="0"/>
              <a:pPr>
                <a:defRPr/>
              </a:pPr>
              <a:t>26</a:t>
            </a:fld>
            <a:endParaRPr lang="en-ZA" dirty="0"/>
          </a:p>
        </p:txBody>
      </p:sp>
      <p:graphicFrame>
        <p:nvGraphicFramePr>
          <p:cNvPr id="8" name="Chart 7">
            <a:extLst>
              <a:ext uri="{FF2B5EF4-FFF2-40B4-BE49-F238E27FC236}">
                <a16:creationId xmlns:a16="http://schemas.microsoft.com/office/drawing/2014/main" xmlns="" id="{F349FB87-D2BD-4ABF-A229-727470DBD89A}"/>
              </a:ext>
            </a:extLst>
          </p:cNvPr>
          <p:cNvGraphicFramePr>
            <a:graphicFrameLocks/>
          </p:cNvGraphicFramePr>
          <p:nvPr>
            <p:extLst>
              <p:ext uri="{D42A27DB-BD31-4B8C-83A1-F6EECF244321}">
                <p14:modId xmlns:p14="http://schemas.microsoft.com/office/powerpoint/2010/main" xmlns="" val="4155062306"/>
              </p:ext>
            </p:extLst>
          </p:nvPr>
        </p:nvGraphicFramePr>
        <p:xfrm>
          <a:off x="635352" y="2625142"/>
          <a:ext cx="3597296" cy="25222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xmlns="" id="{3291A4BA-E635-44D5-BD04-A4859843CA6D}"/>
              </a:ext>
            </a:extLst>
          </p:cNvPr>
          <p:cNvGraphicFramePr>
            <a:graphicFrameLocks/>
          </p:cNvGraphicFramePr>
          <p:nvPr>
            <p:extLst>
              <p:ext uri="{D42A27DB-BD31-4B8C-83A1-F6EECF244321}">
                <p14:modId xmlns:p14="http://schemas.microsoft.com/office/powerpoint/2010/main" xmlns="" val="1916409626"/>
              </p:ext>
            </p:extLst>
          </p:nvPr>
        </p:nvGraphicFramePr>
        <p:xfrm>
          <a:off x="4510336" y="2598054"/>
          <a:ext cx="4176464" cy="25222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658870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4BA496-E078-491F-9F09-DC9D1668F096}"/>
              </a:ext>
            </a:extLst>
          </p:cNvPr>
          <p:cNvSpPr>
            <a:spLocks noGrp="1"/>
          </p:cNvSpPr>
          <p:nvPr>
            <p:ph type="title"/>
          </p:nvPr>
        </p:nvSpPr>
        <p:spPr>
          <a:xfrm>
            <a:off x="457200" y="230213"/>
            <a:ext cx="8229600" cy="1143000"/>
          </a:xfrm>
        </p:spPr>
        <p:txBody>
          <a:bodyPr>
            <a:normAutofit/>
          </a:bodyPr>
          <a:lstStyle/>
          <a:p>
            <a:r>
              <a:rPr lang="en-ZA" sz="3200" dirty="0"/>
              <a:t>Economic Relief Package – Preliminary Review </a:t>
            </a:r>
          </a:p>
        </p:txBody>
      </p:sp>
      <p:sp>
        <p:nvSpPr>
          <p:cNvPr id="3" name="Content Placeholder 2">
            <a:extLst>
              <a:ext uri="{FF2B5EF4-FFF2-40B4-BE49-F238E27FC236}">
                <a16:creationId xmlns:a16="http://schemas.microsoft.com/office/drawing/2014/main" xmlns="" id="{C2AEFB69-0233-4635-BDF0-430537C0525F}"/>
              </a:ext>
            </a:extLst>
          </p:cNvPr>
          <p:cNvSpPr>
            <a:spLocks noGrp="1"/>
          </p:cNvSpPr>
          <p:nvPr>
            <p:ph idx="1"/>
          </p:nvPr>
        </p:nvSpPr>
        <p:spPr>
          <a:xfrm>
            <a:off x="179512" y="1484784"/>
            <a:ext cx="8784976" cy="5229200"/>
          </a:xfrm>
        </p:spPr>
        <p:txBody>
          <a:bodyPr>
            <a:normAutofit lnSpcReduction="10000"/>
          </a:bodyPr>
          <a:lstStyle/>
          <a:p>
            <a:pPr algn="just"/>
            <a:r>
              <a:rPr lang="en-GB" sz="2000" dirty="0"/>
              <a:t>The economic relief package is unlikely to achieve expected results  with the limited budget cycle. </a:t>
            </a:r>
          </a:p>
          <a:p>
            <a:pPr algn="just"/>
            <a:r>
              <a:rPr lang="en-GB" sz="2000" dirty="0"/>
              <a:t>The negative and marginal expenditure growth rates in a number of crucial votes for 2021/22,</a:t>
            </a:r>
            <a:r>
              <a:rPr lang="en-GB" dirty="0"/>
              <a:t> as evidenced in the GDP growth forecasts, i</a:t>
            </a:r>
            <a:r>
              <a:rPr lang="en-GB" sz="2000" dirty="0"/>
              <a:t>mplies dire economic and social conditions ahead.</a:t>
            </a:r>
          </a:p>
          <a:p>
            <a:pPr algn="just"/>
            <a:r>
              <a:rPr lang="en-GB" sz="2000" dirty="0"/>
              <a:t>The Commission is of the view that some elements of the economic stimulus need to be extended to the 2021/22 financial year to mitigate the effect of the Covid-19 pandemic.</a:t>
            </a:r>
          </a:p>
          <a:p>
            <a:pPr lvl="1" algn="just"/>
            <a:r>
              <a:rPr lang="en-GB" sz="1800" dirty="0"/>
              <a:t>For example, there were higher expectations with respect to the uptake of the BLGS as it was announced that the scheme could be extended to R200 billion.</a:t>
            </a:r>
          </a:p>
          <a:p>
            <a:pPr lvl="1" algn="just"/>
            <a:r>
              <a:rPr lang="en-GB" sz="1800" dirty="0"/>
              <a:t>However according to the Banking Association of South Africa, given the current trends extension could only be up to R24 billion, due to a number of factors including weakness in business and economic conditions.</a:t>
            </a:r>
          </a:p>
          <a:p>
            <a:pPr algn="just"/>
            <a:r>
              <a:rPr lang="en-GB" sz="2000" dirty="0"/>
              <a:t>BLGS is one of the interventions that can make a measurable impact at lower levels or complete the lifting of lockdown; however business owners are reluctant to incur more debt under uncertain business conditions and weak economic outlook.</a:t>
            </a:r>
            <a:endParaRPr lang="en-GB" sz="1800" dirty="0"/>
          </a:p>
        </p:txBody>
      </p:sp>
      <p:sp>
        <p:nvSpPr>
          <p:cNvPr id="4" name="Slide Number Placeholder 3">
            <a:extLst>
              <a:ext uri="{FF2B5EF4-FFF2-40B4-BE49-F238E27FC236}">
                <a16:creationId xmlns:a16="http://schemas.microsoft.com/office/drawing/2014/main" xmlns="" id="{B0D4C1A0-3354-45F4-AA88-6FCF2542FDDE}"/>
              </a:ext>
            </a:extLst>
          </p:cNvPr>
          <p:cNvSpPr>
            <a:spLocks noGrp="1"/>
          </p:cNvSpPr>
          <p:nvPr>
            <p:ph type="sldNum" sz="quarter" idx="10"/>
          </p:nvPr>
        </p:nvSpPr>
        <p:spPr>
          <a:xfrm>
            <a:off x="6553200" y="6237288"/>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3B7150"/>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1102E04-C8CA-4535-B9A8-E00E6E7F4501}" type="slidenum">
              <a:rPr lang="en-ZA" smtClean="0"/>
              <a:pPr>
                <a:defRPr/>
              </a:pPr>
              <a:t>27</a:t>
            </a:fld>
            <a:endParaRPr lang="en-ZA" dirty="0"/>
          </a:p>
        </p:txBody>
      </p:sp>
    </p:spTree>
    <p:extLst>
      <p:ext uri="{BB962C8B-B14F-4D97-AF65-F5344CB8AC3E}">
        <p14:creationId xmlns:p14="http://schemas.microsoft.com/office/powerpoint/2010/main" xmlns="" val="1102896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F132C14-8F6F-4A8F-8036-E4FE096B8C65}"/>
              </a:ext>
            </a:extLst>
          </p:cNvPr>
          <p:cNvSpPr>
            <a:spLocks noGrp="1"/>
          </p:cNvSpPr>
          <p:nvPr>
            <p:ph type="body" idx="1"/>
          </p:nvPr>
        </p:nvSpPr>
        <p:spPr/>
        <p:txBody>
          <a:bodyPr/>
          <a:lstStyle/>
          <a:p>
            <a:r>
              <a:rPr lang="en-ZA" dirty="0"/>
              <a:t>Aligning The Budget To Economic Policy Interventions </a:t>
            </a:r>
          </a:p>
        </p:txBody>
      </p:sp>
      <p:sp>
        <p:nvSpPr>
          <p:cNvPr id="3" name="Slide Number Placeholder 2">
            <a:extLst>
              <a:ext uri="{FF2B5EF4-FFF2-40B4-BE49-F238E27FC236}">
                <a16:creationId xmlns:a16="http://schemas.microsoft.com/office/drawing/2014/main" xmlns="" id="{5DE3E963-13DB-4A0F-BF15-F97C97262967}"/>
              </a:ext>
            </a:extLst>
          </p:cNvPr>
          <p:cNvSpPr>
            <a:spLocks noGrp="1"/>
          </p:cNvSpPr>
          <p:nvPr>
            <p:ph type="sldNum" sz="quarter" idx="12"/>
          </p:nvPr>
        </p:nvSpPr>
        <p:spPr/>
        <p:txBody>
          <a:bodyPr/>
          <a:lstStyle/>
          <a:p>
            <a:fld id="{64674299-EE2E-496F-A96E-F2F69404FE7A}" type="slidenum">
              <a:rPr lang="en-ZA" smtClean="0"/>
              <a:pPr/>
              <a:t>28</a:t>
            </a:fld>
            <a:endParaRPr lang="en-ZA" dirty="0"/>
          </a:p>
        </p:txBody>
      </p:sp>
    </p:spTree>
    <p:extLst>
      <p:ext uri="{BB962C8B-B14F-4D97-AF65-F5344CB8AC3E}">
        <p14:creationId xmlns:p14="http://schemas.microsoft.com/office/powerpoint/2010/main" xmlns="" val="2330978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600" dirty="0">
                <a:solidFill>
                  <a:schemeClr val="accent3">
                    <a:lumMod val="50000"/>
                  </a:schemeClr>
                </a:solidFill>
                <a:effectLst/>
              </a:rPr>
              <a:t>  </a:t>
            </a:r>
            <a:r>
              <a:rPr lang="en-ZA" sz="3600" dirty="0"/>
              <a:t>Alignment of Budget to Economic Policy Interventions (1)</a:t>
            </a:r>
          </a:p>
        </p:txBody>
      </p:sp>
      <p:sp>
        <p:nvSpPr>
          <p:cNvPr id="3" name="Content Placeholder 2"/>
          <p:cNvSpPr>
            <a:spLocks noGrp="1"/>
          </p:cNvSpPr>
          <p:nvPr>
            <p:ph idx="1"/>
          </p:nvPr>
        </p:nvSpPr>
        <p:spPr>
          <a:xfrm>
            <a:off x="251520" y="1484785"/>
            <a:ext cx="8712968" cy="5117628"/>
          </a:xfrm>
        </p:spPr>
        <p:txBody>
          <a:bodyPr>
            <a:normAutofit lnSpcReduction="10000"/>
          </a:bodyPr>
          <a:lstStyle/>
          <a:p>
            <a:pPr marL="323850" indent="-285750"/>
            <a:r>
              <a:rPr lang="en-ZA" sz="1400" dirty="0"/>
              <a:t>President </a:t>
            </a:r>
            <a:r>
              <a:rPr lang="en-ZA" sz="1400" dirty="0" err="1"/>
              <a:t>Ramaphosa</a:t>
            </a:r>
            <a:r>
              <a:rPr lang="en-ZA" sz="1400" dirty="0"/>
              <a:t> announced an Economic Reconstruction and Recovery Programme  to turn around the economy that has been battered by the Covid-19 pandemic: Main elements of the Economic Reconstruction and Recovery Programme are:</a:t>
            </a:r>
          </a:p>
          <a:p>
            <a:pPr marL="764721" lvl="1" indent="-285750"/>
            <a:r>
              <a:rPr lang="en-ZA" sz="1400" dirty="0"/>
              <a:t>Creating  jobs, through infrastructure investment and mass employment programmes;</a:t>
            </a:r>
          </a:p>
          <a:p>
            <a:pPr marL="764721" lvl="1" indent="-285750"/>
            <a:r>
              <a:rPr lang="en-ZA" sz="1400" dirty="0"/>
              <a:t>Reindustrialise our economy, focusing on growing small businesses;</a:t>
            </a:r>
          </a:p>
          <a:p>
            <a:pPr marL="764721" lvl="1" indent="-285750"/>
            <a:r>
              <a:rPr lang="en-ZA" sz="1400" dirty="0"/>
              <a:t>Accelerate economic reforms to unlock investment and growth;</a:t>
            </a:r>
          </a:p>
          <a:p>
            <a:pPr marL="764721" lvl="1" indent="-285750"/>
            <a:r>
              <a:rPr lang="en-ZA" sz="1400" dirty="0"/>
              <a:t>Fighting crime and corruption; and,</a:t>
            </a:r>
          </a:p>
          <a:p>
            <a:pPr marL="764721" lvl="1" indent="-285750"/>
            <a:r>
              <a:rPr lang="en-ZA" sz="1400" dirty="0"/>
              <a:t>Improving the capability of the state.</a:t>
            </a:r>
          </a:p>
          <a:p>
            <a:pPr marL="323850" indent="-285750"/>
            <a:r>
              <a:rPr lang="en-ZA" sz="1400" dirty="0"/>
              <a:t>The FFC is in agreement with the thrust of the ERRP and the key elements identified by the President. </a:t>
            </a:r>
          </a:p>
          <a:p>
            <a:pPr marL="323850" indent="-285750"/>
            <a:r>
              <a:rPr lang="en-ZA" sz="1400" dirty="0"/>
              <a:t>The expectation is that the 2020 MTBPS will respond to these pillars of recovery and  allocate resources appropriately.  </a:t>
            </a:r>
          </a:p>
          <a:p>
            <a:pPr marL="323850" indent="-285750"/>
            <a:r>
              <a:rPr lang="en-ZA" sz="1400" dirty="0"/>
              <a:t>The Commission looked at the alignment of  budgets with the key elements of the ERRP. The FFC conducted an  analysis on  spending by national departments and provincial government in the sectors that drive the economic recovery plan</a:t>
            </a:r>
          </a:p>
          <a:p>
            <a:pPr marL="323850" indent="-285750"/>
            <a:r>
              <a:rPr lang="en-ZA" sz="1400" b="1" i="1" dirty="0"/>
              <a:t>First</a:t>
            </a:r>
            <a:r>
              <a:rPr lang="en-ZA" sz="1400" dirty="0"/>
              <a:t> FFC looked at the </a:t>
            </a:r>
            <a:r>
              <a:rPr lang="en-ZA" sz="1400" b="1" dirty="0"/>
              <a:t>quality</a:t>
            </a:r>
            <a:r>
              <a:rPr lang="en-ZA" sz="1400" dirty="0"/>
              <a:t> of spending for key departments that would drive the ERRP. One lens for looking at this is expenditure smoothing- which implies government spending that is evenly distributed through the four quarters of the financial year. </a:t>
            </a:r>
          </a:p>
          <a:p>
            <a:pPr marL="323850" indent="-285750"/>
            <a:r>
              <a:rPr lang="en-ZA" sz="1400" dirty="0">
                <a:latin typeface="Times New Roman" panose="02020603050405020304" pitchFamily="18" charset="0"/>
                <a:cs typeface="Times New Roman" panose="02020603050405020304" pitchFamily="18" charset="0"/>
              </a:rPr>
              <a:t>If such smoothing were to occur, it would be expected that total expenditure up to September would be at 50 per cent of the main budget. Expenditure smoothing would most likely lead to improved quality of spending and reduced level of unauthorised spending. This would of course differ depending on whether a government program that the department is dealing with is recurrent or capital-expenditure driven. This year Covid-19 had some bearing to this. </a:t>
            </a:r>
          </a:p>
          <a:p>
            <a:pPr marL="323850" indent="-285750"/>
            <a:endParaRPr lang="en-ZA" sz="1400" dirty="0"/>
          </a:p>
        </p:txBody>
      </p:sp>
      <p:sp>
        <p:nvSpPr>
          <p:cNvPr id="6" name="Slide Number Placeholder 5"/>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a:lstStyle>
          <a:p>
            <a:pPr lvl="0"/>
            <a:fld id="{86CB4B4D-7CA3-9044-876B-883B54F8677D}" type="slidenum">
              <a:rPr lang="en-ZA" smtClean="0"/>
              <a:pPr lvl="0"/>
              <a:t>29</a:t>
            </a:fld>
            <a:endParaRPr lang="en-ZA" dirty="0"/>
          </a:p>
        </p:txBody>
      </p:sp>
    </p:spTree>
    <p:extLst>
      <p:ext uri="{BB962C8B-B14F-4D97-AF65-F5344CB8AC3E}">
        <p14:creationId xmlns:p14="http://schemas.microsoft.com/office/powerpoint/2010/main" xmlns="" val="202432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A605C2-B5D5-4585-89E1-01038EBC0B83}"/>
              </a:ext>
            </a:extLst>
          </p:cNvPr>
          <p:cNvSpPr>
            <a:spLocks noGrp="1"/>
          </p:cNvSpPr>
          <p:nvPr>
            <p:ph type="title"/>
          </p:nvPr>
        </p:nvSpPr>
        <p:spPr/>
        <p:txBody>
          <a:bodyPr>
            <a:normAutofit/>
          </a:bodyPr>
          <a:lstStyle/>
          <a:p>
            <a:r>
              <a:rPr lang="en-ZA" sz="3600" dirty="0"/>
              <a:t>Presentation Outline  </a:t>
            </a:r>
          </a:p>
        </p:txBody>
      </p:sp>
      <p:sp>
        <p:nvSpPr>
          <p:cNvPr id="3" name="Content Placeholder 2">
            <a:extLst>
              <a:ext uri="{FF2B5EF4-FFF2-40B4-BE49-F238E27FC236}">
                <a16:creationId xmlns:a16="http://schemas.microsoft.com/office/drawing/2014/main" xmlns="" id="{BA792BBD-855C-47E9-A7E0-3AE1C23248CF}"/>
              </a:ext>
            </a:extLst>
          </p:cNvPr>
          <p:cNvSpPr>
            <a:spLocks noGrp="1"/>
          </p:cNvSpPr>
          <p:nvPr>
            <p:ph idx="1"/>
          </p:nvPr>
        </p:nvSpPr>
        <p:spPr/>
        <p:txBody>
          <a:bodyPr/>
          <a:lstStyle/>
          <a:p>
            <a:r>
              <a:rPr lang="en-ZA" sz="2800" dirty="0"/>
              <a:t>Macroeconomic outlook and the budget</a:t>
            </a:r>
          </a:p>
          <a:p>
            <a:r>
              <a:rPr lang="en-ZA" sz="2800" dirty="0"/>
              <a:t>Fiscal performance and outlook </a:t>
            </a:r>
          </a:p>
          <a:p>
            <a:r>
              <a:rPr lang="en-ZA" sz="2800" dirty="0"/>
              <a:t>Local government fiscal framework</a:t>
            </a:r>
          </a:p>
          <a:p>
            <a:r>
              <a:rPr lang="en-ZA" sz="2800" dirty="0"/>
              <a:t>Fiscal risks underlying economic recovery</a:t>
            </a:r>
          </a:p>
          <a:p>
            <a:r>
              <a:rPr lang="en-ZA" sz="2800" dirty="0"/>
              <a:t>Covid-19 economic relief package review</a:t>
            </a:r>
          </a:p>
          <a:p>
            <a:r>
              <a:rPr lang="en-ZA" sz="2800" dirty="0"/>
              <a:t>Alignment of the budget to economic policy interventions </a:t>
            </a:r>
          </a:p>
          <a:p>
            <a:r>
              <a:rPr lang="en-ZA" sz="2800" dirty="0"/>
              <a:t>Zero based budgeting for improved spending efficiency </a:t>
            </a:r>
          </a:p>
          <a:p>
            <a:pPr marL="0" indent="0">
              <a:buNone/>
            </a:pPr>
            <a:endParaRPr lang="en-ZA" dirty="0"/>
          </a:p>
        </p:txBody>
      </p:sp>
      <p:sp>
        <p:nvSpPr>
          <p:cNvPr id="4" name="Slide Number Placeholder 3">
            <a:extLst>
              <a:ext uri="{FF2B5EF4-FFF2-40B4-BE49-F238E27FC236}">
                <a16:creationId xmlns:a16="http://schemas.microsoft.com/office/drawing/2014/main" xmlns="" id="{EC3E062A-E989-4305-96B2-5B6D015D5B88}"/>
              </a:ext>
            </a:extLst>
          </p:cNvPr>
          <p:cNvSpPr>
            <a:spLocks noGrp="1"/>
          </p:cNvSpPr>
          <p:nvPr>
            <p:ph type="sldNum" sz="quarter" idx="12"/>
          </p:nvPr>
        </p:nvSpPr>
        <p:spPr/>
        <p:txBody>
          <a:bodyPr/>
          <a:lstStyle/>
          <a:p>
            <a:fld id="{64674299-EE2E-496F-A96E-F2F69404FE7A}" type="slidenum">
              <a:rPr lang="en-ZA" smtClean="0"/>
              <a:pPr/>
              <a:t>3</a:t>
            </a:fld>
            <a:endParaRPr lang="en-ZA" dirty="0"/>
          </a:p>
        </p:txBody>
      </p:sp>
    </p:spTree>
    <p:extLst>
      <p:ext uri="{BB962C8B-B14F-4D97-AF65-F5344CB8AC3E}">
        <p14:creationId xmlns:p14="http://schemas.microsoft.com/office/powerpoint/2010/main" xmlns="" val="4109427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ZA" sz="3600" b="1" dirty="0">
                <a:effectLst/>
              </a:rPr>
              <a:t> </a:t>
            </a:r>
            <a:r>
              <a:rPr lang="en-ZA" sz="3200" dirty="0"/>
              <a:t>Alignment of Budget to Economic Policy Interventions (2)</a:t>
            </a:r>
          </a:p>
        </p:txBody>
      </p:sp>
      <p:graphicFrame>
        <p:nvGraphicFramePr>
          <p:cNvPr id="4" name="Content Placeholder 3"/>
          <p:cNvGraphicFramePr>
            <a:graphicFrameLocks noGrp="1"/>
          </p:cNvGraphicFramePr>
          <p:nvPr>
            <p:ph idx="1"/>
          </p:nvPr>
        </p:nvGraphicFramePr>
        <p:xfrm>
          <a:off x="4788024" y="1547917"/>
          <a:ext cx="4032448" cy="5096544"/>
        </p:xfrm>
        <a:graphic>
          <a:graphicData uri="http://schemas.openxmlformats.org/drawingml/2006/table">
            <a:tbl>
              <a:tblPr firstRow="1" firstCol="1" bandRow="1">
                <a:tableStyleId>{5940675A-B579-460E-94D1-54222C63F5DA}</a:tableStyleId>
              </a:tblPr>
              <a:tblGrid>
                <a:gridCol w="3240361">
                  <a:extLst>
                    <a:ext uri="{9D8B030D-6E8A-4147-A177-3AD203B41FA5}">
                      <a16:colId xmlns:a16="http://schemas.microsoft.com/office/drawing/2014/main" xmlns="" val="20000"/>
                    </a:ext>
                  </a:extLst>
                </a:gridCol>
                <a:gridCol w="792087">
                  <a:extLst>
                    <a:ext uri="{9D8B030D-6E8A-4147-A177-3AD203B41FA5}">
                      <a16:colId xmlns:a16="http://schemas.microsoft.com/office/drawing/2014/main" xmlns="" val="20003"/>
                    </a:ext>
                  </a:extLst>
                </a:gridCol>
              </a:tblGrid>
              <a:tr h="172616">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 </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1000"/>
                        </a:spcAft>
                      </a:pPr>
                      <a:r>
                        <a:rPr lang="en-ZA" sz="1050" dirty="0">
                          <a:effectLst/>
                          <a:latin typeface="Times New Roman" panose="02020603050405020304" pitchFamily="18" charset="0"/>
                          <a:cs typeface="Times New Roman" panose="02020603050405020304" pitchFamily="18" charset="0"/>
                        </a:rPr>
                        <a:t> </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extLst>
                  <a:ext uri="{0D108BD9-81ED-4DB2-BD59-A6C34878D82A}">
                    <a16:rowId xmlns:a16="http://schemas.microsoft.com/office/drawing/2014/main" xmlns="" val="10000"/>
                  </a:ext>
                </a:extLst>
              </a:tr>
              <a:tr h="241038">
                <a:tc>
                  <a:txBody>
                    <a:bodyPr/>
                    <a:lstStyle/>
                    <a:p>
                      <a:pPr algn="l">
                        <a:lnSpc>
                          <a:spcPct val="115000"/>
                        </a:lnSpc>
                        <a:spcAft>
                          <a:spcPts val="1000"/>
                        </a:spcAft>
                      </a:pPr>
                      <a:r>
                        <a:rPr lang="en-ZA" sz="1050" dirty="0">
                          <a:effectLst/>
                          <a:latin typeface="Times New Roman" panose="02020603050405020304" pitchFamily="18" charset="0"/>
                          <a:ea typeface="Times New Roman" panose="02020603050405020304" pitchFamily="18" charset="0"/>
                          <a:cs typeface="Times New Roman" panose="02020603050405020304" pitchFamily="18" charset="0"/>
                        </a:rPr>
                        <a:t>Budget Votes</a:t>
                      </a:r>
                    </a:p>
                  </a:txBody>
                  <a:tcPr marL="38872" marR="38872" marT="0" marB="0"/>
                </a:tc>
                <a:tc>
                  <a:txBody>
                    <a:bodyPr/>
                    <a:lstStyle/>
                    <a:p>
                      <a:pPr algn="ctr">
                        <a:lnSpc>
                          <a:spcPct val="115000"/>
                        </a:lnSpc>
                        <a:spcAft>
                          <a:spcPts val="1000"/>
                        </a:spcAft>
                      </a:pPr>
                      <a:r>
                        <a:rPr lang="en-ZA" sz="1050" dirty="0">
                          <a:effectLst/>
                          <a:latin typeface="Times New Roman" panose="02020603050405020304" pitchFamily="18" charset="0"/>
                          <a:cs typeface="Times New Roman" panose="02020603050405020304" pitchFamily="18" charset="0"/>
                        </a:rPr>
                        <a:t>% Spending (April-Sept) </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extLst>
                  <a:ext uri="{0D108BD9-81ED-4DB2-BD59-A6C34878D82A}">
                    <a16:rowId xmlns:a16="http://schemas.microsoft.com/office/drawing/2014/main" xmlns="" val="10001"/>
                  </a:ext>
                </a:extLst>
              </a:tr>
              <a:tr h="206959">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Total Budget</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48%</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extLst>
                  <a:ext uri="{0D108BD9-81ED-4DB2-BD59-A6C34878D82A}">
                    <a16:rowId xmlns:a16="http://schemas.microsoft.com/office/drawing/2014/main" xmlns="" val="10002"/>
                  </a:ext>
                </a:extLst>
              </a:tr>
              <a:tr h="190042">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Total appropriation by vote</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50%</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extLst>
                  <a:ext uri="{0D108BD9-81ED-4DB2-BD59-A6C34878D82A}">
                    <a16:rowId xmlns:a16="http://schemas.microsoft.com/office/drawing/2014/main" xmlns="" val="10003"/>
                  </a:ext>
                </a:extLst>
              </a:tr>
              <a:tr h="218549">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Total direct charges against the National Revenue Fund</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53%</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rgbClr val="FFC000"/>
                    </a:solidFill>
                  </a:tcPr>
                </a:tc>
                <a:extLst>
                  <a:ext uri="{0D108BD9-81ED-4DB2-BD59-A6C34878D82A}">
                    <a16:rowId xmlns:a16="http://schemas.microsoft.com/office/drawing/2014/main" xmlns="" val="10004"/>
                  </a:ext>
                </a:extLst>
              </a:tr>
              <a:tr h="181404">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Debt service costs</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51%</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extLst>
                  <a:ext uri="{0D108BD9-81ED-4DB2-BD59-A6C34878D82A}">
                    <a16:rowId xmlns:a16="http://schemas.microsoft.com/office/drawing/2014/main" xmlns="" val="10006"/>
                  </a:ext>
                </a:extLst>
              </a:tr>
              <a:tr h="109274">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Provincial equitable share (National Treasury)</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50%</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extLst>
                  <a:ext uri="{0D108BD9-81ED-4DB2-BD59-A6C34878D82A}">
                    <a16:rowId xmlns:a16="http://schemas.microsoft.com/office/drawing/2014/main" xmlns="" val="10007"/>
                  </a:ext>
                </a:extLst>
              </a:tr>
              <a:tr h="109274">
                <a:tc>
                  <a:txBody>
                    <a:bodyPr/>
                    <a:lstStyle/>
                    <a:p>
                      <a:pPr algn="l">
                        <a:lnSpc>
                          <a:spcPct val="115000"/>
                        </a:lnSpc>
                        <a:spcAft>
                          <a:spcPts val="1000"/>
                        </a:spcAft>
                      </a:pPr>
                      <a:r>
                        <a:rPr lang="en-ZA" sz="1050" b="1" dirty="0">
                          <a:effectLst/>
                          <a:latin typeface="Times New Roman" panose="02020603050405020304" pitchFamily="18" charset="0"/>
                          <a:cs typeface="Times New Roman" panose="02020603050405020304" pitchFamily="18" charset="0"/>
                        </a:rPr>
                        <a:t>Selected key budget votes</a:t>
                      </a:r>
                      <a:endParaRPr lang="en-ZA" sz="105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54%</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extLst>
                  <a:ext uri="{0D108BD9-81ED-4DB2-BD59-A6C34878D82A}">
                    <a16:rowId xmlns:a16="http://schemas.microsoft.com/office/drawing/2014/main" xmlns="" val="10008"/>
                  </a:ext>
                </a:extLst>
              </a:tr>
              <a:tr h="109274">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       Public Works and Infrastructure</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45%</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09"/>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Basic Education</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51%</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rgbClr val="FFC000"/>
                    </a:solidFill>
                  </a:tcPr>
                </a:tc>
                <a:extLst>
                  <a:ext uri="{0D108BD9-81ED-4DB2-BD59-A6C34878D82A}">
                    <a16:rowId xmlns:a16="http://schemas.microsoft.com/office/drawing/2014/main" xmlns="" val="10010"/>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Higher Education and Training</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76%</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rgbClr val="FFC000"/>
                    </a:solidFill>
                  </a:tcPr>
                </a:tc>
                <a:extLst>
                  <a:ext uri="{0D108BD9-81ED-4DB2-BD59-A6C34878D82A}">
                    <a16:rowId xmlns:a16="http://schemas.microsoft.com/office/drawing/2014/main" xmlns="" val="10011"/>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Health</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49%</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extLst>
                  <a:ext uri="{0D108BD9-81ED-4DB2-BD59-A6C34878D82A}">
                    <a16:rowId xmlns:a16="http://schemas.microsoft.com/office/drawing/2014/main" xmlns="" val="10012"/>
                  </a:ext>
                </a:extLst>
              </a:tr>
              <a:tr h="0">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Social Development</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57%</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rgbClr val="FFC000"/>
                    </a:solidFill>
                  </a:tcPr>
                </a:tc>
                <a:extLst>
                  <a:ext uri="{0D108BD9-81ED-4DB2-BD59-A6C34878D82A}">
                    <a16:rowId xmlns:a16="http://schemas.microsoft.com/office/drawing/2014/main" xmlns="" val="10013"/>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Women, Youth and Persons with Disabilities</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43%</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14"/>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Agriculture, Land Reform and Rural Development</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35%</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15"/>
                  </a:ext>
                </a:extLst>
              </a:tr>
              <a:tr h="121656">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       Employment and Labour</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41%</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18"/>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Human Settlement</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33%</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19"/>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Mineral Resources and Energy</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41%</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20"/>
                  </a:ext>
                </a:extLst>
              </a:tr>
              <a:tr h="58552">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Science and Innovation</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42%</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21"/>
                  </a:ext>
                </a:extLst>
              </a:tr>
              <a:tr h="65278">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Small Business Development</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73%                 </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rgbClr val="FFC000"/>
                    </a:solidFill>
                  </a:tcPr>
                </a:tc>
                <a:extLst>
                  <a:ext uri="{0D108BD9-81ED-4DB2-BD59-A6C34878D82A}">
                    <a16:rowId xmlns:a16="http://schemas.microsoft.com/office/drawing/2014/main" xmlns="" val="10022"/>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Tourism</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22%</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23"/>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Trade, Industry and Competition</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36%</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24"/>
                  </a:ext>
                </a:extLst>
              </a:tr>
              <a:tr h="0">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Transport </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44%</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25"/>
                  </a:ext>
                </a:extLst>
              </a:tr>
              <a:tr h="109274">
                <a:tc>
                  <a:txBody>
                    <a:bodyPr/>
                    <a:lstStyle/>
                    <a:p>
                      <a:pPr algn="l">
                        <a:lnSpc>
                          <a:spcPct val="115000"/>
                        </a:lnSpc>
                        <a:spcAft>
                          <a:spcPts val="0"/>
                        </a:spcAft>
                      </a:pPr>
                      <a:r>
                        <a:rPr lang="en-ZA" sz="1050" dirty="0">
                          <a:effectLst/>
                          <a:latin typeface="Times New Roman" panose="02020603050405020304" pitchFamily="18" charset="0"/>
                          <a:cs typeface="Times New Roman" panose="02020603050405020304" pitchFamily="18" charset="0"/>
                        </a:rPr>
                        <a:t>       Water and Sanitation</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36%</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26"/>
                  </a:ext>
                </a:extLst>
              </a:tr>
              <a:tr h="218549">
                <a:tc>
                  <a:txBody>
                    <a:bodyPr/>
                    <a:lstStyle/>
                    <a:p>
                      <a:pPr algn="l">
                        <a:lnSpc>
                          <a:spcPct val="115000"/>
                        </a:lnSpc>
                        <a:spcAft>
                          <a:spcPts val="1000"/>
                        </a:spcAft>
                      </a:pPr>
                      <a:r>
                        <a:rPr lang="en-ZA" sz="1050" b="1" dirty="0">
                          <a:effectLst/>
                          <a:latin typeface="Times New Roman" panose="02020603050405020304" pitchFamily="18" charset="0"/>
                          <a:cs typeface="Times New Roman" panose="02020603050405020304" pitchFamily="18" charset="0"/>
                        </a:rPr>
                        <a:t>Provincial Level</a:t>
                      </a:r>
                      <a:endParaRPr lang="en-ZA" sz="105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40%</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27"/>
                  </a:ext>
                </a:extLst>
              </a:tr>
              <a:tr h="0">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        Education</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41%                </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28"/>
                  </a:ext>
                </a:extLst>
              </a:tr>
              <a:tr h="0">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        Health</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42%             </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29"/>
                  </a:ext>
                </a:extLst>
              </a:tr>
              <a:tr h="109274">
                <a:tc>
                  <a:txBody>
                    <a:bodyPr/>
                    <a:lstStyle/>
                    <a:p>
                      <a:pPr algn="l">
                        <a:lnSpc>
                          <a:spcPct val="115000"/>
                        </a:lnSpc>
                        <a:spcAft>
                          <a:spcPts val="1000"/>
                        </a:spcAft>
                      </a:pPr>
                      <a:r>
                        <a:rPr lang="en-ZA" sz="1050" dirty="0">
                          <a:effectLst/>
                          <a:latin typeface="Times New Roman" panose="02020603050405020304" pitchFamily="18" charset="0"/>
                          <a:cs typeface="Times New Roman" panose="02020603050405020304" pitchFamily="18" charset="0"/>
                        </a:rPr>
                        <a:t>       Social Development</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tc>
                <a:tc>
                  <a:txBody>
                    <a:bodyPr/>
                    <a:lstStyle/>
                    <a:p>
                      <a:pPr algn="ctr">
                        <a:lnSpc>
                          <a:spcPct val="115000"/>
                        </a:lnSpc>
                        <a:spcAft>
                          <a:spcPts val="0"/>
                        </a:spcAft>
                      </a:pPr>
                      <a:r>
                        <a:rPr lang="en-ZA" sz="1050" dirty="0">
                          <a:effectLst/>
                          <a:latin typeface="Times New Roman" panose="02020603050405020304" pitchFamily="18" charset="0"/>
                          <a:cs typeface="Times New Roman" panose="02020603050405020304" pitchFamily="18" charset="0"/>
                        </a:rPr>
                        <a:t>39%</a:t>
                      </a:r>
                      <a:endParaRPr lang="en-ZA"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8872" marR="38872" marT="0" marB="0">
                    <a:solidFill>
                      <a:schemeClr val="accent3">
                        <a:lumMod val="40000"/>
                        <a:lumOff val="60000"/>
                      </a:schemeClr>
                    </a:solidFill>
                  </a:tcPr>
                </a:tc>
                <a:extLst>
                  <a:ext uri="{0D108BD9-81ED-4DB2-BD59-A6C34878D82A}">
                    <a16:rowId xmlns:a16="http://schemas.microsoft.com/office/drawing/2014/main" xmlns="" val="10030"/>
                  </a:ext>
                </a:extLst>
              </a:tr>
            </a:tbl>
          </a:graphicData>
        </a:graphic>
      </p:graphicFrame>
      <p:sp>
        <p:nvSpPr>
          <p:cNvPr id="6" name="Slide Number Placeholder 5"/>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a:lstStyle>
          <a:p>
            <a:pPr lvl="0"/>
            <a:fld id="{86CB4B4D-7CA3-9044-876B-883B54F8677D}" type="slidenum">
              <a:rPr lang="en-ZA" smtClean="0"/>
              <a:pPr lvl="0"/>
              <a:t>30</a:t>
            </a:fld>
            <a:endParaRPr lang="en-ZA" dirty="0"/>
          </a:p>
        </p:txBody>
      </p:sp>
      <p:sp>
        <p:nvSpPr>
          <p:cNvPr id="3" name="Rectangle 2">
            <a:extLst>
              <a:ext uri="{FF2B5EF4-FFF2-40B4-BE49-F238E27FC236}">
                <a16:creationId xmlns:a16="http://schemas.microsoft.com/office/drawing/2014/main" xmlns="" id="{42771622-8E36-4992-A01F-900DD5041F6B}"/>
              </a:ext>
            </a:extLst>
          </p:cNvPr>
          <p:cNvSpPr/>
          <p:nvPr/>
        </p:nvSpPr>
        <p:spPr>
          <a:xfrm>
            <a:off x="216024" y="1486381"/>
            <a:ext cx="4572000" cy="5262979"/>
          </a:xfrm>
          <a:prstGeom prst="rect">
            <a:avLst/>
          </a:prstGeom>
        </p:spPr>
        <p:txBody>
          <a:bodyPr>
            <a:spAutoFit/>
          </a:bodyPr>
          <a:lstStyle/>
          <a:p>
            <a:pPr marL="323850" indent="-28575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Total government spending stood at 48%, slightly below the norm of 50%. </a:t>
            </a:r>
          </a:p>
          <a:p>
            <a:pPr marL="764721" lvl="1" indent="-28575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This is not that surprising given the shock of the Covid-19 pandemic. </a:t>
            </a:r>
          </a:p>
          <a:p>
            <a:pPr marL="355600" indent="-35560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As at end of September, average spending by national government departments, was  54% of their budgets.</a:t>
            </a:r>
          </a:p>
          <a:p>
            <a:pPr marL="355600" indent="-35560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However, departments such as the national department of Higher Education, Social Development, Small Business and Basic Education, far exceeded the  spending norm – which can be due to Covid-19 related spending pressures.</a:t>
            </a:r>
          </a:p>
          <a:p>
            <a:pPr marL="355600" indent="-35560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Departments such as Agriculture (43%), Human Settlements (33%), Energy (41%), Science and Innovation (42%), Tourism (22%), Trade and Industry (36%), Public Works (45%), Women (43%), Employment (41%), Communication (39%), Health (49%) registered spending below the norm of 50%.</a:t>
            </a:r>
          </a:p>
          <a:p>
            <a:pPr marL="355600" indent="-35560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In spite of Covid-19, FFC remains concerned about excessive deviations below or above the norm from an expenditure smoothing perspective. Unless a department’s in-year cash management plan explicitly identifies such deviations as a chosen spending profile, departments should be confined to spending performance guidelines</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98552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t>Alignment of Budget to Economic Policy Interventions (3)</a:t>
            </a:r>
          </a:p>
        </p:txBody>
      </p:sp>
      <p:sp>
        <p:nvSpPr>
          <p:cNvPr id="3" name="Content Placeholder 2"/>
          <p:cNvSpPr>
            <a:spLocks noGrp="1"/>
          </p:cNvSpPr>
          <p:nvPr>
            <p:ph idx="1"/>
          </p:nvPr>
        </p:nvSpPr>
        <p:spPr>
          <a:xfrm>
            <a:off x="323528" y="1440053"/>
            <a:ext cx="8640960" cy="5157299"/>
          </a:xfrm>
        </p:spPr>
        <p:txBody>
          <a:bodyPr/>
          <a:lstStyle/>
          <a:p>
            <a:pPr marL="323850" indent="-285750"/>
            <a:r>
              <a:rPr lang="en-ZA" sz="1400" dirty="0"/>
              <a:t>FFC  is  concerned  about the  spending performance of  departments , for example:  </a:t>
            </a:r>
          </a:p>
          <a:p>
            <a:pPr marL="449263" lvl="1" indent="-177800"/>
            <a:r>
              <a:rPr lang="en-GB" sz="1400" dirty="0"/>
              <a:t>Agriculture- a lever for growth,  rural development (through </a:t>
            </a:r>
            <a:r>
              <a:rPr lang="en-ZA" sz="1400" dirty="0"/>
              <a:t>supporting, especially subsistence  and emerging farmers), ensures food security, and the  land reform programme is to address directly issues of poverty and inequality</a:t>
            </a:r>
          </a:p>
          <a:p>
            <a:pPr marL="449263" lvl="1" indent="-177800"/>
            <a:r>
              <a:rPr lang="en-ZA" sz="1400" dirty="0"/>
              <a:t>Communication as well as Science and Innovation- primary driver of economic growth  and has the potential to influence  technological change,  research into disaster response measures and catalysing research into the digital economy and global competitiveness</a:t>
            </a:r>
          </a:p>
          <a:p>
            <a:pPr marL="449263" lvl="1" indent="-177800"/>
            <a:r>
              <a:rPr lang="en-ZA" sz="1400" dirty="0"/>
              <a:t>Trade and Industry -key to  building </a:t>
            </a:r>
            <a:r>
              <a:rPr lang="en-US" sz="1400" dirty="0"/>
              <a:t>a dynamic industrial and globally competitive economy</a:t>
            </a:r>
          </a:p>
          <a:p>
            <a:pPr marL="449263" lvl="1" indent="-177800"/>
            <a:r>
              <a:rPr lang="en-US" sz="1400" dirty="0"/>
              <a:t>Women, Youth and persons with Disabilities-  crucial role in building social cohesion and ensuring inclusive growth.  Considering the increase in GBV, gender inequalities and discrimination, it is key in the fight against this scourge.  </a:t>
            </a:r>
          </a:p>
          <a:p>
            <a:pPr marL="449263" lvl="1" indent="-177800"/>
            <a:r>
              <a:rPr lang="en-GB" sz="1400" dirty="0"/>
              <a:t>Water and Sanitation-</a:t>
            </a:r>
            <a:r>
              <a:rPr lang="en-ZA" sz="1400" dirty="0"/>
              <a:t> Consolidating the social wage through reliable and quality basic services</a:t>
            </a:r>
            <a:endParaRPr lang="en-GB" sz="1400" dirty="0"/>
          </a:p>
          <a:p>
            <a:pPr marL="449263" lvl="1" indent="-177800"/>
            <a:r>
              <a:rPr lang="en-GB" sz="1400" dirty="0"/>
              <a:t>Public Works-</a:t>
            </a:r>
            <a:r>
              <a:rPr lang="en-ZA" sz="1400" dirty="0">
                <a:latin typeface="Times New Roman" panose="02020603050405020304" pitchFamily="18" charset="0"/>
                <a:cs typeface="Times New Roman" panose="02020603050405020304" pitchFamily="18" charset="0"/>
              </a:rPr>
              <a:t> plays a critical role to spur economic growth using  infrastructure  related projects as well as job creation</a:t>
            </a:r>
          </a:p>
          <a:p>
            <a:pPr marL="8392" indent="-177800"/>
            <a:r>
              <a:rPr lang="en-ZA" sz="1400" dirty="0"/>
              <a:t>To improve the effectiveness and quality of spending,  FFC underscores the importance of: </a:t>
            </a:r>
          </a:p>
          <a:p>
            <a:pPr marL="449263" lvl="1" indent="-177800"/>
            <a:r>
              <a:rPr lang="en-ZA" sz="1400" dirty="0"/>
              <a:t>Putting in place/institutionalisation of  expenditure tracking systems to ensure effective expenditure targeting and quality spending.</a:t>
            </a:r>
          </a:p>
          <a:p>
            <a:pPr marL="449263" lvl="1" indent="-177800"/>
            <a:r>
              <a:rPr lang="en-ZA" sz="1400" dirty="0"/>
              <a:t>Government should intensify efforts to carry out expenditure reviews aimed at increasing efficiency of spending and combating waste. In-house reviews should be complemented by independent expenditure reviews.</a:t>
            </a:r>
          </a:p>
          <a:p>
            <a:pPr marL="449263" lvl="1" indent="-177800"/>
            <a:r>
              <a:rPr lang="en-ZA" sz="1400" dirty="0"/>
              <a:t>Strengthening oversight institutions to ensure effective and timeous spending.</a:t>
            </a:r>
          </a:p>
          <a:p>
            <a:pPr marL="8392" indent="-177800"/>
            <a:endParaRPr lang="en-ZA" sz="1400" dirty="0">
              <a:latin typeface="Times New Roman" panose="02020603050405020304" pitchFamily="18" charset="0"/>
              <a:cs typeface="Times New Roman" panose="02020603050405020304" pitchFamily="18" charset="0"/>
            </a:endParaRPr>
          </a:p>
          <a:p>
            <a:pPr marL="449263" lvl="1" indent="-177800"/>
            <a:endParaRPr lang="en-ZA" sz="1400" dirty="0"/>
          </a:p>
        </p:txBody>
      </p:sp>
      <p:sp>
        <p:nvSpPr>
          <p:cNvPr id="6" name="Slide Number Placeholder 5"/>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a:lstStyle>
          <a:p>
            <a:pPr lvl="0"/>
            <a:fld id="{86CB4B4D-7CA3-9044-876B-883B54F8677D}" type="slidenum">
              <a:rPr lang="en-ZA" smtClean="0"/>
              <a:pPr lvl="0"/>
              <a:t>31</a:t>
            </a:fld>
            <a:endParaRPr lang="en-ZA" dirty="0"/>
          </a:p>
        </p:txBody>
      </p:sp>
    </p:spTree>
    <p:extLst>
      <p:ext uri="{BB962C8B-B14F-4D97-AF65-F5344CB8AC3E}">
        <p14:creationId xmlns:p14="http://schemas.microsoft.com/office/powerpoint/2010/main" xmlns="" val="41519342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t>Alignment of Budget to Economic Policy interventions (4)</a:t>
            </a:r>
          </a:p>
        </p:txBody>
      </p:sp>
      <p:sp>
        <p:nvSpPr>
          <p:cNvPr id="3" name="Content Placeholder 2"/>
          <p:cNvSpPr>
            <a:spLocks noGrp="1"/>
          </p:cNvSpPr>
          <p:nvPr>
            <p:ph idx="1"/>
          </p:nvPr>
        </p:nvSpPr>
        <p:spPr>
          <a:xfrm>
            <a:off x="240904" y="1555372"/>
            <a:ext cx="8363272" cy="5002213"/>
          </a:xfrm>
        </p:spPr>
        <p:txBody>
          <a:bodyPr/>
          <a:lstStyle/>
          <a:p>
            <a:pPr marL="323850" indent="-285750"/>
            <a:r>
              <a:rPr lang="en-ZA" sz="1600" b="1" i="1" dirty="0"/>
              <a:t>Second</a:t>
            </a:r>
            <a:r>
              <a:rPr lang="en-ZA" sz="1600" dirty="0"/>
              <a:t>, FFC also looked at the pattern of expenditures in votes/functional areas that are key to driving the ERRP, and service delivery. </a:t>
            </a:r>
          </a:p>
          <a:p>
            <a:pPr marL="323850" indent="-285750"/>
            <a:r>
              <a:rPr lang="en-US" sz="1600" dirty="0"/>
              <a:t>Over the 2021 MTEF period, budgets of many departments will  be under significant pressure – particularly in 2021/22</a:t>
            </a:r>
          </a:p>
          <a:p>
            <a:pPr marL="323850" indent="-285750"/>
            <a:endParaRPr lang="en-ZA" sz="1600" dirty="0"/>
          </a:p>
        </p:txBody>
      </p:sp>
      <p:sp>
        <p:nvSpPr>
          <p:cNvPr id="6" name="Slide Number Placeholder 5"/>
          <p:cNvSpPr>
            <a:spLocks noGrp="1"/>
          </p:cNvSpPr>
          <p:nvPr>
            <p:ph type="sldNum" sz="quarter" idx="12"/>
          </p:nvPr>
        </p:nvSpPr>
        <p:spPr>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a:lstStyle>
          <a:p>
            <a:pPr lvl="0"/>
            <a:fld id="{86CB4B4D-7CA3-9044-876B-883B54F8677D}" type="slidenum">
              <a:rPr lang="en-ZA" smtClean="0"/>
              <a:pPr lvl="0"/>
              <a:t>32</a:t>
            </a:fld>
            <a:endParaRPr lang="en-ZA" dirty="0"/>
          </a:p>
        </p:txBody>
      </p:sp>
      <p:graphicFrame>
        <p:nvGraphicFramePr>
          <p:cNvPr id="5" name="Chart 4">
            <a:extLst>
              <a:ext uri="{FF2B5EF4-FFF2-40B4-BE49-F238E27FC236}">
                <a16:creationId xmlns:a16="http://schemas.microsoft.com/office/drawing/2014/main" xmlns="" id="{A00061CF-27DF-4CC4-85FB-996565640A45}"/>
              </a:ext>
            </a:extLst>
          </p:cNvPr>
          <p:cNvGraphicFramePr>
            <a:graphicFrameLocks/>
          </p:cNvGraphicFramePr>
          <p:nvPr/>
        </p:nvGraphicFramePr>
        <p:xfrm>
          <a:off x="262136" y="2924944"/>
          <a:ext cx="8640960" cy="36939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207185715"/>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600" dirty="0"/>
              <a:t>Alignment of Budget to Economic Policy Interventions (5)</a:t>
            </a:r>
            <a:endParaRPr lang="en-ZA" sz="3600" dirty="0">
              <a:solidFill>
                <a:schemeClr val="accent3">
                  <a:lumMod val="50000"/>
                </a:schemeClr>
              </a:solidFill>
              <a:effectLst/>
            </a:endParaRPr>
          </a:p>
        </p:txBody>
      </p:sp>
      <p:sp>
        <p:nvSpPr>
          <p:cNvPr id="3" name="Content Placeholder 2"/>
          <p:cNvSpPr>
            <a:spLocks noGrp="1"/>
          </p:cNvSpPr>
          <p:nvPr>
            <p:ph idx="1"/>
          </p:nvPr>
        </p:nvSpPr>
        <p:spPr>
          <a:xfrm>
            <a:off x="240904" y="1555372"/>
            <a:ext cx="8651576" cy="5002213"/>
          </a:xfrm>
        </p:spPr>
        <p:txBody>
          <a:bodyPr>
            <a:normAutofit fontScale="85000" lnSpcReduction="20000"/>
          </a:bodyPr>
          <a:lstStyle/>
          <a:p>
            <a:pPr marL="323850" indent="-285750" algn="just"/>
            <a:r>
              <a:rPr lang="en-ZA" sz="2600" dirty="0"/>
              <a:t>What is clear is that 2020/21 will experience unprecedented cuts, and in areas that are envisaged to drive the Economic Reconstruction and Recovery Programme . </a:t>
            </a:r>
          </a:p>
          <a:p>
            <a:pPr marL="764721" lvl="1" indent="-285750" algn="just"/>
            <a:r>
              <a:rPr lang="en-ZA" sz="2600" dirty="0"/>
              <a:t>Economic development- continuous  decline in growth of allocations over the MTEF</a:t>
            </a:r>
          </a:p>
          <a:p>
            <a:pPr marL="764721" lvl="1" indent="-285750" algn="just"/>
            <a:r>
              <a:rPr lang="en-ZA" sz="2600" dirty="0"/>
              <a:t>Peace and security, Learning and culture and social development face a disproportionate cut in 2021/22.</a:t>
            </a:r>
          </a:p>
          <a:p>
            <a:pPr marL="323850" indent="-285750" algn="just"/>
            <a:r>
              <a:rPr lang="en-ZA" sz="2600" dirty="0"/>
              <a:t>Departments like </a:t>
            </a:r>
            <a:r>
              <a:rPr lang="en-ZA" sz="2600" dirty="0">
                <a:latin typeface="Times New Roman" panose="02020603050405020304" pitchFamily="18" charset="0"/>
                <a:cs typeface="Times New Roman" panose="02020603050405020304" pitchFamily="18" charset="0"/>
              </a:rPr>
              <a:t>agriculture and rural development, defence and state security, home affairs, </a:t>
            </a:r>
            <a:r>
              <a:rPr lang="en-ZA" sz="2600" dirty="0"/>
              <a:t>education or police will experience no growth or negative growth. Either these departments will cut on service delivery or discontinue some services they are mandated to provide. The question is: </a:t>
            </a:r>
            <a:r>
              <a:rPr lang="en-US" sz="2600" dirty="0"/>
              <a:t>How will departments manage such cuts and which aspects of service delivery will be affected?</a:t>
            </a:r>
            <a:r>
              <a:rPr lang="en-GB" sz="2600" dirty="0"/>
              <a:t> </a:t>
            </a:r>
          </a:p>
          <a:p>
            <a:pPr marL="323850" indent="-285750" algn="just"/>
            <a:r>
              <a:rPr lang="en-GB" sz="2600" dirty="0"/>
              <a:t>Reduced expenditure on education and social development are also likely to have some lagged impact on growth in the future</a:t>
            </a:r>
          </a:p>
          <a:p>
            <a:pPr marL="323850" indent="-285750"/>
            <a:r>
              <a:rPr lang="en-US" sz="2400" dirty="0"/>
              <a:t> </a:t>
            </a:r>
          </a:p>
          <a:p>
            <a:pPr marL="323850" indent="-285750"/>
            <a:endParaRPr lang="en-ZA" sz="1800" dirty="0"/>
          </a:p>
        </p:txBody>
      </p:sp>
      <p:sp>
        <p:nvSpPr>
          <p:cNvPr id="6" name="Slide Number Placeholder 5"/>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a:lstStyle>
          <a:p>
            <a:pPr lvl="0"/>
            <a:fld id="{86CB4B4D-7CA3-9044-876B-883B54F8677D}" type="slidenum">
              <a:rPr lang="en-ZA" smtClean="0"/>
              <a:pPr lvl="0"/>
              <a:t>33</a:t>
            </a:fld>
            <a:endParaRPr lang="en-ZA" dirty="0"/>
          </a:p>
        </p:txBody>
      </p:sp>
    </p:spTree>
    <p:extLst>
      <p:ext uri="{BB962C8B-B14F-4D97-AF65-F5344CB8AC3E}">
        <p14:creationId xmlns:p14="http://schemas.microsoft.com/office/powerpoint/2010/main" xmlns="" val="365055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5810448-6B24-4559-96BB-DE71EDD00F22}"/>
              </a:ext>
            </a:extLst>
          </p:cNvPr>
          <p:cNvSpPr>
            <a:spLocks noGrp="1"/>
          </p:cNvSpPr>
          <p:nvPr>
            <p:ph type="body" idx="1"/>
          </p:nvPr>
        </p:nvSpPr>
        <p:spPr/>
        <p:txBody>
          <a:bodyPr/>
          <a:lstStyle/>
          <a:p>
            <a:r>
              <a:rPr lang="en-ZA" dirty="0"/>
              <a:t> Zero Based Budgeting to Improved Spending Efficiency </a:t>
            </a:r>
          </a:p>
        </p:txBody>
      </p:sp>
      <p:sp>
        <p:nvSpPr>
          <p:cNvPr id="3" name="Slide Number Placeholder 2">
            <a:extLst>
              <a:ext uri="{FF2B5EF4-FFF2-40B4-BE49-F238E27FC236}">
                <a16:creationId xmlns:a16="http://schemas.microsoft.com/office/drawing/2014/main" xmlns="" id="{BC9C2285-4198-4FC4-9D3B-0030C5881981}"/>
              </a:ext>
            </a:extLst>
          </p:cNvPr>
          <p:cNvSpPr>
            <a:spLocks noGrp="1"/>
          </p:cNvSpPr>
          <p:nvPr>
            <p:ph type="sldNum" sz="quarter" idx="12"/>
          </p:nvPr>
        </p:nvSpPr>
        <p:spPr/>
        <p:txBody>
          <a:bodyPr/>
          <a:lstStyle/>
          <a:p>
            <a:fld id="{64674299-EE2E-496F-A96E-F2F69404FE7A}" type="slidenum">
              <a:rPr lang="en-ZA" smtClean="0"/>
              <a:pPr/>
              <a:t>34</a:t>
            </a:fld>
            <a:endParaRPr lang="en-ZA" dirty="0"/>
          </a:p>
        </p:txBody>
      </p:sp>
    </p:spTree>
    <p:extLst>
      <p:ext uri="{BB962C8B-B14F-4D97-AF65-F5344CB8AC3E}">
        <p14:creationId xmlns:p14="http://schemas.microsoft.com/office/powerpoint/2010/main" xmlns="" val="2885267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4A267E-545D-48BB-9DB9-1A9C59D17790}"/>
              </a:ext>
            </a:extLst>
          </p:cNvPr>
          <p:cNvSpPr>
            <a:spLocks noGrp="1"/>
          </p:cNvSpPr>
          <p:nvPr>
            <p:ph type="title"/>
          </p:nvPr>
        </p:nvSpPr>
        <p:spPr/>
        <p:txBody>
          <a:bodyPr/>
          <a:lstStyle/>
          <a:p>
            <a:r>
              <a:rPr lang="en-ZA" sz="3200" dirty="0"/>
              <a:t>Feasibility of Implementing Zero Based Budgeting </a:t>
            </a:r>
          </a:p>
        </p:txBody>
      </p:sp>
      <p:sp>
        <p:nvSpPr>
          <p:cNvPr id="3" name="Content Placeholder 2">
            <a:extLst>
              <a:ext uri="{FF2B5EF4-FFF2-40B4-BE49-F238E27FC236}">
                <a16:creationId xmlns:a16="http://schemas.microsoft.com/office/drawing/2014/main" xmlns="" id="{9D3E2589-C98F-4ED0-A334-9884AF28D4A4}"/>
              </a:ext>
            </a:extLst>
          </p:cNvPr>
          <p:cNvSpPr>
            <a:spLocks noGrp="1"/>
          </p:cNvSpPr>
          <p:nvPr>
            <p:ph idx="1"/>
          </p:nvPr>
        </p:nvSpPr>
        <p:spPr>
          <a:xfrm>
            <a:off x="377072" y="1600204"/>
            <a:ext cx="8309728" cy="5002237"/>
          </a:xfrm>
        </p:spPr>
        <p:txBody>
          <a:bodyPr>
            <a:normAutofit lnSpcReduction="10000"/>
          </a:bodyPr>
          <a:lstStyle/>
          <a:p>
            <a:r>
              <a:rPr lang="en-ZA" dirty="0"/>
              <a:t>The Commission notes government’s proposal to adopt a Zero Based Budget (ZBB) technique in an effort to improve allocative and spending efficiency</a:t>
            </a:r>
          </a:p>
          <a:p>
            <a:pPr lvl="1"/>
            <a:r>
              <a:rPr lang="en-ZA" dirty="0"/>
              <a:t>ZBB allocates funding on the basis of program efficiency and necessity rather than historical trend.</a:t>
            </a:r>
          </a:p>
          <a:p>
            <a:r>
              <a:rPr lang="en-ZA" dirty="0"/>
              <a:t> Well implemented, ZBB is able to yield significant savings and reduce program inefficiency (wastage and duplications)</a:t>
            </a:r>
          </a:p>
          <a:p>
            <a:r>
              <a:rPr lang="en-ZA" dirty="0"/>
              <a:t>However, government needs to exercise caution before implementing ZBB</a:t>
            </a:r>
          </a:p>
          <a:p>
            <a:r>
              <a:rPr lang="en-ZA" dirty="0"/>
              <a:t>ZBB is fraught with multiple implementation risks and challenges </a:t>
            </a:r>
          </a:p>
          <a:p>
            <a:pPr lvl="1"/>
            <a:r>
              <a:rPr lang="en-ZA" dirty="0"/>
              <a:t>The process is costly, complex and time consuming </a:t>
            </a:r>
          </a:p>
          <a:p>
            <a:pPr lvl="1"/>
            <a:r>
              <a:rPr lang="en-ZA" dirty="0"/>
              <a:t>It may be difficult to scrutinise all spending programs within the limited time constraints of the budget cycle</a:t>
            </a:r>
          </a:p>
          <a:p>
            <a:r>
              <a:rPr lang="en-ZA" dirty="0"/>
              <a:t>Government should rather institutionalise some aspects of ZBB – such as mandatory periodic program reviews and strengthen the process already initiated by the DPME</a:t>
            </a:r>
          </a:p>
        </p:txBody>
      </p:sp>
      <p:sp>
        <p:nvSpPr>
          <p:cNvPr id="4" name="Slide Number Placeholder 3">
            <a:extLst>
              <a:ext uri="{FF2B5EF4-FFF2-40B4-BE49-F238E27FC236}">
                <a16:creationId xmlns:a16="http://schemas.microsoft.com/office/drawing/2014/main" xmlns="" id="{56B8ABF8-8EDD-471D-94D5-8351DD806E0F}"/>
              </a:ext>
            </a:extLst>
          </p:cNvPr>
          <p:cNvSpPr>
            <a:spLocks noGrp="1"/>
          </p:cNvSpPr>
          <p:nvPr>
            <p:ph type="sldNum" sz="quarter" idx="12"/>
          </p:nvPr>
        </p:nvSpPr>
        <p:spPr/>
        <p:txBody>
          <a:bodyPr/>
          <a:lstStyle/>
          <a:p>
            <a:fld id="{64674299-EE2E-496F-A96E-F2F69404FE7A}" type="slidenum">
              <a:rPr lang="en-ZA" smtClean="0"/>
              <a:pPr/>
              <a:t>35</a:t>
            </a:fld>
            <a:endParaRPr lang="en-ZA" dirty="0"/>
          </a:p>
        </p:txBody>
      </p:sp>
    </p:spTree>
    <p:extLst>
      <p:ext uri="{BB962C8B-B14F-4D97-AF65-F5344CB8AC3E}">
        <p14:creationId xmlns:p14="http://schemas.microsoft.com/office/powerpoint/2010/main" xmlns="" val="420496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963265-2D84-4A0C-B32B-B995DC386F83}"/>
              </a:ext>
            </a:extLst>
          </p:cNvPr>
          <p:cNvSpPr>
            <a:spLocks noGrp="1"/>
          </p:cNvSpPr>
          <p:nvPr>
            <p:ph type="title"/>
          </p:nvPr>
        </p:nvSpPr>
        <p:spPr/>
        <p:txBody>
          <a:bodyPr/>
          <a:lstStyle/>
          <a:p>
            <a:r>
              <a:rPr lang="en-ZA" sz="3200" dirty="0"/>
              <a:t>Conclusion  </a:t>
            </a:r>
          </a:p>
        </p:txBody>
      </p:sp>
      <p:sp>
        <p:nvSpPr>
          <p:cNvPr id="3" name="Content Placeholder 2">
            <a:extLst>
              <a:ext uri="{FF2B5EF4-FFF2-40B4-BE49-F238E27FC236}">
                <a16:creationId xmlns:a16="http://schemas.microsoft.com/office/drawing/2014/main" xmlns="" id="{A2C37478-6A35-4F44-9DB9-415522B2B1E2}"/>
              </a:ext>
            </a:extLst>
          </p:cNvPr>
          <p:cNvSpPr>
            <a:spLocks noGrp="1"/>
          </p:cNvSpPr>
          <p:nvPr>
            <p:ph idx="1"/>
          </p:nvPr>
        </p:nvSpPr>
        <p:spPr>
          <a:xfrm>
            <a:off x="457200" y="1600203"/>
            <a:ext cx="8229600" cy="4860000"/>
          </a:xfrm>
        </p:spPr>
        <p:txBody>
          <a:bodyPr>
            <a:normAutofit fontScale="32500" lnSpcReduction="20000"/>
          </a:bodyPr>
          <a:lstStyle/>
          <a:p>
            <a:pPr algn="just"/>
            <a:r>
              <a:rPr lang="en-ZA" sz="4900" dirty="0"/>
              <a:t>The Commission welcomes the slight easing of the fiscal consolidation stance to cushion the impact of the economic downturn.</a:t>
            </a:r>
          </a:p>
          <a:p>
            <a:pPr algn="just"/>
            <a:r>
              <a:rPr lang="en-ZA" sz="4900" dirty="0"/>
              <a:t>The Commission further notes projected stagnant and expenditure reductions on core spending functions for the 2020/21 </a:t>
            </a:r>
          </a:p>
          <a:p>
            <a:pPr algn="just"/>
            <a:r>
              <a:rPr lang="en-ZA" sz="4900" dirty="0"/>
              <a:t>The budget is susceptible to uncertainty </a:t>
            </a:r>
            <a:r>
              <a:rPr lang="en-GB" sz="4900" dirty="0"/>
              <a:t>due to the unresolved wage agreement budget proposal</a:t>
            </a:r>
          </a:p>
          <a:p>
            <a:pPr algn="just"/>
            <a:r>
              <a:rPr lang="en-ZA" sz="4900" dirty="0"/>
              <a:t>.Solutions to the wage bill conundrum should be shared by all spheres and all entities. </a:t>
            </a:r>
          </a:p>
          <a:p>
            <a:pPr algn="just"/>
            <a:r>
              <a:rPr lang="en-ZA" sz="4900" dirty="0"/>
              <a:t>Spending departments need to indicate to Parliament how they intend to absorb the budget cuts and minimise impact on service delivery i.t.o quantity and quality.</a:t>
            </a:r>
          </a:p>
          <a:p>
            <a:pPr algn="just"/>
            <a:r>
              <a:rPr lang="en-ZA" sz="4900" dirty="0"/>
              <a:t>There is need for improved alignment between the budget and economic policy interventions.</a:t>
            </a:r>
          </a:p>
          <a:p>
            <a:pPr algn="just"/>
            <a:r>
              <a:rPr lang="en-ZA" sz="4900" dirty="0"/>
              <a:t>Projected baseline reductions for 2021/22 suggest that the economy will need a bigger and bolder stimulus.</a:t>
            </a:r>
          </a:p>
          <a:p>
            <a:pPr algn="just"/>
            <a:r>
              <a:rPr lang="en-ZA" sz="4900" dirty="0"/>
              <a:t>The infrastructure led approach to growth hinges on better infrastructure delivery management across all government spheres and building capacity for infrastructure development. </a:t>
            </a:r>
          </a:p>
          <a:p>
            <a:pPr algn="just"/>
            <a:r>
              <a:rPr lang="en-ZA" sz="4900" dirty="0"/>
              <a:t>There is need to put in place  sufficient data and systems to track spending and impacts of different interventions and initiatives</a:t>
            </a:r>
          </a:p>
          <a:p>
            <a:pPr algn="just"/>
            <a:r>
              <a:rPr lang="en-GB" sz="4900" dirty="0">
                <a:sym typeface="Calibri"/>
              </a:rPr>
              <a:t>Finally, there a need for</a:t>
            </a:r>
            <a:r>
              <a:rPr lang="en-ZA" sz="4900" dirty="0"/>
              <a:t> stakeholders to revisit the local government fiscal framework and even the assumptions underpinning the current division of revenue to ensure that it effectively responds to developmental challenges such as rural-urban disparities; revenue bases that are increasingly shrinking in the context of equally  diminishing pool of resources available for sharing; migration issues; and unrealistic costs of  basic services </a:t>
            </a:r>
          </a:p>
          <a:p>
            <a:endParaRPr lang="en-ZA" dirty="0"/>
          </a:p>
          <a:p>
            <a:endParaRPr lang="en-ZA" dirty="0"/>
          </a:p>
        </p:txBody>
      </p:sp>
      <p:sp>
        <p:nvSpPr>
          <p:cNvPr id="4" name="Slide Number Placeholder 3">
            <a:extLst>
              <a:ext uri="{FF2B5EF4-FFF2-40B4-BE49-F238E27FC236}">
                <a16:creationId xmlns:a16="http://schemas.microsoft.com/office/drawing/2014/main" xmlns="" id="{5783BC9E-91C7-4516-A50F-05C63F8901CA}"/>
              </a:ext>
            </a:extLst>
          </p:cNvPr>
          <p:cNvSpPr>
            <a:spLocks noGrp="1"/>
          </p:cNvSpPr>
          <p:nvPr>
            <p:ph type="sldNum" sz="quarter" idx="12"/>
          </p:nvPr>
        </p:nvSpPr>
        <p:spPr/>
        <p:txBody>
          <a:bodyPr/>
          <a:lstStyle/>
          <a:p>
            <a:fld id="{64674299-EE2E-496F-A96E-F2F69404FE7A}" type="slidenum">
              <a:rPr lang="en-ZA" smtClean="0"/>
              <a:pPr/>
              <a:t>36</a:t>
            </a:fld>
            <a:endParaRPr lang="en-ZA" dirty="0"/>
          </a:p>
        </p:txBody>
      </p:sp>
    </p:spTree>
    <p:extLst>
      <p:ext uri="{BB962C8B-B14F-4D97-AF65-F5344CB8AC3E}">
        <p14:creationId xmlns:p14="http://schemas.microsoft.com/office/powerpoint/2010/main" xmlns="" val="21370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C39BDB94-0ED4-4B06-BDBB-D2E4F68D41E6}"/>
              </a:ext>
            </a:extLst>
          </p:cNvPr>
          <p:cNvSpPr>
            <a:spLocks noGrp="1"/>
          </p:cNvSpPr>
          <p:nvPr>
            <p:ph type="title"/>
          </p:nvPr>
        </p:nvSpPr>
        <p:spPr>
          <a:xfrm>
            <a:off x="457200" y="548875"/>
            <a:ext cx="8229600" cy="857250"/>
          </a:xfrm>
        </p:spPr>
        <p:txBody>
          <a:bodyPr>
            <a:noAutofit/>
          </a:bodyPr>
          <a:lstStyle/>
          <a:p>
            <a:r>
              <a:rPr lang="en-US" sz="3200" dirty="0"/>
              <a:t>macro-economic performance 2001-2020</a:t>
            </a:r>
            <a:endParaRPr lang="en-ZA" sz="3200" dirty="0"/>
          </a:p>
        </p:txBody>
      </p:sp>
      <p:sp>
        <p:nvSpPr>
          <p:cNvPr id="9" name="TextBox 8">
            <a:extLst>
              <a:ext uri="{FF2B5EF4-FFF2-40B4-BE49-F238E27FC236}">
                <a16:creationId xmlns:a16="http://schemas.microsoft.com/office/drawing/2014/main" xmlns="" id="{5B2A9B4D-1430-4D5C-9A60-8DB751575B45}"/>
              </a:ext>
            </a:extLst>
          </p:cNvPr>
          <p:cNvSpPr txBox="1"/>
          <p:nvPr/>
        </p:nvSpPr>
        <p:spPr>
          <a:xfrm>
            <a:off x="1946631" y="6174558"/>
            <a:ext cx="5250734" cy="430887"/>
          </a:xfrm>
          <a:prstGeom prst="rect">
            <a:avLst/>
          </a:prstGeom>
          <a:noFill/>
        </p:spPr>
        <p:txBody>
          <a:bodyPr wrap="square">
            <a:spAutoFit/>
          </a:bodyPr>
          <a:lstStyle/>
          <a:p>
            <a:pPr algn="just"/>
            <a:r>
              <a:rPr lang="en-ZA" sz="1100" i="1" dirty="0">
                <a:effectLst/>
                <a:latin typeface="Times New Roman" panose="02020603050405020304" pitchFamily="18" charset="0"/>
                <a:ea typeface="Calibri" panose="020F0502020204030204" pitchFamily="34" charset="0"/>
              </a:rPr>
              <a:t>Source: StatsSA Gross Domestic Product (Q2 2020), </a:t>
            </a:r>
            <a:r>
              <a:rPr lang="en-ZA" sz="1100" i="1" dirty="0">
                <a:latin typeface="Times New Roman" panose="02020603050405020304" pitchFamily="18" charset="0"/>
                <a:ea typeface="Calibri" panose="020F0502020204030204" pitchFamily="34" charset="0"/>
              </a:rPr>
              <a:t>Consumer Price Index (September 2020), </a:t>
            </a:r>
            <a:r>
              <a:rPr lang="en-ZA" sz="1100" i="1" dirty="0">
                <a:effectLst/>
                <a:latin typeface="Times New Roman" panose="02020603050405020304" pitchFamily="18" charset="0"/>
                <a:ea typeface="Calibri" panose="020F0502020204030204" pitchFamily="34" charset="0"/>
              </a:rPr>
              <a:t>Quarterly Labour Force Survey Q2 2020, and Commission Calculations</a:t>
            </a:r>
          </a:p>
        </p:txBody>
      </p:sp>
      <p:sp>
        <p:nvSpPr>
          <p:cNvPr id="11" name="Content Placeholder 10">
            <a:extLst>
              <a:ext uri="{FF2B5EF4-FFF2-40B4-BE49-F238E27FC236}">
                <a16:creationId xmlns:a16="http://schemas.microsoft.com/office/drawing/2014/main" xmlns="" id="{B6DF157D-D99C-46F1-8A07-708E6A23967B}"/>
              </a:ext>
            </a:extLst>
          </p:cNvPr>
          <p:cNvSpPr>
            <a:spLocks noGrp="1"/>
          </p:cNvSpPr>
          <p:nvPr>
            <p:ph idx="1"/>
          </p:nvPr>
        </p:nvSpPr>
        <p:spPr>
          <a:xfrm>
            <a:off x="457199" y="4628562"/>
            <a:ext cx="8229599" cy="1545996"/>
          </a:xfrm>
        </p:spPr>
        <p:txBody>
          <a:bodyPr>
            <a:normAutofit lnSpcReduction="10000"/>
          </a:bodyPr>
          <a:lstStyle/>
          <a:p>
            <a:pPr>
              <a:spcBef>
                <a:spcPts val="600"/>
              </a:spcBef>
            </a:pPr>
            <a:r>
              <a:rPr lang="en-ZA" sz="1400" dirty="0"/>
              <a:t>Due to the COVID-19 pandemic and lockdown, GDP contracted in Q2, QOQ (i.e. quarter-on-quarter) by 16.5 per cent. Inflation rate year-on-year average remained stable. </a:t>
            </a:r>
          </a:p>
          <a:p>
            <a:pPr>
              <a:spcBef>
                <a:spcPts val="600"/>
              </a:spcBef>
            </a:pPr>
            <a:r>
              <a:rPr lang="en-ZA" sz="1400" dirty="0"/>
              <a:t>Although the official unemployment rate dropped from 29.0 per cent to 23.3 per cent in the second quarter, this was due to the fact that people were unable to engage in job search during the lockdown, resulting in a mass increase of the </a:t>
            </a:r>
            <a:r>
              <a:rPr lang="en-ZA" sz="1400" b="1" dirty="0"/>
              <a:t>economically inactive</a:t>
            </a:r>
            <a:r>
              <a:rPr lang="en-ZA" sz="1400" dirty="0"/>
              <a:t> population by 5.2 million between the 1</a:t>
            </a:r>
            <a:r>
              <a:rPr lang="en-ZA" sz="1400" baseline="30000" dirty="0"/>
              <a:t>st</a:t>
            </a:r>
            <a:r>
              <a:rPr lang="en-ZA" sz="1400" dirty="0"/>
              <a:t> and 2</a:t>
            </a:r>
            <a:r>
              <a:rPr lang="en-ZA" sz="1400" baseline="30000" dirty="0"/>
              <a:t>nd</a:t>
            </a:r>
            <a:r>
              <a:rPr lang="en-ZA" sz="1400" dirty="0"/>
              <a:t> quarter of 2020. Currently, there are </a:t>
            </a:r>
            <a:r>
              <a:rPr lang="en-ZA" sz="1400" b="1" dirty="0"/>
              <a:t>more people of the working age between 16-64 years who are economically inactive than the labour force – inequality and poverty worsens</a:t>
            </a:r>
            <a:endParaRPr lang="en-ZA" sz="1400" dirty="0"/>
          </a:p>
        </p:txBody>
      </p:sp>
      <p:graphicFrame>
        <p:nvGraphicFramePr>
          <p:cNvPr id="13" name="Chart 12">
            <a:extLst>
              <a:ext uri="{FF2B5EF4-FFF2-40B4-BE49-F238E27FC236}">
                <a16:creationId xmlns:a16="http://schemas.microsoft.com/office/drawing/2014/main" xmlns="" id="{F6A4C3D8-C375-4E66-B87A-C123FFBFFA4F}"/>
              </a:ext>
            </a:extLst>
          </p:cNvPr>
          <p:cNvGraphicFramePr>
            <a:graphicFrameLocks/>
          </p:cNvGraphicFramePr>
          <p:nvPr>
            <p:extLst>
              <p:ext uri="{D42A27DB-BD31-4B8C-83A1-F6EECF244321}">
                <p14:modId xmlns:p14="http://schemas.microsoft.com/office/powerpoint/2010/main" xmlns="" val="2776044349"/>
              </p:ext>
            </p:extLst>
          </p:nvPr>
        </p:nvGraphicFramePr>
        <p:xfrm>
          <a:off x="457199" y="1562140"/>
          <a:ext cx="8229598" cy="3066421"/>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xmlns="" id="{59BD4BA4-38BA-41DD-BA45-55C74BB587AB}"/>
              </a:ext>
            </a:extLst>
          </p:cNvPr>
          <p:cNvSpPr>
            <a:spLocks noGrp="1"/>
          </p:cNvSpPr>
          <p:nvPr>
            <p:ph type="sldNum" sz="quarter" idx="12"/>
          </p:nvPr>
        </p:nvSpPr>
        <p:spPr/>
        <p:txBody>
          <a:bodyPr/>
          <a:lstStyle/>
          <a:p>
            <a:fld id="{64674299-EE2E-496F-A96E-F2F69404FE7A}" type="slidenum">
              <a:rPr lang="en-ZA" smtClean="0"/>
              <a:pPr/>
              <a:t>4</a:t>
            </a:fld>
            <a:endParaRPr lang="en-ZA" dirty="0"/>
          </a:p>
        </p:txBody>
      </p:sp>
    </p:spTree>
    <p:extLst>
      <p:ext uri="{BB962C8B-B14F-4D97-AF65-F5344CB8AC3E}">
        <p14:creationId xmlns:p14="http://schemas.microsoft.com/office/powerpoint/2010/main" xmlns="" val="15901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D48AF5-234C-458D-9AAC-2F8BFD8ED5E6}"/>
              </a:ext>
            </a:extLst>
          </p:cNvPr>
          <p:cNvSpPr>
            <a:spLocks noGrp="1"/>
          </p:cNvSpPr>
          <p:nvPr>
            <p:ph type="title"/>
          </p:nvPr>
        </p:nvSpPr>
        <p:spPr/>
        <p:txBody>
          <a:bodyPr>
            <a:normAutofit/>
          </a:bodyPr>
          <a:lstStyle/>
          <a:p>
            <a:r>
              <a:rPr lang="en-ZA" sz="3200" dirty="0"/>
              <a:t>Fiscal performance analysis 2010 – 2020 MTBPS</a:t>
            </a:r>
          </a:p>
        </p:txBody>
      </p:sp>
      <p:sp>
        <p:nvSpPr>
          <p:cNvPr id="3" name="Content Placeholder 2">
            <a:extLst>
              <a:ext uri="{FF2B5EF4-FFF2-40B4-BE49-F238E27FC236}">
                <a16:creationId xmlns:a16="http://schemas.microsoft.com/office/drawing/2014/main" xmlns="" id="{24EF1F55-4956-43B1-B2BB-50FB97EB144C}"/>
              </a:ext>
            </a:extLst>
          </p:cNvPr>
          <p:cNvSpPr>
            <a:spLocks noGrp="1"/>
          </p:cNvSpPr>
          <p:nvPr>
            <p:ph idx="1"/>
          </p:nvPr>
        </p:nvSpPr>
        <p:spPr>
          <a:xfrm>
            <a:off x="457199" y="5117533"/>
            <a:ext cx="8229601" cy="1330276"/>
          </a:xfrm>
        </p:spPr>
        <p:txBody>
          <a:bodyPr>
            <a:normAutofit/>
          </a:bodyPr>
          <a:lstStyle/>
          <a:p>
            <a:pPr>
              <a:spcBef>
                <a:spcPts val="600"/>
              </a:spcBef>
            </a:pPr>
            <a:r>
              <a:rPr lang="en-ZA" sz="1400" dirty="0"/>
              <a:t>Gross debt-to-GDP ratio is set to increase substantially, caused by the sharp rise in primary deficit (at 9.8 per cent of GDP) that needed financing - which incurs more debt and debt-service costs (at 4.8 per cent of GDP). </a:t>
            </a:r>
          </a:p>
          <a:p>
            <a:pPr>
              <a:spcBef>
                <a:spcPts val="600"/>
              </a:spcBef>
            </a:pPr>
            <a:r>
              <a:rPr lang="en-ZA" sz="1400" dirty="0"/>
              <a:t>The hope is that despite the 7.8 per cent contraction in real GDP, the economy will quickly recover to 3.3 per cent growth next year and taper the primary deficit and debt.</a:t>
            </a:r>
          </a:p>
        </p:txBody>
      </p:sp>
      <p:graphicFrame>
        <p:nvGraphicFramePr>
          <p:cNvPr id="5" name="Chart 4">
            <a:extLst>
              <a:ext uri="{FF2B5EF4-FFF2-40B4-BE49-F238E27FC236}">
                <a16:creationId xmlns:a16="http://schemas.microsoft.com/office/drawing/2014/main" xmlns="" id="{11E82B82-B2AB-4FB3-A1EB-F871A270A0B9}"/>
              </a:ext>
            </a:extLst>
          </p:cNvPr>
          <p:cNvGraphicFramePr>
            <a:graphicFrameLocks/>
          </p:cNvGraphicFramePr>
          <p:nvPr>
            <p:extLst>
              <p:ext uri="{D42A27DB-BD31-4B8C-83A1-F6EECF244321}">
                <p14:modId xmlns:p14="http://schemas.microsoft.com/office/powerpoint/2010/main" xmlns="" val="3541203047"/>
              </p:ext>
            </p:extLst>
          </p:nvPr>
        </p:nvGraphicFramePr>
        <p:xfrm>
          <a:off x="457199" y="1604913"/>
          <a:ext cx="8229600" cy="351262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xmlns="" id="{36050BB8-E452-4795-B021-ADA00E58B099}"/>
              </a:ext>
            </a:extLst>
          </p:cNvPr>
          <p:cNvSpPr txBox="1"/>
          <p:nvPr/>
        </p:nvSpPr>
        <p:spPr>
          <a:xfrm>
            <a:off x="3293487" y="6186199"/>
            <a:ext cx="2557024" cy="261610"/>
          </a:xfrm>
          <a:prstGeom prst="rect">
            <a:avLst/>
          </a:prstGeom>
          <a:noFill/>
        </p:spPr>
        <p:txBody>
          <a:bodyPr wrap="square">
            <a:spAutoFit/>
          </a:bodyPr>
          <a:lstStyle/>
          <a:p>
            <a:pPr algn="just"/>
            <a:r>
              <a:rPr lang="en-ZA" sz="1100" i="1" dirty="0">
                <a:effectLst/>
                <a:latin typeface="Times New Roman" panose="02020603050405020304" pitchFamily="18" charset="0"/>
                <a:ea typeface="Calibri" panose="020F0502020204030204" pitchFamily="34" charset="0"/>
              </a:rPr>
              <a:t>Source: National Treasury, 2020 MTBPS.</a:t>
            </a:r>
          </a:p>
        </p:txBody>
      </p:sp>
      <p:sp>
        <p:nvSpPr>
          <p:cNvPr id="6" name="Slide Number Placeholder 5">
            <a:extLst>
              <a:ext uri="{FF2B5EF4-FFF2-40B4-BE49-F238E27FC236}">
                <a16:creationId xmlns:a16="http://schemas.microsoft.com/office/drawing/2014/main" xmlns="" id="{2D5AA2C1-10A8-4B9E-AB52-AD7F499D686B}"/>
              </a:ext>
            </a:extLst>
          </p:cNvPr>
          <p:cNvSpPr>
            <a:spLocks noGrp="1"/>
          </p:cNvSpPr>
          <p:nvPr>
            <p:ph type="sldNum" sz="quarter" idx="12"/>
          </p:nvPr>
        </p:nvSpPr>
        <p:spPr/>
        <p:txBody>
          <a:bodyPr/>
          <a:lstStyle/>
          <a:p>
            <a:fld id="{64674299-EE2E-496F-A96E-F2F69404FE7A}" type="slidenum">
              <a:rPr lang="en-ZA" smtClean="0"/>
              <a:pPr/>
              <a:t>5</a:t>
            </a:fld>
            <a:endParaRPr lang="en-ZA" dirty="0"/>
          </a:p>
        </p:txBody>
      </p:sp>
    </p:spTree>
    <p:extLst>
      <p:ext uri="{BB962C8B-B14F-4D97-AF65-F5344CB8AC3E}">
        <p14:creationId xmlns:p14="http://schemas.microsoft.com/office/powerpoint/2010/main" xmlns="" val="180996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6339B2-6E6F-4183-9EEF-FC9C2154721B}"/>
              </a:ext>
            </a:extLst>
          </p:cNvPr>
          <p:cNvSpPr>
            <a:spLocks noGrp="1"/>
          </p:cNvSpPr>
          <p:nvPr>
            <p:ph type="title"/>
          </p:nvPr>
        </p:nvSpPr>
        <p:spPr/>
        <p:txBody>
          <a:bodyPr/>
          <a:lstStyle/>
          <a:p>
            <a:r>
              <a:rPr lang="en-US" sz="3200" dirty="0"/>
              <a:t>Credibility of macroeconomic forecast and targets </a:t>
            </a:r>
            <a:endParaRPr lang="en-ZA" sz="3200" dirty="0"/>
          </a:p>
        </p:txBody>
      </p:sp>
      <p:sp>
        <p:nvSpPr>
          <p:cNvPr id="3" name="Content Placeholder 2">
            <a:extLst>
              <a:ext uri="{FF2B5EF4-FFF2-40B4-BE49-F238E27FC236}">
                <a16:creationId xmlns:a16="http://schemas.microsoft.com/office/drawing/2014/main" xmlns="" id="{16CAB8BE-DC94-4E4B-A52D-6FDA7E886768}"/>
              </a:ext>
            </a:extLst>
          </p:cNvPr>
          <p:cNvSpPr>
            <a:spLocks noGrp="1"/>
          </p:cNvSpPr>
          <p:nvPr>
            <p:ph idx="1"/>
          </p:nvPr>
        </p:nvSpPr>
        <p:spPr>
          <a:xfrm>
            <a:off x="4572000" y="1625696"/>
            <a:ext cx="4114800" cy="4525963"/>
          </a:xfrm>
        </p:spPr>
        <p:txBody>
          <a:bodyPr>
            <a:normAutofit fontScale="92500" lnSpcReduction="10000"/>
          </a:bodyPr>
          <a:lstStyle/>
          <a:p>
            <a:pPr algn="just"/>
            <a:r>
              <a:rPr lang="en-ZA" sz="1600" dirty="0"/>
              <a:t>The Commission notes that government’s macro-economic forecasts are generally over-optimistic</a:t>
            </a:r>
          </a:p>
          <a:p>
            <a:pPr algn="just"/>
            <a:r>
              <a:rPr lang="en-ZA" sz="1600" dirty="0"/>
              <a:t>This has had significant consequences for the credibility of MTEF forward estimates and fiscal levers for informing and achieving fiscal sustainability through fiscal prudence (i.e. managing the deficit).</a:t>
            </a:r>
          </a:p>
          <a:p>
            <a:pPr algn="just"/>
            <a:r>
              <a:rPr lang="en-ZA" sz="1600" dirty="0"/>
              <a:t>The Commission further notes that real economic recovery can only be achieved through </a:t>
            </a:r>
            <a:r>
              <a:rPr lang="en-ZA" sz="1600" b="1" dirty="0"/>
              <a:t>actual implementation of reform plans</a:t>
            </a:r>
            <a:r>
              <a:rPr lang="en-ZA" sz="1600" dirty="0"/>
              <a:t> as opposed to subjective sentiments of optimism/pessimism, or otherwise in macroeconomic projections.</a:t>
            </a:r>
          </a:p>
          <a:p>
            <a:pPr algn="just"/>
            <a:r>
              <a:rPr lang="en-ZA" sz="1600" dirty="0"/>
              <a:t>Instead of taking an overly ambitious fiscal policy position (i.e. zero-based budgeting). What would be more practical in terms of public finance management is the approach of </a:t>
            </a:r>
            <a:r>
              <a:rPr lang="en-ZA" sz="1600" b="1" dirty="0"/>
              <a:t>costing and pricing of functions</a:t>
            </a:r>
            <a:r>
              <a:rPr lang="en-ZA" sz="1600" dirty="0"/>
              <a:t> to align public finance and outputs to outcomes</a:t>
            </a:r>
          </a:p>
        </p:txBody>
      </p:sp>
      <p:graphicFrame>
        <p:nvGraphicFramePr>
          <p:cNvPr id="4" name="Chart 3">
            <a:extLst>
              <a:ext uri="{FF2B5EF4-FFF2-40B4-BE49-F238E27FC236}">
                <a16:creationId xmlns:a16="http://schemas.microsoft.com/office/drawing/2014/main" xmlns="" id="{40C79B65-C65F-4487-A277-EB1C2E42474E}"/>
              </a:ext>
            </a:extLst>
          </p:cNvPr>
          <p:cNvGraphicFramePr>
            <a:graphicFrameLocks/>
          </p:cNvGraphicFramePr>
          <p:nvPr>
            <p:extLst>
              <p:ext uri="{D42A27DB-BD31-4B8C-83A1-F6EECF244321}">
                <p14:modId xmlns:p14="http://schemas.microsoft.com/office/powerpoint/2010/main" xmlns="" val="3407029453"/>
              </p:ext>
            </p:extLst>
          </p:nvPr>
        </p:nvGraphicFramePr>
        <p:xfrm>
          <a:off x="457200" y="1625697"/>
          <a:ext cx="4114800" cy="442631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xmlns="" id="{E5A8034C-C64D-4499-AFC5-89D18DF2573F}"/>
              </a:ext>
            </a:extLst>
          </p:cNvPr>
          <p:cNvSpPr txBox="1"/>
          <p:nvPr/>
        </p:nvSpPr>
        <p:spPr>
          <a:xfrm>
            <a:off x="1550708" y="6151659"/>
            <a:ext cx="6042584" cy="261610"/>
          </a:xfrm>
          <a:prstGeom prst="rect">
            <a:avLst/>
          </a:prstGeom>
          <a:noFill/>
        </p:spPr>
        <p:txBody>
          <a:bodyPr wrap="square">
            <a:spAutoFit/>
          </a:bodyPr>
          <a:lstStyle/>
          <a:p>
            <a:pPr algn="ctr"/>
            <a:r>
              <a:rPr lang="en-ZA" sz="1100" i="1" dirty="0">
                <a:effectLst/>
                <a:latin typeface="Times New Roman" panose="02020603050405020304" pitchFamily="18" charset="0"/>
                <a:ea typeface="Calibri" panose="020F0502020204030204" pitchFamily="34" charset="0"/>
              </a:rPr>
              <a:t>Source:</a:t>
            </a:r>
            <a:r>
              <a:rPr lang="en-US" sz="1100" i="1" dirty="0">
                <a:latin typeface="Times New Roman" panose="02020603050405020304" pitchFamily="18" charset="0"/>
                <a:ea typeface="Calibri" panose="020F0502020204030204" pitchFamily="34" charset="0"/>
              </a:rPr>
              <a:t> </a:t>
            </a:r>
            <a:r>
              <a:rPr lang="en-US" sz="1100" i="1" dirty="0">
                <a:effectLst/>
                <a:latin typeface="Times New Roman" panose="02020603050405020304" pitchFamily="18" charset="0"/>
                <a:ea typeface="Calibri" panose="020F0502020204030204" pitchFamily="34" charset="0"/>
              </a:rPr>
              <a:t>National Treasury, Budget Review 2010 – 2020, 2020 Supplementary Budget and 2020 MTBPS </a:t>
            </a:r>
            <a:endParaRPr lang="en-ZA" sz="1100" i="1" dirty="0">
              <a:effectLst/>
              <a:latin typeface="Times New Roman" panose="02020603050405020304" pitchFamily="18" charset="0"/>
              <a:ea typeface="Calibri" panose="020F0502020204030204" pitchFamily="34" charset="0"/>
            </a:endParaRPr>
          </a:p>
        </p:txBody>
      </p:sp>
      <p:sp>
        <p:nvSpPr>
          <p:cNvPr id="5" name="Slide Number Placeholder 4">
            <a:extLst>
              <a:ext uri="{FF2B5EF4-FFF2-40B4-BE49-F238E27FC236}">
                <a16:creationId xmlns:a16="http://schemas.microsoft.com/office/drawing/2014/main" xmlns="" id="{8BF3C149-571C-4823-94DC-5177C9C5517E}"/>
              </a:ext>
            </a:extLst>
          </p:cNvPr>
          <p:cNvSpPr>
            <a:spLocks noGrp="1"/>
          </p:cNvSpPr>
          <p:nvPr>
            <p:ph type="sldNum" sz="quarter" idx="12"/>
          </p:nvPr>
        </p:nvSpPr>
        <p:spPr/>
        <p:txBody>
          <a:bodyPr/>
          <a:lstStyle/>
          <a:p>
            <a:fld id="{64674299-EE2E-496F-A96E-F2F69404FE7A}" type="slidenum">
              <a:rPr lang="en-ZA" smtClean="0"/>
              <a:pPr/>
              <a:t>6</a:t>
            </a:fld>
            <a:endParaRPr lang="en-ZA" dirty="0"/>
          </a:p>
        </p:txBody>
      </p:sp>
    </p:spTree>
    <p:extLst>
      <p:ext uri="{BB962C8B-B14F-4D97-AF65-F5344CB8AC3E}">
        <p14:creationId xmlns:p14="http://schemas.microsoft.com/office/powerpoint/2010/main" xmlns="" val="3047745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AE9BF3-A8C7-4AF0-956F-334CC8F3E468}"/>
              </a:ext>
            </a:extLst>
          </p:cNvPr>
          <p:cNvSpPr>
            <a:spLocks noGrp="1"/>
          </p:cNvSpPr>
          <p:nvPr>
            <p:ph type="title"/>
          </p:nvPr>
        </p:nvSpPr>
        <p:spPr/>
        <p:txBody>
          <a:bodyPr>
            <a:normAutofit/>
          </a:bodyPr>
          <a:lstStyle/>
          <a:p>
            <a:r>
              <a:rPr lang="en-US" sz="3200" dirty="0"/>
              <a:t>Reigniting the economy – Economic Reconstruction and Recovery Plan</a:t>
            </a:r>
            <a:endParaRPr lang="en-ZA" sz="3200" dirty="0"/>
          </a:p>
        </p:txBody>
      </p:sp>
      <p:sp>
        <p:nvSpPr>
          <p:cNvPr id="3" name="Content Placeholder 2">
            <a:extLst>
              <a:ext uri="{FF2B5EF4-FFF2-40B4-BE49-F238E27FC236}">
                <a16:creationId xmlns:a16="http://schemas.microsoft.com/office/drawing/2014/main" xmlns="" id="{D8D73C30-39A3-4DAD-AE2E-F3F59A804ACA}"/>
              </a:ext>
            </a:extLst>
          </p:cNvPr>
          <p:cNvSpPr>
            <a:spLocks noGrp="1"/>
          </p:cNvSpPr>
          <p:nvPr>
            <p:ph idx="1"/>
          </p:nvPr>
        </p:nvSpPr>
        <p:spPr>
          <a:xfrm>
            <a:off x="457200" y="1543643"/>
            <a:ext cx="8229600" cy="5177668"/>
          </a:xfrm>
        </p:spPr>
        <p:txBody>
          <a:bodyPr>
            <a:normAutofit/>
          </a:bodyPr>
          <a:lstStyle/>
          <a:p>
            <a:pPr algn="just">
              <a:spcBef>
                <a:spcPts val="0"/>
              </a:spcBef>
              <a:spcAft>
                <a:spcPts val="600"/>
              </a:spcAft>
            </a:pPr>
            <a:r>
              <a:rPr lang="en-US" sz="1600" dirty="0"/>
              <a:t>The government’s economic plan for recovery is to forge a social partnership to boost confidence, restart the economy and conduct urgent reforms as per the 2019 Strategy document: Economic Transformation, Inclusive Growth and Competitiveness. Focus areas of growth are </a:t>
            </a:r>
            <a:r>
              <a:rPr lang="en-US" sz="1600" b="1" dirty="0"/>
              <a:t>infrastructure</a:t>
            </a:r>
            <a:r>
              <a:rPr lang="en-US" sz="1600" dirty="0"/>
              <a:t>, </a:t>
            </a:r>
            <a:r>
              <a:rPr lang="en-US" sz="1600" b="1" dirty="0"/>
              <a:t>expanding energy generation capacity</a:t>
            </a:r>
            <a:r>
              <a:rPr lang="en-US" sz="1600" dirty="0"/>
              <a:t>, </a:t>
            </a:r>
            <a:r>
              <a:rPr lang="en-US" sz="1600" b="1" dirty="0"/>
              <a:t>creating mass public employment </a:t>
            </a:r>
            <a:r>
              <a:rPr lang="en-US" sz="1600" dirty="0"/>
              <a:t>and </a:t>
            </a:r>
            <a:r>
              <a:rPr lang="en-US" sz="1600" b="1" dirty="0"/>
              <a:t>supporting rapid industrialization</a:t>
            </a:r>
            <a:r>
              <a:rPr lang="en-US" sz="1600" dirty="0"/>
              <a:t>.</a:t>
            </a:r>
          </a:p>
          <a:p>
            <a:pPr algn="just">
              <a:spcBef>
                <a:spcPts val="0"/>
              </a:spcBef>
              <a:spcAft>
                <a:spcPts val="600"/>
              </a:spcAft>
            </a:pPr>
            <a:r>
              <a:rPr lang="en-US" sz="1600" dirty="0"/>
              <a:t>Although the FFC appreciates the government’s recovery plan to be </a:t>
            </a:r>
            <a:r>
              <a:rPr lang="en-US" sz="1600" b="1" dirty="0"/>
              <a:t>strengthening the continuity and consistency of the position taken</a:t>
            </a:r>
            <a:r>
              <a:rPr lang="en-US" sz="1600" dirty="0"/>
              <a:t>, and in line with FFC’s </a:t>
            </a:r>
            <a:r>
              <a:rPr lang="en-US" sz="1600" b="1" dirty="0"/>
              <a:t>2021/22 Annual Submission for the Division of Revenue, Chapter 3: Recommendation 1</a:t>
            </a:r>
            <a:r>
              <a:rPr lang="en-US" sz="1600" dirty="0"/>
              <a:t>. </a:t>
            </a:r>
          </a:p>
          <a:p>
            <a:pPr algn="just">
              <a:spcBef>
                <a:spcPts val="0"/>
              </a:spcBef>
              <a:spcAft>
                <a:spcPts val="600"/>
              </a:spcAft>
            </a:pPr>
            <a:r>
              <a:rPr lang="en-US" sz="1600" dirty="0"/>
              <a:t>However, consistency should not be confused with repetitions </a:t>
            </a:r>
            <a:r>
              <a:rPr lang="en-US" sz="1600" b="1" dirty="0"/>
              <a:t>without proof of real reforms, impacts and outcomes</a:t>
            </a:r>
            <a:r>
              <a:rPr lang="en-US" sz="1600" dirty="0"/>
              <a:t>, for it may lose even more credibility of policy and that of implementation of  government programmes.</a:t>
            </a:r>
          </a:p>
          <a:p>
            <a:pPr lvl="1" algn="just"/>
            <a:r>
              <a:rPr lang="en-US" sz="1400" dirty="0"/>
              <a:t>For instance, the assumption of a recovery shock in growth rates over the 2021 medium term expenditure framework (MTEF) at 3.3, 1.7 and 1.5 per cent, from the negative real GDP growth rate of 7.8 per cent for the 2020 financial year seems extremely optimistic, given historical trends. </a:t>
            </a:r>
          </a:p>
          <a:p>
            <a:pPr lvl="1" algn="just"/>
            <a:r>
              <a:rPr lang="en-US" sz="1400" dirty="0"/>
              <a:t>Notwithstanding this, </a:t>
            </a:r>
            <a:r>
              <a:rPr lang="en-US" sz="1400" b="1" dirty="0"/>
              <a:t>gross fixed-capital formation (i.e. investment)</a:t>
            </a:r>
            <a:r>
              <a:rPr lang="en-US" sz="1400" dirty="0"/>
              <a:t>, which is one of the fundamental factors for both the current and medium-term growth rates  </a:t>
            </a:r>
            <a:r>
              <a:rPr lang="en-US" sz="1400" b="1" dirty="0"/>
              <a:t>had</a:t>
            </a:r>
            <a:r>
              <a:rPr lang="en-US" sz="1400" dirty="0"/>
              <a:t> </a:t>
            </a:r>
            <a:r>
              <a:rPr lang="en-US" sz="1400" b="1" dirty="0"/>
              <a:t>decelerated</a:t>
            </a:r>
            <a:r>
              <a:rPr lang="en-US" sz="1400" dirty="0"/>
              <a:t> </a:t>
            </a:r>
            <a:r>
              <a:rPr lang="en-US" sz="1400" b="1" dirty="0"/>
              <a:t>even before the onset of COVID-19 pandemic and lockdown. </a:t>
            </a:r>
          </a:p>
          <a:p>
            <a:pPr lvl="1" algn="just"/>
            <a:r>
              <a:rPr lang="en-US" sz="1400" dirty="0"/>
              <a:t>The electricity availability factor remained </a:t>
            </a:r>
            <a:r>
              <a:rPr lang="en-US" sz="1400" b="1" dirty="0"/>
              <a:t>unstable</a:t>
            </a:r>
            <a:r>
              <a:rPr lang="en-US" sz="1400" dirty="0"/>
              <a:t> despite that demand decreased during the lockdown, which is a cause for concern in terms of credibility of the assumptions for infrastructure-led growth and growth prospects, and the feasibility and viability of the economic recovery plan itself.</a:t>
            </a:r>
            <a:endParaRPr lang="en-ZA" sz="1400" dirty="0"/>
          </a:p>
        </p:txBody>
      </p:sp>
      <p:sp>
        <p:nvSpPr>
          <p:cNvPr id="4" name="Slide Number Placeholder 3">
            <a:extLst>
              <a:ext uri="{FF2B5EF4-FFF2-40B4-BE49-F238E27FC236}">
                <a16:creationId xmlns:a16="http://schemas.microsoft.com/office/drawing/2014/main" xmlns="" id="{2B8FC600-35D4-4930-998B-29D30BAF0EC3}"/>
              </a:ext>
            </a:extLst>
          </p:cNvPr>
          <p:cNvSpPr>
            <a:spLocks noGrp="1"/>
          </p:cNvSpPr>
          <p:nvPr>
            <p:ph type="sldNum" sz="quarter" idx="12"/>
          </p:nvPr>
        </p:nvSpPr>
        <p:spPr/>
        <p:txBody>
          <a:bodyPr/>
          <a:lstStyle/>
          <a:p>
            <a:fld id="{64674299-EE2E-496F-A96E-F2F69404FE7A}" type="slidenum">
              <a:rPr lang="en-ZA" smtClean="0"/>
              <a:pPr/>
              <a:t>7</a:t>
            </a:fld>
            <a:endParaRPr lang="en-ZA" dirty="0"/>
          </a:p>
        </p:txBody>
      </p:sp>
    </p:spTree>
    <p:extLst>
      <p:ext uri="{BB962C8B-B14F-4D97-AF65-F5344CB8AC3E}">
        <p14:creationId xmlns:p14="http://schemas.microsoft.com/office/powerpoint/2010/main" xmlns="" val="278933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42AEF1-0EDF-4985-9830-9FE6C44EA1F3}"/>
              </a:ext>
            </a:extLst>
          </p:cNvPr>
          <p:cNvSpPr>
            <a:spLocks noGrp="1"/>
          </p:cNvSpPr>
          <p:nvPr>
            <p:ph type="title"/>
          </p:nvPr>
        </p:nvSpPr>
        <p:spPr/>
        <p:txBody>
          <a:bodyPr/>
          <a:lstStyle/>
          <a:p>
            <a:r>
              <a:rPr lang="en-US" sz="3200" dirty="0"/>
              <a:t>Reigniting the economy – Economic Reconstruction and Recovery Plan (Cont.)</a:t>
            </a:r>
            <a:endParaRPr lang="en-ZA" sz="3200" dirty="0"/>
          </a:p>
        </p:txBody>
      </p:sp>
      <p:sp>
        <p:nvSpPr>
          <p:cNvPr id="3" name="Content Placeholder 2">
            <a:extLst>
              <a:ext uri="{FF2B5EF4-FFF2-40B4-BE49-F238E27FC236}">
                <a16:creationId xmlns:a16="http://schemas.microsoft.com/office/drawing/2014/main" xmlns="" id="{0569C258-E491-4F10-ADA5-72FFFA29FABB}"/>
              </a:ext>
            </a:extLst>
          </p:cNvPr>
          <p:cNvSpPr>
            <a:spLocks noGrp="1"/>
          </p:cNvSpPr>
          <p:nvPr>
            <p:ph idx="1"/>
          </p:nvPr>
        </p:nvSpPr>
        <p:spPr/>
        <p:txBody>
          <a:bodyPr>
            <a:normAutofit/>
          </a:bodyPr>
          <a:lstStyle/>
          <a:p>
            <a:pPr marL="0" indent="0">
              <a:buNone/>
            </a:pPr>
            <a:r>
              <a:rPr lang="en-US" sz="1600" dirty="0"/>
              <a:t>Hence, the Commission reiterates as stated in the </a:t>
            </a:r>
            <a:r>
              <a:rPr lang="en-US" sz="1600" i="1" dirty="0"/>
              <a:t>2021/22 Annual Submission for the Division of Revenue -</a:t>
            </a:r>
            <a:r>
              <a:rPr lang="en-US" sz="1600" dirty="0"/>
              <a:t> with respect to economic and social development in the context of Covid-19 (Chapter 3, Recommendation 2): </a:t>
            </a:r>
          </a:p>
          <a:p>
            <a:pPr marL="0" indent="0">
              <a:buNone/>
            </a:pPr>
            <a:endParaRPr lang="en-US" sz="1600" dirty="0"/>
          </a:p>
          <a:p>
            <a:r>
              <a:rPr lang="en-US" sz="1600" i="1" dirty="0"/>
              <a:t>After reviewing the economic situation leading up to the Covid-19 crisis, the Commission is convinced that a fundamental structural transformation of the economy is inevitable. </a:t>
            </a:r>
          </a:p>
          <a:p>
            <a:r>
              <a:rPr lang="en-US" sz="1600" i="1" dirty="0"/>
              <a:t>Therefore, the ministers of finance, of economic development and trade and industry, and of labour should jointly address the economic barriers, social inequality, and societal polarisation by adopting a localised product value chain approach. </a:t>
            </a:r>
          </a:p>
          <a:p>
            <a:r>
              <a:rPr lang="en-US" sz="1600" i="1" dirty="0"/>
              <a:t>The expression of this approach should be found in the incentive grants frameworks of both provincial and local conditional grants, as hard conditions to permit procurement of goods only if they are made or assembled locally within the South African borders, to stimulate the domestic economy and encourage job growth while taking international trade agreements into account.</a:t>
            </a:r>
            <a:endParaRPr lang="en-ZA" sz="1600" i="1" dirty="0"/>
          </a:p>
        </p:txBody>
      </p:sp>
      <p:sp>
        <p:nvSpPr>
          <p:cNvPr id="4" name="Slide Number Placeholder 3">
            <a:extLst>
              <a:ext uri="{FF2B5EF4-FFF2-40B4-BE49-F238E27FC236}">
                <a16:creationId xmlns:a16="http://schemas.microsoft.com/office/drawing/2014/main" xmlns="" id="{FDEFA7EE-9B89-4BBE-8382-F50477FEB72E}"/>
              </a:ext>
            </a:extLst>
          </p:cNvPr>
          <p:cNvSpPr>
            <a:spLocks noGrp="1"/>
          </p:cNvSpPr>
          <p:nvPr>
            <p:ph type="sldNum" sz="quarter" idx="12"/>
          </p:nvPr>
        </p:nvSpPr>
        <p:spPr/>
        <p:txBody>
          <a:bodyPr/>
          <a:lstStyle/>
          <a:p>
            <a:fld id="{64674299-EE2E-496F-A96E-F2F69404FE7A}" type="slidenum">
              <a:rPr lang="en-ZA" smtClean="0"/>
              <a:pPr/>
              <a:t>8</a:t>
            </a:fld>
            <a:endParaRPr lang="en-ZA" dirty="0"/>
          </a:p>
        </p:txBody>
      </p:sp>
    </p:spTree>
    <p:extLst>
      <p:ext uri="{BB962C8B-B14F-4D97-AF65-F5344CB8AC3E}">
        <p14:creationId xmlns:p14="http://schemas.microsoft.com/office/powerpoint/2010/main" xmlns="" val="371629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952F083-1ACC-4FA9-A092-0223EECC1059}"/>
              </a:ext>
            </a:extLst>
          </p:cNvPr>
          <p:cNvSpPr>
            <a:spLocks noGrp="1"/>
          </p:cNvSpPr>
          <p:nvPr>
            <p:ph type="body" idx="1"/>
          </p:nvPr>
        </p:nvSpPr>
        <p:spPr/>
        <p:txBody>
          <a:bodyPr>
            <a:normAutofit/>
          </a:bodyPr>
          <a:lstStyle/>
          <a:p>
            <a:r>
              <a:rPr lang="en-ZA" sz="3600" dirty="0"/>
              <a:t>Fiscal Performance and Outlook </a:t>
            </a:r>
          </a:p>
        </p:txBody>
      </p:sp>
      <p:sp>
        <p:nvSpPr>
          <p:cNvPr id="3" name="Slide Number Placeholder 2">
            <a:extLst>
              <a:ext uri="{FF2B5EF4-FFF2-40B4-BE49-F238E27FC236}">
                <a16:creationId xmlns:a16="http://schemas.microsoft.com/office/drawing/2014/main" xmlns="" id="{0D6CCED8-AE52-46D8-B905-CCEEC3A1A781}"/>
              </a:ext>
            </a:extLst>
          </p:cNvPr>
          <p:cNvSpPr>
            <a:spLocks noGrp="1"/>
          </p:cNvSpPr>
          <p:nvPr>
            <p:ph type="sldNum" sz="quarter" idx="12"/>
          </p:nvPr>
        </p:nvSpPr>
        <p:spPr/>
        <p:txBody>
          <a:bodyPr/>
          <a:lstStyle/>
          <a:p>
            <a:fld id="{64674299-EE2E-496F-A96E-F2F69404FE7A}" type="slidenum">
              <a:rPr lang="en-ZA" smtClean="0"/>
              <a:pPr/>
              <a:t>9</a:t>
            </a:fld>
            <a:endParaRPr lang="en-ZA" dirty="0"/>
          </a:p>
        </p:txBody>
      </p:sp>
    </p:spTree>
    <p:extLst>
      <p:ext uri="{BB962C8B-B14F-4D97-AF65-F5344CB8AC3E}">
        <p14:creationId xmlns:p14="http://schemas.microsoft.com/office/powerpoint/2010/main" xmlns="" val="3199575733"/>
      </p:ext>
    </p:extLst>
  </p:cSld>
  <p:clrMapOvr>
    <a:masterClrMapping/>
  </p:clrMapOvr>
</p:sld>
</file>

<file path=ppt/theme/theme1.xml><?xml version="1.0" encoding="utf-8"?>
<a:theme xmlns:a="http://schemas.openxmlformats.org/drawingml/2006/main" name="FFC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FFC Presentation" id="{5FD6B1C3-64DC-4DEE-AC43-3FA7669313D7}" vid="{F0BDEFCB-3793-4994-AA70-65599B0863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1331</TotalTime>
  <Words>5394</Words>
  <Application>Microsoft Office PowerPoint</Application>
  <PresentationFormat>On-screen Show (4:3)</PresentationFormat>
  <Paragraphs>651</Paragraphs>
  <Slides>36</Slides>
  <Notes>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FFC Presentation</vt:lpstr>
      <vt:lpstr>Submission to the Standing Committee on Appropriations on the Medium Term Budget Policy Statement </vt:lpstr>
      <vt:lpstr>Introduction </vt:lpstr>
      <vt:lpstr>Presentation Outline  </vt:lpstr>
      <vt:lpstr>macro-economic performance 2001-2020</vt:lpstr>
      <vt:lpstr>Fiscal performance analysis 2010 – 2020 MTBPS</vt:lpstr>
      <vt:lpstr>Credibility of macroeconomic forecast and targets </vt:lpstr>
      <vt:lpstr>Reigniting the economy – Economic Reconstruction and Recovery Plan</vt:lpstr>
      <vt:lpstr>Reigniting the economy – Economic Reconstruction and Recovery Plan (Cont.)</vt:lpstr>
      <vt:lpstr>Slide 9</vt:lpstr>
      <vt:lpstr>Fiscal Framework: Special Adjustments Budget Relative to MTBPS 2020</vt:lpstr>
      <vt:lpstr>Analysis of Growth Rates</vt:lpstr>
      <vt:lpstr>Division of Revenue Amongst the Spheres</vt:lpstr>
      <vt:lpstr>Allocations by Functional Classification (Growth Rates)</vt:lpstr>
      <vt:lpstr>Summary- Fiscal Framework</vt:lpstr>
      <vt:lpstr>Slide 15</vt:lpstr>
      <vt:lpstr>Local Government  Allocations</vt:lpstr>
      <vt:lpstr>Local Government Allocations and Growth Rates</vt:lpstr>
      <vt:lpstr>Local Government Allocations and Growth Rates</vt:lpstr>
      <vt:lpstr>Conditional Grants: Baseline Reductions</vt:lpstr>
      <vt:lpstr>In summary-Local Government Issues</vt:lpstr>
      <vt:lpstr>Slide 21</vt:lpstr>
      <vt:lpstr>Wage Bill Risks </vt:lpstr>
      <vt:lpstr>Feasibility of the Wage Freeze   </vt:lpstr>
      <vt:lpstr>Slide 24</vt:lpstr>
      <vt:lpstr>Slide 25</vt:lpstr>
      <vt:lpstr>Economic Relief Package - Preliminary Review  </vt:lpstr>
      <vt:lpstr>Economic Relief Package – Preliminary Review </vt:lpstr>
      <vt:lpstr>Slide 28</vt:lpstr>
      <vt:lpstr>  Alignment of Budget to Economic Policy Interventions (1)</vt:lpstr>
      <vt:lpstr> Alignment of Budget to Economic Policy Interventions (2)</vt:lpstr>
      <vt:lpstr>Alignment of Budget to Economic Policy Interventions (3)</vt:lpstr>
      <vt:lpstr>Alignment of Budget to Economic Policy interventions (4)</vt:lpstr>
      <vt:lpstr>Alignment of Budget to Economic Policy Interventions (5)</vt:lpstr>
      <vt:lpstr>Slide 34</vt:lpstr>
      <vt:lpstr>Feasibility of Implementing Zero Based Budgeting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Labour Market Dynamics and Economic Reforms</dc:title>
  <dc:creator>Chen Tseng</dc:creator>
  <cp:lastModifiedBy>USER</cp:lastModifiedBy>
  <cp:revision>219</cp:revision>
  <dcterms:created xsi:type="dcterms:W3CDTF">2020-10-28T21:17:43Z</dcterms:created>
  <dcterms:modified xsi:type="dcterms:W3CDTF">2020-11-02T14:16:15Z</dcterms:modified>
</cp:coreProperties>
</file>