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307" r:id="rId4"/>
    <p:sldId id="333" r:id="rId5"/>
    <p:sldId id="261" r:id="rId6"/>
    <p:sldId id="361" r:id="rId7"/>
    <p:sldId id="264" r:id="rId8"/>
    <p:sldId id="265" r:id="rId9"/>
    <p:sldId id="259" r:id="rId10"/>
    <p:sldId id="309" r:id="rId11"/>
    <p:sldId id="263" r:id="rId12"/>
    <p:sldId id="266" r:id="rId13"/>
    <p:sldId id="384" r:id="rId14"/>
    <p:sldId id="267" r:id="rId15"/>
    <p:sldId id="385" r:id="rId16"/>
    <p:sldId id="270" r:id="rId17"/>
    <p:sldId id="271" r:id="rId18"/>
    <p:sldId id="392" r:id="rId19"/>
    <p:sldId id="386" r:id="rId20"/>
    <p:sldId id="387" r:id="rId21"/>
    <p:sldId id="388" r:id="rId22"/>
    <p:sldId id="272" r:id="rId23"/>
    <p:sldId id="273" r:id="rId24"/>
    <p:sldId id="274" r:id="rId25"/>
    <p:sldId id="275" r:id="rId26"/>
    <p:sldId id="276" r:id="rId27"/>
    <p:sldId id="390" r:id="rId28"/>
    <p:sldId id="391" r:id="rId29"/>
    <p:sldId id="335" r:id="rId30"/>
    <p:sldId id="306"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62" autoAdjust="0"/>
    <p:restoredTop sz="86510" autoAdjust="0"/>
  </p:normalViewPr>
  <p:slideViewPr>
    <p:cSldViewPr>
      <p:cViewPr varScale="1">
        <p:scale>
          <a:sx n="67" d="100"/>
          <a:sy n="67" d="100"/>
        </p:scale>
        <p:origin x="-1158"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r>
              <a:rPr lang="en-US" dirty="0" smtClean="0"/>
              <a:t>Rand Value of Permits Issued</a:t>
            </a:r>
            <a:endParaRPr lang="en-US" dirty="0"/>
          </a:p>
        </c:rich>
      </c:tx>
      <c:spPr>
        <a:noFill/>
        <a:ln>
          <a:noFill/>
        </a:ln>
        <a:effectLst/>
      </c:spPr>
    </c:title>
    <c:plotArea>
      <c:layout/>
      <c:pieChart>
        <c:varyColors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969872-68A3-4708-8AA0-139D4C0AFFEE}" type="datetimeFigureOut">
              <a:rPr lang="en-ZA" smtClean="0"/>
              <a:pPr/>
              <a:t>2020/11/02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D4FE01-869A-468F-A1AB-DFBCDADD00E7}" type="slidenum">
              <a:rPr lang="en-ZA" smtClean="0"/>
              <a:pPr/>
              <a:t>‹#›</a:t>
            </a:fld>
            <a:endParaRPr lang="en-ZA"/>
          </a:p>
        </p:txBody>
      </p:sp>
    </p:spTree>
    <p:extLst>
      <p:ext uri="{BB962C8B-B14F-4D97-AF65-F5344CB8AC3E}">
        <p14:creationId xmlns:p14="http://schemas.microsoft.com/office/powerpoint/2010/main" xmlns="" val="418837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1</a:t>
            </a:fld>
            <a:endParaRPr lang="en-ZA"/>
          </a:p>
        </p:txBody>
      </p:sp>
    </p:spTree>
    <p:extLst>
      <p:ext uri="{BB962C8B-B14F-4D97-AF65-F5344CB8AC3E}">
        <p14:creationId xmlns:p14="http://schemas.microsoft.com/office/powerpoint/2010/main" xmlns="" val="205257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Graphic of the levels of decision making by the NCACC and its constituents. The last tier represents the Review aspect of processes, who peruse each application within the remit of their disparate tasking. This means each Department</a:t>
            </a:r>
            <a:r>
              <a:rPr lang="en-ZA" baseline="0" dirty="0" smtClean="0"/>
              <a:t> and Agency must apply its own prism to evaluate such application(s).</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12</a:t>
            </a:fld>
            <a:endParaRPr lang="en-ZA"/>
          </a:p>
        </p:txBody>
      </p:sp>
    </p:spTree>
    <p:extLst>
      <p:ext uri="{BB962C8B-B14F-4D97-AF65-F5344CB8AC3E}">
        <p14:creationId xmlns:p14="http://schemas.microsoft.com/office/powerpoint/2010/main" xmlns="" val="286894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what establishes</a:t>
            </a:r>
            <a:r>
              <a:rPr lang="en-ZA" baseline="0" dirty="0" smtClean="0"/>
              <a:t> the Scrutiny Committee of the NCACC, legally</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14</a:t>
            </a:fld>
            <a:endParaRPr lang="en-ZA"/>
          </a:p>
        </p:txBody>
      </p:sp>
    </p:spTree>
    <p:extLst>
      <p:ext uri="{BB962C8B-B14F-4D97-AF65-F5344CB8AC3E}">
        <p14:creationId xmlns:p14="http://schemas.microsoft.com/office/powerpoint/2010/main" xmlns="" val="99990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67862" y="5560497"/>
            <a:ext cx="5342890" cy="526762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p12:notes"/>
          <p:cNvSpPr>
            <a:spLocks noGrp="1" noRot="1" noChangeAspect="1"/>
          </p:cNvSpPr>
          <p:nvPr>
            <p:ph type="sldImg" idx="2"/>
          </p:nvPr>
        </p:nvSpPr>
        <p:spPr>
          <a:xfrm>
            <a:off x="411163" y="877888"/>
            <a:ext cx="5854700" cy="4391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16906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NCACC applies the above criteria of the section in the Act, for</a:t>
            </a:r>
            <a:r>
              <a:rPr lang="en-ZA" baseline="0" dirty="0" smtClean="0"/>
              <a:t> </a:t>
            </a:r>
            <a:r>
              <a:rPr lang="en-ZA" dirty="0" smtClean="0"/>
              <a:t>all its decisions that authorise the transfer of Controlled items. Each application must enjoy this consideration in order to arrive at</a:t>
            </a:r>
            <a:r>
              <a:rPr lang="en-ZA" baseline="0" dirty="0" smtClean="0"/>
              <a:t> an approval or denial of each transaction. Given the global temperature in the world as regards conflict, for example Syria and the forays of ISIS, careful consideration has to be had when authorising these transfers for export.</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16</a:t>
            </a:fld>
            <a:endParaRPr lang="en-ZA"/>
          </a:p>
        </p:txBody>
      </p:sp>
    </p:spTree>
    <p:extLst>
      <p:ext uri="{BB962C8B-B14F-4D97-AF65-F5344CB8AC3E}">
        <p14:creationId xmlns:p14="http://schemas.microsoft.com/office/powerpoint/2010/main" xmlns="" val="249629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These</a:t>
            </a:r>
            <a:r>
              <a:rPr lang="en-ZA" baseline="0" dirty="0" smtClean="0"/>
              <a:t> are further requirements for compliance, before an export could be authorised for controlled goods and services out of South Africa.</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17</a:t>
            </a:fld>
            <a:endParaRPr lang="en-ZA"/>
          </a:p>
        </p:txBody>
      </p:sp>
    </p:spTree>
    <p:extLst>
      <p:ext uri="{BB962C8B-B14F-4D97-AF65-F5344CB8AC3E}">
        <p14:creationId xmlns:p14="http://schemas.microsoft.com/office/powerpoint/2010/main" xmlns="" val="412539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73788" y="5118538"/>
            <a:ext cx="5390305" cy="484894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p15:notes"/>
          <p:cNvSpPr>
            <a:spLocks noGrp="1" noRot="1" noChangeAspect="1"/>
          </p:cNvSpPr>
          <p:nvPr>
            <p:ph type="sldImg" idx="2"/>
          </p:nvPr>
        </p:nvSpPr>
        <p:spPr>
          <a:xfrm>
            <a:off x="674688"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3214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667862" y="5560497"/>
            <a:ext cx="5342890" cy="526762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0" name="Google Shape;280;p19:notes"/>
          <p:cNvSpPr>
            <a:spLocks noGrp="1" noRot="1" noChangeAspect="1"/>
          </p:cNvSpPr>
          <p:nvPr>
            <p:ph type="sldImg" idx="2"/>
          </p:nvPr>
        </p:nvSpPr>
        <p:spPr>
          <a:xfrm>
            <a:off x="411163" y="877888"/>
            <a:ext cx="5854700" cy="4391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77480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Reporting to Parliament is in accordance with these provisions in the Act (NCAC Act). The categories are as follows: </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22</a:t>
            </a:fld>
            <a:endParaRPr lang="en-ZA"/>
          </a:p>
        </p:txBody>
      </p:sp>
    </p:spTree>
    <p:extLst>
      <p:ext uri="{BB962C8B-B14F-4D97-AF65-F5344CB8AC3E}">
        <p14:creationId xmlns:p14="http://schemas.microsoft.com/office/powerpoint/2010/main" xmlns="" val="229256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NCACC follows this reporting cycle.</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23</a:t>
            </a:fld>
            <a:endParaRPr lang="en-ZA"/>
          </a:p>
        </p:txBody>
      </p:sp>
    </p:spTree>
    <p:extLst>
      <p:ext uri="{BB962C8B-B14F-4D97-AF65-F5344CB8AC3E}">
        <p14:creationId xmlns:p14="http://schemas.microsoft.com/office/powerpoint/2010/main" xmlns="" val="332381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25</a:t>
            </a:fld>
            <a:endParaRPr lang="en-ZA"/>
          </a:p>
        </p:txBody>
      </p:sp>
    </p:spTree>
    <p:extLst>
      <p:ext uri="{BB962C8B-B14F-4D97-AF65-F5344CB8AC3E}">
        <p14:creationId xmlns:p14="http://schemas.microsoft.com/office/powerpoint/2010/main" xmlns="" val="217187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3</a:t>
            </a:fld>
            <a:endParaRPr lang="en-ZA"/>
          </a:p>
        </p:txBody>
      </p:sp>
    </p:spTree>
    <p:extLst>
      <p:ext uri="{BB962C8B-B14F-4D97-AF65-F5344CB8AC3E}">
        <p14:creationId xmlns:p14="http://schemas.microsoft.com/office/powerpoint/2010/main" xmlns="" val="333192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Conveyance Permit</a:t>
            </a:r>
            <a:r>
              <a:rPr lang="en-ZA" smtClean="0"/>
              <a:t>:</a:t>
            </a:r>
            <a:r>
              <a:rPr lang="en-ZA" baseline="0" smtClean="0"/>
              <a:t> ?????</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26</a:t>
            </a:fld>
            <a:endParaRPr lang="en-ZA"/>
          </a:p>
        </p:txBody>
      </p:sp>
    </p:spTree>
    <p:extLst>
      <p:ext uri="{BB962C8B-B14F-4D97-AF65-F5344CB8AC3E}">
        <p14:creationId xmlns:p14="http://schemas.microsoft.com/office/powerpoint/2010/main" xmlns="" val="384657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29</a:t>
            </a:fld>
            <a:endParaRPr lang="en-ZA"/>
          </a:p>
        </p:txBody>
      </p:sp>
    </p:spTree>
    <p:extLst>
      <p:ext uri="{BB962C8B-B14F-4D97-AF65-F5344CB8AC3E}">
        <p14:creationId xmlns:p14="http://schemas.microsoft.com/office/powerpoint/2010/main" xmlns="" val="111143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4</a:t>
            </a:fld>
            <a:endParaRPr lang="en-ZA"/>
          </a:p>
        </p:txBody>
      </p:sp>
    </p:spTree>
    <p:extLst>
      <p:ext uri="{BB962C8B-B14F-4D97-AF65-F5344CB8AC3E}">
        <p14:creationId xmlns:p14="http://schemas.microsoft.com/office/powerpoint/2010/main" xmlns="" val="305067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Parties to a Treaty are bound by its terms and conditions. Thus obligations that arise therefrom must be fulfilled by the</a:t>
            </a:r>
            <a:r>
              <a:rPr lang="en-ZA" baseline="0" dirty="0" smtClean="0"/>
              <a:t> Party concerned.  Thus South Africa is no exception and has therefore domesticated law in order to give effect to these treaties. The NCAC Act is one such example.</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5</a:t>
            </a:fld>
            <a:endParaRPr lang="en-ZA"/>
          </a:p>
        </p:txBody>
      </p:sp>
    </p:spTree>
    <p:extLst>
      <p:ext uri="{BB962C8B-B14F-4D97-AF65-F5344CB8AC3E}">
        <p14:creationId xmlns:p14="http://schemas.microsoft.com/office/powerpoint/2010/main" xmlns="" val="380752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current</a:t>
            </a:r>
            <a:r>
              <a:rPr lang="en-ZA" baseline="0" dirty="0" smtClean="0"/>
              <a:t> Conventional Arms Control framework under the auspices of the National Conventional Arms Control (NCACC) is regulated through the NCAC Act, as amended. The amendment was made in 2012 in order to contend with new realities of the Defence Industry Complex. In order to regulate and curb mercenary activities and tendencies owing to persons who do not subscribe to South Africa’s Democratic values, the RFMA was promulgated. This Act has been amended as well in 2006, it has been assented to by the President currently under certification in order to be published in the Government Gazette in order to operationalise the Act. </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7</a:t>
            </a:fld>
            <a:endParaRPr lang="en-ZA"/>
          </a:p>
        </p:txBody>
      </p:sp>
    </p:spTree>
    <p:extLst>
      <p:ext uri="{BB962C8B-B14F-4D97-AF65-F5344CB8AC3E}">
        <p14:creationId xmlns:p14="http://schemas.microsoft.com/office/powerpoint/2010/main" xmlns="" val="234045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reflects the Strategic Thrust of Policy</a:t>
            </a:r>
            <a:r>
              <a:rPr lang="en-ZA" baseline="0" dirty="0" smtClean="0"/>
              <a:t> to achieve key aspects of Sustainable Growth for South Africa as a country</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8</a:t>
            </a:fld>
            <a:endParaRPr lang="en-ZA"/>
          </a:p>
        </p:txBody>
      </p:sp>
    </p:spTree>
    <p:extLst>
      <p:ext uri="{BB962C8B-B14F-4D97-AF65-F5344CB8AC3E}">
        <p14:creationId xmlns:p14="http://schemas.microsoft.com/office/powerpoint/2010/main" xmlns="" val="429314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the founding provision of the NCAC Act that establishes the Cabinet Committee</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9</a:t>
            </a:fld>
            <a:endParaRPr lang="en-ZA"/>
          </a:p>
        </p:txBody>
      </p:sp>
    </p:spTree>
    <p:extLst>
      <p:ext uri="{BB962C8B-B14F-4D97-AF65-F5344CB8AC3E}">
        <p14:creationId xmlns:p14="http://schemas.microsoft.com/office/powerpoint/2010/main" xmlns="" val="62388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Here is the current Cabinet Committee. The</a:t>
            </a:r>
            <a:r>
              <a:rPr lang="en-ZA" baseline="0" dirty="0" smtClean="0"/>
              <a:t> Chair and Deputy Chair and Minister of Defence are some of the long serving members in this Committee.</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10</a:t>
            </a:fld>
            <a:endParaRPr lang="en-ZA"/>
          </a:p>
        </p:txBody>
      </p:sp>
    </p:spTree>
    <p:extLst>
      <p:ext uri="{BB962C8B-B14F-4D97-AF65-F5344CB8AC3E}">
        <p14:creationId xmlns:p14="http://schemas.microsoft.com/office/powerpoint/2010/main" xmlns="" val="365081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represents the full gamut of the Arms Control Framework Nationally.  The 3 Pillars cover all aspects of the national desire to contribute to Peace and Security in the world, through regularised transfers. Where there are prohibitions this is also the framework that ensures that adjustments are made domestically in compliance with International dictates</a:t>
            </a:r>
            <a:r>
              <a:rPr lang="en-ZA" baseline="0" dirty="0" smtClean="0"/>
              <a:t> under which South Africa is obliged to act.</a:t>
            </a:r>
            <a:r>
              <a:rPr lang="en-ZA" dirty="0" smtClean="0"/>
              <a:t> </a:t>
            </a:r>
            <a:endParaRPr lang="en-ZA" dirty="0"/>
          </a:p>
        </p:txBody>
      </p:sp>
      <p:sp>
        <p:nvSpPr>
          <p:cNvPr id="4" name="Slide Number Placeholder 3"/>
          <p:cNvSpPr>
            <a:spLocks noGrp="1"/>
          </p:cNvSpPr>
          <p:nvPr>
            <p:ph type="sldNum" sz="quarter" idx="10"/>
          </p:nvPr>
        </p:nvSpPr>
        <p:spPr/>
        <p:txBody>
          <a:bodyPr/>
          <a:lstStyle/>
          <a:p>
            <a:fld id="{0CD4FE01-869A-468F-A1AB-DFBCDADD00E7}" type="slidenum">
              <a:rPr lang="en-ZA" smtClean="0"/>
              <a:pPr/>
              <a:t>11</a:t>
            </a:fld>
            <a:endParaRPr lang="en-ZA"/>
          </a:p>
        </p:txBody>
      </p:sp>
    </p:spTree>
    <p:extLst>
      <p:ext uri="{BB962C8B-B14F-4D97-AF65-F5344CB8AC3E}">
        <p14:creationId xmlns:p14="http://schemas.microsoft.com/office/powerpoint/2010/main" xmlns="" val="173209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4258718080"/>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2869832685"/>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118543421"/>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279302819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191006742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2420183001"/>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113852803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4262028789"/>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46402657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337170715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62B70-8DAA-4227-886B-A9F02E91243F}" type="datetimeFigureOut">
              <a:rPr lang="en-ZA" smtClean="0"/>
              <a:pPr/>
              <a:t>2020/11/02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2076447896"/>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62B70-8DAA-4227-886B-A9F02E91243F}" type="datetimeFigureOut">
              <a:rPr lang="en-ZA" smtClean="0"/>
              <a:pPr/>
              <a:t>2020/11/02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C8BAD-54F6-4111-B1CD-01778BE990DF}" type="slidenum">
              <a:rPr lang="en-ZA" smtClean="0"/>
              <a:pPr/>
              <a:t>‹#›</a:t>
            </a:fld>
            <a:endParaRPr lang="en-ZA"/>
          </a:p>
        </p:txBody>
      </p:sp>
    </p:spTree>
    <p:extLst>
      <p:ext uri="{BB962C8B-B14F-4D97-AF65-F5344CB8AC3E}">
        <p14:creationId xmlns:p14="http://schemas.microsoft.com/office/powerpoint/2010/main" xmlns="" val="72839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smtClean="0"/>
              <a:t>NATIONAL CONVENTIONAL ARMS CONTROL COMMITTEE (NCACC)</a:t>
            </a:r>
            <a:endParaRPr lang="en-ZA" dirty="0"/>
          </a:p>
        </p:txBody>
      </p:sp>
      <p:sp>
        <p:nvSpPr>
          <p:cNvPr id="3" name="Subtitle 2"/>
          <p:cNvSpPr>
            <a:spLocks noGrp="1"/>
          </p:cNvSpPr>
          <p:nvPr>
            <p:ph type="subTitle" idx="1"/>
          </p:nvPr>
        </p:nvSpPr>
        <p:spPr>
          <a:xfrm>
            <a:off x="685800" y="3886200"/>
            <a:ext cx="7630616" cy="2639144"/>
          </a:xfrm>
        </p:spPr>
        <p:txBody>
          <a:bodyPr>
            <a:normAutofit lnSpcReduction="10000"/>
          </a:bodyPr>
          <a:lstStyle/>
          <a:p>
            <a:r>
              <a:rPr lang="en-ZA" dirty="0" smtClean="0"/>
              <a:t>PRESENTATION TO THE JOINT STANDING COMMITTEE ON DEFENCE (JSCD).</a:t>
            </a:r>
          </a:p>
          <a:p>
            <a:r>
              <a:rPr lang="en-ZA" dirty="0" smtClean="0"/>
              <a:t>BY MINISTER J.M. MTHEMBU – CHAIRPERSON OF THE NCACC</a:t>
            </a:r>
          </a:p>
          <a:p>
            <a:r>
              <a:rPr lang="en-ZA" dirty="0" smtClean="0"/>
              <a:t>NCACC REPORTS</a:t>
            </a:r>
            <a:endParaRPr lang="en-Z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23928" y="548680"/>
            <a:ext cx="1006475"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287823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CURRRENT NCACC MEMBERS </a:t>
            </a:r>
            <a:endParaRPr lang="en-ZA" dirty="0"/>
          </a:p>
        </p:txBody>
      </p:sp>
      <p:sp>
        <p:nvSpPr>
          <p:cNvPr id="3" name="Text Placeholder 2"/>
          <p:cNvSpPr>
            <a:spLocks noGrp="1"/>
          </p:cNvSpPr>
          <p:nvPr>
            <p:ph type="body" idx="1"/>
          </p:nvPr>
        </p:nvSpPr>
        <p:spPr>
          <a:xfrm>
            <a:off x="480791" y="1382469"/>
            <a:ext cx="4040188" cy="639762"/>
          </a:xfrm>
        </p:spPr>
        <p:txBody>
          <a:bodyPr/>
          <a:lstStyle/>
          <a:p>
            <a:r>
              <a:rPr lang="en-ZA" dirty="0" smtClean="0"/>
              <a:t>MINISTERS</a:t>
            </a:r>
            <a:endParaRPr lang="en-ZA" dirty="0"/>
          </a:p>
        </p:txBody>
      </p:sp>
      <p:sp>
        <p:nvSpPr>
          <p:cNvPr id="4" name="Content Placeholder 3"/>
          <p:cNvSpPr>
            <a:spLocks noGrp="1"/>
          </p:cNvSpPr>
          <p:nvPr>
            <p:ph sz="half" idx="2"/>
          </p:nvPr>
        </p:nvSpPr>
        <p:spPr>
          <a:xfrm>
            <a:off x="457200" y="2057400"/>
            <a:ext cx="4040188" cy="4443263"/>
          </a:xfrm>
        </p:spPr>
        <p:txBody>
          <a:bodyPr>
            <a:normAutofit lnSpcReduction="10000"/>
          </a:bodyPr>
          <a:lstStyle/>
          <a:p>
            <a:r>
              <a:rPr lang="en-ZA" dirty="0" smtClean="0"/>
              <a:t>Min. J.M. </a:t>
            </a:r>
            <a:r>
              <a:rPr lang="en-ZA" dirty="0" err="1" smtClean="0"/>
              <a:t>Mthembu</a:t>
            </a:r>
            <a:r>
              <a:rPr lang="en-ZA" dirty="0" smtClean="0"/>
              <a:t> - Chairperson</a:t>
            </a:r>
          </a:p>
          <a:p>
            <a:r>
              <a:rPr lang="en-ZA" dirty="0" smtClean="0"/>
              <a:t>Min. R. </a:t>
            </a:r>
            <a:r>
              <a:rPr lang="en-ZA" dirty="0" err="1" smtClean="0"/>
              <a:t>Lamola</a:t>
            </a:r>
            <a:r>
              <a:rPr lang="en-ZA" dirty="0" smtClean="0"/>
              <a:t> - Deputy Chairperson</a:t>
            </a:r>
          </a:p>
          <a:p>
            <a:r>
              <a:rPr lang="en-ZA" dirty="0"/>
              <a:t>Min G.N. </a:t>
            </a:r>
            <a:r>
              <a:rPr lang="en-ZA" dirty="0" err="1" smtClean="0"/>
              <a:t>Pandor</a:t>
            </a:r>
            <a:r>
              <a:rPr lang="en-ZA" dirty="0" smtClean="0"/>
              <a:t> </a:t>
            </a:r>
            <a:endParaRPr lang="en-ZA" dirty="0"/>
          </a:p>
          <a:p>
            <a:r>
              <a:rPr lang="en-ZA" dirty="0" smtClean="0"/>
              <a:t>Min. N. </a:t>
            </a:r>
            <a:r>
              <a:rPr lang="en-ZA" dirty="0" err="1" smtClean="0"/>
              <a:t>Mapisa-Nqakula</a:t>
            </a:r>
            <a:endParaRPr lang="en-ZA" dirty="0" smtClean="0"/>
          </a:p>
          <a:p>
            <a:r>
              <a:rPr lang="en-ZA" dirty="0" smtClean="0"/>
              <a:t>Min. A. </a:t>
            </a:r>
            <a:r>
              <a:rPr lang="en-ZA" dirty="0" err="1"/>
              <a:t>Dlodlo</a:t>
            </a:r>
            <a:r>
              <a:rPr lang="en-ZA" dirty="0"/>
              <a:t> </a:t>
            </a:r>
            <a:endParaRPr lang="en-ZA" dirty="0" smtClean="0"/>
          </a:p>
          <a:p>
            <a:r>
              <a:rPr lang="en-ZA" dirty="0"/>
              <a:t>Min. </a:t>
            </a:r>
            <a:r>
              <a:rPr lang="en-ZA" dirty="0" smtClean="0"/>
              <a:t>P.J. </a:t>
            </a:r>
            <a:r>
              <a:rPr lang="en-ZA" dirty="0" err="1"/>
              <a:t>Gordhan</a:t>
            </a:r>
            <a:r>
              <a:rPr lang="en-ZA" dirty="0"/>
              <a:t> </a:t>
            </a:r>
          </a:p>
          <a:p>
            <a:r>
              <a:rPr lang="en-ZA" dirty="0" smtClean="0"/>
              <a:t>Min. E. Patel</a:t>
            </a:r>
          </a:p>
          <a:p>
            <a:r>
              <a:rPr lang="en-ZA" dirty="0" smtClean="0"/>
              <a:t>Min. B. </a:t>
            </a:r>
            <a:r>
              <a:rPr lang="en-ZA" dirty="0" err="1" smtClean="0"/>
              <a:t>Cele</a:t>
            </a:r>
            <a:endParaRPr lang="en-ZA" dirty="0" smtClean="0"/>
          </a:p>
          <a:p>
            <a:r>
              <a:rPr lang="en-ZA" dirty="0" smtClean="0"/>
              <a:t>Min. B. </a:t>
            </a:r>
            <a:r>
              <a:rPr lang="en-ZA" dirty="0" err="1" smtClean="0"/>
              <a:t>Nzimande</a:t>
            </a:r>
            <a:r>
              <a:rPr lang="en-ZA" dirty="0" smtClean="0"/>
              <a:t> </a:t>
            </a:r>
          </a:p>
          <a:p>
            <a:pPr marL="0" indent="0">
              <a:buNone/>
            </a:pPr>
            <a:endParaRPr lang="en-ZA" dirty="0" smtClean="0"/>
          </a:p>
          <a:p>
            <a:pPr marL="0" indent="0">
              <a:buNone/>
            </a:pPr>
            <a:endParaRPr lang="en-ZA" dirty="0"/>
          </a:p>
        </p:txBody>
      </p:sp>
      <p:sp>
        <p:nvSpPr>
          <p:cNvPr id="5" name="Text Placeholder 4"/>
          <p:cNvSpPr>
            <a:spLocks noGrp="1"/>
          </p:cNvSpPr>
          <p:nvPr>
            <p:ph type="body" sz="quarter" idx="3"/>
          </p:nvPr>
        </p:nvSpPr>
        <p:spPr>
          <a:xfrm>
            <a:off x="4572000" y="1417638"/>
            <a:ext cx="4041775" cy="639762"/>
          </a:xfrm>
        </p:spPr>
        <p:txBody>
          <a:bodyPr/>
          <a:lstStyle/>
          <a:p>
            <a:r>
              <a:rPr lang="en-ZA" dirty="0" smtClean="0"/>
              <a:t>DEPUTY-MINISTERS</a:t>
            </a:r>
            <a:endParaRPr lang="en-ZA" dirty="0"/>
          </a:p>
        </p:txBody>
      </p:sp>
      <p:sp>
        <p:nvSpPr>
          <p:cNvPr id="6" name="Content Placeholder 5"/>
          <p:cNvSpPr>
            <a:spLocks noGrp="1"/>
          </p:cNvSpPr>
          <p:nvPr>
            <p:ph sz="quarter" idx="4"/>
          </p:nvPr>
        </p:nvSpPr>
        <p:spPr/>
        <p:txBody>
          <a:bodyPr/>
          <a:lstStyle/>
          <a:p>
            <a:r>
              <a:rPr lang="en-ZA" dirty="0" smtClean="0"/>
              <a:t>DM T.S.P. </a:t>
            </a:r>
            <a:r>
              <a:rPr lang="en-ZA" dirty="0" err="1" smtClean="0"/>
              <a:t>Makwetla</a:t>
            </a:r>
            <a:endParaRPr lang="en-ZA" dirty="0" smtClean="0"/>
          </a:p>
          <a:p>
            <a:r>
              <a:rPr lang="en-ZA" dirty="0" smtClean="0"/>
              <a:t>DM C. </a:t>
            </a:r>
            <a:r>
              <a:rPr lang="en-ZA" dirty="0" err="1" smtClean="0"/>
              <a:t>Mashego-Dlamini</a:t>
            </a:r>
            <a:endParaRPr lang="en-ZA" dirty="0" smtClean="0"/>
          </a:p>
          <a:p>
            <a:r>
              <a:rPr lang="en-ZA" dirty="0" smtClean="0"/>
              <a:t>DM D. </a:t>
            </a:r>
            <a:r>
              <a:rPr lang="en-ZA" dirty="0" err="1" smtClean="0"/>
              <a:t>Masondo</a:t>
            </a:r>
            <a:endParaRPr lang="en-ZA" dirty="0" smtClean="0"/>
          </a:p>
          <a:p>
            <a:endParaRPr lang="en-Z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288" y="5038288"/>
            <a:ext cx="1006475"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401376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PILLARS OF SA ARMS CONTROL</a:t>
            </a:r>
            <a:endParaRPr lang="en-ZA" dirty="0"/>
          </a:p>
        </p:txBody>
      </p:sp>
      <p:sp>
        <p:nvSpPr>
          <p:cNvPr id="3" name="Rectangle 2"/>
          <p:cNvSpPr/>
          <p:nvPr/>
        </p:nvSpPr>
        <p:spPr>
          <a:xfrm>
            <a:off x="971600" y="2348880"/>
            <a:ext cx="1440160" cy="396044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t>NCACC ACT</a:t>
            </a:r>
            <a:endParaRPr lang="en-ZA" dirty="0"/>
          </a:p>
        </p:txBody>
      </p:sp>
      <p:sp>
        <p:nvSpPr>
          <p:cNvPr id="4" name="Rectangle 3"/>
          <p:cNvSpPr/>
          <p:nvPr/>
        </p:nvSpPr>
        <p:spPr>
          <a:xfrm>
            <a:off x="3707904" y="2348880"/>
            <a:ext cx="1656184" cy="3960440"/>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smtClean="0"/>
              <a:t>NON PROLIFERATION ACT</a:t>
            </a:r>
            <a:endParaRPr lang="en-ZA" dirty="0"/>
          </a:p>
        </p:txBody>
      </p:sp>
      <p:sp>
        <p:nvSpPr>
          <p:cNvPr id="5" name="Rectangle 4"/>
          <p:cNvSpPr/>
          <p:nvPr/>
        </p:nvSpPr>
        <p:spPr>
          <a:xfrm>
            <a:off x="6625357" y="2348880"/>
            <a:ext cx="1512168" cy="39604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FIRE ARMS CONTROL ACT &amp;</a:t>
            </a:r>
          </a:p>
          <a:p>
            <a:pPr algn="ctr"/>
            <a:r>
              <a:rPr lang="en-ZA" dirty="0" smtClean="0"/>
              <a:t>EXPLOSIVES</a:t>
            </a:r>
          </a:p>
          <a:p>
            <a:pPr algn="ctr"/>
            <a:r>
              <a:rPr lang="en-ZA" dirty="0" smtClean="0"/>
              <a:t>ACT</a:t>
            </a:r>
            <a:endParaRPr lang="en-ZA" dirty="0"/>
          </a:p>
        </p:txBody>
      </p:sp>
      <p:sp>
        <p:nvSpPr>
          <p:cNvPr id="6" name="Rectangle 5"/>
          <p:cNvSpPr/>
          <p:nvPr/>
        </p:nvSpPr>
        <p:spPr>
          <a:xfrm>
            <a:off x="936725" y="1417638"/>
            <a:ext cx="7200800" cy="931242"/>
          </a:xfrm>
          <a:prstGeom prst="rect">
            <a:avLst/>
          </a:prstGeom>
          <a:solidFill>
            <a:schemeClr val="bg2">
              <a:lumMod val="7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ZA" dirty="0" smtClean="0"/>
              <a:t>RSA GOVERNMENT</a:t>
            </a:r>
            <a:endParaRPr lang="en-ZA" dirty="0"/>
          </a:p>
        </p:txBody>
      </p:sp>
      <p:sp>
        <p:nvSpPr>
          <p:cNvPr id="7" name="Oval 6"/>
          <p:cNvSpPr/>
          <p:nvPr/>
        </p:nvSpPr>
        <p:spPr>
          <a:xfrm>
            <a:off x="1187624" y="5157192"/>
            <a:ext cx="100811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DOD</a:t>
            </a:r>
            <a:endParaRPr lang="en-ZA" dirty="0"/>
          </a:p>
        </p:txBody>
      </p:sp>
      <p:sp>
        <p:nvSpPr>
          <p:cNvPr id="8" name="Oval 7"/>
          <p:cNvSpPr/>
          <p:nvPr/>
        </p:nvSpPr>
        <p:spPr>
          <a:xfrm>
            <a:off x="4139952" y="5157192"/>
            <a:ext cx="100811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DTI</a:t>
            </a:r>
            <a:endParaRPr lang="en-ZA" dirty="0"/>
          </a:p>
        </p:txBody>
      </p:sp>
      <p:sp>
        <p:nvSpPr>
          <p:cNvPr id="9" name="Oval 8"/>
          <p:cNvSpPr/>
          <p:nvPr/>
        </p:nvSpPr>
        <p:spPr>
          <a:xfrm>
            <a:off x="6876256" y="5157192"/>
            <a:ext cx="93610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SAPS</a:t>
            </a:r>
            <a:endParaRPr lang="en-ZA"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37525" y="5373216"/>
            <a:ext cx="1006475"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166998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TIERS OF DECISION MAKING</a:t>
            </a:r>
            <a:endParaRPr lang="en-ZA" dirty="0"/>
          </a:p>
        </p:txBody>
      </p:sp>
      <p:sp>
        <p:nvSpPr>
          <p:cNvPr id="3" name="Rectangle 2"/>
          <p:cNvSpPr/>
          <p:nvPr/>
        </p:nvSpPr>
        <p:spPr>
          <a:xfrm>
            <a:off x="863588" y="1417638"/>
            <a:ext cx="7197713" cy="1003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smtClean="0"/>
              <a:t>NCACC</a:t>
            </a:r>
          </a:p>
          <a:p>
            <a:pPr algn="ctr"/>
            <a:r>
              <a:rPr lang="en-ZA" dirty="0" smtClean="0"/>
              <a:t>Cabinet Committee - </a:t>
            </a:r>
            <a:r>
              <a:rPr lang="en-ZA" i="1" dirty="0" smtClean="0"/>
              <a:t>Sui Generis</a:t>
            </a:r>
          </a:p>
          <a:p>
            <a:pPr algn="ctr"/>
            <a:r>
              <a:rPr lang="en-ZA" i="1" dirty="0" smtClean="0"/>
              <a:t>Chaired by the Minister in the Presidency: Min J.M. </a:t>
            </a:r>
            <a:r>
              <a:rPr lang="en-ZA" i="1" dirty="0" err="1" smtClean="0"/>
              <a:t>Mthembu</a:t>
            </a:r>
            <a:endParaRPr lang="en-ZA" i="1" dirty="0"/>
          </a:p>
        </p:txBody>
      </p:sp>
      <p:sp>
        <p:nvSpPr>
          <p:cNvPr id="4" name="Rectangle 3"/>
          <p:cNvSpPr/>
          <p:nvPr/>
        </p:nvSpPr>
        <p:spPr>
          <a:xfrm>
            <a:off x="863600" y="3098800"/>
            <a:ext cx="7200788" cy="155433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smtClean="0"/>
              <a:t>SCRUTINY COMMITTEE</a:t>
            </a:r>
          </a:p>
          <a:p>
            <a:pPr algn="ctr"/>
            <a:r>
              <a:rPr lang="en-ZA" dirty="0" smtClean="0"/>
              <a:t>Review Departments</a:t>
            </a:r>
          </a:p>
          <a:p>
            <a:pPr algn="ctr"/>
            <a:r>
              <a:rPr lang="en-ZA" i="1" dirty="0" smtClean="0"/>
              <a:t>Chaired by the Secretary for Defence: </a:t>
            </a:r>
            <a:r>
              <a:rPr lang="en-ZA" i="1" dirty="0"/>
              <a:t>Ms G </a:t>
            </a:r>
            <a:r>
              <a:rPr lang="en-ZA" i="1" dirty="0" err="1" smtClean="0"/>
              <a:t>Kudjoe</a:t>
            </a:r>
            <a:r>
              <a:rPr lang="en-ZA" i="1" dirty="0" smtClean="0"/>
              <a:t>*</a:t>
            </a:r>
          </a:p>
          <a:p>
            <a:pPr algn="ctr"/>
            <a:r>
              <a:rPr lang="en-ZA" i="1" dirty="0" smtClean="0"/>
              <a:t>(Dr S.M. </a:t>
            </a:r>
            <a:r>
              <a:rPr lang="en-ZA" i="1" dirty="0" err="1" smtClean="0"/>
              <a:t>Gulube</a:t>
            </a:r>
            <a:r>
              <a:rPr lang="en-ZA" i="1" dirty="0" smtClean="0"/>
              <a:t> was </a:t>
            </a:r>
            <a:r>
              <a:rPr lang="en-ZA" i="1" dirty="0" err="1" smtClean="0"/>
              <a:t>SecDef</a:t>
            </a:r>
            <a:r>
              <a:rPr lang="en-ZA" i="1" dirty="0" smtClean="0"/>
              <a:t> during this period, Q2). </a:t>
            </a:r>
            <a:endParaRPr lang="en-ZA" i="1" dirty="0"/>
          </a:p>
        </p:txBody>
      </p:sp>
      <p:sp>
        <p:nvSpPr>
          <p:cNvPr id="5" name="Up Arrow 4"/>
          <p:cNvSpPr/>
          <p:nvPr/>
        </p:nvSpPr>
        <p:spPr>
          <a:xfrm>
            <a:off x="4067944" y="2530674"/>
            <a:ext cx="792088" cy="50832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6" name="Rectangle 5"/>
          <p:cNvSpPr/>
          <p:nvPr/>
        </p:nvSpPr>
        <p:spPr>
          <a:xfrm>
            <a:off x="863588" y="4762922"/>
            <a:ext cx="7197713" cy="118635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ZA" dirty="0" smtClean="0">
                <a:solidFill>
                  <a:srgbClr val="FF0000"/>
                </a:solidFill>
              </a:rPr>
              <a:t>DOD; DIRCO; DTI; SAPS; SSA; DEFENCE INTELLIGENCE</a:t>
            </a:r>
            <a:endParaRPr lang="en-ZA" dirty="0">
              <a:solidFill>
                <a:srgbClr val="FF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61301" y="5373216"/>
            <a:ext cx="1009650"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193241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650242"/>
          </a:xfrm>
        </p:spPr>
        <p:txBody>
          <a:bodyPr>
            <a:normAutofit fontScale="90000"/>
          </a:bodyPr>
          <a:lstStyle/>
          <a:p>
            <a:r>
              <a:rPr lang="en-ZA" dirty="0" smtClean="0"/>
              <a:t>            THE NCACC STRUCTURE</a:t>
            </a:r>
            <a:endParaRPr lang="en-ZA" dirty="0"/>
          </a:p>
        </p:txBody>
      </p:sp>
      <p:sp>
        <p:nvSpPr>
          <p:cNvPr id="3" name="Slide Number Placeholder 2"/>
          <p:cNvSpPr>
            <a:spLocks noGrp="1"/>
          </p:cNvSpPr>
          <p:nvPr>
            <p:ph type="sldNum" sz="quarter" idx="12"/>
          </p:nvPr>
        </p:nvSpPr>
        <p:spPr/>
        <p:txBody>
          <a:bodyPr/>
          <a:lstStyle/>
          <a:p>
            <a:pPr>
              <a:defRPr/>
            </a:pPr>
            <a:fld id="{06EBEBF7-6113-4476-AB71-88468073AB29}" type="slidenum">
              <a:rPr lang="en-GB" smtClean="0"/>
              <a:pPr>
                <a:defRPr/>
              </a:pPr>
              <a:t>13</a:t>
            </a:fld>
            <a:endParaRPr lang="en-GB" dirty="0"/>
          </a:p>
        </p:txBody>
      </p:sp>
      <p:sp>
        <p:nvSpPr>
          <p:cNvPr id="4" name="Rectangle 3"/>
          <p:cNvSpPr/>
          <p:nvPr/>
        </p:nvSpPr>
        <p:spPr>
          <a:xfrm>
            <a:off x="2699792" y="1700808"/>
            <a:ext cx="3744416" cy="6480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FF00"/>
                </a:solidFill>
              </a:rPr>
              <a:t>CABINET  COMMITTEE</a:t>
            </a:r>
            <a:endParaRPr lang="en-ZA" dirty="0">
              <a:solidFill>
                <a:srgbClr val="FFFF00"/>
              </a:solidFill>
            </a:endParaRPr>
          </a:p>
        </p:txBody>
      </p:sp>
      <p:sp>
        <p:nvSpPr>
          <p:cNvPr id="5" name="Rectangle 4"/>
          <p:cNvSpPr/>
          <p:nvPr/>
        </p:nvSpPr>
        <p:spPr>
          <a:xfrm>
            <a:off x="2699792" y="2924944"/>
            <a:ext cx="3744416" cy="7920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SCRUTINY COMMITTEE</a:t>
            </a:r>
            <a:endParaRPr lang="en-ZA" dirty="0"/>
          </a:p>
        </p:txBody>
      </p:sp>
      <p:sp>
        <p:nvSpPr>
          <p:cNvPr id="6" name="Rectangle 5"/>
          <p:cNvSpPr/>
          <p:nvPr/>
        </p:nvSpPr>
        <p:spPr>
          <a:xfrm>
            <a:off x="845796" y="4051298"/>
            <a:ext cx="30243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SECRETARIAT</a:t>
            </a:r>
            <a:endParaRPr lang="en-ZA" dirty="0"/>
          </a:p>
        </p:txBody>
      </p:sp>
      <p:sp>
        <p:nvSpPr>
          <p:cNvPr id="7" name="Rectangle 6"/>
          <p:cNvSpPr/>
          <p:nvPr/>
        </p:nvSpPr>
        <p:spPr>
          <a:xfrm>
            <a:off x="5117206" y="4189047"/>
            <a:ext cx="3168352" cy="86409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INSPECTORATE</a:t>
            </a:r>
            <a:endParaRPr lang="en-ZA" dirty="0"/>
          </a:p>
        </p:txBody>
      </p:sp>
      <p:sp>
        <p:nvSpPr>
          <p:cNvPr id="8" name="Rectangle 7"/>
          <p:cNvSpPr/>
          <p:nvPr/>
        </p:nvSpPr>
        <p:spPr>
          <a:xfrm>
            <a:off x="1259632" y="5733257"/>
            <a:ext cx="6552728" cy="864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DEFENCE                                        INDUSTRY</a:t>
            </a:r>
            <a:endParaRPr lang="en-ZA" dirty="0"/>
          </a:p>
        </p:txBody>
      </p:sp>
      <p:sp>
        <p:nvSpPr>
          <p:cNvPr id="9" name="Up-Down Arrow 8"/>
          <p:cNvSpPr/>
          <p:nvPr/>
        </p:nvSpPr>
        <p:spPr>
          <a:xfrm>
            <a:off x="4293680" y="2040227"/>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Curved Right Arrow 9"/>
          <p:cNvSpPr/>
          <p:nvPr/>
        </p:nvSpPr>
        <p:spPr>
          <a:xfrm>
            <a:off x="1829976" y="2068832"/>
            <a:ext cx="731520" cy="2273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12" name="Straight Connector 11"/>
          <p:cNvCxnSpPr/>
          <p:nvPr/>
        </p:nvCxnSpPr>
        <p:spPr>
          <a:xfrm flipV="1">
            <a:off x="467544" y="5453149"/>
            <a:ext cx="8310696" cy="64083"/>
          </a:xfrm>
          <a:prstGeom prst="line">
            <a:avLst/>
          </a:prstGeom>
        </p:spPr>
        <p:style>
          <a:lnRef idx="1">
            <a:schemeClr val="accent1"/>
          </a:lnRef>
          <a:fillRef idx="0">
            <a:schemeClr val="accent1"/>
          </a:fillRef>
          <a:effectRef idx="0">
            <a:schemeClr val="accent1"/>
          </a:effectRef>
          <a:fontRef idx="minor">
            <a:schemeClr val="tx1"/>
          </a:fontRef>
        </p:style>
      </p:cxnSp>
      <p:sp>
        <p:nvSpPr>
          <p:cNvPr id="14" name="Left Arrow 13"/>
          <p:cNvSpPr/>
          <p:nvPr/>
        </p:nvSpPr>
        <p:spPr>
          <a:xfrm>
            <a:off x="3545676" y="4342774"/>
            <a:ext cx="181841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COMPLIANCE</a:t>
            </a:r>
            <a:endParaRPr lang="en-ZA" dirty="0"/>
          </a:p>
        </p:txBody>
      </p:sp>
      <p:sp>
        <p:nvSpPr>
          <p:cNvPr id="15" name="Down Arrow 14"/>
          <p:cNvSpPr/>
          <p:nvPr/>
        </p:nvSpPr>
        <p:spPr>
          <a:xfrm>
            <a:off x="5096430" y="4448200"/>
            <a:ext cx="432048"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Tree>
    <p:extLst>
      <p:ext uri="{BB962C8B-B14F-4D97-AF65-F5344CB8AC3E}">
        <p14:creationId xmlns:p14="http://schemas.microsoft.com/office/powerpoint/2010/main" xmlns="" val="339009684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SCRUTINY COMMITTEE (SC)</a:t>
            </a:r>
            <a:endParaRPr lang="en-ZA" dirty="0"/>
          </a:p>
        </p:txBody>
      </p:sp>
      <p:sp>
        <p:nvSpPr>
          <p:cNvPr id="3" name="Content Placeholder 2"/>
          <p:cNvSpPr>
            <a:spLocks noGrp="1"/>
          </p:cNvSpPr>
          <p:nvPr>
            <p:ph idx="1"/>
          </p:nvPr>
        </p:nvSpPr>
        <p:spPr/>
        <p:txBody>
          <a:bodyPr/>
          <a:lstStyle/>
          <a:p>
            <a:pPr algn="just"/>
            <a:r>
              <a:rPr lang="en-ZA" dirty="0" smtClean="0"/>
              <a:t>Established in terms of s7(1-9).</a:t>
            </a:r>
          </a:p>
          <a:p>
            <a:pPr algn="just"/>
            <a:r>
              <a:rPr lang="en-ZA" dirty="0" smtClean="0"/>
              <a:t>The SC is chaired by the Secretary for Defence as Director-General of the Department of Defence.</a:t>
            </a:r>
          </a:p>
          <a:p>
            <a:pPr algn="just"/>
            <a:r>
              <a:rPr lang="en-ZA" dirty="0" smtClean="0"/>
              <a:t>Members are Senior Government Officials</a:t>
            </a:r>
          </a:p>
          <a:p>
            <a:pPr algn="just"/>
            <a:r>
              <a:rPr lang="en-ZA" dirty="0" smtClean="0"/>
              <a:t>Scrutinize and Recommend decisions to the NCACC.</a:t>
            </a:r>
            <a:endParaRPr lang="en-Z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013176"/>
            <a:ext cx="1009650" cy="148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347372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685800" y="323850"/>
            <a:ext cx="7772400" cy="6461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Font typeface="Bookman Old Style"/>
              <a:buNone/>
            </a:pPr>
            <a:r>
              <a:rPr lang="en-ZA" b="1" dirty="0">
                <a:latin typeface="Bookman Old Style"/>
                <a:ea typeface="Bookman Old Style"/>
                <a:cs typeface="Bookman Old Style"/>
                <a:sym typeface="Bookman Old Style"/>
              </a:rPr>
              <a:t>   ARMS CONTROL PROCESS</a:t>
            </a:r>
            <a:endParaRPr dirty="0"/>
          </a:p>
        </p:txBody>
      </p:sp>
      <p:sp>
        <p:nvSpPr>
          <p:cNvPr id="184" name="Google Shape;18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Arimo"/>
              <a:buNone/>
            </a:pPr>
            <a:fld id="{00000000-1234-1234-1234-123412341234}" type="slidenum">
              <a:rPr lang="en-ZA" sz="1400">
                <a:solidFill>
                  <a:schemeClr val="dk1"/>
                </a:solidFill>
                <a:latin typeface="Arimo"/>
                <a:ea typeface="Arimo"/>
                <a:cs typeface="Arimo"/>
                <a:sym typeface="Arimo"/>
              </a:rPr>
              <a:pPr marL="0" marR="0" lvl="0" indent="0" algn="r" rtl="0">
                <a:spcBef>
                  <a:spcPts val="0"/>
                </a:spcBef>
                <a:spcAft>
                  <a:spcPts val="0"/>
                </a:spcAft>
                <a:buClr>
                  <a:schemeClr val="dk1"/>
                </a:buClr>
                <a:buSzPts val="1400"/>
                <a:buFont typeface="Arimo"/>
                <a:buNone/>
              </a:pPr>
              <a:t>15</a:t>
            </a:fld>
            <a:endParaRPr sz="1400">
              <a:solidFill>
                <a:schemeClr val="dk1"/>
              </a:solidFill>
              <a:latin typeface="Arimo"/>
              <a:ea typeface="Arimo"/>
              <a:cs typeface="Arimo"/>
              <a:sym typeface="Arimo"/>
            </a:endParaRPr>
          </a:p>
        </p:txBody>
      </p:sp>
      <p:sp>
        <p:nvSpPr>
          <p:cNvPr id="185" name="Google Shape;185;p24"/>
          <p:cNvSpPr/>
          <p:nvPr/>
        </p:nvSpPr>
        <p:spPr>
          <a:xfrm>
            <a:off x="168275" y="1203325"/>
            <a:ext cx="2016125" cy="1008063"/>
          </a:xfrm>
          <a:prstGeom prst="ellipse">
            <a:avLst/>
          </a:prstGeom>
          <a:solidFill>
            <a:srgbClr val="9CC2E5"/>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186" name="Google Shape;186;p24"/>
          <p:cNvSpPr/>
          <p:nvPr/>
        </p:nvSpPr>
        <p:spPr>
          <a:xfrm>
            <a:off x="2673350" y="2063750"/>
            <a:ext cx="2016125" cy="1008063"/>
          </a:xfrm>
          <a:prstGeom prst="ellipse">
            <a:avLst/>
          </a:prstGeom>
          <a:solidFill>
            <a:srgbClr val="9CC2E5"/>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187" name="Google Shape;187;p24"/>
          <p:cNvSpPr/>
          <p:nvPr/>
        </p:nvSpPr>
        <p:spPr>
          <a:xfrm>
            <a:off x="4819650" y="3071813"/>
            <a:ext cx="2016125" cy="1008062"/>
          </a:xfrm>
          <a:prstGeom prst="ellipse">
            <a:avLst/>
          </a:prstGeom>
          <a:solidFill>
            <a:srgbClr val="9CC2E5"/>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188" name="Google Shape;188;p24"/>
          <p:cNvSpPr/>
          <p:nvPr/>
        </p:nvSpPr>
        <p:spPr>
          <a:xfrm>
            <a:off x="6910388" y="3975100"/>
            <a:ext cx="2017712" cy="1008063"/>
          </a:xfrm>
          <a:prstGeom prst="ellipse">
            <a:avLst/>
          </a:prstGeom>
          <a:solidFill>
            <a:srgbClr val="9CC2E5"/>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189" name="Google Shape;189;p24"/>
          <p:cNvSpPr txBox="1"/>
          <p:nvPr/>
        </p:nvSpPr>
        <p:spPr>
          <a:xfrm>
            <a:off x="247237" y="1458913"/>
            <a:ext cx="185820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mo"/>
              <a:buNone/>
            </a:pPr>
            <a:r>
              <a:rPr lang="en-ZA" sz="2400" b="1">
                <a:solidFill>
                  <a:schemeClr val="dk1"/>
                </a:solidFill>
                <a:latin typeface="Arimo"/>
                <a:ea typeface="Arimo"/>
                <a:cs typeface="Arimo"/>
                <a:sym typeface="Arimo"/>
              </a:rPr>
              <a:t>Application</a:t>
            </a:r>
            <a:endParaRPr/>
          </a:p>
        </p:txBody>
      </p:sp>
      <p:sp>
        <p:nvSpPr>
          <p:cNvPr id="190" name="Google Shape;190;p24"/>
          <p:cNvSpPr txBox="1"/>
          <p:nvPr/>
        </p:nvSpPr>
        <p:spPr>
          <a:xfrm>
            <a:off x="2533711" y="2327275"/>
            <a:ext cx="225254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2400"/>
              <a:buFont typeface="Arimo"/>
              <a:buNone/>
            </a:pPr>
            <a:r>
              <a:rPr lang="en-ZA" sz="2400" b="1">
                <a:solidFill>
                  <a:srgbClr val="FF0000"/>
                </a:solidFill>
                <a:latin typeface="Arimo"/>
                <a:ea typeface="Arimo"/>
                <a:cs typeface="Arimo"/>
                <a:sym typeface="Arimo"/>
              </a:rPr>
              <a:t>Consideration</a:t>
            </a:r>
            <a:endParaRPr/>
          </a:p>
        </p:txBody>
      </p:sp>
      <p:sp>
        <p:nvSpPr>
          <p:cNvPr id="191" name="Google Shape;191;p24"/>
          <p:cNvSpPr txBox="1"/>
          <p:nvPr/>
        </p:nvSpPr>
        <p:spPr>
          <a:xfrm>
            <a:off x="5153710" y="3344863"/>
            <a:ext cx="146706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2400"/>
              <a:buFont typeface="Arimo"/>
              <a:buNone/>
            </a:pPr>
            <a:r>
              <a:rPr lang="en-ZA" sz="2400" b="1">
                <a:solidFill>
                  <a:srgbClr val="FF0000"/>
                </a:solidFill>
                <a:latin typeface="Arimo"/>
                <a:ea typeface="Arimo"/>
                <a:cs typeface="Arimo"/>
                <a:sym typeface="Arimo"/>
              </a:rPr>
              <a:t>Decision</a:t>
            </a:r>
            <a:endParaRPr/>
          </a:p>
        </p:txBody>
      </p:sp>
      <p:sp>
        <p:nvSpPr>
          <p:cNvPr id="192" name="Google Shape;192;p24"/>
          <p:cNvSpPr txBox="1"/>
          <p:nvPr/>
        </p:nvSpPr>
        <p:spPr>
          <a:xfrm>
            <a:off x="7074472" y="4268788"/>
            <a:ext cx="165462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mo"/>
              <a:buNone/>
            </a:pPr>
            <a:r>
              <a:rPr lang="en-ZA" sz="2400" b="1">
                <a:solidFill>
                  <a:schemeClr val="dk1"/>
                </a:solidFill>
                <a:latin typeface="Arimo"/>
                <a:ea typeface="Arimo"/>
                <a:cs typeface="Arimo"/>
                <a:sym typeface="Arimo"/>
              </a:rPr>
              <a:t>Execution</a:t>
            </a:r>
            <a:endParaRPr/>
          </a:p>
        </p:txBody>
      </p:sp>
      <p:cxnSp>
        <p:nvCxnSpPr>
          <p:cNvPr id="193" name="Google Shape;193;p24"/>
          <p:cNvCxnSpPr/>
          <p:nvPr/>
        </p:nvCxnSpPr>
        <p:spPr>
          <a:xfrm>
            <a:off x="6835775" y="3470275"/>
            <a:ext cx="1008000" cy="504900"/>
          </a:xfrm>
          <a:prstGeom prst="curvedConnector2">
            <a:avLst/>
          </a:prstGeom>
          <a:noFill/>
          <a:ln w="19050" cap="flat" cmpd="sng">
            <a:solidFill>
              <a:schemeClr val="accent4"/>
            </a:solidFill>
            <a:prstDash val="solid"/>
            <a:miter lim="800000"/>
            <a:headEnd type="none" w="sm" len="sm"/>
            <a:tailEnd type="stealth" w="med" len="med"/>
          </a:ln>
        </p:spPr>
      </p:cxnSp>
      <p:cxnSp>
        <p:nvCxnSpPr>
          <p:cNvPr id="194" name="Google Shape;194;p24"/>
          <p:cNvCxnSpPr/>
          <p:nvPr/>
        </p:nvCxnSpPr>
        <p:spPr>
          <a:xfrm>
            <a:off x="4706938" y="2465388"/>
            <a:ext cx="1179600" cy="646200"/>
          </a:xfrm>
          <a:prstGeom prst="curvedConnector2">
            <a:avLst/>
          </a:prstGeom>
          <a:noFill/>
          <a:ln w="19050" cap="flat" cmpd="sng">
            <a:solidFill>
              <a:schemeClr val="accent4"/>
            </a:solidFill>
            <a:prstDash val="solid"/>
            <a:miter lim="800000"/>
            <a:headEnd type="none" w="sm" len="sm"/>
            <a:tailEnd type="stealth" w="med" len="med"/>
          </a:ln>
        </p:spPr>
      </p:cxnSp>
      <p:cxnSp>
        <p:nvCxnSpPr>
          <p:cNvPr id="195" name="Google Shape;195;p24"/>
          <p:cNvCxnSpPr/>
          <p:nvPr/>
        </p:nvCxnSpPr>
        <p:spPr>
          <a:xfrm>
            <a:off x="2205038" y="1679575"/>
            <a:ext cx="1143000" cy="409500"/>
          </a:xfrm>
          <a:prstGeom prst="curvedConnector3">
            <a:avLst>
              <a:gd name="adj1" fmla="val 99554"/>
            </a:avLst>
          </a:prstGeom>
          <a:noFill/>
          <a:ln w="19050" cap="flat" cmpd="sng">
            <a:solidFill>
              <a:schemeClr val="accent4"/>
            </a:solidFill>
            <a:prstDash val="solid"/>
            <a:miter lim="800000"/>
            <a:headEnd type="none" w="sm" len="sm"/>
            <a:tailEnd type="stealth" w="med" len="med"/>
          </a:ln>
        </p:spPr>
      </p:cxnSp>
      <p:sp>
        <p:nvSpPr>
          <p:cNvPr id="196" name="Google Shape;196;p24"/>
          <p:cNvSpPr/>
          <p:nvPr/>
        </p:nvSpPr>
        <p:spPr>
          <a:xfrm>
            <a:off x="933450" y="2211388"/>
            <a:ext cx="485775" cy="509587"/>
          </a:xfrm>
          <a:prstGeom prst="downArrow">
            <a:avLst>
              <a:gd name="adj1" fmla="val 50000"/>
              <a:gd name="adj2" fmla="val 50000"/>
            </a:avLst>
          </a:prstGeom>
          <a:solidFill>
            <a:srgbClr val="9CC2E5"/>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197" name="Google Shape;197;p24"/>
          <p:cNvSpPr/>
          <p:nvPr/>
        </p:nvSpPr>
        <p:spPr>
          <a:xfrm>
            <a:off x="3417888" y="3090863"/>
            <a:ext cx="484187" cy="509587"/>
          </a:xfrm>
          <a:prstGeom prst="downArrow">
            <a:avLst>
              <a:gd name="adj1" fmla="val 50000"/>
              <a:gd name="adj2" fmla="val 50000"/>
            </a:avLst>
          </a:prstGeom>
          <a:solidFill>
            <a:srgbClr val="9CC2E5"/>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198" name="Google Shape;198;p24"/>
          <p:cNvSpPr/>
          <p:nvPr/>
        </p:nvSpPr>
        <p:spPr>
          <a:xfrm>
            <a:off x="5584825" y="4079875"/>
            <a:ext cx="484188" cy="509588"/>
          </a:xfrm>
          <a:prstGeom prst="downArrow">
            <a:avLst>
              <a:gd name="adj1" fmla="val 50000"/>
              <a:gd name="adj2" fmla="val 50000"/>
            </a:avLst>
          </a:prstGeom>
          <a:solidFill>
            <a:srgbClr val="9CC2E5"/>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199" name="Google Shape;199;p24"/>
          <p:cNvSpPr/>
          <p:nvPr/>
        </p:nvSpPr>
        <p:spPr>
          <a:xfrm>
            <a:off x="7659688" y="4975225"/>
            <a:ext cx="484187" cy="509588"/>
          </a:xfrm>
          <a:prstGeom prst="downArrow">
            <a:avLst>
              <a:gd name="adj1" fmla="val 50000"/>
              <a:gd name="adj2" fmla="val 50000"/>
            </a:avLst>
          </a:prstGeom>
          <a:solidFill>
            <a:srgbClr val="9CC2E5"/>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00" name="Google Shape;200;p24"/>
          <p:cNvSpPr txBox="1"/>
          <p:nvPr/>
        </p:nvSpPr>
        <p:spPr>
          <a:xfrm>
            <a:off x="37246" y="2917825"/>
            <a:ext cx="2278188" cy="461665"/>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400"/>
              <a:buFont typeface="Arimo"/>
              <a:buChar char="•"/>
            </a:pPr>
            <a:r>
              <a:rPr lang="en-ZA" sz="2400">
                <a:solidFill>
                  <a:schemeClr val="dk1"/>
                </a:solidFill>
                <a:latin typeface="Arimo"/>
                <a:ea typeface="Arimo"/>
                <a:cs typeface="Arimo"/>
                <a:sym typeface="Arimo"/>
              </a:rPr>
              <a:t>Submissions</a:t>
            </a:r>
            <a:endParaRPr/>
          </a:p>
        </p:txBody>
      </p:sp>
      <p:grpSp>
        <p:nvGrpSpPr>
          <p:cNvPr id="201" name="Google Shape;201;p24"/>
          <p:cNvGrpSpPr/>
          <p:nvPr/>
        </p:nvGrpSpPr>
        <p:grpSpPr>
          <a:xfrm>
            <a:off x="2051050" y="3576638"/>
            <a:ext cx="2892425" cy="1157287"/>
            <a:chOff x="1732922" y="3975447"/>
            <a:chExt cx="2892138" cy="1157496"/>
          </a:xfrm>
        </p:grpSpPr>
        <p:sp>
          <p:nvSpPr>
            <p:cNvPr id="202" name="Google Shape;202;p24"/>
            <p:cNvSpPr txBox="1"/>
            <p:nvPr/>
          </p:nvSpPr>
          <p:spPr>
            <a:xfrm>
              <a:off x="1732922" y="3975447"/>
              <a:ext cx="1493402" cy="7387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ZA" sz="2400">
                  <a:solidFill>
                    <a:schemeClr val="dk1"/>
                  </a:solidFill>
                  <a:latin typeface="Tahoma"/>
                  <a:ea typeface="Tahoma"/>
                  <a:cs typeface="Tahoma"/>
                  <a:sym typeface="Tahoma"/>
                </a:rPr>
                <a:t>Review</a:t>
              </a:r>
              <a:endParaRPr/>
            </a:p>
            <a:p>
              <a:pPr marL="0" marR="0" lvl="0" indent="0" algn="l" rtl="0">
                <a:spcBef>
                  <a:spcPts val="0"/>
                </a:spcBef>
                <a:spcAft>
                  <a:spcPts val="0"/>
                </a:spcAft>
                <a:buClr>
                  <a:schemeClr val="dk1"/>
                </a:buClr>
                <a:buSzPts val="1800"/>
                <a:buFont typeface="Arial"/>
                <a:buNone/>
              </a:pPr>
              <a:endParaRPr sz="1800">
                <a:solidFill>
                  <a:schemeClr val="dk1"/>
                </a:solidFill>
                <a:latin typeface="Tahoma"/>
                <a:ea typeface="Tahoma"/>
                <a:cs typeface="Tahoma"/>
                <a:sym typeface="Tahoma"/>
              </a:endParaRPr>
            </a:p>
          </p:txBody>
        </p:sp>
        <p:sp>
          <p:nvSpPr>
            <p:cNvPr id="203" name="Google Shape;203;p24"/>
            <p:cNvSpPr txBox="1"/>
            <p:nvPr/>
          </p:nvSpPr>
          <p:spPr>
            <a:xfrm>
              <a:off x="1732922" y="4334824"/>
              <a:ext cx="2892138" cy="461665"/>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400"/>
                <a:buFont typeface="Arimo"/>
                <a:buChar char="•"/>
              </a:pPr>
              <a:r>
                <a:rPr lang="en-ZA" sz="2400">
                  <a:solidFill>
                    <a:schemeClr val="dk1"/>
                  </a:solidFill>
                  <a:latin typeface="Arimo"/>
                  <a:ea typeface="Arimo"/>
                  <a:cs typeface="Arimo"/>
                  <a:sym typeface="Arimo"/>
                </a:rPr>
                <a:t>Risk Assessment</a:t>
              </a:r>
              <a:endParaRPr/>
            </a:p>
          </p:txBody>
        </p:sp>
        <p:sp>
          <p:nvSpPr>
            <p:cNvPr id="204" name="Google Shape;204;p24"/>
            <p:cNvSpPr txBox="1"/>
            <p:nvPr/>
          </p:nvSpPr>
          <p:spPr>
            <a:xfrm>
              <a:off x="1732922" y="4671278"/>
              <a:ext cx="2534668" cy="461665"/>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400"/>
                <a:buFont typeface="Arimo"/>
                <a:buChar char="•"/>
              </a:pPr>
              <a:r>
                <a:rPr lang="en-ZA" sz="2400">
                  <a:solidFill>
                    <a:schemeClr val="dk1"/>
                  </a:solidFill>
                  <a:latin typeface="Arimo"/>
                  <a:ea typeface="Arimo"/>
                  <a:cs typeface="Arimo"/>
                  <a:sym typeface="Arimo"/>
                </a:rPr>
                <a:t>Risk Mitigation</a:t>
              </a:r>
              <a:endParaRPr/>
            </a:p>
          </p:txBody>
        </p:sp>
      </p:grpSp>
      <p:grpSp>
        <p:nvGrpSpPr>
          <p:cNvPr id="205" name="Google Shape;205;p24"/>
          <p:cNvGrpSpPr/>
          <p:nvPr/>
        </p:nvGrpSpPr>
        <p:grpSpPr>
          <a:xfrm>
            <a:off x="4970466" y="4679950"/>
            <a:ext cx="1696583" cy="1042988"/>
            <a:chOff x="4970477" y="4680269"/>
            <a:chExt cx="1696020" cy="1043441"/>
          </a:xfrm>
        </p:grpSpPr>
        <p:sp>
          <p:nvSpPr>
            <p:cNvPr id="206" name="Google Shape;206;p24"/>
            <p:cNvSpPr txBox="1"/>
            <p:nvPr/>
          </p:nvSpPr>
          <p:spPr>
            <a:xfrm>
              <a:off x="4988389" y="4680269"/>
              <a:ext cx="1678108" cy="461866"/>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400"/>
                <a:buFont typeface="Arimo"/>
                <a:buChar char="•"/>
              </a:pPr>
              <a:r>
                <a:rPr lang="en-ZA" sz="2400">
                  <a:solidFill>
                    <a:schemeClr val="dk1"/>
                  </a:solidFill>
                  <a:latin typeface="Arimo"/>
                  <a:ea typeface="Arimo"/>
                  <a:cs typeface="Arimo"/>
                  <a:sym typeface="Arimo"/>
                </a:rPr>
                <a:t>Approve</a:t>
              </a:r>
              <a:endParaRPr/>
            </a:p>
          </p:txBody>
        </p:sp>
        <p:sp>
          <p:nvSpPr>
            <p:cNvPr id="207" name="Google Shape;207;p24"/>
            <p:cNvSpPr txBox="1"/>
            <p:nvPr/>
          </p:nvSpPr>
          <p:spPr>
            <a:xfrm>
              <a:off x="4970477" y="4983515"/>
              <a:ext cx="1165704" cy="461665"/>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400"/>
                <a:buFont typeface="Arimo"/>
                <a:buChar char="•"/>
              </a:pPr>
              <a:r>
                <a:rPr lang="en-ZA" sz="2400">
                  <a:solidFill>
                    <a:schemeClr val="dk1"/>
                  </a:solidFill>
                  <a:latin typeface="Arimo"/>
                  <a:ea typeface="Arimo"/>
                  <a:cs typeface="Arimo"/>
                  <a:sym typeface="Arimo"/>
                </a:rPr>
                <a:t>Hold</a:t>
              </a:r>
              <a:endParaRPr/>
            </a:p>
          </p:txBody>
        </p:sp>
        <p:sp>
          <p:nvSpPr>
            <p:cNvPr id="208" name="Google Shape;208;p24"/>
            <p:cNvSpPr txBox="1"/>
            <p:nvPr/>
          </p:nvSpPr>
          <p:spPr>
            <a:xfrm>
              <a:off x="4970477" y="5262045"/>
              <a:ext cx="1406155" cy="461665"/>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400"/>
                <a:buFont typeface="Arimo"/>
                <a:buChar char="•"/>
              </a:pPr>
              <a:r>
                <a:rPr lang="en-ZA" sz="2400">
                  <a:solidFill>
                    <a:schemeClr val="dk1"/>
                  </a:solidFill>
                  <a:latin typeface="Arimo"/>
                  <a:ea typeface="Arimo"/>
                  <a:cs typeface="Arimo"/>
                  <a:sym typeface="Arimo"/>
                </a:rPr>
                <a:t>Denial</a:t>
              </a:r>
              <a:endParaRPr/>
            </a:p>
          </p:txBody>
        </p:sp>
      </p:grpSp>
      <p:sp>
        <p:nvSpPr>
          <p:cNvPr id="209" name="Google Shape;209;p24"/>
          <p:cNvSpPr txBox="1"/>
          <p:nvPr/>
        </p:nvSpPr>
        <p:spPr>
          <a:xfrm flipH="1">
            <a:off x="7019925" y="5527675"/>
            <a:ext cx="1651000" cy="460375"/>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400"/>
              <a:buFont typeface="Arimo"/>
              <a:buChar char="•"/>
            </a:pPr>
            <a:r>
              <a:rPr lang="en-ZA" sz="2400">
                <a:solidFill>
                  <a:schemeClr val="dk1"/>
                </a:solidFill>
                <a:latin typeface="Arimo"/>
                <a:ea typeface="Arimo"/>
                <a:cs typeface="Arimo"/>
                <a:sym typeface="Arimo"/>
              </a:rPr>
              <a:t>Delivery</a:t>
            </a:r>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6135" y="5179439"/>
            <a:ext cx="1006475"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776510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SAFEGUARDS ON TRANSFERS</a:t>
            </a:r>
            <a:endParaRPr lang="en-ZA" dirty="0"/>
          </a:p>
        </p:txBody>
      </p:sp>
      <p:sp>
        <p:nvSpPr>
          <p:cNvPr id="3" name="Content Placeholder 2"/>
          <p:cNvSpPr>
            <a:spLocks noGrp="1"/>
          </p:cNvSpPr>
          <p:nvPr>
            <p:ph idx="1"/>
          </p:nvPr>
        </p:nvSpPr>
        <p:spPr/>
        <p:txBody>
          <a:bodyPr>
            <a:normAutofit/>
          </a:bodyPr>
          <a:lstStyle/>
          <a:p>
            <a:pPr marL="457200" lvl="1" indent="0">
              <a:buNone/>
            </a:pPr>
            <a:endParaRPr lang="en-ZA" dirty="0" smtClean="0"/>
          </a:p>
          <a:p>
            <a:pPr marL="457200" lvl="1" indent="0">
              <a:buNone/>
            </a:pPr>
            <a:r>
              <a:rPr lang="en-ZA" dirty="0" smtClean="0"/>
              <a:t>The Guiding  Principles and Criteria of s15:</a:t>
            </a:r>
          </a:p>
          <a:p>
            <a:pPr lvl="1"/>
            <a:r>
              <a:rPr lang="en-ZA" dirty="0" smtClean="0"/>
              <a:t>UN Security Council Resolutions (Arms Embargo)</a:t>
            </a:r>
          </a:p>
          <a:p>
            <a:pPr lvl="1"/>
            <a:r>
              <a:rPr lang="en-ZA" dirty="0" smtClean="0"/>
              <a:t>Governance – Politics, Human Rights</a:t>
            </a:r>
          </a:p>
          <a:p>
            <a:pPr lvl="1"/>
            <a:r>
              <a:rPr lang="en-ZA" dirty="0" smtClean="0"/>
              <a:t>Regional Dynamics – Stability</a:t>
            </a:r>
          </a:p>
          <a:p>
            <a:pPr lvl="1"/>
            <a:r>
              <a:rPr lang="en-ZA" dirty="0" smtClean="0"/>
              <a:t>Risk of Diversion – Proliferation (Non State Actors)</a:t>
            </a:r>
          </a:p>
          <a:p>
            <a:pPr lvl="1"/>
            <a:r>
              <a:rPr lang="en-ZA" dirty="0" smtClean="0"/>
              <a:t>National Interest – Security, Political &amp; Economic</a:t>
            </a:r>
          </a:p>
          <a:p>
            <a:pPr marL="457200" lvl="1" indent="0">
              <a:buNone/>
            </a:pPr>
            <a:endParaRPr lang="en-Z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8304" y="5229200"/>
            <a:ext cx="1009650" cy="134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505732"/>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SAFEGUARDS ON TRANSFERS</a:t>
            </a:r>
            <a:endParaRPr lang="en-ZA" dirty="0"/>
          </a:p>
        </p:txBody>
      </p:sp>
      <p:sp>
        <p:nvSpPr>
          <p:cNvPr id="3" name="Content Placeholder 2"/>
          <p:cNvSpPr>
            <a:spLocks noGrp="1"/>
          </p:cNvSpPr>
          <p:nvPr>
            <p:ph idx="1"/>
          </p:nvPr>
        </p:nvSpPr>
        <p:spPr/>
        <p:txBody>
          <a:bodyPr/>
          <a:lstStyle/>
          <a:p>
            <a:pPr algn="just"/>
            <a:r>
              <a:rPr lang="en-ZA" dirty="0" smtClean="0"/>
              <a:t>The receiving country must provide the NCACC with various undertakings (letters) s16.</a:t>
            </a:r>
          </a:p>
          <a:p>
            <a:pPr algn="just"/>
            <a:r>
              <a:rPr lang="en-ZA" dirty="0" smtClean="0"/>
              <a:t>End-User Certificate (EUC) s17.</a:t>
            </a:r>
          </a:p>
          <a:p>
            <a:pPr algn="just"/>
            <a:r>
              <a:rPr lang="en-ZA" dirty="0" smtClean="0"/>
              <a:t>Routine Inspections must be conducted s18.</a:t>
            </a:r>
          </a:p>
          <a:p>
            <a:pPr algn="just"/>
            <a:r>
              <a:rPr lang="en-ZA" dirty="0" smtClean="0"/>
              <a:t>Entry and Search of Premises with warrant s19.</a:t>
            </a:r>
          </a:p>
          <a:p>
            <a:pPr algn="just"/>
            <a:r>
              <a:rPr lang="en-ZA" dirty="0" smtClean="0"/>
              <a:t>Disclosure and Non disclosure of information s23.</a:t>
            </a:r>
            <a:endParaRPr lang="en-Z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280" y="5445224"/>
            <a:ext cx="1009650"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152418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1" indent="0" algn="l" rtl="0">
              <a:lnSpc>
                <a:spcPct val="90000"/>
              </a:lnSpc>
              <a:spcBef>
                <a:spcPts val="0"/>
              </a:spcBef>
              <a:spcAft>
                <a:spcPts val="0"/>
              </a:spcAft>
              <a:buNone/>
            </a:pPr>
            <a:r>
              <a:rPr lang="en-ZA" sz="4000" kern="1200" dirty="0">
                <a:solidFill>
                  <a:schemeClr val="tx1"/>
                </a:solidFill>
                <a:latin typeface="+mj-lt"/>
                <a:ea typeface="+mj-ea"/>
                <a:cs typeface="+mj-cs"/>
                <a:sym typeface="Bookman Old Style"/>
              </a:rPr>
              <a:t>SOURCES OF INFORMATION - </a:t>
            </a:r>
            <a:r>
              <a:rPr lang="en-ZA" sz="4000" kern="1200" dirty="0" smtClean="0">
                <a:solidFill>
                  <a:schemeClr val="tx1"/>
                </a:solidFill>
                <a:latin typeface="+mj-lt"/>
                <a:ea typeface="+mj-ea"/>
                <a:cs typeface="+mj-cs"/>
                <a:sym typeface="Bookman Old Style"/>
              </a:rPr>
              <a:t>RISK ASSESSMENT FOR SOUTH AFRICA</a:t>
            </a:r>
            <a:endParaRPr sz="4000" kern="1200" dirty="0">
              <a:solidFill>
                <a:schemeClr val="tx1"/>
              </a:solidFill>
              <a:latin typeface="+mj-lt"/>
              <a:ea typeface="+mj-ea"/>
              <a:cs typeface="+mj-cs"/>
            </a:endParaRPr>
          </a:p>
        </p:txBody>
      </p:sp>
      <p:sp>
        <p:nvSpPr>
          <p:cNvPr id="230" name="Google Shape;230;p27"/>
          <p:cNvSpPr txBox="1">
            <a:spLocks noGrp="1"/>
          </p:cNvSpPr>
          <p:nvPr>
            <p:ph type="body" idx="1"/>
          </p:nvPr>
        </p:nvSpPr>
        <p:spPr>
          <a:xfrm>
            <a:off x="467544" y="1690689"/>
            <a:ext cx="8424936" cy="3408364"/>
          </a:xfrm>
          <a:prstGeom prst="rect">
            <a:avLst/>
          </a:prstGeom>
          <a:noFill/>
          <a:ln>
            <a:noFill/>
          </a:ln>
        </p:spPr>
        <p:txBody>
          <a:bodyPr spcFirstLastPara="1" wrap="square" lIns="91425" tIns="45700" rIns="91425" bIns="45700" anchor="t" anchorCtr="0">
            <a:noAutofit/>
          </a:bodyPr>
          <a:lstStyle/>
          <a:p>
            <a:pPr marL="342900" lvl="1" indent="-342900" algn="just">
              <a:lnSpc>
                <a:spcPct val="90000"/>
              </a:lnSpc>
              <a:spcAft>
                <a:spcPts val="0"/>
              </a:spcAft>
              <a:buClr>
                <a:schemeClr val="dk1"/>
              </a:buClr>
              <a:buSzPts val="2000"/>
              <a:buFont typeface="Arial" pitchFamily="34" charset="0"/>
              <a:buChar char="•"/>
            </a:pPr>
            <a:r>
              <a:rPr lang="en-ZA" dirty="0">
                <a:sym typeface="Bookman Old Style"/>
              </a:rPr>
              <a:t>Publicly available information</a:t>
            </a:r>
            <a:endParaRPr dirty="0"/>
          </a:p>
          <a:p>
            <a:pPr marL="342900" lvl="1" indent="-342900" algn="just">
              <a:lnSpc>
                <a:spcPct val="90000"/>
              </a:lnSpc>
              <a:spcAft>
                <a:spcPts val="0"/>
              </a:spcAft>
              <a:buClr>
                <a:schemeClr val="dk1"/>
              </a:buClr>
              <a:buSzPts val="2000"/>
              <a:buFont typeface="Arial" pitchFamily="34" charset="0"/>
              <a:buChar char="•"/>
            </a:pPr>
            <a:r>
              <a:rPr lang="en-ZA" dirty="0" smtClean="0">
                <a:sym typeface="Bookman Old Style"/>
              </a:rPr>
              <a:t>Government </a:t>
            </a:r>
            <a:r>
              <a:rPr lang="en-ZA" dirty="0">
                <a:sym typeface="Bookman Old Style"/>
              </a:rPr>
              <a:t>processed information from line function departments</a:t>
            </a:r>
            <a:endParaRPr dirty="0"/>
          </a:p>
          <a:p>
            <a:pPr marL="342900" lvl="1" indent="-342900" algn="just">
              <a:lnSpc>
                <a:spcPct val="90000"/>
              </a:lnSpc>
              <a:spcAft>
                <a:spcPts val="0"/>
              </a:spcAft>
              <a:buClr>
                <a:schemeClr val="dk1"/>
              </a:buClr>
              <a:buSzPts val="2000"/>
              <a:buFont typeface="Arial" pitchFamily="34" charset="0"/>
              <a:buChar char="•"/>
            </a:pPr>
            <a:r>
              <a:rPr lang="en-ZA" dirty="0" smtClean="0">
                <a:sym typeface="Bookman Old Style"/>
              </a:rPr>
              <a:t>Diplomatic </a:t>
            </a:r>
            <a:r>
              <a:rPr lang="en-ZA" dirty="0">
                <a:sym typeface="Bookman Old Style"/>
              </a:rPr>
              <a:t>missions </a:t>
            </a:r>
            <a:endParaRPr dirty="0"/>
          </a:p>
          <a:p>
            <a:pPr marL="342900" lvl="1" indent="-342900" algn="just">
              <a:lnSpc>
                <a:spcPct val="90000"/>
              </a:lnSpc>
              <a:spcAft>
                <a:spcPts val="0"/>
              </a:spcAft>
              <a:buClr>
                <a:schemeClr val="dk1"/>
              </a:buClr>
              <a:buSzPts val="2000"/>
              <a:buFont typeface="Arial" pitchFamily="34" charset="0"/>
              <a:buChar char="•"/>
            </a:pPr>
            <a:r>
              <a:rPr lang="en-ZA" dirty="0" smtClean="0">
                <a:sym typeface="Bookman Old Style"/>
              </a:rPr>
              <a:t>Information </a:t>
            </a:r>
            <a:r>
              <a:rPr lang="en-ZA" dirty="0">
                <a:sym typeface="Bookman Old Style"/>
              </a:rPr>
              <a:t>from  bilateral and regional cooperation arrangements</a:t>
            </a:r>
            <a:endParaRPr dirty="0"/>
          </a:p>
          <a:p>
            <a:pPr marL="342900" lvl="1" indent="-342900" algn="just">
              <a:lnSpc>
                <a:spcPct val="90000"/>
              </a:lnSpc>
              <a:spcAft>
                <a:spcPts val="0"/>
              </a:spcAft>
              <a:buClr>
                <a:schemeClr val="dk1"/>
              </a:buClr>
              <a:buSzPts val="2000"/>
              <a:buFont typeface="Arial" pitchFamily="34" charset="0"/>
              <a:buChar char="•"/>
            </a:pPr>
            <a:r>
              <a:rPr lang="en-ZA" dirty="0" smtClean="0">
                <a:sym typeface="Bookman Old Style"/>
              </a:rPr>
              <a:t>Information </a:t>
            </a:r>
            <a:r>
              <a:rPr lang="en-ZA" dirty="0">
                <a:sym typeface="Bookman Old Style"/>
              </a:rPr>
              <a:t>from multilateral institutions </a:t>
            </a:r>
            <a:endParaRPr dirty="0"/>
          </a:p>
          <a:p>
            <a:pPr marL="171450" lvl="0" indent="-38100" algn="l" rtl="0">
              <a:lnSpc>
                <a:spcPct val="90000"/>
              </a:lnSpc>
              <a:spcBef>
                <a:spcPts val="750"/>
              </a:spcBef>
              <a:spcAft>
                <a:spcPts val="0"/>
              </a:spcAft>
              <a:buClr>
                <a:schemeClr val="dk1"/>
              </a:buClr>
              <a:buSzPts val="2100"/>
              <a:buNone/>
            </a:pPr>
            <a:endParaRPr dirty="0"/>
          </a:p>
        </p:txBody>
      </p:sp>
      <p:sp>
        <p:nvSpPr>
          <p:cNvPr id="231" name="Google Shape;23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18</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83412" y="5517232"/>
            <a:ext cx="1006475" cy="1204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526813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1"/>
          <p:cNvSpPr txBox="1">
            <a:spLocks noGrp="1"/>
          </p:cNvSpPr>
          <p:nvPr>
            <p:ph type="title"/>
          </p:nvPr>
        </p:nvSpPr>
        <p:spPr>
          <a:xfrm>
            <a:off x="323529" y="239037"/>
            <a:ext cx="7962030" cy="14785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Font typeface="Bookman Old Style"/>
              <a:buNone/>
            </a:pPr>
            <a:r>
              <a:rPr lang="en-ZA" b="1" dirty="0">
                <a:latin typeface="Bookman Old Style"/>
                <a:ea typeface="Bookman Old Style"/>
                <a:cs typeface="Bookman Old Style"/>
                <a:sym typeface="Bookman Old Style"/>
              </a:rPr>
              <a:t>PROCESS FLOW AND RISK MANAGEMENT</a:t>
            </a:r>
            <a:endParaRPr dirty="0"/>
          </a:p>
        </p:txBody>
      </p:sp>
      <p:sp>
        <p:nvSpPr>
          <p:cNvPr id="283" name="Google Shape;28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19</a:t>
            </a:fld>
            <a:endParaRPr/>
          </a:p>
        </p:txBody>
      </p:sp>
      <p:sp>
        <p:nvSpPr>
          <p:cNvPr id="284" name="Google Shape;284;p31"/>
          <p:cNvSpPr/>
          <p:nvPr/>
        </p:nvSpPr>
        <p:spPr>
          <a:xfrm>
            <a:off x="18190" y="2908603"/>
            <a:ext cx="2321562" cy="108012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400">
                <a:solidFill>
                  <a:schemeClr val="lt1"/>
                </a:solidFill>
                <a:latin typeface="Bookman Old Style"/>
                <a:ea typeface="Bookman Old Style"/>
                <a:cs typeface="Bookman Old Style"/>
                <a:sym typeface="Bookman Old Style"/>
              </a:rPr>
              <a:t>REGISTRATION</a:t>
            </a:r>
            <a:endParaRPr/>
          </a:p>
        </p:txBody>
      </p:sp>
      <p:sp>
        <p:nvSpPr>
          <p:cNvPr id="285" name="Google Shape;285;p31"/>
          <p:cNvSpPr/>
          <p:nvPr/>
        </p:nvSpPr>
        <p:spPr>
          <a:xfrm>
            <a:off x="2483768" y="2996952"/>
            <a:ext cx="1584176" cy="108012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600">
                <a:solidFill>
                  <a:schemeClr val="lt1"/>
                </a:solidFill>
                <a:latin typeface="Bookman Old Style"/>
                <a:ea typeface="Bookman Old Style"/>
                <a:cs typeface="Bookman Old Style"/>
                <a:sym typeface="Bookman Old Style"/>
              </a:rPr>
              <a:t>MARKETING</a:t>
            </a:r>
            <a:endParaRPr/>
          </a:p>
        </p:txBody>
      </p:sp>
      <p:sp>
        <p:nvSpPr>
          <p:cNvPr id="286" name="Google Shape;286;p31"/>
          <p:cNvSpPr/>
          <p:nvPr/>
        </p:nvSpPr>
        <p:spPr>
          <a:xfrm>
            <a:off x="4499992" y="2996952"/>
            <a:ext cx="1733712" cy="108012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600">
                <a:solidFill>
                  <a:schemeClr val="lt1"/>
                </a:solidFill>
                <a:latin typeface="Bookman Old Style"/>
                <a:ea typeface="Bookman Old Style"/>
                <a:cs typeface="Bookman Old Style"/>
                <a:sym typeface="Bookman Old Style"/>
              </a:rPr>
              <a:t>CONTRACTING</a:t>
            </a:r>
            <a:endParaRPr/>
          </a:p>
        </p:txBody>
      </p:sp>
      <p:sp>
        <p:nvSpPr>
          <p:cNvPr id="287" name="Google Shape;287;p31"/>
          <p:cNvSpPr/>
          <p:nvPr/>
        </p:nvSpPr>
        <p:spPr>
          <a:xfrm>
            <a:off x="6588224" y="2996952"/>
            <a:ext cx="1595216" cy="1080119"/>
          </a:xfrm>
          <a:prstGeom prst="triangle">
            <a:avLst>
              <a:gd name="adj"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400">
                <a:solidFill>
                  <a:schemeClr val="lt1"/>
                </a:solidFill>
                <a:latin typeface="Bookman Old Style"/>
                <a:ea typeface="Bookman Old Style"/>
                <a:cs typeface="Bookman Old Style"/>
                <a:sym typeface="Bookman Old Style"/>
              </a:rPr>
              <a:t>EXPORT</a:t>
            </a:r>
            <a:endParaRPr/>
          </a:p>
        </p:txBody>
      </p:sp>
      <p:cxnSp>
        <p:nvCxnSpPr>
          <p:cNvPr id="288" name="Google Shape;288;p31"/>
          <p:cNvCxnSpPr/>
          <p:nvPr/>
        </p:nvCxnSpPr>
        <p:spPr>
          <a:xfrm>
            <a:off x="1331640" y="4293096"/>
            <a:ext cx="72008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289" name="Google Shape;289;p31"/>
          <p:cNvCxnSpPr/>
          <p:nvPr/>
        </p:nvCxnSpPr>
        <p:spPr>
          <a:xfrm>
            <a:off x="1331640" y="4077071"/>
            <a:ext cx="0" cy="216025"/>
          </a:xfrm>
          <a:prstGeom prst="straightConnector1">
            <a:avLst/>
          </a:prstGeom>
          <a:noFill/>
          <a:ln w="9525" cap="flat" cmpd="sng">
            <a:solidFill>
              <a:schemeClr val="accent1"/>
            </a:solidFill>
            <a:prstDash val="solid"/>
            <a:miter lim="800000"/>
            <a:headEnd type="none" w="sm" len="sm"/>
            <a:tailEnd type="none" w="sm" len="sm"/>
          </a:ln>
        </p:spPr>
      </p:cxnSp>
      <p:cxnSp>
        <p:nvCxnSpPr>
          <p:cNvPr id="290" name="Google Shape;290;p31"/>
          <p:cNvCxnSpPr>
            <a:stCxn id="285" idx="2"/>
          </p:cNvCxnSpPr>
          <p:nvPr/>
        </p:nvCxnSpPr>
        <p:spPr>
          <a:xfrm>
            <a:off x="3275856" y="4077072"/>
            <a:ext cx="0" cy="216000"/>
          </a:xfrm>
          <a:prstGeom prst="straightConnector1">
            <a:avLst/>
          </a:prstGeom>
          <a:noFill/>
          <a:ln w="9525" cap="flat" cmpd="sng">
            <a:solidFill>
              <a:schemeClr val="accent1"/>
            </a:solidFill>
            <a:prstDash val="solid"/>
            <a:miter lim="800000"/>
            <a:headEnd type="none" w="sm" len="sm"/>
            <a:tailEnd type="none" w="sm" len="sm"/>
          </a:ln>
        </p:spPr>
      </p:cxnSp>
      <p:sp>
        <p:nvSpPr>
          <p:cNvPr id="291" name="Google Shape;291;p31"/>
          <p:cNvSpPr/>
          <p:nvPr/>
        </p:nvSpPr>
        <p:spPr>
          <a:xfrm>
            <a:off x="2051720" y="1844824"/>
            <a:ext cx="4752528" cy="72008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a:solidFill>
                  <a:schemeClr val="lt1"/>
                </a:solidFill>
                <a:latin typeface="Bookman Old Style"/>
                <a:ea typeface="Bookman Old Style"/>
                <a:cs typeface="Bookman Old Style"/>
                <a:sym typeface="Bookman Old Style"/>
              </a:rPr>
              <a:t>RISK GATES AND MANAGEMENT</a:t>
            </a:r>
            <a:endParaRPr/>
          </a:p>
        </p:txBody>
      </p:sp>
      <p:sp>
        <p:nvSpPr>
          <p:cNvPr id="292" name="Google Shape;292;p31"/>
          <p:cNvSpPr/>
          <p:nvPr/>
        </p:nvSpPr>
        <p:spPr>
          <a:xfrm>
            <a:off x="1746382" y="3835896"/>
            <a:ext cx="777092" cy="914400"/>
          </a:xfrm>
          <a:prstGeom prst="star5">
            <a:avLst>
              <a:gd name="adj" fmla="val 19098"/>
              <a:gd name="hf" fmla="val 105146"/>
              <a:gd name="vf" fmla="val 110557"/>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Tahoma"/>
              <a:ea typeface="Tahoma"/>
              <a:cs typeface="Tahoma"/>
              <a:sym typeface="Tahoma"/>
            </a:endParaRPr>
          </a:p>
        </p:txBody>
      </p:sp>
      <p:sp>
        <p:nvSpPr>
          <p:cNvPr id="293" name="Google Shape;293;p31"/>
          <p:cNvSpPr/>
          <p:nvPr/>
        </p:nvSpPr>
        <p:spPr>
          <a:xfrm>
            <a:off x="3902665" y="3833798"/>
            <a:ext cx="788386" cy="914400"/>
          </a:xfrm>
          <a:prstGeom prst="star5">
            <a:avLst>
              <a:gd name="adj" fmla="val 19098"/>
              <a:gd name="hf" fmla="val 105146"/>
              <a:gd name="vf" fmla="val 110557"/>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94" name="Google Shape;294;p31"/>
          <p:cNvSpPr/>
          <p:nvPr/>
        </p:nvSpPr>
        <p:spPr>
          <a:xfrm>
            <a:off x="6070243" y="3833798"/>
            <a:ext cx="734005" cy="914400"/>
          </a:xfrm>
          <a:prstGeom prst="star5">
            <a:avLst>
              <a:gd name="adj" fmla="val 19098"/>
              <a:gd name="hf" fmla="val 105146"/>
              <a:gd name="vf" fmla="val 110557"/>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cxnSp>
        <p:nvCxnSpPr>
          <p:cNvPr id="295" name="Google Shape;295;p31"/>
          <p:cNvCxnSpPr/>
          <p:nvPr/>
        </p:nvCxnSpPr>
        <p:spPr>
          <a:xfrm>
            <a:off x="1331640" y="4290998"/>
            <a:ext cx="0" cy="794186"/>
          </a:xfrm>
          <a:prstGeom prst="straightConnector1">
            <a:avLst/>
          </a:prstGeom>
          <a:noFill/>
          <a:ln w="9525" cap="flat" cmpd="sng">
            <a:solidFill>
              <a:schemeClr val="accent1"/>
            </a:solidFill>
            <a:prstDash val="solid"/>
            <a:miter lim="800000"/>
            <a:headEnd type="none" w="sm" len="sm"/>
            <a:tailEnd type="none" w="sm" len="sm"/>
          </a:ln>
        </p:spPr>
      </p:cxnSp>
      <p:sp>
        <p:nvSpPr>
          <p:cNvPr id="296" name="Google Shape;296;p31"/>
          <p:cNvSpPr/>
          <p:nvPr/>
        </p:nvSpPr>
        <p:spPr>
          <a:xfrm>
            <a:off x="1746382" y="5373216"/>
            <a:ext cx="1529474" cy="69262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600">
                <a:solidFill>
                  <a:schemeClr val="lt1"/>
                </a:solidFill>
                <a:latin typeface="Bookman Old Style"/>
                <a:ea typeface="Bookman Old Style"/>
                <a:cs typeface="Bookman Old Style"/>
                <a:sym typeface="Bookman Old Style"/>
              </a:rPr>
              <a:t>IMPORT</a:t>
            </a:r>
            <a:endParaRPr/>
          </a:p>
        </p:txBody>
      </p:sp>
      <p:sp>
        <p:nvSpPr>
          <p:cNvPr id="297" name="Google Shape;297;p31"/>
          <p:cNvSpPr/>
          <p:nvPr/>
        </p:nvSpPr>
        <p:spPr>
          <a:xfrm>
            <a:off x="3933277" y="5373216"/>
            <a:ext cx="1529474" cy="69262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600">
                <a:solidFill>
                  <a:schemeClr val="lt1"/>
                </a:solidFill>
                <a:latin typeface="Bookman Old Style"/>
                <a:ea typeface="Bookman Old Style"/>
                <a:cs typeface="Bookman Old Style"/>
                <a:sym typeface="Bookman Old Style"/>
              </a:rPr>
              <a:t>TRANSIT</a:t>
            </a:r>
            <a:endParaRPr/>
          </a:p>
        </p:txBody>
      </p:sp>
      <p:sp>
        <p:nvSpPr>
          <p:cNvPr id="298" name="Google Shape;298;p31"/>
          <p:cNvSpPr/>
          <p:nvPr/>
        </p:nvSpPr>
        <p:spPr>
          <a:xfrm>
            <a:off x="6120172" y="5373216"/>
            <a:ext cx="1764196" cy="69262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600">
                <a:solidFill>
                  <a:schemeClr val="lt1"/>
                </a:solidFill>
                <a:latin typeface="Bookman Old Style"/>
                <a:ea typeface="Bookman Old Style"/>
                <a:cs typeface="Bookman Old Style"/>
                <a:sym typeface="Bookman Old Style"/>
              </a:rPr>
              <a:t>TRANSHIPMENT</a:t>
            </a:r>
            <a:endParaRPr/>
          </a:p>
        </p:txBody>
      </p:sp>
      <p:cxnSp>
        <p:nvCxnSpPr>
          <p:cNvPr id="299" name="Google Shape;299;p31"/>
          <p:cNvCxnSpPr/>
          <p:nvPr/>
        </p:nvCxnSpPr>
        <p:spPr>
          <a:xfrm>
            <a:off x="1331640" y="5085184"/>
            <a:ext cx="72008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0" name="Google Shape;300;p31"/>
          <p:cNvCxnSpPr>
            <a:stCxn id="286" idx="2"/>
          </p:cNvCxnSpPr>
          <p:nvPr/>
        </p:nvCxnSpPr>
        <p:spPr>
          <a:xfrm flipH="1">
            <a:off x="5292148" y="4077072"/>
            <a:ext cx="74700" cy="213900"/>
          </a:xfrm>
          <a:prstGeom prst="straightConnector1">
            <a:avLst/>
          </a:prstGeom>
          <a:noFill/>
          <a:ln w="9525" cap="flat" cmpd="sng">
            <a:solidFill>
              <a:schemeClr val="accent1"/>
            </a:solidFill>
            <a:prstDash val="solid"/>
            <a:miter lim="800000"/>
            <a:headEnd type="none" w="sm" len="sm"/>
            <a:tailEnd type="none" w="sm" len="sm"/>
          </a:ln>
        </p:spPr>
      </p:cxnSp>
      <p:cxnSp>
        <p:nvCxnSpPr>
          <p:cNvPr id="301" name="Google Shape;301;p31"/>
          <p:cNvCxnSpPr>
            <a:stCxn id="296" idx="0"/>
          </p:cNvCxnSpPr>
          <p:nvPr/>
        </p:nvCxnSpPr>
        <p:spPr>
          <a:xfrm rot="10800000" flipH="1">
            <a:off x="2511119" y="5085216"/>
            <a:ext cx="12300" cy="288000"/>
          </a:xfrm>
          <a:prstGeom prst="straightConnector1">
            <a:avLst/>
          </a:prstGeom>
          <a:noFill/>
          <a:ln w="9525" cap="flat" cmpd="sng">
            <a:solidFill>
              <a:schemeClr val="accent1"/>
            </a:solidFill>
            <a:prstDash val="solid"/>
            <a:miter lim="800000"/>
            <a:headEnd type="none" w="sm" len="sm"/>
            <a:tailEnd type="none" w="sm" len="sm"/>
          </a:ln>
        </p:spPr>
      </p:cxnSp>
      <p:cxnSp>
        <p:nvCxnSpPr>
          <p:cNvPr id="302" name="Google Shape;302;p31"/>
          <p:cNvCxnSpPr>
            <a:stCxn id="297" idx="0"/>
          </p:cNvCxnSpPr>
          <p:nvPr/>
        </p:nvCxnSpPr>
        <p:spPr>
          <a:xfrm rot="10800000">
            <a:off x="4691114" y="5085216"/>
            <a:ext cx="6900" cy="288000"/>
          </a:xfrm>
          <a:prstGeom prst="straightConnector1">
            <a:avLst/>
          </a:prstGeom>
          <a:noFill/>
          <a:ln w="9525" cap="flat" cmpd="sng">
            <a:solidFill>
              <a:schemeClr val="accent1"/>
            </a:solidFill>
            <a:prstDash val="solid"/>
            <a:miter lim="800000"/>
            <a:headEnd type="none" w="sm" len="sm"/>
            <a:tailEnd type="none" w="sm" len="sm"/>
          </a:ln>
        </p:spPr>
      </p:cxnSp>
      <p:cxnSp>
        <p:nvCxnSpPr>
          <p:cNvPr id="303" name="Google Shape;303;p31"/>
          <p:cNvCxnSpPr>
            <a:stCxn id="298" idx="0"/>
          </p:cNvCxnSpPr>
          <p:nvPr/>
        </p:nvCxnSpPr>
        <p:spPr>
          <a:xfrm rot="10800000">
            <a:off x="7002270" y="5085216"/>
            <a:ext cx="0" cy="288000"/>
          </a:xfrm>
          <a:prstGeom prst="straightConnector1">
            <a:avLst/>
          </a:prstGeom>
          <a:noFill/>
          <a:ln w="9525" cap="flat" cmpd="sng">
            <a:solidFill>
              <a:schemeClr val="accent1"/>
            </a:solidFill>
            <a:prstDash val="solid"/>
            <a:miter lim="800000"/>
            <a:headEnd type="none" w="sm" len="sm"/>
            <a:tailEnd type="none" w="sm" len="sm"/>
          </a:ln>
        </p:spPr>
      </p:cxnSp>
      <p:sp>
        <p:nvSpPr>
          <p:cNvPr id="304" name="Google Shape;304;p31"/>
          <p:cNvSpPr/>
          <p:nvPr/>
        </p:nvSpPr>
        <p:spPr>
          <a:xfrm>
            <a:off x="3222385" y="4579029"/>
            <a:ext cx="777092" cy="914400"/>
          </a:xfrm>
          <a:prstGeom prst="star5">
            <a:avLst>
              <a:gd name="adj" fmla="val 19098"/>
              <a:gd name="hf" fmla="val 105146"/>
              <a:gd name="vf" fmla="val 110557"/>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Tahoma"/>
              <a:ea typeface="Tahoma"/>
              <a:cs typeface="Tahoma"/>
              <a:sym typeface="Tahoma"/>
            </a:endParaRPr>
          </a:p>
        </p:txBody>
      </p:sp>
      <p:sp>
        <p:nvSpPr>
          <p:cNvPr id="305" name="Google Shape;305;p31"/>
          <p:cNvSpPr/>
          <p:nvPr/>
        </p:nvSpPr>
        <p:spPr>
          <a:xfrm>
            <a:off x="5425416" y="4568960"/>
            <a:ext cx="777092" cy="914400"/>
          </a:xfrm>
          <a:prstGeom prst="star5">
            <a:avLst>
              <a:gd name="adj" fmla="val 19098"/>
              <a:gd name="hf" fmla="val 105146"/>
              <a:gd name="vf" fmla="val 110557"/>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Tahoma"/>
              <a:ea typeface="Tahoma"/>
              <a:cs typeface="Tahoma"/>
              <a:sym typeface="Tahoma"/>
            </a:endParaRPr>
          </a:p>
        </p:txBody>
      </p:sp>
      <p:cxnSp>
        <p:nvCxnSpPr>
          <p:cNvPr id="306" name="Google Shape;306;p31"/>
          <p:cNvCxnSpPr>
            <a:stCxn id="287" idx="3"/>
          </p:cNvCxnSpPr>
          <p:nvPr/>
        </p:nvCxnSpPr>
        <p:spPr>
          <a:xfrm flipH="1">
            <a:off x="7380432" y="4077071"/>
            <a:ext cx="5400" cy="213900"/>
          </a:xfrm>
          <a:prstGeom prst="straightConnector1">
            <a:avLst/>
          </a:prstGeom>
          <a:noFill/>
          <a:ln w="9525" cap="flat" cmpd="sng">
            <a:solidFill>
              <a:schemeClr val="accent1"/>
            </a:solidFill>
            <a:prstDash val="solid"/>
            <a:miter lim="800000"/>
            <a:headEnd type="none" w="sm" len="sm"/>
            <a:tailEnd type="none" w="sm" len="sm"/>
          </a:ln>
        </p:spPr>
      </p:cxnSp>
      <p:sp>
        <p:nvSpPr>
          <p:cNvPr id="307" name="Google Shape;307;p31"/>
          <p:cNvSpPr/>
          <p:nvPr/>
        </p:nvSpPr>
        <p:spPr>
          <a:xfrm>
            <a:off x="3222385" y="6248400"/>
            <a:ext cx="3149815" cy="42096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a:solidFill>
                  <a:schemeClr val="lt1"/>
                </a:solidFill>
                <a:latin typeface="Tahoma"/>
                <a:ea typeface="Tahoma"/>
                <a:cs typeface="Tahoma"/>
                <a:sym typeface="Tahoma"/>
              </a:rPr>
              <a:t>BROKERING</a:t>
            </a:r>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2496" y="5805264"/>
            <a:ext cx="1006475" cy="861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888061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ZA" dirty="0" smtClean="0"/>
              <a:t>INTRODUCTION</a:t>
            </a:r>
            <a:endParaRPr lang="en-ZA" dirty="0"/>
          </a:p>
        </p:txBody>
      </p:sp>
      <p:sp>
        <p:nvSpPr>
          <p:cNvPr id="3" name="Content Placeholder 2"/>
          <p:cNvSpPr>
            <a:spLocks noGrp="1"/>
          </p:cNvSpPr>
          <p:nvPr>
            <p:ph idx="1"/>
          </p:nvPr>
        </p:nvSpPr>
        <p:spPr>
          <a:xfrm>
            <a:off x="457200" y="1196752"/>
            <a:ext cx="8229600" cy="5673777"/>
          </a:xfrm>
        </p:spPr>
        <p:txBody>
          <a:bodyPr>
            <a:normAutofit fontScale="92500"/>
          </a:bodyPr>
          <a:lstStyle/>
          <a:p>
            <a:pPr algn="just"/>
            <a:r>
              <a:rPr lang="en-ZA" dirty="0" smtClean="0"/>
              <a:t>The NCACC would like to thank the Joint Standing Committee on Defence (JSCD) for this Invitation to present the 2</a:t>
            </a:r>
            <a:r>
              <a:rPr lang="en-ZA" baseline="30000" dirty="0" smtClean="0"/>
              <a:t>nd</a:t>
            </a:r>
            <a:r>
              <a:rPr lang="en-ZA" dirty="0" smtClean="0"/>
              <a:t> Quarterly  2020 Report. </a:t>
            </a:r>
          </a:p>
          <a:p>
            <a:pPr algn="just"/>
            <a:r>
              <a:rPr lang="en-ZA" dirty="0" smtClean="0"/>
              <a:t>The NCACC has approached the task as follows:</a:t>
            </a:r>
          </a:p>
          <a:p>
            <a:pPr lvl="1" algn="just"/>
            <a:r>
              <a:rPr lang="en-ZA" sz="3000" dirty="0" smtClean="0"/>
              <a:t>Present the Q2 2020 as requested by JSCD  Report, including statistics. The Q1 was presented on 25 June 2020.</a:t>
            </a:r>
          </a:p>
          <a:p>
            <a:pPr lvl="1" algn="just"/>
            <a:r>
              <a:rPr lang="en-ZA" sz="3000" dirty="0" smtClean="0"/>
              <a:t> This Report (Q2) has already been tabled in Parliament.</a:t>
            </a:r>
          </a:p>
          <a:p>
            <a:pPr algn="just"/>
            <a:r>
              <a:rPr lang="en-ZA" dirty="0" smtClean="0"/>
              <a:t>We trust that the JSCD will accept this approach.</a:t>
            </a:r>
            <a:endParaRPr lang="en-ZA" dirty="0"/>
          </a:p>
        </p:txBody>
      </p:sp>
    </p:spTree>
    <p:extLst>
      <p:ext uri="{BB962C8B-B14F-4D97-AF65-F5344CB8AC3E}">
        <p14:creationId xmlns:p14="http://schemas.microsoft.com/office/powerpoint/2010/main" xmlns="" val="422032116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188640"/>
            <a:ext cx="7429499" cy="1173387"/>
          </a:xfrm>
        </p:spPr>
        <p:txBody>
          <a:bodyPr>
            <a:normAutofit/>
          </a:bodyPr>
          <a:lstStyle/>
          <a:p>
            <a:r>
              <a:rPr lang="en-ZA" b="1" dirty="0" smtClean="0">
                <a:latin typeface="Bookman Old Style" pitchFamily="18" charset="0"/>
                <a:ea typeface="+mn-ea"/>
                <a:cs typeface="+mn-cs"/>
              </a:rPr>
              <a:t>EXCHANGE </a:t>
            </a:r>
            <a:r>
              <a:rPr lang="en-ZA" b="1" dirty="0">
                <a:latin typeface="Bookman Old Style" pitchFamily="18" charset="0"/>
                <a:ea typeface="+mn-ea"/>
                <a:cs typeface="+mn-cs"/>
              </a:rPr>
              <a:t>ASSURANCE</a:t>
            </a:r>
          </a:p>
        </p:txBody>
      </p:sp>
      <p:sp>
        <p:nvSpPr>
          <p:cNvPr id="3" name="Content Placeholder 2"/>
          <p:cNvSpPr>
            <a:spLocks noGrp="1"/>
          </p:cNvSpPr>
          <p:nvPr>
            <p:ph idx="1"/>
          </p:nvPr>
        </p:nvSpPr>
        <p:spPr>
          <a:xfrm>
            <a:off x="856060" y="1484784"/>
            <a:ext cx="7429499" cy="4763615"/>
          </a:xfrm>
        </p:spPr>
        <p:txBody>
          <a:bodyPr/>
          <a:lstStyle/>
          <a:p>
            <a:pPr marL="0" indent="0">
              <a:buNone/>
            </a:pPr>
            <a:endParaRPr lang="en-ZA" dirty="0"/>
          </a:p>
        </p:txBody>
      </p:sp>
      <p:sp>
        <p:nvSpPr>
          <p:cNvPr id="4" name="Slide Number Placeholder 3"/>
          <p:cNvSpPr>
            <a:spLocks noGrp="1"/>
          </p:cNvSpPr>
          <p:nvPr>
            <p:ph type="sldNum" sz="quarter" idx="12"/>
          </p:nvPr>
        </p:nvSpPr>
        <p:spPr/>
        <p:txBody>
          <a:bodyPr/>
          <a:lstStyle/>
          <a:p>
            <a:pPr>
              <a:defRPr/>
            </a:pPr>
            <a:fld id="{B758F2D3-A6A8-4B27-BA55-2858A13BF6DC}" type="slidenum">
              <a:rPr lang="en-GB" smtClean="0"/>
              <a:pPr>
                <a:defRPr/>
              </a:pPr>
              <a:t>20</a:t>
            </a:fld>
            <a:endParaRPr lang="en-GB" dirty="0"/>
          </a:p>
        </p:txBody>
      </p:sp>
      <p:sp>
        <p:nvSpPr>
          <p:cNvPr id="5" name="Rectangle 4"/>
          <p:cNvSpPr/>
          <p:nvPr/>
        </p:nvSpPr>
        <p:spPr>
          <a:xfrm>
            <a:off x="1259632" y="1952873"/>
            <a:ext cx="2088232" cy="3420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t>RSA</a:t>
            </a:r>
            <a:endParaRPr lang="en-ZA" sz="3600" dirty="0"/>
          </a:p>
        </p:txBody>
      </p:sp>
      <p:sp>
        <p:nvSpPr>
          <p:cNvPr id="6" name="Rectangle 5"/>
          <p:cNvSpPr/>
          <p:nvPr/>
        </p:nvSpPr>
        <p:spPr>
          <a:xfrm>
            <a:off x="5652120" y="1952873"/>
            <a:ext cx="1944216" cy="342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smtClean="0"/>
              <a:t>OTHER COUNTRY</a:t>
            </a:r>
            <a:endParaRPr lang="en-ZA" sz="3200" dirty="0"/>
          </a:p>
        </p:txBody>
      </p:sp>
      <p:sp>
        <p:nvSpPr>
          <p:cNvPr id="7" name="Right Arrow 6"/>
          <p:cNvSpPr/>
          <p:nvPr/>
        </p:nvSpPr>
        <p:spPr>
          <a:xfrm>
            <a:off x="3131840" y="2539058"/>
            <a:ext cx="2376264" cy="43472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A</a:t>
            </a:r>
            <a:endParaRPr lang="en-ZA" dirty="0">
              <a:solidFill>
                <a:srgbClr val="FF0000"/>
              </a:solidFill>
            </a:endParaRPr>
          </a:p>
        </p:txBody>
      </p:sp>
      <p:sp>
        <p:nvSpPr>
          <p:cNvPr id="8" name="Right Arrow 7"/>
          <p:cNvSpPr/>
          <p:nvPr/>
        </p:nvSpPr>
        <p:spPr>
          <a:xfrm>
            <a:off x="3131840" y="4737260"/>
            <a:ext cx="2376264" cy="4357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B</a:t>
            </a:r>
            <a:endParaRPr lang="en-ZA" dirty="0"/>
          </a:p>
        </p:txBody>
      </p:sp>
      <p:sp>
        <p:nvSpPr>
          <p:cNvPr id="9" name="Left Arrow 8"/>
          <p:cNvSpPr/>
          <p:nvPr/>
        </p:nvSpPr>
        <p:spPr>
          <a:xfrm>
            <a:off x="3455876" y="3222150"/>
            <a:ext cx="2340260" cy="4394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a:t>
            </a:r>
            <a:endParaRPr lang="en-ZA" dirty="0"/>
          </a:p>
        </p:txBody>
      </p:sp>
      <p:sp>
        <p:nvSpPr>
          <p:cNvPr id="10" name="Left Arrow 9"/>
          <p:cNvSpPr/>
          <p:nvPr/>
        </p:nvSpPr>
        <p:spPr>
          <a:xfrm>
            <a:off x="3455876" y="4126982"/>
            <a:ext cx="2340260" cy="405866"/>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B</a:t>
            </a:r>
            <a:endParaRPr lang="en-ZA" dirty="0"/>
          </a:p>
        </p:txBody>
      </p:sp>
      <p:sp>
        <p:nvSpPr>
          <p:cNvPr id="11" name="Rectangle 10"/>
          <p:cNvSpPr/>
          <p:nvPr/>
        </p:nvSpPr>
        <p:spPr>
          <a:xfrm>
            <a:off x="1237692" y="5560665"/>
            <a:ext cx="2110172" cy="532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TRANSFER OF GOODS/SERVICES</a:t>
            </a:r>
            <a:endParaRPr lang="en-ZA" dirty="0"/>
          </a:p>
        </p:txBody>
      </p:sp>
      <p:sp>
        <p:nvSpPr>
          <p:cNvPr id="12" name="Rectangle 11"/>
          <p:cNvSpPr/>
          <p:nvPr/>
        </p:nvSpPr>
        <p:spPr>
          <a:xfrm>
            <a:off x="5652120" y="5560664"/>
            <a:ext cx="1944216" cy="5326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PROVISION OF EUC</a:t>
            </a:r>
            <a:endParaRPr lang="en-ZA" dirty="0"/>
          </a:p>
        </p:txBody>
      </p:sp>
    </p:spTree>
    <p:extLst>
      <p:ext uri="{BB962C8B-B14F-4D97-AF65-F5344CB8AC3E}">
        <p14:creationId xmlns:p14="http://schemas.microsoft.com/office/powerpoint/2010/main" xmlns="" val="3726614979"/>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332656"/>
            <a:ext cx="7429499" cy="1267544"/>
          </a:xfrm>
        </p:spPr>
        <p:txBody>
          <a:bodyPr>
            <a:normAutofit/>
          </a:bodyPr>
          <a:lstStyle/>
          <a:p>
            <a:pPr>
              <a:defRPr/>
            </a:pPr>
            <a:r>
              <a:rPr lang="en-ZA" sz="3200" b="1" dirty="0" smtClean="0">
                <a:latin typeface="Bookman Old Style" pitchFamily="18" charset="0"/>
                <a:ea typeface="+mn-ea"/>
                <a:cs typeface="+mn-cs"/>
              </a:rPr>
              <a:t>       END </a:t>
            </a:r>
            <a:r>
              <a:rPr lang="en-ZA" sz="3200" b="1" dirty="0">
                <a:latin typeface="Bookman Old Style" pitchFamily="18" charset="0"/>
                <a:ea typeface="+mn-ea"/>
                <a:cs typeface="+mn-cs"/>
              </a:rPr>
              <a:t>USER CERTIFICATE</a:t>
            </a:r>
          </a:p>
        </p:txBody>
      </p:sp>
      <p:sp>
        <p:nvSpPr>
          <p:cNvPr id="3" name="Content Placeholder 2"/>
          <p:cNvSpPr>
            <a:spLocks noGrp="1"/>
          </p:cNvSpPr>
          <p:nvPr>
            <p:ph idx="1"/>
          </p:nvPr>
        </p:nvSpPr>
        <p:spPr>
          <a:xfrm>
            <a:off x="457200" y="1340768"/>
            <a:ext cx="8229600" cy="5328592"/>
          </a:xfrm>
        </p:spPr>
        <p:txBody>
          <a:bodyPr>
            <a:normAutofit fontScale="62500" lnSpcReduction="20000"/>
          </a:bodyPr>
          <a:lstStyle/>
          <a:p>
            <a:pPr>
              <a:lnSpc>
                <a:spcPct val="80000"/>
              </a:lnSpc>
              <a:defRPr/>
            </a:pPr>
            <a:endParaRPr lang="en-ZA" b="1" dirty="0" smtClean="0">
              <a:latin typeface="Bookman Old Style" pitchFamily="18" charset="0"/>
            </a:endParaRPr>
          </a:p>
          <a:p>
            <a:pPr>
              <a:lnSpc>
                <a:spcPct val="80000"/>
              </a:lnSpc>
              <a:defRPr/>
            </a:pPr>
            <a:r>
              <a:rPr lang="en-ZA" b="1" dirty="0" smtClean="0">
                <a:latin typeface="Bookman Old Style" pitchFamily="18" charset="0"/>
              </a:rPr>
              <a:t>A legal document recognised under International Law (article 1 Hague Convention)</a:t>
            </a:r>
          </a:p>
          <a:p>
            <a:pPr>
              <a:lnSpc>
                <a:spcPct val="80000"/>
              </a:lnSpc>
              <a:defRPr/>
            </a:pPr>
            <a:endParaRPr lang="en-ZA" b="1" dirty="0" smtClean="0">
              <a:latin typeface="Bookman Old Style" pitchFamily="18" charset="0"/>
            </a:endParaRPr>
          </a:p>
          <a:p>
            <a:pPr>
              <a:lnSpc>
                <a:spcPct val="80000"/>
              </a:lnSpc>
              <a:defRPr/>
            </a:pPr>
            <a:r>
              <a:rPr lang="en-ZA" b="1" dirty="0" smtClean="0">
                <a:latin typeface="Bookman Old Style" pitchFamily="18" charset="0"/>
              </a:rPr>
              <a:t>Required </a:t>
            </a:r>
            <a:r>
              <a:rPr lang="en-ZA" b="1" dirty="0">
                <a:latin typeface="Bookman Old Style" pitchFamily="18" charset="0"/>
              </a:rPr>
              <a:t>in terms of s17 of the </a:t>
            </a:r>
            <a:r>
              <a:rPr lang="en-ZA" b="1" dirty="0" smtClean="0">
                <a:latin typeface="Bookman Old Style" pitchFamily="18" charset="0"/>
              </a:rPr>
              <a:t>Act, under pinned by s16</a:t>
            </a:r>
          </a:p>
          <a:p>
            <a:pPr marL="0" indent="0">
              <a:lnSpc>
                <a:spcPct val="80000"/>
              </a:lnSpc>
              <a:buNone/>
              <a:defRPr/>
            </a:pPr>
            <a:endParaRPr lang="en-ZA" b="1" dirty="0" smtClean="0">
              <a:latin typeface="Bookman Old Style" pitchFamily="18" charset="0"/>
            </a:endParaRPr>
          </a:p>
          <a:p>
            <a:pPr>
              <a:lnSpc>
                <a:spcPct val="80000"/>
              </a:lnSpc>
              <a:defRPr/>
            </a:pPr>
            <a:r>
              <a:rPr lang="en-ZA" b="1" dirty="0" smtClean="0">
                <a:latin typeface="Bookman Old Style" pitchFamily="18" charset="0"/>
              </a:rPr>
              <a:t>Supports criteria 3 and 4 of s15 –  Risk of Diversion (primarily) but lends greater support in promoting non-proliferation of arms (controlled items) and Regional Stability</a:t>
            </a:r>
          </a:p>
          <a:p>
            <a:pPr marL="0" indent="0">
              <a:lnSpc>
                <a:spcPct val="80000"/>
              </a:lnSpc>
              <a:buNone/>
              <a:defRPr/>
            </a:pPr>
            <a:endParaRPr lang="en-ZA" b="1" dirty="0">
              <a:latin typeface="Bookman Old Style" pitchFamily="18" charset="0"/>
            </a:endParaRPr>
          </a:p>
          <a:p>
            <a:pPr>
              <a:lnSpc>
                <a:spcPct val="80000"/>
              </a:lnSpc>
              <a:defRPr/>
            </a:pPr>
            <a:r>
              <a:rPr lang="en-ZA" b="1" dirty="0" smtClean="0">
                <a:latin typeface="Bookman Old Style" pitchFamily="18" charset="0"/>
              </a:rPr>
              <a:t>Permit Holders are under obligation to provide a </a:t>
            </a:r>
            <a:r>
              <a:rPr lang="en-ZA" b="1" dirty="0" smtClean="0">
                <a:solidFill>
                  <a:schemeClr val="accent2"/>
                </a:solidFill>
                <a:latin typeface="Bookman Old Style" pitchFamily="18" charset="0"/>
              </a:rPr>
              <a:t>VALID </a:t>
            </a:r>
            <a:r>
              <a:rPr lang="en-ZA" b="1" dirty="0" smtClean="0">
                <a:latin typeface="Bookman Old Style" pitchFamily="18" charset="0"/>
              </a:rPr>
              <a:t>End User Certificate</a:t>
            </a:r>
          </a:p>
          <a:p>
            <a:pPr marL="0" indent="0">
              <a:lnSpc>
                <a:spcPct val="80000"/>
              </a:lnSpc>
              <a:buNone/>
              <a:defRPr/>
            </a:pPr>
            <a:endParaRPr lang="en-ZA" b="1" dirty="0" smtClean="0">
              <a:latin typeface="Bookman Old Style" pitchFamily="18" charset="0"/>
            </a:endParaRPr>
          </a:p>
          <a:p>
            <a:pPr lvl="1">
              <a:lnSpc>
                <a:spcPct val="80000"/>
              </a:lnSpc>
              <a:defRPr/>
            </a:pPr>
            <a:r>
              <a:rPr lang="en-ZA" sz="2400" b="1" dirty="0" smtClean="0">
                <a:solidFill>
                  <a:srgbClr val="FF0000"/>
                </a:solidFill>
                <a:latin typeface="Bookman Old Style" pitchFamily="18" charset="0"/>
              </a:rPr>
              <a:t>	</a:t>
            </a:r>
            <a:r>
              <a:rPr lang="en-ZA" sz="2400" b="1" dirty="0">
                <a:solidFill>
                  <a:srgbClr val="FF0000"/>
                </a:solidFill>
                <a:latin typeface="Bookman Old Style" pitchFamily="18" charset="0"/>
              </a:rPr>
              <a:t>Annexure B of the Government Gazette R35283 (9741 Vol. 562)</a:t>
            </a:r>
          </a:p>
          <a:p>
            <a:pPr marL="0" indent="0">
              <a:lnSpc>
                <a:spcPct val="80000"/>
              </a:lnSpc>
              <a:buNone/>
              <a:defRPr/>
            </a:pPr>
            <a:endParaRPr lang="en-ZA" b="1" dirty="0" smtClean="0">
              <a:latin typeface="Bookman Old Style" pitchFamily="18" charset="0"/>
            </a:endParaRPr>
          </a:p>
          <a:p>
            <a:pPr>
              <a:lnSpc>
                <a:spcPct val="80000"/>
              </a:lnSpc>
              <a:defRPr/>
            </a:pPr>
            <a:r>
              <a:rPr lang="en-ZA" b="1" dirty="0">
                <a:latin typeface="Bookman Old Style" pitchFamily="18" charset="0"/>
              </a:rPr>
              <a:t>Permit Holder must inform the potential client (importer) of the requirement that </a:t>
            </a:r>
            <a:r>
              <a:rPr lang="en-ZA" b="1" dirty="0" smtClean="0">
                <a:latin typeface="Bookman Old Style" pitchFamily="18" charset="0"/>
              </a:rPr>
              <a:t>ensures </a:t>
            </a:r>
            <a:r>
              <a:rPr lang="en-ZA" b="1" dirty="0">
                <a:latin typeface="Bookman Old Style" pitchFamily="18" charset="0"/>
              </a:rPr>
              <a:t>that there is compliance with the NCAC Act. </a:t>
            </a:r>
          </a:p>
          <a:p>
            <a:pPr>
              <a:lnSpc>
                <a:spcPct val="80000"/>
              </a:lnSpc>
              <a:defRPr/>
            </a:pPr>
            <a:endParaRPr lang="en-ZA" b="1" dirty="0" smtClean="0">
              <a:latin typeface="Bookman Old Style" pitchFamily="18" charset="0"/>
            </a:endParaRPr>
          </a:p>
          <a:p>
            <a:pPr marL="457200" lvl="1" indent="0">
              <a:lnSpc>
                <a:spcPct val="80000"/>
              </a:lnSpc>
              <a:buNone/>
              <a:defRPr/>
            </a:pPr>
            <a:endParaRPr lang="en-ZA" sz="2400" b="1" dirty="0">
              <a:latin typeface="Bookman Old Style" pitchFamily="18" charset="0"/>
            </a:endParaRPr>
          </a:p>
          <a:p>
            <a:pPr lvl="1">
              <a:lnSpc>
                <a:spcPct val="80000"/>
              </a:lnSpc>
              <a:defRPr/>
            </a:pPr>
            <a:r>
              <a:rPr lang="en-ZA" sz="2400" b="1" dirty="0">
                <a:solidFill>
                  <a:srgbClr val="FFFF00"/>
                </a:solidFill>
                <a:latin typeface="Bookman Old Style" pitchFamily="18" charset="0"/>
              </a:rPr>
              <a:t>Without a valid EUC, </a:t>
            </a:r>
            <a:r>
              <a:rPr lang="en-ZA" sz="2400" b="1" dirty="0" smtClean="0">
                <a:solidFill>
                  <a:srgbClr val="FFFF00"/>
                </a:solidFill>
                <a:latin typeface="Bookman Old Style" pitchFamily="18" charset="0"/>
              </a:rPr>
              <a:t>an </a:t>
            </a:r>
            <a:r>
              <a:rPr lang="en-ZA" sz="2400" b="1" dirty="0">
                <a:solidFill>
                  <a:srgbClr val="FFFF00"/>
                </a:solidFill>
                <a:latin typeface="Bookman Old Style" pitchFamily="18" charset="0"/>
              </a:rPr>
              <a:t>Export cannot be </a:t>
            </a:r>
            <a:r>
              <a:rPr lang="en-ZA" sz="2400" b="1" dirty="0" smtClean="0">
                <a:solidFill>
                  <a:srgbClr val="FFFF00"/>
                </a:solidFill>
                <a:latin typeface="Bookman Old Style" pitchFamily="18" charset="0"/>
              </a:rPr>
              <a:t>effected under Law</a:t>
            </a:r>
            <a:endParaRPr lang="en-ZA" sz="2400" b="1" dirty="0">
              <a:solidFill>
                <a:srgbClr val="FFFF00"/>
              </a:solidFill>
              <a:latin typeface="Bookman Old Style" pitchFamily="18" charset="0"/>
            </a:endParaRPr>
          </a:p>
          <a:p>
            <a:pPr marL="0" indent="0">
              <a:lnSpc>
                <a:spcPct val="80000"/>
              </a:lnSpc>
              <a:buNone/>
              <a:defRPr/>
            </a:pPr>
            <a:endParaRPr lang="en-ZA" sz="2000" b="1" dirty="0" smtClean="0">
              <a:solidFill>
                <a:srgbClr val="FFC000"/>
              </a:solidFill>
              <a:latin typeface="Bookman Old Style" pitchFamily="18" charset="0"/>
            </a:endParaRPr>
          </a:p>
          <a:p>
            <a:pPr marL="0" indent="0">
              <a:lnSpc>
                <a:spcPct val="80000"/>
              </a:lnSpc>
              <a:buNone/>
              <a:defRPr/>
            </a:pPr>
            <a:endParaRPr lang="en-ZA" sz="2000" b="1" dirty="0">
              <a:latin typeface="Bookman Old Style" pitchFamily="18" charset="0"/>
            </a:endParaRPr>
          </a:p>
          <a:p>
            <a:pPr marL="0" indent="0">
              <a:lnSpc>
                <a:spcPct val="80000"/>
              </a:lnSpc>
              <a:buNone/>
              <a:defRPr/>
            </a:pPr>
            <a:r>
              <a:rPr lang="en-ZA" sz="2000" b="1" dirty="0" smtClean="0">
                <a:latin typeface="Bookman Old Style" pitchFamily="18" charset="0"/>
              </a:rPr>
              <a:t>	</a:t>
            </a:r>
          </a:p>
          <a:p>
            <a:pPr>
              <a:lnSpc>
                <a:spcPct val="80000"/>
              </a:lnSpc>
              <a:defRPr/>
            </a:pPr>
            <a:endParaRPr lang="en-ZA" sz="2000" b="1" dirty="0">
              <a:latin typeface="Bookman Old Style" pitchFamily="18" charset="0"/>
            </a:endParaRPr>
          </a:p>
          <a:p>
            <a:pPr>
              <a:lnSpc>
                <a:spcPct val="80000"/>
              </a:lnSpc>
              <a:defRPr/>
            </a:pPr>
            <a:endParaRPr lang="en-ZA" sz="2000" b="1" dirty="0">
              <a:latin typeface="Bookman Old Style" pitchFamily="18" charset="0"/>
            </a:endParaRPr>
          </a:p>
        </p:txBody>
      </p:sp>
      <p:sp>
        <p:nvSpPr>
          <p:cNvPr id="4" name="Slide Number Placeholder 3"/>
          <p:cNvSpPr>
            <a:spLocks noGrp="1"/>
          </p:cNvSpPr>
          <p:nvPr>
            <p:ph type="sldNum" sz="quarter" idx="12"/>
          </p:nvPr>
        </p:nvSpPr>
        <p:spPr/>
        <p:txBody>
          <a:bodyPr/>
          <a:lstStyle/>
          <a:p>
            <a:pPr>
              <a:defRPr/>
            </a:pPr>
            <a:fld id="{B758F2D3-A6A8-4B27-BA55-2858A13BF6DC}" type="slidenum">
              <a:rPr lang="en-GB" smtClean="0"/>
              <a:pPr>
                <a:defRPr/>
              </a:pPr>
              <a:t>21</a:t>
            </a:fld>
            <a:endParaRPr lang="en-GB" dirty="0"/>
          </a:p>
        </p:txBody>
      </p:sp>
      <p:sp>
        <p:nvSpPr>
          <p:cNvPr id="5" name="Rectangle 4"/>
          <p:cNvSpPr/>
          <p:nvPr/>
        </p:nvSpPr>
        <p:spPr>
          <a:xfrm>
            <a:off x="1331640" y="5705797"/>
            <a:ext cx="619268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TOOL</a:t>
            </a:r>
            <a:endParaRPr lang="en-ZA" dirty="0"/>
          </a:p>
        </p:txBody>
      </p:sp>
    </p:spTree>
    <p:extLst>
      <p:ext uri="{BB962C8B-B14F-4D97-AF65-F5344CB8AC3E}">
        <p14:creationId xmlns:p14="http://schemas.microsoft.com/office/powerpoint/2010/main" xmlns="" val="3127858014"/>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 of Report (s23)</a:t>
            </a:r>
            <a:endParaRPr lang="en-ZA" dirty="0"/>
          </a:p>
        </p:txBody>
      </p:sp>
      <p:sp>
        <p:nvSpPr>
          <p:cNvPr id="3" name="Content Placeholder 2"/>
          <p:cNvSpPr>
            <a:spLocks noGrp="1"/>
          </p:cNvSpPr>
          <p:nvPr>
            <p:ph idx="1"/>
          </p:nvPr>
        </p:nvSpPr>
        <p:spPr/>
        <p:txBody>
          <a:bodyPr>
            <a:normAutofit fontScale="92500" lnSpcReduction="10000"/>
          </a:bodyPr>
          <a:lstStyle/>
          <a:p>
            <a:pPr algn="just"/>
            <a:r>
              <a:rPr lang="en-ZA" dirty="0" smtClean="0"/>
              <a:t>Report(s) must be presented to Parliament.</a:t>
            </a:r>
          </a:p>
          <a:p>
            <a:pPr lvl="1" algn="just"/>
            <a:r>
              <a:rPr lang="en-ZA" dirty="0" smtClean="0">
                <a:solidFill>
                  <a:schemeClr val="accent6"/>
                </a:solidFill>
              </a:rPr>
              <a:t>Quarterly and Annually (Cabinet and Parliament)</a:t>
            </a:r>
          </a:p>
          <a:p>
            <a:pPr algn="just"/>
            <a:r>
              <a:rPr lang="en-ZA" dirty="0" smtClean="0"/>
              <a:t>Content of Report is prescribed by law s23(2)</a:t>
            </a:r>
          </a:p>
          <a:p>
            <a:pPr algn="just"/>
            <a:r>
              <a:rPr lang="en-ZA" dirty="0" smtClean="0"/>
              <a:t>The Report must reflect the following:</a:t>
            </a:r>
          </a:p>
          <a:p>
            <a:pPr lvl="1" algn="just"/>
            <a:r>
              <a:rPr lang="en-ZA" dirty="0" smtClean="0">
                <a:solidFill>
                  <a:schemeClr val="accent6"/>
                </a:solidFill>
              </a:rPr>
              <a:t>Controlled Items regulation statistics; Exports authorised; Imports authorised; Conveyances authorised</a:t>
            </a:r>
          </a:p>
          <a:p>
            <a:pPr algn="just"/>
            <a:r>
              <a:rPr lang="en-ZA" dirty="0" smtClean="0"/>
              <a:t>The Report has to comply with the UN Conventional Arms Register (UNCAR)</a:t>
            </a:r>
          </a:p>
          <a:p>
            <a:pPr lvl="1" algn="just"/>
            <a:r>
              <a:rPr lang="en-ZA" dirty="0" smtClean="0"/>
              <a:t>UNCAR has 7 + 1 + 1 Categories.</a:t>
            </a:r>
            <a:endParaRPr lang="en-Z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301208"/>
            <a:ext cx="1009650"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0733800"/>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REPORTING CYCLES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Statistics done on a Calendar not Financial Year basis</a:t>
            </a:r>
          </a:p>
          <a:p>
            <a:r>
              <a:rPr lang="en-ZA" dirty="0" smtClean="0"/>
              <a:t>The Annual Report of past calendar year is compiled, during the Q1 of the year following.</a:t>
            </a:r>
          </a:p>
          <a:p>
            <a:r>
              <a:rPr lang="en-ZA" dirty="0" smtClean="0"/>
              <a:t>The 1</a:t>
            </a:r>
            <a:r>
              <a:rPr lang="en-ZA" baseline="30000" dirty="0" smtClean="0"/>
              <a:t>st</a:t>
            </a:r>
            <a:r>
              <a:rPr lang="en-ZA" dirty="0" smtClean="0"/>
              <a:t> Quarterly Report of current year is compiled during the 2</a:t>
            </a:r>
            <a:r>
              <a:rPr lang="en-ZA" baseline="30000" dirty="0" smtClean="0"/>
              <a:t>nd</a:t>
            </a:r>
            <a:r>
              <a:rPr lang="en-ZA" dirty="0" smtClean="0"/>
              <a:t> Quarter.</a:t>
            </a:r>
          </a:p>
          <a:p>
            <a:r>
              <a:rPr lang="en-ZA" dirty="0" smtClean="0"/>
              <a:t>The Report to the United Nations is also compiled in Q2, this report needs approval by Parliament before submission to UN. </a:t>
            </a:r>
          </a:p>
          <a:p>
            <a:r>
              <a:rPr lang="en-ZA" dirty="0" smtClean="0"/>
              <a:t>DIRCO reports to the UN on behalf of RSA.</a:t>
            </a:r>
          </a:p>
        </p:txBody>
      </p:sp>
      <p:graphicFrame>
        <p:nvGraphicFramePr>
          <p:cNvPr id="4" name="Object 3"/>
          <p:cNvGraphicFramePr>
            <a:graphicFrameLocks noChangeAspect="1"/>
          </p:cNvGraphicFramePr>
          <p:nvPr>
            <p:extLst>
              <p:ext uri="{D42A27DB-BD31-4B8C-83A1-F6EECF244321}">
                <p14:modId xmlns:p14="http://schemas.microsoft.com/office/powerpoint/2010/main" xmlns="" val="599306037"/>
              </p:ext>
            </p:extLst>
          </p:nvPr>
        </p:nvGraphicFramePr>
        <p:xfrm>
          <a:off x="7380312" y="5661248"/>
          <a:ext cx="1014413" cy="1080120"/>
        </p:xfrm>
        <a:graphic>
          <a:graphicData uri="http://schemas.openxmlformats.org/presentationml/2006/ole">
            <p:oleObj spid="_x0000_s1171" r:id="rId4" imgW="2066667" imgH="2695951" progId="">
              <p:embed/>
            </p:oleObj>
          </a:graphicData>
        </a:graphic>
      </p:graphicFrame>
    </p:spTree>
    <p:extLst>
      <p:ext uri="{BB962C8B-B14F-4D97-AF65-F5344CB8AC3E}">
        <p14:creationId xmlns:p14="http://schemas.microsoft.com/office/powerpoint/2010/main" xmlns="" val="308750891"/>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2020 QUARTER 2 STATISTICS</a:t>
            </a:r>
            <a:endParaRPr lang="en-ZA" dirty="0"/>
          </a:p>
        </p:txBody>
      </p:sp>
      <p:sp>
        <p:nvSpPr>
          <p:cNvPr id="3" name="Rectangle 2"/>
          <p:cNvSpPr/>
          <p:nvPr/>
        </p:nvSpPr>
        <p:spPr>
          <a:xfrm>
            <a:off x="1043608" y="2420888"/>
            <a:ext cx="6840760" cy="374441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3200" dirty="0" smtClean="0"/>
              <a:t>CONTROLLED ITEMS STATISTICS</a:t>
            </a:r>
          </a:p>
          <a:p>
            <a:pPr algn="ctr"/>
            <a:r>
              <a:rPr lang="en-ZA" sz="3200" dirty="0" smtClean="0"/>
              <a:t>EXPORT AUTHORISED</a:t>
            </a:r>
          </a:p>
          <a:p>
            <a:pPr algn="ctr"/>
            <a:r>
              <a:rPr lang="en-ZA" sz="3200" dirty="0" smtClean="0"/>
              <a:t>IMPORTS AUTHORISED</a:t>
            </a:r>
          </a:p>
          <a:p>
            <a:pPr algn="ctr"/>
            <a:r>
              <a:rPr lang="en-ZA" sz="3200" dirty="0" smtClean="0"/>
              <a:t>CONVEYANCE AUTHORISED</a:t>
            </a:r>
            <a:endParaRPr lang="en-ZA" sz="3200" dirty="0"/>
          </a:p>
        </p:txBody>
      </p:sp>
      <p:sp>
        <p:nvSpPr>
          <p:cNvPr id="4" name="Rectangle 3"/>
          <p:cNvSpPr/>
          <p:nvPr/>
        </p:nvSpPr>
        <p:spPr>
          <a:xfrm>
            <a:off x="2483768" y="1844824"/>
            <a:ext cx="43204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FFFF00"/>
                </a:solidFill>
              </a:rPr>
              <a:t>APPENDIX A</a:t>
            </a:r>
            <a:endParaRPr lang="en-ZA" sz="2800" dirty="0">
              <a:solidFill>
                <a:srgbClr val="FFFF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1839191478"/>
              </p:ext>
            </p:extLst>
          </p:nvPr>
        </p:nvGraphicFramePr>
        <p:xfrm>
          <a:off x="7975808" y="4149080"/>
          <a:ext cx="1014413" cy="1489075"/>
        </p:xfrm>
        <a:graphic>
          <a:graphicData uri="http://schemas.openxmlformats.org/presentationml/2006/ole">
            <p:oleObj spid="_x0000_s2194" r:id="rId3" imgW="2066667" imgH="2695951" progId="">
              <p:embed/>
            </p:oleObj>
          </a:graphicData>
        </a:graphic>
      </p:graphicFrame>
    </p:spTree>
    <p:extLst>
      <p:ext uri="{BB962C8B-B14F-4D97-AF65-F5344CB8AC3E}">
        <p14:creationId xmlns:p14="http://schemas.microsoft.com/office/powerpoint/2010/main" xmlns="" val="1187284564"/>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2020 QUARTER </a:t>
            </a:r>
            <a:r>
              <a:rPr lang="en-ZA" dirty="0" smtClean="0"/>
              <a:t>2 </a:t>
            </a:r>
            <a:r>
              <a:rPr lang="en-ZA" dirty="0"/>
              <a:t>STATISTICS</a:t>
            </a:r>
          </a:p>
        </p:txBody>
      </p:sp>
      <p:graphicFrame>
        <p:nvGraphicFramePr>
          <p:cNvPr id="3" name="Table 2"/>
          <p:cNvGraphicFramePr>
            <a:graphicFrameLocks noGrp="1"/>
          </p:cNvGraphicFramePr>
          <p:nvPr>
            <p:extLst>
              <p:ext uri="{D42A27DB-BD31-4B8C-83A1-F6EECF244321}">
                <p14:modId xmlns:p14="http://schemas.microsoft.com/office/powerpoint/2010/main" xmlns="" val="4137377532"/>
              </p:ext>
            </p:extLst>
          </p:nvPr>
        </p:nvGraphicFramePr>
        <p:xfrm>
          <a:off x="827583" y="1397000"/>
          <a:ext cx="7416824" cy="4699000"/>
        </p:xfrm>
        <a:graphic>
          <a:graphicData uri="http://schemas.openxmlformats.org/drawingml/2006/table">
            <a:tbl>
              <a:tblPr firstRow="1" bandRow="1">
                <a:tableStyleId>{5C22544A-7EE6-4342-B048-85BDC9FD1C3A}</a:tableStyleId>
              </a:tblPr>
              <a:tblGrid>
                <a:gridCol w="4565532">
                  <a:extLst>
                    <a:ext uri="{9D8B030D-6E8A-4147-A177-3AD203B41FA5}">
                      <a16:colId xmlns:a16="http://schemas.microsoft.com/office/drawing/2014/main" xmlns="" val="20000"/>
                    </a:ext>
                  </a:extLst>
                </a:gridCol>
                <a:gridCol w="2851292">
                  <a:extLst>
                    <a:ext uri="{9D8B030D-6E8A-4147-A177-3AD203B41FA5}">
                      <a16:colId xmlns:a16="http://schemas.microsoft.com/office/drawing/2014/main" xmlns="" val="20001"/>
                    </a:ext>
                  </a:extLst>
                </a:gridCol>
              </a:tblGrid>
              <a:tr h="370840">
                <a:tc>
                  <a:txBody>
                    <a:bodyPr/>
                    <a:lstStyle/>
                    <a:p>
                      <a:endParaRPr lang="en-ZA" dirty="0"/>
                    </a:p>
                  </a:txBody>
                  <a:tcPr/>
                </a:tc>
                <a:tc>
                  <a:txBody>
                    <a:bodyPr/>
                    <a:lstStyle/>
                    <a:p>
                      <a:r>
                        <a:rPr lang="en-ZA" dirty="0" smtClean="0"/>
                        <a:t> AMOUNT/ VALUE</a:t>
                      </a:r>
                      <a:endParaRPr lang="en-ZA" dirty="0"/>
                    </a:p>
                  </a:txBody>
                  <a:tcPr/>
                </a:tc>
                <a:extLst>
                  <a:ext uri="{0D108BD9-81ED-4DB2-BD59-A6C34878D82A}">
                    <a16:rowId xmlns:a16="http://schemas.microsoft.com/office/drawing/2014/main" xmlns="" val="10000"/>
                  </a:ext>
                </a:extLst>
              </a:tr>
              <a:tr h="370840">
                <a:tc>
                  <a:txBody>
                    <a:bodyPr/>
                    <a:lstStyle/>
                    <a:p>
                      <a:endParaRPr lang="en-ZA"/>
                    </a:p>
                  </a:txBody>
                  <a:tcPr/>
                </a:tc>
                <a:tc>
                  <a:txBody>
                    <a:bodyPr/>
                    <a:lstStyle/>
                    <a:p>
                      <a:endParaRPr lang="en-ZA"/>
                    </a:p>
                  </a:txBody>
                  <a:tcPr/>
                </a:tc>
                <a:extLst>
                  <a:ext uri="{0D108BD9-81ED-4DB2-BD59-A6C34878D82A}">
                    <a16:rowId xmlns:a16="http://schemas.microsoft.com/office/drawing/2014/main" xmlns="" val="10001"/>
                  </a:ext>
                </a:extLst>
              </a:tr>
              <a:tr h="370840">
                <a:tc>
                  <a:txBody>
                    <a:bodyPr/>
                    <a:lstStyle/>
                    <a:p>
                      <a:r>
                        <a:rPr lang="en-ZA" dirty="0" smtClean="0"/>
                        <a:t>REGISTRATIONS</a:t>
                      </a:r>
                      <a:endParaRPr lang="en-ZA" dirty="0"/>
                    </a:p>
                  </a:txBody>
                  <a:tcPr/>
                </a:tc>
                <a:tc>
                  <a:txBody>
                    <a:bodyPr/>
                    <a:lstStyle/>
                    <a:p>
                      <a:r>
                        <a:rPr lang="en-ZA" dirty="0" smtClean="0"/>
                        <a:t>1</a:t>
                      </a:r>
                      <a:endParaRPr lang="en-ZA" dirty="0"/>
                    </a:p>
                  </a:txBody>
                  <a:tcPr/>
                </a:tc>
                <a:extLst>
                  <a:ext uri="{0D108BD9-81ED-4DB2-BD59-A6C34878D82A}">
                    <a16:rowId xmlns:a16="http://schemas.microsoft.com/office/drawing/2014/main" xmlns="" val="10002"/>
                  </a:ext>
                </a:extLst>
              </a:tr>
              <a:tr h="370840">
                <a:tc>
                  <a:txBody>
                    <a:bodyPr/>
                    <a:lstStyle/>
                    <a:p>
                      <a:r>
                        <a:rPr lang="en-ZA" dirty="0" smtClean="0"/>
                        <a:t>MARKETING</a:t>
                      </a:r>
                      <a:endParaRPr lang="en-ZA" dirty="0"/>
                    </a:p>
                  </a:txBody>
                  <a:tcPr/>
                </a:tc>
                <a:tc>
                  <a:txBody>
                    <a:bodyPr/>
                    <a:lstStyle/>
                    <a:p>
                      <a:r>
                        <a:rPr lang="en-ZA" dirty="0" smtClean="0"/>
                        <a:t>6</a:t>
                      </a:r>
                      <a:endParaRPr lang="en-ZA" dirty="0"/>
                    </a:p>
                  </a:txBody>
                  <a:tcPr/>
                </a:tc>
                <a:extLst>
                  <a:ext uri="{0D108BD9-81ED-4DB2-BD59-A6C34878D82A}">
                    <a16:rowId xmlns:a16="http://schemas.microsoft.com/office/drawing/2014/main" xmlns="" val="10003"/>
                  </a:ext>
                </a:extLst>
              </a:tr>
              <a:tr h="370840">
                <a:tc>
                  <a:txBody>
                    <a:bodyPr/>
                    <a:lstStyle/>
                    <a:p>
                      <a:r>
                        <a:rPr lang="en-ZA" dirty="0" smtClean="0"/>
                        <a:t>CONTRACTING</a:t>
                      </a:r>
                      <a:endParaRPr lang="en-ZA" dirty="0"/>
                    </a:p>
                  </a:txBody>
                  <a:tcPr/>
                </a:tc>
                <a:tc>
                  <a:txBody>
                    <a:bodyPr/>
                    <a:lstStyle/>
                    <a:p>
                      <a:endParaRPr lang="en-ZA"/>
                    </a:p>
                  </a:txBody>
                  <a:tcPr/>
                </a:tc>
                <a:extLst>
                  <a:ext uri="{0D108BD9-81ED-4DB2-BD59-A6C34878D82A}">
                    <a16:rowId xmlns:a16="http://schemas.microsoft.com/office/drawing/2014/main" xmlns="" val="10004"/>
                  </a:ext>
                </a:extLst>
              </a:tr>
              <a:tr h="370840">
                <a:tc>
                  <a:txBody>
                    <a:bodyPr/>
                    <a:lstStyle/>
                    <a:p>
                      <a:pPr marL="285750" indent="-285750">
                        <a:buFont typeface="Arial" pitchFamily="34" charset="0"/>
                        <a:buChar char="•"/>
                      </a:pPr>
                      <a:r>
                        <a:rPr lang="en-ZA" dirty="0" smtClean="0"/>
                        <a:t>Number Permits Authorised</a:t>
                      </a:r>
                    </a:p>
                    <a:p>
                      <a:pPr marL="285750" indent="-285750">
                        <a:buFont typeface="Arial" pitchFamily="34" charset="0"/>
                        <a:buChar char="•"/>
                      </a:pPr>
                      <a:r>
                        <a:rPr lang="en-ZA" dirty="0" smtClean="0"/>
                        <a:t>Number of Applications Denied</a:t>
                      </a:r>
                    </a:p>
                    <a:p>
                      <a:pPr marL="285750" indent="-285750">
                        <a:buFont typeface="Arial" pitchFamily="34" charset="0"/>
                        <a:buChar char="•"/>
                      </a:pPr>
                      <a:r>
                        <a:rPr lang="en-ZA" dirty="0" smtClean="0"/>
                        <a:t>Total Value of Contracts Authorised</a:t>
                      </a:r>
                    </a:p>
                    <a:p>
                      <a:pPr marL="285750" indent="-285750">
                        <a:buFont typeface="Arial" pitchFamily="34" charset="0"/>
                        <a:buChar char="•"/>
                      </a:pPr>
                      <a:r>
                        <a:rPr lang="en-ZA" dirty="0" smtClean="0"/>
                        <a:t>No. of Countries Contracted</a:t>
                      </a:r>
                      <a:endParaRPr lang="en-ZA" dirty="0"/>
                    </a:p>
                  </a:txBody>
                  <a:tcPr/>
                </a:tc>
                <a:tc>
                  <a:txBody>
                    <a:bodyPr/>
                    <a:lstStyle/>
                    <a:p>
                      <a:r>
                        <a:rPr lang="en-ZA" dirty="0" smtClean="0"/>
                        <a:t>15</a:t>
                      </a:r>
                    </a:p>
                    <a:p>
                      <a:r>
                        <a:rPr lang="en-ZA" dirty="0" smtClean="0"/>
                        <a:t>None</a:t>
                      </a:r>
                      <a:r>
                        <a:rPr lang="en-ZA" baseline="0" dirty="0" smtClean="0"/>
                        <a:t> </a:t>
                      </a:r>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R663,074,409.00</a:t>
                      </a:r>
                      <a:r>
                        <a:rPr lang="en-ZA" baseline="0" dirty="0" smtClean="0"/>
                        <a:t> </a:t>
                      </a:r>
                      <a:endParaRPr lang="en-ZA" dirty="0" smtClean="0"/>
                    </a:p>
                    <a:p>
                      <a:r>
                        <a:rPr lang="en-ZA" dirty="0" smtClean="0"/>
                        <a:t>10</a:t>
                      </a:r>
                      <a:endParaRPr lang="en-ZA" dirty="0"/>
                    </a:p>
                  </a:txBody>
                  <a:tcPr/>
                </a:tc>
                <a:extLst>
                  <a:ext uri="{0D108BD9-81ED-4DB2-BD59-A6C34878D82A}">
                    <a16:rowId xmlns:a16="http://schemas.microsoft.com/office/drawing/2014/main" xmlns="" val="10005"/>
                  </a:ext>
                </a:extLst>
              </a:tr>
              <a:tr h="370840">
                <a:tc>
                  <a:txBody>
                    <a:bodyPr/>
                    <a:lstStyle/>
                    <a:p>
                      <a:r>
                        <a:rPr lang="en-ZA" dirty="0" smtClean="0"/>
                        <a:t>EXPORT</a:t>
                      </a:r>
                      <a:endParaRPr lang="en-ZA" dirty="0"/>
                    </a:p>
                  </a:txBody>
                  <a:tcPr/>
                </a:tc>
                <a:tc>
                  <a:txBody>
                    <a:bodyPr/>
                    <a:lstStyle/>
                    <a:p>
                      <a:endParaRPr lang="en-ZA" dirty="0"/>
                    </a:p>
                  </a:txBody>
                  <a:tcPr/>
                </a:tc>
                <a:extLst>
                  <a:ext uri="{0D108BD9-81ED-4DB2-BD59-A6C34878D82A}">
                    <a16:rowId xmlns:a16="http://schemas.microsoft.com/office/drawing/2014/main" xmlns="" val="10006"/>
                  </a:ext>
                </a:extLst>
              </a:tr>
              <a:tr h="370840">
                <a:tc>
                  <a:txBody>
                    <a:bodyPr/>
                    <a:lstStyle/>
                    <a:p>
                      <a:pPr marL="285750" indent="-285750">
                        <a:buFont typeface="Arial" pitchFamily="34" charset="0"/>
                        <a:buChar char="•"/>
                      </a:pPr>
                      <a:r>
                        <a:rPr lang="en-ZA" dirty="0" smtClean="0"/>
                        <a:t>Number Permits</a:t>
                      </a:r>
                      <a:r>
                        <a:rPr lang="en-ZA" baseline="0" dirty="0" smtClean="0"/>
                        <a:t> Authorised</a:t>
                      </a:r>
                    </a:p>
                    <a:p>
                      <a:pPr marL="285750" indent="-285750">
                        <a:buFont typeface="Arial" pitchFamily="34" charset="0"/>
                        <a:buChar char="•"/>
                      </a:pPr>
                      <a:r>
                        <a:rPr lang="en-ZA" dirty="0" smtClean="0"/>
                        <a:t>Value Permits Authorised</a:t>
                      </a:r>
                    </a:p>
                    <a:p>
                      <a:pPr marL="285750" indent="-285750">
                        <a:buFont typeface="Arial" pitchFamily="34" charset="0"/>
                        <a:buChar char="•"/>
                      </a:pPr>
                      <a:r>
                        <a:rPr lang="en-ZA" dirty="0" smtClean="0"/>
                        <a:t>Total Countries Contracted with</a:t>
                      </a:r>
                      <a:endParaRPr lang="en-ZA" dirty="0"/>
                    </a:p>
                  </a:txBody>
                  <a:tcPr/>
                </a:tc>
                <a:tc>
                  <a:txBody>
                    <a:bodyPr/>
                    <a:lstStyle/>
                    <a:p>
                      <a:r>
                        <a:rPr lang="en-ZA" dirty="0" smtClean="0"/>
                        <a:t>50</a:t>
                      </a:r>
                    </a:p>
                    <a:p>
                      <a:r>
                        <a:rPr lang="en-ZA" dirty="0" smtClean="0"/>
                        <a:t>R229,304,770.00</a:t>
                      </a:r>
                    </a:p>
                    <a:p>
                      <a:r>
                        <a:rPr lang="en-ZA" dirty="0" smtClean="0"/>
                        <a:t>25</a:t>
                      </a:r>
                      <a:endParaRPr lang="en-ZA" dirty="0"/>
                    </a:p>
                  </a:txBody>
                  <a:tcPr/>
                </a:tc>
                <a:extLst>
                  <a:ext uri="{0D108BD9-81ED-4DB2-BD59-A6C34878D82A}">
                    <a16:rowId xmlns:a16="http://schemas.microsoft.com/office/drawing/2014/main" xmlns="" val="10007"/>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xmlns="" val="10008"/>
                  </a:ext>
                </a:extLst>
              </a:tr>
            </a:tbl>
          </a:graphicData>
        </a:graphic>
      </p:graphicFrame>
      <p:sp>
        <p:nvSpPr>
          <p:cNvPr id="6" name="TextBox 5"/>
          <p:cNvSpPr txBox="1"/>
          <p:nvPr/>
        </p:nvSpPr>
        <p:spPr>
          <a:xfrm>
            <a:off x="2987824" y="1412776"/>
            <a:ext cx="1438151" cy="369332"/>
          </a:xfrm>
          <a:prstGeom prst="rect">
            <a:avLst/>
          </a:prstGeom>
          <a:noFill/>
        </p:spPr>
        <p:txBody>
          <a:bodyPr wrap="none" rtlCol="0">
            <a:spAutoFit/>
          </a:bodyPr>
          <a:lstStyle/>
          <a:p>
            <a:r>
              <a:rPr lang="en-ZA" dirty="0" smtClean="0"/>
              <a:t>DESCRIPTION</a:t>
            </a:r>
            <a:endParaRPr lang="en-ZA" dirty="0"/>
          </a:p>
        </p:txBody>
      </p:sp>
    </p:spTree>
    <p:extLst>
      <p:ext uri="{BB962C8B-B14F-4D97-AF65-F5344CB8AC3E}">
        <p14:creationId xmlns:p14="http://schemas.microsoft.com/office/powerpoint/2010/main" xmlns="" val="174995461"/>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2020 QUARTER </a:t>
            </a:r>
            <a:r>
              <a:rPr lang="en-ZA" dirty="0" smtClean="0"/>
              <a:t>2 </a:t>
            </a:r>
            <a:r>
              <a:rPr lang="en-ZA" dirty="0"/>
              <a:t>STATISTICS.</a:t>
            </a:r>
          </a:p>
        </p:txBody>
      </p:sp>
      <p:graphicFrame>
        <p:nvGraphicFramePr>
          <p:cNvPr id="3" name="Table 2"/>
          <p:cNvGraphicFramePr>
            <a:graphicFrameLocks noGrp="1"/>
          </p:cNvGraphicFramePr>
          <p:nvPr>
            <p:extLst>
              <p:ext uri="{D42A27DB-BD31-4B8C-83A1-F6EECF244321}">
                <p14:modId xmlns:p14="http://schemas.microsoft.com/office/powerpoint/2010/main" xmlns="" val="34714135"/>
              </p:ext>
            </p:extLst>
          </p:nvPr>
        </p:nvGraphicFramePr>
        <p:xfrm>
          <a:off x="863588" y="1417638"/>
          <a:ext cx="7416824" cy="4581768"/>
        </p:xfrm>
        <a:graphic>
          <a:graphicData uri="http://schemas.openxmlformats.org/drawingml/2006/table">
            <a:tbl>
              <a:tblPr firstRow="1" bandRow="1">
                <a:tableStyleId>{5C22544A-7EE6-4342-B048-85BDC9FD1C3A}</a:tableStyleId>
              </a:tblPr>
              <a:tblGrid>
                <a:gridCol w="4565532">
                  <a:extLst>
                    <a:ext uri="{9D8B030D-6E8A-4147-A177-3AD203B41FA5}">
                      <a16:colId xmlns:a16="http://schemas.microsoft.com/office/drawing/2014/main" xmlns="" val="20000"/>
                    </a:ext>
                  </a:extLst>
                </a:gridCol>
                <a:gridCol w="2851292">
                  <a:extLst>
                    <a:ext uri="{9D8B030D-6E8A-4147-A177-3AD203B41FA5}">
                      <a16:colId xmlns:a16="http://schemas.microsoft.com/office/drawing/2014/main" xmlns="" val="20001"/>
                    </a:ext>
                  </a:extLst>
                </a:gridCol>
              </a:tblGrid>
              <a:tr h="408575">
                <a:tc>
                  <a:txBody>
                    <a:bodyPr/>
                    <a:lstStyle/>
                    <a:p>
                      <a:r>
                        <a:rPr lang="en-ZA" dirty="0" smtClean="0"/>
                        <a:t>IMPORT</a:t>
                      </a:r>
                      <a:endParaRPr lang="en-ZA" dirty="0"/>
                    </a:p>
                  </a:txBody>
                  <a:tcPr/>
                </a:tc>
                <a:tc>
                  <a:txBody>
                    <a:bodyPr/>
                    <a:lstStyle/>
                    <a:p>
                      <a:endParaRPr lang="en-ZA" dirty="0"/>
                    </a:p>
                  </a:txBody>
                  <a:tcPr/>
                </a:tc>
                <a:extLst>
                  <a:ext uri="{0D108BD9-81ED-4DB2-BD59-A6C34878D82A}">
                    <a16:rowId xmlns:a16="http://schemas.microsoft.com/office/drawing/2014/main" xmlns="" val="10000"/>
                  </a:ext>
                </a:extLst>
              </a:tr>
              <a:tr h="1012790">
                <a:tc>
                  <a:txBody>
                    <a:bodyPr/>
                    <a:lstStyle/>
                    <a:p>
                      <a:pPr marL="285750" indent="-285750">
                        <a:buFont typeface="Arial" pitchFamily="34" charset="0"/>
                        <a:buChar char="•"/>
                      </a:pPr>
                      <a:r>
                        <a:rPr lang="en-ZA" dirty="0" smtClean="0"/>
                        <a:t>Number of Import Permits Authorised</a:t>
                      </a:r>
                    </a:p>
                    <a:p>
                      <a:pPr marL="285750" indent="-285750">
                        <a:buFont typeface="Arial" pitchFamily="34" charset="0"/>
                        <a:buChar char="•"/>
                      </a:pPr>
                      <a:r>
                        <a:rPr lang="en-ZA" dirty="0" smtClean="0"/>
                        <a:t>Total Value</a:t>
                      </a:r>
                      <a:r>
                        <a:rPr lang="en-ZA" baseline="0" dirty="0" smtClean="0"/>
                        <a:t> of Imports Authorised</a:t>
                      </a:r>
                    </a:p>
                    <a:p>
                      <a:pPr marL="285750" indent="-285750">
                        <a:buFont typeface="Arial" pitchFamily="34" charset="0"/>
                        <a:buChar char="•"/>
                      </a:pPr>
                      <a:r>
                        <a:rPr lang="en-ZA" baseline="0" dirty="0" smtClean="0"/>
                        <a:t>Total No. of Countries Imported from</a:t>
                      </a:r>
                      <a:endParaRPr lang="en-ZA" dirty="0"/>
                    </a:p>
                  </a:txBody>
                  <a:tcPr/>
                </a:tc>
                <a:tc>
                  <a:txBody>
                    <a:bodyPr/>
                    <a:lstStyle/>
                    <a:p>
                      <a:r>
                        <a:rPr lang="en-ZA" dirty="0" smtClean="0"/>
                        <a:t>53</a:t>
                      </a:r>
                    </a:p>
                    <a:p>
                      <a:r>
                        <a:rPr lang="en-ZA" dirty="0" smtClean="0"/>
                        <a:t>R55,840,485.00</a:t>
                      </a:r>
                    </a:p>
                    <a:p>
                      <a:r>
                        <a:rPr lang="en-ZA" dirty="0" smtClean="0"/>
                        <a:t>17</a:t>
                      </a:r>
                      <a:endParaRPr lang="en-ZA" dirty="0"/>
                    </a:p>
                  </a:txBody>
                  <a:tcPr/>
                </a:tc>
                <a:extLst>
                  <a:ext uri="{0D108BD9-81ED-4DB2-BD59-A6C34878D82A}">
                    <a16:rowId xmlns:a16="http://schemas.microsoft.com/office/drawing/2014/main" xmlns="" val="10001"/>
                  </a:ext>
                </a:extLst>
              </a:tr>
              <a:tr h="408575">
                <a:tc>
                  <a:txBody>
                    <a:bodyPr/>
                    <a:lstStyle/>
                    <a:p>
                      <a:r>
                        <a:rPr lang="en-ZA" dirty="0" smtClean="0"/>
                        <a:t>CONVEYANCE </a:t>
                      </a:r>
                      <a:endParaRPr lang="en-ZA" dirty="0"/>
                    </a:p>
                  </a:txBody>
                  <a:tcPr/>
                </a:tc>
                <a:tc>
                  <a:txBody>
                    <a:bodyPr/>
                    <a:lstStyle/>
                    <a:p>
                      <a:endParaRPr lang="en-ZA" dirty="0"/>
                    </a:p>
                  </a:txBody>
                  <a:tcPr/>
                </a:tc>
                <a:extLst>
                  <a:ext uri="{0D108BD9-81ED-4DB2-BD59-A6C34878D82A}">
                    <a16:rowId xmlns:a16="http://schemas.microsoft.com/office/drawing/2014/main" xmlns="" val="10002"/>
                  </a:ext>
                </a:extLst>
              </a:tr>
              <a:tr h="708953">
                <a:tc>
                  <a:txBody>
                    <a:bodyPr/>
                    <a:lstStyle/>
                    <a:p>
                      <a:pPr marL="285750" indent="-285750">
                        <a:buFont typeface="Arial" pitchFamily="34" charset="0"/>
                        <a:buChar char="•"/>
                      </a:pPr>
                      <a:r>
                        <a:rPr lang="en-ZA" dirty="0" smtClean="0"/>
                        <a:t>Number of Conveyance Permit(s) Authorised</a:t>
                      </a:r>
                      <a:endParaRPr lang="en-ZA" dirty="0"/>
                    </a:p>
                  </a:txBody>
                  <a:tcPr/>
                </a:tc>
                <a:tc>
                  <a:txBody>
                    <a:bodyPr/>
                    <a:lstStyle/>
                    <a:p>
                      <a:r>
                        <a:rPr lang="en-ZA" dirty="0" smtClean="0"/>
                        <a:t>0</a:t>
                      </a:r>
                      <a:endParaRPr lang="en-ZA" dirty="0"/>
                    </a:p>
                  </a:txBody>
                  <a:tcPr/>
                </a:tc>
                <a:extLst>
                  <a:ext uri="{0D108BD9-81ED-4DB2-BD59-A6C34878D82A}">
                    <a16:rowId xmlns:a16="http://schemas.microsoft.com/office/drawing/2014/main" xmlns="" val="10003"/>
                  </a:ext>
                </a:extLst>
              </a:tr>
              <a:tr h="408575">
                <a:tc>
                  <a:txBody>
                    <a:bodyPr/>
                    <a:lstStyle/>
                    <a:p>
                      <a:pPr marL="285750" indent="-285750">
                        <a:buFont typeface="Arial" pitchFamily="34" charset="0"/>
                        <a:buChar char="•"/>
                      </a:pPr>
                      <a:r>
                        <a:rPr lang="en-ZA" dirty="0" smtClean="0"/>
                        <a:t>Number of Countries </a:t>
                      </a:r>
                      <a:r>
                        <a:rPr lang="en-ZA" dirty="0" err="1" smtClean="0"/>
                        <a:t>Conveyanced</a:t>
                      </a:r>
                      <a:r>
                        <a:rPr lang="en-ZA" dirty="0" smtClean="0"/>
                        <a:t> to</a:t>
                      </a:r>
                      <a:endParaRPr lang="en-ZA" dirty="0"/>
                    </a:p>
                  </a:txBody>
                  <a:tcPr/>
                </a:tc>
                <a:tc>
                  <a:txBody>
                    <a:bodyPr/>
                    <a:lstStyle/>
                    <a:p>
                      <a:r>
                        <a:rPr lang="en-ZA" dirty="0" smtClean="0"/>
                        <a:t>0</a:t>
                      </a:r>
                      <a:endParaRPr lang="en-ZA" dirty="0"/>
                    </a:p>
                  </a:txBody>
                  <a:tcPr/>
                </a:tc>
                <a:extLst>
                  <a:ext uri="{0D108BD9-81ED-4DB2-BD59-A6C34878D82A}">
                    <a16:rowId xmlns:a16="http://schemas.microsoft.com/office/drawing/2014/main" xmlns="" val="10004"/>
                  </a:ext>
                </a:extLst>
              </a:tr>
              <a:tr h="408575">
                <a:tc>
                  <a:txBody>
                    <a:bodyPr/>
                    <a:lstStyle/>
                    <a:p>
                      <a:pPr marL="0" indent="0">
                        <a:buFont typeface="Arial" pitchFamily="34" charset="0"/>
                        <a:buNone/>
                      </a:pPr>
                      <a:r>
                        <a:rPr lang="en-ZA" dirty="0" smtClean="0"/>
                        <a:t>EXPORT</a:t>
                      </a:r>
                      <a:r>
                        <a:rPr lang="en-ZA" baseline="0" dirty="0" smtClean="0"/>
                        <a:t> (DUAL USE GOODS TECHNOLOGIES</a:t>
                      </a:r>
                      <a:endParaRPr lang="en-ZA" dirty="0"/>
                    </a:p>
                  </a:txBody>
                  <a:tcPr/>
                </a:tc>
                <a:tc>
                  <a:txBody>
                    <a:bodyPr/>
                    <a:lstStyle/>
                    <a:p>
                      <a:endParaRPr lang="en-ZA" dirty="0"/>
                    </a:p>
                  </a:txBody>
                  <a:tcPr/>
                </a:tc>
                <a:extLst>
                  <a:ext uri="{0D108BD9-81ED-4DB2-BD59-A6C34878D82A}">
                    <a16:rowId xmlns:a16="http://schemas.microsoft.com/office/drawing/2014/main" xmlns="" val="10005"/>
                  </a:ext>
                </a:extLst>
              </a:tr>
              <a:tr h="408575">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Number of Permits Authorised</a:t>
                      </a:r>
                    </a:p>
                  </a:txBody>
                  <a:tcPr/>
                </a:tc>
                <a:tc>
                  <a:txBody>
                    <a:bodyPr/>
                    <a:lstStyle/>
                    <a:p>
                      <a:r>
                        <a:rPr lang="en-ZA" dirty="0" smtClean="0"/>
                        <a:t>21</a:t>
                      </a:r>
                      <a:endParaRPr lang="en-ZA" dirty="0"/>
                    </a:p>
                  </a:txBody>
                  <a:tcPr/>
                </a:tc>
                <a:extLst>
                  <a:ext uri="{0D108BD9-81ED-4DB2-BD59-A6C34878D82A}">
                    <a16:rowId xmlns:a16="http://schemas.microsoft.com/office/drawing/2014/main" xmlns="" val="10006"/>
                  </a:ext>
                </a:extLst>
              </a:tr>
              <a:tr h="408575">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Total Value</a:t>
                      </a:r>
                      <a:r>
                        <a:rPr lang="en-ZA" baseline="0" dirty="0" smtClean="0"/>
                        <a:t> of Exports </a:t>
                      </a:r>
                    </a:p>
                  </a:txBody>
                  <a:tcPr/>
                </a:tc>
                <a:tc>
                  <a:txBody>
                    <a:bodyPr/>
                    <a:lstStyle/>
                    <a:p>
                      <a:r>
                        <a:rPr lang="en-ZA" dirty="0" smtClean="0"/>
                        <a:t>R87,722,360.47</a:t>
                      </a:r>
                      <a:endParaRPr lang="en-ZA" dirty="0"/>
                    </a:p>
                  </a:txBody>
                  <a:tcPr/>
                </a:tc>
                <a:extLst>
                  <a:ext uri="{0D108BD9-81ED-4DB2-BD59-A6C34878D82A}">
                    <a16:rowId xmlns:a16="http://schemas.microsoft.com/office/drawing/2014/main" xmlns="" val="10007"/>
                  </a:ext>
                </a:extLst>
              </a:tr>
              <a:tr h="408575">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baseline="0" dirty="0" smtClean="0"/>
                        <a:t>Total No. of Countries  Exported to</a:t>
                      </a:r>
                      <a:endParaRPr lang="en-ZA" dirty="0" smtClean="0"/>
                    </a:p>
                  </a:txBody>
                  <a:tcPr/>
                </a:tc>
                <a:tc>
                  <a:txBody>
                    <a:bodyPr/>
                    <a:lstStyle/>
                    <a:p>
                      <a:r>
                        <a:rPr lang="en-ZA" dirty="0" smtClean="0"/>
                        <a:t>6</a:t>
                      </a:r>
                      <a:endParaRPr lang="en-ZA" dirty="0"/>
                    </a:p>
                  </a:txBody>
                  <a:tcPr/>
                </a:tc>
                <a:extLst>
                  <a:ext uri="{0D108BD9-81ED-4DB2-BD59-A6C34878D82A}">
                    <a16:rowId xmlns:a16="http://schemas.microsoft.com/office/drawing/2014/main" xmlns="" val="10008"/>
                  </a:ext>
                </a:extLst>
              </a:tr>
            </a:tbl>
          </a:graphicData>
        </a:graphic>
      </p:graphicFrame>
      <p:graphicFrame>
        <p:nvGraphicFramePr>
          <p:cNvPr id="7" name="Chart 6"/>
          <p:cNvGraphicFramePr/>
          <p:nvPr>
            <p:extLst>
              <p:ext uri="{D42A27DB-BD31-4B8C-83A1-F6EECF244321}">
                <p14:modId xmlns:p14="http://schemas.microsoft.com/office/powerpoint/2010/main" xmlns="" val="365529115"/>
              </p:ext>
            </p:extLst>
          </p:nvPr>
        </p:nvGraphicFramePr>
        <p:xfrm>
          <a:off x="1524000" y="3627120"/>
          <a:ext cx="5712296" cy="3042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14260039"/>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4000" y="3268663"/>
            <a:ext cx="827088"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Slide Number Placeholder 29"/>
          <p:cNvSpPr>
            <a:spLocks noGrp="1"/>
          </p:cNvSpPr>
          <p:nvPr>
            <p:ph type="sldNum" sz="quarter" idx="12"/>
          </p:nvPr>
        </p:nvSpPr>
        <p:spPr/>
        <p:txBody>
          <a:bodyPr/>
          <a:lstStyle/>
          <a:p>
            <a:pPr>
              <a:defRPr/>
            </a:pPr>
            <a:fld id="{F52E25A0-4B2F-47D1-A20E-89E72419EE71}" type="slidenum">
              <a:rPr lang="en-GB" smtClean="0"/>
              <a:pPr>
                <a:defRPr/>
              </a:pPr>
              <a:t>27</a:t>
            </a:fld>
            <a:endParaRPr lang="en-GB" dirty="0"/>
          </a:p>
        </p:txBody>
      </p:sp>
      <p:sp>
        <p:nvSpPr>
          <p:cNvPr id="14339" name="Title 3"/>
          <p:cNvSpPr>
            <a:spLocks noGrp="1"/>
          </p:cNvSpPr>
          <p:nvPr>
            <p:ph type="title" idx="4294967295"/>
          </p:nvPr>
        </p:nvSpPr>
        <p:spPr>
          <a:xfrm>
            <a:off x="0" y="112713"/>
            <a:ext cx="8229600" cy="812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eaLnBrk="1" hangingPunct="1"/>
            <a:r>
              <a:rPr lang="en-ZA" sz="3600" b="1" dirty="0" smtClean="0">
                <a:effectLst/>
                <a:latin typeface="Bookman Old Style" pitchFamily="18" charset="0"/>
              </a:rPr>
              <a:t>               Arms Control:</a:t>
            </a:r>
            <a:br>
              <a:rPr lang="en-ZA" sz="3600" b="1" dirty="0" smtClean="0">
                <a:effectLst/>
                <a:latin typeface="Bookman Old Style" pitchFamily="18" charset="0"/>
              </a:rPr>
            </a:br>
            <a:r>
              <a:rPr lang="en-ZA" b="1" dirty="0">
                <a:latin typeface="Bookman Old Style" pitchFamily="18" charset="0"/>
              </a:rPr>
              <a:t> </a:t>
            </a:r>
            <a:r>
              <a:rPr lang="en-ZA" b="1" dirty="0" smtClean="0">
                <a:latin typeface="Bookman Old Style" pitchFamily="18" charset="0"/>
              </a:rPr>
              <a:t>           </a:t>
            </a:r>
            <a:r>
              <a:rPr lang="en-ZA" sz="3600" b="1" dirty="0" smtClean="0">
                <a:effectLst/>
                <a:latin typeface="Bookman Old Style" pitchFamily="18" charset="0"/>
              </a:rPr>
              <a:t>The  Balancing Act</a:t>
            </a:r>
          </a:p>
        </p:txBody>
      </p:sp>
      <p:pic>
        <p:nvPicPr>
          <p:cNvPr id="14340" name="Picture 1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240588" y="4779963"/>
            <a:ext cx="638175"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1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275388" y="5621338"/>
            <a:ext cx="493712"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18"/>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123238" y="4789488"/>
            <a:ext cx="55562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Down Arrow 21"/>
          <p:cNvSpPr/>
          <p:nvPr/>
        </p:nvSpPr>
        <p:spPr>
          <a:xfrm rot="17858624">
            <a:off x="3460750" y="2411413"/>
            <a:ext cx="395287" cy="979488"/>
          </a:xfrm>
          <a:prstGeom prst="downArrow">
            <a:avLst>
              <a:gd name="adj1" fmla="val 50000"/>
              <a:gd name="adj2" fmla="val 4911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24" name="Down Arrow 23"/>
          <p:cNvSpPr/>
          <p:nvPr/>
        </p:nvSpPr>
        <p:spPr>
          <a:xfrm rot="3141488">
            <a:off x="5965825" y="2435225"/>
            <a:ext cx="395288" cy="979488"/>
          </a:xfrm>
          <a:prstGeom prst="downArrow">
            <a:avLst>
              <a:gd name="adj1" fmla="val 50000"/>
              <a:gd name="adj2" fmla="val 4911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25" name="Down Arrow 24"/>
          <p:cNvSpPr/>
          <p:nvPr/>
        </p:nvSpPr>
        <p:spPr>
          <a:xfrm>
            <a:off x="4852988" y="2559050"/>
            <a:ext cx="366712" cy="396875"/>
          </a:xfrm>
          <a:prstGeom prst="downArrow">
            <a:avLst>
              <a:gd name="adj1" fmla="val 60592"/>
              <a:gd name="adj2" fmla="val 4911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26" name="Down Arrow 25"/>
          <p:cNvSpPr/>
          <p:nvPr/>
        </p:nvSpPr>
        <p:spPr>
          <a:xfrm rot="16013918">
            <a:off x="3228975" y="3589338"/>
            <a:ext cx="395287" cy="979488"/>
          </a:xfrm>
          <a:prstGeom prst="downArrow">
            <a:avLst>
              <a:gd name="adj1" fmla="val 50000"/>
              <a:gd name="adj2" fmla="val 4911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27" name="Down Arrow 26"/>
          <p:cNvSpPr/>
          <p:nvPr/>
        </p:nvSpPr>
        <p:spPr>
          <a:xfrm rot="12866732">
            <a:off x="3806825" y="4387850"/>
            <a:ext cx="395288" cy="979488"/>
          </a:xfrm>
          <a:prstGeom prst="downArrow">
            <a:avLst>
              <a:gd name="adj1" fmla="val 50000"/>
              <a:gd name="adj2" fmla="val 4911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28" name="Down Arrow 27"/>
          <p:cNvSpPr/>
          <p:nvPr/>
        </p:nvSpPr>
        <p:spPr>
          <a:xfrm rot="6326172">
            <a:off x="6007894" y="3709194"/>
            <a:ext cx="395287" cy="981075"/>
          </a:xfrm>
          <a:prstGeom prst="downArrow">
            <a:avLst>
              <a:gd name="adj1" fmla="val 50000"/>
              <a:gd name="adj2" fmla="val 4911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29" name="Down Arrow 28"/>
          <p:cNvSpPr/>
          <p:nvPr/>
        </p:nvSpPr>
        <p:spPr>
          <a:xfrm rot="9105748">
            <a:off x="5211763" y="4622800"/>
            <a:ext cx="361950" cy="542925"/>
          </a:xfrm>
          <a:prstGeom prst="downArrow">
            <a:avLst>
              <a:gd name="adj1" fmla="val 64068"/>
              <a:gd name="adj2" fmla="val 4911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pic>
        <p:nvPicPr>
          <p:cNvPr id="14350" name="Picture 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138" y="1027113"/>
            <a:ext cx="2052637" cy="152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1" name="Picture 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427038" y="3286125"/>
            <a:ext cx="2263775"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2" name="Picture 4"/>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525588" y="5337175"/>
            <a:ext cx="1900237"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3" name="Picture 5"/>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6862763" y="962025"/>
            <a:ext cx="1690687"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4" name="Picture 6"/>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6999288" y="3286125"/>
            <a:ext cx="1758950"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5" name="Picture 7"/>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21088" y="925513"/>
            <a:ext cx="246380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6" name="Picture 22"/>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5654675" y="1160463"/>
            <a:ext cx="300038"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7" name="Picture 8"/>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852988" y="5241925"/>
            <a:ext cx="1268412"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8" name="Picture 9"/>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4214813" y="2967038"/>
            <a:ext cx="1500187" cy="149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59" name="Rectangle 4"/>
          <p:cNvSpPr>
            <a:spLocks noChangeArrowheads="1"/>
          </p:cNvSpPr>
          <p:nvPr/>
        </p:nvSpPr>
        <p:spPr bwMode="auto">
          <a:xfrm>
            <a:off x="792163" y="2573338"/>
            <a:ext cx="1606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ZA" b="1">
                <a:latin typeface="Calibri" pitchFamily="34" charset="0"/>
              </a:rPr>
              <a:t>Defence Needs</a:t>
            </a:r>
          </a:p>
        </p:txBody>
      </p:sp>
      <p:sp>
        <p:nvSpPr>
          <p:cNvPr id="14360" name="TextBox 5"/>
          <p:cNvSpPr txBox="1">
            <a:spLocks noChangeArrowheads="1"/>
          </p:cNvSpPr>
          <p:nvPr/>
        </p:nvSpPr>
        <p:spPr bwMode="auto">
          <a:xfrm>
            <a:off x="3492500" y="2100263"/>
            <a:ext cx="27765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ZA" b="1">
                <a:latin typeface="Calibri" pitchFamily="34" charset="0"/>
              </a:rPr>
              <a:t>Defence Industry/Economy</a:t>
            </a:r>
          </a:p>
        </p:txBody>
      </p:sp>
      <p:sp>
        <p:nvSpPr>
          <p:cNvPr id="14361" name="TextBox 6"/>
          <p:cNvSpPr txBox="1">
            <a:spLocks noChangeArrowheads="1"/>
          </p:cNvSpPr>
          <p:nvPr/>
        </p:nvSpPr>
        <p:spPr bwMode="auto">
          <a:xfrm>
            <a:off x="7512050" y="5476875"/>
            <a:ext cx="7318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ZA" b="1">
                <a:latin typeface="Calibri" pitchFamily="34" charset="0"/>
              </a:rPr>
              <a:t>NGOs</a:t>
            </a:r>
          </a:p>
        </p:txBody>
      </p:sp>
      <p:sp>
        <p:nvSpPr>
          <p:cNvPr id="14362" name="TextBox 7"/>
          <p:cNvSpPr txBox="1">
            <a:spLocks noChangeArrowheads="1"/>
          </p:cNvSpPr>
          <p:nvPr/>
        </p:nvSpPr>
        <p:spPr bwMode="auto">
          <a:xfrm>
            <a:off x="6269038" y="6283325"/>
            <a:ext cx="2308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ZA" b="1">
                <a:latin typeface="Calibri" pitchFamily="34" charset="0"/>
              </a:rPr>
              <a:t>Proliferation Concerns</a:t>
            </a:r>
          </a:p>
        </p:txBody>
      </p:sp>
      <p:sp>
        <p:nvSpPr>
          <p:cNvPr id="14363" name="TextBox 8"/>
          <p:cNvSpPr txBox="1">
            <a:spLocks noChangeArrowheads="1"/>
          </p:cNvSpPr>
          <p:nvPr/>
        </p:nvSpPr>
        <p:spPr bwMode="auto">
          <a:xfrm>
            <a:off x="592138" y="5910263"/>
            <a:ext cx="5984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ZA" b="1">
                <a:latin typeface="Calibri" pitchFamily="34" charset="0"/>
              </a:rPr>
              <a:t>Jobs</a:t>
            </a:r>
          </a:p>
        </p:txBody>
      </p:sp>
      <p:sp>
        <p:nvSpPr>
          <p:cNvPr id="14364" name="TextBox 9"/>
          <p:cNvSpPr txBox="1">
            <a:spLocks noChangeArrowheads="1"/>
          </p:cNvSpPr>
          <p:nvPr/>
        </p:nvSpPr>
        <p:spPr bwMode="auto">
          <a:xfrm>
            <a:off x="307975" y="4795838"/>
            <a:ext cx="26209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ZA" b="1">
                <a:latin typeface="Calibri" pitchFamily="34" charset="0"/>
              </a:rPr>
              <a:t>Governance &amp; Legislation</a:t>
            </a:r>
          </a:p>
        </p:txBody>
      </p:sp>
      <p:sp>
        <p:nvSpPr>
          <p:cNvPr id="14365" name="TextBox 10"/>
          <p:cNvSpPr txBox="1">
            <a:spLocks noChangeArrowheads="1"/>
          </p:cNvSpPr>
          <p:nvPr/>
        </p:nvSpPr>
        <p:spPr bwMode="auto">
          <a:xfrm>
            <a:off x="7094538" y="2366963"/>
            <a:ext cx="14827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ZA" b="1">
                <a:latin typeface="Calibri" pitchFamily="34" charset="0"/>
              </a:rPr>
              <a:t>International </a:t>
            </a:r>
          </a:p>
          <a:p>
            <a:pPr eaLnBrk="1" hangingPunct="1"/>
            <a:r>
              <a:rPr lang="en-ZA" b="1">
                <a:latin typeface="Calibri" pitchFamily="34" charset="0"/>
              </a:rPr>
              <a:t>Obligations</a:t>
            </a:r>
          </a:p>
        </p:txBody>
      </p:sp>
    </p:spTree>
    <p:extLst>
      <p:ext uri="{BB962C8B-B14F-4D97-AF65-F5344CB8AC3E}">
        <p14:creationId xmlns:p14="http://schemas.microsoft.com/office/powerpoint/2010/main" xmlns="" val="2109774001"/>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800600"/>
            <a:ext cx="1800200" cy="566738"/>
          </a:xfrm>
        </p:spPr>
        <p:txBody>
          <a:bodyPr>
            <a:normAutofit/>
          </a:bodyPr>
          <a:lstStyle/>
          <a:p>
            <a:endParaRPr lang="en-ZA"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xmlns="" val="0"/>
              </a:ext>
            </a:extLst>
          </a:blip>
          <a:srcRect l="25140" r="25140"/>
          <a:stretch>
            <a:fillRect/>
          </a:stretch>
        </p:blipFill>
        <p:spPr>
          <a:xfrm>
            <a:off x="971599" y="185736"/>
            <a:ext cx="7056785" cy="5181602"/>
          </a:xfrm>
        </p:spPr>
      </p:pic>
      <p:sp>
        <p:nvSpPr>
          <p:cNvPr id="4" name="Text Placeholder 3"/>
          <p:cNvSpPr>
            <a:spLocks noGrp="1"/>
          </p:cNvSpPr>
          <p:nvPr>
            <p:ph type="body" sz="half" idx="2"/>
          </p:nvPr>
        </p:nvSpPr>
        <p:spPr>
          <a:xfrm>
            <a:off x="1115616" y="5367338"/>
            <a:ext cx="6912768" cy="1374030"/>
          </a:xfrm>
        </p:spPr>
        <p:txBody>
          <a:bodyPr>
            <a:normAutofit fontScale="55000" lnSpcReduction="20000"/>
          </a:bodyPr>
          <a:lstStyle/>
          <a:p>
            <a:r>
              <a:rPr lang="en-ZA" sz="2200" dirty="0">
                <a:solidFill>
                  <a:srgbClr val="FF0000"/>
                </a:solidFill>
              </a:rPr>
              <a:t>WHERE TO FIND US</a:t>
            </a:r>
          </a:p>
          <a:p>
            <a:r>
              <a:rPr lang="en-ZA" sz="3400" b="1" dirty="0" smtClean="0"/>
              <a:t>4</a:t>
            </a:r>
            <a:r>
              <a:rPr lang="en-ZA" sz="3400" b="1" baseline="30000" dirty="0" smtClean="0"/>
              <a:t>th</a:t>
            </a:r>
            <a:r>
              <a:rPr lang="en-ZA" sz="3400" b="1" dirty="0" smtClean="0"/>
              <a:t> Floor  Defence Headquarters, </a:t>
            </a:r>
            <a:r>
              <a:rPr lang="en-ZA" sz="3400" b="1" dirty="0" err="1" smtClean="0"/>
              <a:t>Armscor</a:t>
            </a:r>
            <a:r>
              <a:rPr lang="en-ZA" sz="3400" b="1" dirty="0" smtClean="0"/>
              <a:t> Building</a:t>
            </a:r>
          </a:p>
          <a:p>
            <a:r>
              <a:rPr lang="en-ZA" sz="3400" b="1" dirty="0" smtClean="0"/>
              <a:t>Corner </a:t>
            </a:r>
            <a:r>
              <a:rPr lang="en-ZA" sz="3400" b="1" dirty="0" err="1" smtClean="0"/>
              <a:t>Nossob</a:t>
            </a:r>
            <a:r>
              <a:rPr lang="en-ZA" sz="3400" b="1" dirty="0" smtClean="0"/>
              <a:t> and Rigel Streets, </a:t>
            </a:r>
            <a:r>
              <a:rPr lang="en-ZA" sz="3400" b="1" dirty="0" err="1" smtClean="0"/>
              <a:t>Erasmuskloof</a:t>
            </a:r>
            <a:endParaRPr lang="en-ZA" sz="3400" b="1" dirty="0" smtClean="0"/>
          </a:p>
          <a:p>
            <a:r>
              <a:rPr lang="en-ZA" sz="3400" b="1" dirty="0" smtClean="0"/>
              <a:t>Tel: +27 12 355 6109; Fax: +27 12 355 6274;  email: makhosonke.jele@dod.mil.za</a:t>
            </a:r>
            <a:endParaRPr lang="en-ZA" sz="3400" b="1" dirty="0"/>
          </a:p>
        </p:txBody>
      </p:sp>
      <p:sp>
        <p:nvSpPr>
          <p:cNvPr id="5" name="Slide Number Placeholder 4"/>
          <p:cNvSpPr>
            <a:spLocks noGrp="1"/>
          </p:cNvSpPr>
          <p:nvPr>
            <p:ph type="sldNum" sz="quarter" idx="12"/>
          </p:nvPr>
        </p:nvSpPr>
        <p:spPr/>
        <p:txBody>
          <a:bodyPr/>
          <a:lstStyle/>
          <a:p>
            <a:pPr>
              <a:defRPr/>
            </a:pPr>
            <a:fld id="{282A3400-260F-4063-8B0B-50D37A0AA6DB}" type="slidenum">
              <a:rPr lang="en-GB" smtClean="0"/>
              <a:pPr>
                <a:defRPr/>
              </a:pPr>
              <a:t>28</a:t>
            </a:fld>
            <a:endParaRPr lang="en-GB" dirty="0"/>
          </a:p>
        </p:txBody>
      </p:sp>
    </p:spTree>
    <p:extLst>
      <p:ext uri="{BB962C8B-B14F-4D97-AF65-F5344CB8AC3E}">
        <p14:creationId xmlns:p14="http://schemas.microsoft.com/office/powerpoint/2010/main" xmlns="" val="156616135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a:t>
            </a:r>
            <a:endParaRPr lang="en-ZA"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lvl="1">
              <a:buFont typeface="Wingdings" panose="05000000000000000000" pitchFamily="2" charset="2"/>
              <a:buChar char="Ø"/>
            </a:pPr>
            <a:endParaRPr lang="en-ZA" dirty="0" smtClean="0"/>
          </a:p>
          <a:p>
            <a:pPr lvl="1">
              <a:buFont typeface="Wingdings" panose="05000000000000000000" pitchFamily="2" charset="2"/>
              <a:buChar char="Ø"/>
            </a:pPr>
            <a:r>
              <a:rPr lang="en-ZA" dirty="0" smtClean="0"/>
              <a:t>The NCACC Framework is grounded in domestic law, which is in harmony with Treaties and Conventions.</a:t>
            </a:r>
          </a:p>
          <a:p>
            <a:pPr lvl="1">
              <a:buFont typeface="Wingdings" panose="05000000000000000000" pitchFamily="2" charset="2"/>
              <a:buChar char="Ø"/>
            </a:pPr>
            <a:r>
              <a:rPr lang="en-ZA" dirty="0" smtClean="0"/>
              <a:t>The Cabinet Committee applies itself effectively within the confines of prescribed Laws.</a:t>
            </a:r>
          </a:p>
          <a:p>
            <a:pPr lvl="1">
              <a:buFont typeface="Wingdings" panose="05000000000000000000" pitchFamily="2" charset="2"/>
              <a:buChar char="Ø"/>
            </a:pPr>
            <a:r>
              <a:rPr lang="en-ZA" dirty="0" smtClean="0"/>
              <a:t>The Cabinet Committee supports compliance with our International Commitments on Arms Control and the Secretariat is supported to attend Arms Control Meetings wherever these meetings take place.</a:t>
            </a:r>
          </a:p>
          <a:p>
            <a:pPr lvl="1">
              <a:buFont typeface="Wingdings" panose="05000000000000000000" pitchFamily="2" charset="2"/>
              <a:buChar char="Ø"/>
            </a:pPr>
            <a:r>
              <a:rPr lang="en-ZA" dirty="0" smtClean="0"/>
              <a:t>Defence Industry members registered under the NCAC Act. are subject thereto and must operate, grow within those parameters (Arms Control Framework).</a:t>
            </a:r>
          </a:p>
          <a:p>
            <a:pPr lvl="1">
              <a:buFont typeface="Wingdings" panose="05000000000000000000" pitchFamily="2" charset="2"/>
              <a:buChar char="Ø"/>
            </a:pPr>
            <a:endParaRPr lang="en-ZA" dirty="0" smtClean="0"/>
          </a:p>
          <a:p>
            <a:pPr lvl="1">
              <a:buFont typeface="Wingdings" panose="05000000000000000000" pitchFamily="2" charset="2"/>
              <a:buChar char="Ø"/>
            </a:pPr>
            <a:endParaRPr lang="en-ZA" dirty="0" smtClean="0"/>
          </a:p>
        </p:txBody>
      </p:sp>
    </p:spTree>
    <p:extLst>
      <p:ext uri="{BB962C8B-B14F-4D97-AF65-F5344CB8AC3E}">
        <p14:creationId xmlns:p14="http://schemas.microsoft.com/office/powerpoint/2010/main" xmlns="" val="385210966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PROCEDURAL MATTERS REGARDING BRIEFING THE JSCD THE NCACC</a:t>
            </a:r>
            <a:endParaRPr lang="en-ZA" dirty="0"/>
          </a:p>
        </p:txBody>
      </p:sp>
      <p:sp>
        <p:nvSpPr>
          <p:cNvPr id="3" name="Content Placeholder 2"/>
          <p:cNvSpPr>
            <a:spLocks noGrp="1"/>
          </p:cNvSpPr>
          <p:nvPr>
            <p:ph idx="1"/>
          </p:nvPr>
        </p:nvSpPr>
        <p:spPr/>
        <p:txBody>
          <a:bodyPr>
            <a:normAutofit/>
          </a:bodyPr>
          <a:lstStyle/>
          <a:p>
            <a:pPr algn="just"/>
            <a:r>
              <a:rPr lang="en-ZA" dirty="0" smtClean="0"/>
              <a:t>Reporting to Parliament is prescribed in the law. (The NCAC Act)</a:t>
            </a:r>
            <a:endParaRPr lang="en-ZA" dirty="0"/>
          </a:p>
          <a:p>
            <a:pPr algn="just"/>
            <a:r>
              <a:rPr lang="en-ZA" dirty="0" smtClean="0"/>
              <a:t>Appearing to brief the JSCD is by invitation in terms of the Committees oversight role.</a:t>
            </a:r>
          </a:p>
          <a:p>
            <a:pPr algn="just"/>
            <a:r>
              <a:rPr lang="en-ZA" dirty="0" smtClean="0"/>
              <a:t>The NCACC seeks always respond to the invitation by the JSCD to provide such briefing </a:t>
            </a:r>
          </a:p>
          <a:p>
            <a:pPr algn="just"/>
            <a:r>
              <a:rPr lang="en-ZA" dirty="0" smtClean="0"/>
              <a:t>The NCACC can only brief the JSCD on Reports already tabled in Parliament.</a:t>
            </a:r>
            <a:endParaRPr lang="en-Z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280" y="5370513"/>
            <a:ext cx="1050046"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1762231"/>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Rectangle 2"/>
          <p:cNvSpPr/>
          <p:nvPr/>
        </p:nvSpPr>
        <p:spPr>
          <a:xfrm>
            <a:off x="971600" y="1916832"/>
            <a:ext cx="6984776"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t>Thank You</a:t>
            </a:r>
          </a:p>
          <a:p>
            <a:pPr algn="ctr"/>
            <a:r>
              <a:rPr lang="en-ZA" sz="3600" dirty="0" smtClean="0"/>
              <a:t>Question and Answer Session</a:t>
            </a:r>
            <a:endParaRPr lang="en-ZA"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34350" y="5229200"/>
            <a:ext cx="1009650" cy="148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716046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HIGH(low)LIGHTS OF Q2/2020 </a:t>
            </a:r>
            <a:endParaRPr lang="en-ZA" dirty="0"/>
          </a:p>
        </p:txBody>
      </p:sp>
      <p:sp>
        <p:nvSpPr>
          <p:cNvPr id="3" name="Content Placeholder 2"/>
          <p:cNvSpPr>
            <a:spLocks noGrp="1"/>
          </p:cNvSpPr>
          <p:nvPr>
            <p:ph idx="1"/>
          </p:nvPr>
        </p:nvSpPr>
        <p:spPr>
          <a:xfrm>
            <a:off x="457200" y="1600200"/>
            <a:ext cx="8229600" cy="4853136"/>
          </a:xfrm>
        </p:spPr>
        <p:txBody>
          <a:bodyPr>
            <a:normAutofit/>
          </a:bodyPr>
          <a:lstStyle/>
          <a:p>
            <a:pPr lvl="1">
              <a:buFont typeface="Wingdings" panose="05000000000000000000" pitchFamily="2" charset="2"/>
              <a:buChar char="v"/>
            </a:pPr>
            <a:r>
              <a:rPr lang="en-ZA" dirty="0" smtClean="0"/>
              <a:t>The NCACC has approved and amended the End User Certificate provision as regards inspections post shipment. </a:t>
            </a:r>
          </a:p>
          <a:p>
            <a:pPr lvl="1">
              <a:buFont typeface="Wingdings" panose="05000000000000000000" pitchFamily="2" charset="2"/>
              <a:buChar char="v"/>
            </a:pPr>
            <a:r>
              <a:rPr lang="en-ZA" dirty="0" smtClean="0"/>
              <a:t>The Amendment has been gazetted, on 11 May 2020. The amended provisions of the UEC, have force amend effect in law as per the Regulations of the Act.</a:t>
            </a:r>
          </a:p>
          <a:p>
            <a:pPr lvl="1">
              <a:buFont typeface="Wingdings" panose="05000000000000000000" pitchFamily="2" charset="2"/>
              <a:buChar char="v"/>
            </a:pPr>
            <a:r>
              <a:rPr lang="en-ZA" dirty="0" smtClean="0"/>
              <a:t>The country entered alert level 5 of the State of Disaster due to the COVID-19 pandemic  </a:t>
            </a:r>
          </a:p>
          <a:p>
            <a:pPr marL="457200" lvl="1" indent="0">
              <a:buNone/>
            </a:pPr>
            <a:endParaRPr lang="en-ZA" dirty="0" smtClean="0"/>
          </a:p>
          <a:p>
            <a:pPr marL="457200" lvl="1" indent="0">
              <a:buNone/>
            </a:pPr>
            <a:endParaRPr lang="en-Z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162404"/>
            <a:ext cx="1006475"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212158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r>
              <a:rPr lang="en-ZA" dirty="0" smtClean="0"/>
              <a:t>THE CONTEXT – INTERNATIONAL:</a:t>
            </a:r>
            <a:br>
              <a:rPr lang="en-ZA" dirty="0" smtClean="0"/>
            </a:br>
            <a:r>
              <a:rPr lang="en-ZA" dirty="0" smtClean="0"/>
              <a:t>THE LEGAL FRAMEWORK</a:t>
            </a:r>
            <a:endParaRPr lang="en-ZA" dirty="0"/>
          </a:p>
        </p:txBody>
      </p:sp>
      <p:sp>
        <p:nvSpPr>
          <p:cNvPr id="3" name="Content Placeholder 2"/>
          <p:cNvSpPr>
            <a:spLocks noGrp="1"/>
          </p:cNvSpPr>
          <p:nvPr>
            <p:ph idx="1"/>
          </p:nvPr>
        </p:nvSpPr>
        <p:spPr>
          <a:xfrm>
            <a:off x="457200" y="2132856"/>
            <a:ext cx="8229600" cy="3993307"/>
          </a:xfrm>
        </p:spPr>
        <p:txBody>
          <a:bodyPr>
            <a:normAutofit fontScale="55000" lnSpcReduction="20000"/>
          </a:bodyPr>
          <a:lstStyle/>
          <a:p>
            <a:endParaRPr lang="en-ZA" dirty="0" smtClean="0"/>
          </a:p>
          <a:p>
            <a:r>
              <a:rPr lang="en-ZA" sz="4000" dirty="0" smtClean="0"/>
              <a:t>Treaties – based on International Public Law, which is Legally Binding.</a:t>
            </a:r>
          </a:p>
          <a:p>
            <a:pPr marL="0" indent="0">
              <a:buNone/>
            </a:pPr>
            <a:r>
              <a:rPr lang="en-ZA" sz="4000" dirty="0" smtClean="0"/>
              <a:t> </a:t>
            </a:r>
          </a:p>
          <a:p>
            <a:r>
              <a:rPr lang="en-ZA" sz="4000" dirty="0" smtClean="0"/>
              <a:t>Conventions – based on International Common Law, through accepted practice which is morally and persuasively Binding.</a:t>
            </a:r>
          </a:p>
          <a:p>
            <a:endParaRPr lang="en-ZA" sz="4000" dirty="0" smtClean="0"/>
          </a:p>
          <a:p>
            <a:r>
              <a:rPr lang="en-ZA" sz="4000" dirty="0" smtClean="0"/>
              <a:t>International Interest Group Arrangement(s) attempt to close gaps that may not be covered by either (Treaty and Convention).</a:t>
            </a:r>
          </a:p>
          <a:p>
            <a:pPr marL="0" indent="0">
              <a:buNone/>
            </a:pPr>
            <a:r>
              <a:rPr lang="en-ZA" sz="4000" dirty="0"/>
              <a:t> </a:t>
            </a:r>
            <a:r>
              <a:rPr lang="en-ZA" sz="4000" dirty="0" smtClean="0"/>
              <a:t>  </a:t>
            </a:r>
            <a:endParaRPr lang="en-ZA" sz="4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288" y="5229200"/>
            <a:ext cx="1006475"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402465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8588"/>
            <a:ext cx="7931225" cy="1548226"/>
          </a:xfrm>
        </p:spPr>
        <p:txBody>
          <a:bodyPr>
            <a:noAutofit/>
          </a:bodyPr>
          <a:lstStyle/>
          <a:p>
            <a:pPr>
              <a:defRPr/>
            </a:pPr>
            <a:r>
              <a:rPr lang="en-ZA" dirty="0"/>
              <a:t>South Africa’s membership</a:t>
            </a:r>
            <a:br>
              <a:rPr lang="en-ZA" dirty="0"/>
            </a:br>
            <a:r>
              <a:rPr lang="en-ZA" dirty="0"/>
              <a:t>   to Treaties and Conventions</a:t>
            </a:r>
          </a:p>
        </p:txBody>
      </p:sp>
      <p:sp>
        <p:nvSpPr>
          <p:cNvPr id="3" name="Content Placeholder 2"/>
          <p:cNvSpPr>
            <a:spLocks noGrp="1"/>
          </p:cNvSpPr>
          <p:nvPr>
            <p:ph idx="1"/>
          </p:nvPr>
        </p:nvSpPr>
        <p:spPr>
          <a:xfrm>
            <a:off x="755576" y="1628800"/>
            <a:ext cx="7128793" cy="4356238"/>
          </a:xfrm>
        </p:spPr>
        <p:txBody>
          <a:bodyPr>
            <a:normAutofit/>
          </a:bodyPr>
          <a:lstStyle/>
          <a:p>
            <a:pPr lvl="1" algn="just">
              <a:lnSpc>
                <a:spcPct val="90000"/>
              </a:lnSpc>
            </a:pPr>
            <a:r>
              <a:rPr lang="en-ZA" sz="3200" dirty="0"/>
              <a:t>ATT – Arms Trade Treaty</a:t>
            </a:r>
          </a:p>
          <a:p>
            <a:pPr lvl="1" algn="just">
              <a:lnSpc>
                <a:spcPct val="90000"/>
              </a:lnSpc>
            </a:pPr>
            <a:r>
              <a:rPr lang="en-ZA" sz="3200" dirty="0"/>
              <a:t>MBT – Anti-Personnel Mine Ban Treaty</a:t>
            </a:r>
          </a:p>
          <a:p>
            <a:pPr lvl="1" algn="just">
              <a:lnSpc>
                <a:spcPct val="90000"/>
              </a:lnSpc>
            </a:pPr>
            <a:r>
              <a:rPr lang="en-ZA" sz="3200" dirty="0"/>
              <a:t>CCW - Certain Conventional Weapons</a:t>
            </a:r>
          </a:p>
          <a:p>
            <a:pPr lvl="1" algn="just">
              <a:lnSpc>
                <a:spcPct val="90000"/>
              </a:lnSpc>
            </a:pPr>
            <a:r>
              <a:rPr lang="en-ZA" sz="3200" dirty="0"/>
              <a:t>CCM -  Convention on Cluster Munitions</a:t>
            </a:r>
          </a:p>
          <a:p>
            <a:pPr lvl="1" algn="just">
              <a:lnSpc>
                <a:spcPct val="90000"/>
              </a:lnSpc>
            </a:pPr>
            <a:r>
              <a:rPr lang="en-ZA" sz="3200" dirty="0"/>
              <a:t>WA- </a:t>
            </a:r>
            <a:r>
              <a:rPr lang="en-ZA" sz="3200" dirty="0" err="1"/>
              <a:t>Wassenaar</a:t>
            </a:r>
            <a:r>
              <a:rPr lang="en-ZA" sz="3200" dirty="0"/>
              <a:t> Arrangement</a:t>
            </a:r>
          </a:p>
          <a:p>
            <a:endParaRPr lang="en-ZA" dirty="0"/>
          </a:p>
        </p:txBody>
      </p:sp>
      <p:sp>
        <p:nvSpPr>
          <p:cNvPr id="4" name="Slide Number Placeholder 3"/>
          <p:cNvSpPr>
            <a:spLocks noGrp="1"/>
          </p:cNvSpPr>
          <p:nvPr>
            <p:ph type="sldNum" sz="quarter" idx="12"/>
          </p:nvPr>
        </p:nvSpPr>
        <p:spPr/>
        <p:txBody>
          <a:bodyPr/>
          <a:lstStyle/>
          <a:p>
            <a:pPr>
              <a:defRPr/>
            </a:pPr>
            <a:fld id="{B758F2D3-A6A8-4B27-BA55-2858A13BF6DC}" type="slidenum">
              <a:rPr lang="en-GB" smtClean="0"/>
              <a:pPr>
                <a:defRPr/>
              </a:pPr>
              <a:t>6</a:t>
            </a:fld>
            <a:endParaRPr lang="en-GB" dirty="0"/>
          </a:p>
        </p:txBody>
      </p:sp>
      <p:sp>
        <p:nvSpPr>
          <p:cNvPr id="7" name="Double Wave 6"/>
          <p:cNvSpPr/>
          <p:nvPr/>
        </p:nvSpPr>
        <p:spPr>
          <a:xfrm>
            <a:off x="1935142" y="5610752"/>
            <a:ext cx="4769660" cy="113042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latin typeface="Arial" panose="020B0604020202020204" pitchFamily="34" charset="0"/>
                <a:cs typeface="Arial" panose="020B0604020202020204" pitchFamily="34" charset="0"/>
              </a:rPr>
              <a:t>CONVENTIONAL ARMS CONTROL</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6396437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CONTEXT- DOMESTIC:</a:t>
            </a:r>
            <a:br>
              <a:rPr lang="en-ZA" dirty="0" smtClean="0"/>
            </a:br>
            <a:r>
              <a:rPr lang="en-ZA" dirty="0" smtClean="0"/>
              <a:t>THE LEGISLATIVE IMPERATIVE</a:t>
            </a:r>
            <a:endParaRPr lang="en-ZA" dirty="0"/>
          </a:p>
        </p:txBody>
      </p:sp>
      <p:sp>
        <p:nvSpPr>
          <p:cNvPr id="3" name="Content Placeholder 2"/>
          <p:cNvSpPr>
            <a:spLocks noGrp="1"/>
          </p:cNvSpPr>
          <p:nvPr>
            <p:ph idx="1"/>
          </p:nvPr>
        </p:nvSpPr>
        <p:spPr/>
        <p:txBody>
          <a:bodyPr>
            <a:normAutofit fontScale="92500" lnSpcReduction="10000"/>
          </a:bodyPr>
          <a:lstStyle/>
          <a:p>
            <a:pPr algn="just"/>
            <a:r>
              <a:rPr lang="en-ZA" dirty="0" smtClean="0"/>
              <a:t>The National Conventional Arms Control Act</a:t>
            </a:r>
          </a:p>
          <a:p>
            <a:pPr lvl="1" algn="just"/>
            <a:r>
              <a:rPr lang="en-ZA" dirty="0" smtClean="0"/>
              <a:t>Act 41 of 2002 (as amended) (primary Act).</a:t>
            </a:r>
          </a:p>
          <a:p>
            <a:pPr lvl="1" algn="just"/>
            <a:r>
              <a:rPr lang="en-ZA" dirty="0" smtClean="0"/>
              <a:t>Act 73 of 2008 (amendment Act). </a:t>
            </a:r>
          </a:p>
          <a:p>
            <a:pPr algn="just"/>
            <a:r>
              <a:rPr lang="en-ZA" dirty="0" smtClean="0"/>
              <a:t>The National Conventional Arms Control Act also frames the:</a:t>
            </a:r>
          </a:p>
          <a:p>
            <a:pPr lvl="1" algn="just"/>
            <a:r>
              <a:rPr lang="en-ZA" dirty="0" smtClean="0"/>
              <a:t>Regulation of Foreign Military Assistance Act (RFMA), Act 15 of 1998.</a:t>
            </a:r>
          </a:p>
          <a:p>
            <a:pPr lvl="1" algn="just"/>
            <a:r>
              <a:rPr lang="en-ZA" dirty="0" smtClean="0"/>
              <a:t>Prohibition of Mercenary  Activities and Regulation of Certain Activities in an area of Armed Conflict Act – Act 27 of 2006.</a:t>
            </a:r>
          </a:p>
          <a:p>
            <a:endParaRPr lang="en-Z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8304" y="5517231"/>
            <a:ext cx="1009650" cy="1351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869638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POLICY IMPERATIVES</a:t>
            </a:r>
            <a:endParaRPr lang="en-ZA" dirty="0"/>
          </a:p>
        </p:txBody>
      </p:sp>
      <p:sp>
        <p:nvSpPr>
          <p:cNvPr id="3" name="Content Placeholder 2"/>
          <p:cNvSpPr>
            <a:spLocks noGrp="1"/>
          </p:cNvSpPr>
          <p:nvPr>
            <p:ph idx="1"/>
          </p:nvPr>
        </p:nvSpPr>
        <p:spPr/>
        <p:txBody>
          <a:bodyPr>
            <a:normAutofit lnSpcReduction="10000"/>
          </a:bodyPr>
          <a:lstStyle/>
          <a:p>
            <a:pPr algn="just"/>
            <a:r>
              <a:rPr lang="en-ZA" dirty="0" smtClean="0"/>
              <a:t>The Act captures the Object as being:</a:t>
            </a:r>
          </a:p>
          <a:p>
            <a:pPr lvl="1" algn="just"/>
            <a:r>
              <a:rPr lang="en-ZA" dirty="0" smtClean="0"/>
              <a:t>To ensure compliance with Govt. policy in respect of  arms control.</a:t>
            </a:r>
          </a:p>
          <a:p>
            <a:pPr lvl="1" algn="just"/>
            <a:r>
              <a:rPr lang="en-ZA" dirty="0" smtClean="0"/>
              <a:t>To implement a legitimate, effective and transparent control process.</a:t>
            </a:r>
          </a:p>
          <a:p>
            <a:pPr lvl="1" algn="just"/>
            <a:r>
              <a:rPr lang="en-ZA" dirty="0" smtClean="0"/>
              <a:t>To provide for an inspectorate to ensure compliance with the provisions of the Act.</a:t>
            </a:r>
          </a:p>
          <a:p>
            <a:pPr lvl="1" algn="just"/>
            <a:r>
              <a:rPr lang="en-ZA" dirty="0" smtClean="0"/>
              <a:t>Protection of Economic and Security Interests.</a:t>
            </a:r>
          </a:p>
          <a:p>
            <a:pPr lvl="1" algn="just"/>
            <a:r>
              <a:rPr lang="en-ZA" dirty="0" smtClean="0"/>
              <a:t>Foster National and International confidence for control over trade in conventional arms</a:t>
            </a:r>
            <a:endParaRPr lang="en-Z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280" y="5661247"/>
            <a:ext cx="1009650" cy="1210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271625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COMPOSITION OF THE COMMITTEE</a:t>
            </a:r>
            <a:endParaRPr lang="en-ZA" dirty="0"/>
          </a:p>
        </p:txBody>
      </p:sp>
      <p:sp>
        <p:nvSpPr>
          <p:cNvPr id="3" name="Content Placeholder 2"/>
          <p:cNvSpPr>
            <a:spLocks noGrp="1"/>
          </p:cNvSpPr>
          <p:nvPr>
            <p:ph idx="1"/>
          </p:nvPr>
        </p:nvSpPr>
        <p:spPr>
          <a:xfrm>
            <a:off x="457200" y="1600200"/>
            <a:ext cx="8229600" cy="4925144"/>
          </a:xfrm>
        </p:spPr>
        <p:txBody>
          <a:bodyPr>
            <a:normAutofit/>
          </a:bodyPr>
          <a:lstStyle/>
          <a:p>
            <a:r>
              <a:rPr lang="en-ZA" dirty="0" smtClean="0"/>
              <a:t>The Committee is appointed by the President in terms of s5 of the NCAC Act.</a:t>
            </a:r>
          </a:p>
          <a:p>
            <a:r>
              <a:rPr lang="en-ZA" dirty="0" smtClean="0"/>
              <a:t>The Cabinet Committee is </a:t>
            </a:r>
            <a:r>
              <a:rPr lang="en-ZA" i="1" u="sng" dirty="0" smtClean="0"/>
              <a:t>Sui Generis</a:t>
            </a:r>
          </a:p>
          <a:p>
            <a:r>
              <a:rPr lang="en-ZA" dirty="0" smtClean="0"/>
              <a:t>The Committee may not be chaired by (a) Minister(s) with a line responsibility interest in trade in conventional arms s5(3).</a:t>
            </a:r>
          </a:p>
          <a:p>
            <a:r>
              <a:rPr lang="en-ZA" dirty="0" smtClean="0"/>
              <a:t>A member must vacate office if: s4(a-c)</a:t>
            </a:r>
          </a:p>
          <a:p>
            <a:pPr lvl="1"/>
            <a:r>
              <a:rPr lang="en-ZA" dirty="0" smtClean="0"/>
              <a:t>Member resigns</a:t>
            </a:r>
          </a:p>
          <a:p>
            <a:pPr lvl="1"/>
            <a:r>
              <a:rPr lang="en-ZA" dirty="0" smtClean="0"/>
              <a:t>Member is removed from office by the President </a:t>
            </a:r>
            <a:endParaRPr lang="en-Z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5" y="4509121"/>
            <a:ext cx="1006475" cy="1224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569964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TotalTime>
  <Words>1950</Words>
  <Application>Microsoft Office PowerPoint</Application>
  <PresentationFormat>On-screen Show (4:3)</PresentationFormat>
  <Paragraphs>299</Paragraphs>
  <Slides>30</Slides>
  <Notes>21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30</vt:i4>
      </vt:variant>
    </vt:vector>
  </HeadingPairs>
  <TitlesOfParts>
    <vt:vector size="31" baseType="lpstr">
      <vt:lpstr>Office Theme</vt:lpstr>
      <vt:lpstr>NATIONAL CONVENTIONAL ARMS CONTROL COMMITTEE (NCACC)</vt:lpstr>
      <vt:lpstr>INTRODUCTION</vt:lpstr>
      <vt:lpstr>PROCEDURAL MATTERS REGARDING BRIEFING THE JSCD THE NCACC</vt:lpstr>
      <vt:lpstr>HIGH(low)LIGHTS OF Q2/2020 </vt:lpstr>
      <vt:lpstr>THE CONTEXT – INTERNATIONAL: THE LEGAL FRAMEWORK</vt:lpstr>
      <vt:lpstr>South Africa’s membership    to Treaties and Conventions</vt:lpstr>
      <vt:lpstr>THE CONTEXT- DOMESTIC: THE LEGISLATIVE IMPERATIVE</vt:lpstr>
      <vt:lpstr>POLICY IMPERATIVES</vt:lpstr>
      <vt:lpstr>COMPOSITION OF THE COMMITTEE</vt:lpstr>
      <vt:lpstr>CURRRENT NCACC MEMBERS </vt:lpstr>
      <vt:lpstr>PILLARS OF SA ARMS CONTROL</vt:lpstr>
      <vt:lpstr>TIERS OF DECISION MAKING</vt:lpstr>
      <vt:lpstr>            THE NCACC STRUCTURE</vt:lpstr>
      <vt:lpstr>SCRUTINY COMMITTEE (SC)</vt:lpstr>
      <vt:lpstr>   ARMS CONTROL PROCESS</vt:lpstr>
      <vt:lpstr>SAFEGUARDS ON TRANSFERS</vt:lpstr>
      <vt:lpstr>SAFEGUARDS ON TRANSFERS</vt:lpstr>
      <vt:lpstr>SOURCES OF INFORMATION - RISK ASSESSMENT FOR SOUTH AFRICA</vt:lpstr>
      <vt:lpstr>PROCESS FLOW AND RISK MANAGEMENT</vt:lpstr>
      <vt:lpstr>EXCHANGE ASSURANCE</vt:lpstr>
      <vt:lpstr>       END USER CERTIFICATE</vt:lpstr>
      <vt:lpstr>Content of Report (s23)</vt:lpstr>
      <vt:lpstr>REPORTING CYCLES</vt:lpstr>
      <vt:lpstr>2020 QUARTER 2 STATISTICS</vt:lpstr>
      <vt:lpstr>2020 QUARTER 2 STATISTICS</vt:lpstr>
      <vt:lpstr>2020 QUARTER 2 STATISTICS.</vt:lpstr>
      <vt:lpstr>               Arms Control:             The  Balancing Act</vt:lpstr>
      <vt:lpstr>Slide 28</vt:lpstr>
      <vt:lpstr>SUMMARY</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JVBVBA</dc:title>
  <dc:creator>Mr Jele</dc:creator>
  <cp:lastModifiedBy>USER</cp:lastModifiedBy>
  <cp:revision>175</cp:revision>
  <cp:lastPrinted>2020-10-26T07:56:13Z</cp:lastPrinted>
  <dcterms:created xsi:type="dcterms:W3CDTF">2015-08-05T12:46:03Z</dcterms:created>
  <dcterms:modified xsi:type="dcterms:W3CDTF">2020-11-02T06:28:13Z</dcterms:modified>
</cp:coreProperties>
</file>