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460" r:id="rId2"/>
    <p:sldId id="714" r:id="rId3"/>
    <p:sldId id="724" r:id="rId4"/>
    <p:sldId id="725" r:id="rId5"/>
    <p:sldId id="726" r:id="rId6"/>
    <p:sldId id="717" r:id="rId7"/>
    <p:sldId id="718" r:id="rId8"/>
    <p:sldId id="721" r:id="rId9"/>
    <p:sldId id="728" r:id="rId10"/>
    <p:sldId id="620" r:id="rId11"/>
    <p:sldId id="712" r:id="rId12"/>
    <p:sldId id="720" r:id="rId13"/>
    <p:sldId id="719" r:id="rId14"/>
    <p:sldId id="722" r:id="rId15"/>
    <p:sldId id="723" r:id="rId16"/>
    <p:sldId id="727" r:id="rId17"/>
    <p:sldId id="689" r:id="rId18"/>
  </p:sldIdLst>
  <p:sldSz cx="9906000" cy="6858000" type="A4"/>
  <p:notesSz cx="6797675" cy="9926638"/>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C00"/>
    <a:srgbClr val="669900"/>
    <a:srgbClr val="009900"/>
    <a:srgbClr val="006600"/>
    <a:srgbClr val="649265"/>
    <a:srgbClr val="9BBB59"/>
    <a:srgbClr val="89898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2847" autoAdjust="0"/>
  </p:normalViewPr>
  <p:slideViewPr>
    <p:cSldViewPr>
      <p:cViewPr varScale="1">
        <p:scale>
          <a:sx n="46" d="100"/>
          <a:sy n="46" d="100"/>
        </p:scale>
        <p:origin x="-120" y="-39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89" cy="496650"/>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49899" y="0"/>
            <a:ext cx="2946189" cy="496650"/>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BF37DE45-99DD-4006-9C3F-14B0A2FF7BD9}" type="datetimeFigureOut">
              <a:rPr lang="en-US"/>
              <a:pPr>
                <a:defRPr/>
              </a:pPr>
              <a:t>10/27/2020</a:t>
            </a:fld>
            <a:endParaRPr lang="en-US" dirty="0"/>
          </a:p>
        </p:txBody>
      </p:sp>
      <p:sp>
        <p:nvSpPr>
          <p:cNvPr id="4" name="Slide Image Placeholder 3"/>
          <p:cNvSpPr>
            <a:spLocks noGrp="1" noRot="1" noChangeAspect="1"/>
          </p:cNvSpPr>
          <p:nvPr>
            <p:ph type="sldImg" idx="2"/>
          </p:nvPr>
        </p:nvSpPr>
        <p:spPr>
          <a:xfrm>
            <a:off x="709613" y="744538"/>
            <a:ext cx="5378450" cy="372427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768" y="4715788"/>
            <a:ext cx="5438140" cy="446667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 y="9428402"/>
            <a:ext cx="2946189" cy="496650"/>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849899" y="9428402"/>
            <a:ext cx="2946189" cy="496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11C3F39-A0C7-4002-8BAE-A0A0BC153F38}" type="slidenum">
              <a:rPr lang="en-US" altLang="en-US"/>
              <a:pPr/>
              <a:t>‹#›</a:t>
            </a:fld>
            <a:endParaRPr lang="en-US" altLang="en-US" dirty="0"/>
          </a:p>
        </p:txBody>
      </p:sp>
    </p:spTree>
    <p:extLst>
      <p:ext uri="{BB962C8B-B14F-4D97-AF65-F5344CB8AC3E}">
        <p14:creationId xmlns:p14="http://schemas.microsoft.com/office/powerpoint/2010/main" xmlns="" val="907664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latin typeface="Arial" charset="0"/>
            </a:endParaRPr>
          </a:p>
        </p:txBody>
      </p:sp>
      <p:sp>
        <p:nvSpPr>
          <p:cNvPr id="3789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7ADB6967-6DB9-4519-BEE7-6FFB38B9E158}" type="slidenum">
              <a:rPr lang="en-US" altLang="en-US"/>
              <a:pPr/>
              <a:t>1</a:t>
            </a:fld>
            <a:endParaRPr lang="en-US" altLang="en-US" dirty="0"/>
          </a:p>
        </p:txBody>
      </p:sp>
    </p:spTree>
    <p:extLst>
      <p:ext uri="{BB962C8B-B14F-4D97-AF65-F5344CB8AC3E}">
        <p14:creationId xmlns:p14="http://schemas.microsoft.com/office/powerpoint/2010/main" xmlns="" val="2026746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A8188E9-13A1-4B74-91C0-8B68B0D3B4DA}" type="slidenum">
              <a:rPr lang="en-GB" altLang="en-US"/>
              <a:pPr/>
              <a:t>‹#›</a:t>
            </a:fld>
            <a:endParaRPr lang="en-GB" altLang="en-US" dirty="0"/>
          </a:p>
        </p:txBody>
      </p:sp>
    </p:spTree>
    <p:extLst>
      <p:ext uri="{BB962C8B-B14F-4D97-AF65-F5344CB8AC3E}">
        <p14:creationId xmlns:p14="http://schemas.microsoft.com/office/powerpoint/2010/main" xmlns="" val="85838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marL="0" indent="0">
              <a:buNone/>
              <a:defRPr/>
            </a:lvl1pPr>
          </a:lstStyle>
          <a:p>
            <a:pPr lvl="0"/>
            <a:endParaRPr lang="en-GB" dirty="0"/>
          </a:p>
        </p:txBody>
      </p:sp>
    </p:spTree>
    <p:extLst>
      <p:ext uri="{BB962C8B-B14F-4D97-AF65-F5344CB8AC3E}">
        <p14:creationId xmlns:p14="http://schemas.microsoft.com/office/powerpoint/2010/main" xmlns="" val="221391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37110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90198195-1542-45B8-8298-5E0D9A7E39CB}" type="datetimeFigureOut">
              <a:rPr lang="en-US"/>
              <a:pPr>
                <a:defRPr/>
              </a:pPr>
              <a:t>10/27/2020</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fld id="{96FA2D81-E97F-4EA2-A26A-0DE21A412E5A}" type="slidenum">
              <a:rPr lang="en-GB" altLang="en-US"/>
              <a:pPr/>
              <a:t>‹#›</a:t>
            </a:fld>
            <a:endParaRPr lang="en-GB" altLang="en-US" dirty="0"/>
          </a:p>
        </p:txBody>
      </p:sp>
    </p:spTree>
    <p:extLst>
      <p:ext uri="{BB962C8B-B14F-4D97-AF65-F5344CB8AC3E}">
        <p14:creationId xmlns:p14="http://schemas.microsoft.com/office/powerpoint/2010/main" xmlns="" val="1891913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TextBox 3"/>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503238" y="6356350"/>
            <a:ext cx="2311400" cy="365125"/>
          </a:xfrm>
          <a:prstGeom prst="rect">
            <a:avLst/>
          </a:prstGeom>
        </p:spPr>
        <p:txBody>
          <a:bodyPr/>
          <a:lstStyle>
            <a:lvl1pPr eaLnBrk="1" hangingPunct="1">
              <a:defRPr>
                <a:latin typeface="Arial" charset="0"/>
                <a:cs typeface="Arial" charset="0"/>
              </a:defRPr>
            </a:lvl1pPr>
          </a:lstStyle>
          <a:p>
            <a:pPr>
              <a:defRPr/>
            </a:pPr>
            <a:fld id="{A0ABEC6F-22DC-4CF8-A547-6A760978854E}" type="datetimeFigureOut">
              <a:rPr lang="en-US"/>
              <a:pPr>
                <a:defRPr/>
              </a:pPr>
              <a:t>10/27/2020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B5AAD4CF-2116-4CB2-B3D2-554AB9D59FCB}" type="slidenum">
              <a:rPr lang="en-GB" altLang="en-US"/>
              <a:pPr/>
              <a:t>‹#›</a:t>
            </a:fld>
            <a:endParaRPr lang="en-GB" altLang="en-US" dirty="0"/>
          </a:p>
        </p:txBody>
      </p:sp>
    </p:spTree>
    <p:extLst>
      <p:ext uri="{BB962C8B-B14F-4D97-AF65-F5344CB8AC3E}">
        <p14:creationId xmlns:p14="http://schemas.microsoft.com/office/powerpoint/2010/main" xmlns="" val="542228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4" name="TextBox 3"/>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
        <p:nvSpPr>
          <p:cNvPr id="2" name="Title 1"/>
          <p:cNvSpPr>
            <a:spLocks noGrp="1"/>
          </p:cNvSpPr>
          <p:nvPr>
            <p:ph type="ctrTitle"/>
          </p:nvPr>
        </p:nvSpPr>
        <p:spPr>
          <a:xfrm>
            <a:off x="742950" y="2130425"/>
            <a:ext cx="8420100" cy="1470025"/>
          </a:xfrm>
          <a:prstGeom prst="rect">
            <a:avLst/>
          </a:prstGeom>
        </p:spPr>
        <p:txBody>
          <a:bodyPr/>
          <a:lstStyle/>
          <a:p>
            <a:r>
              <a:rPr lang="en-US"/>
              <a:t>Click to edit Master title style</a:t>
            </a:r>
            <a:endParaRPr lang="en-ZA"/>
          </a:p>
        </p:txBody>
      </p:sp>
      <p:sp>
        <p:nvSpPr>
          <p:cNvPr id="3" name="Subtitle 2"/>
          <p:cNvSpPr>
            <a:spLocks noGrp="1"/>
          </p:cNvSpPr>
          <p:nvPr>
            <p:ph type="subTitle" idx="1"/>
          </p:nvPr>
        </p:nvSpPr>
        <p:spPr>
          <a:xfrm>
            <a:off x="1568624" y="3645024"/>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5" name="Rectangle 5"/>
          <p:cNvSpPr>
            <a:spLocks noGrp="1" noChangeArrowheads="1"/>
          </p:cNvSpPr>
          <p:nvPr>
            <p:ph type="ftr" sz="quarter"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fld id="{39EFEAEF-F6D2-4EB1-B424-78FAF2B606B7}" type="slidenum">
              <a:rPr lang="en-US" altLang="en-US"/>
              <a:pPr/>
              <a:t>‹#›</a:t>
            </a:fld>
            <a:endParaRPr lang="en-US" altLang="en-US" dirty="0"/>
          </a:p>
        </p:txBody>
      </p:sp>
      <p:sp>
        <p:nvSpPr>
          <p:cNvPr id="7" name="Rectangle 4"/>
          <p:cNvSpPr>
            <a:spLocks noGrp="1" noChangeArrowheads="1"/>
          </p:cNvSpPr>
          <p:nvPr>
            <p:ph type="dt" sz="half" idx="12"/>
          </p:nvPr>
        </p:nvSpPr>
        <p:spPr>
          <a:xfrm>
            <a:off x="415925" y="6524625"/>
            <a:ext cx="2311400" cy="476250"/>
          </a:xfrm>
          <a:prstGeom prst="rect">
            <a:avLst/>
          </a:prstGeom>
        </p:spPr>
        <p:txBody>
          <a:bodyPr/>
          <a:lstStyle>
            <a:lvl1pPr>
              <a:defRPr>
                <a:latin typeface="Arial" charset="0"/>
                <a:cs typeface="Arial" charset="0"/>
              </a:defRPr>
            </a:lvl1pPr>
          </a:lstStyle>
          <a:p>
            <a:pPr>
              <a:defRPr/>
            </a:pPr>
            <a:fld id="{DF8554E2-A18B-4DCC-B95D-10A611DAA1F6}" type="datetime1">
              <a:rPr lang="en-US"/>
              <a:pPr>
                <a:defRPr/>
              </a:pPr>
              <a:t>10/27/2020</a:t>
            </a:fld>
            <a:endParaRPr lang="en-US" dirty="0"/>
          </a:p>
        </p:txBody>
      </p:sp>
    </p:spTree>
    <p:extLst>
      <p:ext uri="{BB962C8B-B14F-4D97-AF65-F5344CB8AC3E}">
        <p14:creationId xmlns:p14="http://schemas.microsoft.com/office/powerpoint/2010/main" xmlns="" val="332849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1081088" indent="-1081088">
              <a:buNone/>
              <a:defRPr/>
            </a:lvl1pPr>
          </a:lstStyle>
          <a:p>
            <a:pPr lvl="0"/>
            <a:endParaRPr lang="en-GB" dirty="0"/>
          </a:p>
        </p:txBody>
      </p:sp>
    </p:spTree>
    <p:extLst>
      <p:ext uri="{BB962C8B-B14F-4D97-AF65-F5344CB8AC3E}">
        <p14:creationId xmlns:p14="http://schemas.microsoft.com/office/powerpoint/2010/main" xmlns="" val="303737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2A97881D-C19D-44CF-8EB4-8362E66BD014}" type="datetimeFigureOut">
              <a:rPr lang="en-US"/>
              <a:pPr>
                <a:defRPr/>
              </a:pPr>
              <a:t>10/27/2020</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fld id="{F6FE83E6-5C80-4BE0-B71B-8B014C18424D}" type="slidenum">
              <a:rPr lang="en-GB" altLang="en-US"/>
              <a:pPr/>
              <a:t>‹#›</a:t>
            </a:fld>
            <a:endParaRPr lang="en-GB" altLang="en-US" dirty="0"/>
          </a:p>
        </p:txBody>
      </p:sp>
    </p:spTree>
    <p:extLst>
      <p:ext uri="{BB962C8B-B14F-4D97-AF65-F5344CB8AC3E}">
        <p14:creationId xmlns:p14="http://schemas.microsoft.com/office/powerpoint/2010/main" xmlns="" val="11239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43EAF09B-CE0A-4DF0-A7C9-DCB1867EF2E2}" type="datetimeFigureOut">
              <a:rPr lang="en-US"/>
              <a:pPr>
                <a:defRPr/>
              </a:pPr>
              <a:t>10/27/2020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4FDEC6ED-8A40-41E1-BAF7-0F991D10A7D9}" type="slidenum">
              <a:rPr lang="en-GB" altLang="en-US"/>
              <a:pPr/>
              <a:t>‹#›</a:t>
            </a:fld>
            <a:endParaRPr lang="en-GB" altLang="en-US" dirty="0"/>
          </a:p>
        </p:txBody>
      </p:sp>
    </p:spTree>
    <p:extLst>
      <p:ext uri="{BB962C8B-B14F-4D97-AF65-F5344CB8AC3E}">
        <p14:creationId xmlns:p14="http://schemas.microsoft.com/office/powerpoint/2010/main" xmlns="" val="339636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95B8701E-281F-47FE-B035-8C2D0E5A18D9}" type="datetimeFigureOut">
              <a:rPr lang="en-US"/>
              <a:pPr>
                <a:defRPr/>
              </a:pPr>
              <a:t>10/27/2020</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fld id="{0C40D85C-7D8D-41EB-ACE3-A034A5103726}" type="slidenum">
              <a:rPr lang="en-GB" altLang="en-US"/>
              <a:pPr/>
              <a:t>‹#›</a:t>
            </a:fld>
            <a:endParaRPr lang="en-GB" altLang="en-US" dirty="0"/>
          </a:p>
        </p:txBody>
      </p:sp>
    </p:spTree>
    <p:extLst>
      <p:ext uri="{BB962C8B-B14F-4D97-AF65-F5344CB8AC3E}">
        <p14:creationId xmlns:p14="http://schemas.microsoft.com/office/powerpoint/2010/main" xmlns="" val="273043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BFDC33F1-19B9-4BC6-8D93-B3FB93DD6066}" type="datetimeFigureOut">
              <a:rPr lang="en-US"/>
              <a:pPr>
                <a:defRPr/>
              </a:pPr>
              <a:t>10/27/2020</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fld id="{792EC127-C160-4D61-88A2-330B572F502E}" type="slidenum">
              <a:rPr lang="en-GB" altLang="en-US"/>
              <a:pPr/>
              <a:t>‹#›</a:t>
            </a:fld>
            <a:endParaRPr lang="en-GB" altLang="en-US" dirty="0"/>
          </a:p>
        </p:txBody>
      </p:sp>
    </p:spTree>
    <p:extLst>
      <p:ext uri="{BB962C8B-B14F-4D97-AF65-F5344CB8AC3E}">
        <p14:creationId xmlns:p14="http://schemas.microsoft.com/office/powerpoint/2010/main" xmlns="" val="4046957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2D97C1E3-B205-4DA4-B2A9-76BEE6FF4475}" type="datetimeFigureOut">
              <a:rPr lang="en-US"/>
              <a:pPr>
                <a:defRPr/>
              </a:pPr>
              <a:t>10/27/2020</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fld id="{38E1A492-B153-4D2B-AEE2-C5413324937F}" type="slidenum">
              <a:rPr lang="en-GB" altLang="en-US"/>
              <a:pPr/>
              <a:t>‹#›</a:t>
            </a:fld>
            <a:endParaRPr lang="en-GB" altLang="en-US" dirty="0"/>
          </a:p>
        </p:txBody>
      </p:sp>
    </p:spTree>
    <p:extLst>
      <p:ext uri="{BB962C8B-B14F-4D97-AF65-F5344CB8AC3E}">
        <p14:creationId xmlns:p14="http://schemas.microsoft.com/office/powerpoint/2010/main" xmlns="" val="292040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33C419EF-75AF-477A-A8C0-D87C9708A99D}" type="datetimeFigureOut">
              <a:rPr lang="en-US"/>
              <a:pPr>
                <a:defRPr/>
              </a:pPr>
              <a:t>10/27/2020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48B1FE30-C7C0-442C-9AA4-C095B93ABD48}" type="slidenum">
              <a:rPr lang="en-GB" altLang="en-US"/>
              <a:pPr/>
              <a:t>‹#›</a:t>
            </a:fld>
            <a:endParaRPr lang="en-GB" altLang="en-US" dirty="0"/>
          </a:p>
        </p:txBody>
      </p:sp>
    </p:spTree>
    <p:extLst>
      <p:ext uri="{BB962C8B-B14F-4D97-AF65-F5344CB8AC3E}">
        <p14:creationId xmlns:p14="http://schemas.microsoft.com/office/powerpoint/2010/main" xmlns="" val="4088249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95300" y="6356350"/>
            <a:ext cx="2311400" cy="365125"/>
          </a:xfrm>
          <a:prstGeom prst="rect">
            <a:avLst/>
          </a:prstGeom>
        </p:spPr>
        <p:txBody>
          <a:bodyPr/>
          <a:lstStyle>
            <a:lvl1pPr eaLnBrk="1" hangingPunct="1">
              <a:defRPr>
                <a:latin typeface="Arial" charset="0"/>
                <a:cs typeface="Arial" charset="0"/>
              </a:defRPr>
            </a:lvl1pPr>
          </a:lstStyle>
          <a:p>
            <a:pPr>
              <a:defRPr/>
            </a:pPr>
            <a:fld id="{17B6D59A-E783-4569-9F46-8D986A09E796}" type="datetimeFigureOut">
              <a:rPr lang="en-US"/>
              <a:pPr>
                <a:defRPr/>
              </a:pPr>
              <a:t>10/27/2020</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fld id="{6A79E365-9E20-4CCF-B89C-E4C46389BF93}" type="slidenum">
              <a:rPr lang="en-GB" altLang="en-US"/>
              <a:pPr/>
              <a:t>‹#›</a:t>
            </a:fld>
            <a:endParaRPr lang="en-GB" altLang="en-US" dirty="0"/>
          </a:p>
        </p:txBody>
      </p:sp>
    </p:spTree>
    <p:extLst>
      <p:ext uri="{BB962C8B-B14F-4D97-AF65-F5344CB8AC3E}">
        <p14:creationId xmlns:p14="http://schemas.microsoft.com/office/powerpoint/2010/main" xmlns="" val="154316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03058B67-0B47-4EC8-ACDE-24B3FBA93D3F}" type="slidenum">
              <a:rPr lang="en-GB" altLang="en-US"/>
              <a:pPr/>
              <a:t>‹#›</a:t>
            </a:fld>
            <a:endParaRPr lang="en-GB" altLang="en-US" dirty="0"/>
          </a:p>
        </p:txBody>
      </p:sp>
      <p:sp>
        <p:nvSpPr>
          <p:cNvPr id="1028" name="Rectangle 5"/>
          <p:cNvSpPr>
            <a:spLocks noChangeArrowheads="1"/>
          </p:cNvSpPr>
          <p:nvPr/>
        </p:nvSpPr>
        <p:spPr bwMode="auto">
          <a:xfrm>
            <a:off x="3384550" y="6245225"/>
            <a:ext cx="313690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US" altLang="en-US" sz="1400" dirty="0"/>
          </a:p>
        </p:txBody>
      </p:sp>
      <p:sp>
        <p:nvSpPr>
          <p:cNvPr id="1029" name="Rectangle 311"/>
          <p:cNvSpPr>
            <a:spLocks noChangeArrowheads="1"/>
          </p:cNvSpPr>
          <p:nvPr/>
        </p:nvSpPr>
        <p:spPr bwMode="auto">
          <a:xfrm>
            <a:off x="0" y="6477000"/>
            <a:ext cx="9906000" cy="381000"/>
          </a:xfrm>
          <a:prstGeom prst="rect">
            <a:avLst/>
          </a:prstGeom>
          <a:solidFill>
            <a:srgbClr val="C0C0C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0" name="Rectangle 305"/>
          <p:cNvSpPr>
            <a:spLocks noChangeArrowheads="1"/>
          </p:cNvSpPr>
          <p:nvPr/>
        </p:nvSpPr>
        <p:spPr bwMode="auto">
          <a:xfrm>
            <a:off x="0" y="981075"/>
            <a:ext cx="9906000" cy="369888"/>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1" name="AutoShape 309"/>
          <p:cNvSpPr>
            <a:spLocks noChangeArrowheads="1"/>
          </p:cNvSpPr>
          <p:nvPr/>
        </p:nvSpPr>
        <p:spPr bwMode="auto">
          <a:xfrm>
            <a:off x="8396288" y="1138238"/>
            <a:ext cx="660400" cy="485775"/>
          </a:xfrm>
          <a:prstGeom prst="chevron">
            <a:avLst>
              <a:gd name="adj" fmla="val 31375"/>
            </a:avLst>
          </a:prstGeom>
          <a:solidFill>
            <a:srgbClr val="E4E4E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2" name="AutoShape 310"/>
          <p:cNvSpPr>
            <a:spLocks noChangeArrowheads="1"/>
          </p:cNvSpPr>
          <p:nvPr/>
        </p:nvSpPr>
        <p:spPr bwMode="auto">
          <a:xfrm>
            <a:off x="9126538" y="1138238"/>
            <a:ext cx="660400" cy="485775"/>
          </a:xfrm>
          <a:prstGeom prst="chevron">
            <a:avLst>
              <a:gd name="adj" fmla="val 31375"/>
            </a:avLst>
          </a:prstGeom>
          <a:solidFill>
            <a:srgbClr val="E4E4E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3" name="AutoShape 309"/>
          <p:cNvSpPr>
            <a:spLocks noChangeArrowheads="1"/>
          </p:cNvSpPr>
          <p:nvPr/>
        </p:nvSpPr>
        <p:spPr bwMode="auto">
          <a:xfrm>
            <a:off x="7640638" y="1125538"/>
            <a:ext cx="660400" cy="485775"/>
          </a:xfrm>
          <a:prstGeom prst="chevron">
            <a:avLst>
              <a:gd name="adj" fmla="val 31375"/>
            </a:avLst>
          </a:prstGeom>
          <a:solidFill>
            <a:srgbClr val="E4E4E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endParaRPr lang="zh-CN" altLang="en-US" sz="2000" b="1">
              <a:solidFill>
                <a:schemeClr val="accent1"/>
              </a:solidFill>
              <a:latin typeface="Lucida Sans Unicode" panose="020B0602030504020204" pitchFamily="34" charset="0"/>
              <a:ea typeface="굴림" pitchFamily="34" charset="-127"/>
            </a:endParaRPr>
          </a:p>
        </p:txBody>
      </p:sp>
      <p:sp>
        <p:nvSpPr>
          <p:cNvPr id="1034" name="Rectangle 224" descr="Small grid"/>
          <p:cNvSpPr>
            <a:spLocks noChangeArrowheads="1"/>
          </p:cNvSpPr>
          <p:nvPr/>
        </p:nvSpPr>
        <p:spPr bwMode="auto">
          <a:xfrm>
            <a:off x="0" y="0"/>
            <a:ext cx="9906000" cy="981075"/>
          </a:xfrm>
          <a:prstGeom prst="rect">
            <a:avLst/>
          </a:prstGeom>
          <a:pattFill prst="smGrid">
            <a:fgClr>
              <a:srgbClr val="E4E4E4"/>
            </a:fgClr>
            <a:bgClr>
              <a:schemeClr val="bg1"/>
            </a:bgClr>
          </a:pattFill>
          <a:ln>
            <a:noFill/>
          </a:ln>
          <a:effectLst>
            <a:prstShdw prst="shdw17" dist="17961" dir="2700000">
              <a:srgbClr val="898989"/>
            </a:prstShdw>
          </a:effectLst>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000" b="1" dirty="0">
              <a:solidFill>
                <a:schemeClr val="accent1"/>
              </a:solidFill>
              <a:latin typeface="Lucida Sans Unicode" panose="020B0602030504020204" pitchFamily="34" charset="0"/>
              <a:ea typeface="굴림" pitchFamily="34" charset="-127"/>
            </a:endParaRPr>
          </a:p>
        </p:txBody>
      </p:sp>
      <p:sp>
        <p:nvSpPr>
          <p:cNvPr id="1038" name="Text Box 223"/>
          <p:cNvSpPr txBox="1">
            <a:spLocks noChangeArrowheads="1"/>
          </p:cNvSpPr>
          <p:nvPr/>
        </p:nvSpPr>
        <p:spPr bwMode="auto">
          <a:xfrm>
            <a:off x="2514600" y="6524625"/>
            <a:ext cx="3525838" cy="307975"/>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1400" b="1" dirty="0"/>
              <a:t>CIVILIAN SECRETARIAT FOR POLICE</a:t>
            </a:r>
          </a:p>
        </p:txBody>
      </p:sp>
      <p:sp>
        <p:nvSpPr>
          <p:cNvPr id="1036" name="Rectangle 6"/>
          <p:cNvSpPr>
            <a:spLocks noChangeArrowheads="1"/>
          </p:cNvSpPr>
          <p:nvPr/>
        </p:nvSpPr>
        <p:spPr bwMode="auto">
          <a:xfrm>
            <a:off x="7466013" y="6524625"/>
            <a:ext cx="231140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r" eaLnBrk="1" hangingPunct="1"/>
            <a:fld id="{7DBF7A3E-EF9E-4AC1-B8D7-79A1A6B34D8A}" type="slidenum">
              <a:rPr lang="en-US" altLang="en-US" sz="1400" b="1"/>
              <a:pPr algn="r" eaLnBrk="1" hangingPunct="1"/>
              <a:t>‹#›</a:t>
            </a:fld>
            <a:endParaRPr lang="en-US" altLang="en-US" sz="1400" b="1" dirty="0"/>
          </a:p>
        </p:txBody>
      </p:sp>
      <p:sp>
        <p:nvSpPr>
          <p:cNvPr id="13" name="TextBox 12"/>
          <p:cNvSpPr txBox="1"/>
          <p:nvPr userDrawn="1"/>
        </p:nvSpPr>
        <p:spPr>
          <a:xfrm>
            <a:off x="2552700" y="6519863"/>
            <a:ext cx="4800600" cy="338137"/>
          </a:xfrm>
          <a:prstGeom prst="rect">
            <a:avLst/>
          </a:prstGeom>
          <a:solidFill>
            <a:schemeClr val="bg1">
              <a:lumMod val="75000"/>
            </a:schemeClr>
          </a:solidFill>
        </p:spPr>
        <p:txBody>
          <a:bodyPr>
            <a:spAutoFit/>
          </a:bodyPr>
          <a:lstStyle/>
          <a:p>
            <a:pPr algn="ctr">
              <a:defRPr/>
            </a:pPr>
            <a:r>
              <a:rPr lang="en-US" sz="1600" b="1" dirty="0">
                <a:latin typeface="+mj-lt"/>
                <a:cs typeface="Arial" panose="020B0604020202020204" pitchFamily="34" charset="0"/>
              </a:rPr>
              <a:t>CIVILIAN SECRETARIAT FOR POLICE SERVICE</a:t>
            </a:r>
          </a:p>
        </p:txBody>
      </p:sp>
    </p:spTree>
  </p:cSld>
  <p:clrMap bg1="lt1" tx1="dk1" bg2="lt2" tx2="dk2" accent1="accent1" accent2="accent2" accent3="accent3" accent4="accent4" accent5="accent5" accent6="accent6" hlink="hlink" folHlink="folHlink"/>
  <p:sldLayoutIdLst>
    <p:sldLayoutId id="2147485020" r:id="rId1"/>
    <p:sldLayoutId id="2147485021" r:id="rId2"/>
    <p:sldLayoutId id="2147485022" r:id="rId3"/>
    <p:sldLayoutId id="2147485023" r:id="rId4"/>
    <p:sldLayoutId id="2147485024" r:id="rId5"/>
    <p:sldLayoutId id="2147485025" r:id="rId6"/>
    <p:sldLayoutId id="2147485026" r:id="rId7"/>
    <p:sldLayoutId id="2147485027" r:id="rId8"/>
    <p:sldLayoutId id="2147485028" r:id="rId9"/>
    <p:sldLayoutId id="2147485029" r:id="rId10"/>
    <p:sldLayoutId id="2147485030" r:id="rId11"/>
    <p:sldLayoutId id="2147485031" r:id="rId12"/>
    <p:sldLayoutId id="2147485032" r:id="rId13"/>
    <p:sldLayoutId id="2147485035"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bwMode="auto">
          <a:xfrm>
            <a:off x="842963" y="2130425"/>
            <a:ext cx="8494712" cy="1470025"/>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dirty="0"/>
          </a:p>
        </p:txBody>
      </p:sp>
      <p:sp>
        <p:nvSpPr>
          <p:cNvPr id="36867" name="Rectangle 3"/>
          <p:cNvSpPr>
            <a:spLocks noGrp="1" noChangeArrowheads="1"/>
          </p:cNvSpPr>
          <p:nvPr>
            <p:ph type="subTitle" idx="1"/>
          </p:nvPr>
        </p:nvSpPr>
        <p:spPr bwMode="auto">
          <a:xfrm>
            <a:off x="1598613" y="3886200"/>
            <a:ext cx="6996112" cy="17526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dirty="0"/>
          </a:p>
        </p:txBody>
      </p:sp>
      <p:sp>
        <p:nvSpPr>
          <p:cNvPr id="36868" name="Rectangle 5"/>
          <p:cNvSpPr>
            <a:spLocks noChangeArrowheads="1"/>
          </p:cNvSpPr>
          <p:nvPr/>
        </p:nvSpPr>
        <p:spPr bwMode="auto">
          <a:xfrm>
            <a:off x="57150" y="-104776"/>
            <a:ext cx="9993313" cy="6858001"/>
          </a:xfrm>
          <a:prstGeom prst="rect">
            <a:avLst/>
          </a:prstGeom>
          <a:solidFill>
            <a:schemeClr val="bg1"/>
          </a:solidFill>
          <a:ln w="9525">
            <a:solidFill>
              <a:schemeClr val="tx1"/>
            </a:solidFill>
            <a:miter lim="800000"/>
            <a:headEnd/>
            <a:tailEnd/>
          </a:ln>
        </p:spPr>
        <p:txBody>
          <a:bodyPr wrap="none" anchor="ctr"/>
          <a:lstStyle/>
          <a:p>
            <a:pPr eaLnBrk="1" hangingPunct="1"/>
            <a:endParaRPr lang="en-ZA" altLang="en-US" dirty="0"/>
          </a:p>
        </p:txBody>
      </p:sp>
      <p:sp>
        <p:nvSpPr>
          <p:cNvPr id="36869" name="AutoShape 2808"/>
          <p:cNvSpPr>
            <a:spLocks noChangeArrowheads="1"/>
          </p:cNvSpPr>
          <p:nvPr/>
        </p:nvSpPr>
        <p:spPr bwMode="gray">
          <a:xfrm>
            <a:off x="636588" y="1071563"/>
            <a:ext cx="185737" cy="396875"/>
          </a:xfrm>
          <a:prstGeom prst="chevron">
            <a:avLst>
              <a:gd name="adj" fmla="val 50000"/>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pPr algn="r"/>
            <a:endParaRPr lang="zh-CN" altLang="en-US" sz="2000" b="1">
              <a:solidFill>
                <a:schemeClr val="accent1"/>
              </a:solidFill>
              <a:latin typeface="Lucida Sans Unicode" pitchFamily="34" charset="0"/>
              <a:ea typeface="굴림" pitchFamily="34" charset="-127"/>
            </a:endParaRPr>
          </a:p>
        </p:txBody>
      </p:sp>
      <p:sp>
        <p:nvSpPr>
          <p:cNvPr id="36870" name="Rectangle 2784"/>
          <p:cNvSpPr>
            <a:spLocks noChangeArrowheads="1"/>
          </p:cNvSpPr>
          <p:nvPr/>
        </p:nvSpPr>
        <p:spPr bwMode="ltGray">
          <a:xfrm>
            <a:off x="0" y="3603625"/>
            <a:ext cx="9993313" cy="39211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079" name="Rectangle 25" descr="Large grid"/>
          <p:cNvSpPr>
            <a:spLocks noChangeArrowheads="1"/>
          </p:cNvSpPr>
          <p:nvPr/>
        </p:nvSpPr>
        <p:spPr bwMode="auto">
          <a:xfrm>
            <a:off x="0" y="-33338"/>
            <a:ext cx="9993313" cy="3573463"/>
          </a:xfrm>
          <a:prstGeom prst="rect">
            <a:avLst/>
          </a:prstGeom>
          <a:pattFill prst="lgGrid">
            <a:fgClr>
              <a:srgbClr val="E4E4E4"/>
            </a:fgClr>
            <a:bgClr>
              <a:schemeClr val="bg1"/>
            </a:bgClr>
          </a:pattFill>
          <a:ln>
            <a:noFill/>
          </a:ln>
          <a:effectLst>
            <a:prstShdw prst="shdw17" dist="17961" dir="2700000">
              <a:srgbClr val="003700"/>
            </a:prstShdw>
          </a:effectLst>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GB" altLang="en-US" sz="2000" b="1" dirty="0">
              <a:cs typeface="Times New Roman" pitchFamily="18" charset="0"/>
            </a:endParaRPr>
          </a:p>
          <a:p>
            <a:pPr eaLnBrk="1" hangingPunct="1">
              <a:spcBef>
                <a:spcPct val="0"/>
              </a:spcBef>
              <a:buFontTx/>
              <a:buNone/>
              <a:defRPr/>
            </a:pPr>
            <a:r>
              <a:rPr lang="en-GB" altLang="en-US" sz="2000" b="1" dirty="0">
                <a:cs typeface="Times New Roman" pitchFamily="18" charset="0"/>
              </a:rPr>
              <a:t>			</a:t>
            </a:r>
            <a:endParaRPr lang="en-GB" altLang="en-US" sz="2000" b="1" dirty="0">
              <a:latin typeface="+mn-lt"/>
              <a:cs typeface="Times New Roman" pitchFamily="18" charset="0"/>
            </a:endParaRPr>
          </a:p>
          <a:p>
            <a:pPr algn="ctr" eaLnBrk="1" hangingPunct="1">
              <a:spcBef>
                <a:spcPct val="0"/>
              </a:spcBef>
              <a:buFontTx/>
              <a:buNone/>
              <a:defRPr/>
            </a:pPr>
            <a:r>
              <a:rPr lang="en-GB" altLang="en-US" sz="2000" b="1" dirty="0">
                <a:latin typeface="+mn-lt"/>
                <a:cs typeface="Times New Roman" pitchFamily="18" charset="0"/>
              </a:rPr>
              <a:t>                                    </a:t>
            </a:r>
            <a:r>
              <a:rPr lang="en-GB" altLang="en-US" sz="2800" b="1" dirty="0">
                <a:latin typeface="+mn-lt"/>
                <a:cs typeface="Times New Roman" pitchFamily="18" charset="0"/>
              </a:rPr>
              <a:t> </a:t>
            </a:r>
            <a:endParaRPr lang="en-US" altLang="en-US" sz="2800" b="1" dirty="0">
              <a:latin typeface="+mj-lt"/>
              <a:ea typeface="굴림" pitchFamily="34" charset="-127"/>
            </a:endParaRPr>
          </a:p>
        </p:txBody>
      </p:sp>
      <p:sp>
        <p:nvSpPr>
          <p:cNvPr id="36872" name="Rectangle 2787"/>
          <p:cNvSpPr>
            <a:spLocks noChangeArrowheads="1"/>
          </p:cNvSpPr>
          <p:nvPr/>
        </p:nvSpPr>
        <p:spPr bwMode="ltGray">
          <a:xfrm>
            <a:off x="0" y="3395663"/>
            <a:ext cx="9993313" cy="207962"/>
          </a:xfrm>
          <a:prstGeom prst="rect">
            <a:avLst/>
          </a:prstGeom>
          <a:solidFill>
            <a:srgbClr val="B2B2B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nvGrpSpPr>
          <p:cNvPr id="36873" name="Group 2804"/>
          <p:cNvGrpSpPr>
            <a:grpSpLocks/>
          </p:cNvGrpSpPr>
          <p:nvPr/>
        </p:nvGrpSpPr>
        <p:grpSpPr bwMode="auto">
          <a:xfrm>
            <a:off x="636588" y="1549400"/>
            <a:ext cx="1844675" cy="1204913"/>
            <a:chOff x="329" y="681"/>
            <a:chExt cx="1063" cy="759"/>
          </a:xfrm>
        </p:grpSpPr>
        <p:sp>
          <p:nvSpPr>
            <p:cNvPr id="36884" name="Rectangle 2795"/>
            <p:cNvSpPr>
              <a:spLocks noChangeArrowheads="1"/>
            </p:cNvSpPr>
            <p:nvPr/>
          </p:nvSpPr>
          <p:spPr bwMode="ltGray">
            <a:xfrm>
              <a:off x="329" y="681"/>
              <a:ext cx="103"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5" name="Rectangle 2796"/>
            <p:cNvSpPr>
              <a:spLocks noChangeArrowheads="1"/>
            </p:cNvSpPr>
            <p:nvPr/>
          </p:nvSpPr>
          <p:spPr bwMode="ltGray">
            <a:xfrm>
              <a:off x="569" y="870"/>
              <a:ext cx="103"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6" name="Rectangle 2797"/>
            <p:cNvSpPr>
              <a:spLocks noChangeArrowheads="1"/>
            </p:cNvSpPr>
            <p:nvPr/>
          </p:nvSpPr>
          <p:spPr bwMode="ltGray">
            <a:xfrm>
              <a:off x="912" y="767"/>
              <a:ext cx="102"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7" name="Rectangle 2798"/>
            <p:cNvSpPr>
              <a:spLocks noChangeArrowheads="1"/>
            </p:cNvSpPr>
            <p:nvPr/>
          </p:nvSpPr>
          <p:spPr bwMode="ltGray">
            <a:xfrm>
              <a:off x="809" y="1097"/>
              <a:ext cx="102"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8" name="Rectangle 2799"/>
            <p:cNvSpPr>
              <a:spLocks noChangeArrowheads="1"/>
            </p:cNvSpPr>
            <p:nvPr/>
          </p:nvSpPr>
          <p:spPr bwMode="ltGray">
            <a:xfrm>
              <a:off x="1049" y="1337"/>
              <a:ext cx="103"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9" name="Rectangle 2800"/>
            <p:cNvSpPr>
              <a:spLocks noChangeArrowheads="1"/>
            </p:cNvSpPr>
            <p:nvPr/>
          </p:nvSpPr>
          <p:spPr bwMode="ltGray">
            <a:xfrm>
              <a:off x="1289" y="1097"/>
              <a:ext cx="103"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90" name="Rectangle 2801"/>
            <p:cNvSpPr>
              <a:spLocks noChangeArrowheads="1"/>
            </p:cNvSpPr>
            <p:nvPr/>
          </p:nvSpPr>
          <p:spPr bwMode="ltGray">
            <a:xfrm>
              <a:off x="517" y="1284"/>
              <a:ext cx="102" cy="103"/>
            </a:xfrm>
            <a:prstGeom prst="rect">
              <a:avLst/>
            </a:prstGeom>
            <a:solidFill>
              <a:srgbClr val="005C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grpSp>
        <p:nvGrpSpPr>
          <p:cNvPr id="36874" name="Group 2805"/>
          <p:cNvGrpSpPr>
            <a:grpSpLocks/>
          </p:cNvGrpSpPr>
          <p:nvPr/>
        </p:nvGrpSpPr>
        <p:grpSpPr bwMode="auto">
          <a:xfrm>
            <a:off x="5451475" y="3033713"/>
            <a:ext cx="3997325" cy="741362"/>
            <a:chOff x="3120" y="2430"/>
            <a:chExt cx="2304" cy="467"/>
          </a:xfrm>
        </p:grpSpPr>
        <p:sp>
          <p:nvSpPr>
            <p:cNvPr id="36880" name="AutoShape 2788"/>
            <p:cNvSpPr>
              <a:spLocks noChangeArrowheads="1"/>
            </p:cNvSpPr>
            <p:nvPr/>
          </p:nvSpPr>
          <p:spPr bwMode="auto">
            <a:xfrm>
              <a:off x="3120" y="2430"/>
              <a:ext cx="601" cy="467"/>
            </a:xfrm>
            <a:prstGeom prst="chevron">
              <a:avLst>
                <a:gd name="adj" fmla="val 32173"/>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1" name="AutoShape 2792"/>
            <p:cNvSpPr>
              <a:spLocks noChangeArrowheads="1"/>
            </p:cNvSpPr>
            <p:nvPr/>
          </p:nvSpPr>
          <p:spPr bwMode="auto">
            <a:xfrm>
              <a:off x="3690" y="2430"/>
              <a:ext cx="601" cy="467"/>
            </a:xfrm>
            <a:prstGeom prst="chevron">
              <a:avLst>
                <a:gd name="adj" fmla="val 32173"/>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2" name="AutoShape 2793"/>
            <p:cNvSpPr>
              <a:spLocks noChangeArrowheads="1"/>
            </p:cNvSpPr>
            <p:nvPr/>
          </p:nvSpPr>
          <p:spPr bwMode="auto">
            <a:xfrm>
              <a:off x="4247" y="2430"/>
              <a:ext cx="601" cy="467"/>
            </a:xfrm>
            <a:prstGeom prst="chevron">
              <a:avLst>
                <a:gd name="adj" fmla="val 32173"/>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sp>
          <p:nvSpPr>
            <p:cNvPr id="36883" name="AutoShape 2794"/>
            <p:cNvSpPr>
              <a:spLocks noChangeArrowheads="1"/>
            </p:cNvSpPr>
            <p:nvPr/>
          </p:nvSpPr>
          <p:spPr bwMode="auto">
            <a:xfrm>
              <a:off x="4823" y="2430"/>
              <a:ext cx="601" cy="467"/>
            </a:xfrm>
            <a:prstGeom prst="chevron">
              <a:avLst>
                <a:gd name="adj" fmla="val 32173"/>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r"/>
              <a:endParaRPr lang="zh-CN" altLang="en-US" sz="2000" b="1">
                <a:solidFill>
                  <a:schemeClr val="accent1"/>
                </a:solidFill>
                <a:latin typeface="Lucida Sans Unicode" pitchFamily="34" charset="0"/>
                <a:ea typeface="굴림" pitchFamily="34" charset="-127"/>
              </a:endParaRPr>
            </a:p>
          </p:txBody>
        </p:sp>
      </p:grpSp>
      <p:sp>
        <p:nvSpPr>
          <p:cNvPr id="36875" name="Text Box 234"/>
          <p:cNvSpPr txBox="1">
            <a:spLocks noChangeArrowheads="1"/>
          </p:cNvSpPr>
          <p:nvPr/>
        </p:nvSpPr>
        <p:spPr bwMode="auto">
          <a:xfrm>
            <a:off x="57150" y="6445250"/>
            <a:ext cx="9848850"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b="1" dirty="0"/>
              <a:t>CIVILIAN SECRETARIAT FOR  POLICE SERVICE</a:t>
            </a:r>
          </a:p>
        </p:txBody>
      </p:sp>
      <p:sp>
        <p:nvSpPr>
          <p:cNvPr id="36876" name="Rectangle 1026"/>
          <p:cNvSpPr>
            <a:spLocks noChangeArrowheads="1"/>
          </p:cNvSpPr>
          <p:nvPr/>
        </p:nvSpPr>
        <p:spPr bwMode="black">
          <a:xfrm>
            <a:off x="415925" y="4510088"/>
            <a:ext cx="5905500" cy="863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1" hangingPunct="1">
              <a:lnSpc>
                <a:spcPct val="80000"/>
              </a:lnSpc>
            </a:pPr>
            <a:endParaRPr lang="ko-KR" altLang="en-US" sz="2800" b="1" dirty="0">
              <a:solidFill>
                <a:srgbClr val="000000"/>
              </a:solidFill>
              <a:ea typeface="굴림" pitchFamily="34" charset="-127"/>
            </a:endParaRPr>
          </a:p>
        </p:txBody>
      </p:sp>
      <p:sp>
        <p:nvSpPr>
          <p:cNvPr id="36877" name="Rectangle 1026"/>
          <p:cNvSpPr>
            <a:spLocks noChangeArrowheads="1"/>
          </p:cNvSpPr>
          <p:nvPr/>
        </p:nvSpPr>
        <p:spPr bwMode="black">
          <a:xfrm>
            <a:off x="2720975" y="923925"/>
            <a:ext cx="7056438" cy="1568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lgn="ctr" eaLnBrk="1" hangingPunct="1"/>
            <a:endParaRPr lang="ko-KR" altLang="en-US" sz="2000" b="1">
              <a:solidFill>
                <a:srgbClr val="000000"/>
              </a:solidFill>
              <a:ea typeface="굴림" pitchFamily="34" charset="-127"/>
            </a:endParaRPr>
          </a:p>
        </p:txBody>
      </p:sp>
      <p:pic>
        <p:nvPicPr>
          <p:cNvPr id="36878"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30875" y="404813"/>
            <a:ext cx="4046538" cy="157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6879" name="Title 1"/>
          <p:cNvSpPr>
            <a:spLocks/>
          </p:cNvSpPr>
          <p:nvPr/>
        </p:nvSpPr>
        <p:spPr bwMode="auto">
          <a:xfrm>
            <a:off x="685800" y="3962400"/>
            <a:ext cx="8585200" cy="2590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lnSpc>
                <a:spcPct val="140000"/>
              </a:lnSpc>
            </a:pPr>
            <a:r>
              <a:rPr lang="en-ZA" altLang="en-US" sz="2400" b="1" dirty="0" smtClean="0">
                <a:latin typeface="Arial Narrow" panose="020B0606020202030204" pitchFamily="34" charset="0"/>
              </a:rPr>
              <a:t>PRESENTATION TO THE PORTFOLIO COMMITTEE ON POLICE</a:t>
            </a:r>
            <a:endParaRPr lang="en-ZA" altLang="en-US" sz="2400" b="1" dirty="0">
              <a:latin typeface="Arial Narrow" panose="020B0606020202030204" pitchFamily="34" charset="0"/>
            </a:endParaRPr>
          </a:p>
          <a:p>
            <a:pPr algn="ctr" eaLnBrk="1" hangingPunct="1">
              <a:lnSpc>
                <a:spcPct val="140000"/>
              </a:lnSpc>
            </a:pPr>
            <a:endParaRPr lang="en-ZA" altLang="en-US" sz="2400" b="1" dirty="0" smtClean="0">
              <a:solidFill>
                <a:srgbClr val="000000"/>
              </a:solidFill>
              <a:latin typeface="Arial Narrow" panose="020B0606020202030204" pitchFamily="34" charset="0"/>
            </a:endParaRPr>
          </a:p>
          <a:p>
            <a:pPr algn="ctr" eaLnBrk="1" hangingPunct="1">
              <a:lnSpc>
                <a:spcPct val="140000"/>
              </a:lnSpc>
            </a:pPr>
            <a:r>
              <a:rPr lang="en-ZA" altLang="en-US" sz="2400" b="1" dirty="0" smtClean="0">
                <a:solidFill>
                  <a:srgbClr val="000000"/>
                </a:solidFill>
                <a:latin typeface="Arial Narrow" panose="020B0606020202030204" pitchFamily="34" charset="0"/>
              </a:rPr>
              <a:t>28 October 2020</a:t>
            </a:r>
            <a:endParaRPr lang="en-US" altLang="en-US" sz="2400" b="1" dirty="0">
              <a:solidFill>
                <a:srgbClr val="000000"/>
              </a:solidFill>
              <a:latin typeface="Arial Narrow" panose="020B0606020202030204" pitchFamily="34" charset="0"/>
            </a:endParaRPr>
          </a:p>
        </p:txBody>
      </p:sp>
    </p:spTree>
  </p:cSld>
  <p:clrMapOvr>
    <a:masterClrMapping/>
  </p:clrMapOvr>
  <p:transition spd="slow">
    <p:check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447800"/>
            <a:ext cx="9372600" cy="5029200"/>
          </a:xfrm>
          <a:prstGeom prst="rect">
            <a:avLst/>
          </a:prstGeom>
          <a:noFill/>
          <a:ln w="9525">
            <a:noFill/>
            <a:miter lim="800000"/>
            <a:headEnd/>
            <a:tailEnd/>
          </a:ln>
        </p:spPr>
        <p:txBody>
          <a:bodyPr/>
          <a:lstStyle/>
          <a:p>
            <a:pPr algn="just" eaLnBrk="1" hangingPunct="1">
              <a:lnSpc>
                <a:spcPct val="200000"/>
              </a:lnSpc>
              <a:defRPr/>
            </a:pPr>
            <a:r>
              <a:rPr lang="en-GB" dirty="0" smtClean="0">
                <a:solidFill>
                  <a:prstClr val="black"/>
                </a:solidFill>
                <a:latin typeface="Arial Narrow"/>
                <a:cs typeface="Arial Narrow"/>
              </a:rPr>
              <a:t>This draft amendment Bill seeks </a:t>
            </a:r>
            <a:r>
              <a:rPr lang="en-GB" dirty="0">
                <a:solidFill>
                  <a:prstClr val="black"/>
                </a:solidFill>
                <a:latin typeface="Arial Narrow"/>
                <a:cs typeface="Arial Narrow"/>
              </a:rPr>
              <a:t>to among other issues, </a:t>
            </a:r>
            <a:r>
              <a:rPr lang="en-GB" dirty="0" smtClean="0">
                <a:solidFill>
                  <a:prstClr val="black"/>
                </a:solidFill>
                <a:latin typeface="Arial Narrow"/>
                <a:cs typeface="Arial Narrow"/>
              </a:rPr>
              <a:t>provide </a:t>
            </a:r>
            <a:r>
              <a:rPr lang="en-GB" dirty="0">
                <a:solidFill>
                  <a:prstClr val="black"/>
                </a:solidFill>
                <a:latin typeface="Arial Narrow"/>
                <a:cs typeface="Arial Narrow"/>
              </a:rPr>
              <a:t>a framework for a holistic approach to the control and use of firearms and ammunition.</a:t>
            </a:r>
            <a:endParaRPr lang="fr-FR" dirty="0">
              <a:solidFill>
                <a:srgbClr val="000000"/>
              </a:solidFill>
              <a:latin typeface="Arial Narrow"/>
              <a:cs typeface="Arial Narrow"/>
            </a:endParaRPr>
          </a:p>
          <a:p>
            <a:pPr marL="342900" indent="-342900" algn="just" eaLnBrk="1" hangingPunct="1">
              <a:lnSpc>
                <a:spcPct val="200000"/>
              </a:lnSpc>
              <a:buFont typeface="Wingdings" charset="2"/>
              <a:buChar char="§"/>
              <a:defRPr/>
            </a:pPr>
            <a:r>
              <a:rPr lang="en-GB" dirty="0" smtClean="0">
                <a:solidFill>
                  <a:srgbClr val="000000"/>
                </a:solidFill>
                <a:latin typeface="Arial Narrow"/>
                <a:cs typeface="Arial Narrow"/>
              </a:rPr>
              <a:t>The drafting of the Bill </a:t>
            </a:r>
            <a:r>
              <a:rPr lang="en-GB" dirty="0">
                <a:solidFill>
                  <a:srgbClr val="000000"/>
                </a:solidFill>
                <a:latin typeface="Arial Narrow"/>
                <a:cs typeface="Arial Narrow"/>
              </a:rPr>
              <a:t>is </a:t>
            </a:r>
            <a:r>
              <a:rPr lang="en-GB" dirty="0" smtClean="0">
                <a:solidFill>
                  <a:srgbClr val="000000"/>
                </a:solidFill>
                <a:latin typeface="Arial Narrow"/>
                <a:cs typeface="Arial Narrow"/>
              </a:rPr>
              <a:t>finalised.</a:t>
            </a:r>
          </a:p>
          <a:p>
            <a:pPr marL="342900" indent="-342900" algn="just" eaLnBrk="1" hangingPunct="1">
              <a:lnSpc>
                <a:spcPct val="200000"/>
              </a:lnSpc>
              <a:buFont typeface="Wingdings" charset="2"/>
              <a:buChar char="§"/>
              <a:defRPr/>
            </a:pPr>
            <a:r>
              <a:rPr lang="en-GB" dirty="0" smtClean="0">
                <a:solidFill>
                  <a:srgbClr val="000000"/>
                </a:solidFill>
                <a:latin typeface="Arial Narrow"/>
                <a:cs typeface="Arial Narrow"/>
              </a:rPr>
              <a:t>The Minister was briefed on the provisions of the draft Bill and approved the internal consultation process</a:t>
            </a:r>
            <a:endParaRPr lang="en-GB" dirty="0">
              <a:solidFill>
                <a:srgbClr val="000000"/>
              </a:solidFill>
              <a:latin typeface="Arial Narrow"/>
              <a:cs typeface="Arial Narrow"/>
            </a:endParaRPr>
          </a:p>
          <a:p>
            <a:pPr marL="342900" indent="-342900" algn="just" eaLnBrk="1" hangingPunct="1">
              <a:lnSpc>
                <a:spcPct val="200000"/>
              </a:lnSpc>
              <a:buFont typeface="Wingdings" charset="2"/>
              <a:buChar char="§"/>
              <a:defRPr/>
            </a:pPr>
            <a:r>
              <a:rPr lang="en-GB" dirty="0" smtClean="0">
                <a:solidFill>
                  <a:srgbClr val="000000"/>
                </a:solidFill>
                <a:latin typeface="Arial Narrow"/>
                <a:cs typeface="Arial Narrow"/>
              </a:rPr>
              <a:t>The draft Bill was presented to the JCPS DGs </a:t>
            </a:r>
            <a:r>
              <a:rPr lang="en-GB" smtClean="0">
                <a:solidFill>
                  <a:srgbClr val="000000"/>
                </a:solidFill>
                <a:latin typeface="Arial Narrow"/>
                <a:cs typeface="Arial Narrow"/>
              </a:rPr>
              <a:t>and supported, </a:t>
            </a:r>
            <a:r>
              <a:rPr lang="en-GB" dirty="0" smtClean="0">
                <a:solidFill>
                  <a:srgbClr val="000000"/>
                </a:solidFill>
                <a:latin typeface="Arial Narrow"/>
                <a:cs typeface="Arial Narrow"/>
              </a:rPr>
              <a:t>on condition that the issues SAPS raised are clarified before </a:t>
            </a:r>
            <a:r>
              <a:rPr lang="en-GB" dirty="0">
                <a:solidFill>
                  <a:srgbClr val="000000"/>
                </a:solidFill>
                <a:latin typeface="Arial Narrow"/>
                <a:cs typeface="Arial Narrow"/>
              </a:rPr>
              <a:t> </a:t>
            </a:r>
            <a:r>
              <a:rPr lang="en-GB" dirty="0" smtClean="0">
                <a:solidFill>
                  <a:srgbClr val="000000"/>
                </a:solidFill>
                <a:latin typeface="Arial Narrow"/>
                <a:cs typeface="Arial Narrow"/>
              </a:rPr>
              <a:t>being processed to the JCPS Minister’s Cluster</a:t>
            </a:r>
          </a:p>
          <a:p>
            <a:pPr marL="342900" indent="-342900" algn="just" eaLnBrk="1" hangingPunct="1">
              <a:lnSpc>
                <a:spcPct val="200000"/>
              </a:lnSpc>
              <a:buFont typeface="Wingdings" charset="2"/>
              <a:buChar char="§"/>
              <a:defRPr/>
            </a:pPr>
            <a:r>
              <a:rPr lang="en-GB" dirty="0" smtClean="0">
                <a:solidFill>
                  <a:srgbClr val="000000"/>
                </a:solidFill>
                <a:latin typeface="Arial Narrow"/>
                <a:cs typeface="Arial Narrow"/>
              </a:rPr>
              <a:t>The issue of costing of the implementation by SAPS is still outstanding </a:t>
            </a:r>
            <a:endParaRPr lang="en-GB" dirty="0">
              <a:solidFill>
                <a:srgbClr val="000000"/>
              </a:solidFill>
              <a:latin typeface="Arial Narrow"/>
              <a:cs typeface="Arial Narrow"/>
            </a:endParaRPr>
          </a:p>
          <a:p>
            <a:pPr marL="342900" indent="-342900" algn="just" eaLnBrk="1" hangingPunct="1">
              <a:lnSpc>
                <a:spcPct val="200000"/>
              </a:lnSpc>
              <a:buFont typeface="Wingdings" charset="2"/>
              <a:buChar char="§"/>
              <a:defRPr/>
            </a:pPr>
            <a:r>
              <a:rPr lang="en-GB" dirty="0" smtClean="0">
                <a:solidFill>
                  <a:srgbClr val="000000"/>
                </a:solidFill>
                <a:latin typeface="Arial Narrow"/>
                <a:cs typeface="Arial Narrow"/>
              </a:rPr>
              <a:t>Minister is to be briefed shortly  before the draft Bill is presented to the JCPS Minister’s Cluster</a:t>
            </a:r>
            <a:endParaRPr lang="en-GB" dirty="0">
              <a:solidFill>
                <a:srgbClr val="000000"/>
              </a:solidFill>
              <a:latin typeface="Arial Narrow"/>
              <a:cs typeface="Arial Narrow"/>
            </a:endParaRPr>
          </a:p>
          <a:p>
            <a:pPr marL="342900" indent="-342900" algn="just" eaLnBrk="1" hangingPunct="1">
              <a:lnSpc>
                <a:spcPct val="200000"/>
              </a:lnSpc>
              <a:buFont typeface="Wingdings" charset="2"/>
              <a:buChar char="§"/>
              <a:defRPr/>
            </a:pPr>
            <a:r>
              <a:rPr lang="en-GB" dirty="0">
                <a:solidFill>
                  <a:srgbClr val="000000"/>
                </a:solidFill>
                <a:latin typeface="Arial Narrow"/>
                <a:cs typeface="Arial Narrow"/>
              </a:rPr>
              <a:t>Cabinet approval for publication in </a:t>
            </a:r>
            <a:r>
              <a:rPr lang="en-GB" i="1" dirty="0">
                <a:solidFill>
                  <a:srgbClr val="000000"/>
                </a:solidFill>
                <a:latin typeface="Arial Narrow"/>
                <a:cs typeface="Arial Narrow"/>
              </a:rPr>
              <a:t>Gazette</a:t>
            </a:r>
            <a:r>
              <a:rPr lang="en-GB" dirty="0">
                <a:solidFill>
                  <a:srgbClr val="000000"/>
                </a:solidFill>
                <a:latin typeface="Arial Narrow"/>
                <a:cs typeface="Arial Narrow"/>
              </a:rPr>
              <a:t>  </a:t>
            </a:r>
            <a:r>
              <a:rPr lang="en-GB" dirty="0" smtClean="0">
                <a:solidFill>
                  <a:srgbClr val="000000"/>
                </a:solidFill>
                <a:latin typeface="Arial Narrow"/>
                <a:cs typeface="Arial Narrow"/>
              </a:rPr>
              <a:t>is targeted for the 4</a:t>
            </a:r>
            <a:r>
              <a:rPr lang="en-GB" baseline="30000" dirty="0" smtClean="0">
                <a:solidFill>
                  <a:srgbClr val="000000"/>
                </a:solidFill>
                <a:latin typeface="Arial Narrow"/>
                <a:cs typeface="Arial Narrow"/>
              </a:rPr>
              <a:t>th</a:t>
            </a:r>
            <a:r>
              <a:rPr lang="en-GB" dirty="0" smtClean="0">
                <a:solidFill>
                  <a:srgbClr val="000000"/>
                </a:solidFill>
                <a:latin typeface="Arial Narrow"/>
                <a:cs typeface="Arial Narrow"/>
              </a:rPr>
              <a:t> </a:t>
            </a:r>
            <a:r>
              <a:rPr lang="en-GB" dirty="0">
                <a:solidFill>
                  <a:srgbClr val="000000"/>
                </a:solidFill>
                <a:latin typeface="Arial Narrow"/>
                <a:cs typeface="Arial Narrow"/>
              </a:rPr>
              <a:t>Quarter.</a:t>
            </a:r>
          </a:p>
          <a:p>
            <a:pPr lvl="1" eaLnBrk="1" hangingPunct="1">
              <a:defRPr/>
            </a:pPr>
            <a:endParaRPr lang="en-GB" sz="2400" dirty="0">
              <a:solidFill>
                <a:prstClr val="black"/>
              </a:solidFill>
              <a:latin typeface="Calibri"/>
              <a:cs typeface="Arial" panose="020B0604020202020204" pitchFamily="34" charset="0"/>
            </a:endParaRPr>
          </a:p>
          <a:p>
            <a:pPr lvl="1" eaLnBrk="1" hangingPunct="1">
              <a:defRPr/>
            </a:pPr>
            <a:r>
              <a:rPr lang="en-GB" sz="2400" dirty="0">
                <a:solidFill>
                  <a:prstClr val="black"/>
                </a:solidFill>
                <a:latin typeface="Calibri"/>
                <a:cs typeface="Arial" panose="020B0604020202020204" pitchFamily="34" charset="0"/>
              </a:rPr>
              <a:t> </a:t>
            </a:r>
          </a:p>
        </p:txBody>
      </p:sp>
      <p:sp>
        <p:nvSpPr>
          <p:cNvPr id="2" name="TextBox 1"/>
          <p:cNvSpPr txBox="1"/>
          <p:nvPr/>
        </p:nvSpPr>
        <p:spPr>
          <a:xfrm>
            <a:off x="762000" y="103882"/>
            <a:ext cx="7848600" cy="553998"/>
          </a:xfrm>
          <a:prstGeom prst="rect">
            <a:avLst/>
          </a:prstGeom>
          <a:noFill/>
        </p:spPr>
        <p:txBody>
          <a:bodyPr wrap="square" rtlCol="0">
            <a:spAutoFit/>
          </a:bodyPr>
          <a:lstStyle/>
          <a:p>
            <a:r>
              <a:rPr lang="en-US" altLang="en-US" sz="3000" b="1" dirty="0" smtClean="0">
                <a:solidFill>
                  <a:srgbClr val="000000"/>
                </a:solidFill>
                <a:latin typeface="Arial Narrow"/>
                <a:cs typeface="Arial Narrow"/>
              </a:rPr>
              <a:t>DRAFT FIREARMS CONTROL AMENDMENT BILL</a:t>
            </a:r>
            <a:endParaRPr lang="en-US" altLang="en-US" sz="3000" b="1" dirty="0">
              <a:solidFill>
                <a:srgbClr val="000000"/>
              </a:solidFill>
              <a:latin typeface="Arial Narrow"/>
              <a:cs typeface="Arial Narrow"/>
            </a:endParaRPr>
          </a:p>
        </p:txBody>
      </p:sp>
    </p:spTree>
    <p:extLst>
      <p:ext uri="{BB962C8B-B14F-4D97-AF65-F5344CB8AC3E}">
        <p14:creationId xmlns:p14="http://schemas.microsoft.com/office/powerpoint/2010/main" xmlns="" val="4152616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40677" y="1371600"/>
            <a:ext cx="9536723" cy="5105400"/>
          </a:xfrm>
          <a:prstGeom prst="rect">
            <a:avLst/>
          </a:prstGeom>
          <a:noFill/>
          <a:ln w="9525">
            <a:noFill/>
            <a:miter lim="800000"/>
            <a:headEnd/>
            <a:tailEnd/>
          </a:ln>
        </p:spPr>
        <p:txBody>
          <a:bodyPr/>
          <a:lstStyle/>
          <a:p>
            <a:pPr algn="just" eaLnBrk="1" hangingPunct="1">
              <a:lnSpc>
                <a:spcPct val="150000"/>
              </a:lnSpc>
            </a:pPr>
            <a:r>
              <a:rPr lang="en-US" altLang="en-US" dirty="0">
                <a:latin typeface="Arial Narrow" panose="020B0606020202030204" pitchFamily="34" charset="0"/>
                <a:ea typeface="Calibri" panose="020F0502020204030204" pitchFamily="34" charset="0"/>
              </a:rPr>
              <a:t>The South African Police Service Act, 1995 (Act No. 68 of 1995), predates the Constitution of the Republic of South Africa, 1996 (“the Constitution”) and needs to be fully aligned with the Constitution. In addition, there were a number of other imperatives which led to a full review of the Act:</a:t>
            </a:r>
          </a:p>
          <a:p>
            <a:pPr marL="285750" indent="-285750" algn="just" eaLnBrk="1" hangingPunct="1">
              <a:lnSpc>
                <a:spcPct val="150000"/>
              </a:lnSpc>
              <a:buFont typeface="Arial" panose="020B0604020202020204" pitchFamily="34" charset="0"/>
              <a:buChar char="•"/>
            </a:pPr>
            <a:r>
              <a:rPr lang="en-US" altLang="en-US" sz="1700" dirty="0" smtClean="0">
                <a:latin typeface="Arial Narrow" panose="020B0606020202030204" pitchFamily="34" charset="0"/>
                <a:ea typeface="Calibri" panose="020F0502020204030204" pitchFamily="34" charset="0"/>
              </a:rPr>
              <a:t>There </a:t>
            </a:r>
            <a:r>
              <a:rPr lang="en-US" altLang="en-US" sz="1700" dirty="0">
                <a:latin typeface="Arial Narrow" panose="020B0606020202030204" pitchFamily="34" charset="0"/>
                <a:ea typeface="Calibri" panose="020F0502020204030204" pitchFamily="34" charset="0"/>
              </a:rPr>
              <a:t>are various shortcomings in the legal framework </a:t>
            </a:r>
            <a:r>
              <a:rPr lang="en-US" altLang="en-US" sz="1700" dirty="0" smtClean="0">
                <a:latin typeface="Arial Narrow" panose="020B0606020202030204" pitchFamily="34" charset="0"/>
                <a:ea typeface="Calibri" panose="020F0502020204030204" pitchFamily="34" charset="0"/>
              </a:rPr>
              <a:t>which </a:t>
            </a:r>
            <a:r>
              <a:rPr lang="en-US" altLang="en-US" sz="1700" dirty="0">
                <a:latin typeface="Arial Narrow" panose="020B0606020202030204" pitchFamily="34" charset="0"/>
                <a:ea typeface="Calibri" panose="020F0502020204030204" pitchFamily="34" charset="0"/>
              </a:rPr>
              <a:t>governs the police </a:t>
            </a:r>
            <a:r>
              <a:rPr lang="en-US" altLang="en-US" sz="1700" dirty="0" smtClean="0">
                <a:latin typeface="Arial Narrow" panose="020B0606020202030204" pitchFamily="34" charset="0"/>
                <a:ea typeface="Calibri" panose="020F0502020204030204" pitchFamily="34" charset="0"/>
              </a:rPr>
              <a:t>service</a:t>
            </a:r>
            <a:r>
              <a:rPr lang="en-US" altLang="en-US" sz="1700" dirty="0">
                <a:latin typeface="Arial Narrow" panose="020B0606020202030204" pitchFamily="34" charset="0"/>
                <a:ea typeface="Calibri" panose="020F0502020204030204" pitchFamily="34" charset="0"/>
              </a:rPr>
              <a:t>, such as the fact that </a:t>
            </a:r>
            <a:r>
              <a:rPr lang="en-US" altLang="en-US" sz="1700" dirty="0" smtClean="0">
                <a:latin typeface="Arial Narrow" panose="020B0606020202030204" pitchFamily="34" charset="0"/>
                <a:ea typeface="Calibri" panose="020F0502020204030204" pitchFamily="34" charset="0"/>
              </a:rPr>
              <a:t>the </a:t>
            </a:r>
            <a:r>
              <a:rPr lang="en-US" altLang="en-US" sz="1700" dirty="0">
                <a:latin typeface="Arial Narrow" panose="020B0606020202030204" pitchFamily="34" charset="0"/>
                <a:ea typeface="Calibri" panose="020F0502020204030204" pitchFamily="34" charset="0"/>
              </a:rPr>
              <a:t>intelligence division is not regulated in terms of </a:t>
            </a:r>
            <a:r>
              <a:rPr lang="en-US" altLang="en-US" sz="1700" dirty="0" smtClean="0">
                <a:latin typeface="Arial Narrow" panose="020B0606020202030204" pitchFamily="34" charset="0"/>
                <a:ea typeface="Calibri" panose="020F0502020204030204" pitchFamily="34" charset="0"/>
              </a:rPr>
              <a:t>the South </a:t>
            </a:r>
            <a:r>
              <a:rPr lang="en-US" altLang="en-US" sz="1700" dirty="0">
                <a:latin typeface="Arial Narrow" panose="020B0606020202030204" pitchFamily="34" charset="0"/>
                <a:ea typeface="Calibri" panose="020F0502020204030204" pitchFamily="34" charset="0"/>
              </a:rPr>
              <a:t>African Police Service Act, </a:t>
            </a:r>
            <a:r>
              <a:rPr lang="en-US" altLang="en-US" sz="1700" dirty="0" smtClean="0">
                <a:latin typeface="Arial Narrow" panose="020B0606020202030204" pitchFamily="34" charset="0"/>
                <a:ea typeface="Calibri" panose="020F0502020204030204" pitchFamily="34" charset="0"/>
              </a:rPr>
              <a:t>1995.</a:t>
            </a:r>
          </a:p>
          <a:p>
            <a:pPr marL="285750" indent="-285750" algn="just" eaLnBrk="1" hangingPunct="1">
              <a:lnSpc>
                <a:spcPct val="150000"/>
              </a:lnSpc>
              <a:buFont typeface="Arial" panose="020B0604020202020204" pitchFamily="34" charset="0"/>
              <a:buChar char="•"/>
            </a:pPr>
            <a:r>
              <a:rPr lang="en-US" altLang="en-US" sz="1700" dirty="0" smtClean="0">
                <a:latin typeface="Arial Narrow" panose="020B0606020202030204" pitchFamily="34" charset="0"/>
                <a:ea typeface="Calibri" panose="020F0502020204030204" pitchFamily="34" charset="0"/>
              </a:rPr>
              <a:t>Issues </a:t>
            </a:r>
            <a:r>
              <a:rPr lang="en-US" altLang="en-US" sz="1700" dirty="0">
                <a:latin typeface="Arial Narrow" panose="020B0606020202030204" pitchFamily="34" charset="0"/>
                <a:ea typeface="Calibri" panose="020F0502020204030204" pitchFamily="34" charset="0"/>
              </a:rPr>
              <a:t>such as integrity testing, lifestyle audits and conflicts of interests are not addressed in the Act. </a:t>
            </a:r>
          </a:p>
          <a:p>
            <a:pPr marL="285750" indent="-285750" algn="just" eaLnBrk="1" hangingPunct="1">
              <a:lnSpc>
                <a:spcPct val="150000"/>
              </a:lnSpc>
              <a:buFont typeface="Arial" panose="020B0604020202020204" pitchFamily="34" charset="0"/>
              <a:buChar char="•"/>
            </a:pPr>
            <a:r>
              <a:rPr lang="en-US" altLang="en-US" sz="1700" dirty="0">
                <a:latin typeface="Arial Narrow" panose="020B0606020202030204" pitchFamily="34" charset="0"/>
                <a:ea typeface="Calibri" panose="020F0502020204030204" pitchFamily="34" charset="0"/>
              </a:rPr>
              <a:t>Community policing and the oversight of the community police forums over the police service need to be enhanced.</a:t>
            </a:r>
          </a:p>
          <a:p>
            <a:pPr marL="285750" indent="-285750" algn="just" eaLnBrk="1" hangingPunct="1">
              <a:lnSpc>
                <a:spcPct val="150000"/>
              </a:lnSpc>
              <a:buFont typeface="Arial" panose="020B0604020202020204" pitchFamily="34" charset="0"/>
              <a:buChar char="•"/>
            </a:pPr>
            <a:r>
              <a:rPr lang="en-US" altLang="en-US" sz="1700" dirty="0">
                <a:latin typeface="Arial Narrow" panose="020B0606020202030204" pitchFamily="34" charset="0"/>
                <a:ea typeface="Calibri" panose="020F0502020204030204" pitchFamily="34" charset="0"/>
              </a:rPr>
              <a:t>The coordination between the police service and municipal police services needs to be improved in terms of the concept of a single police service and section 206(7) of the Constitution to enhance the framework for the establishment, powers, functions and control of municipal police services</a:t>
            </a:r>
            <a:r>
              <a:rPr lang="en-US" altLang="en-US" sz="1700" dirty="0" smtClean="0">
                <a:latin typeface="Arial Narrow" panose="020B0606020202030204" pitchFamily="34" charset="0"/>
                <a:ea typeface="Calibri" panose="020F0502020204030204" pitchFamily="34" charset="0"/>
              </a:rPr>
              <a:t>.</a:t>
            </a:r>
          </a:p>
          <a:p>
            <a:pPr marL="285750" indent="-285750" algn="just" eaLnBrk="1" hangingPunct="1">
              <a:lnSpc>
                <a:spcPct val="150000"/>
              </a:lnSpc>
              <a:buFont typeface="Arial" panose="020B0604020202020204" pitchFamily="34" charset="0"/>
              <a:buChar char="•"/>
            </a:pPr>
            <a:r>
              <a:rPr lang="en-US" altLang="en-US" sz="1700" dirty="0">
                <a:latin typeface="Arial Narrow" panose="020B0606020202030204" pitchFamily="34" charset="0"/>
                <a:ea typeface="Calibri" panose="020F0502020204030204" pitchFamily="34" charset="0"/>
              </a:rPr>
              <a:t>Numerous Governmental policies </a:t>
            </a:r>
            <a:r>
              <a:rPr lang="en-US" altLang="en-US" sz="1700" dirty="0" smtClean="0">
                <a:latin typeface="Arial Narrow" panose="020B0606020202030204" pitchFamily="34" charset="0"/>
                <a:ea typeface="Calibri" panose="020F0502020204030204" pitchFamily="34" charset="0"/>
              </a:rPr>
              <a:t>were </a:t>
            </a:r>
            <a:r>
              <a:rPr lang="en-US" altLang="en-US" sz="1700" dirty="0">
                <a:latin typeface="Arial Narrow" panose="020B0606020202030204" pitchFamily="34" charset="0"/>
                <a:ea typeface="Calibri" panose="020F0502020204030204" pitchFamily="34" charset="0"/>
              </a:rPr>
              <a:t>developed and require integration thereof into the South African Police Service Act, 1995, for effective implementation, and to align the said Act with the White Paper on Policing, 2016, Community Policing Policy, the Policy on a Single Police Service, and the National Development Plan, 2030. </a:t>
            </a:r>
          </a:p>
          <a:p>
            <a:pPr algn="just" eaLnBrk="1" hangingPunct="1">
              <a:lnSpc>
                <a:spcPct val="150000"/>
              </a:lnSpc>
            </a:pPr>
            <a:endParaRPr lang="en-US" altLang="en-US" dirty="0">
              <a:latin typeface="Arial Narrow" panose="020B0606020202030204" pitchFamily="34" charset="0"/>
              <a:ea typeface="Calibri" panose="020F0502020204030204" pitchFamily="34" charset="0"/>
            </a:endParaRPr>
          </a:p>
          <a:p>
            <a:pPr algn="just" eaLnBrk="1" hangingPunct="1">
              <a:lnSpc>
                <a:spcPct val="150000"/>
              </a:lnSpc>
            </a:pPr>
            <a:endParaRPr lang="en-US" altLang="en-US" dirty="0">
              <a:ea typeface="Calibri" panose="020F0502020204030204" pitchFamily="34" charset="0"/>
            </a:endParaRPr>
          </a:p>
          <a:p>
            <a:pPr algn="just" eaLnBrk="1" hangingPunct="1">
              <a:lnSpc>
                <a:spcPct val="200000"/>
              </a:lnSpc>
              <a:defRPr/>
            </a:pPr>
            <a:endParaRPr lang="en-GB" dirty="0">
              <a:solidFill>
                <a:prstClr val="black"/>
              </a:solidFill>
              <a:latin typeface="Arial Narrow"/>
              <a:cs typeface="Arial Narrow"/>
            </a:endParaRPr>
          </a:p>
          <a:p>
            <a:pPr marL="457200" indent="-457200" algn="just" eaLnBrk="1" hangingPunct="1">
              <a:lnSpc>
                <a:spcPct val="150000"/>
              </a:lnSpc>
              <a:buFont typeface="Wingdings" charset="2"/>
              <a:buChar char="§"/>
              <a:defRPr/>
            </a:pPr>
            <a:endParaRPr lang="en-GB" dirty="0" smtClean="0">
              <a:solidFill>
                <a:prstClr val="black"/>
              </a:solidFill>
              <a:latin typeface="Arial Narrow"/>
              <a:cs typeface="Arial Narrow"/>
            </a:endParaRPr>
          </a:p>
          <a:p>
            <a:pPr marL="342900" indent="-342900" algn="just" eaLnBrk="1" hangingPunct="1">
              <a:lnSpc>
                <a:spcPct val="150000"/>
              </a:lnSpc>
              <a:buFont typeface="Wingdings" charset="2"/>
              <a:buChar char="§"/>
              <a:defRPr/>
            </a:pPr>
            <a:endParaRPr lang="en-GB" dirty="0">
              <a:solidFill>
                <a:prstClr val="black"/>
              </a:solidFill>
              <a:latin typeface="Arial Narrow"/>
              <a:cs typeface="Arial Narrow"/>
            </a:endParaRPr>
          </a:p>
        </p:txBody>
      </p:sp>
      <p:sp>
        <p:nvSpPr>
          <p:cNvPr id="2" name="TextBox 1"/>
          <p:cNvSpPr txBox="1"/>
          <p:nvPr/>
        </p:nvSpPr>
        <p:spPr>
          <a:xfrm>
            <a:off x="140677" y="198438"/>
            <a:ext cx="9580315" cy="984885"/>
          </a:xfrm>
          <a:prstGeom prst="rect">
            <a:avLst/>
          </a:prstGeom>
          <a:noFill/>
        </p:spPr>
        <p:txBody>
          <a:bodyPr wrap="none" rtlCol="0">
            <a:spAutoFit/>
          </a:bodyPr>
          <a:lstStyle/>
          <a:p>
            <a:r>
              <a:rPr lang="en-US" altLang="en-US" sz="3000" b="1" dirty="0" smtClean="0">
                <a:solidFill>
                  <a:srgbClr val="000000"/>
                </a:solidFill>
                <a:latin typeface="Arial Narrow"/>
                <a:cs typeface="Arial Narrow"/>
              </a:rPr>
              <a:t>DRAFT SOUTH AFRICAN POLICE SERVICE AMENDMENT BILL</a:t>
            </a:r>
            <a:endParaRPr lang="en-US" altLang="en-US" sz="3000" b="1" dirty="0">
              <a:solidFill>
                <a:srgbClr val="000000"/>
              </a:solidFill>
              <a:latin typeface="Arial Narrow"/>
              <a:cs typeface="Arial Narrow"/>
            </a:endParaRPr>
          </a:p>
          <a:p>
            <a:endParaRPr lang="en-US" sz="2800" dirty="0"/>
          </a:p>
        </p:txBody>
      </p:sp>
    </p:spTree>
    <p:extLst>
      <p:ext uri="{BB962C8B-B14F-4D97-AF65-F5344CB8AC3E}">
        <p14:creationId xmlns:p14="http://schemas.microsoft.com/office/powerpoint/2010/main" xmlns="" val="2975931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876800"/>
          </a:xfrm>
          <a:prstGeom prst="rect">
            <a:avLst/>
          </a:prstGeom>
          <a:noFill/>
          <a:ln w="9525">
            <a:noFill/>
            <a:miter lim="800000"/>
            <a:headEnd/>
            <a:tailEnd/>
          </a:ln>
        </p:spPr>
        <p:txBody>
          <a:bodyPr/>
          <a:lstStyle/>
          <a:p>
            <a:pPr marL="457200" indent="-457200" algn="just" eaLnBrk="1" hangingPunct="1">
              <a:lnSpc>
                <a:spcPct val="150000"/>
              </a:lnSpc>
              <a:buFont typeface="Wingdings" charset="2"/>
              <a:buChar char="§"/>
              <a:defRPr/>
            </a:pPr>
            <a:r>
              <a:rPr lang="en-US" altLang="en-US" dirty="0">
                <a:latin typeface="Arial Narrow" panose="020B0606020202030204" pitchFamily="34" charset="0"/>
                <a:ea typeface="Calibri" panose="020F0502020204030204" pitchFamily="34" charset="0"/>
              </a:rPr>
              <a:t>The Constitutional Court judgment in the matter of the </a:t>
            </a:r>
            <a:r>
              <a:rPr lang="en-US" altLang="en-US" i="1" u="sng" dirty="0">
                <a:latin typeface="Arial Narrow" panose="020B0606020202030204" pitchFamily="34" charset="0"/>
                <a:ea typeface="Calibri" panose="020F0502020204030204" pitchFamily="34" charset="0"/>
              </a:rPr>
              <a:t>Helen </a:t>
            </a:r>
            <a:r>
              <a:rPr lang="en-US" altLang="en-US" i="1" u="sng" dirty="0" err="1">
                <a:latin typeface="Arial Narrow" panose="020B0606020202030204" pitchFamily="34" charset="0"/>
                <a:ea typeface="Calibri" panose="020F0502020204030204" pitchFamily="34" charset="0"/>
              </a:rPr>
              <a:t>Suzman</a:t>
            </a:r>
            <a:r>
              <a:rPr lang="en-US" altLang="en-US" i="1" u="sng" dirty="0">
                <a:latin typeface="Arial Narrow" panose="020B0606020202030204" pitchFamily="34" charset="0"/>
                <a:ea typeface="Calibri" panose="020F0502020204030204" pitchFamily="34" charset="0"/>
              </a:rPr>
              <a:t> Foundation v the President and Others and </a:t>
            </a:r>
            <a:r>
              <a:rPr lang="en-US" altLang="en-US" i="1" u="sng" dirty="0" err="1">
                <a:latin typeface="Arial Narrow" panose="020B0606020202030204" pitchFamily="34" charset="0"/>
                <a:ea typeface="Calibri" panose="020F0502020204030204" pitchFamily="34" charset="0"/>
              </a:rPr>
              <a:t>Glenister</a:t>
            </a:r>
            <a:r>
              <a:rPr lang="en-US" altLang="en-US" i="1" u="sng" dirty="0">
                <a:latin typeface="Arial Narrow" panose="020B0606020202030204" pitchFamily="34" charset="0"/>
                <a:ea typeface="Calibri" panose="020F0502020204030204" pitchFamily="34" charset="0"/>
              </a:rPr>
              <a:t> v the President and Others</a:t>
            </a:r>
            <a:r>
              <a:rPr lang="en-US" altLang="en-US" dirty="0">
                <a:latin typeface="Arial Narrow" panose="020B0606020202030204" pitchFamily="34" charset="0"/>
                <a:ea typeface="Calibri" panose="020F0502020204030204" pitchFamily="34" charset="0"/>
              </a:rPr>
              <a:t>, found certain sections of the South African Police Service Act, 1995, unconstitutional and in the </a:t>
            </a:r>
            <a:r>
              <a:rPr lang="en-US" altLang="en-US" i="1" dirty="0" err="1">
                <a:latin typeface="Arial Narrow" panose="020B0606020202030204" pitchFamily="34" charset="0"/>
                <a:ea typeface="Calibri" panose="020F0502020204030204" pitchFamily="34" charset="0"/>
              </a:rPr>
              <a:t>Mlungwana</a:t>
            </a:r>
            <a:r>
              <a:rPr lang="en-US" altLang="en-US" dirty="0">
                <a:latin typeface="Arial Narrow" panose="020B0606020202030204" pitchFamily="34" charset="0"/>
                <a:ea typeface="Calibri" panose="020F0502020204030204" pitchFamily="34" charset="0"/>
              </a:rPr>
              <a:t> judgment the non-notification of intended gatherings under the Regulation of Gatherings Act, 1993 (Act No. 205 of 1993), was decriminalized. The deletion of the relevant sections and amendments to the last-mentioned Act are proposed to address the operational concerns raised by the </a:t>
            </a:r>
            <a:r>
              <a:rPr lang="en-US" altLang="en-US" i="1" dirty="0" err="1">
                <a:latin typeface="Arial Narrow" panose="020B0606020202030204" pitchFamily="34" charset="0"/>
                <a:ea typeface="Calibri" panose="020F0502020204030204" pitchFamily="34" charset="0"/>
              </a:rPr>
              <a:t>Mlungwana</a:t>
            </a:r>
            <a:r>
              <a:rPr lang="en-US" altLang="en-US" dirty="0">
                <a:latin typeface="Arial Narrow" panose="020B0606020202030204" pitchFamily="34" charset="0"/>
                <a:ea typeface="Calibri" panose="020F0502020204030204" pitchFamily="34" charset="0"/>
              </a:rPr>
              <a:t> judgment</a:t>
            </a:r>
            <a:r>
              <a:rPr lang="en-US" altLang="en-US" dirty="0" smtClean="0">
                <a:latin typeface="Arial Narrow" panose="020B0606020202030204" pitchFamily="34" charset="0"/>
                <a:ea typeface="Calibri" panose="020F0502020204030204" pitchFamily="34" charset="0"/>
              </a:rPr>
              <a:t>.</a:t>
            </a:r>
          </a:p>
          <a:p>
            <a:pPr marL="457200" indent="-457200" algn="just" eaLnBrk="1" hangingPunct="1">
              <a:lnSpc>
                <a:spcPct val="150000"/>
              </a:lnSpc>
              <a:buFont typeface="Wingdings" charset="2"/>
              <a:buChar char="§"/>
              <a:defRPr/>
            </a:pPr>
            <a:r>
              <a:rPr lang="en-US" altLang="en-US" dirty="0">
                <a:latin typeface="Arial Narrow" panose="020B0606020202030204" pitchFamily="34" charset="0"/>
                <a:ea typeface="Calibri" panose="020F0502020204030204" pitchFamily="34" charset="0"/>
              </a:rPr>
              <a:t>After the </a:t>
            </a:r>
            <a:r>
              <a:rPr lang="en-US" altLang="en-US" dirty="0" err="1">
                <a:latin typeface="Arial Narrow" panose="020B0606020202030204" pitchFamily="34" charset="0"/>
                <a:ea typeface="Calibri" panose="020F0502020204030204" pitchFamily="34" charset="0"/>
              </a:rPr>
              <a:t>Marikana</a:t>
            </a:r>
            <a:r>
              <a:rPr lang="en-US" altLang="en-US" dirty="0">
                <a:latin typeface="Arial Narrow" panose="020B0606020202030204" pitchFamily="34" charset="0"/>
                <a:ea typeface="Calibri" panose="020F0502020204030204" pitchFamily="34" charset="0"/>
              </a:rPr>
              <a:t> tragedy the Commission of Inquiry headed by Judge </a:t>
            </a:r>
            <a:r>
              <a:rPr lang="en-US" altLang="en-US" dirty="0" err="1">
                <a:latin typeface="Arial Narrow" panose="020B0606020202030204" pitchFamily="34" charset="0"/>
                <a:ea typeface="Calibri" panose="020F0502020204030204" pitchFamily="34" charset="0"/>
              </a:rPr>
              <a:t>Farlam</a:t>
            </a:r>
            <a:r>
              <a:rPr lang="en-US" altLang="en-US" dirty="0">
                <a:latin typeface="Arial Narrow" panose="020B0606020202030204" pitchFamily="34" charset="0"/>
                <a:ea typeface="Calibri" panose="020F0502020204030204" pitchFamily="34" charset="0"/>
              </a:rPr>
              <a:t>, made recommendations, which included the appointment of an International Panel of Experts to investigate various aspects relating to policing in general and crowd management in particular and report to the Minister of Police thereon. The relevant recommendations made by the Panel in its report, have an impact on various factors also addressed in the NDP and abovementioned policies. </a:t>
            </a:r>
          </a:p>
          <a:p>
            <a:pPr marL="457200" indent="-457200" algn="just" eaLnBrk="1" hangingPunct="1">
              <a:lnSpc>
                <a:spcPct val="150000"/>
              </a:lnSpc>
              <a:buFont typeface="Wingdings" charset="2"/>
              <a:buChar char="§"/>
              <a:defRPr/>
            </a:pPr>
            <a:endParaRPr lang="en-US" altLang="en-US" dirty="0">
              <a:ea typeface="Calibri" panose="020F0502020204030204" pitchFamily="34" charset="0"/>
            </a:endParaRPr>
          </a:p>
          <a:p>
            <a:pPr marL="457200" indent="-457200" algn="just" eaLnBrk="1" hangingPunct="1">
              <a:lnSpc>
                <a:spcPct val="150000"/>
              </a:lnSpc>
              <a:buFont typeface="Wingdings" charset="2"/>
              <a:buChar char="§"/>
              <a:defRPr/>
            </a:pPr>
            <a:endParaRPr lang="en-GB" dirty="0" smtClean="0">
              <a:solidFill>
                <a:prstClr val="black"/>
              </a:solidFill>
              <a:latin typeface="Arial Narrow"/>
              <a:cs typeface="Arial Narrow"/>
            </a:endParaRPr>
          </a:p>
          <a:p>
            <a:pPr marL="342900" indent="-342900" algn="just" eaLnBrk="1" hangingPunct="1">
              <a:lnSpc>
                <a:spcPct val="150000"/>
              </a:lnSpc>
              <a:buFont typeface="Wingdings" charset="2"/>
              <a:buChar char="§"/>
              <a:defRPr/>
            </a:pPr>
            <a:endParaRPr lang="en-GB" dirty="0">
              <a:solidFill>
                <a:prstClr val="black"/>
              </a:solidFill>
              <a:latin typeface="Arial Narrow"/>
              <a:cs typeface="Arial Narrow"/>
            </a:endParaRPr>
          </a:p>
        </p:txBody>
      </p:sp>
      <p:sp>
        <p:nvSpPr>
          <p:cNvPr id="2" name="TextBox 1"/>
          <p:cNvSpPr txBox="1"/>
          <p:nvPr/>
        </p:nvSpPr>
        <p:spPr>
          <a:xfrm>
            <a:off x="140677" y="198438"/>
            <a:ext cx="9580315" cy="984885"/>
          </a:xfrm>
          <a:prstGeom prst="rect">
            <a:avLst/>
          </a:prstGeom>
          <a:noFill/>
        </p:spPr>
        <p:txBody>
          <a:bodyPr wrap="none" rtlCol="0">
            <a:spAutoFit/>
          </a:bodyPr>
          <a:lstStyle/>
          <a:p>
            <a:r>
              <a:rPr lang="en-US" altLang="en-US" sz="3000" b="1" dirty="0" smtClean="0">
                <a:solidFill>
                  <a:srgbClr val="000000"/>
                </a:solidFill>
                <a:latin typeface="Arial Narrow"/>
                <a:cs typeface="Arial Narrow"/>
              </a:rPr>
              <a:t>DRAFT SOUTH AFRICAN POLICE SERVICE AMENDMENT BILL</a:t>
            </a:r>
            <a:endParaRPr lang="en-US" altLang="en-US" sz="3000" b="1" dirty="0">
              <a:solidFill>
                <a:srgbClr val="000000"/>
              </a:solidFill>
              <a:latin typeface="Arial Narrow"/>
              <a:cs typeface="Arial Narrow"/>
            </a:endParaRPr>
          </a:p>
          <a:p>
            <a:endParaRPr lang="en-US" sz="2800" dirty="0"/>
          </a:p>
        </p:txBody>
      </p:sp>
    </p:spTree>
    <p:extLst>
      <p:ext uri="{BB962C8B-B14F-4D97-AF65-F5344CB8AC3E}">
        <p14:creationId xmlns:p14="http://schemas.microsoft.com/office/powerpoint/2010/main" xmlns="" val="36144209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876800"/>
          </a:xfrm>
          <a:prstGeom prst="rect">
            <a:avLst/>
          </a:prstGeom>
          <a:noFill/>
          <a:ln w="9525">
            <a:noFill/>
            <a:miter lim="800000"/>
            <a:headEnd/>
            <a:tailEnd/>
          </a:ln>
        </p:spPr>
        <p:txBody>
          <a:bodyPr/>
          <a:lstStyle/>
          <a:p>
            <a:pPr marL="457200" indent="-457200" algn="just" eaLnBrk="1" hangingPunct="1">
              <a:lnSpc>
                <a:spcPct val="150000"/>
              </a:lnSpc>
              <a:buFont typeface="Wingdings" charset="2"/>
              <a:buChar char="§"/>
              <a:defRPr/>
            </a:pPr>
            <a:r>
              <a:rPr lang="en-US" sz="1600" dirty="0">
                <a:solidFill>
                  <a:prstClr val="black"/>
                </a:solidFill>
                <a:latin typeface="Arial Narrow"/>
                <a:cs typeface="Arial Narrow"/>
              </a:rPr>
              <a:t>The Civilian Secretariat for the Police Service Act, 2011 (Act No. 2 of 2011), and the White Paper on Policing necessitated the transfer of the provisions relating to community policing from the South African Police Service Act, 1995, to the Civilian Secretariat for Police Service Act, 2011.</a:t>
            </a:r>
          </a:p>
          <a:p>
            <a:pPr marL="457200" indent="-457200" algn="just" eaLnBrk="1" hangingPunct="1">
              <a:lnSpc>
                <a:spcPct val="150000"/>
              </a:lnSpc>
              <a:buFont typeface="Wingdings" charset="2"/>
              <a:buChar char="§"/>
              <a:defRPr/>
            </a:pPr>
            <a:r>
              <a:rPr lang="en-US" sz="1600" dirty="0" smtClean="0">
                <a:solidFill>
                  <a:prstClr val="black"/>
                </a:solidFill>
                <a:latin typeface="Arial Narrow"/>
                <a:cs typeface="Arial Narrow"/>
              </a:rPr>
              <a:t>The </a:t>
            </a:r>
            <a:r>
              <a:rPr lang="en-US" sz="1600" dirty="0">
                <a:solidFill>
                  <a:prstClr val="black"/>
                </a:solidFill>
                <a:latin typeface="Arial Narrow"/>
                <a:cs typeface="Arial Narrow"/>
              </a:rPr>
              <a:t>draft Bill was promoted through the JCPS Cluster (Directors General and Ministers) to Cabinet and on 23 September 2020 Cabinet approved the publication of the Bill for public comments.</a:t>
            </a:r>
          </a:p>
          <a:p>
            <a:pPr marL="457200" indent="-457200" algn="just" eaLnBrk="1" hangingPunct="1">
              <a:lnSpc>
                <a:spcPct val="150000"/>
              </a:lnSpc>
              <a:buFont typeface="Wingdings" charset="2"/>
              <a:buChar char="§"/>
              <a:defRPr/>
            </a:pPr>
            <a:r>
              <a:rPr lang="en-US" sz="1600" dirty="0" smtClean="0">
                <a:solidFill>
                  <a:prstClr val="black"/>
                </a:solidFill>
                <a:latin typeface="Arial Narrow"/>
                <a:cs typeface="Arial Narrow"/>
              </a:rPr>
              <a:t>A </a:t>
            </a:r>
            <a:r>
              <a:rPr lang="en-US" sz="1600" dirty="0">
                <a:solidFill>
                  <a:prstClr val="black"/>
                </a:solidFill>
                <a:latin typeface="Arial Narrow"/>
                <a:cs typeface="Arial Narrow"/>
              </a:rPr>
              <a:t>Notice, inviting public comments on the Bill was published in the Gazette on 1 October 2020.</a:t>
            </a:r>
          </a:p>
          <a:p>
            <a:pPr marL="457200" indent="-457200" algn="just" eaLnBrk="1" hangingPunct="1">
              <a:lnSpc>
                <a:spcPct val="150000"/>
              </a:lnSpc>
              <a:buFont typeface="Wingdings" charset="2"/>
              <a:buChar char="§"/>
              <a:defRPr/>
            </a:pPr>
            <a:r>
              <a:rPr lang="en-US" sz="1600" dirty="0">
                <a:solidFill>
                  <a:prstClr val="black"/>
                </a:solidFill>
                <a:latin typeface="Arial Narrow"/>
                <a:cs typeface="Arial Narrow"/>
              </a:rPr>
              <a:t>The Bill was placed on the websites of the South African Police Service and that of the Civilian Secretariat for Police Service.</a:t>
            </a:r>
          </a:p>
          <a:p>
            <a:pPr marL="457200" indent="-457200" algn="just" eaLnBrk="1" hangingPunct="1">
              <a:lnSpc>
                <a:spcPct val="150000"/>
              </a:lnSpc>
              <a:buFont typeface="Wingdings" charset="2"/>
              <a:buChar char="§"/>
              <a:defRPr/>
            </a:pPr>
            <a:r>
              <a:rPr lang="en-US" sz="1600" dirty="0">
                <a:solidFill>
                  <a:prstClr val="black"/>
                </a:solidFill>
                <a:latin typeface="Arial Narrow"/>
                <a:cs typeface="Arial Narrow"/>
              </a:rPr>
              <a:t>This was followed up with a media release, which was well covered by the media repeating the </a:t>
            </a:r>
            <a:r>
              <a:rPr lang="en-US" sz="1600" dirty="0" smtClean="0">
                <a:solidFill>
                  <a:prstClr val="black"/>
                </a:solidFill>
                <a:latin typeface="Arial Narrow"/>
                <a:cs typeface="Arial Narrow"/>
              </a:rPr>
              <a:t>invitation</a:t>
            </a:r>
          </a:p>
          <a:p>
            <a:pPr marL="457200" indent="-457200" algn="just" eaLnBrk="1" hangingPunct="1">
              <a:lnSpc>
                <a:spcPct val="150000"/>
              </a:lnSpc>
              <a:buFont typeface="Wingdings" charset="2"/>
              <a:buChar char="§"/>
              <a:defRPr/>
            </a:pPr>
            <a:r>
              <a:rPr lang="en-US" sz="1600" dirty="0" smtClean="0">
                <a:solidFill>
                  <a:prstClr val="black"/>
                </a:solidFill>
                <a:latin typeface="Arial Narrow"/>
                <a:cs typeface="Arial Narrow"/>
              </a:rPr>
              <a:t>We have embarked on Provincial consultations from 26 October to 16 November 2020, to elicit comments and to assist with issues of clarity </a:t>
            </a:r>
            <a:endParaRPr lang="en-US" sz="1600" dirty="0">
              <a:solidFill>
                <a:prstClr val="black"/>
              </a:solidFill>
              <a:latin typeface="Arial Narrow"/>
              <a:cs typeface="Arial Narrow"/>
            </a:endParaRPr>
          </a:p>
          <a:p>
            <a:pPr marL="457200" indent="-457200" algn="just" eaLnBrk="1" hangingPunct="1">
              <a:lnSpc>
                <a:spcPct val="150000"/>
              </a:lnSpc>
              <a:buFont typeface="Wingdings" charset="2"/>
              <a:buChar char="§"/>
              <a:defRPr/>
            </a:pPr>
            <a:r>
              <a:rPr lang="en-US" sz="1600" dirty="0">
                <a:solidFill>
                  <a:prstClr val="black"/>
                </a:solidFill>
                <a:latin typeface="Arial Narrow"/>
                <a:cs typeface="Arial Narrow"/>
              </a:rPr>
              <a:t>Comments may </a:t>
            </a:r>
            <a:r>
              <a:rPr lang="en-US" sz="1600" dirty="0" smtClean="0">
                <a:solidFill>
                  <a:prstClr val="black"/>
                </a:solidFill>
                <a:latin typeface="Arial Narrow"/>
                <a:cs typeface="Arial Narrow"/>
              </a:rPr>
              <a:t>be </a:t>
            </a:r>
            <a:r>
              <a:rPr lang="en-US" sz="1600" dirty="0">
                <a:solidFill>
                  <a:prstClr val="black"/>
                </a:solidFill>
                <a:latin typeface="Arial Narrow"/>
                <a:cs typeface="Arial Narrow"/>
              </a:rPr>
              <a:t>submitted to the CSPS on the Bill until 27 November 2020.</a:t>
            </a:r>
          </a:p>
          <a:p>
            <a:pPr marL="457200" indent="-457200" algn="just" eaLnBrk="1" hangingPunct="1">
              <a:lnSpc>
                <a:spcPct val="150000"/>
              </a:lnSpc>
              <a:buFont typeface="Wingdings" charset="2"/>
              <a:buChar char="§"/>
              <a:defRPr/>
            </a:pPr>
            <a:endParaRPr lang="en-GB" sz="1600" dirty="0" smtClean="0">
              <a:solidFill>
                <a:prstClr val="black"/>
              </a:solidFill>
              <a:latin typeface="Arial Narrow"/>
              <a:cs typeface="Arial Narrow"/>
            </a:endParaRPr>
          </a:p>
          <a:p>
            <a:pPr marL="342900" indent="-342900" algn="just" eaLnBrk="1" hangingPunct="1">
              <a:lnSpc>
                <a:spcPct val="150000"/>
              </a:lnSpc>
              <a:buFont typeface="Wingdings" charset="2"/>
              <a:buChar char="§"/>
              <a:defRPr/>
            </a:pPr>
            <a:endParaRPr lang="en-GB" sz="1600" dirty="0">
              <a:solidFill>
                <a:prstClr val="black"/>
              </a:solidFill>
              <a:latin typeface="Arial Narrow"/>
              <a:cs typeface="Arial Narrow"/>
            </a:endParaRPr>
          </a:p>
        </p:txBody>
      </p:sp>
      <p:sp>
        <p:nvSpPr>
          <p:cNvPr id="2" name="TextBox 1"/>
          <p:cNvSpPr txBox="1"/>
          <p:nvPr/>
        </p:nvSpPr>
        <p:spPr>
          <a:xfrm>
            <a:off x="140677" y="198438"/>
            <a:ext cx="9580315" cy="984885"/>
          </a:xfrm>
          <a:prstGeom prst="rect">
            <a:avLst/>
          </a:prstGeom>
          <a:noFill/>
        </p:spPr>
        <p:txBody>
          <a:bodyPr wrap="none" rtlCol="0">
            <a:spAutoFit/>
          </a:bodyPr>
          <a:lstStyle/>
          <a:p>
            <a:r>
              <a:rPr lang="en-US" altLang="en-US" sz="3000" b="1" dirty="0" smtClean="0">
                <a:solidFill>
                  <a:srgbClr val="000000"/>
                </a:solidFill>
                <a:latin typeface="Arial Narrow"/>
                <a:cs typeface="Arial Narrow"/>
              </a:rPr>
              <a:t>DRAFT SOUTH AFRICAN POLICE SERVICE AMENDMENT BILL</a:t>
            </a:r>
            <a:endParaRPr lang="en-US" altLang="en-US" sz="3000" b="1" dirty="0">
              <a:solidFill>
                <a:srgbClr val="000000"/>
              </a:solidFill>
              <a:latin typeface="Arial Narrow"/>
              <a:cs typeface="Arial Narrow"/>
            </a:endParaRPr>
          </a:p>
          <a:p>
            <a:endParaRPr lang="en-US" sz="2800" dirty="0"/>
          </a:p>
        </p:txBody>
      </p:sp>
    </p:spTree>
    <p:extLst>
      <p:ext uri="{BB962C8B-B14F-4D97-AF65-F5344CB8AC3E}">
        <p14:creationId xmlns:p14="http://schemas.microsoft.com/office/powerpoint/2010/main" xmlns="" val="2564445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876800"/>
          </a:xfrm>
          <a:prstGeom prst="rect">
            <a:avLst/>
          </a:prstGeom>
          <a:noFill/>
          <a:ln w="9525">
            <a:noFill/>
            <a:miter lim="800000"/>
            <a:headEnd/>
            <a:tailEnd/>
          </a:ln>
        </p:spPr>
        <p:txBody>
          <a:bodyPr/>
          <a:lstStyle/>
          <a:p>
            <a:pPr marL="457200" indent="-457200" algn="just" eaLnBrk="1" hangingPunct="1">
              <a:lnSpc>
                <a:spcPct val="150000"/>
              </a:lnSpc>
              <a:buFont typeface="Wingdings" charset="2"/>
              <a:buChar char="§"/>
              <a:defRPr/>
            </a:pPr>
            <a:r>
              <a:rPr lang="en-US" sz="2000" dirty="0" smtClean="0">
                <a:solidFill>
                  <a:prstClr val="black"/>
                </a:solidFill>
                <a:latin typeface="Arial Narrow"/>
                <a:cs typeface="Arial Narrow"/>
              </a:rPr>
              <a:t>In January 2018, the drafting of this Bill was suspended due to the commencement of a Committee Bill</a:t>
            </a:r>
          </a:p>
          <a:p>
            <a:pPr marL="457200" indent="-457200" algn="just" eaLnBrk="1" hangingPunct="1">
              <a:lnSpc>
                <a:spcPct val="150000"/>
              </a:lnSpc>
              <a:buFont typeface="Wingdings" charset="2"/>
              <a:buChar char="§"/>
              <a:defRPr/>
            </a:pPr>
            <a:r>
              <a:rPr lang="en-US" sz="2000" dirty="0" smtClean="0">
                <a:solidFill>
                  <a:prstClr val="black"/>
                </a:solidFill>
                <a:latin typeface="Arial Narrow"/>
                <a:cs typeface="Arial Narrow"/>
              </a:rPr>
              <a:t>The Bill was assented to by the President and published in the Gazette on 03 June 2020 as Act No.27 of 2019, Independent Police Investigative Directorate Amendment Act, 2019</a:t>
            </a:r>
          </a:p>
          <a:p>
            <a:pPr marL="457200" indent="-457200" algn="just" eaLnBrk="1" hangingPunct="1">
              <a:lnSpc>
                <a:spcPct val="150000"/>
              </a:lnSpc>
              <a:buFont typeface="Wingdings" charset="2"/>
              <a:buChar char="§"/>
              <a:defRPr/>
            </a:pPr>
            <a:r>
              <a:rPr lang="en-US" sz="2000" dirty="0">
                <a:solidFill>
                  <a:prstClr val="black"/>
                </a:solidFill>
                <a:latin typeface="Arial Narrow"/>
                <a:cs typeface="Arial Narrow"/>
              </a:rPr>
              <a:t>The Bill was identified as a priority Bill for 2021 in the list of priority legislation that has been submitted to the Deputy </a:t>
            </a:r>
            <a:r>
              <a:rPr lang="en-US" sz="2000" dirty="0" smtClean="0">
                <a:solidFill>
                  <a:prstClr val="black"/>
                </a:solidFill>
                <a:latin typeface="Arial Narrow"/>
                <a:cs typeface="Arial Narrow"/>
              </a:rPr>
              <a:t>President</a:t>
            </a:r>
            <a:endParaRPr lang="en-US" sz="2000" dirty="0">
              <a:solidFill>
                <a:prstClr val="black"/>
              </a:solidFill>
              <a:latin typeface="Arial Narrow"/>
              <a:cs typeface="Arial Narrow"/>
            </a:endParaRPr>
          </a:p>
          <a:p>
            <a:pPr marL="457200" indent="-457200" algn="just" eaLnBrk="1" hangingPunct="1">
              <a:lnSpc>
                <a:spcPct val="150000"/>
              </a:lnSpc>
              <a:buFont typeface="Wingdings" charset="2"/>
              <a:buChar char="§"/>
              <a:defRPr/>
            </a:pPr>
            <a:r>
              <a:rPr lang="en-US" sz="2000" dirty="0">
                <a:solidFill>
                  <a:prstClr val="black"/>
                </a:solidFill>
                <a:latin typeface="Arial Narrow"/>
                <a:cs typeface="Arial Narrow"/>
              </a:rPr>
              <a:t> A drafting team comprising officials from CSPS and IPID </a:t>
            </a:r>
            <a:r>
              <a:rPr lang="en-US" sz="2000" dirty="0" smtClean="0">
                <a:solidFill>
                  <a:prstClr val="black"/>
                </a:solidFill>
                <a:latin typeface="Arial Narrow"/>
                <a:cs typeface="Arial Narrow"/>
              </a:rPr>
              <a:t>have </a:t>
            </a:r>
            <a:r>
              <a:rPr lang="en-US" sz="2000" dirty="0">
                <a:solidFill>
                  <a:prstClr val="black"/>
                </a:solidFill>
                <a:latin typeface="Arial Narrow"/>
                <a:cs typeface="Arial Narrow"/>
              </a:rPr>
              <a:t>resumed the process of reviewing and redrafting the current version of the Bill. The drafting team has developed a Project Plan which sets out timeframes for the development of the Bill, for the purpose of its introduction in Parliament </a:t>
            </a:r>
            <a:r>
              <a:rPr lang="en-US" sz="2000" dirty="0" smtClean="0">
                <a:solidFill>
                  <a:prstClr val="black"/>
                </a:solidFill>
                <a:latin typeface="Arial Narrow"/>
                <a:cs typeface="Arial Narrow"/>
              </a:rPr>
              <a:t>on or before the </a:t>
            </a:r>
            <a:r>
              <a:rPr lang="en-US" sz="2000" dirty="0">
                <a:solidFill>
                  <a:prstClr val="black"/>
                </a:solidFill>
                <a:latin typeface="Arial Narrow"/>
                <a:cs typeface="Arial Narrow"/>
              </a:rPr>
              <a:t>end of </a:t>
            </a:r>
            <a:r>
              <a:rPr lang="en-US" sz="2000" dirty="0" smtClean="0">
                <a:solidFill>
                  <a:prstClr val="black"/>
                </a:solidFill>
                <a:latin typeface="Arial Narrow"/>
                <a:cs typeface="Arial Narrow"/>
              </a:rPr>
              <a:t>2021</a:t>
            </a:r>
            <a:endParaRPr lang="en-US" sz="2000" dirty="0">
              <a:solidFill>
                <a:prstClr val="black"/>
              </a:solidFill>
              <a:latin typeface="Arial Narrow"/>
              <a:cs typeface="Arial Narrow"/>
            </a:endParaRPr>
          </a:p>
          <a:p>
            <a:pPr marL="457200" indent="-457200" algn="just" eaLnBrk="1" hangingPunct="1">
              <a:lnSpc>
                <a:spcPct val="150000"/>
              </a:lnSpc>
              <a:buFont typeface="Wingdings" charset="2"/>
              <a:buChar char="§"/>
              <a:defRPr/>
            </a:pPr>
            <a:endParaRPr lang="en-US" sz="1600" dirty="0" smtClean="0">
              <a:solidFill>
                <a:prstClr val="black"/>
              </a:solidFill>
              <a:latin typeface="Arial Narrow"/>
              <a:cs typeface="Arial Narrow"/>
            </a:endParaRPr>
          </a:p>
          <a:p>
            <a:pPr marL="457200" indent="-457200" algn="just" eaLnBrk="1" hangingPunct="1">
              <a:lnSpc>
                <a:spcPct val="150000"/>
              </a:lnSpc>
              <a:buFont typeface="Wingdings" charset="2"/>
              <a:buChar char="§"/>
              <a:defRPr/>
            </a:pPr>
            <a:endParaRPr lang="en-US" sz="1600" dirty="0" smtClean="0">
              <a:solidFill>
                <a:prstClr val="black"/>
              </a:solidFill>
              <a:latin typeface="Arial Narrow"/>
              <a:cs typeface="Arial Narrow"/>
            </a:endParaRPr>
          </a:p>
          <a:p>
            <a:pPr marL="457200" indent="-457200" algn="just" eaLnBrk="1" hangingPunct="1">
              <a:lnSpc>
                <a:spcPct val="150000"/>
              </a:lnSpc>
              <a:buFont typeface="Wingdings" charset="2"/>
              <a:buChar char="§"/>
              <a:defRPr/>
            </a:pPr>
            <a:endParaRPr lang="en-US" sz="1600" dirty="0">
              <a:solidFill>
                <a:prstClr val="black"/>
              </a:solidFill>
              <a:latin typeface="Arial Narrow"/>
              <a:cs typeface="Arial Narrow"/>
            </a:endParaRPr>
          </a:p>
          <a:p>
            <a:pPr marL="457200" indent="-457200" algn="just" eaLnBrk="1" hangingPunct="1">
              <a:lnSpc>
                <a:spcPct val="150000"/>
              </a:lnSpc>
              <a:buFont typeface="Wingdings" charset="2"/>
              <a:buChar char="§"/>
              <a:defRPr/>
            </a:pPr>
            <a:endParaRPr lang="en-GB" sz="1600" dirty="0" smtClean="0">
              <a:solidFill>
                <a:prstClr val="black"/>
              </a:solidFill>
              <a:latin typeface="Arial Narrow"/>
              <a:cs typeface="Arial Narrow"/>
            </a:endParaRPr>
          </a:p>
          <a:p>
            <a:pPr marL="342900" indent="-342900" algn="just" eaLnBrk="1" hangingPunct="1">
              <a:lnSpc>
                <a:spcPct val="150000"/>
              </a:lnSpc>
              <a:buFont typeface="Wingdings" charset="2"/>
              <a:buChar char="§"/>
              <a:defRPr/>
            </a:pPr>
            <a:endParaRPr lang="en-GB" sz="1600" dirty="0">
              <a:solidFill>
                <a:prstClr val="black"/>
              </a:solidFill>
              <a:latin typeface="Arial Narrow"/>
              <a:cs typeface="Arial Narrow"/>
            </a:endParaRPr>
          </a:p>
        </p:txBody>
      </p:sp>
      <p:sp>
        <p:nvSpPr>
          <p:cNvPr id="2" name="TextBox 1"/>
          <p:cNvSpPr txBox="1"/>
          <p:nvPr/>
        </p:nvSpPr>
        <p:spPr>
          <a:xfrm>
            <a:off x="140677" y="198438"/>
            <a:ext cx="9134167" cy="1384995"/>
          </a:xfrm>
          <a:prstGeom prst="rect">
            <a:avLst/>
          </a:prstGeom>
          <a:noFill/>
        </p:spPr>
        <p:txBody>
          <a:bodyPr wrap="none" rtlCol="0">
            <a:spAutoFit/>
          </a:bodyPr>
          <a:lstStyle/>
          <a:p>
            <a:r>
              <a:rPr lang="en-US" altLang="en-US" sz="2800" b="1" dirty="0" smtClean="0">
                <a:solidFill>
                  <a:srgbClr val="000000"/>
                </a:solidFill>
                <a:latin typeface="Arial Narrow"/>
                <a:cs typeface="Arial Narrow"/>
              </a:rPr>
              <a:t>DRAFT INDEPENDENT POLICE INVESTIGATIVE DIRECTORATE </a:t>
            </a:r>
          </a:p>
          <a:p>
            <a:r>
              <a:rPr lang="en-US" altLang="en-US" sz="2800" b="1" dirty="0" smtClean="0">
                <a:solidFill>
                  <a:srgbClr val="000000"/>
                </a:solidFill>
                <a:latin typeface="Arial Narrow"/>
                <a:cs typeface="Arial Narrow"/>
              </a:rPr>
              <a:t>AMENDMENT BILL</a:t>
            </a:r>
            <a:endParaRPr lang="en-US" altLang="en-US" sz="2800" b="1" dirty="0">
              <a:solidFill>
                <a:srgbClr val="000000"/>
              </a:solidFill>
              <a:latin typeface="Arial Narrow"/>
              <a:cs typeface="Arial Narrow"/>
            </a:endParaRPr>
          </a:p>
          <a:p>
            <a:endParaRPr lang="en-US" sz="2800" dirty="0"/>
          </a:p>
        </p:txBody>
      </p:sp>
    </p:spTree>
    <p:extLst>
      <p:ext uri="{BB962C8B-B14F-4D97-AF65-F5344CB8AC3E}">
        <p14:creationId xmlns:p14="http://schemas.microsoft.com/office/powerpoint/2010/main" xmlns="" val="97764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876800"/>
          </a:xfrm>
          <a:prstGeom prst="rect">
            <a:avLst/>
          </a:prstGeom>
          <a:noFill/>
          <a:ln w="9525">
            <a:noFill/>
            <a:miter lim="800000"/>
            <a:headEnd/>
            <a:tailEnd/>
          </a:ln>
        </p:spPr>
        <p:txBody>
          <a:bodyPr/>
          <a:lstStyle/>
          <a:p>
            <a:pPr marL="457200" indent="-457200" algn="just" eaLnBrk="1" hangingPunct="1">
              <a:lnSpc>
                <a:spcPct val="150000"/>
              </a:lnSpc>
              <a:buFont typeface="Wingdings" charset="2"/>
              <a:buChar char="§"/>
              <a:defRPr/>
            </a:pPr>
            <a:r>
              <a:rPr lang="en-US" dirty="0" smtClean="0">
                <a:solidFill>
                  <a:prstClr val="black"/>
                </a:solidFill>
                <a:latin typeface="Arial Narrow"/>
                <a:cs typeface="Arial Narrow"/>
              </a:rPr>
              <a:t>The draft Bill was consulted on internally, that is, the Ministry, IPID National and Provincial offices and the CSPS. The Bill was further revised, incorporating comments from the Ministry, the Secretary of Police and the Executive Director of IPID. </a:t>
            </a:r>
          </a:p>
          <a:p>
            <a:pPr marL="457200" indent="-457200" algn="just" eaLnBrk="1" hangingPunct="1">
              <a:lnSpc>
                <a:spcPct val="150000"/>
              </a:lnSpc>
              <a:buFont typeface="Wingdings" charset="2"/>
              <a:buChar char="§"/>
              <a:defRPr/>
            </a:pPr>
            <a:r>
              <a:rPr lang="en-US" dirty="0" smtClean="0">
                <a:solidFill>
                  <a:prstClr val="black"/>
                </a:solidFill>
                <a:latin typeface="Arial Narrow"/>
                <a:cs typeface="Arial Narrow"/>
              </a:rPr>
              <a:t>On 10 September 2020 all Principals (the Minister and the Deputy Minister, Secretary for Police and the Executive Director) were virtually briefed on the latest version of the Bill. Final changes were effected</a:t>
            </a:r>
          </a:p>
          <a:p>
            <a:pPr marL="457200" indent="-457200" algn="just" eaLnBrk="1" hangingPunct="1">
              <a:lnSpc>
                <a:spcPct val="150000"/>
              </a:lnSpc>
              <a:buFont typeface="Wingdings" charset="2"/>
              <a:buChar char="§"/>
              <a:defRPr/>
            </a:pPr>
            <a:r>
              <a:rPr lang="en-US" dirty="0" smtClean="0">
                <a:solidFill>
                  <a:prstClr val="black"/>
                </a:solidFill>
                <a:latin typeface="Arial Narrow"/>
                <a:cs typeface="Arial Narrow"/>
              </a:rPr>
              <a:t>On 15 September 2020 the Bill was processed to the Office of the Chief State Law Advisor. The Bill has been allocated to a State Law Adviser who is familiar with the contents of the Bill. The State Law Advisor undertook to arrange a consultation should he be of the view that one is necessary.</a:t>
            </a:r>
          </a:p>
          <a:p>
            <a:pPr marL="457200" indent="-457200" algn="just" eaLnBrk="1" hangingPunct="1">
              <a:lnSpc>
                <a:spcPct val="150000"/>
              </a:lnSpc>
              <a:buFont typeface="Wingdings" charset="2"/>
              <a:buChar char="§"/>
              <a:defRPr/>
            </a:pPr>
            <a:r>
              <a:rPr lang="en-US" dirty="0" smtClean="0">
                <a:solidFill>
                  <a:prstClr val="black"/>
                </a:solidFill>
                <a:latin typeface="Arial Narrow"/>
                <a:cs typeface="Arial Narrow"/>
              </a:rPr>
              <a:t>On  21 October 2020 contact was made with the State Law Adviser who confirmed that the preliminary certificate on the draft Bill was in the process of being finalised and that it should reach the Department shortly</a:t>
            </a:r>
          </a:p>
          <a:p>
            <a:pPr marL="457200" indent="-457200" algn="just" eaLnBrk="1" hangingPunct="1">
              <a:lnSpc>
                <a:spcPct val="150000"/>
              </a:lnSpc>
              <a:buFont typeface="Wingdings" charset="2"/>
              <a:buChar char="§"/>
              <a:defRPr/>
            </a:pPr>
            <a:endParaRPr lang="en-GB" sz="1600" dirty="0" smtClean="0">
              <a:solidFill>
                <a:prstClr val="black"/>
              </a:solidFill>
              <a:latin typeface="Arial Narrow"/>
              <a:cs typeface="Arial Narrow"/>
            </a:endParaRPr>
          </a:p>
          <a:p>
            <a:pPr marL="342900" indent="-342900" algn="just" eaLnBrk="1" hangingPunct="1">
              <a:lnSpc>
                <a:spcPct val="150000"/>
              </a:lnSpc>
              <a:buFont typeface="Wingdings" charset="2"/>
              <a:buChar char="§"/>
              <a:defRPr/>
            </a:pPr>
            <a:endParaRPr lang="en-GB" sz="1600" dirty="0">
              <a:solidFill>
                <a:prstClr val="black"/>
              </a:solidFill>
              <a:latin typeface="Arial Narrow"/>
              <a:cs typeface="Arial Narrow"/>
            </a:endParaRPr>
          </a:p>
        </p:txBody>
      </p:sp>
      <p:sp>
        <p:nvSpPr>
          <p:cNvPr id="2" name="TextBox 1"/>
          <p:cNvSpPr txBox="1"/>
          <p:nvPr/>
        </p:nvSpPr>
        <p:spPr>
          <a:xfrm>
            <a:off x="140677" y="198438"/>
            <a:ext cx="9134167" cy="1384995"/>
          </a:xfrm>
          <a:prstGeom prst="rect">
            <a:avLst/>
          </a:prstGeom>
          <a:noFill/>
        </p:spPr>
        <p:txBody>
          <a:bodyPr wrap="none" rtlCol="0">
            <a:spAutoFit/>
          </a:bodyPr>
          <a:lstStyle/>
          <a:p>
            <a:r>
              <a:rPr lang="en-US" altLang="en-US" sz="2800" b="1" dirty="0" smtClean="0">
                <a:solidFill>
                  <a:srgbClr val="000000"/>
                </a:solidFill>
                <a:latin typeface="Arial Narrow"/>
                <a:cs typeface="Arial Narrow"/>
              </a:rPr>
              <a:t>DRAFT INDEPENDENT POLICE INVESTIGATIVE DIRECTORATE </a:t>
            </a:r>
          </a:p>
          <a:p>
            <a:r>
              <a:rPr lang="en-US" altLang="en-US" sz="2800" b="1" dirty="0" smtClean="0">
                <a:solidFill>
                  <a:srgbClr val="000000"/>
                </a:solidFill>
                <a:latin typeface="Arial Narrow"/>
                <a:cs typeface="Arial Narrow"/>
              </a:rPr>
              <a:t>AMENDMENT BILL</a:t>
            </a:r>
            <a:endParaRPr lang="en-US" altLang="en-US" sz="2800" b="1" dirty="0">
              <a:solidFill>
                <a:srgbClr val="000000"/>
              </a:solidFill>
              <a:latin typeface="Arial Narrow"/>
              <a:cs typeface="Arial Narrow"/>
            </a:endParaRPr>
          </a:p>
          <a:p>
            <a:endParaRPr lang="en-US" sz="2800" dirty="0"/>
          </a:p>
        </p:txBody>
      </p:sp>
    </p:spTree>
    <p:extLst>
      <p:ext uri="{BB962C8B-B14F-4D97-AF65-F5344CB8AC3E}">
        <p14:creationId xmlns:p14="http://schemas.microsoft.com/office/powerpoint/2010/main" xmlns="" val="2977690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876800"/>
          </a:xfrm>
          <a:prstGeom prst="rect">
            <a:avLst/>
          </a:prstGeom>
          <a:noFill/>
          <a:ln w="9525">
            <a:noFill/>
            <a:miter lim="800000"/>
            <a:headEnd/>
            <a:tailEnd/>
          </a:ln>
        </p:spPr>
        <p:txBody>
          <a:bodyPr/>
          <a:lstStyle/>
          <a:p>
            <a:pPr marL="457200" indent="-457200" algn="just" eaLnBrk="1" hangingPunct="1">
              <a:lnSpc>
                <a:spcPct val="150000"/>
              </a:lnSpc>
              <a:buFont typeface="Wingdings" charset="2"/>
              <a:buChar char="§"/>
              <a:defRPr/>
            </a:pPr>
            <a:r>
              <a:rPr lang="en-GB" sz="2000" dirty="0" smtClean="0">
                <a:solidFill>
                  <a:prstClr val="black"/>
                </a:solidFill>
                <a:latin typeface="Arial Narrow"/>
                <a:cs typeface="Arial Narrow"/>
              </a:rPr>
              <a:t>The comments/inputs and recommendations of the State Law Advisor will be considered and incorporated into the Amendment Bill</a:t>
            </a:r>
          </a:p>
          <a:p>
            <a:pPr marL="457200" indent="-457200" algn="just" eaLnBrk="1" hangingPunct="1">
              <a:lnSpc>
                <a:spcPct val="150000"/>
              </a:lnSpc>
              <a:buFont typeface="Wingdings" charset="2"/>
              <a:buChar char="§"/>
              <a:defRPr/>
            </a:pPr>
            <a:r>
              <a:rPr lang="en-GB" sz="2000" dirty="0" smtClean="0">
                <a:solidFill>
                  <a:prstClr val="black"/>
                </a:solidFill>
                <a:latin typeface="Arial Narrow"/>
                <a:cs typeface="Arial Narrow"/>
              </a:rPr>
              <a:t>Approval of these changes will again be sought from the Minister  in order to proceed with the consultation process for Cabinet approval for publication in the </a:t>
            </a:r>
            <a:r>
              <a:rPr lang="en-GB" sz="2000" i="1" dirty="0" smtClean="0">
                <a:solidFill>
                  <a:prstClr val="black"/>
                </a:solidFill>
                <a:latin typeface="Arial Narrow"/>
                <a:cs typeface="Arial Narrow"/>
              </a:rPr>
              <a:t>Gazette</a:t>
            </a:r>
            <a:r>
              <a:rPr lang="en-GB" sz="2000" dirty="0" smtClean="0">
                <a:solidFill>
                  <a:prstClr val="black"/>
                </a:solidFill>
                <a:latin typeface="Arial Narrow"/>
                <a:cs typeface="Arial Narrow"/>
              </a:rPr>
              <a:t> for public comments</a:t>
            </a:r>
          </a:p>
          <a:p>
            <a:pPr marL="457200" indent="-457200" algn="just" eaLnBrk="1" hangingPunct="1">
              <a:lnSpc>
                <a:spcPct val="150000"/>
              </a:lnSpc>
              <a:buFont typeface="Wingdings" charset="2"/>
              <a:buChar char="§"/>
              <a:defRPr/>
            </a:pPr>
            <a:r>
              <a:rPr lang="en-GB" sz="2000" dirty="0" smtClean="0">
                <a:solidFill>
                  <a:prstClr val="black"/>
                </a:solidFill>
                <a:latin typeface="Arial Narrow"/>
                <a:cs typeface="Arial Narrow"/>
              </a:rPr>
              <a:t>Once public comments have been received, they will be considered and if useful, incorporated into the draft Bill and after the various processes have been followed</a:t>
            </a:r>
            <a:r>
              <a:rPr lang="en-GB" sz="2000" smtClean="0">
                <a:solidFill>
                  <a:prstClr val="black"/>
                </a:solidFill>
                <a:latin typeface="Arial Narrow"/>
                <a:cs typeface="Arial Narrow"/>
              </a:rPr>
              <a:t>, final approval </a:t>
            </a:r>
            <a:r>
              <a:rPr lang="en-GB" sz="2000" dirty="0" smtClean="0">
                <a:solidFill>
                  <a:prstClr val="black"/>
                </a:solidFill>
                <a:latin typeface="Arial Narrow"/>
                <a:cs typeface="Arial Narrow"/>
              </a:rPr>
              <a:t>will be sought from Cabinet for introduction of the Bill  </a:t>
            </a:r>
          </a:p>
          <a:p>
            <a:pPr marL="342900" indent="-342900" algn="just" eaLnBrk="1" hangingPunct="1">
              <a:lnSpc>
                <a:spcPct val="150000"/>
              </a:lnSpc>
              <a:buFont typeface="Wingdings" charset="2"/>
              <a:buChar char="§"/>
              <a:defRPr/>
            </a:pPr>
            <a:endParaRPr lang="en-GB" sz="1600" dirty="0">
              <a:solidFill>
                <a:prstClr val="black"/>
              </a:solidFill>
              <a:latin typeface="Arial Narrow"/>
              <a:cs typeface="Arial Narrow"/>
            </a:endParaRPr>
          </a:p>
        </p:txBody>
      </p:sp>
      <p:sp>
        <p:nvSpPr>
          <p:cNvPr id="2" name="TextBox 1"/>
          <p:cNvSpPr txBox="1"/>
          <p:nvPr/>
        </p:nvSpPr>
        <p:spPr>
          <a:xfrm>
            <a:off x="140677" y="198438"/>
            <a:ext cx="9134167" cy="1384995"/>
          </a:xfrm>
          <a:prstGeom prst="rect">
            <a:avLst/>
          </a:prstGeom>
          <a:noFill/>
        </p:spPr>
        <p:txBody>
          <a:bodyPr wrap="none" rtlCol="0">
            <a:spAutoFit/>
          </a:bodyPr>
          <a:lstStyle/>
          <a:p>
            <a:r>
              <a:rPr lang="en-US" altLang="en-US" sz="2800" b="1" dirty="0" smtClean="0">
                <a:solidFill>
                  <a:srgbClr val="000000"/>
                </a:solidFill>
                <a:latin typeface="Arial Narrow"/>
                <a:cs typeface="Arial Narrow"/>
              </a:rPr>
              <a:t>DRAFT INDEPENDENT POLICE INVESTIGATIVE DIRECTORATE </a:t>
            </a:r>
          </a:p>
          <a:p>
            <a:r>
              <a:rPr lang="en-US" altLang="en-US" sz="2800" b="1" dirty="0" smtClean="0">
                <a:solidFill>
                  <a:srgbClr val="000000"/>
                </a:solidFill>
                <a:latin typeface="Arial Narrow"/>
                <a:cs typeface="Arial Narrow"/>
              </a:rPr>
              <a:t>AMENDMENT BILL</a:t>
            </a:r>
            <a:endParaRPr lang="en-US" altLang="en-US" sz="2800" b="1" dirty="0">
              <a:solidFill>
                <a:srgbClr val="000000"/>
              </a:solidFill>
              <a:latin typeface="Arial Narrow"/>
              <a:cs typeface="Arial Narrow"/>
            </a:endParaRPr>
          </a:p>
          <a:p>
            <a:endParaRPr lang="en-US" sz="2800" dirty="0"/>
          </a:p>
        </p:txBody>
      </p:sp>
    </p:spTree>
    <p:extLst>
      <p:ext uri="{BB962C8B-B14F-4D97-AF65-F5344CB8AC3E}">
        <p14:creationId xmlns:p14="http://schemas.microsoft.com/office/powerpoint/2010/main" xmlns="" val="2510074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ctrTitle" idx="4294967295"/>
          </p:nvPr>
        </p:nvSpPr>
        <p:spPr bwMode="auto">
          <a:xfrm>
            <a:off x="838200" y="1752601"/>
            <a:ext cx="7772400" cy="4495800"/>
          </a:xfrm>
          <a:prstGeom prst="rect">
            <a:avLst/>
          </a:prstGeo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ormAutofit/>
          </a:bodyPr>
          <a:lstStyle/>
          <a:p>
            <a:r>
              <a:rPr lang="en-ZA" altLang="en-US" sz="3600" b="1" dirty="0">
                <a:latin typeface="Arial Narrow"/>
                <a:cs typeface="Arial Narrow"/>
              </a:rPr>
              <a:t/>
            </a:r>
            <a:br>
              <a:rPr lang="en-ZA" altLang="en-US" sz="3600" b="1" dirty="0">
                <a:latin typeface="Arial Narrow"/>
                <a:cs typeface="Arial Narrow"/>
              </a:rPr>
            </a:br>
            <a:r>
              <a:rPr lang="en-ZA" altLang="en-US" sz="3600" b="1" dirty="0">
                <a:latin typeface="Arial Narrow"/>
                <a:cs typeface="Arial Narrow"/>
              </a:rPr>
              <a:t/>
            </a:r>
            <a:br>
              <a:rPr lang="en-ZA" altLang="en-US" sz="3600" b="1" dirty="0">
                <a:latin typeface="Arial Narrow"/>
                <a:cs typeface="Arial Narrow"/>
              </a:rPr>
            </a:br>
            <a:r>
              <a:rPr lang="en-ZA" altLang="en-US" sz="4000" b="1" dirty="0">
                <a:latin typeface="Arial Narrow"/>
                <a:cs typeface="Arial Narrow"/>
              </a:rPr>
              <a:t>Thank You</a:t>
            </a:r>
            <a:br>
              <a:rPr lang="en-ZA" altLang="en-US" sz="4000" b="1" dirty="0">
                <a:latin typeface="Arial Narrow"/>
                <a:cs typeface="Arial Narrow"/>
              </a:rPr>
            </a:br>
            <a:r>
              <a:rPr lang="en-ZA" altLang="en-US" sz="4000" b="1" dirty="0">
                <a:latin typeface="Arial Narrow"/>
                <a:cs typeface="Arial Narrow"/>
              </a:rPr>
              <a:t/>
            </a:r>
            <a:br>
              <a:rPr lang="en-ZA" altLang="en-US" sz="4000" b="1" dirty="0">
                <a:latin typeface="Arial Narrow"/>
                <a:cs typeface="Arial Narrow"/>
              </a:rPr>
            </a:br>
            <a:endParaRPr lang="en-ZA" altLang="en-US" sz="4000" b="1" dirty="0">
              <a:latin typeface="Arial Narrow"/>
              <a:cs typeface="Arial Narrow"/>
            </a:endParaRPr>
          </a:p>
        </p:txBody>
      </p:sp>
    </p:spTree>
    <p:extLst>
      <p:ext uri="{BB962C8B-B14F-4D97-AF65-F5344CB8AC3E}">
        <p14:creationId xmlns:p14="http://schemas.microsoft.com/office/powerpoint/2010/main" xmlns="" val="249855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724400"/>
          </a:xfrm>
          <a:prstGeom prst="rect">
            <a:avLst/>
          </a:prstGeom>
          <a:noFill/>
          <a:ln w="9525">
            <a:noFill/>
            <a:miter lim="800000"/>
            <a:headEnd/>
            <a:tailEnd/>
          </a:ln>
        </p:spPr>
        <p:txBody>
          <a:bodyPr/>
          <a:lstStyle/>
          <a:p>
            <a:pPr marL="342900" indent="-342900" algn="just" eaLnBrk="1" hangingPunct="1">
              <a:lnSpc>
                <a:spcPct val="150000"/>
              </a:lnSpc>
              <a:buFont typeface="Wingdings" panose="05000000000000000000" pitchFamily="2" charset="2"/>
              <a:buChar char="§"/>
              <a:defRPr/>
            </a:pPr>
            <a:r>
              <a:rPr lang="en-US" sz="2400" b="1" dirty="0" smtClean="0">
                <a:latin typeface="Arial Narrow"/>
                <a:cs typeface="Arial Narrow"/>
              </a:rPr>
              <a:t>Introduction</a:t>
            </a:r>
          </a:p>
          <a:p>
            <a:pPr marL="342900" indent="-342900" algn="just" eaLnBrk="1" hangingPunct="1">
              <a:lnSpc>
                <a:spcPct val="150000"/>
              </a:lnSpc>
              <a:buFont typeface="Wingdings" panose="05000000000000000000" pitchFamily="2" charset="2"/>
              <a:buChar char="§"/>
              <a:defRPr/>
            </a:pPr>
            <a:r>
              <a:rPr lang="en-US" sz="2400" b="1" dirty="0" smtClean="0">
                <a:latin typeface="Arial Narrow"/>
                <a:cs typeface="Arial Narrow"/>
              </a:rPr>
              <a:t>Purpose of the presentation</a:t>
            </a:r>
          </a:p>
          <a:p>
            <a:pPr marL="342900" indent="-342900" algn="just" eaLnBrk="1" hangingPunct="1">
              <a:lnSpc>
                <a:spcPct val="150000"/>
              </a:lnSpc>
              <a:buFont typeface="Wingdings" panose="05000000000000000000" pitchFamily="2" charset="2"/>
              <a:buChar char="§"/>
              <a:defRPr/>
            </a:pPr>
            <a:r>
              <a:rPr lang="en-US" sz="2400" b="1" dirty="0" smtClean="0">
                <a:latin typeface="Arial Narrow"/>
                <a:cs typeface="Arial Narrow"/>
              </a:rPr>
              <a:t>Criminal Law (Forensic Procedures) Amendment Bill</a:t>
            </a:r>
          </a:p>
          <a:p>
            <a:pPr marL="342900" indent="-342900" algn="just" eaLnBrk="1" hangingPunct="1">
              <a:lnSpc>
                <a:spcPct val="150000"/>
              </a:lnSpc>
              <a:buFont typeface="Wingdings" panose="05000000000000000000" pitchFamily="2" charset="2"/>
              <a:buChar char="§"/>
              <a:defRPr/>
            </a:pPr>
            <a:r>
              <a:rPr lang="en-US" sz="2400" b="1" dirty="0" smtClean="0">
                <a:latin typeface="Arial Narrow"/>
                <a:cs typeface="Arial Narrow"/>
              </a:rPr>
              <a:t>Firearms Control Amendment Bill</a:t>
            </a:r>
          </a:p>
          <a:p>
            <a:pPr marL="342900" indent="-342900" algn="just" eaLnBrk="1" hangingPunct="1">
              <a:lnSpc>
                <a:spcPct val="150000"/>
              </a:lnSpc>
              <a:buFont typeface="Wingdings" panose="05000000000000000000" pitchFamily="2" charset="2"/>
              <a:buChar char="§"/>
              <a:defRPr/>
            </a:pPr>
            <a:r>
              <a:rPr lang="en-US" sz="2400" b="1" dirty="0" smtClean="0">
                <a:latin typeface="Arial Narrow"/>
                <a:cs typeface="Arial Narrow"/>
              </a:rPr>
              <a:t>South African Police Service Amendment Bill</a:t>
            </a:r>
          </a:p>
          <a:p>
            <a:pPr marL="342900" indent="-342900" algn="just" eaLnBrk="1" hangingPunct="1">
              <a:lnSpc>
                <a:spcPct val="150000"/>
              </a:lnSpc>
              <a:buFont typeface="Wingdings" panose="05000000000000000000" pitchFamily="2" charset="2"/>
              <a:buChar char="§"/>
              <a:defRPr/>
            </a:pPr>
            <a:r>
              <a:rPr lang="en-US" sz="2400" b="1" dirty="0" smtClean="0">
                <a:latin typeface="Arial Narrow"/>
                <a:cs typeface="Arial Narrow"/>
              </a:rPr>
              <a:t>Independent Police Investigative Directorate Amendment Bill </a:t>
            </a:r>
          </a:p>
          <a:p>
            <a:pPr algn="just" eaLnBrk="1" hangingPunct="1">
              <a:lnSpc>
                <a:spcPct val="150000"/>
              </a:lnSpc>
              <a:defRPr/>
            </a:pPr>
            <a:endParaRPr lang="en-US" sz="2000" dirty="0" smtClean="0">
              <a:latin typeface="Arial Narrow"/>
              <a:cs typeface="Arial Narrow"/>
            </a:endParaRPr>
          </a:p>
          <a:p>
            <a:pPr algn="just" eaLnBrk="1" hangingPunct="1">
              <a:lnSpc>
                <a:spcPct val="150000"/>
              </a:lnSpc>
              <a:defRPr/>
            </a:pPr>
            <a:endParaRPr lang="en-US" sz="2000" dirty="0">
              <a:latin typeface="Arial Narrow"/>
              <a:cs typeface="Arial Narrow"/>
            </a:endParaRPr>
          </a:p>
          <a:p>
            <a:pPr algn="just" eaLnBrk="1" hangingPunct="1">
              <a:lnSpc>
                <a:spcPct val="150000"/>
              </a:lnSpc>
              <a:defRPr/>
            </a:pPr>
            <a:endParaRPr lang="en-US" sz="2000" dirty="0">
              <a:latin typeface="Arial Narrow"/>
              <a:cs typeface="Arial Narrow"/>
            </a:endParaRPr>
          </a:p>
          <a:p>
            <a:pPr algn="just" eaLnBrk="1" hangingPunct="1">
              <a:lnSpc>
                <a:spcPct val="150000"/>
              </a:lnSpc>
              <a:defRPr/>
            </a:pPr>
            <a:endParaRPr lang="en-ZA" sz="2400" b="1" dirty="0"/>
          </a:p>
          <a:p>
            <a:pPr algn="just" eaLnBrk="1" hangingPunct="1">
              <a:lnSpc>
                <a:spcPct val="150000"/>
              </a:lnSpc>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r>
              <a:rPr lang="en-US" sz="3200" b="1" dirty="0">
                <a:solidFill>
                  <a:srgbClr val="000000"/>
                </a:solidFill>
                <a:latin typeface="Arial Narrow"/>
              </a:rPr>
              <a:t>	</a:t>
            </a:r>
            <a:r>
              <a:rPr lang="en-US" sz="3200" b="1" dirty="0" smtClean="0">
                <a:solidFill>
                  <a:srgbClr val="000000"/>
                </a:solidFill>
                <a:latin typeface="Arial Narrow"/>
              </a:rPr>
              <a:t>		PRESENTATION OVERVIEW</a:t>
            </a:r>
            <a:endParaRPr lang="en-US" dirty="0"/>
          </a:p>
        </p:txBody>
      </p:sp>
    </p:spTree>
    <p:extLst>
      <p:ext uri="{BB962C8B-B14F-4D97-AF65-F5344CB8AC3E}">
        <p14:creationId xmlns:p14="http://schemas.microsoft.com/office/powerpoint/2010/main" xmlns="" val="208724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724400"/>
          </a:xfrm>
          <a:prstGeom prst="rect">
            <a:avLst/>
          </a:prstGeom>
          <a:noFill/>
          <a:ln w="9525">
            <a:noFill/>
            <a:miter lim="800000"/>
            <a:headEnd/>
            <a:tailEnd/>
          </a:ln>
        </p:spPr>
        <p:txBody>
          <a:bodyPr/>
          <a:lstStyle/>
          <a:p>
            <a:pPr marL="342900" indent="-342900" algn="just" eaLnBrk="1" hangingPunct="1">
              <a:lnSpc>
                <a:spcPct val="150000"/>
              </a:lnSpc>
              <a:buFont typeface="Wingdings" panose="05000000000000000000" pitchFamily="2" charset="2"/>
              <a:buChar char="§"/>
              <a:defRPr/>
            </a:pPr>
            <a:r>
              <a:rPr lang="en-US" dirty="0" smtClean="0">
                <a:latin typeface="Arial Narrow"/>
                <a:cs typeface="Arial Narrow"/>
              </a:rPr>
              <a:t>The Leader of Government Business, the Deputy President communicated in a letter to all Ministers that they should indicate their respective Legislative Programmes for 2020 and 2021</a:t>
            </a:r>
          </a:p>
          <a:p>
            <a:pPr marL="342900" indent="-342900" algn="just" eaLnBrk="1" hangingPunct="1">
              <a:lnSpc>
                <a:spcPct val="150000"/>
              </a:lnSpc>
              <a:buFont typeface="Wingdings" panose="05000000000000000000" pitchFamily="2" charset="2"/>
              <a:buChar char="§"/>
              <a:defRPr/>
            </a:pPr>
            <a:r>
              <a:rPr lang="en-US" dirty="0" smtClean="0">
                <a:latin typeface="Arial Narrow"/>
                <a:cs typeface="Arial Narrow"/>
              </a:rPr>
              <a:t>The indication was that  a total of 30 Bills that are considered to be strategic and or ready for introduction would be selected for 2020</a:t>
            </a:r>
          </a:p>
          <a:p>
            <a:pPr marL="342900" indent="-342900" algn="just" eaLnBrk="1" hangingPunct="1">
              <a:lnSpc>
                <a:spcPct val="150000"/>
              </a:lnSpc>
              <a:buFont typeface="Wingdings" panose="05000000000000000000" pitchFamily="2" charset="2"/>
              <a:buChar char="§"/>
              <a:defRPr/>
            </a:pPr>
            <a:r>
              <a:rPr lang="en-US" dirty="0" smtClean="0">
                <a:latin typeface="Arial Narrow"/>
                <a:cs typeface="Arial Narrow"/>
              </a:rPr>
              <a:t>The Bills which the Department is in the process of developing will be depicted in the 2021 Legislative Programme</a:t>
            </a:r>
          </a:p>
          <a:p>
            <a:pPr marL="342900" indent="-342900" algn="just" eaLnBrk="1" hangingPunct="1">
              <a:lnSpc>
                <a:spcPct val="150000"/>
              </a:lnSpc>
              <a:buFont typeface="Wingdings" panose="05000000000000000000" pitchFamily="2" charset="2"/>
              <a:buChar char="§"/>
              <a:defRPr/>
            </a:pPr>
            <a:r>
              <a:rPr lang="en-US" dirty="0" smtClean="0">
                <a:latin typeface="Arial Narrow"/>
                <a:cs typeface="Arial Narrow"/>
              </a:rPr>
              <a:t>The Bills on the 2020 Legislative Programme are: The South African Police Service Amendment Bill, the Protection of Constitutional and Democracy Against Terrorist and Related Activities Amendment Bill (POCDATARA) and  the Firearms Control Amendment Bill</a:t>
            </a:r>
          </a:p>
          <a:p>
            <a:pPr marL="342900" indent="-342900" algn="just" eaLnBrk="1" hangingPunct="1">
              <a:lnSpc>
                <a:spcPct val="150000"/>
              </a:lnSpc>
              <a:buFont typeface="Wingdings" panose="05000000000000000000" pitchFamily="2" charset="2"/>
              <a:buChar char="§"/>
              <a:defRPr/>
            </a:pPr>
            <a:r>
              <a:rPr lang="en-US" dirty="0" smtClean="0">
                <a:latin typeface="Arial Narrow"/>
                <a:cs typeface="Arial Narrow"/>
              </a:rPr>
              <a:t>The Bills to be considered for 2021 are: Controlled Animals and animal Products Bill, the Second Hand Goods Amendment Bill, the Regulation of Gatherings Amendment Bill and  </a:t>
            </a:r>
          </a:p>
          <a:p>
            <a:pPr algn="just" eaLnBrk="1" hangingPunct="1">
              <a:lnSpc>
                <a:spcPct val="150000"/>
              </a:lnSpc>
              <a:defRPr/>
            </a:pPr>
            <a:endParaRPr lang="en-US" sz="2000" dirty="0">
              <a:latin typeface="Arial Narrow"/>
              <a:cs typeface="Arial Narrow"/>
            </a:endParaRPr>
          </a:p>
          <a:p>
            <a:pPr algn="just" eaLnBrk="1" hangingPunct="1">
              <a:lnSpc>
                <a:spcPct val="150000"/>
              </a:lnSpc>
              <a:defRPr/>
            </a:pPr>
            <a:endParaRPr lang="en-US" sz="2000" dirty="0">
              <a:latin typeface="Arial Narrow"/>
              <a:cs typeface="Arial Narrow"/>
            </a:endParaRPr>
          </a:p>
          <a:p>
            <a:pPr algn="just" eaLnBrk="1" hangingPunct="1">
              <a:lnSpc>
                <a:spcPct val="150000"/>
              </a:lnSpc>
              <a:defRPr/>
            </a:pPr>
            <a:endParaRPr lang="en-ZA" sz="2400" b="1" dirty="0"/>
          </a:p>
          <a:p>
            <a:pPr algn="just" eaLnBrk="1" hangingPunct="1">
              <a:lnSpc>
                <a:spcPct val="150000"/>
              </a:lnSpc>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r>
              <a:rPr lang="en-US" sz="3200" b="1" dirty="0">
                <a:solidFill>
                  <a:srgbClr val="000000"/>
                </a:solidFill>
                <a:latin typeface="Arial Narrow"/>
              </a:rPr>
              <a:t>	</a:t>
            </a:r>
            <a:r>
              <a:rPr lang="en-US" sz="3200" b="1" dirty="0" smtClean="0">
                <a:solidFill>
                  <a:srgbClr val="000000"/>
                </a:solidFill>
                <a:latin typeface="Arial Narrow"/>
              </a:rPr>
              <a:t>		INTRODUCTION </a:t>
            </a:r>
            <a:endParaRPr lang="en-US" dirty="0"/>
          </a:p>
        </p:txBody>
      </p:sp>
    </p:spTree>
    <p:extLst>
      <p:ext uri="{BB962C8B-B14F-4D97-AF65-F5344CB8AC3E}">
        <p14:creationId xmlns:p14="http://schemas.microsoft.com/office/powerpoint/2010/main" xmlns="" val="3453831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724400"/>
          </a:xfrm>
          <a:prstGeom prst="rect">
            <a:avLst/>
          </a:prstGeom>
          <a:noFill/>
          <a:ln w="9525">
            <a:noFill/>
            <a:miter lim="800000"/>
            <a:headEnd/>
            <a:tailEnd/>
          </a:ln>
        </p:spPr>
        <p:txBody>
          <a:bodyPr/>
          <a:lstStyle/>
          <a:p>
            <a:pPr algn="just" eaLnBrk="1" hangingPunct="1">
              <a:lnSpc>
                <a:spcPct val="150000"/>
              </a:lnSpc>
              <a:defRPr/>
            </a:pPr>
            <a:r>
              <a:rPr lang="en-US" sz="2000" dirty="0">
                <a:latin typeface="Arial Narrow"/>
                <a:cs typeface="Arial Narrow"/>
              </a:rPr>
              <a:t> </a:t>
            </a:r>
            <a:r>
              <a:rPr lang="en-US" sz="2000" dirty="0" smtClean="0">
                <a:latin typeface="Arial Narrow"/>
                <a:cs typeface="Arial Narrow"/>
              </a:rPr>
              <a:t>   the Independent Police Investigative Directorate Amendment Bill</a:t>
            </a:r>
          </a:p>
          <a:p>
            <a:pPr marL="342900" indent="-342900" algn="just" eaLnBrk="1" hangingPunct="1">
              <a:lnSpc>
                <a:spcPct val="150000"/>
              </a:lnSpc>
              <a:buFont typeface="Wingdings" panose="05000000000000000000" pitchFamily="2" charset="2"/>
              <a:buChar char="§"/>
              <a:defRPr/>
            </a:pPr>
            <a:r>
              <a:rPr lang="en-US" sz="2000" dirty="0" smtClean="0">
                <a:latin typeface="Arial Narrow"/>
                <a:cs typeface="Arial Narrow"/>
              </a:rPr>
              <a:t>In May 2020 subsequent letter was received from the Leader of Government Business requesting all Ministers to re-assess and re-prioritise all legislation to respond to and address Covid-19  and other related challenges </a:t>
            </a:r>
          </a:p>
          <a:p>
            <a:pPr marL="342900" indent="-342900" algn="just" eaLnBrk="1" hangingPunct="1">
              <a:lnSpc>
                <a:spcPct val="150000"/>
              </a:lnSpc>
              <a:buFont typeface="Wingdings" panose="05000000000000000000" pitchFamily="2" charset="2"/>
              <a:buChar char="§"/>
              <a:defRPr/>
            </a:pPr>
            <a:r>
              <a:rPr lang="en-US" sz="2000" dirty="0" smtClean="0">
                <a:latin typeface="Arial Narrow"/>
                <a:cs typeface="Arial Narrow"/>
              </a:rPr>
              <a:t>In light of this request and given the progress already made, the Department proposed that the South African Police Service Amendment Bill and the POCDATARA Bills be considered on the Legislative Programme for 2020. </a:t>
            </a:r>
          </a:p>
          <a:p>
            <a:pPr algn="just" eaLnBrk="1" hangingPunct="1">
              <a:lnSpc>
                <a:spcPct val="150000"/>
              </a:lnSpc>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r>
              <a:rPr lang="en-US" sz="3200" b="1" dirty="0">
                <a:solidFill>
                  <a:srgbClr val="000000"/>
                </a:solidFill>
                <a:latin typeface="Arial Narrow"/>
              </a:rPr>
              <a:t>	</a:t>
            </a:r>
            <a:r>
              <a:rPr lang="en-US" sz="3200" b="1" dirty="0" smtClean="0">
                <a:solidFill>
                  <a:srgbClr val="000000"/>
                </a:solidFill>
                <a:latin typeface="Arial Narrow"/>
              </a:rPr>
              <a:t>		INTRODUCTION </a:t>
            </a:r>
            <a:endParaRPr lang="en-US" dirty="0"/>
          </a:p>
        </p:txBody>
      </p:sp>
    </p:spTree>
    <p:extLst>
      <p:ext uri="{BB962C8B-B14F-4D97-AF65-F5344CB8AC3E}">
        <p14:creationId xmlns:p14="http://schemas.microsoft.com/office/powerpoint/2010/main" xmlns="" val="3446713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152400" y="1600200"/>
            <a:ext cx="9525000" cy="4724400"/>
          </a:xfrm>
          <a:prstGeom prst="rect">
            <a:avLst/>
          </a:prstGeom>
          <a:noFill/>
          <a:ln w="9525">
            <a:noFill/>
            <a:miter lim="800000"/>
            <a:headEnd/>
            <a:tailEnd/>
          </a:ln>
        </p:spPr>
        <p:txBody>
          <a:bodyPr/>
          <a:lstStyle/>
          <a:p>
            <a:pPr marL="342900" indent="-342900" algn="just" eaLnBrk="1" hangingPunct="1">
              <a:lnSpc>
                <a:spcPct val="150000"/>
              </a:lnSpc>
              <a:buFont typeface="Wingdings" panose="05000000000000000000" pitchFamily="2" charset="2"/>
              <a:buChar char="§"/>
              <a:defRPr/>
            </a:pPr>
            <a:r>
              <a:rPr lang="en-US" sz="2000" dirty="0" smtClean="0">
                <a:latin typeface="Arial Narrow"/>
                <a:cs typeface="Arial Narrow"/>
              </a:rPr>
              <a:t>The purpose of this presentation is to brief the Portfolio Committee of Police on the status and progress made on the draft Bills under discussion</a:t>
            </a:r>
          </a:p>
          <a:p>
            <a:pPr marL="342900" indent="-342900" algn="just" eaLnBrk="1" hangingPunct="1">
              <a:lnSpc>
                <a:spcPct val="150000"/>
              </a:lnSpc>
              <a:buFont typeface="Wingdings" panose="05000000000000000000" pitchFamily="2" charset="2"/>
              <a:buChar char="§"/>
              <a:defRPr/>
            </a:pPr>
            <a:r>
              <a:rPr lang="en-US" sz="2000" dirty="0" smtClean="0">
                <a:latin typeface="Arial Narrow"/>
                <a:cs typeface="Arial Narrow"/>
              </a:rPr>
              <a:t>The progress of the development of the draft Bills that will be discussed as requested are</a:t>
            </a:r>
            <a:r>
              <a:rPr lang="en-US" sz="2000" dirty="0">
                <a:latin typeface="Arial Narrow"/>
                <a:cs typeface="Arial Narrow"/>
              </a:rPr>
              <a:t>: </a:t>
            </a: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r>
              <a:rPr lang="en-US" sz="2000" dirty="0" smtClean="0">
                <a:latin typeface="Arial Narrow"/>
                <a:cs typeface="Arial Narrow"/>
              </a:rPr>
              <a:t>Criminal </a:t>
            </a:r>
            <a:r>
              <a:rPr lang="en-US" sz="2000" dirty="0">
                <a:latin typeface="Arial Narrow"/>
                <a:cs typeface="Arial Narrow"/>
              </a:rPr>
              <a:t>Law (Forensic Procedures) Amendment Bill</a:t>
            </a:r>
          </a:p>
          <a:p>
            <a:pPr marL="342900" indent="-342900" algn="just" eaLnBrk="1" hangingPunct="1">
              <a:lnSpc>
                <a:spcPct val="150000"/>
              </a:lnSpc>
              <a:buFont typeface="Wingdings" panose="05000000000000000000" pitchFamily="2" charset="2"/>
              <a:buChar char="§"/>
              <a:defRPr/>
            </a:pPr>
            <a:r>
              <a:rPr lang="en-US" sz="2000" dirty="0">
                <a:latin typeface="Arial Narrow"/>
                <a:cs typeface="Arial Narrow"/>
              </a:rPr>
              <a:t>Firearms Control Amendment Bill</a:t>
            </a:r>
          </a:p>
          <a:p>
            <a:pPr marL="342900" indent="-342900" algn="just" eaLnBrk="1" hangingPunct="1">
              <a:lnSpc>
                <a:spcPct val="150000"/>
              </a:lnSpc>
              <a:buFont typeface="Wingdings" panose="05000000000000000000" pitchFamily="2" charset="2"/>
              <a:buChar char="§"/>
              <a:defRPr/>
            </a:pPr>
            <a:r>
              <a:rPr lang="en-US" sz="2000" dirty="0">
                <a:latin typeface="Arial Narrow"/>
                <a:cs typeface="Arial Narrow"/>
              </a:rPr>
              <a:t>South African Police Service Amendment </a:t>
            </a:r>
            <a:r>
              <a:rPr lang="en-US" sz="2000" dirty="0" smtClean="0">
                <a:latin typeface="Arial Narrow"/>
                <a:cs typeface="Arial Narrow"/>
              </a:rPr>
              <a:t>Bill; and</a:t>
            </a:r>
            <a:endParaRPr lang="en-US" sz="2000" dirty="0">
              <a:latin typeface="Arial Narrow"/>
              <a:cs typeface="Arial Narrow"/>
            </a:endParaRPr>
          </a:p>
          <a:p>
            <a:pPr marL="342900" indent="-342900" algn="just" eaLnBrk="1" hangingPunct="1">
              <a:lnSpc>
                <a:spcPct val="150000"/>
              </a:lnSpc>
              <a:buFont typeface="Wingdings" panose="05000000000000000000" pitchFamily="2" charset="2"/>
              <a:buChar char="§"/>
              <a:defRPr/>
            </a:pPr>
            <a:r>
              <a:rPr lang="en-US" sz="2000" dirty="0">
                <a:latin typeface="Arial Narrow"/>
                <a:cs typeface="Arial Narrow"/>
              </a:rPr>
              <a:t>Independent Police Investigative Directorate Amendment Bill </a:t>
            </a: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marL="342900" indent="-342900" algn="just" eaLnBrk="1" hangingPunct="1">
              <a:lnSpc>
                <a:spcPct val="150000"/>
              </a:lnSpc>
              <a:buFont typeface="Wingdings" panose="05000000000000000000" pitchFamily="2" charset="2"/>
              <a:buChar char="§"/>
              <a:defRPr/>
            </a:pPr>
            <a:endParaRPr lang="en-US" sz="2000" dirty="0" smtClean="0">
              <a:latin typeface="Arial Narrow"/>
              <a:cs typeface="Arial Narrow"/>
            </a:endParaRPr>
          </a:p>
          <a:p>
            <a:pPr algn="just" eaLnBrk="1" hangingPunct="1">
              <a:lnSpc>
                <a:spcPct val="150000"/>
              </a:lnSpc>
              <a:defRPr/>
            </a:pPr>
            <a:endParaRPr lang="en-GB" dirty="0">
              <a:solidFill>
                <a:prstClr val="black"/>
              </a:solidFill>
              <a:latin typeface="Arial Narrow"/>
              <a:cs typeface="Arial Narrow"/>
            </a:endParaRPr>
          </a:p>
        </p:txBody>
      </p:sp>
      <p:sp>
        <p:nvSpPr>
          <p:cNvPr id="2" name="TextBox 1"/>
          <p:cNvSpPr txBox="1"/>
          <p:nvPr/>
        </p:nvSpPr>
        <p:spPr>
          <a:xfrm>
            <a:off x="152400" y="304800"/>
            <a:ext cx="9753600" cy="584775"/>
          </a:xfrm>
          <a:prstGeom prst="rect">
            <a:avLst/>
          </a:prstGeom>
          <a:noFill/>
        </p:spPr>
        <p:txBody>
          <a:bodyPr wrap="square" rtlCol="0">
            <a:spAutoFit/>
          </a:bodyPr>
          <a:lstStyle/>
          <a:p>
            <a:r>
              <a:rPr lang="en-US" sz="3200" b="1" dirty="0">
                <a:solidFill>
                  <a:srgbClr val="000000"/>
                </a:solidFill>
                <a:latin typeface="Arial Narrow"/>
              </a:rPr>
              <a:t>	</a:t>
            </a:r>
            <a:r>
              <a:rPr lang="en-US" sz="3200" b="1" dirty="0" smtClean="0">
                <a:solidFill>
                  <a:srgbClr val="000000"/>
                </a:solidFill>
                <a:latin typeface="Arial Narrow"/>
              </a:rPr>
              <a:t>		PURPOSE </a:t>
            </a:r>
            <a:endParaRPr lang="en-US" dirty="0"/>
          </a:p>
        </p:txBody>
      </p:sp>
    </p:spTree>
    <p:extLst>
      <p:ext uri="{BB962C8B-B14F-4D97-AF65-F5344CB8AC3E}">
        <p14:creationId xmlns:p14="http://schemas.microsoft.com/office/powerpoint/2010/main" xmlns="" val="299755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marL="342900" indent="-342900" algn="just" eaLnBrk="1" hangingPunct="1">
              <a:lnSpc>
                <a:spcPct val="150000"/>
              </a:lnSpc>
              <a:buFont typeface="Wingdings" charset="2"/>
              <a:buChar char="§"/>
              <a:defRPr/>
            </a:pPr>
            <a:endParaRPr lang="en-US" sz="1100" dirty="0">
              <a:solidFill>
                <a:prstClr val="black"/>
              </a:solidFill>
              <a:latin typeface="Arial Narrow"/>
              <a:cs typeface="Arial Narrow"/>
            </a:endParaRPr>
          </a:p>
          <a:p>
            <a:pPr algn="just" eaLnBrk="1" hangingPunct="1">
              <a:lnSpc>
                <a:spcPct val="150000"/>
              </a:lnSpc>
              <a:defRPr/>
            </a:pPr>
            <a:endParaRPr lang="en-US" dirty="0" smtClean="0">
              <a:solidFill>
                <a:prstClr val="black"/>
              </a:solidFill>
              <a:latin typeface="Arial Narrow"/>
              <a:cs typeface="Arial Narrow"/>
            </a:endParaRPr>
          </a:p>
          <a:p>
            <a:pPr marL="342900" lvl="0" indent="-342900" algn="just" eaLnBrk="1" hangingPunct="1">
              <a:lnSpc>
                <a:spcPct val="150000"/>
              </a:lnSpc>
              <a:spcBef>
                <a:spcPts val="0"/>
              </a:spcBef>
              <a:spcAft>
                <a:spcPts val="0"/>
              </a:spcAft>
              <a:buFont typeface="Arial" panose="020B0604020202020204" pitchFamily="34" charset="0"/>
              <a:buChar char="•"/>
              <a:defRPr/>
            </a:pPr>
            <a:r>
              <a:rPr lang="en-ZA" altLang="en-US" dirty="0">
                <a:solidFill>
                  <a:prstClr val="black"/>
                </a:solidFill>
                <a:latin typeface="Arial Narrow" panose="020B0606020202030204" pitchFamily="34" charset="0"/>
                <a:ea typeface="Calibri" pitchFamily="34" charset="0"/>
              </a:rPr>
              <a:t>The Criminal Law (Forensic Procedures) Amendment Act, 2013 (the Act) came into operation </a:t>
            </a:r>
            <a:r>
              <a:rPr lang="en-ZA" altLang="en-US" dirty="0" smtClean="0">
                <a:solidFill>
                  <a:prstClr val="black"/>
                </a:solidFill>
                <a:latin typeface="Arial Narrow" panose="020B0606020202030204" pitchFamily="34" charset="0"/>
                <a:ea typeface="Calibri" pitchFamily="34" charset="0"/>
              </a:rPr>
              <a:t>in January </a:t>
            </a:r>
            <a:r>
              <a:rPr lang="en-ZA" altLang="en-US" dirty="0">
                <a:solidFill>
                  <a:prstClr val="black"/>
                </a:solidFill>
                <a:latin typeface="Arial Narrow" panose="020B0606020202030204" pitchFamily="34" charset="0"/>
                <a:ea typeface="Calibri" pitchFamily="34" charset="0"/>
              </a:rPr>
              <a:t>2015 and provides for, among other things, the taking of buccal samples (a sample of a person’s saliva taken from the person’s mouth) from all convicted Schedule 8 offenders for the purposes of forensic DNA analysis, within a period of two years from the date of commencement of the Act.</a:t>
            </a:r>
          </a:p>
          <a:p>
            <a:pPr lvl="0" algn="just" eaLnBrk="1" hangingPunct="1">
              <a:lnSpc>
                <a:spcPct val="150000"/>
              </a:lnSpc>
              <a:spcBef>
                <a:spcPts val="0"/>
              </a:spcBef>
              <a:spcAft>
                <a:spcPts val="0"/>
              </a:spcAft>
              <a:defRPr/>
            </a:pPr>
            <a:endParaRPr lang="en-ZA" altLang="en-US" dirty="0">
              <a:solidFill>
                <a:prstClr val="black"/>
              </a:solidFill>
              <a:latin typeface="Arial Narrow" panose="020B0606020202030204" pitchFamily="34" charset="0"/>
              <a:ea typeface="Calibri" pitchFamily="34" charset="0"/>
            </a:endParaRPr>
          </a:p>
          <a:p>
            <a:pPr marL="342900" lvl="0" indent="-342900" algn="just" eaLnBrk="1" hangingPunct="1">
              <a:lnSpc>
                <a:spcPct val="150000"/>
              </a:lnSpc>
              <a:spcBef>
                <a:spcPts val="0"/>
              </a:spcBef>
              <a:spcAft>
                <a:spcPts val="0"/>
              </a:spcAft>
              <a:buFont typeface="Arial" panose="020B0604020202020204" pitchFamily="34" charset="0"/>
              <a:buChar char="•"/>
              <a:defRPr/>
            </a:pPr>
            <a:r>
              <a:rPr lang="en-ZA" altLang="en-US" dirty="0">
                <a:solidFill>
                  <a:prstClr val="black"/>
                </a:solidFill>
                <a:latin typeface="Arial Narrow" panose="020B0606020202030204" pitchFamily="34" charset="0"/>
                <a:ea typeface="Calibri" pitchFamily="34" charset="0"/>
                <a:cs typeface="Arial" panose="020B0604020202020204" pitchFamily="34" charset="0"/>
              </a:rPr>
              <a:t>The Act commenced </a:t>
            </a:r>
            <a:r>
              <a:rPr lang="en-ZA" dirty="0">
                <a:solidFill>
                  <a:prstClr val="black"/>
                </a:solidFill>
                <a:latin typeface="Arial Narrow" panose="020B0606020202030204" pitchFamily="34" charset="0"/>
                <a:ea typeface="Calibri"/>
                <a:cs typeface="Arial" panose="020B0604020202020204" pitchFamily="34" charset="0"/>
              </a:rPr>
              <a:t>on 31 January </a:t>
            </a:r>
            <a:r>
              <a:rPr lang="en-ZA" dirty="0" smtClean="0">
                <a:solidFill>
                  <a:prstClr val="black"/>
                </a:solidFill>
                <a:latin typeface="Arial Narrow" panose="020B0606020202030204" pitchFamily="34" charset="0"/>
                <a:ea typeface="Calibri"/>
                <a:cs typeface="Arial" panose="020B0604020202020204" pitchFamily="34" charset="0"/>
              </a:rPr>
              <a:t>201</a:t>
            </a:r>
            <a:r>
              <a:rPr lang="en-ZA" dirty="0">
                <a:latin typeface="Arial Narrow" panose="020B0606020202030204" pitchFamily="34" charset="0"/>
                <a:ea typeface="Calibri"/>
                <a:cs typeface="Arial" panose="020B0604020202020204" pitchFamily="34" charset="0"/>
              </a:rPr>
              <a:t>5</a:t>
            </a:r>
            <a:r>
              <a:rPr lang="en-ZA" dirty="0" smtClean="0">
                <a:solidFill>
                  <a:prstClr val="black"/>
                </a:solidFill>
                <a:latin typeface="Arial Narrow" panose="020B0606020202030204" pitchFamily="34" charset="0"/>
                <a:ea typeface="Calibri"/>
                <a:cs typeface="Arial" panose="020B0604020202020204" pitchFamily="34" charset="0"/>
              </a:rPr>
              <a:t> </a:t>
            </a:r>
            <a:r>
              <a:rPr lang="en-ZA" dirty="0">
                <a:solidFill>
                  <a:prstClr val="black"/>
                </a:solidFill>
                <a:latin typeface="Arial Narrow" panose="020B0606020202030204" pitchFamily="34" charset="0"/>
                <a:ea typeface="Calibri"/>
                <a:cs typeface="Arial" panose="020B0604020202020204" pitchFamily="34" charset="0"/>
              </a:rPr>
              <a:t>and the period of transition within which the buccal samples ought to have been taken from convicted Schedule 8 offenders expired on 31 January 2017. As result buccal samples still needs to be taken from convicted schedule 8 offenders whose buccal samples were not taken prior to the date of commencement of the Act.</a:t>
            </a:r>
          </a:p>
          <a:p>
            <a:pPr algn="just" eaLnBrk="1" hangingPunct="1">
              <a:lnSpc>
                <a:spcPct val="150000"/>
              </a:lnSpc>
              <a:defRPr/>
            </a:pPr>
            <a:r>
              <a:rPr lang="en-GB" dirty="0" smtClean="0">
                <a:solidFill>
                  <a:prstClr val="black"/>
                </a:solidFill>
                <a:latin typeface="Arial Narrow"/>
                <a:cs typeface="Arial Narrow"/>
              </a:rPr>
              <a:t>. </a:t>
            </a:r>
            <a:endParaRPr lang="en-GB" dirty="0">
              <a:solidFill>
                <a:prstClr val="black"/>
              </a:solidFill>
              <a:latin typeface="Arial Narrow"/>
              <a:cs typeface="Arial Narrow"/>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304800"/>
            <a:ext cx="9372600" cy="461665"/>
          </a:xfrm>
          <a:prstGeom prst="rect">
            <a:avLst/>
          </a:prstGeom>
          <a:noFill/>
        </p:spPr>
        <p:txBody>
          <a:bodyPr wrap="square" rtlCol="0">
            <a:spAutoFit/>
          </a:bodyPr>
          <a:lstStyle/>
          <a:p>
            <a:r>
              <a:rPr lang="en-US" altLang="en-US" sz="2400" b="1" dirty="0" smtClean="0">
                <a:solidFill>
                  <a:srgbClr val="000000"/>
                </a:solidFill>
                <a:latin typeface="Arial Narrow"/>
                <a:cs typeface="Arial Narrow"/>
              </a:rPr>
              <a:t>    DRAFT CRIMINAL LAW (FORENSIC PROCEDURES) BILL</a:t>
            </a:r>
            <a:endParaRPr lang="en-US" altLang="en-US" sz="2400" b="1" dirty="0">
              <a:solidFill>
                <a:srgbClr val="000000"/>
              </a:solidFill>
              <a:latin typeface="Arial Narrow"/>
              <a:cs typeface="Arial Narrow"/>
            </a:endParaRPr>
          </a:p>
        </p:txBody>
      </p:sp>
    </p:spTree>
    <p:extLst>
      <p:ext uri="{BB962C8B-B14F-4D97-AF65-F5344CB8AC3E}">
        <p14:creationId xmlns:p14="http://schemas.microsoft.com/office/powerpoint/2010/main" xmlns="" val="2586593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marL="342900" indent="-342900" algn="just" eaLnBrk="1" hangingPunct="1">
              <a:lnSpc>
                <a:spcPct val="150000"/>
              </a:lnSpc>
              <a:buFont typeface="Wingdings" charset="2"/>
              <a:buChar char="§"/>
              <a:defRPr/>
            </a:pPr>
            <a:endParaRPr lang="en-US" sz="1100" dirty="0">
              <a:solidFill>
                <a:prstClr val="black"/>
              </a:solidFill>
              <a:latin typeface="Arial Narrow"/>
              <a:cs typeface="Arial Narrow"/>
            </a:endParaRP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The draft Bill seeks to provide for the following:</a:t>
            </a:r>
          </a:p>
          <a:p>
            <a:pPr marL="285750" lvl="0" indent="-285750" algn="just" eaLnBrk="1" hangingPunct="1">
              <a:lnSpc>
                <a:spcPct val="150000"/>
              </a:lnSpc>
              <a:spcBef>
                <a:spcPts val="0"/>
              </a:spcBef>
              <a:spcAft>
                <a:spcPts val="0"/>
              </a:spcAft>
              <a:buFont typeface="Wingdings" panose="05000000000000000000" pitchFamily="2" charset="2"/>
              <a:buChar char="Ø"/>
              <a:defRPr/>
            </a:pPr>
            <a:r>
              <a:rPr lang="en-ZA" dirty="0">
                <a:solidFill>
                  <a:prstClr val="black"/>
                </a:solidFill>
                <a:latin typeface="Arial Narrow" panose="020B0606020202030204" pitchFamily="34" charset="0"/>
                <a:ea typeface="Calibri"/>
                <a:cs typeface="Arial" panose="020B0604020202020204" pitchFamily="34" charset="0"/>
              </a:rPr>
              <a:t>N</a:t>
            </a:r>
            <a:r>
              <a:rPr lang="en-ZA" dirty="0" smtClean="0">
                <a:solidFill>
                  <a:prstClr val="black"/>
                </a:solidFill>
                <a:latin typeface="Arial Narrow" panose="020B0606020202030204" pitchFamily="34" charset="0"/>
                <a:ea typeface="Calibri"/>
                <a:cs typeface="Arial" panose="020B0604020202020204" pitchFamily="34" charset="0"/>
              </a:rPr>
              <a:t>ew </a:t>
            </a:r>
            <a:r>
              <a:rPr lang="en-ZA" dirty="0">
                <a:solidFill>
                  <a:prstClr val="black"/>
                </a:solidFill>
                <a:latin typeface="Arial Narrow" panose="020B0606020202030204" pitchFamily="34" charset="0"/>
                <a:ea typeface="Calibri"/>
                <a:cs typeface="Arial" panose="020B0604020202020204" pitchFamily="34" charset="0"/>
              </a:rPr>
              <a:t>transitional provisions in respect of the full implementation of the Act.</a:t>
            </a:r>
          </a:p>
          <a:p>
            <a:pPr marL="285750" lvl="0" indent="-285750" algn="just" eaLnBrk="1" hangingPunct="1">
              <a:lnSpc>
                <a:spcPct val="150000"/>
              </a:lnSpc>
              <a:spcBef>
                <a:spcPts val="0"/>
              </a:spcBef>
              <a:spcAft>
                <a:spcPts val="0"/>
              </a:spcAft>
              <a:buFont typeface="Wingdings" panose="05000000000000000000" pitchFamily="2" charset="2"/>
              <a:buChar char="Ø"/>
              <a:defRPr/>
            </a:pPr>
            <a:r>
              <a:rPr lang="en-ZA" dirty="0" smtClean="0">
                <a:solidFill>
                  <a:prstClr val="black"/>
                </a:solidFill>
                <a:latin typeface="Arial Narrow" panose="020B0606020202030204" pitchFamily="34" charset="0"/>
                <a:ea typeface="Calibri"/>
                <a:cs typeface="Arial" panose="020B0604020202020204" pitchFamily="34" charset="0"/>
              </a:rPr>
              <a:t>The </a:t>
            </a:r>
            <a:r>
              <a:rPr lang="en-ZA" dirty="0">
                <a:solidFill>
                  <a:prstClr val="black"/>
                </a:solidFill>
                <a:latin typeface="Arial Narrow" panose="020B0606020202030204" pitchFamily="34" charset="0"/>
                <a:ea typeface="Calibri"/>
                <a:cs typeface="Arial" panose="020B0604020202020204" pitchFamily="34" charset="0"/>
              </a:rPr>
              <a:t>enforcement of the obligation to submit to the taking of buccal samples.</a:t>
            </a: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The Bill was scheduled to be presented to the JCPS Cabinet Committee in May 2018. This did not take place. </a:t>
            </a: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It was decided that the Bill be held in abeyance pending the proposal to the Minister of Home Affairs  to investigate the feasibility of the extension of buccal sampling to all citizens in the country.</a:t>
            </a: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The proposal of taking of buccal samples from all citizens of the country, including infants at birth falls within the exclusive mandate of Home Affairs</a:t>
            </a: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It was suggested that a similar process as that of the finger-printing process which is currently used for identification purposes as well as the detection of crime, investigation of an offence, identification of  </a:t>
            </a:r>
          </a:p>
          <a:p>
            <a:pPr marL="285750" lvl="0" indent="-285750" algn="just" eaLnBrk="1" hangingPunct="1">
              <a:lnSpc>
                <a:spcPct val="150000"/>
              </a:lnSpc>
              <a:spcBef>
                <a:spcPts val="0"/>
              </a:spcBef>
              <a:spcAft>
                <a:spcPts val="0"/>
              </a:spcAft>
              <a:buFont typeface="Arial" panose="020B0604020202020204" pitchFamily="34" charset="0"/>
              <a:buChar char="•"/>
              <a:defRPr/>
            </a:pPr>
            <a:endParaRPr lang="en-ZA" dirty="0" smtClean="0">
              <a:solidFill>
                <a:prstClr val="black"/>
              </a:solidFill>
              <a:latin typeface="Arial Narrow" panose="020B0606020202030204" pitchFamily="34" charset="0"/>
              <a:ea typeface="Calibri"/>
              <a:cs typeface="Arial" panose="020B0604020202020204" pitchFamily="34" charset="0"/>
            </a:endParaRPr>
          </a:p>
          <a:p>
            <a:pPr marL="285750" lvl="0" indent="-285750" algn="just" eaLnBrk="1" hangingPunct="1">
              <a:lnSpc>
                <a:spcPct val="150000"/>
              </a:lnSpc>
              <a:spcBef>
                <a:spcPts val="0"/>
              </a:spcBef>
              <a:spcAft>
                <a:spcPts val="0"/>
              </a:spcAft>
              <a:buFont typeface="Arial" panose="020B0604020202020204" pitchFamily="34" charset="0"/>
              <a:buChar char="•"/>
              <a:defRPr/>
            </a:pPr>
            <a:endParaRPr lang="en-ZA" dirty="0">
              <a:solidFill>
                <a:prstClr val="black"/>
              </a:solidFill>
              <a:latin typeface="Arial Narrow" panose="020B0606020202030204" pitchFamily="34" charset="0"/>
              <a:ea typeface="Calibri"/>
              <a:cs typeface="Arial" panose="020B0604020202020204" pitchFamily="34" charset="0"/>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140920"/>
            <a:ext cx="9372600" cy="830997"/>
          </a:xfrm>
          <a:prstGeom prst="rect">
            <a:avLst/>
          </a:prstGeom>
          <a:noFill/>
        </p:spPr>
        <p:txBody>
          <a:bodyPr wrap="square" rtlCol="0">
            <a:spAutoFit/>
          </a:bodyPr>
          <a:lstStyle/>
          <a:p>
            <a:r>
              <a:rPr lang="en-US" altLang="en-US" sz="2400" b="1" dirty="0" smtClean="0">
                <a:solidFill>
                  <a:srgbClr val="000000"/>
                </a:solidFill>
                <a:latin typeface="Arial Narrow"/>
                <a:cs typeface="Arial Narrow"/>
              </a:rPr>
              <a:t>    DRAFT </a:t>
            </a:r>
            <a:r>
              <a:rPr lang="en-US" altLang="en-US" sz="2400" b="1" dirty="0">
                <a:solidFill>
                  <a:srgbClr val="000000"/>
                </a:solidFill>
                <a:latin typeface="Arial Narrow"/>
                <a:cs typeface="Arial Narrow"/>
              </a:rPr>
              <a:t>CRIMINAL LAW (FORENSIC PROCEDURES) BILL</a:t>
            </a:r>
          </a:p>
          <a:p>
            <a:r>
              <a:rPr lang="en-US" altLang="en-US" sz="2400" b="1" dirty="0" smtClean="0">
                <a:solidFill>
                  <a:srgbClr val="000000"/>
                </a:solidFill>
                <a:latin typeface="Arial Narrow"/>
                <a:cs typeface="Arial Narrow"/>
              </a:rPr>
              <a:t>    …..continued</a:t>
            </a:r>
            <a:endParaRPr lang="en-US" altLang="en-US" sz="2400" b="1" dirty="0">
              <a:solidFill>
                <a:srgbClr val="000000"/>
              </a:solidFill>
              <a:latin typeface="Arial Narrow"/>
              <a:cs typeface="Arial Narrow"/>
            </a:endParaRPr>
          </a:p>
        </p:txBody>
      </p:sp>
    </p:spTree>
    <p:extLst>
      <p:ext uri="{BB962C8B-B14F-4D97-AF65-F5344CB8AC3E}">
        <p14:creationId xmlns:p14="http://schemas.microsoft.com/office/powerpoint/2010/main" xmlns="" val="3168226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marL="342900" indent="-342900" algn="just" eaLnBrk="1" hangingPunct="1">
              <a:lnSpc>
                <a:spcPct val="150000"/>
              </a:lnSpc>
              <a:buFont typeface="Wingdings" charset="2"/>
              <a:buChar char="§"/>
              <a:defRPr/>
            </a:pPr>
            <a:r>
              <a:rPr lang="en-ZA" dirty="0" smtClean="0">
                <a:solidFill>
                  <a:prstClr val="black"/>
                </a:solidFill>
                <a:latin typeface="Arial Narrow" panose="020B0606020202030204" pitchFamily="34" charset="0"/>
                <a:ea typeface="Calibri"/>
                <a:cs typeface="Arial" panose="020B0604020202020204" pitchFamily="34" charset="0"/>
              </a:rPr>
              <a:t>missing persons, the identification of unidentified human remains or the conducting of a prosecution, be checked against the databases of the Department of Home Affairs, Department of Transport or any department or state in the national sphere of government, could be instituted in respect of DNA, but would require empowering legislation both in respect of legislation being administered by Home Affairs and by SAPS.</a:t>
            </a:r>
          </a:p>
          <a:p>
            <a:pPr marL="342900" indent="-342900" algn="just" eaLnBrk="1" hangingPunct="1">
              <a:lnSpc>
                <a:spcPct val="150000"/>
              </a:lnSpc>
              <a:buFont typeface="Wingdings" charset="2"/>
              <a:buChar char="§"/>
              <a:defRPr/>
            </a:pPr>
            <a:r>
              <a:rPr lang="en-ZA" dirty="0" smtClean="0">
                <a:solidFill>
                  <a:prstClr val="black"/>
                </a:solidFill>
                <a:latin typeface="Arial Narrow" panose="020B0606020202030204" pitchFamily="34" charset="0"/>
                <a:ea typeface="Calibri"/>
                <a:cs typeface="Arial" panose="020B0604020202020204" pitchFamily="34" charset="0"/>
              </a:rPr>
              <a:t>The proposal is informed by the high levels of crime in the country and the urgent need to strengthen South Africa’s crime fighting capacity in order to effectively fight crime and convict criminals.</a:t>
            </a:r>
          </a:p>
          <a:p>
            <a:pPr marL="342900" indent="-342900" algn="just" eaLnBrk="1" hangingPunct="1">
              <a:lnSpc>
                <a:spcPct val="150000"/>
              </a:lnSpc>
              <a:buFont typeface="Wingdings" charset="2"/>
              <a:buChar char="§"/>
              <a:defRPr/>
            </a:pPr>
            <a:r>
              <a:rPr lang="en-ZA" dirty="0" smtClean="0">
                <a:solidFill>
                  <a:prstClr val="black"/>
                </a:solidFill>
                <a:latin typeface="Arial Narrow" panose="020B0606020202030204" pitchFamily="34" charset="0"/>
                <a:ea typeface="Calibri"/>
                <a:cs typeface="Arial" panose="020B0604020202020204" pitchFamily="34" charset="0"/>
              </a:rPr>
              <a:t>There have been constant enquiries from CSPS to Home Affairs officials on an update of their response until 16 October 2020.</a:t>
            </a:r>
          </a:p>
          <a:p>
            <a:pPr marL="342900" indent="-342900" algn="just" eaLnBrk="1" hangingPunct="1">
              <a:lnSpc>
                <a:spcPct val="150000"/>
              </a:lnSpc>
              <a:buFont typeface="Wingdings" charset="2"/>
              <a:buChar char="§"/>
              <a:defRPr/>
            </a:pPr>
            <a:r>
              <a:rPr lang="en-ZA" dirty="0" smtClean="0">
                <a:solidFill>
                  <a:prstClr val="black"/>
                </a:solidFill>
                <a:latin typeface="Arial Narrow" panose="020B0606020202030204" pitchFamily="34" charset="0"/>
                <a:ea typeface="Calibri"/>
                <a:cs typeface="Arial" panose="020B0604020202020204" pitchFamily="34" charset="0"/>
              </a:rPr>
              <a:t>The recent response from officials was that they referred the query to the office of the Minister of Home Affairs and are awaiting a response. </a:t>
            </a:r>
          </a:p>
          <a:p>
            <a:pPr marL="285750" lvl="0" indent="-285750" algn="just" eaLnBrk="1" hangingPunct="1">
              <a:lnSpc>
                <a:spcPct val="150000"/>
              </a:lnSpc>
              <a:spcBef>
                <a:spcPts val="0"/>
              </a:spcBef>
              <a:spcAft>
                <a:spcPts val="0"/>
              </a:spcAft>
              <a:buFont typeface="Arial" panose="020B0604020202020204" pitchFamily="34" charset="0"/>
              <a:buChar char="•"/>
              <a:defRPr/>
            </a:pPr>
            <a:endParaRPr lang="en-ZA" dirty="0" smtClean="0">
              <a:solidFill>
                <a:prstClr val="black"/>
              </a:solidFill>
              <a:latin typeface="Arial Narrow" panose="020B0606020202030204" pitchFamily="34" charset="0"/>
              <a:ea typeface="Calibri"/>
              <a:cs typeface="Arial" panose="020B0604020202020204" pitchFamily="34" charset="0"/>
            </a:endParaRPr>
          </a:p>
          <a:p>
            <a:pPr marL="285750" lvl="0" indent="-285750" algn="just" eaLnBrk="1" hangingPunct="1">
              <a:lnSpc>
                <a:spcPct val="150000"/>
              </a:lnSpc>
              <a:spcBef>
                <a:spcPts val="0"/>
              </a:spcBef>
              <a:spcAft>
                <a:spcPts val="0"/>
              </a:spcAft>
              <a:buFont typeface="Arial" panose="020B0604020202020204" pitchFamily="34" charset="0"/>
              <a:buChar char="•"/>
              <a:defRPr/>
            </a:pPr>
            <a:endParaRPr lang="en-ZA" dirty="0">
              <a:solidFill>
                <a:prstClr val="black"/>
              </a:solidFill>
              <a:latin typeface="Arial Narrow" panose="020B0606020202030204" pitchFamily="34" charset="0"/>
              <a:ea typeface="Calibri"/>
              <a:cs typeface="Arial" panose="020B0604020202020204" pitchFamily="34" charset="0"/>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140920"/>
            <a:ext cx="9372600" cy="830997"/>
          </a:xfrm>
          <a:prstGeom prst="rect">
            <a:avLst/>
          </a:prstGeom>
          <a:noFill/>
        </p:spPr>
        <p:txBody>
          <a:bodyPr wrap="square" rtlCol="0">
            <a:spAutoFit/>
          </a:bodyPr>
          <a:lstStyle/>
          <a:p>
            <a:r>
              <a:rPr lang="en-US" altLang="en-US" sz="2400" b="1" dirty="0" smtClean="0">
                <a:solidFill>
                  <a:srgbClr val="000000"/>
                </a:solidFill>
                <a:latin typeface="Arial Narrow"/>
                <a:cs typeface="Arial Narrow"/>
              </a:rPr>
              <a:t>    DRAFT </a:t>
            </a:r>
            <a:r>
              <a:rPr lang="en-US" altLang="en-US" sz="2400" b="1" dirty="0">
                <a:solidFill>
                  <a:srgbClr val="000000"/>
                </a:solidFill>
                <a:latin typeface="Arial Narrow"/>
                <a:cs typeface="Arial Narrow"/>
              </a:rPr>
              <a:t>CRIMINAL LAW (FORENSIC PROCEDURES) BILL</a:t>
            </a:r>
          </a:p>
          <a:p>
            <a:r>
              <a:rPr lang="en-US" altLang="en-US" sz="2400" b="1" dirty="0" smtClean="0">
                <a:solidFill>
                  <a:srgbClr val="000000"/>
                </a:solidFill>
                <a:latin typeface="Arial Narrow"/>
                <a:cs typeface="Arial Narrow"/>
              </a:rPr>
              <a:t>    …..continued</a:t>
            </a:r>
            <a:endParaRPr lang="en-US" altLang="en-US" sz="2400" b="1" dirty="0">
              <a:solidFill>
                <a:srgbClr val="000000"/>
              </a:solidFill>
              <a:latin typeface="Arial Narrow"/>
              <a:cs typeface="Arial Narrow"/>
            </a:endParaRPr>
          </a:p>
        </p:txBody>
      </p:sp>
    </p:spTree>
    <p:extLst>
      <p:ext uri="{BB962C8B-B14F-4D97-AF65-F5344CB8AC3E}">
        <p14:creationId xmlns:p14="http://schemas.microsoft.com/office/powerpoint/2010/main" xmlns="" val="4138995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p:cNvSpPr>
          <p:nvPr/>
        </p:nvSpPr>
        <p:spPr bwMode="auto">
          <a:xfrm>
            <a:off x="228600" y="198438"/>
            <a:ext cx="9677400" cy="7159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1" hangingPunct="1"/>
            <a:endParaRPr lang="en-US" altLang="en-US" sz="3600" b="1" dirty="0">
              <a:solidFill>
                <a:srgbClr val="000000"/>
              </a:solidFill>
              <a:latin typeface="Calibri" pitchFamily="34" charset="0"/>
            </a:endParaRPr>
          </a:p>
        </p:txBody>
      </p:sp>
      <p:sp>
        <p:nvSpPr>
          <p:cNvPr id="5123" name="Content Placeholder 2"/>
          <p:cNvSpPr>
            <a:spLocks/>
          </p:cNvSpPr>
          <p:nvPr/>
        </p:nvSpPr>
        <p:spPr bwMode="auto">
          <a:xfrm>
            <a:off x="228600" y="1447800"/>
            <a:ext cx="9372600" cy="4876800"/>
          </a:xfrm>
          <a:prstGeom prst="rect">
            <a:avLst/>
          </a:prstGeom>
          <a:noFill/>
          <a:ln w="9525">
            <a:noFill/>
            <a:miter lim="800000"/>
            <a:headEnd/>
            <a:tailEnd/>
          </a:ln>
        </p:spPr>
        <p:txBody>
          <a:bodyPr/>
          <a:lstStyle/>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Having realised that the process for new legislation on a national </a:t>
            </a:r>
            <a:r>
              <a:rPr lang="en-ZA" dirty="0">
                <a:solidFill>
                  <a:prstClr val="black"/>
                </a:solidFill>
                <a:latin typeface="Arial Narrow" panose="020B0606020202030204" pitchFamily="34" charset="0"/>
                <a:ea typeface="Calibri"/>
                <a:cs typeface="Arial" panose="020B0604020202020204" pitchFamily="34" charset="0"/>
              </a:rPr>
              <a:t>d</a:t>
            </a:r>
            <a:r>
              <a:rPr lang="en-ZA" dirty="0" smtClean="0">
                <a:solidFill>
                  <a:prstClr val="black"/>
                </a:solidFill>
                <a:latin typeface="Arial Narrow" panose="020B0606020202030204" pitchFamily="34" charset="0"/>
                <a:ea typeface="Calibri"/>
                <a:cs typeface="Arial" panose="020B0604020202020204" pitchFamily="34" charset="0"/>
              </a:rPr>
              <a:t>ata </a:t>
            </a:r>
            <a:r>
              <a:rPr lang="en-ZA" dirty="0">
                <a:solidFill>
                  <a:prstClr val="black"/>
                </a:solidFill>
                <a:latin typeface="Arial Narrow" panose="020B0606020202030204" pitchFamily="34" charset="0"/>
                <a:ea typeface="Calibri"/>
                <a:cs typeface="Arial" panose="020B0604020202020204" pitchFamily="34" charset="0"/>
              </a:rPr>
              <a:t>b</a:t>
            </a:r>
            <a:r>
              <a:rPr lang="en-ZA" dirty="0" smtClean="0">
                <a:solidFill>
                  <a:prstClr val="black"/>
                </a:solidFill>
                <a:latin typeface="Arial Narrow" panose="020B0606020202030204" pitchFamily="34" charset="0"/>
                <a:ea typeface="Calibri"/>
                <a:cs typeface="Arial" panose="020B0604020202020204" pitchFamily="34" charset="0"/>
              </a:rPr>
              <a:t>ase is going to be a lengthy one, the Minister is considering  taking the process forward on the draft Bill  and to proceed to Cabinet for approval </a:t>
            </a:r>
            <a:r>
              <a:rPr lang="en-ZA" smtClean="0">
                <a:solidFill>
                  <a:prstClr val="black"/>
                </a:solidFill>
                <a:latin typeface="Arial Narrow" panose="020B0606020202030204" pitchFamily="34" charset="0"/>
                <a:ea typeface="Calibri"/>
                <a:cs typeface="Arial" panose="020B0604020202020204" pitchFamily="34" charset="0"/>
              </a:rPr>
              <a:t>for introduction </a:t>
            </a:r>
            <a:endParaRPr lang="en-ZA" dirty="0" smtClean="0">
              <a:solidFill>
                <a:prstClr val="black"/>
              </a:solidFill>
              <a:latin typeface="Arial Narrow" panose="020B0606020202030204" pitchFamily="34" charset="0"/>
              <a:ea typeface="Calibri"/>
              <a:cs typeface="Arial" panose="020B0604020202020204" pitchFamily="34" charset="0"/>
            </a:endParaRPr>
          </a:p>
          <a:p>
            <a:pPr marL="285750" lvl="0" indent="-285750" algn="just" eaLnBrk="1" hangingPunct="1">
              <a:lnSpc>
                <a:spcPct val="150000"/>
              </a:lnSpc>
              <a:spcBef>
                <a:spcPts val="0"/>
              </a:spcBef>
              <a:spcAft>
                <a:spcPts val="0"/>
              </a:spcAft>
              <a:buFont typeface="Arial" panose="020B0604020202020204" pitchFamily="34" charset="0"/>
              <a:buChar char="•"/>
              <a:defRPr/>
            </a:pPr>
            <a:r>
              <a:rPr lang="en-ZA" dirty="0" smtClean="0">
                <a:solidFill>
                  <a:prstClr val="black"/>
                </a:solidFill>
                <a:latin typeface="Arial Narrow" panose="020B0606020202030204" pitchFamily="34" charset="0"/>
                <a:ea typeface="Calibri"/>
                <a:cs typeface="Arial" panose="020B0604020202020204" pitchFamily="34" charset="0"/>
              </a:rPr>
              <a:t>This will therefore be a parallel process with the development of legislation on the one hand, to provide for a national data </a:t>
            </a:r>
            <a:r>
              <a:rPr lang="en-ZA" dirty="0">
                <a:solidFill>
                  <a:prstClr val="black"/>
                </a:solidFill>
                <a:latin typeface="Arial Narrow" panose="020B0606020202030204" pitchFamily="34" charset="0"/>
                <a:ea typeface="Calibri"/>
                <a:cs typeface="Arial" panose="020B0604020202020204" pitchFamily="34" charset="0"/>
              </a:rPr>
              <a:t>b</a:t>
            </a:r>
            <a:r>
              <a:rPr lang="en-ZA" dirty="0" smtClean="0">
                <a:solidFill>
                  <a:prstClr val="black"/>
                </a:solidFill>
                <a:latin typeface="Arial Narrow" panose="020B0606020202030204" pitchFamily="34" charset="0"/>
                <a:ea typeface="Calibri"/>
                <a:cs typeface="Arial" panose="020B0604020202020204" pitchFamily="34" charset="0"/>
              </a:rPr>
              <a:t>ase  which incorporates the buccal sampling of all citizens and the finalisation of the </a:t>
            </a:r>
            <a:r>
              <a:rPr lang="en-US" dirty="0" smtClean="0">
                <a:solidFill>
                  <a:prstClr val="black"/>
                </a:solidFill>
                <a:latin typeface="Arial Narrow" panose="020B0606020202030204" pitchFamily="34" charset="0"/>
                <a:ea typeface="Calibri"/>
                <a:cs typeface="Arial" panose="020B0604020202020204" pitchFamily="34" charset="0"/>
              </a:rPr>
              <a:t>new </a:t>
            </a:r>
            <a:r>
              <a:rPr lang="en-US" dirty="0">
                <a:solidFill>
                  <a:prstClr val="black"/>
                </a:solidFill>
                <a:latin typeface="Arial Narrow" panose="020B0606020202030204" pitchFamily="34" charset="0"/>
                <a:ea typeface="Calibri"/>
                <a:cs typeface="Arial" panose="020B0604020202020204" pitchFamily="34" charset="0"/>
              </a:rPr>
              <a:t>transitional provisions in respect of the full implementation of the Act</a:t>
            </a:r>
            <a:endParaRPr lang="en-ZA" dirty="0">
              <a:solidFill>
                <a:prstClr val="black"/>
              </a:solidFill>
              <a:latin typeface="Arial Narrow" panose="020B0606020202030204" pitchFamily="34" charset="0"/>
              <a:ea typeface="Calibri"/>
              <a:cs typeface="Arial" panose="020B0604020202020204" pitchFamily="34" charset="0"/>
            </a:endParaRPr>
          </a:p>
          <a:p>
            <a:pPr algn="just" eaLnBrk="1" hangingPunct="1">
              <a:lnSpc>
                <a:spcPct val="150000"/>
              </a:lnSpc>
              <a:defRPr/>
            </a:pPr>
            <a:endParaRPr lang="en-US" dirty="0">
              <a:solidFill>
                <a:prstClr val="black"/>
              </a:solidFill>
              <a:latin typeface="Arial Narrow"/>
              <a:cs typeface="Arial Narrow"/>
            </a:endParaRPr>
          </a:p>
          <a:p>
            <a:pPr lvl="1" algn="just"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US" sz="2000" dirty="0">
              <a:solidFill>
                <a:prstClr val="black"/>
              </a:solidFill>
              <a:latin typeface="Arial Narrow"/>
              <a:cs typeface="Arial Narrow"/>
            </a:endParaRPr>
          </a:p>
          <a:p>
            <a:pPr lvl="1" eaLnBrk="1" hangingPunct="1">
              <a:lnSpc>
                <a:spcPct val="150000"/>
              </a:lnSpc>
              <a:defRPr/>
            </a:pPr>
            <a:endParaRPr lang="en-GB" sz="2000" dirty="0">
              <a:solidFill>
                <a:prstClr val="black"/>
              </a:solidFill>
              <a:latin typeface="Arial Narrow"/>
              <a:cs typeface="Arial Narrow"/>
            </a:endParaRPr>
          </a:p>
        </p:txBody>
      </p:sp>
      <p:sp>
        <p:nvSpPr>
          <p:cNvPr id="2" name="TextBox 1"/>
          <p:cNvSpPr txBox="1"/>
          <p:nvPr/>
        </p:nvSpPr>
        <p:spPr>
          <a:xfrm>
            <a:off x="152400" y="140920"/>
            <a:ext cx="9372600" cy="830997"/>
          </a:xfrm>
          <a:prstGeom prst="rect">
            <a:avLst/>
          </a:prstGeom>
          <a:noFill/>
        </p:spPr>
        <p:txBody>
          <a:bodyPr wrap="square" rtlCol="0">
            <a:spAutoFit/>
          </a:bodyPr>
          <a:lstStyle/>
          <a:p>
            <a:r>
              <a:rPr lang="en-US" altLang="en-US" sz="2400" b="1" dirty="0" smtClean="0">
                <a:solidFill>
                  <a:srgbClr val="000000"/>
                </a:solidFill>
                <a:latin typeface="Arial Narrow"/>
                <a:cs typeface="Arial Narrow"/>
              </a:rPr>
              <a:t>    DRAFT </a:t>
            </a:r>
            <a:r>
              <a:rPr lang="en-US" altLang="en-US" sz="2400" b="1" dirty="0">
                <a:solidFill>
                  <a:srgbClr val="000000"/>
                </a:solidFill>
                <a:latin typeface="Arial Narrow"/>
                <a:cs typeface="Arial Narrow"/>
              </a:rPr>
              <a:t>CRIMINAL LAW (FORENSIC PROCEDURES) BILL</a:t>
            </a:r>
          </a:p>
          <a:p>
            <a:r>
              <a:rPr lang="en-US" altLang="en-US" sz="2400" b="1" dirty="0" smtClean="0">
                <a:solidFill>
                  <a:srgbClr val="000000"/>
                </a:solidFill>
                <a:latin typeface="Arial Narrow"/>
                <a:cs typeface="Arial Narrow"/>
              </a:rPr>
              <a:t>    …..continued</a:t>
            </a:r>
            <a:endParaRPr lang="en-US" altLang="en-US" sz="2400" b="1" dirty="0">
              <a:solidFill>
                <a:srgbClr val="000000"/>
              </a:solidFill>
              <a:latin typeface="Arial Narrow"/>
              <a:cs typeface="Arial Narrow"/>
            </a:endParaRPr>
          </a:p>
        </p:txBody>
      </p:sp>
    </p:spTree>
    <p:extLst>
      <p:ext uri="{BB962C8B-B14F-4D97-AF65-F5344CB8AC3E}">
        <p14:creationId xmlns:p14="http://schemas.microsoft.com/office/powerpoint/2010/main" xmlns="" val="957677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25541</TotalTime>
  <Words>2084</Words>
  <Application>Microsoft Office PowerPoint</Application>
  <PresentationFormat>A4 Paper (210x297 mm)</PresentationFormat>
  <Paragraphs>135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  Thank You  </vt:lpstr>
    </vt:vector>
  </TitlesOfParts>
  <Company>SAPS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Civilian Secretariat</dc:title>
  <dc:creator>saps884789</dc:creator>
  <cp:lastModifiedBy>Monique</cp:lastModifiedBy>
  <cp:revision>1260</cp:revision>
  <cp:lastPrinted>2020-10-21T14:14:40Z</cp:lastPrinted>
  <dcterms:created xsi:type="dcterms:W3CDTF">2010-03-07T17:36:43Z</dcterms:created>
  <dcterms:modified xsi:type="dcterms:W3CDTF">2020-10-27T15:27:57Z</dcterms:modified>
</cp:coreProperties>
</file>