
<file path=[Content_Types].xml><?xml version="1.0" encoding="utf-8"?>
<Types xmlns="http://schemas.openxmlformats.org/package/2006/content-types">
  <Override PartName="/ppt/slideMasters/slideMaster3.xml" ContentType="application/vnd.openxmlformats-officedocument.presentationml.slideMaster+xml"/>
  <Override PartName="/ppt/tags/tag8.xml" ContentType="application/vnd.openxmlformats-officedocument.presentationml.tags+xml"/>
  <Override PartName="/ppt/slideLayouts/slideLayout39.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ags/tag89.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slideLayouts/slideLayout31.xml" ContentType="application/vnd.openxmlformats-officedocument.presentationml.slideLayout+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Layouts/slideLayout29.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tags/tag68.xml" ContentType="application/vnd.openxmlformats-officedocument.presentationml.tags+xml"/>
  <Override PartName="/ppt/tags/tag86.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slideLayouts/slideLayout32.xml" ContentType="application/vnd.openxmlformats-officedocument.presentationml.slideLayout+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Layouts/slideLayout33.xml" ContentType="application/vnd.openxmlformats-officedocument.presentationml.slideLayout+xml"/>
  <Override PartName="/ppt/tags/tag76.xml" ContentType="application/vnd.openxmlformats-officedocument.presentationml.tags+xml"/>
  <Override PartName="/ppt/slideLayouts/slideLayout51.xml" ContentType="application/vnd.openxmlformats-officedocument.presentationml.slideLayout+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slideLayouts/slideLayout41.xml" ContentType="application/vnd.openxmlformats-officedocument.presentationml.slideLayout+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slideLayouts/slideLayout52.xml" ContentType="application/vnd.openxmlformats-officedocument.presentationml.slideLayout+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 id="2147483700" r:id="rId5"/>
    <p:sldMasterId id="2147483730" r:id="rId6"/>
  </p:sldMasterIdLst>
  <p:notesMasterIdLst>
    <p:notesMasterId r:id="rId20"/>
  </p:notesMasterIdLst>
  <p:handoutMasterIdLst>
    <p:handoutMasterId r:id="rId21"/>
  </p:handoutMasterIdLst>
  <p:sldIdLst>
    <p:sldId id="261" r:id="rId7"/>
    <p:sldId id="293" r:id="rId8"/>
    <p:sldId id="291" r:id="rId9"/>
    <p:sldId id="297" r:id="rId10"/>
    <p:sldId id="298" r:id="rId11"/>
    <p:sldId id="299" r:id="rId12"/>
    <p:sldId id="300" r:id="rId13"/>
    <p:sldId id="301" r:id="rId14"/>
    <p:sldId id="302" r:id="rId15"/>
    <p:sldId id="303" r:id="rId16"/>
    <p:sldId id="306" r:id="rId17"/>
    <p:sldId id="305" r:id="rId18"/>
    <p:sldId id="286" r:id="rId19"/>
  </p:sldIdLst>
  <p:sldSz cx="9144000" cy="6858000" type="screen4x3"/>
  <p:notesSz cx="7023100" cy="93091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ee Botha" initials="RB" lastIdx="1" clrIdx="0">
    <p:extLst>
      <p:ext uri="{19B8F6BF-5375-455C-9EA6-DF929625EA0E}">
        <p15:presenceInfo xmlns:p15="http://schemas.microsoft.com/office/powerpoint/2012/main" xmlns="" userId="b1470f8022495be2" providerId="Windows Live"/>
      </p:ext>
    </p:extLst>
  </p:cmAuthor>
  <p:cmAuthor id="2" name="Shehnaz Seria" initials="SS" lastIdx="4" clrIdx="1">
    <p:extLst>
      <p:ext uri="{19B8F6BF-5375-455C-9EA6-DF929625EA0E}">
        <p15:presenceInfo xmlns:p15="http://schemas.microsoft.com/office/powerpoint/2012/main" xmlns="" userId="S-1-5-21-3528385313-3887411669-492545649-1347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9"/>
    <a:srgbClr val="00329B"/>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p:cViewPr varScale="1">
        <p:scale>
          <a:sx n="79" d="100"/>
          <a:sy n="79" d="100"/>
        </p:scale>
        <p:origin x="-930" y="-78"/>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2932"/>
        <p:guide pos="221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gs" Target="tags/tag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GB"/>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BC7F027-379E-4D32-9199-1B8938F68AAE}" type="datetimeFigureOut">
              <a:rPr lang="en-GB" smtClean="0"/>
              <a:pPr/>
              <a:t>28/10/2020</a:t>
            </a:fld>
            <a:endParaRPr lang="en-GB"/>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GB"/>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ZA"/>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B7E7989-31F3-4EB9-8547-909D99F43AE5}" type="datetimeFigureOut">
              <a:rPr lang="en-ZA" smtClean="0"/>
              <a:pPr/>
              <a:t>2020/10/28</a:t>
            </a:fld>
            <a:endParaRPr lang="en-Z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ZA"/>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ZA"/>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5.xml"/><Relationship Id="rId1" Type="http://schemas.openxmlformats.org/officeDocument/2006/relationships/tags" Target="../tags/tag54.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7.xml"/><Relationship Id="rId1" Type="http://schemas.openxmlformats.org/officeDocument/2006/relationships/tags" Target="../tags/tag56.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9.xml"/><Relationship Id="rId1" Type="http://schemas.openxmlformats.org/officeDocument/2006/relationships/tags" Target="../tags/tag58.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5.xml"/><Relationship Id="rId1" Type="http://schemas.openxmlformats.org/officeDocument/2006/relationships/tags" Target="../tags/tag64.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7.xml"/><Relationship Id="rId1" Type="http://schemas.openxmlformats.org/officeDocument/2006/relationships/tags" Target="../tags/tag66.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1.xml"/><Relationship Id="rId1" Type="http://schemas.openxmlformats.org/officeDocument/2006/relationships/tags" Target="../tags/tag70.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3.xml"/><Relationship Id="rId1" Type="http://schemas.openxmlformats.org/officeDocument/2006/relationships/tags" Target="../tags/tag72.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5.xml"/><Relationship Id="rId1" Type="http://schemas.openxmlformats.org/officeDocument/2006/relationships/tags" Target="../tags/tag74.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1.xml"/><Relationship Id="rId1" Type="http://schemas.openxmlformats.org/officeDocument/2006/relationships/tags" Target="../tags/tag80.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3.xml"/><Relationship Id="rId1" Type="http://schemas.openxmlformats.org/officeDocument/2006/relationships/tags" Target="../tags/tag82.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5.xml"/><Relationship Id="rId1" Type="http://schemas.openxmlformats.org/officeDocument/2006/relationships/tags" Target="../tags/tag84.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7.xml"/><Relationship Id="rId1" Type="http://schemas.openxmlformats.org/officeDocument/2006/relationships/tags" Target="../tags/tag86.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9.xml"/><Relationship Id="rId1" Type="http://schemas.openxmlformats.org/officeDocument/2006/relationships/tags" Target="../tags/tag88.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1.xml"/><Relationship Id="rId1" Type="http://schemas.openxmlformats.org/officeDocument/2006/relationships/tags" Target="../tags/tag90.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3.xml"/><Relationship Id="rId1" Type="http://schemas.openxmlformats.org/officeDocument/2006/relationships/tags" Target="../tags/tag9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fld id="{44DF0C3E-4E99-4E2E-BA98-3D852DE6B51F}" type="datetime3">
              <a:rPr lang="en-US" smtClean="0"/>
              <a:pPr/>
              <a:t>28 October 2020</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79512" y="382908"/>
            <a:ext cx="3656932"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179512" y="6102308"/>
            <a:ext cx="1368151" cy="58619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196838" y="1835225"/>
            <a:ext cx="1871106"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fld id="{44DF0C3E-4E99-4E2E-BA98-3D852DE6B51F}" type="datetime3">
              <a:rPr lang="en-US" smtClean="0"/>
              <a:pPr/>
              <a:t>28 October 2020</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79512" y="382908"/>
            <a:ext cx="3656932"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35040282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5186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2189133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0030623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66148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029819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32475250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2358908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3297439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41004987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7076793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6949928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3172377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179512" y="6102308"/>
            <a:ext cx="1368151" cy="58619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4619297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74819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1322340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0109065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426993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8851520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5276000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6853471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4495278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196838" y="1835225"/>
            <a:ext cx="1871106"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40793035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8566881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2071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4450"/>
            <a:ext cx="8229600" cy="1143000"/>
          </a:xfrm>
          <a:prstGeom prst="rect">
            <a:avLst/>
          </a:prstGeom>
        </p:spPr>
        <p:txBody>
          <a:bodyPr/>
          <a:lstStyle/>
          <a:p>
            <a:r>
              <a:rPr lang="en-US"/>
              <a:t>Click to edit Master title style</a:t>
            </a:r>
            <a:endParaRPr lang="en-ZA"/>
          </a:p>
        </p:txBody>
      </p:sp>
      <p:sp>
        <p:nvSpPr>
          <p:cNvPr id="3" name="Table Placeholder 2"/>
          <p:cNvSpPr>
            <a:spLocks noGrp="1"/>
          </p:cNvSpPr>
          <p:nvPr>
            <p:ph type="tbl" idx="1"/>
          </p:nvPr>
        </p:nvSpPr>
        <p:spPr>
          <a:xfrm>
            <a:off x="457200" y="1600200"/>
            <a:ext cx="8229600" cy="4924425"/>
          </a:xfrm>
          <a:prstGeom prst="rect">
            <a:avLst/>
          </a:prstGeom>
        </p:spPr>
        <p:txBody>
          <a:bodyPr/>
          <a:lstStyle/>
          <a:p>
            <a:pPr lvl="0"/>
            <a:endParaRPr lang="en-ZA" noProof="0"/>
          </a:p>
        </p:txBody>
      </p:sp>
    </p:spTree>
    <p:extLst>
      <p:ext uri="{BB962C8B-B14F-4D97-AF65-F5344CB8AC3E}">
        <p14:creationId xmlns:p14="http://schemas.microsoft.com/office/powerpoint/2010/main" xmlns="" val="8268409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4450"/>
            <a:ext cx="8229600" cy="64801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9920544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4054307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955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image" Target="../media/image2.pn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oleObject" Target="../embeddings/oleObject2.bin"/><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5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tags" Target="../tags/tag53.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49.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2.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8.xml"/><Relationship Id="rId30" Type="http://schemas.openxmlformats.org/officeDocument/2006/relationships/tags" Target="../tags/tag51.xml"/><Relationship Id="rId35"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1.xml"/><Relationship Id="rId7" Type="http://schemas.openxmlformats.org/officeDocument/2006/relationships/image" Target="../media/image7.jpeg"/><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theme" Target="../theme/theme3.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040" name="think-cell Slide" r:id="rId33" imgW="360" imgH="360" progId="">
              <p:embed/>
            </p:oleObj>
          </a:graphicData>
        </a:graphic>
      </p:graphicFrame>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3" name="Picture 107"/>
          <p:cNvPicPr>
            <a:picLocks noChangeAspect="1" noChangeArrowheads="1"/>
          </p:cNvPicPr>
          <p:nvPr userDrawn="1"/>
        </p:nvPicPr>
        <p:blipFill>
          <a:blip r:embed="rId34" cstate="print">
            <a:extLst>
              <a:ext uri="{28A0092B-C50C-407E-A947-70E740481C1C}">
                <a14:useLocalDpi xmlns:a14="http://schemas.microsoft.com/office/drawing/2010/main" xmlns="" val="0"/>
              </a:ext>
            </a:extLst>
          </a:blip>
          <a:stretch>
            <a:fillRect/>
          </a:stretch>
        </p:blipFill>
        <p:spPr bwMode="auto">
          <a:xfrm>
            <a:off x="192325" y="6309320"/>
            <a:ext cx="1040246" cy="4457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nvPr>
        </p:nvGraphicFramePr>
        <p:xfrm>
          <a:off x="0" y="0"/>
          <a:ext cx="158750" cy="158750"/>
        </p:xfrm>
        <a:graphic>
          <a:graphicData uri="http://schemas.openxmlformats.org/presentationml/2006/ole">
            <p:oleObj spid="_x0000_s2064" name="think-cell Slide" r:id="rId33" imgW="360" imgH="360" progId="">
              <p:embed/>
            </p:oleObj>
          </a:graphicData>
        </a:graphic>
      </p:graphicFrame>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3" name="Picture 107"/>
          <p:cNvPicPr>
            <a:picLocks noChangeAspect="1" noChangeArrowheads="1"/>
          </p:cNvPicPr>
          <p:nvPr userDrawn="1"/>
        </p:nvPicPr>
        <p:blipFill>
          <a:blip r:embed="rId34" cstate="print">
            <a:extLst>
              <a:ext uri="{28A0092B-C50C-407E-A947-70E740481C1C}">
                <a14:useLocalDpi xmlns:a14="http://schemas.microsoft.com/office/drawing/2010/main" xmlns="" val="0"/>
              </a:ext>
            </a:extLst>
          </a:blip>
          <a:stretch>
            <a:fillRect/>
          </a:stretch>
        </p:blipFill>
        <p:spPr bwMode="auto">
          <a:xfrm>
            <a:off x="192325" y="6309320"/>
            <a:ext cx="1040246" cy="4457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191916774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18"/>
          <p:cNvPicPr>
            <a:picLocks noChangeAspect="1"/>
          </p:cNvPicPr>
          <p:nvPr/>
        </p:nvPicPr>
        <p:blipFill>
          <a:blip r:embed="rId7"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xmlns="" val="4218186475"/>
      </p:ext>
    </p:extLst>
  </p:cSld>
  <p:clrMap bg1="lt1" tx1="dk1" bg2="lt2" tx2="dk2" accent1="accent1" accent2="accent2" accent3="accent3" accent4="accent4" accent5="accent5" accent6="accent6" hlink="hlink" folHlink="folHlink"/>
  <p:sldLayoutIdLst>
    <p:sldLayoutId id="2147483731" r:id="rId1"/>
    <p:sldLayoutId id="2147483733" r:id="rId2"/>
    <p:sldLayoutId id="2147483734" r:id="rId3"/>
    <p:sldLayoutId id="2147483735" r:id="rId4"/>
    <p:sldLayoutId id="2147483736" r:id="rId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467544" y="3068960"/>
            <a:ext cx="8208912" cy="1008113"/>
          </a:xfrm>
        </p:spPr>
        <p:txBody>
          <a:bodyPr>
            <a:normAutofit/>
          </a:bodyPr>
          <a:lstStyle/>
          <a:p>
            <a:pPr algn="ctr"/>
            <a:r>
              <a:rPr lang="en-GB" dirty="0"/>
              <a:t/>
            </a:r>
            <a:br>
              <a:rPr lang="en-GB" dirty="0"/>
            </a:br>
            <a:r>
              <a:rPr lang="en-GB" dirty="0"/>
              <a:t>COMMENTS ON Gender-Based Violence RELATED BILLS</a:t>
            </a:r>
            <a:endParaRPr lang="en-GB" sz="1600" dirty="0"/>
          </a:p>
        </p:txBody>
      </p:sp>
      <p:sp>
        <p:nvSpPr>
          <p:cNvPr id="13" name="Date Placeholder 12"/>
          <p:cNvSpPr>
            <a:spLocks noGrp="1"/>
          </p:cNvSpPr>
          <p:nvPr>
            <p:ph type="dt" sz="half" idx="2"/>
          </p:nvPr>
        </p:nvSpPr>
        <p:spPr>
          <a:xfrm>
            <a:off x="7020272" y="5398045"/>
            <a:ext cx="1656184" cy="365125"/>
          </a:xfrm>
        </p:spPr>
        <p:txBody>
          <a:bodyPr/>
          <a:lstStyle/>
          <a:p>
            <a:r>
              <a:rPr lang="en-GB" dirty="0"/>
              <a:t>28 October 2020</a:t>
            </a:r>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B39C9A-ED99-4EC5-96D5-DA7E554DA8A4}"/>
              </a:ext>
            </a:extLst>
          </p:cNvPr>
          <p:cNvSpPr>
            <a:spLocks noGrp="1"/>
          </p:cNvSpPr>
          <p:nvPr>
            <p:ph type="title"/>
          </p:nvPr>
        </p:nvSpPr>
        <p:spPr/>
        <p:txBody>
          <a:bodyPr/>
          <a:lstStyle/>
          <a:p>
            <a:r>
              <a:rPr lang="en-ZA" dirty="0"/>
              <a:t>CRIMINAL MATTERS AMENDMENT BILL, 2020</a:t>
            </a:r>
            <a:endParaRPr lang="en-US" dirty="0"/>
          </a:p>
        </p:txBody>
      </p:sp>
      <p:sp>
        <p:nvSpPr>
          <p:cNvPr id="3" name="Slide Number Placeholder 2">
            <a:extLst>
              <a:ext uri="{FF2B5EF4-FFF2-40B4-BE49-F238E27FC236}">
                <a16:creationId xmlns:a16="http://schemas.microsoft.com/office/drawing/2014/main" xmlns="" id="{231081FD-407E-4A14-8CFD-4F0DF91C5390}"/>
              </a:ext>
            </a:extLst>
          </p:cNvPr>
          <p:cNvSpPr>
            <a:spLocks noGrp="1"/>
          </p:cNvSpPr>
          <p:nvPr>
            <p:ph type="sldNum" sz="quarter" idx="4"/>
          </p:nvPr>
        </p:nvSpPr>
        <p:spPr/>
        <p:txBody>
          <a:bodyPr/>
          <a:lstStyle/>
          <a:p>
            <a:fld id="{8406839F-D7A4-4E5D-B93D-768AD4D1DB36}" type="slidenum">
              <a:rPr lang="en-ZA" smtClean="0"/>
              <a:pPr/>
              <a:t>10</a:t>
            </a:fld>
            <a:endParaRPr lang="en-ZA" dirty="0"/>
          </a:p>
        </p:txBody>
      </p:sp>
      <p:sp>
        <p:nvSpPr>
          <p:cNvPr id="4" name="Footer Placeholder 3">
            <a:extLst>
              <a:ext uri="{FF2B5EF4-FFF2-40B4-BE49-F238E27FC236}">
                <a16:creationId xmlns:a16="http://schemas.microsoft.com/office/drawing/2014/main" xmlns="" id="{C31E89D5-A2CC-4D6B-9B41-999EDBD47083}"/>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DD8DB435-042A-4FFC-95A8-7998E9C688D8}"/>
              </a:ext>
            </a:extLst>
          </p:cNvPr>
          <p:cNvSpPr>
            <a:spLocks noGrp="1"/>
          </p:cNvSpPr>
          <p:nvPr>
            <p:ph type="body" sz="quarter" idx="10"/>
          </p:nvPr>
        </p:nvSpPr>
        <p:spPr/>
        <p:txBody>
          <a:bodyPr>
            <a:normAutofit fontScale="92500" lnSpcReduction="20000"/>
          </a:bodyPr>
          <a:lstStyle/>
          <a:p>
            <a:r>
              <a:rPr lang="en-US" dirty="0"/>
              <a:t>Clause 4:</a:t>
            </a:r>
            <a:endParaRPr lang="en-US" b="0" dirty="0"/>
          </a:p>
          <a:p>
            <a:pPr marL="285750" indent="-285750">
              <a:buFont typeface="Arial" panose="020B0604020202020204" pitchFamily="34" charset="0"/>
              <a:buChar char="•"/>
            </a:pPr>
            <a:r>
              <a:rPr lang="en-US" b="0" dirty="0"/>
              <a:t>The proposed amendment to section 60(2A), which requires a court considering an application for bail to consider the view of any person against whom the offence was allegedly committed regarding their safety, that is the complainant (or victim), while being commendable may be interpreted as being limited to only those complainants who are able to present their views to the court.</a:t>
            </a:r>
          </a:p>
          <a:p>
            <a:r>
              <a:rPr lang="en-US" b="0" dirty="0"/>
              <a:t> </a:t>
            </a:r>
          </a:p>
          <a:p>
            <a:pPr marL="285750" indent="-285750">
              <a:buFont typeface="Arial" panose="020B0604020202020204" pitchFamily="34" charset="0"/>
              <a:buChar char="•"/>
            </a:pPr>
            <a:r>
              <a:rPr lang="en-US" b="0" dirty="0"/>
              <a:t>It is submitted that the proposal here ought to be broadened to include the views of complainants either:</a:t>
            </a:r>
          </a:p>
          <a:p>
            <a:pPr marL="285750" lvl="0" indent="-285750">
              <a:buFont typeface="Arial" panose="020B0604020202020204" pitchFamily="34" charset="0"/>
              <a:buChar char="•"/>
            </a:pPr>
            <a:r>
              <a:rPr lang="en-US" b="0" dirty="0"/>
              <a:t>in person (oral evidence);</a:t>
            </a:r>
          </a:p>
          <a:p>
            <a:r>
              <a:rPr lang="en-US" b="0" dirty="0"/>
              <a:t> </a:t>
            </a:r>
          </a:p>
          <a:p>
            <a:pPr marL="285750" lvl="0" indent="-285750">
              <a:buFont typeface="Arial" panose="020B0604020202020204" pitchFamily="34" charset="0"/>
              <a:buChar char="•"/>
            </a:pPr>
            <a:r>
              <a:rPr lang="en-US" b="0" dirty="0"/>
              <a:t>by way of affidavit (where the complainant is </a:t>
            </a:r>
            <a:r>
              <a:rPr lang="en-US" b="0" dirty="0" err="1"/>
              <a:t>traumatised</a:t>
            </a:r>
            <a:r>
              <a:rPr lang="en-US" b="0" dirty="0"/>
              <a:t> and afraid to come face to face with the accused or is unable as a result of a medical condition or is for good reason not present at court (good cause shown)); or</a:t>
            </a:r>
          </a:p>
          <a:p>
            <a:r>
              <a:rPr lang="en-US" b="0" dirty="0"/>
              <a:t> </a:t>
            </a:r>
          </a:p>
          <a:p>
            <a:pPr marL="285750" lvl="0" indent="-285750">
              <a:buFont typeface="Arial" panose="020B0604020202020204" pitchFamily="34" charset="0"/>
              <a:buChar char="•"/>
            </a:pPr>
            <a:r>
              <a:rPr lang="en-US" b="0" dirty="0"/>
              <a:t>through the oral evidence (or affidavit) of a person known to the complainant (a third party with a direct interest in the affairs of the complainant) in circumstances where the complainant is unable to present evidence on account of fear or is a minor or a person with a disability whether of a physical or mental nature or is legally not capable of presenting evidence in person in proximity to the accused (for example, as a result of an order of court under the DVA or the Protection from Harassment Act or any other law that provides for similar orders). </a:t>
            </a:r>
          </a:p>
          <a:p>
            <a:endParaRPr lang="en-US" dirty="0"/>
          </a:p>
        </p:txBody>
      </p:sp>
    </p:spTree>
    <p:extLst>
      <p:ext uri="{BB962C8B-B14F-4D97-AF65-F5344CB8AC3E}">
        <p14:creationId xmlns:p14="http://schemas.microsoft.com/office/powerpoint/2010/main" xmlns="" val="3786738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2A9E2B-AC44-4D06-8380-D40A3CE14A27}"/>
              </a:ext>
            </a:extLst>
          </p:cNvPr>
          <p:cNvSpPr>
            <a:spLocks noGrp="1"/>
          </p:cNvSpPr>
          <p:nvPr>
            <p:ph type="title"/>
          </p:nvPr>
        </p:nvSpPr>
        <p:spPr/>
        <p:txBody>
          <a:bodyPr/>
          <a:lstStyle/>
          <a:p>
            <a:r>
              <a:rPr lang="en-US" dirty="0"/>
              <a:t>CRIMINAL LAW SEXUAL OFFENCES (SEXUAL OFFENCES AND </a:t>
            </a:r>
            <a:br>
              <a:rPr lang="en-US" dirty="0"/>
            </a:br>
            <a:r>
              <a:rPr lang="en-US" dirty="0"/>
              <a:t>RELATED MATTERS) AMENDMENT ACT AMENDMENT Bill, 2020</a:t>
            </a:r>
          </a:p>
        </p:txBody>
      </p:sp>
      <p:sp>
        <p:nvSpPr>
          <p:cNvPr id="3" name="Slide Number Placeholder 2">
            <a:extLst>
              <a:ext uri="{FF2B5EF4-FFF2-40B4-BE49-F238E27FC236}">
                <a16:creationId xmlns:a16="http://schemas.microsoft.com/office/drawing/2014/main" xmlns="" id="{9C43AFA1-BA94-4402-A20C-8F16A4FC9F6E}"/>
              </a:ext>
            </a:extLst>
          </p:cNvPr>
          <p:cNvSpPr>
            <a:spLocks noGrp="1"/>
          </p:cNvSpPr>
          <p:nvPr>
            <p:ph type="sldNum" sz="quarter" idx="4"/>
          </p:nvPr>
        </p:nvSpPr>
        <p:spPr/>
        <p:txBody>
          <a:bodyPr/>
          <a:lstStyle/>
          <a:p>
            <a:fld id="{8406839F-D7A4-4E5D-B93D-768AD4D1DB36}" type="slidenum">
              <a:rPr lang="en-ZA" smtClean="0"/>
              <a:pPr/>
              <a:t>11</a:t>
            </a:fld>
            <a:endParaRPr lang="en-ZA" dirty="0"/>
          </a:p>
        </p:txBody>
      </p:sp>
      <p:sp>
        <p:nvSpPr>
          <p:cNvPr id="4" name="Footer Placeholder 3">
            <a:extLst>
              <a:ext uri="{FF2B5EF4-FFF2-40B4-BE49-F238E27FC236}">
                <a16:creationId xmlns:a16="http://schemas.microsoft.com/office/drawing/2014/main" xmlns="" id="{3D8BB55D-95AF-49F1-9E91-6A672D7ADE78}"/>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A9FB79EF-F2A1-4F3A-86A7-30053355EE4D}"/>
              </a:ext>
            </a:extLst>
          </p:cNvPr>
          <p:cNvSpPr>
            <a:spLocks noGrp="1"/>
          </p:cNvSpPr>
          <p:nvPr>
            <p:ph type="body" sz="quarter" idx="10"/>
          </p:nvPr>
        </p:nvSpPr>
        <p:spPr/>
        <p:txBody>
          <a:bodyPr>
            <a:normAutofit fontScale="77500" lnSpcReduction="20000"/>
          </a:bodyPr>
          <a:lstStyle/>
          <a:p>
            <a:r>
              <a:rPr lang="en-US" sz="1800" b="0" dirty="0"/>
              <a:t>One of the aims of the amendment Bill is to make changes to the National Register for Sex Offenders (NRSO), to expand the scope of the NRSO, expand on the individual particulars of sex offenders captured in the NRSO, and the length of time the particulars of sex offenders remain on the NRSO. Those changes are supported. </a:t>
            </a:r>
          </a:p>
          <a:p>
            <a:r>
              <a:rPr lang="en-US" sz="1800" b="0" dirty="0"/>
              <a:t>However, the proposed changes do not address the operational challenges that the NRSO has faced since its inception.</a:t>
            </a:r>
          </a:p>
          <a:p>
            <a:endParaRPr lang="en-US" sz="1800" b="0" dirty="0"/>
          </a:p>
          <a:p>
            <a:r>
              <a:rPr lang="en-US" sz="1800" b="0" dirty="0"/>
              <a:t> </a:t>
            </a:r>
          </a:p>
          <a:p>
            <a:pPr marL="285750" indent="-285750">
              <a:buFont typeface="Arial" panose="020B0604020202020204" pitchFamily="34" charset="0"/>
              <a:buChar char="•"/>
            </a:pPr>
            <a:r>
              <a:rPr lang="en-US" sz="1800" b="0" dirty="0"/>
              <a:t>Consider providing amendments that would put a legal obligation on employers to require an SAP69 instead of a certificate from the NRSO. 	</a:t>
            </a:r>
          </a:p>
          <a:p>
            <a:r>
              <a:rPr lang="en-US" sz="1800" b="0" dirty="0"/>
              <a:t>	</a:t>
            </a:r>
          </a:p>
          <a:p>
            <a:r>
              <a:rPr lang="en-US" sz="1800" dirty="0"/>
              <a:t>Clause 4</a:t>
            </a:r>
          </a:p>
          <a:p>
            <a:r>
              <a:rPr lang="en-US" sz="1800" b="0" dirty="0"/>
              <a:t> The clause refers to and describes the new offence of sexual intimidation. This proposed new offence in turn refers to the concept of “sexual violation” without explaining what that means. </a:t>
            </a:r>
          </a:p>
          <a:p>
            <a:r>
              <a:rPr lang="en-US" sz="1800" b="0" dirty="0"/>
              <a:t>The Memorandum on the Objects of the Bill does not offer clarity on the concept. It is submitted that the amendment Bill must provide the necessary clarity.</a:t>
            </a:r>
          </a:p>
          <a:p>
            <a:endParaRPr lang="en-US" sz="1800" b="0" dirty="0"/>
          </a:p>
          <a:p>
            <a:pPr marL="285750" indent="-285750">
              <a:buFont typeface="Arial" panose="020B0604020202020204" pitchFamily="34" charset="0"/>
              <a:buChar char="•"/>
            </a:pPr>
            <a:r>
              <a:rPr lang="en-US" sz="1800" b="0" dirty="0"/>
              <a:t> It is proposed that express provision is made in the amendment Bill that explains what “sexual violation” means. A possible description could include that sexual violation includes sexually suggestive acts such as the exposure of naked skin or flirtatious </a:t>
            </a:r>
            <a:r>
              <a:rPr lang="en-US" sz="1800" b="0" dirty="0" err="1"/>
              <a:t>behaviour</a:t>
            </a:r>
            <a:r>
              <a:rPr lang="en-US" sz="1800" b="0" dirty="0"/>
              <a:t>. </a:t>
            </a:r>
            <a:r>
              <a:rPr lang="en-US" b="0" dirty="0"/>
              <a:t>	</a:t>
            </a:r>
          </a:p>
          <a:p>
            <a:r>
              <a:rPr lang="en-US" b="0" dirty="0"/>
              <a:t>	</a:t>
            </a:r>
          </a:p>
          <a:p>
            <a:r>
              <a:rPr lang="en-US" b="0" dirty="0"/>
              <a:t> 	</a:t>
            </a:r>
          </a:p>
          <a:p>
            <a:endParaRPr lang="en-US" b="0" dirty="0"/>
          </a:p>
          <a:p>
            <a:r>
              <a:rPr lang="en-US" b="0" dirty="0"/>
              <a:t>	</a:t>
            </a:r>
          </a:p>
          <a:p>
            <a:endParaRPr lang="en-US" dirty="0"/>
          </a:p>
        </p:txBody>
      </p:sp>
    </p:spTree>
    <p:extLst>
      <p:ext uri="{BB962C8B-B14F-4D97-AF65-F5344CB8AC3E}">
        <p14:creationId xmlns:p14="http://schemas.microsoft.com/office/powerpoint/2010/main" xmlns="" val="90295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DB22CA-61B1-471B-930C-E00CC2574355}"/>
              </a:ext>
            </a:extLst>
          </p:cNvPr>
          <p:cNvSpPr>
            <a:spLocks noGrp="1"/>
          </p:cNvSpPr>
          <p:nvPr>
            <p:ph type="title"/>
          </p:nvPr>
        </p:nvSpPr>
        <p:spPr/>
        <p:txBody>
          <a:bodyPr/>
          <a:lstStyle/>
          <a:p>
            <a:r>
              <a:rPr lang="en-US" dirty="0"/>
              <a:t>CRIMINAL LAW SEXUAL OFFENCES (SEXUAL OFFENCES AND </a:t>
            </a:r>
            <a:br>
              <a:rPr lang="en-US" dirty="0"/>
            </a:br>
            <a:r>
              <a:rPr lang="en-US" dirty="0"/>
              <a:t>RELATED MATTERS) AMENDMENT ACT AMENDMENT Bill, 2020</a:t>
            </a:r>
          </a:p>
        </p:txBody>
      </p:sp>
      <p:sp>
        <p:nvSpPr>
          <p:cNvPr id="3" name="Slide Number Placeholder 2">
            <a:extLst>
              <a:ext uri="{FF2B5EF4-FFF2-40B4-BE49-F238E27FC236}">
                <a16:creationId xmlns:a16="http://schemas.microsoft.com/office/drawing/2014/main" xmlns="" id="{06134809-75E3-4095-B985-A20506384209}"/>
              </a:ext>
            </a:extLst>
          </p:cNvPr>
          <p:cNvSpPr>
            <a:spLocks noGrp="1"/>
          </p:cNvSpPr>
          <p:nvPr>
            <p:ph type="sldNum" sz="quarter" idx="4"/>
          </p:nvPr>
        </p:nvSpPr>
        <p:spPr/>
        <p:txBody>
          <a:bodyPr/>
          <a:lstStyle/>
          <a:p>
            <a:fld id="{8406839F-D7A4-4E5D-B93D-768AD4D1DB36}" type="slidenum">
              <a:rPr lang="en-ZA" smtClean="0"/>
              <a:pPr/>
              <a:t>12</a:t>
            </a:fld>
            <a:endParaRPr lang="en-ZA" dirty="0"/>
          </a:p>
        </p:txBody>
      </p:sp>
      <p:sp>
        <p:nvSpPr>
          <p:cNvPr id="4" name="Footer Placeholder 3">
            <a:extLst>
              <a:ext uri="{FF2B5EF4-FFF2-40B4-BE49-F238E27FC236}">
                <a16:creationId xmlns:a16="http://schemas.microsoft.com/office/drawing/2014/main" xmlns="" id="{C44105EA-C2A3-4AC9-9285-E68C031ADCF2}"/>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7D43CFD3-AE46-4792-AE94-CE8B0BEFF2D0}"/>
              </a:ext>
            </a:extLst>
          </p:cNvPr>
          <p:cNvSpPr>
            <a:spLocks noGrp="1"/>
          </p:cNvSpPr>
          <p:nvPr>
            <p:ph type="body" sz="quarter" idx="10"/>
          </p:nvPr>
        </p:nvSpPr>
        <p:spPr/>
        <p:txBody>
          <a:bodyPr>
            <a:normAutofit lnSpcReduction="10000"/>
          </a:bodyPr>
          <a:lstStyle/>
          <a:p>
            <a:r>
              <a:rPr lang="en-US" sz="1400" dirty="0"/>
              <a:t>Clause 6: </a:t>
            </a:r>
          </a:p>
          <a:p>
            <a:r>
              <a:rPr lang="en-US" sz="1400" dirty="0"/>
              <a:t>Clause 6 proposes to amend section 41 of the principal Act. </a:t>
            </a:r>
          </a:p>
          <a:p>
            <a:pPr marL="285750" indent="-285750">
              <a:buFont typeface="Arial" panose="020B0604020202020204" pitchFamily="34" charset="0"/>
              <a:buChar char="•"/>
            </a:pPr>
            <a:r>
              <a:rPr lang="en-US" sz="1400" i="1" dirty="0"/>
              <a:t>Section 44 of the principal Act is hereby amended by the substitution for paragraph (e) of the following paragraph: “(e) a person contemplated in section 47(2) applying for a </a:t>
            </a:r>
            <a:r>
              <a:rPr lang="en-US" sz="1400" i="1" dirty="0" err="1"/>
              <a:t>licence</a:t>
            </a:r>
            <a:r>
              <a:rPr lang="en-US" sz="1400" i="1" dirty="0"/>
              <a:t> or approval to manage or operate any entity, business concern or trade in relation to the supervision over or care of [children or persons who are mentally disabled] persons who are vulnerable in respect of his or her own particulars;”</a:t>
            </a:r>
          </a:p>
          <a:p>
            <a:pPr marL="285750" indent="-285750">
              <a:buFont typeface="Arial" panose="020B0604020202020204" pitchFamily="34" charset="0"/>
              <a:buChar char="•"/>
            </a:pPr>
            <a:r>
              <a:rPr lang="en-US" sz="1400" b="0" dirty="0"/>
              <a:t>The effect of clause 6 is that both persons who have been convicted of a sexual offence and those who are alleged to have committed a sexual offence against a vulnerable person may not be engaged for employment in the circumstances referred to in the new proposed section 41.</a:t>
            </a:r>
          </a:p>
          <a:p>
            <a:pPr marL="285750" indent="-285750">
              <a:buFont typeface="Arial" panose="020B0604020202020204" pitchFamily="34" charset="0"/>
              <a:buChar char="•"/>
            </a:pPr>
            <a:r>
              <a:rPr lang="en-US" sz="1400" b="0" dirty="0"/>
              <a:t> This means that a person targeted by section 41 may not work in any place where any of the persons included in the new definition of “person who is vulnerable”, and which ostensibly includes at least one quarter of the population, congregate or are present. A place where young people under the age of 25 years congregate or are present could include a shopping </a:t>
            </a:r>
            <a:r>
              <a:rPr lang="en-US" sz="1400" b="0" dirty="0" err="1"/>
              <a:t>centre</a:t>
            </a:r>
            <a:r>
              <a:rPr lang="en-US" sz="1400" b="0" dirty="0"/>
              <a:t>, restaurant, or sports field.   </a:t>
            </a:r>
          </a:p>
          <a:p>
            <a:pPr marL="285750" indent="-285750">
              <a:buFont typeface="Arial" panose="020B0604020202020204" pitchFamily="34" charset="0"/>
              <a:buChar char="•"/>
            </a:pPr>
            <a:r>
              <a:rPr lang="en-US" sz="1400" b="0" dirty="0"/>
              <a:t>However, it is submitted that the scope of the protection in the new proposed section 41 is too broad and may lead to untenable unintended outcomes. </a:t>
            </a:r>
          </a:p>
          <a:p>
            <a:pPr marL="285750" indent="-285750">
              <a:buFont typeface="Arial" panose="020B0604020202020204" pitchFamily="34" charset="0"/>
              <a:buChar char="•"/>
            </a:pPr>
            <a:r>
              <a:rPr lang="en-US" sz="1400" b="0" dirty="0"/>
              <a:t>In its current form, it is difficult to see that clause 6 is implementable. </a:t>
            </a:r>
          </a:p>
          <a:p>
            <a:pPr marL="285750" indent="-285750">
              <a:buFont typeface="Arial" panose="020B0604020202020204" pitchFamily="34" charset="0"/>
              <a:buChar char="•"/>
            </a:pPr>
            <a:r>
              <a:rPr lang="en-US" sz="1400" b="0" dirty="0"/>
              <a:t>It is proposed that clause 6 is reconsidered, that an impact assessment on both the intended and unintended consequences of the proposed broad scope of the new section 41 is conducted to mitigate against unintended outcomes and that the clause is redrafted.</a:t>
            </a:r>
          </a:p>
          <a:p>
            <a:pPr marL="285750" indent="-285750">
              <a:buFont typeface="Arial" panose="020B0604020202020204" pitchFamily="34" charset="0"/>
              <a:buChar char="•"/>
            </a:pPr>
            <a:endParaRPr lang="en-US" sz="1400" b="0" dirty="0"/>
          </a:p>
        </p:txBody>
      </p:sp>
    </p:spTree>
    <p:extLst>
      <p:ext uri="{BB962C8B-B14F-4D97-AF65-F5344CB8AC3E}">
        <p14:creationId xmlns:p14="http://schemas.microsoft.com/office/powerpoint/2010/main" xmlns="" val="52166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21311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CE3A5-8E89-4A98-A511-DF1792858159}"/>
              </a:ext>
            </a:extLst>
          </p:cNvPr>
          <p:cNvSpPr>
            <a:spLocks noGrp="1"/>
          </p:cNvSpPr>
          <p:nvPr>
            <p:ph type="title"/>
          </p:nvPr>
        </p:nvSpPr>
        <p:spPr/>
        <p:txBody>
          <a:bodyPr/>
          <a:lstStyle/>
          <a:p>
            <a:r>
              <a:rPr lang="en-US" dirty="0"/>
              <a:t>INTRODUCTION</a:t>
            </a:r>
          </a:p>
        </p:txBody>
      </p:sp>
      <p:sp>
        <p:nvSpPr>
          <p:cNvPr id="3" name="Slide Number Placeholder 2">
            <a:extLst>
              <a:ext uri="{FF2B5EF4-FFF2-40B4-BE49-F238E27FC236}">
                <a16:creationId xmlns:a16="http://schemas.microsoft.com/office/drawing/2014/main" xmlns="" id="{59003081-D1B2-4AA2-95B4-25AA2C765AB4}"/>
              </a:ext>
            </a:extLst>
          </p:cNvPr>
          <p:cNvSpPr>
            <a:spLocks noGrp="1"/>
          </p:cNvSpPr>
          <p:nvPr>
            <p:ph type="sldNum" sz="quarter" idx="4"/>
          </p:nvPr>
        </p:nvSpPr>
        <p:spPr/>
        <p:txBody>
          <a:bodyPr/>
          <a:lstStyle/>
          <a:p>
            <a:fld id="{8406839F-D7A4-4E5D-B93D-768AD4D1DB36}" type="slidenum">
              <a:rPr lang="en-ZA" smtClean="0"/>
              <a:pPr/>
              <a:t>2</a:t>
            </a:fld>
            <a:endParaRPr lang="en-ZA" dirty="0"/>
          </a:p>
        </p:txBody>
      </p:sp>
      <p:sp>
        <p:nvSpPr>
          <p:cNvPr id="4" name="Footer Placeholder 3">
            <a:extLst>
              <a:ext uri="{FF2B5EF4-FFF2-40B4-BE49-F238E27FC236}">
                <a16:creationId xmlns:a16="http://schemas.microsoft.com/office/drawing/2014/main" xmlns="" id="{60D2AEA2-2637-4FE9-BE25-52B98D160C73}"/>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6F35DD4D-B92E-4477-A4BE-A670CAFFC589}"/>
              </a:ext>
            </a:extLst>
          </p:cNvPr>
          <p:cNvSpPr>
            <a:spLocks noGrp="1"/>
          </p:cNvSpPr>
          <p:nvPr>
            <p:ph type="body" sz="quarter" idx="10"/>
          </p:nvPr>
        </p:nvSpPr>
        <p:spPr/>
        <p:txBody>
          <a:bodyPr>
            <a:normAutofit fontScale="92500" lnSpcReduction="20000"/>
          </a:bodyPr>
          <a:lstStyle/>
          <a:p>
            <a:pPr marL="0" lvl="1" indent="0" algn="just">
              <a:buNone/>
            </a:pPr>
            <a:r>
              <a:rPr lang="en-US" b="0" dirty="0"/>
              <a:t> </a:t>
            </a:r>
          </a:p>
          <a:p>
            <a:pPr lvl="1" algn="just"/>
            <a:r>
              <a:rPr lang="en-US" sz="2200" b="0" dirty="0"/>
              <a:t> </a:t>
            </a:r>
            <a:r>
              <a:rPr lang="en-US" sz="2200" dirty="0"/>
              <a:t>The Western Cape Government (WCG) welcomes this opportunity to present comments on the three GBV related Bills</a:t>
            </a:r>
            <a:r>
              <a:rPr lang="en-US" sz="2200" b="0" dirty="0"/>
              <a:t> </a:t>
            </a:r>
          </a:p>
          <a:p>
            <a:pPr marL="0" lvl="1" indent="0" algn="just">
              <a:buNone/>
            </a:pPr>
            <a:endParaRPr lang="en-US" sz="2200" b="0" dirty="0"/>
          </a:p>
          <a:p>
            <a:pPr lvl="1" algn="just"/>
            <a:r>
              <a:rPr lang="en-US" sz="2200" b="0" dirty="0"/>
              <a:t> The reduction of </a:t>
            </a:r>
            <a:r>
              <a:rPr lang="en-US" sz="2200" dirty="0"/>
              <a:t>GBV is a priority for the WCG and we support the strengthening of legislation to protect victims </a:t>
            </a:r>
            <a:endParaRPr lang="en-US" sz="2200" b="0" dirty="0"/>
          </a:p>
          <a:p>
            <a:pPr lvl="1" algn="just"/>
            <a:endParaRPr lang="en-US" sz="2200" b="0" dirty="0"/>
          </a:p>
          <a:p>
            <a:pPr lvl="1" algn="just"/>
            <a:r>
              <a:rPr lang="en-US" sz="2200" b="0" dirty="0"/>
              <a:t>  The presentation will </a:t>
            </a:r>
            <a:r>
              <a:rPr lang="en-US" sz="2200" dirty="0"/>
              <a:t>mainly focus on concerns regarding the </a:t>
            </a:r>
            <a:r>
              <a:rPr lang="en-US" sz="2200" b="0" dirty="0"/>
              <a:t>Domestic Violence Amendment Bill</a:t>
            </a:r>
          </a:p>
          <a:p>
            <a:pPr lvl="1" algn="just"/>
            <a:endParaRPr lang="en-US" sz="2200" b="0" dirty="0"/>
          </a:p>
          <a:p>
            <a:pPr lvl="1" algn="just"/>
            <a:r>
              <a:rPr lang="en-US" sz="2200" b="0" dirty="0"/>
              <a:t> Observations regarding the Sexual Offences and Related Matters Amendment Bill and Criminal and Related Matters Amendment Bill will be made</a:t>
            </a:r>
          </a:p>
          <a:p>
            <a:pPr marL="0" lvl="1" indent="0" algn="just">
              <a:buNone/>
            </a:pPr>
            <a:endParaRPr lang="en-US" sz="2200" b="0" dirty="0"/>
          </a:p>
          <a:p>
            <a:pPr lvl="1" algn="just"/>
            <a:r>
              <a:rPr lang="en-US" sz="2200" b="0" dirty="0"/>
              <a:t>Detailed written submissions were submitted on all three Bills for further engagement</a:t>
            </a:r>
          </a:p>
          <a:p>
            <a:pPr marL="0" lvl="1" indent="0" algn="just">
              <a:buNone/>
            </a:pPr>
            <a:r>
              <a:rPr lang="en-US" sz="2200" b="0" dirty="0"/>
              <a:t> </a:t>
            </a:r>
            <a:endParaRPr lang="en-US" dirty="0"/>
          </a:p>
        </p:txBody>
      </p:sp>
    </p:spTree>
    <p:extLst>
      <p:ext uri="{BB962C8B-B14F-4D97-AF65-F5344CB8AC3E}">
        <p14:creationId xmlns:p14="http://schemas.microsoft.com/office/powerpoint/2010/main" xmlns="" val="4133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30000"/>
              </a:lnSpc>
              <a:spcAft>
                <a:spcPts val="0"/>
              </a:spcAft>
            </a:pPr>
            <a:r>
              <a:rPr lang="en-US" dirty="0">
                <a:latin typeface="+mn-lt"/>
                <a:ea typeface="MS Mincho"/>
                <a:cs typeface="Times New Roman" panose="02020603050405020304" pitchFamily="18" charset="0"/>
              </a:rPr>
              <a:t>DOMESTIC VIOLENCE AMENDMENT BILL, 2020</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sp>
        <p:nvSpPr>
          <p:cNvPr id="4" name="Footer Placeholder 3"/>
          <p:cNvSpPr>
            <a:spLocks noGrp="1"/>
          </p:cNvSpPr>
          <p:nvPr>
            <p:ph type="ftr" sz="quarter" idx="3"/>
          </p:nvPr>
        </p:nvSpPr>
        <p:spPr>
          <a:xfrm>
            <a:off x="1187624" y="6171725"/>
            <a:ext cx="4138573" cy="230832"/>
          </a:xfrm>
        </p:spPr>
        <p:txBody>
          <a:bodyPr/>
          <a:lstStyle/>
          <a:p>
            <a:r>
              <a:rPr lang="en-GB" dirty="0"/>
              <a:t>1. Department of Social Development Strategic Plan 2020 -2025</a:t>
            </a:r>
          </a:p>
        </p:txBody>
      </p:sp>
      <p:sp>
        <p:nvSpPr>
          <p:cNvPr id="5" name="Text Placeholder 4"/>
          <p:cNvSpPr>
            <a:spLocks noGrp="1"/>
          </p:cNvSpPr>
          <p:nvPr>
            <p:ph type="body" sz="quarter" idx="10"/>
          </p:nvPr>
        </p:nvSpPr>
        <p:spPr/>
        <p:txBody>
          <a:bodyPr>
            <a:normAutofit/>
          </a:bodyPr>
          <a:lstStyle/>
          <a:p>
            <a:pPr marL="285750" indent="-285750" algn="just">
              <a:buFont typeface="Arial" panose="020B0604020202020204" pitchFamily="34" charset="0"/>
              <a:buChar char="•"/>
            </a:pPr>
            <a:r>
              <a:rPr lang="en-GB" dirty="0"/>
              <a:t>DEFINITIONS</a:t>
            </a:r>
          </a:p>
          <a:p>
            <a:pPr marL="285750" indent="-285750">
              <a:buFont typeface="Arial" panose="020B0604020202020204" pitchFamily="34" charset="0"/>
              <a:buChar char="•"/>
            </a:pPr>
            <a:r>
              <a:rPr lang="en-US" dirty="0"/>
              <a:t>Clause 2:  Amendment of section 1 of Act 116 of 1998</a:t>
            </a:r>
            <a:endParaRPr lang="en-GB" sz="1800" b="0" u="sng" dirty="0"/>
          </a:p>
          <a:p>
            <a:pPr marL="285750" indent="-285750" algn="just">
              <a:buFont typeface="Arial" panose="020B0604020202020204" pitchFamily="34" charset="0"/>
              <a:buChar char="•"/>
            </a:pPr>
            <a:r>
              <a:rPr lang="en-GB" dirty="0"/>
              <a:t>“domestic relationship” </a:t>
            </a:r>
            <a:r>
              <a:rPr lang="en-GB" sz="1800" b="0" dirty="0"/>
              <a:t>–  </a:t>
            </a:r>
            <a:r>
              <a:rPr lang="en-ZA" b="0" dirty="0"/>
              <a:t>It is unclear why the time limit in paragraph </a:t>
            </a:r>
            <a:r>
              <a:rPr lang="en-ZA" b="0" i="1" dirty="0"/>
              <a:t>(f)</a:t>
            </a:r>
            <a:r>
              <a:rPr lang="en-ZA" b="0" dirty="0"/>
              <a:t> has been imposed.  The period is too short. </a:t>
            </a:r>
          </a:p>
          <a:p>
            <a:pPr marL="285750" indent="-285750" algn="just">
              <a:buFont typeface="Arial" panose="020B0604020202020204" pitchFamily="34" charset="0"/>
              <a:buChar char="•"/>
            </a:pPr>
            <a:r>
              <a:rPr lang="en-ZA" b="0" dirty="0"/>
              <a:t>Propose extending the period to at least three years in order to give more protection</a:t>
            </a:r>
            <a:r>
              <a:rPr lang="en-GB" b="0" dirty="0"/>
              <a:t>.</a:t>
            </a:r>
          </a:p>
          <a:p>
            <a:pPr algn="just"/>
            <a:endParaRPr lang="en-GB" b="0" dirty="0"/>
          </a:p>
          <a:p>
            <a:pPr marL="285750" indent="-285750" algn="just">
              <a:buFont typeface="Arial" panose="020B0604020202020204" pitchFamily="34" charset="0"/>
              <a:buChar char="•"/>
            </a:pPr>
            <a:r>
              <a:rPr lang="en-GB" dirty="0"/>
              <a:t>“domestic violence” </a:t>
            </a:r>
            <a:r>
              <a:rPr lang="en-GB" b="0" dirty="0"/>
              <a:t>- Do</a:t>
            </a:r>
            <a:r>
              <a:rPr lang="en-ZA" b="0" dirty="0"/>
              <a:t>mestic violence in a broader sense includes violence directed at children and the elderly.  Children witnessing family violence is a risk factor for both perpetration and experience of later domestic violence.  In the definition of “elder abuse”, reference is made of neglect.  Unfortunately, this is not followed through regarding children.  It is recommended that the scope of the definition of domestic abuse in relation to the child is expanded to include “neglect”, aligned to the Children’s Act, 2005 (Act 38 of 2005). </a:t>
            </a:r>
          </a:p>
          <a:p>
            <a:pPr algn="just"/>
            <a:endParaRPr lang="en-ZA" b="0" dirty="0"/>
          </a:p>
          <a:p>
            <a:pPr algn="just"/>
            <a:r>
              <a:rPr lang="en-US" b="0" dirty="0"/>
              <a:t> </a:t>
            </a:r>
            <a:endParaRPr lang="en-ZA" b="0" dirty="0"/>
          </a:p>
          <a:p>
            <a:pPr marL="285750" indent="-285750" algn="just">
              <a:buFont typeface="Arial" panose="020B0604020202020204" pitchFamily="34" charset="0"/>
              <a:buChar char="•"/>
            </a:pPr>
            <a:endParaRPr lang="en-ZA" b="0" dirty="0"/>
          </a:p>
        </p:txBody>
      </p:sp>
    </p:spTree>
    <p:extLst>
      <p:ext uri="{BB962C8B-B14F-4D97-AF65-F5344CB8AC3E}">
        <p14:creationId xmlns:p14="http://schemas.microsoft.com/office/powerpoint/2010/main" xmlns="" val="4167089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30000"/>
              </a:lnSpc>
              <a:spcAft>
                <a:spcPts val="0"/>
              </a:spcAft>
            </a:pPr>
            <a:r>
              <a:rPr lang="en-US" dirty="0">
                <a:latin typeface="+mn-lt"/>
                <a:ea typeface="MS Mincho"/>
                <a:cs typeface="Times New Roman" panose="02020603050405020304" pitchFamily="18" charset="0"/>
              </a:rPr>
              <a:t>DOMESTIC VIOLENCE AMENDMENT BILL, 2020</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
        <p:nvSpPr>
          <p:cNvPr id="4" name="Footer Placeholder 3"/>
          <p:cNvSpPr>
            <a:spLocks noGrp="1"/>
          </p:cNvSpPr>
          <p:nvPr>
            <p:ph type="ftr" sz="quarter" idx="3"/>
          </p:nvPr>
        </p:nvSpPr>
        <p:spPr>
          <a:xfrm>
            <a:off x="1187624" y="6171725"/>
            <a:ext cx="4138573" cy="230832"/>
          </a:xfrm>
        </p:spPr>
        <p:txBody>
          <a:bodyPr/>
          <a:lstStyle/>
          <a:p>
            <a:r>
              <a:rPr lang="en-GB" dirty="0"/>
              <a:t>1. Department of Social Development Strategic Plan 2020 -2025</a:t>
            </a:r>
          </a:p>
        </p:txBody>
      </p:sp>
      <p:sp>
        <p:nvSpPr>
          <p:cNvPr id="5" name="Text Placeholder 4"/>
          <p:cNvSpPr>
            <a:spLocks noGrp="1"/>
          </p:cNvSpPr>
          <p:nvPr>
            <p:ph type="body" sz="quarter" idx="10"/>
          </p:nvPr>
        </p:nvSpPr>
        <p:spPr/>
        <p:txBody>
          <a:bodyPr>
            <a:normAutofit lnSpcReduction="10000"/>
          </a:bodyPr>
          <a:lstStyle/>
          <a:p>
            <a:pPr marL="285750" indent="-285750" algn="just">
              <a:buFont typeface="Arial" panose="020B0604020202020204" pitchFamily="34" charset="0"/>
              <a:buChar char="•"/>
            </a:pPr>
            <a:r>
              <a:rPr lang="en-US" dirty="0"/>
              <a:t>MANDATORY REPORTING</a:t>
            </a:r>
          </a:p>
          <a:p>
            <a:pPr marL="285750" indent="-285750" algn="just">
              <a:buFont typeface="Arial" panose="020B0604020202020204" pitchFamily="34" charset="0"/>
              <a:buChar char="•"/>
            </a:pPr>
            <a:r>
              <a:rPr lang="en-US" dirty="0"/>
              <a:t>Clause 3:  Insertion of sections 2A and 2B in Act 116 of 1998</a:t>
            </a:r>
          </a:p>
          <a:p>
            <a:pPr marL="285750" indent="-285750" algn="just">
              <a:buFont typeface="Arial" panose="020B0604020202020204" pitchFamily="34" charset="0"/>
              <a:buChar char="•"/>
            </a:pPr>
            <a:r>
              <a:rPr lang="en-ZA" dirty="0"/>
              <a:t>2A: </a:t>
            </a:r>
            <a:r>
              <a:rPr lang="en-ZA" b="0" dirty="0"/>
              <a:t>Consider deleting the provisions creating an offence when a functionary does not report domestic violence.</a:t>
            </a:r>
          </a:p>
          <a:p>
            <a:pPr marL="285750" indent="-285750" algn="just">
              <a:buFont typeface="Arial" panose="020B0604020202020204" pitchFamily="34" charset="0"/>
              <a:buChar char="•"/>
            </a:pPr>
            <a:r>
              <a:rPr lang="en-ZA" b="0" dirty="0"/>
              <a:t>The criminalisation of non-reporting by functionaries may have the opposite effect than what is intended – it may result in functionaries rather choosing not to enquire further if they see signs of domestic violence. Other methods to encourage functionaries to report domestic violence should be considered – by using positive encouragement measures.</a:t>
            </a:r>
          </a:p>
          <a:p>
            <a:pPr marL="285750" indent="-285750" algn="just">
              <a:buFont typeface="Arial" panose="020B0604020202020204" pitchFamily="34" charset="0"/>
              <a:buChar char="•"/>
            </a:pPr>
            <a:r>
              <a:rPr lang="en-GB" dirty="0"/>
              <a:t>2B: </a:t>
            </a:r>
            <a:r>
              <a:rPr lang="en-ZA" b="0" dirty="0"/>
              <a:t>Proposed section 2B(2) may have unintended consequences in that victims of domestic violence may feel scared to talk about their experiences if they know it will be reported.  </a:t>
            </a:r>
            <a:r>
              <a:rPr lang="en-US" b="0" dirty="0"/>
              <a:t>A complainant may not be ready to report a case of domestic violence and for many reasons may not wish to report it – it may for instance result in undue hardship for the complainant.</a:t>
            </a:r>
          </a:p>
          <a:p>
            <a:pPr marL="285750" lvl="0" indent="-285750">
              <a:buFont typeface="Arial" panose="020B0604020202020204" pitchFamily="34" charset="0"/>
              <a:buChar char="•"/>
            </a:pPr>
            <a:r>
              <a:rPr lang="en-ZA" b="0" dirty="0"/>
              <a:t>Clarify when a person will “have knowledge” that an act of domestic violence has been committed.</a:t>
            </a:r>
          </a:p>
          <a:p>
            <a:pPr marL="285750" lvl="0" indent="-285750">
              <a:buFont typeface="Arial" panose="020B0604020202020204" pitchFamily="34" charset="0"/>
              <a:buChar char="•"/>
            </a:pPr>
            <a:r>
              <a:rPr lang="en-ZA" b="0" dirty="0"/>
              <a:t>Consider the unintended consequences of this proposed subsection and consider alternative means of encouraging reporting.</a:t>
            </a:r>
          </a:p>
          <a:p>
            <a:pPr marL="285750" indent="-285750">
              <a:buFont typeface="Arial" panose="020B0604020202020204" pitchFamily="34" charset="0"/>
              <a:buChar char="•"/>
            </a:pPr>
            <a:r>
              <a:rPr lang="en-ZA" b="0" dirty="0"/>
              <a:t>The penalties are too strict.  This provision should encourage people to report suspected abuse, not punish them for not reporting.</a:t>
            </a:r>
          </a:p>
        </p:txBody>
      </p:sp>
    </p:spTree>
    <p:extLst>
      <p:ext uri="{BB962C8B-B14F-4D97-AF65-F5344CB8AC3E}">
        <p14:creationId xmlns:p14="http://schemas.microsoft.com/office/powerpoint/2010/main" xmlns="" val="252307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0AB1AD-8E84-42E0-9B14-C6D31BAA6F77}"/>
              </a:ext>
            </a:extLst>
          </p:cNvPr>
          <p:cNvSpPr>
            <a:spLocks noGrp="1"/>
          </p:cNvSpPr>
          <p:nvPr>
            <p:ph type="title"/>
          </p:nvPr>
        </p:nvSpPr>
        <p:spPr/>
        <p:txBody>
          <a:bodyPr/>
          <a:lstStyle/>
          <a:p>
            <a:r>
              <a:rPr lang="en-US" dirty="0">
                <a:latin typeface="+mn-lt"/>
                <a:ea typeface="MS Mincho"/>
                <a:cs typeface="Times New Roman" panose="02020603050405020304" pitchFamily="18" charset="0"/>
              </a:rPr>
              <a:t>DOMESTIC VIOLENCE AMENDMENT BILL, 2020</a:t>
            </a:r>
            <a:endParaRPr lang="en-US" dirty="0"/>
          </a:p>
        </p:txBody>
      </p:sp>
      <p:sp>
        <p:nvSpPr>
          <p:cNvPr id="3" name="Slide Number Placeholder 2">
            <a:extLst>
              <a:ext uri="{FF2B5EF4-FFF2-40B4-BE49-F238E27FC236}">
                <a16:creationId xmlns:a16="http://schemas.microsoft.com/office/drawing/2014/main" xmlns="" id="{0085BAE5-AC28-428B-84D8-254ECB189DD3}"/>
              </a:ext>
            </a:extLst>
          </p:cNvPr>
          <p:cNvSpPr>
            <a:spLocks noGrp="1"/>
          </p:cNvSpPr>
          <p:nvPr>
            <p:ph type="sldNum" sz="quarter" idx="4"/>
          </p:nvPr>
        </p:nvSpPr>
        <p:spPr/>
        <p:txBody>
          <a:bodyPr/>
          <a:lstStyle/>
          <a:p>
            <a:fld id="{8406839F-D7A4-4E5D-B93D-768AD4D1DB36}" type="slidenum">
              <a:rPr lang="en-ZA" smtClean="0"/>
              <a:pPr/>
              <a:t>5</a:t>
            </a:fld>
            <a:endParaRPr lang="en-ZA" dirty="0"/>
          </a:p>
        </p:txBody>
      </p:sp>
      <p:sp>
        <p:nvSpPr>
          <p:cNvPr id="4" name="Footer Placeholder 3">
            <a:extLst>
              <a:ext uri="{FF2B5EF4-FFF2-40B4-BE49-F238E27FC236}">
                <a16:creationId xmlns:a16="http://schemas.microsoft.com/office/drawing/2014/main" xmlns="" id="{168B0FEB-F37E-428F-86F7-BAC52FA3C3A8}"/>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739698E8-7ECD-4277-9B1E-2302E3092FA8}"/>
              </a:ext>
            </a:extLst>
          </p:cNvPr>
          <p:cNvSpPr>
            <a:spLocks noGrp="1"/>
          </p:cNvSpPr>
          <p:nvPr>
            <p:ph type="body" sz="quarter" idx="10"/>
          </p:nvPr>
        </p:nvSpPr>
        <p:spPr/>
        <p:txBody>
          <a:bodyPr>
            <a:normAutofit fontScale="92500" lnSpcReduction="10000"/>
          </a:bodyPr>
          <a:lstStyle/>
          <a:p>
            <a:r>
              <a:rPr lang="en-US" dirty="0"/>
              <a:t>ISSUING OF FINAL PROTECTION ORDER</a:t>
            </a:r>
          </a:p>
          <a:p>
            <a:r>
              <a:rPr lang="en-ZA" dirty="0"/>
              <a:t>Clause 9:  Amendment of section 6 of Act 116 of 1998</a:t>
            </a:r>
          </a:p>
          <a:p>
            <a:pPr marL="285750" indent="-285750">
              <a:buFont typeface="Arial" panose="020B0604020202020204" pitchFamily="34" charset="0"/>
              <a:buChar char="•"/>
            </a:pPr>
            <a:r>
              <a:rPr lang="en-ZA" b="0" dirty="0"/>
              <a:t>It is submitted that provision must be made for the police station contemplated in section 6(6) to be notified if the court decided </a:t>
            </a:r>
            <a:r>
              <a:rPr lang="en-ZA" b="0" i="1" dirty="0"/>
              <a:t>not</a:t>
            </a:r>
            <a:r>
              <a:rPr lang="en-ZA" b="0" dirty="0"/>
              <a:t> to issue a final protection order, so that the police station is aware that the warrant is cancelled.</a:t>
            </a:r>
          </a:p>
          <a:p>
            <a:endParaRPr lang="en-US" b="0" dirty="0"/>
          </a:p>
          <a:p>
            <a:pPr marL="285750" indent="-285750">
              <a:buFont typeface="Arial" panose="020B0604020202020204" pitchFamily="34" charset="0"/>
              <a:buChar char="•"/>
            </a:pPr>
            <a:r>
              <a:rPr lang="en-ZA" b="0" dirty="0"/>
              <a:t>In some instances, the complainants move or are placed in shelters outside the jurisdiction of the court.  It is sometimes difficult or even impossible for them to return to the court to finalise the order.  </a:t>
            </a:r>
          </a:p>
          <a:p>
            <a:pPr marL="285750" indent="-285750">
              <a:buFont typeface="Arial" panose="020B0604020202020204" pitchFamily="34" charset="0"/>
              <a:buChar char="•"/>
            </a:pPr>
            <a:r>
              <a:rPr lang="en-ZA" b="0" dirty="0"/>
              <a:t>The Department should consider empowering the Minister to, by regulation, prescribe alternative measures to ensure access to courts </a:t>
            </a:r>
            <a:r>
              <a:rPr lang="en-ZA" dirty="0"/>
              <a:t>- </a:t>
            </a:r>
            <a:r>
              <a:rPr lang="en-ZA" b="0" dirty="0"/>
              <a:t>for example, electronic communications, such as Skype, from the nearest SAPS office, where identification can be confirmed.  In some instances, it will place the complainant at risk to expect him/her to attend court. </a:t>
            </a:r>
          </a:p>
          <a:p>
            <a:pPr marL="285750" indent="-285750">
              <a:buFont typeface="Arial" panose="020B0604020202020204" pitchFamily="34" charset="0"/>
              <a:buChar char="•"/>
            </a:pPr>
            <a:endParaRPr lang="en-ZA" b="0" dirty="0"/>
          </a:p>
          <a:p>
            <a:pPr marL="285750" indent="-285750">
              <a:buFont typeface="Arial" panose="020B0604020202020204" pitchFamily="34" charset="0"/>
              <a:buChar char="•"/>
            </a:pPr>
            <a:r>
              <a:rPr lang="en-ZA" b="0" dirty="0"/>
              <a:t>Intervention regarding the respondent may be necessary to prevent further abuse – it is suggested that the court should be able to order the respondent to take part in mandatory therapeutic intervention with a registered social service provider </a:t>
            </a:r>
            <a:r>
              <a:rPr lang="en-US" b="0" dirty="0"/>
              <a:t>as stipulated in the Victim Support Services Bill</a:t>
            </a:r>
            <a:r>
              <a:rPr lang="en-ZA" b="0" dirty="0"/>
              <a:t>.  </a:t>
            </a:r>
          </a:p>
          <a:p>
            <a:pPr marL="285750" indent="-285750">
              <a:buFont typeface="Arial" panose="020B0604020202020204" pitchFamily="34" charset="0"/>
              <a:buChar char="•"/>
            </a:pPr>
            <a:r>
              <a:rPr lang="en-ZA" b="0" dirty="0"/>
              <a:t>Evidence must then be submitted to the court and captured on the system.</a:t>
            </a:r>
          </a:p>
          <a:p>
            <a:r>
              <a:rPr lang="en-ZA" b="0" dirty="0"/>
              <a:t> </a:t>
            </a:r>
            <a:endParaRPr lang="en-US" b="0" dirty="0"/>
          </a:p>
          <a:p>
            <a:pPr marL="285750" indent="-285750">
              <a:buFont typeface="Arial" panose="020B0604020202020204" pitchFamily="34" charset="0"/>
              <a:buChar char="•"/>
            </a:pPr>
            <a:endParaRPr lang="en-ZA" b="0" dirty="0"/>
          </a:p>
          <a:p>
            <a:endParaRPr lang="en-US" b="0" dirty="0"/>
          </a:p>
          <a:p>
            <a:endParaRPr lang="en-US" dirty="0"/>
          </a:p>
        </p:txBody>
      </p:sp>
    </p:spTree>
    <p:extLst>
      <p:ext uri="{BB962C8B-B14F-4D97-AF65-F5344CB8AC3E}">
        <p14:creationId xmlns:p14="http://schemas.microsoft.com/office/powerpoint/2010/main" xmlns="" val="2025154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FEA8C-FF0A-4E01-B0BA-FB1B012F9EB4}"/>
              </a:ext>
            </a:extLst>
          </p:cNvPr>
          <p:cNvSpPr>
            <a:spLocks noGrp="1"/>
          </p:cNvSpPr>
          <p:nvPr>
            <p:ph type="title"/>
          </p:nvPr>
        </p:nvSpPr>
        <p:spPr/>
        <p:txBody>
          <a:bodyPr/>
          <a:lstStyle/>
          <a:p>
            <a:r>
              <a:rPr lang="en-US" dirty="0">
                <a:latin typeface="+mn-lt"/>
                <a:ea typeface="MS Mincho"/>
                <a:cs typeface="Times New Roman" panose="02020603050405020304" pitchFamily="18" charset="0"/>
              </a:rPr>
              <a:t>DOMESTIC VIOLENCE AMENDMENT BILL, 2020</a:t>
            </a:r>
            <a:endParaRPr lang="en-US" dirty="0"/>
          </a:p>
        </p:txBody>
      </p:sp>
      <p:sp>
        <p:nvSpPr>
          <p:cNvPr id="3" name="Slide Number Placeholder 2">
            <a:extLst>
              <a:ext uri="{FF2B5EF4-FFF2-40B4-BE49-F238E27FC236}">
                <a16:creationId xmlns:a16="http://schemas.microsoft.com/office/drawing/2014/main" xmlns="" id="{BC21D4B4-05C3-4D2A-86B3-AE7C10AD88B6}"/>
              </a:ext>
            </a:extLst>
          </p:cNvPr>
          <p:cNvSpPr>
            <a:spLocks noGrp="1"/>
          </p:cNvSpPr>
          <p:nvPr>
            <p:ph type="sldNum" sz="quarter" idx="4"/>
          </p:nvPr>
        </p:nvSpPr>
        <p:spPr/>
        <p:txBody>
          <a:bodyPr/>
          <a:lstStyle/>
          <a:p>
            <a:fld id="{8406839F-D7A4-4E5D-B93D-768AD4D1DB36}" type="slidenum">
              <a:rPr lang="en-ZA" smtClean="0"/>
              <a:pPr/>
              <a:t>6</a:t>
            </a:fld>
            <a:endParaRPr lang="en-ZA" dirty="0"/>
          </a:p>
        </p:txBody>
      </p:sp>
      <p:sp>
        <p:nvSpPr>
          <p:cNvPr id="4" name="Footer Placeholder 3">
            <a:extLst>
              <a:ext uri="{FF2B5EF4-FFF2-40B4-BE49-F238E27FC236}">
                <a16:creationId xmlns:a16="http://schemas.microsoft.com/office/drawing/2014/main" xmlns="" id="{E9B0D460-FD00-4AB2-8C71-37B1B8EAEA57}"/>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CB790B19-BECC-403D-B07B-B88156DF00E9}"/>
              </a:ext>
            </a:extLst>
          </p:cNvPr>
          <p:cNvSpPr>
            <a:spLocks noGrp="1"/>
          </p:cNvSpPr>
          <p:nvPr>
            <p:ph type="body" sz="quarter" idx="10"/>
          </p:nvPr>
        </p:nvSpPr>
        <p:spPr/>
        <p:txBody>
          <a:bodyPr/>
          <a:lstStyle/>
          <a:p>
            <a:pPr lvl="0"/>
            <a:r>
              <a:rPr lang="en-ZA" dirty="0"/>
              <a:t>WEAPONS</a:t>
            </a:r>
          </a:p>
          <a:p>
            <a:pPr lvl="0"/>
            <a:r>
              <a:rPr lang="en-ZA" dirty="0"/>
              <a:t>Clause 11:  Amendment of section 7 of Act 116 of 1998</a:t>
            </a:r>
          </a:p>
          <a:p>
            <a:pPr marL="285750" lvl="0" indent="-285750">
              <a:buFont typeface="Arial" panose="020B0604020202020204" pitchFamily="34" charset="0"/>
              <a:buChar char="•"/>
            </a:pPr>
            <a:r>
              <a:rPr lang="en-ZA" b="0" dirty="0"/>
              <a:t>Proposed subsection (2) </a:t>
            </a:r>
            <a:r>
              <a:rPr lang="en-US" b="0" dirty="0"/>
              <a:t>gives the court a discretion to order the removal of a weapon from the control of the respondent. Given that so many complainants of domestic violence are killed (or, more specifically, shot) by their abusive partners, even when a protection order has been granted, this should become a mandatory element of the Act. </a:t>
            </a:r>
          </a:p>
          <a:p>
            <a:pPr marL="285750" lvl="0" indent="-285750">
              <a:buFont typeface="Arial" panose="020B0604020202020204" pitchFamily="34" charset="0"/>
              <a:buChar char="•"/>
            </a:pPr>
            <a:endParaRPr lang="en-US" b="0" dirty="0"/>
          </a:p>
          <a:p>
            <a:pPr marL="285750" indent="-285750">
              <a:buFont typeface="Arial" panose="020B0604020202020204" pitchFamily="34" charset="0"/>
              <a:buChar char="•"/>
            </a:pPr>
            <a:r>
              <a:rPr lang="en-US" b="0" dirty="0"/>
              <a:t>The court should be obligated to issue an order to seize any weapon in the possession or under the control of the respondent, as contemplated in section 9.</a:t>
            </a:r>
          </a:p>
          <a:p>
            <a:endParaRPr lang="en-US" dirty="0"/>
          </a:p>
        </p:txBody>
      </p:sp>
    </p:spTree>
    <p:extLst>
      <p:ext uri="{BB962C8B-B14F-4D97-AF65-F5344CB8AC3E}">
        <p14:creationId xmlns:p14="http://schemas.microsoft.com/office/powerpoint/2010/main" xmlns="" val="3976686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C6B88-1346-4952-B183-123EB9009A1B}"/>
              </a:ext>
            </a:extLst>
          </p:cNvPr>
          <p:cNvSpPr>
            <a:spLocks noGrp="1"/>
          </p:cNvSpPr>
          <p:nvPr>
            <p:ph type="title"/>
          </p:nvPr>
        </p:nvSpPr>
        <p:spPr/>
        <p:txBody>
          <a:bodyPr/>
          <a:lstStyle/>
          <a:p>
            <a:r>
              <a:rPr lang="en-US" dirty="0">
                <a:latin typeface="+mn-lt"/>
                <a:ea typeface="MS Mincho"/>
                <a:cs typeface="Times New Roman" panose="02020603050405020304" pitchFamily="18" charset="0"/>
              </a:rPr>
              <a:t>DOMESTIC VIOLENCE AMENDMENT BILL, 2020</a:t>
            </a:r>
            <a:endParaRPr lang="en-US" dirty="0">
              <a:latin typeface="+mn-lt"/>
            </a:endParaRPr>
          </a:p>
        </p:txBody>
      </p:sp>
      <p:sp>
        <p:nvSpPr>
          <p:cNvPr id="3" name="Slide Number Placeholder 2">
            <a:extLst>
              <a:ext uri="{FF2B5EF4-FFF2-40B4-BE49-F238E27FC236}">
                <a16:creationId xmlns:a16="http://schemas.microsoft.com/office/drawing/2014/main" xmlns="" id="{23FB4C1C-4A60-42FF-A389-6056BD52DDB4}"/>
              </a:ext>
            </a:extLst>
          </p:cNvPr>
          <p:cNvSpPr>
            <a:spLocks noGrp="1"/>
          </p:cNvSpPr>
          <p:nvPr>
            <p:ph type="sldNum" sz="quarter" idx="4"/>
          </p:nvPr>
        </p:nvSpPr>
        <p:spPr/>
        <p:txBody>
          <a:bodyPr/>
          <a:lstStyle/>
          <a:p>
            <a:fld id="{8406839F-D7A4-4E5D-B93D-768AD4D1DB36}" type="slidenum">
              <a:rPr lang="en-ZA" smtClean="0"/>
              <a:pPr/>
              <a:t>7</a:t>
            </a:fld>
            <a:endParaRPr lang="en-ZA" dirty="0"/>
          </a:p>
        </p:txBody>
      </p:sp>
      <p:sp>
        <p:nvSpPr>
          <p:cNvPr id="4" name="Footer Placeholder 3">
            <a:extLst>
              <a:ext uri="{FF2B5EF4-FFF2-40B4-BE49-F238E27FC236}">
                <a16:creationId xmlns:a16="http://schemas.microsoft.com/office/drawing/2014/main" xmlns="" id="{E39C5FF3-90E2-4447-9381-9BFFC443A2C0}"/>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E3413BC3-6886-4B57-AD63-1022454D8CC0}"/>
              </a:ext>
            </a:extLst>
          </p:cNvPr>
          <p:cNvSpPr>
            <a:spLocks noGrp="1"/>
          </p:cNvSpPr>
          <p:nvPr>
            <p:ph type="body" sz="quarter" idx="10"/>
          </p:nvPr>
        </p:nvSpPr>
        <p:spPr/>
        <p:txBody>
          <a:bodyPr/>
          <a:lstStyle/>
          <a:p>
            <a:r>
              <a:rPr lang="en-ZA" dirty="0"/>
              <a:t>WARRANT OF ARREST</a:t>
            </a:r>
          </a:p>
          <a:p>
            <a:r>
              <a:rPr lang="en-ZA" dirty="0"/>
              <a:t>Clause 12:  Amendment of section 8 of Act 116 of 1998</a:t>
            </a:r>
          </a:p>
          <a:p>
            <a:pPr marL="285750" indent="-285750">
              <a:buFont typeface="Arial" panose="020B0604020202020204" pitchFamily="34" charset="0"/>
              <a:buChar char="•"/>
            </a:pPr>
            <a:r>
              <a:rPr lang="en-ZA" b="0" dirty="0"/>
              <a:t>Proposed subsection (4): </a:t>
            </a:r>
            <a:r>
              <a:rPr lang="en-ZA" b="0" dirty="0">
                <a:solidFill>
                  <a:srgbClr val="FF0000"/>
                </a:solidFill>
              </a:rPr>
              <a:t> </a:t>
            </a:r>
            <a:r>
              <a:rPr lang="en-US" dirty="0"/>
              <a:t>‘‘(4)</a:t>
            </a:r>
            <a:r>
              <a:rPr lang="en-US" i="1" dirty="0"/>
              <a:t>(a) </a:t>
            </a:r>
            <a:r>
              <a:rPr lang="en-US" dirty="0"/>
              <a:t>A complainant may hand the warrant of arrest together with an affidavit in the prescribed form, wherein it is stated that the respondent has contravened any prohibition, condition, obligation or order contained in a protection order, to any member of the South African Police Service.”</a:t>
            </a:r>
            <a:endParaRPr lang="en-ZA" dirty="0"/>
          </a:p>
          <a:p>
            <a:pPr marL="285750" indent="-285750">
              <a:buFont typeface="Arial" panose="020B0604020202020204" pitchFamily="34" charset="0"/>
              <a:buChar char="•"/>
            </a:pPr>
            <a:r>
              <a:rPr lang="en-ZA" b="0" dirty="0"/>
              <a:t>Clarification is needed whether this should be done at a police station.</a:t>
            </a:r>
          </a:p>
          <a:p>
            <a:pPr marL="285750" indent="-285750">
              <a:buFont typeface="Arial" panose="020B0604020202020204" pitchFamily="34" charset="0"/>
              <a:buChar char="•"/>
            </a:pPr>
            <a:r>
              <a:rPr lang="en-ZA" b="0" dirty="0"/>
              <a:t>Recommend alternative ways of submitting the warrant and affidavit:  e.g. sending the warrant and affidavit electronically – there may well be instances where the complainant cannot leave the house to go to the police station.  </a:t>
            </a:r>
          </a:p>
          <a:p>
            <a:pPr marL="285750" indent="-285750">
              <a:buFont typeface="Arial" panose="020B0604020202020204" pitchFamily="34" charset="0"/>
              <a:buChar char="•"/>
            </a:pPr>
            <a:r>
              <a:rPr lang="en-ZA" b="0" dirty="0"/>
              <a:t>Another option is that it should be specified that the complainant may phone the police and that the complainant then hand over the warrant and make the affidavit when the police arrives.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xmlns="" val="20491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4C079D-5C4B-4EC9-8BF8-BB9F989A1855}"/>
              </a:ext>
            </a:extLst>
          </p:cNvPr>
          <p:cNvSpPr>
            <a:spLocks noGrp="1"/>
          </p:cNvSpPr>
          <p:nvPr>
            <p:ph type="title"/>
          </p:nvPr>
        </p:nvSpPr>
        <p:spPr/>
        <p:txBody>
          <a:bodyPr/>
          <a:lstStyle/>
          <a:p>
            <a:r>
              <a:rPr lang="en-ZA" dirty="0"/>
              <a:t>CRIMINAL MATTERS AMENDMENT BILL, 2020</a:t>
            </a:r>
            <a:endParaRPr lang="en-US" dirty="0"/>
          </a:p>
        </p:txBody>
      </p:sp>
      <p:sp>
        <p:nvSpPr>
          <p:cNvPr id="3" name="Slide Number Placeholder 2">
            <a:extLst>
              <a:ext uri="{FF2B5EF4-FFF2-40B4-BE49-F238E27FC236}">
                <a16:creationId xmlns:a16="http://schemas.microsoft.com/office/drawing/2014/main" xmlns="" id="{55A20F82-E57A-4D1C-8A8D-BB9BE2E50980}"/>
              </a:ext>
            </a:extLst>
          </p:cNvPr>
          <p:cNvSpPr>
            <a:spLocks noGrp="1"/>
          </p:cNvSpPr>
          <p:nvPr>
            <p:ph type="sldNum" sz="quarter" idx="4"/>
          </p:nvPr>
        </p:nvSpPr>
        <p:spPr/>
        <p:txBody>
          <a:bodyPr/>
          <a:lstStyle/>
          <a:p>
            <a:fld id="{8406839F-D7A4-4E5D-B93D-768AD4D1DB36}" type="slidenum">
              <a:rPr lang="en-ZA" smtClean="0"/>
              <a:pPr/>
              <a:t>8</a:t>
            </a:fld>
            <a:endParaRPr lang="en-ZA" dirty="0"/>
          </a:p>
        </p:txBody>
      </p:sp>
      <p:sp>
        <p:nvSpPr>
          <p:cNvPr id="4" name="Footer Placeholder 3">
            <a:extLst>
              <a:ext uri="{FF2B5EF4-FFF2-40B4-BE49-F238E27FC236}">
                <a16:creationId xmlns:a16="http://schemas.microsoft.com/office/drawing/2014/main" xmlns="" id="{60AFFE04-A774-4EB3-A9EA-50C498F250B1}"/>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9EDDA4D4-AE05-4BA9-BDFA-2D6FCA9A33ED}"/>
              </a:ext>
            </a:extLst>
          </p:cNvPr>
          <p:cNvSpPr>
            <a:spLocks noGrp="1"/>
          </p:cNvSpPr>
          <p:nvPr>
            <p:ph type="body" sz="quarter" idx="10"/>
          </p:nvPr>
        </p:nvSpPr>
        <p:spPr/>
        <p:txBody>
          <a:bodyPr>
            <a:normAutofit fontScale="92500" lnSpcReduction="20000"/>
          </a:bodyPr>
          <a:lstStyle/>
          <a:p>
            <a:r>
              <a:rPr lang="en-US" b="0" dirty="0"/>
              <a:t>In the Western Cape, reports indicate a large number of child rapes and murders in the province were committed by sentenced offenders who had been placed on parole and who resided in the area where the victim resided.  As at March 2020, the Western Cape province has had the highest number of such cases nationally. </a:t>
            </a:r>
          </a:p>
          <a:p>
            <a:endParaRPr lang="en-US" b="0" dirty="0"/>
          </a:p>
          <a:p>
            <a:r>
              <a:rPr lang="en-US" b="0" dirty="0"/>
              <a:t>We highlight in this presentation only certain of the submissions made in our written comments on the issue of parolees. The Portfolio Committee is urged to consider those written submissions.</a:t>
            </a:r>
          </a:p>
          <a:p>
            <a:endParaRPr lang="en-US" dirty="0"/>
          </a:p>
          <a:p>
            <a:r>
              <a:rPr lang="en-US" dirty="0"/>
              <a:t>Clause 1:</a:t>
            </a:r>
          </a:p>
          <a:p>
            <a:pPr marL="285750" indent="-285750">
              <a:buFont typeface="Arial" panose="020B0604020202020204" pitchFamily="34" charset="0"/>
              <a:buChar char="•"/>
            </a:pPr>
            <a:r>
              <a:rPr lang="en-US" b="0" dirty="0"/>
              <a:t>It is suggested that a draft section 51B be inserted after draft section 51A to— </a:t>
            </a:r>
          </a:p>
          <a:p>
            <a:pPr marL="285750" lvl="0" indent="-285750">
              <a:buFont typeface="Arial" panose="020B0604020202020204" pitchFamily="34" charset="0"/>
              <a:buChar char="•"/>
            </a:pPr>
            <a:r>
              <a:rPr lang="en-US" b="0" dirty="0"/>
              <a:t>provide for the court, on application, or of its own accord, to permit the use of     technology as an alternative and augmentative form of communication to enable witnesses who, due to physical and mental conditions, are unable to give evidence </a:t>
            </a:r>
            <a:r>
              <a:rPr lang="en-US" b="0" i="1" dirty="0"/>
              <a:t>viva voce</a:t>
            </a:r>
            <a:r>
              <a:rPr lang="en-US" b="0" dirty="0"/>
              <a:t> or in another manner, or where it is not practicable or required to use a person as an intermediary e.g. Upington Regional Court, August 2020  </a:t>
            </a:r>
          </a:p>
          <a:p>
            <a:pPr marL="285750" lvl="0" indent="-285750">
              <a:buFont typeface="Arial" panose="020B0604020202020204" pitchFamily="34" charset="0"/>
              <a:buChar char="•"/>
            </a:pPr>
            <a:r>
              <a:rPr lang="en-US" b="0" dirty="0"/>
              <a:t>Oblige the court to provide reasons for allowing or refusing an application for the use of alternative or augmentative technology to enable a witness to give evidence through this medium;</a:t>
            </a:r>
          </a:p>
          <a:p>
            <a:pPr marL="285750" lvl="0" indent="-285750">
              <a:buFont typeface="Arial" panose="020B0604020202020204" pitchFamily="34" charset="0"/>
              <a:buChar char="•"/>
            </a:pPr>
            <a:r>
              <a:rPr lang="en-US" b="0" dirty="0"/>
              <a:t>Provide for the training of intermediaries in the use of augmentative technology to further assist witnesses who require an intermediary to give evidence in court; and</a:t>
            </a:r>
          </a:p>
          <a:p>
            <a:r>
              <a:rPr lang="en-US" b="0" dirty="0"/>
              <a:t>     provide for related matters</a:t>
            </a:r>
          </a:p>
        </p:txBody>
      </p:sp>
    </p:spTree>
    <p:extLst>
      <p:ext uri="{BB962C8B-B14F-4D97-AF65-F5344CB8AC3E}">
        <p14:creationId xmlns:p14="http://schemas.microsoft.com/office/powerpoint/2010/main" xmlns="" val="182577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EC9FEB-835C-493C-BDFB-D4B3D421647D}"/>
              </a:ext>
            </a:extLst>
          </p:cNvPr>
          <p:cNvSpPr>
            <a:spLocks noGrp="1"/>
          </p:cNvSpPr>
          <p:nvPr>
            <p:ph type="title"/>
          </p:nvPr>
        </p:nvSpPr>
        <p:spPr/>
        <p:txBody>
          <a:bodyPr/>
          <a:lstStyle/>
          <a:p>
            <a:r>
              <a:rPr lang="en-ZA" dirty="0"/>
              <a:t>CRIMINAL MATTERS AMENDMENT BILL, 2020</a:t>
            </a:r>
            <a:endParaRPr lang="en-US" dirty="0"/>
          </a:p>
        </p:txBody>
      </p:sp>
      <p:sp>
        <p:nvSpPr>
          <p:cNvPr id="3" name="Slide Number Placeholder 2">
            <a:extLst>
              <a:ext uri="{FF2B5EF4-FFF2-40B4-BE49-F238E27FC236}">
                <a16:creationId xmlns:a16="http://schemas.microsoft.com/office/drawing/2014/main" xmlns="" id="{78C3B2FD-FBC6-4299-AB80-C3EF05ADCC13}"/>
              </a:ext>
            </a:extLst>
          </p:cNvPr>
          <p:cNvSpPr>
            <a:spLocks noGrp="1"/>
          </p:cNvSpPr>
          <p:nvPr>
            <p:ph type="sldNum" sz="quarter" idx="4"/>
          </p:nvPr>
        </p:nvSpPr>
        <p:spPr/>
        <p:txBody>
          <a:bodyPr/>
          <a:lstStyle/>
          <a:p>
            <a:fld id="{8406839F-D7A4-4E5D-B93D-768AD4D1DB36}" type="slidenum">
              <a:rPr lang="en-ZA" smtClean="0"/>
              <a:pPr/>
              <a:t>9</a:t>
            </a:fld>
            <a:endParaRPr lang="en-ZA" dirty="0"/>
          </a:p>
        </p:txBody>
      </p:sp>
      <p:sp>
        <p:nvSpPr>
          <p:cNvPr id="4" name="Footer Placeholder 3">
            <a:extLst>
              <a:ext uri="{FF2B5EF4-FFF2-40B4-BE49-F238E27FC236}">
                <a16:creationId xmlns:a16="http://schemas.microsoft.com/office/drawing/2014/main" xmlns="" id="{DFC04F18-97CD-483E-897E-994E68494FC6}"/>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a16="http://schemas.microsoft.com/office/drawing/2014/main" xmlns="" id="{1A1CF86B-5887-4C11-ADD0-95F007181D3F}"/>
              </a:ext>
            </a:extLst>
          </p:cNvPr>
          <p:cNvSpPr>
            <a:spLocks noGrp="1"/>
          </p:cNvSpPr>
          <p:nvPr>
            <p:ph type="body" sz="quarter" idx="10"/>
          </p:nvPr>
        </p:nvSpPr>
        <p:spPr/>
        <p:txBody>
          <a:bodyPr/>
          <a:lstStyle/>
          <a:p>
            <a:r>
              <a:rPr lang="en-US" dirty="0"/>
              <a:t>Clause 2:</a:t>
            </a:r>
          </a:p>
          <a:p>
            <a:pPr marL="285750" indent="-285750">
              <a:buFont typeface="Arial" panose="020B0604020202020204" pitchFamily="34" charset="0"/>
              <a:buChar char="•"/>
            </a:pPr>
            <a:r>
              <a:rPr lang="en-US" b="0" dirty="0"/>
              <a:t>It is submitted clause 2 ought to contain a subparagraph which disallows the granting of police bail where the accused is alleged to have committed an offence with an element of violence or an offence in terms of the Domestic Violence Act or the Protection from Harassment Act while on parole.</a:t>
            </a:r>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endParaRPr lang="en-US" b="0" dirty="0"/>
          </a:p>
          <a:p>
            <a:pPr marL="285750" lvl="0" indent="-285750">
              <a:buFont typeface="Arial" panose="020B0604020202020204" pitchFamily="34" charset="0"/>
              <a:buChar char="•"/>
            </a:pPr>
            <a:r>
              <a:rPr lang="en-US" b="0" dirty="0"/>
              <a:t>A subparagraph (iv) should be inserted with the following suggested wording:</a:t>
            </a:r>
          </a:p>
          <a:p>
            <a:r>
              <a:rPr lang="en-US" b="0" i="1" dirty="0"/>
              <a:t>‘(iv) committed while the accused is or was a sentenced offender placed under correctional supervision, day parole, parole or medical parole in respect of an offence committed with an element of violence.’</a:t>
            </a:r>
            <a:endParaRPr lang="en-US" b="0" dirty="0"/>
          </a:p>
          <a:p>
            <a:pPr marL="285750" indent="-285750">
              <a:buFont typeface="Arial" panose="020B0604020202020204" pitchFamily="34" charset="0"/>
              <a:buChar char="•"/>
            </a:pPr>
            <a:endParaRPr lang="en-US" b="0" dirty="0"/>
          </a:p>
        </p:txBody>
      </p:sp>
    </p:spTree>
    <p:extLst>
      <p:ext uri="{BB962C8B-B14F-4D97-AF65-F5344CB8AC3E}">
        <p14:creationId xmlns:p14="http://schemas.microsoft.com/office/powerpoint/2010/main" xmlns="" val="2156853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yPDc+YGAsVDnrAdBfm5OLomapWE3kVAqh9b2jawd28kRYNSZ2VM9Zq8jLnRQsKd+zm3flYlSQ3N6EyKkSMGAbtXZPDAgzPCqp12cLtaehhktX0tL2QJLqhJXT50rTZFve8mXKum9VLtDf8/Ef4PJE20Wfd9sEmg5jcWpaEZMya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4.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D2B0C8A781964E99131A95ADDBED63" ma:contentTypeVersion="12" ma:contentTypeDescription="Create a new document." ma:contentTypeScope="" ma:versionID="a6472d4fb8ecf47567b82917a4a22cec">
  <xsd:schema xmlns:xsd="http://www.w3.org/2001/XMLSchema" xmlns:xs="http://www.w3.org/2001/XMLSchema" xmlns:p="http://schemas.microsoft.com/office/2006/metadata/properties" xmlns:ns3="30352765-18c4-4e61-993f-e4c4e677b227" xmlns:ns4="dfebb73f-e76f-4b86-9496-6e271b2023ab" targetNamespace="http://schemas.microsoft.com/office/2006/metadata/properties" ma:root="true" ma:fieldsID="627d603b8312558a0b4964296efc0d95" ns3:_="" ns4:_="">
    <xsd:import namespace="30352765-18c4-4e61-993f-e4c4e677b227"/>
    <xsd:import namespace="dfebb73f-e76f-4b86-9496-6e271b2023a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352765-18c4-4e61-993f-e4c4e677b2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ebb73f-e76f-4b86-9496-6e271b2023a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ECD17A-3D60-434E-80F9-F9E02E5DFA7F}">
  <ds:schemaRef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schemas.microsoft.com/office/2006/metadata/properties"/>
    <ds:schemaRef ds:uri="30352765-18c4-4e61-993f-e4c4e677b227"/>
    <ds:schemaRef ds:uri="http://purl.org/dc/dcmitype/"/>
    <ds:schemaRef ds:uri="http://www.w3.org/XML/1998/namespace"/>
    <ds:schemaRef ds:uri="http://purl.org/dc/elements/1.1/"/>
    <ds:schemaRef ds:uri="dfebb73f-e76f-4b86-9496-6e271b2023ab"/>
  </ds:schemaRefs>
</ds:datastoreItem>
</file>

<file path=customXml/itemProps2.xml><?xml version="1.0" encoding="utf-8"?>
<ds:datastoreItem xmlns:ds="http://schemas.openxmlformats.org/officeDocument/2006/customXml" ds:itemID="{C4F9712B-AAB5-40FF-A36A-D2B2C2D4C05A}">
  <ds:schemaRefs>
    <ds:schemaRef ds:uri="http://schemas.microsoft.com/sharepoint/v3/contenttype/forms"/>
  </ds:schemaRefs>
</ds:datastoreItem>
</file>

<file path=customXml/itemProps3.xml><?xml version="1.0" encoding="utf-8"?>
<ds:datastoreItem xmlns:ds="http://schemas.openxmlformats.org/officeDocument/2006/customXml" ds:itemID="{ACC8361D-14D3-4278-BDDD-E8542F7C6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352765-18c4-4e61-993f-e4c4e677b227"/>
    <ds:schemaRef ds:uri="dfebb73f-e76f-4b86-9496-6e271b2023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WCG-New PPT Master-01112012</Template>
  <TotalTime>2157</TotalTime>
  <Words>2018</Words>
  <Application>Microsoft Office PowerPoint</Application>
  <PresentationFormat>On-screen Show (4:3)</PresentationFormat>
  <Paragraphs>132</Paragraphs>
  <Slides>13</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17" baseType="lpstr">
      <vt:lpstr>WCG-PPT Master-121022-amc</vt:lpstr>
      <vt:lpstr>1_WCG-PPT Master-121022-amc</vt:lpstr>
      <vt:lpstr>4_Custom Design</vt:lpstr>
      <vt:lpstr>think-cell Slide</vt:lpstr>
      <vt:lpstr> COMMENTS ON Gender-Based Violence RELATED BILLS</vt:lpstr>
      <vt:lpstr>INTRODUCTION</vt:lpstr>
      <vt:lpstr>DOMESTIC VIOLENCE AMENDMENT BILL, 2020</vt:lpstr>
      <vt:lpstr>DOMESTIC VIOLENCE AMENDMENT BILL, 2020</vt:lpstr>
      <vt:lpstr>DOMESTIC VIOLENCE AMENDMENT BILL, 2020</vt:lpstr>
      <vt:lpstr>DOMESTIC VIOLENCE AMENDMENT BILL, 2020</vt:lpstr>
      <vt:lpstr>DOMESTIC VIOLENCE AMENDMENT BILL, 2020</vt:lpstr>
      <vt:lpstr>CRIMINAL MATTERS AMENDMENT BILL, 2020</vt:lpstr>
      <vt:lpstr>CRIMINAL MATTERS AMENDMENT BILL, 2020</vt:lpstr>
      <vt:lpstr>CRIMINAL MATTERS AMENDMENT BILL, 2020</vt:lpstr>
      <vt:lpstr>CRIMINAL LAW SEXUAL OFFENCES (SEXUAL OFFENCES AND  RELATED MATTERS) AMENDMENT ACT AMENDMENT Bill, 2020</vt:lpstr>
      <vt:lpstr>CRIMINAL LAW SEXUAL OFFENCES (SEXUAL OFFENCES AND  RELATED MATTERS) AMENDMENT ACT AMENDMENT Bill, 2020</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Sylvanus du Plessis</dc:creator>
  <cp:keywords>POTX</cp:keywords>
  <cp:lastModifiedBy>USER</cp:lastModifiedBy>
  <cp:revision>172</cp:revision>
  <cp:lastPrinted>2019-06-18T05:12:33Z</cp:lastPrinted>
  <dcterms:created xsi:type="dcterms:W3CDTF">2017-07-31T06:28:37Z</dcterms:created>
  <dcterms:modified xsi:type="dcterms:W3CDTF">2020-10-28T10:18:39Z</dcterms:modified>
  <cp:category>CI</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0x010100DED2B0C8A781964E99131A95ADDBED63</vt:lpwstr>
  </property>
</Properties>
</file>