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20" autoAdjust="0"/>
    <p:restoredTop sz="94660"/>
  </p:normalViewPr>
  <p:slideViewPr>
    <p:cSldViewPr snapToGrid="0">
      <p:cViewPr varScale="1">
        <p:scale>
          <a:sx n="79" d="100"/>
          <a:sy n="79" d="100"/>
        </p:scale>
        <p:origin x="-210"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76BF2F-A3EC-4F9D-A2A7-D23B5A5283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2F6FA186-6607-49BE-8C06-70087C19FC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05575CA5-17B9-4D8A-9797-177259E7B64C}"/>
              </a:ext>
            </a:extLst>
          </p:cNvPr>
          <p:cNvSpPr>
            <a:spLocks noGrp="1"/>
          </p:cNvSpPr>
          <p:nvPr>
            <p:ph type="dt" sz="half" idx="10"/>
          </p:nvPr>
        </p:nvSpPr>
        <p:spPr/>
        <p:txBody>
          <a:bodyPr/>
          <a:lstStyle/>
          <a:p>
            <a:fld id="{29C9EE7C-B2C5-4E5F-A5A7-B55702EBDA69}" type="datetimeFigureOut">
              <a:rPr lang="en-ZA" smtClean="0"/>
              <a:pPr/>
              <a:t>2020/10/28</a:t>
            </a:fld>
            <a:endParaRPr lang="en-ZA"/>
          </a:p>
        </p:txBody>
      </p:sp>
      <p:sp>
        <p:nvSpPr>
          <p:cNvPr id="5" name="Footer Placeholder 4">
            <a:extLst>
              <a:ext uri="{FF2B5EF4-FFF2-40B4-BE49-F238E27FC236}">
                <a16:creationId xmlns:a16="http://schemas.microsoft.com/office/drawing/2014/main" xmlns="" id="{B01AB65A-2BA1-486B-BE7B-711567EC3B9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9BC3D266-3405-4EF3-BDF9-5104C645F811}"/>
              </a:ext>
            </a:extLst>
          </p:cNvPr>
          <p:cNvSpPr>
            <a:spLocks noGrp="1"/>
          </p:cNvSpPr>
          <p:nvPr>
            <p:ph type="sldNum" sz="quarter" idx="12"/>
          </p:nvPr>
        </p:nvSpPr>
        <p:spPr/>
        <p:txBody>
          <a:bodyPr/>
          <a:lstStyle/>
          <a:p>
            <a:fld id="{5B9A8913-9195-4AF3-9053-450B4C35CF3B}" type="slidenum">
              <a:rPr lang="en-ZA" smtClean="0"/>
              <a:pPr/>
              <a:t>‹#›</a:t>
            </a:fld>
            <a:endParaRPr lang="en-ZA"/>
          </a:p>
        </p:txBody>
      </p:sp>
    </p:spTree>
    <p:extLst>
      <p:ext uri="{BB962C8B-B14F-4D97-AF65-F5344CB8AC3E}">
        <p14:creationId xmlns:p14="http://schemas.microsoft.com/office/powerpoint/2010/main" xmlns="" val="204856479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EA98D7-C62B-4AE5-9913-C229596D8E8E}"/>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F539743F-9444-4FB9-9169-D2436F4070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2070C21-B71E-4586-A104-FD9FC3F628E7}"/>
              </a:ext>
            </a:extLst>
          </p:cNvPr>
          <p:cNvSpPr>
            <a:spLocks noGrp="1"/>
          </p:cNvSpPr>
          <p:nvPr>
            <p:ph type="dt" sz="half" idx="10"/>
          </p:nvPr>
        </p:nvSpPr>
        <p:spPr/>
        <p:txBody>
          <a:bodyPr/>
          <a:lstStyle/>
          <a:p>
            <a:fld id="{29C9EE7C-B2C5-4E5F-A5A7-B55702EBDA69}" type="datetimeFigureOut">
              <a:rPr lang="en-ZA" smtClean="0"/>
              <a:pPr/>
              <a:t>2020/10/28</a:t>
            </a:fld>
            <a:endParaRPr lang="en-ZA"/>
          </a:p>
        </p:txBody>
      </p:sp>
      <p:sp>
        <p:nvSpPr>
          <p:cNvPr id="5" name="Footer Placeholder 4">
            <a:extLst>
              <a:ext uri="{FF2B5EF4-FFF2-40B4-BE49-F238E27FC236}">
                <a16:creationId xmlns:a16="http://schemas.microsoft.com/office/drawing/2014/main" xmlns="" id="{0EEF2A84-B496-4637-B9A7-614A570CE21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BA67AC6B-A448-4FD1-8297-2A349C471725}"/>
              </a:ext>
            </a:extLst>
          </p:cNvPr>
          <p:cNvSpPr>
            <a:spLocks noGrp="1"/>
          </p:cNvSpPr>
          <p:nvPr>
            <p:ph type="sldNum" sz="quarter" idx="12"/>
          </p:nvPr>
        </p:nvSpPr>
        <p:spPr/>
        <p:txBody>
          <a:bodyPr/>
          <a:lstStyle/>
          <a:p>
            <a:fld id="{5B9A8913-9195-4AF3-9053-450B4C35CF3B}" type="slidenum">
              <a:rPr lang="en-ZA" smtClean="0"/>
              <a:pPr/>
              <a:t>‹#›</a:t>
            </a:fld>
            <a:endParaRPr lang="en-ZA"/>
          </a:p>
        </p:txBody>
      </p:sp>
    </p:spTree>
    <p:extLst>
      <p:ext uri="{BB962C8B-B14F-4D97-AF65-F5344CB8AC3E}">
        <p14:creationId xmlns:p14="http://schemas.microsoft.com/office/powerpoint/2010/main" xmlns="" val="370884921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3B519F0-49D2-4E66-B996-8C54A476EB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3B24635F-C5B8-45B5-AC11-749092AF28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6D5A8F6-5E32-4C9C-8D6C-441986718094}"/>
              </a:ext>
            </a:extLst>
          </p:cNvPr>
          <p:cNvSpPr>
            <a:spLocks noGrp="1"/>
          </p:cNvSpPr>
          <p:nvPr>
            <p:ph type="dt" sz="half" idx="10"/>
          </p:nvPr>
        </p:nvSpPr>
        <p:spPr/>
        <p:txBody>
          <a:bodyPr/>
          <a:lstStyle/>
          <a:p>
            <a:fld id="{29C9EE7C-B2C5-4E5F-A5A7-B55702EBDA69}" type="datetimeFigureOut">
              <a:rPr lang="en-ZA" smtClean="0"/>
              <a:pPr/>
              <a:t>2020/10/28</a:t>
            </a:fld>
            <a:endParaRPr lang="en-ZA"/>
          </a:p>
        </p:txBody>
      </p:sp>
      <p:sp>
        <p:nvSpPr>
          <p:cNvPr id="5" name="Footer Placeholder 4">
            <a:extLst>
              <a:ext uri="{FF2B5EF4-FFF2-40B4-BE49-F238E27FC236}">
                <a16:creationId xmlns:a16="http://schemas.microsoft.com/office/drawing/2014/main" xmlns="" id="{BBF4F198-60D2-4BFD-82BB-69574F2E064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A21B9985-1C95-4242-976E-00A241AFCD72}"/>
              </a:ext>
            </a:extLst>
          </p:cNvPr>
          <p:cNvSpPr>
            <a:spLocks noGrp="1"/>
          </p:cNvSpPr>
          <p:nvPr>
            <p:ph type="sldNum" sz="quarter" idx="12"/>
          </p:nvPr>
        </p:nvSpPr>
        <p:spPr/>
        <p:txBody>
          <a:bodyPr/>
          <a:lstStyle/>
          <a:p>
            <a:fld id="{5B9A8913-9195-4AF3-9053-450B4C35CF3B}" type="slidenum">
              <a:rPr lang="en-ZA" smtClean="0"/>
              <a:pPr/>
              <a:t>‹#›</a:t>
            </a:fld>
            <a:endParaRPr lang="en-ZA"/>
          </a:p>
        </p:txBody>
      </p:sp>
    </p:spTree>
    <p:extLst>
      <p:ext uri="{BB962C8B-B14F-4D97-AF65-F5344CB8AC3E}">
        <p14:creationId xmlns:p14="http://schemas.microsoft.com/office/powerpoint/2010/main" xmlns="" val="233980532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VUT 2017">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a:xfrm>
            <a:off x="6635173" y="4665918"/>
            <a:ext cx="2222500" cy="395287"/>
          </a:xfrm>
          <a:prstGeom prst="rect">
            <a:avLst/>
          </a:prstGeom>
        </p:spPr>
        <p:txBody>
          <a:bodyPr/>
          <a:lstStyle>
            <a:lvl1pPr marL="0" indent="0" algn="ctr">
              <a:buNone/>
              <a:defRPr sz="1600">
                <a:latin typeface="Arial" panose="020B0604020202020204" pitchFamily="34" charset="0"/>
                <a:cs typeface="Arial" panose="020B0604020202020204" pitchFamily="34" charset="0"/>
              </a:defRPr>
            </a:lvl1pPr>
          </a:lstStyle>
          <a:p>
            <a:pPr lvl="0"/>
            <a:r>
              <a:rPr lang="en-US"/>
              <a:t>Click to edit Master text styles</a:t>
            </a:r>
          </a:p>
        </p:txBody>
      </p:sp>
      <p:sp>
        <p:nvSpPr>
          <p:cNvPr id="16" name="Text Placeholder 15"/>
          <p:cNvSpPr>
            <a:spLocks noGrp="1"/>
          </p:cNvSpPr>
          <p:nvPr>
            <p:ph type="body" sz="quarter" idx="11"/>
          </p:nvPr>
        </p:nvSpPr>
        <p:spPr>
          <a:xfrm>
            <a:off x="4471799" y="1442422"/>
            <a:ext cx="7180119" cy="1309687"/>
          </a:xfrm>
          <a:prstGeom prst="rect">
            <a:avLst/>
          </a:prstGeom>
        </p:spPr>
        <p:txBody>
          <a:bodyPr/>
          <a:lstStyle>
            <a:lvl1pPr marL="0" indent="0" algn="ctr">
              <a:buNone/>
              <a:defRPr b="1">
                <a:latin typeface="Arial" panose="020B0604020202020204" pitchFamily="34" charset="0"/>
                <a:cs typeface="Arial" panose="020B0604020202020204" pitchFamily="34" charset="0"/>
              </a:defRPr>
            </a:lvl1pPr>
          </a:lstStyle>
          <a:p>
            <a:pPr lvl="0"/>
            <a:r>
              <a:rPr lang="en-US"/>
              <a:t>Click to edit Master text styles</a:t>
            </a:r>
          </a:p>
        </p:txBody>
      </p:sp>
      <p:sp>
        <p:nvSpPr>
          <p:cNvPr id="18" name="Text Placeholder 17"/>
          <p:cNvSpPr>
            <a:spLocks noGrp="1"/>
          </p:cNvSpPr>
          <p:nvPr>
            <p:ph type="body" sz="quarter" idx="12"/>
          </p:nvPr>
        </p:nvSpPr>
        <p:spPr>
          <a:xfrm>
            <a:off x="5693785" y="2869102"/>
            <a:ext cx="4105275" cy="1692275"/>
          </a:xfrm>
          <a:prstGeom prst="rect">
            <a:avLst/>
          </a:prstGeom>
        </p:spPr>
        <p:txBody>
          <a:bodyPr/>
          <a:lstStyle>
            <a:lvl1pPr marL="0" indent="0" algn="ctr">
              <a:buNone/>
              <a:defRPr sz="1600" i="1">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xmlns="" val="229283639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B69A85-3A5A-4EF5-84AE-A8DE4FCC3C35}"/>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C81D9814-A36B-4C1D-8513-9059F19959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7A082392-F30D-4998-BA31-CFE14F2C85C2}"/>
              </a:ext>
            </a:extLst>
          </p:cNvPr>
          <p:cNvSpPr>
            <a:spLocks noGrp="1"/>
          </p:cNvSpPr>
          <p:nvPr>
            <p:ph type="dt" sz="half" idx="10"/>
          </p:nvPr>
        </p:nvSpPr>
        <p:spPr/>
        <p:txBody>
          <a:bodyPr/>
          <a:lstStyle/>
          <a:p>
            <a:fld id="{29C9EE7C-B2C5-4E5F-A5A7-B55702EBDA69}" type="datetimeFigureOut">
              <a:rPr lang="en-ZA" smtClean="0"/>
              <a:pPr/>
              <a:t>2020/10/28</a:t>
            </a:fld>
            <a:endParaRPr lang="en-ZA"/>
          </a:p>
        </p:txBody>
      </p:sp>
      <p:sp>
        <p:nvSpPr>
          <p:cNvPr id="5" name="Footer Placeholder 4">
            <a:extLst>
              <a:ext uri="{FF2B5EF4-FFF2-40B4-BE49-F238E27FC236}">
                <a16:creationId xmlns:a16="http://schemas.microsoft.com/office/drawing/2014/main" xmlns="" id="{61EF5141-EA96-4501-9162-AE36964E096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DC044E4C-733F-4198-8A0A-FCEFC8DD0A53}"/>
              </a:ext>
            </a:extLst>
          </p:cNvPr>
          <p:cNvSpPr>
            <a:spLocks noGrp="1"/>
          </p:cNvSpPr>
          <p:nvPr>
            <p:ph type="sldNum" sz="quarter" idx="12"/>
          </p:nvPr>
        </p:nvSpPr>
        <p:spPr/>
        <p:txBody>
          <a:bodyPr/>
          <a:lstStyle/>
          <a:p>
            <a:fld id="{5B9A8913-9195-4AF3-9053-450B4C35CF3B}" type="slidenum">
              <a:rPr lang="en-ZA" smtClean="0"/>
              <a:pPr/>
              <a:t>‹#›</a:t>
            </a:fld>
            <a:endParaRPr lang="en-ZA"/>
          </a:p>
        </p:txBody>
      </p:sp>
    </p:spTree>
    <p:extLst>
      <p:ext uri="{BB962C8B-B14F-4D97-AF65-F5344CB8AC3E}">
        <p14:creationId xmlns:p14="http://schemas.microsoft.com/office/powerpoint/2010/main" xmlns="" val="393333328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3FBC9F-1604-426C-9A2F-F7A0EA3CA7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831140FD-826F-4434-BC41-08D63B691E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B8DB746-F2E8-4B2D-8C76-E3C57FBD695F}"/>
              </a:ext>
            </a:extLst>
          </p:cNvPr>
          <p:cNvSpPr>
            <a:spLocks noGrp="1"/>
          </p:cNvSpPr>
          <p:nvPr>
            <p:ph type="dt" sz="half" idx="10"/>
          </p:nvPr>
        </p:nvSpPr>
        <p:spPr/>
        <p:txBody>
          <a:bodyPr/>
          <a:lstStyle/>
          <a:p>
            <a:fld id="{29C9EE7C-B2C5-4E5F-A5A7-B55702EBDA69}" type="datetimeFigureOut">
              <a:rPr lang="en-ZA" smtClean="0"/>
              <a:pPr/>
              <a:t>2020/10/28</a:t>
            </a:fld>
            <a:endParaRPr lang="en-ZA"/>
          </a:p>
        </p:txBody>
      </p:sp>
      <p:sp>
        <p:nvSpPr>
          <p:cNvPr id="5" name="Footer Placeholder 4">
            <a:extLst>
              <a:ext uri="{FF2B5EF4-FFF2-40B4-BE49-F238E27FC236}">
                <a16:creationId xmlns:a16="http://schemas.microsoft.com/office/drawing/2014/main" xmlns="" id="{36EF13D5-6459-455A-93FB-F7D30FF96CD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D95F3C89-73F9-47BA-8AB3-8C24F6B2FAA7}"/>
              </a:ext>
            </a:extLst>
          </p:cNvPr>
          <p:cNvSpPr>
            <a:spLocks noGrp="1"/>
          </p:cNvSpPr>
          <p:nvPr>
            <p:ph type="sldNum" sz="quarter" idx="12"/>
          </p:nvPr>
        </p:nvSpPr>
        <p:spPr/>
        <p:txBody>
          <a:bodyPr/>
          <a:lstStyle/>
          <a:p>
            <a:fld id="{5B9A8913-9195-4AF3-9053-450B4C35CF3B}" type="slidenum">
              <a:rPr lang="en-ZA" smtClean="0"/>
              <a:pPr/>
              <a:t>‹#›</a:t>
            </a:fld>
            <a:endParaRPr lang="en-ZA"/>
          </a:p>
        </p:txBody>
      </p:sp>
    </p:spTree>
    <p:extLst>
      <p:ext uri="{BB962C8B-B14F-4D97-AF65-F5344CB8AC3E}">
        <p14:creationId xmlns:p14="http://schemas.microsoft.com/office/powerpoint/2010/main" xmlns="" val="220249113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0DAA56-210A-4A54-A98A-8C72ED977B7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FDF4DB13-BBC8-4A5E-B0E9-BE3DE5A26F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98ADEFC5-A97A-48A5-95B9-65BF323C6F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54989AF7-36D7-4323-BD3E-ECC739EADDE0}"/>
              </a:ext>
            </a:extLst>
          </p:cNvPr>
          <p:cNvSpPr>
            <a:spLocks noGrp="1"/>
          </p:cNvSpPr>
          <p:nvPr>
            <p:ph type="dt" sz="half" idx="10"/>
          </p:nvPr>
        </p:nvSpPr>
        <p:spPr/>
        <p:txBody>
          <a:bodyPr/>
          <a:lstStyle/>
          <a:p>
            <a:fld id="{29C9EE7C-B2C5-4E5F-A5A7-B55702EBDA69}" type="datetimeFigureOut">
              <a:rPr lang="en-ZA" smtClean="0"/>
              <a:pPr/>
              <a:t>2020/10/28</a:t>
            </a:fld>
            <a:endParaRPr lang="en-ZA"/>
          </a:p>
        </p:txBody>
      </p:sp>
      <p:sp>
        <p:nvSpPr>
          <p:cNvPr id="6" name="Footer Placeholder 5">
            <a:extLst>
              <a:ext uri="{FF2B5EF4-FFF2-40B4-BE49-F238E27FC236}">
                <a16:creationId xmlns:a16="http://schemas.microsoft.com/office/drawing/2014/main" xmlns="" id="{ACCAC84F-4217-4F4C-B216-7D17CA18536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69149087-91CA-44F1-A66F-45329B2E4E1D}"/>
              </a:ext>
            </a:extLst>
          </p:cNvPr>
          <p:cNvSpPr>
            <a:spLocks noGrp="1"/>
          </p:cNvSpPr>
          <p:nvPr>
            <p:ph type="sldNum" sz="quarter" idx="12"/>
          </p:nvPr>
        </p:nvSpPr>
        <p:spPr/>
        <p:txBody>
          <a:bodyPr/>
          <a:lstStyle/>
          <a:p>
            <a:fld id="{5B9A8913-9195-4AF3-9053-450B4C35CF3B}" type="slidenum">
              <a:rPr lang="en-ZA" smtClean="0"/>
              <a:pPr/>
              <a:t>‹#›</a:t>
            </a:fld>
            <a:endParaRPr lang="en-ZA"/>
          </a:p>
        </p:txBody>
      </p:sp>
    </p:spTree>
    <p:extLst>
      <p:ext uri="{BB962C8B-B14F-4D97-AF65-F5344CB8AC3E}">
        <p14:creationId xmlns:p14="http://schemas.microsoft.com/office/powerpoint/2010/main" xmlns="" val="89283242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19980B-AAFF-4487-945F-B75EA6DE954D}"/>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E0F9672B-68B3-422D-B71D-5A75BEDE1E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84B4132-84A1-4654-B86A-847921FF3C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6C7A51F6-AD45-4015-8C83-CE443CD60D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C8DD1A0-EF38-4663-99F1-169E44BFEA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CD6AC9A1-ECDA-4977-BD97-C6AC8F133FFD}"/>
              </a:ext>
            </a:extLst>
          </p:cNvPr>
          <p:cNvSpPr>
            <a:spLocks noGrp="1"/>
          </p:cNvSpPr>
          <p:nvPr>
            <p:ph type="dt" sz="half" idx="10"/>
          </p:nvPr>
        </p:nvSpPr>
        <p:spPr/>
        <p:txBody>
          <a:bodyPr/>
          <a:lstStyle/>
          <a:p>
            <a:fld id="{29C9EE7C-B2C5-4E5F-A5A7-B55702EBDA69}" type="datetimeFigureOut">
              <a:rPr lang="en-ZA" smtClean="0"/>
              <a:pPr/>
              <a:t>2020/10/28</a:t>
            </a:fld>
            <a:endParaRPr lang="en-ZA"/>
          </a:p>
        </p:txBody>
      </p:sp>
      <p:sp>
        <p:nvSpPr>
          <p:cNvPr id="8" name="Footer Placeholder 7">
            <a:extLst>
              <a:ext uri="{FF2B5EF4-FFF2-40B4-BE49-F238E27FC236}">
                <a16:creationId xmlns:a16="http://schemas.microsoft.com/office/drawing/2014/main" xmlns="" id="{993BB6DD-1B60-4ACC-BDD5-09D52EBCC00E}"/>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xmlns="" id="{EB18955B-D69C-4064-A64E-47AA38350E2B}"/>
              </a:ext>
            </a:extLst>
          </p:cNvPr>
          <p:cNvSpPr>
            <a:spLocks noGrp="1"/>
          </p:cNvSpPr>
          <p:nvPr>
            <p:ph type="sldNum" sz="quarter" idx="12"/>
          </p:nvPr>
        </p:nvSpPr>
        <p:spPr/>
        <p:txBody>
          <a:bodyPr/>
          <a:lstStyle/>
          <a:p>
            <a:fld id="{5B9A8913-9195-4AF3-9053-450B4C35CF3B}" type="slidenum">
              <a:rPr lang="en-ZA" smtClean="0"/>
              <a:pPr/>
              <a:t>‹#›</a:t>
            </a:fld>
            <a:endParaRPr lang="en-ZA"/>
          </a:p>
        </p:txBody>
      </p:sp>
    </p:spTree>
    <p:extLst>
      <p:ext uri="{BB962C8B-B14F-4D97-AF65-F5344CB8AC3E}">
        <p14:creationId xmlns:p14="http://schemas.microsoft.com/office/powerpoint/2010/main" xmlns="" val="156465425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080FC3-3788-4310-86FB-A651E9AC6AED}"/>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943A5BFD-E925-457B-A626-82CD083213F1}"/>
              </a:ext>
            </a:extLst>
          </p:cNvPr>
          <p:cNvSpPr>
            <a:spLocks noGrp="1"/>
          </p:cNvSpPr>
          <p:nvPr>
            <p:ph type="dt" sz="half" idx="10"/>
          </p:nvPr>
        </p:nvSpPr>
        <p:spPr/>
        <p:txBody>
          <a:bodyPr/>
          <a:lstStyle/>
          <a:p>
            <a:fld id="{29C9EE7C-B2C5-4E5F-A5A7-B55702EBDA69}" type="datetimeFigureOut">
              <a:rPr lang="en-ZA" smtClean="0"/>
              <a:pPr/>
              <a:t>2020/10/28</a:t>
            </a:fld>
            <a:endParaRPr lang="en-ZA"/>
          </a:p>
        </p:txBody>
      </p:sp>
      <p:sp>
        <p:nvSpPr>
          <p:cNvPr id="4" name="Footer Placeholder 3">
            <a:extLst>
              <a:ext uri="{FF2B5EF4-FFF2-40B4-BE49-F238E27FC236}">
                <a16:creationId xmlns:a16="http://schemas.microsoft.com/office/drawing/2014/main" xmlns="" id="{816E0858-5412-4443-B173-FDAD1ADB6C7A}"/>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BA02C129-8BA9-43E1-95A2-C81C2E99CBCD}"/>
              </a:ext>
            </a:extLst>
          </p:cNvPr>
          <p:cNvSpPr>
            <a:spLocks noGrp="1"/>
          </p:cNvSpPr>
          <p:nvPr>
            <p:ph type="sldNum" sz="quarter" idx="12"/>
          </p:nvPr>
        </p:nvSpPr>
        <p:spPr/>
        <p:txBody>
          <a:bodyPr/>
          <a:lstStyle/>
          <a:p>
            <a:fld id="{5B9A8913-9195-4AF3-9053-450B4C35CF3B}" type="slidenum">
              <a:rPr lang="en-ZA" smtClean="0"/>
              <a:pPr/>
              <a:t>‹#›</a:t>
            </a:fld>
            <a:endParaRPr lang="en-ZA"/>
          </a:p>
        </p:txBody>
      </p:sp>
    </p:spTree>
    <p:extLst>
      <p:ext uri="{BB962C8B-B14F-4D97-AF65-F5344CB8AC3E}">
        <p14:creationId xmlns:p14="http://schemas.microsoft.com/office/powerpoint/2010/main" xmlns="" val="174236313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7CE248D-93FC-4BB2-8D89-3CAD249D29B1}"/>
              </a:ext>
            </a:extLst>
          </p:cNvPr>
          <p:cNvSpPr>
            <a:spLocks noGrp="1"/>
          </p:cNvSpPr>
          <p:nvPr>
            <p:ph type="dt" sz="half" idx="10"/>
          </p:nvPr>
        </p:nvSpPr>
        <p:spPr/>
        <p:txBody>
          <a:bodyPr/>
          <a:lstStyle/>
          <a:p>
            <a:fld id="{29C9EE7C-B2C5-4E5F-A5A7-B55702EBDA69}" type="datetimeFigureOut">
              <a:rPr lang="en-ZA" smtClean="0"/>
              <a:pPr/>
              <a:t>2020/10/28</a:t>
            </a:fld>
            <a:endParaRPr lang="en-ZA"/>
          </a:p>
        </p:txBody>
      </p:sp>
      <p:sp>
        <p:nvSpPr>
          <p:cNvPr id="3" name="Footer Placeholder 2">
            <a:extLst>
              <a:ext uri="{FF2B5EF4-FFF2-40B4-BE49-F238E27FC236}">
                <a16:creationId xmlns:a16="http://schemas.microsoft.com/office/drawing/2014/main" xmlns="" id="{56E46EEE-4A23-4A1E-8EFE-396ECA39A90E}"/>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xmlns="" id="{BE0E8BA6-4F17-4C2D-8A0F-2DC40F6A1C17}"/>
              </a:ext>
            </a:extLst>
          </p:cNvPr>
          <p:cNvSpPr>
            <a:spLocks noGrp="1"/>
          </p:cNvSpPr>
          <p:nvPr>
            <p:ph type="sldNum" sz="quarter" idx="12"/>
          </p:nvPr>
        </p:nvSpPr>
        <p:spPr/>
        <p:txBody>
          <a:bodyPr/>
          <a:lstStyle/>
          <a:p>
            <a:fld id="{5B9A8913-9195-4AF3-9053-450B4C35CF3B}" type="slidenum">
              <a:rPr lang="en-ZA" smtClean="0"/>
              <a:pPr/>
              <a:t>‹#›</a:t>
            </a:fld>
            <a:endParaRPr lang="en-ZA"/>
          </a:p>
        </p:txBody>
      </p:sp>
    </p:spTree>
    <p:extLst>
      <p:ext uri="{BB962C8B-B14F-4D97-AF65-F5344CB8AC3E}">
        <p14:creationId xmlns:p14="http://schemas.microsoft.com/office/powerpoint/2010/main" xmlns="" val="382389126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E9AEED-959C-4DB3-A808-B2A6225DE8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789CEF11-1653-4A9E-9083-6B8A06F111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72C4A185-8746-4847-AC6D-A301ADBEE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E47375A-B905-4671-943C-4F7C6AE869F3}"/>
              </a:ext>
            </a:extLst>
          </p:cNvPr>
          <p:cNvSpPr>
            <a:spLocks noGrp="1"/>
          </p:cNvSpPr>
          <p:nvPr>
            <p:ph type="dt" sz="half" idx="10"/>
          </p:nvPr>
        </p:nvSpPr>
        <p:spPr/>
        <p:txBody>
          <a:bodyPr/>
          <a:lstStyle/>
          <a:p>
            <a:fld id="{29C9EE7C-B2C5-4E5F-A5A7-B55702EBDA69}" type="datetimeFigureOut">
              <a:rPr lang="en-ZA" smtClean="0"/>
              <a:pPr/>
              <a:t>2020/10/28</a:t>
            </a:fld>
            <a:endParaRPr lang="en-ZA"/>
          </a:p>
        </p:txBody>
      </p:sp>
      <p:sp>
        <p:nvSpPr>
          <p:cNvPr id="6" name="Footer Placeholder 5">
            <a:extLst>
              <a:ext uri="{FF2B5EF4-FFF2-40B4-BE49-F238E27FC236}">
                <a16:creationId xmlns:a16="http://schemas.microsoft.com/office/drawing/2014/main" xmlns="" id="{F3BAB65B-906E-4436-99B4-222700889A7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A37DC226-ABBE-4186-ABDB-6416B6B1A9E4}"/>
              </a:ext>
            </a:extLst>
          </p:cNvPr>
          <p:cNvSpPr>
            <a:spLocks noGrp="1"/>
          </p:cNvSpPr>
          <p:nvPr>
            <p:ph type="sldNum" sz="quarter" idx="12"/>
          </p:nvPr>
        </p:nvSpPr>
        <p:spPr/>
        <p:txBody>
          <a:bodyPr/>
          <a:lstStyle/>
          <a:p>
            <a:fld id="{5B9A8913-9195-4AF3-9053-450B4C35CF3B}" type="slidenum">
              <a:rPr lang="en-ZA" smtClean="0"/>
              <a:pPr/>
              <a:t>‹#›</a:t>
            </a:fld>
            <a:endParaRPr lang="en-ZA"/>
          </a:p>
        </p:txBody>
      </p:sp>
    </p:spTree>
    <p:extLst>
      <p:ext uri="{BB962C8B-B14F-4D97-AF65-F5344CB8AC3E}">
        <p14:creationId xmlns:p14="http://schemas.microsoft.com/office/powerpoint/2010/main" xmlns="" val="284311661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6532A7-4C19-4639-A639-F8EFB3A631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058A7C7E-2214-4130-8A11-18F1846BFD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xmlns="" id="{698A0819-B823-4E15-B4AE-8010898BC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81A784A-F1C1-48D5-984D-89A679681B39}"/>
              </a:ext>
            </a:extLst>
          </p:cNvPr>
          <p:cNvSpPr>
            <a:spLocks noGrp="1"/>
          </p:cNvSpPr>
          <p:nvPr>
            <p:ph type="dt" sz="half" idx="10"/>
          </p:nvPr>
        </p:nvSpPr>
        <p:spPr/>
        <p:txBody>
          <a:bodyPr/>
          <a:lstStyle/>
          <a:p>
            <a:fld id="{29C9EE7C-B2C5-4E5F-A5A7-B55702EBDA69}" type="datetimeFigureOut">
              <a:rPr lang="en-ZA" smtClean="0"/>
              <a:pPr/>
              <a:t>2020/10/28</a:t>
            </a:fld>
            <a:endParaRPr lang="en-ZA"/>
          </a:p>
        </p:txBody>
      </p:sp>
      <p:sp>
        <p:nvSpPr>
          <p:cNvPr id="6" name="Footer Placeholder 5">
            <a:extLst>
              <a:ext uri="{FF2B5EF4-FFF2-40B4-BE49-F238E27FC236}">
                <a16:creationId xmlns:a16="http://schemas.microsoft.com/office/drawing/2014/main" xmlns="" id="{094BB086-80FD-46F7-96FE-521603753F8A}"/>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448A1284-A48E-4592-BC7F-65446AB7ADC7}"/>
              </a:ext>
            </a:extLst>
          </p:cNvPr>
          <p:cNvSpPr>
            <a:spLocks noGrp="1"/>
          </p:cNvSpPr>
          <p:nvPr>
            <p:ph type="sldNum" sz="quarter" idx="12"/>
          </p:nvPr>
        </p:nvSpPr>
        <p:spPr/>
        <p:txBody>
          <a:bodyPr/>
          <a:lstStyle/>
          <a:p>
            <a:fld id="{5B9A8913-9195-4AF3-9053-450B4C35CF3B}" type="slidenum">
              <a:rPr lang="en-ZA" smtClean="0"/>
              <a:pPr/>
              <a:t>‹#›</a:t>
            </a:fld>
            <a:endParaRPr lang="en-ZA"/>
          </a:p>
        </p:txBody>
      </p:sp>
    </p:spTree>
    <p:extLst>
      <p:ext uri="{BB962C8B-B14F-4D97-AF65-F5344CB8AC3E}">
        <p14:creationId xmlns:p14="http://schemas.microsoft.com/office/powerpoint/2010/main" xmlns="" val="136750730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E4257BB-81A0-4ACB-B81B-A120E5BDD6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85548190-3E95-484B-BE33-3CD26F0563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EC1736DC-343B-4BCF-B628-3B1F996736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9EE7C-B2C5-4E5F-A5A7-B55702EBDA69}" type="datetimeFigureOut">
              <a:rPr lang="en-ZA" smtClean="0"/>
              <a:pPr/>
              <a:t>2020/10/28</a:t>
            </a:fld>
            <a:endParaRPr lang="en-ZA"/>
          </a:p>
        </p:txBody>
      </p:sp>
      <p:sp>
        <p:nvSpPr>
          <p:cNvPr id="5" name="Footer Placeholder 4">
            <a:extLst>
              <a:ext uri="{FF2B5EF4-FFF2-40B4-BE49-F238E27FC236}">
                <a16:creationId xmlns:a16="http://schemas.microsoft.com/office/drawing/2014/main" xmlns="" id="{D1593CCC-B2B2-4D12-8B09-3758C940D7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xmlns="" id="{7AC61007-E273-4152-B4E6-D74E8FF1FB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A8913-9195-4AF3-9053-450B4C35CF3B}" type="slidenum">
              <a:rPr lang="en-ZA" smtClean="0"/>
              <a:pPr/>
              <a:t>‹#›</a:t>
            </a:fld>
            <a:endParaRPr lang="en-ZA"/>
          </a:p>
        </p:txBody>
      </p:sp>
    </p:spTree>
    <p:extLst>
      <p:ext uri="{BB962C8B-B14F-4D97-AF65-F5344CB8AC3E}">
        <p14:creationId xmlns:p14="http://schemas.microsoft.com/office/powerpoint/2010/main" xmlns="" val="3992554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149810" y="1336330"/>
            <a:ext cx="6769474" cy="4185339"/>
          </a:xfrm>
          <a:noFill/>
          <a:ln>
            <a:noFill/>
          </a:ln>
        </p:spPr>
        <p:style>
          <a:lnRef idx="1">
            <a:schemeClr val="dk1"/>
          </a:lnRef>
          <a:fillRef idx="2">
            <a:schemeClr val="dk1"/>
          </a:fillRef>
          <a:effectRef idx="1">
            <a:schemeClr val="dk1"/>
          </a:effectRef>
          <a:fontRef idx="minor">
            <a:schemeClr val="dk1"/>
          </a:fontRef>
        </p:style>
        <p:txBody>
          <a:bodyPr>
            <a:normAutofit lnSpcReduction="10000"/>
          </a:bodyPr>
          <a:lstStyle/>
          <a:p>
            <a:pPr>
              <a:lnSpc>
                <a:spcPct val="120000"/>
              </a:lnSpc>
              <a:spcBef>
                <a:spcPts val="0"/>
              </a:spcBef>
            </a:pPr>
            <a:r>
              <a:rPr lang="en-US" sz="2400" b="0" dirty="0">
                <a:ln w="0"/>
                <a:effectLst>
                  <a:outerShdw blurRad="38100" dist="19050" dir="2700000" algn="tl" rotWithShape="0">
                    <a:schemeClr val="dk1">
                      <a:alpha val="40000"/>
                    </a:schemeClr>
                  </a:outerShdw>
                </a:effectLst>
                <a:ea typeface="Calibri" panose="020F0502020204030204" pitchFamily="34" charset="0"/>
              </a:rPr>
              <a:t>RESPONSES TO FOLLOW-UP QUESTIONS </a:t>
            </a:r>
          </a:p>
          <a:p>
            <a:pPr>
              <a:lnSpc>
                <a:spcPct val="120000"/>
              </a:lnSpc>
              <a:spcBef>
                <a:spcPts val="0"/>
              </a:spcBef>
            </a:pPr>
            <a:endParaRPr lang="en-US" sz="2400" b="0" dirty="0">
              <a:ln w="0"/>
              <a:effectLst>
                <a:outerShdw blurRad="38100" dist="19050" dir="2700000" algn="tl" rotWithShape="0">
                  <a:schemeClr val="dk1">
                    <a:alpha val="40000"/>
                  </a:schemeClr>
                </a:outerShdw>
              </a:effectLst>
              <a:ea typeface="Calibri" panose="020F0502020204030204" pitchFamily="34" charset="0"/>
            </a:endParaRPr>
          </a:p>
          <a:p>
            <a:pPr>
              <a:lnSpc>
                <a:spcPct val="120000"/>
              </a:lnSpc>
              <a:spcBef>
                <a:spcPts val="0"/>
              </a:spcBef>
            </a:pPr>
            <a:r>
              <a:rPr lang="en-US" sz="2400" b="0" dirty="0">
                <a:ln w="0"/>
                <a:effectLst>
                  <a:outerShdw blurRad="38100" dist="19050" dir="2700000" algn="tl" rotWithShape="0">
                    <a:schemeClr val="dk1">
                      <a:alpha val="40000"/>
                    </a:schemeClr>
                  </a:outerShdw>
                </a:effectLst>
                <a:ea typeface="Calibri" panose="020F0502020204030204" pitchFamily="34" charset="0"/>
              </a:rPr>
              <a:t>of the </a:t>
            </a:r>
          </a:p>
          <a:p>
            <a:pPr>
              <a:lnSpc>
                <a:spcPct val="120000"/>
              </a:lnSpc>
              <a:spcBef>
                <a:spcPts val="0"/>
              </a:spcBef>
            </a:pPr>
            <a:endParaRPr lang="en-US" sz="2400" b="0" dirty="0">
              <a:ln w="0"/>
              <a:effectLst>
                <a:outerShdw blurRad="38100" dist="19050" dir="2700000" algn="tl" rotWithShape="0">
                  <a:schemeClr val="dk1">
                    <a:alpha val="40000"/>
                  </a:schemeClr>
                </a:outerShdw>
              </a:effectLst>
              <a:ea typeface="Calibri" panose="020F0502020204030204" pitchFamily="34" charset="0"/>
            </a:endParaRPr>
          </a:p>
          <a:p>
            <a:pPr>
              <a:lnSpc>
                <a:spcPct val="120000"/>
              </a:lnSpc>
              <a:spcBef>
                <a:spcPts val="0"/>
              </a:spcBef>
            </a:pPr>
            <a:r>
              <a:rPr lang="en-US" sz="2400" b="0" dirty="0">
                <a:ln w="0"/>
                <a:effectLst>
                  <a:outerShdw blurRad="38100" dist="19050" dir="2700000" algn="tl" rotWithShape="0">
                    <a:schemeClr val="dk1">
                      <a:alpha val="40000"/>
                    </a:schemeClr>
                  </a:outerShdw>
                </a:effectLst>
                <a:ea typeface="Calibri" panose="020F0502020204030204" pitchFamily="34" charset="0"/>
              </a:rPr>
              <a:t>PARLIAMENTARY PORTFOLIO COMMITTEE </a:t>
            </a:r>
            <a:r>
              <a:rPr lang="en-GB" sz="2400" b="0" dirty="0">
                <a:ln w="0"/>
                <a:effectLst>
                  <a:outerShdw blurRad="38100" dist="19050" dir="2700000" algn="tl" rotWithShape="0">
                    <a:schemeClr val="dk1">
                      <a:alpha val="40000"/>
                    </a:schemeClr>
                  </a:outerShdw>
                </a:effectLst>
                <a:ea typeface="Arial Unicode MS"/>
              </a:rPr>
              <a:t> </a:t>
            </a:r>
            <a:r>
              <a:rPr lang="en-ZA" sz="2400" b="0" dirty="0">
                <a:ln w="0"/>
                <a:effectLst>
                  <a:outerShdw blurRad="38100" dist="19050" dir="2700000" algn="tl" rotWithShape="0">
                    <a:schemeClr val="dk1">
                      <a:alpha val="40000"/>
                    </a:schemeClr>
                  </a:outerShdw>
                </a:effectLst>
                <a:ea typeface="Arial Unicode MS"/>
              </a:rPr>
              <a:t/>
            </a:r>
            <a:br>
              <a:rPr lang="en-ZA" sz="2400" b="0" dirty="0">
                <a:ln w="0"/>
                <a:effectLst>
                  <a:outerShdw blurRad="38100" dist="19050" dir="2700000" algn="tl" rotWithShape="0">
                    <a:schemeClr val="dk1">
                      <a:alpha val="40000"/>
                    </a:schemeClr>
                  </a:outerShdw>
                </a:effectLst>
                <a:ea typeface="Arial Unicode MS"/>
              </a:rPr>
            </a:br>
            <a:r>
              <a:rPr lang="en-GB" sz="2400" b="0" dirty="0">
                <a:ln w="0"/>
                <a:effectLst>
                  <a:outerShdw blurRad="38100" dist="19050" dir="2700000" algn="tl" rotWithShape="0">
                    <a:schemeClr val="dk1">
                      <a:alpha val="40000"/>
                    </a:schemeClr>
                  </a:outerShdw>
                </a:effectLst>
                <a:ea typeface="Arial Unicode MS"/>
              </a:rPr>
              <a:t> </a:t>
            </a:r>
            <a:r>
              <a:rPr lang="en-ZA" sz="2400" b="0" dirty="0">
                <a:ln w="0"/>
                <a:effectLst>
                  <a:outerShdw blurRad="38100" dist="19050" dir="2700000" algn="tl" rotWithShape="0">
                    <a:schemeClr val="dk1">
                      <a:alpha val="40000"/>
                    </a:schemeClr>
                  </a:outerShdw>
                </a:effectLst>
                <a:ea typeface="Arial Unicode MS"/>
              </a:rPr>
              <a:t/>
            </a:r>
            <a:br>
              <a:rPr lang="en-ZA" sz="2400" b="0" dirty="0">
                <a:ln w="0"/>
                <a:effectLst>
                  <a:outerShdw blurRad="38100" dist="19050" dir="2700000" algn="tl" rotWithShape="0">
                    <a:schemeClr val="dk1">
                      <a:alpha val="40000"/>
                    </a:schemeClr>
                  </a:outerShdw>
                </a:effectLst>
                <a:ea typeface="Arial Unicode MS"/>
              </a:rPr>
            </a:br>
            <a:r>
              <a:rPr lang="en-GB" sz="2400" b="0" dirty="0">
                <a:ln w="0"/>
                <a:effectLst>
                  <a:outerShdw blurRad="38100" dist="19050" dir="2700000" algn="tl" rotWithShape="0">
                    <a:schemeClr val="dk1">
                      <a:alpha val="40000"/>
                    </a:schemeClr>
                  </a:outerShdw>
                </a:effectLst>
                <a:ea typeface="Arial Unicode MS"/>
              </a:rPr>
              <a:t>on</a:t>
            </a:r>
            <a:r>
              <a:rPr lang="en-ZA" sz="2400" b="0" dirty="0">
                <a:ln w="0"/>
                <a:effectLst>
                  <a:outerShdw blurRad="38100" dist="19050" dir="2700000" algn="tl" rotWithShape="0">
                    <a:schemeClr val="dk1">
                      <a:alpha val="40000"/>
                    </a:schemeClr>
                  </a:outerShdw>
                </a:effectLst>
                <a:ea typeface="Arial Unicode MS"/>
              </a:rPr>
              <a:t/>
            </a:r>
            <a:br>
              <a:rPr lang="en-ZA" sz="2400" b="0" dirty="0">
                <a:ln w="0"/>
                <a:effectLst>
                  <a:outerShdw blurRad="38100" dist="19050" dir="2700000" algn="tl" rotWithShape="0">
                    <a:schemeClr val="dk1">
                      <a:alpha val="40000"/>
                    </a:schemeClr>
                  </a:outerShdw>
                </a:effectLst>
                <a:ea typeface="Arial Unicode MS"/>
              </a:rPr>
            </a:br>
            <a:r>
              <a:rPr lang="en-GB" sz="2400" b="0" dirty="0">
                <a:ln w="0"/>
                <a:effectLst>
                  <a:outerShdw blurRad="38100" dist="19050" dir="2700000" algn="tl" rotWithShape="0">
                    <a:schemeClr val="dk1">
                      <a:alpha val="40000"/>
                    </a:schemeClr>
                  </a:outerShdw>
                </a:effectLst>
                <a:ea typeface="Arial Unicode MS"/>
              </a:rPr>
              <a:t> </a:t>
            </a:r>
            <a:endParaRPr lang="en-ZA" sz="2400" b="0" dirty="0">
              <a:ln w="0"/>
              <a:effectLst>
                <a:outerShdw blurRad="38100" dist="19050" dir="2700000" algn="tl" rotWithShape="0">
                  <a:schemeClr val="dk1">
                    <a:alpha val="40000"/>
                  </a:schemeClr>
                </a:outerShdw>
              </a:effectLst>
              <a:ea typeface="Arial Unicode MS"/>
            </a:endParaRPr>
          </a:p>
          <a:p>
            <a:pPr>
              <a:lnSpc>
                <a:spcPct val="120000"/>
              </a:lnSpc>
              <a:spcBef>
                <a:spcPts val="0"/>
              </a:spcBef>
            </a:pPr>
            <a:r>
              <a:rPr lang="en-GB" sz="2400" b="0" dirty="0">
                <a:ln w="0"/>
                <a:effectLst>
                  <a:outerShdw blurRad="38100" dist="19050" dir="2700000" algn="tl" rotWithShape="0">
                    <a:schemeClr val="dk1">
                      <a:alpha val="40000"/>
                    </a:schemeClr>
                  </a:outerShdw>
                </a:effectLst>
                <a:ea typeface="Arial Unicode MS"/>
              </a:rPr>
              <a:t>HIGHER EDUCATION, SCIENCE AND TECHNOLOGY</a:t>
            </a:r>
            <a:endParaRPr lang="en-GB" sz="1600" dirty="0"/>
          </a:p>
        </p:txBody>
      </p:sp>
      <p:sp>
        <p:nvSpPr>
          <p:cNvPr id="4" name="Text Placeholder 3"/>
          <p:cNvSpPr>
            <a:spLocks noGrp="1"/>
          </p:cNvSpPr>
          <p:nvPr>
            <p:ph type="body" sz="quarter" idx="12"/>
          </p:nvPr>
        </p:nvSpPr>
        <p:spPr>
          <a:xfrm>
            <a:off x="5149810" y="5662863"/>
            <a:ext cx="6769474" cy="1010653"/>
          </a:xfrm>
          <a:solidFill>
            <a:schemeClr val="bg1">
              <a:lumMod val="85000"/>
            </a:schemeClr>
          </a:solidFill>
        </p:spPr>
        <p:txBody>
          <a:bodyPr>
            <a:normAutofit fontScale="92500" lnSpcReduction="20000"/>
          </a:bodyPr>
          <a:lstStyle/>
          <a:p>
            <a:pPr algn="just"/>
            <a:r>
              <a:rPr lang="en-US" sz="1800" dirty="0">
                <a:effectLst/>
                <a:latin typeface="Calibri" panose="020F0502020204030204" pitchFamily="34" charset="0"/>
                <a:ea typeface="Calibri" panose="020F0502020204030204" pitchFamily="34" charset="0"/>
                <a:cs typeface="Calibri" panose="020F0502020204030204" pitchFamily="34" charset="0"/>
              </a:rPr>
              <a:t>The following responses are provided, mindful of the legislated and separate roles of Parliament (oversight of the executive authority and organs of state), the </a:t>
            </a:r>
            <a:r>
              <a:rPr lang="en-US" sz="1800" dirty="0" err="1">
                <a:effectLst/>
                <a:latin typeface="Calibri" panose="020F0502020204030204" pitchFamily="34" charset="0"/>
                <a:ea typeface="Calibri" panose="020F0502020204030204" pitchFamily="34" charset="0"/>
                <a:cs typeface="Calibri" panose="020F0502020204030204" pitchFamily="34" charset="0"/>
              </a:rPr>
              <a:t>DHET</a:t>
            </a:r>
            <a:r>
              <a:rPr lang="en-US" sz="1800" dirty="0">
                <a:effectLst/>
                <a:latin typeface="Calibri" panose="020F0502020204030204" pitchFamily="34" charset="0"/>
                <a:ea typeface="Calibri" panose="020F0502020204030204" pitchFamily="34" charset="0"/>
                <a:cs typeface="Calibri" panose="020F0502020204030204" pitchFamily="34" charset="0"/>
              </a:rPr>
              <a:t> and Minister (institutional accountability, reporting and performance) and the Administrator of Vaal University of Technology (institutional governance and management). </a:t>
            </a:r>
            <a:endParaRPr lang="en-Z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xmlns="" val="191174878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951" y="298654"/>
            <a:ext cx="11056741" cy="1288926"/>
          </a:xfrm>
        </p:spPr>
        <p:style>
          <a:lnRef idx="0">
            <a:scrgbClr r="0" g="0" b="0"/>
          </a:lnRef>
          <a:fillRef idx="1003">
            <a:schemeClr val="dk2"/>
          </a:fillRef>
          <a:effectRef idx="0">
            <a:scrgbClr r="0" g="0" b="0"/>
          </a:effectRef>
          <a:fontRef idx="major"/>
        </p:style>
        <p:txBody>
          <a:bodyPr>
            <a:noAutofit/>
          </a:bodyPr>
          <a:lstStyle/>
          <a:p>
            <a:pPr marL="2149475" indent="-2149475">
              <a:lnSpc>
                <a:spcPct val="100000"/>
              </a:lnSpc>
            </a:pPr>
            <a:r>
              <a:rPr lang="en-ZA" sz="2400" b="1"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QUESTION 3 cont.</a:t>
            </a:r>
            <a:endParaRPr lang="en-ZA"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xmlns="" id="{44E9A32F-B0D5-4595-93FA-0060DB0D6E54}"/>
              </a:ext>
            </a:extLst>
          </p:cNvPr>
          <p:cNvGraphicFramePr>
            <a:graphicFrameLocks noGrp="1"/>
          </p:cNvGraphicFramePr>
          <p:nvPr>
            <p:extLst>
              <p:ext uri="{D42A27DB-BD31-4B8C-83A1-F6EECF244321}">
                <p14:modId xmlns:p14="http://schemas.microsoft.com/office/powerpoint/2010/main" xmlns="" val="3644899919"/>
              </p:ext>
            </p:extLst>
          </p:nvPr>
        </p:nvGraphicFramePr>
        <p:xfrm>
          <a:off x="637951" y="1817397"/>
          <a:ext cx="11056740" cy="3228467"/>
        </p:xfrm>
        <a:graphic>
          <a:graphicData uri="http://schemas.openxmlformats.org/drawingml/2006/table">
            <a:tbl>
              <a:tblPr firstRow="1" firstCol="1" bandRow="1">
                <a:tableStyleId>{9D7B26C5-4107-4FEC-AEDC-1716B250A1EF}</a:tableStyleId>
              </a:tblPr>
              <a:tblGrid>
                <a:gridCol w="1022565">
                  <a:extLst>
                    <a:ext uri="{9D8B030D-6E8A-4147-A177-3AD203B41FA5}">
                      <a16:colId xmlns:a16="http://schemas.microsoft.com/office/drawing/2014/main" xmlns="" val="2404382686"/>
                    </a:ext>
                  </a:extLst>
                </a:gridCol>
                <a:gridCol w="408916">
                  <a:extLst>
                    <a:ext uri="{9D8B030D-6E8A-4147-A177-3AD203B41FA5}">
                      <a16:colId xmlns:a16="http://schemas.microsoft.com/office/drawing/2014/main" xmlns="" val="4023287022"/>
                    </a:ext>
                  </a:extLst>
                </a:gridCol>
                <a:gridCol w="2556605">
                  <a:extLst>
                    <a:ext uri="{9D8B030D-6E8A-4147-A177-3AD203B41FA5}">
                      <a16:colId xmlns:a16="http://schemas.microsoft.com/office/drawing/2014/main" xmlns="" val="1433076743"/>
                    </a:ext>
                  </a:extLst>
                </a:gridCol>
                <a:gridCol w="2550940">
                  <a:extLst>
                    <a:ext uri="{9D8B030D-6E8A-4147-A177-3AD203B41FA5}">
                      <a16:colId xmlns:a16="http://schemas.microsoft.com/office/drawing/2014/main" xmlns="" val="3262142005"/>
                    </a:ext>
                  </a:extLst>
                </a:gridCol>
                <a:gridCol w="4517714">
                  <a:extLst>
                    <a:ext uri="{9D8B030D-6E8A-4147-A177-3AD203B41FA5}">
                      <a16:colId xmlns:a16="http://schemas.microsoft.com/office/drawing/2014/main" xmlns="" val="3837063771"/>
                    </a:ext>
                  </a:extLst>
                </a:gridCol>
              </a:tblGrid>
              <a:tr h="374230">
                <a:tc gridSpan="2">
                  <a:txBody>
                    <a:bodyPr/>
                    <a:lstStyle/>
                    <a:p>
                      <a:pPr algn="ctr">
                        <a:lnSpc>
                          <a:spcPct val="107000"/>
                        </a:lnSpc>
                      </a:pPr>
                      <a:r>
                        <a:rPr lang="en-ZA" sz="1800" dirty="0">
                          <a:effectLst/>
                          <a:latin typeface="Arial" panose="020B0604020202020204" pitchFamily="34" charset="0"/>
                          <a:cs typeface="Arial" panose="020B0604020202020204" pitchFamily="34" charset="0"/>
                        </a:rPr>
                        <a:t>Number of students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hMerge="1">
                  <a:txBody>
                    <a:bodyPr/>
                    <a:lstStyle/>
                    <a:p>
                      <a:pPr algn="ctr">
                        <a:lnSpc>
                          <a:spcPct val="107000"/>
                        </a:lnSpc>
                      </a:pPr>
                      <a:r>
                        <a:rPr lang="en-ZA" sz="2000" dirty="0">
                          <a:effectLst/>
                          <a:latin typeface="Arial" panose="020B0604020202020204" pitchFamily="34" charset="0"/>
                          <a:cs typeface="Arial" panose="020B0604020202020204" pitchFamily="34" charset="0"/>
                        </a:rPr>
                        <a:t>Issue</a:t>
                      </a:r>
                      <a:endParaRPr lang="en-ZA" sz="20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ctr">
                        <a:lnSpc>
                          <a:spcPct val="107000"/>
                        </a:lnSpc>
                      </a:pPr>
                      <a:r>
                        <a:rPr lang="en-ZA" sz="1800" dirty="0">
                          <a:effectLst/>
                          <a:latin typeface="Arial" panose="020B0604020202020204" pitchFamily="34" charset="0"/>
                          <a:cs typeface="Arial" panose="020B0604020202020204" pitchFamily="34" charset="0"/>
                        </a:rPr>
                        <a:t>Issue</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ctr">
                        <a:lnSpc>
                          <a:spcPct val="107000"/>
                        </a:lnSpc>
                      </a:pPr>
                      <a:r>
                        <a:rPr lang="en-ZA" sz="1800" dirty="0">
                          <a:effectLst/>
                          <a:latin typeface="Arial" panose="020B0604020202020204" pitchFamily="34" charset="0"/>
                          <a:cs typeface="Arial" panose="020B0604020202020204" pitchFamily="34" charset="0"/>
                        </a:rPr>
                        <a:t>Resolution</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ctr">
                        <a:lnSpc>
                          <a:spcPct val="107000"/>
                        </a:lnSpc>
                      </a:pPr>
                      <a:r>
                        <a:rPr lang="en-ZA" sz="1800">
                          <a:effectLst/>
                          <a:latin typeface="Arial" panose="020B0604020202020204" pitchFamily="34" charset="0"/>
                          <a:cs typeface="Arial" panose="020B0604020202020204" pitchFamily="34" charset="0"/>
                        </a:rPr>
                        <a:t>Status 13 – 10 - 2020</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extLst>
                  <a:ext uri="{0D108BD9-81ED-4DB2-BD59-A6C34878D82A}">
                    <a16:rowId xmlns:a16="http://schemas.microsoft.com/office/drawing/2014/main" xmlns="" val="12232578"/>
                  </a:ext>
                </a:extLst>
              </a:tr>
              <a:tr h="121019">
                <a:tc gridSpan="4">
                  <a:txBody>
                    <a:bodyPr/>
                    <a:lstStyle/>
                    <a:p>
                      <a:pPr algn="l">
                        <a:lnSpc>
                          <a:spcPct val="107000"/>
                        </a:lnSpc>
                      </a:pPr>
                      <a:r>
                        <a:rPr lang="en-ZA" sz="1800" dirty="0">
                          <a:effectLst/>
                          <a:latin typeface="Arial" panose="020B0604020202020204" pitchFamily="34" charset="0"/>
                          <a:cs typeface="Arial" panose="020B0604020202020204" pitchFamily="34" charset="0"/>
                        </a:rPr>
                        <a:t>Other issues for </a:t>
                      </a:r>
                      <a:r>
                        <a:rPr lang="en-ZA" sz="1800" dirty="0" err="1">
                          <a:effectLst/>
                          <a:latin typeface="Arial" panose="020B0604020202020204" pitchFamily="34" charset="0"/>
                          <a:cs typeface="Arial" panose="020B0604020202020204" pitchFamily="34" charset="0"/>
                        </a:rPr>
                        <a:t>NSFAS</a:t>
                      </a:r>
                      <a:r>
                        <a:rPr lang="en-ZA" sz="1800" dirty="0">
                          <a:effectLst/>
                          <a:latin typeface="Arial" panose="020B0604020202020204" pitchFamily="34" charset="0"/>
                          <a:cs typeface="Arial" panose="020B0604020202020204" pitchFamily="34" charset="0"/>
                        </a:rPr>
                        <a:t> funded students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a:lnSpc>
                          <a:spcPct val="107000"/>
                        </a:lnSpc>
                      </a:pPr>
                      <a:r>
                        <a:rPr lang="en-ZA" sz="1800" dirty="0">
                          <a:effectLst/>
                          <a:latin typeface="Arial" panose="020B0604020202020204" pitchFamily="34" charset="0"/>
                          <a:cs typeface="Arial" panose="020B0604020202020204" pitchFamily="34" charset="0"/>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extLst>
                  <a:ext uri="{0D108BD9-81ED-4DB2-BD59-A6C34878D82A}">
                    <a16:rowId xmlns:a16="http://schemas.microsoft.com/office/drawing/2014/main" xmlns="" val="3180607682"/>
                  </a:ext>
                </a:extLst>
              </a:tr>
              <a:tr h="459058">
                <a:tc>
                  <a:txBody>
                    <a:bodyPr/>
                    <a:lstStyle/>
                    <a:p>
                      <a:pPr algn="l">
                        <a:lnSpc>
                          <a:spcPct val="107000"/>
                        </a:lnSpc>
                      </a:pPr>
                      <a:r>
                        <a:rPr lang="en-ZA" sz="1800">
                          <a:effectLst/>
                          <a:latin typeface="Arial" panose="020B0604020202020204" pitchFamily="34" charset="0"/>
                          <a:cs typeface="Arial" panose="020B0604020202020204" pitchFamily="34" charset="0"/>
                        </a:rPr>
                        <a:t>834</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gridSpan="2">
                  <a:txBody>
                    <a:bodyPr/>
                    <a:lstStyle/>
                    <a:p>
                      <a:pPr algn="l">
                        <a:lnSpc>
                          <a:spcPct val="107000"/>
                        </a:lnSpc>
                      </a:pPr>
                      <a:r>
                        <a:rPr lang="en-ZA" sz="1800" dirty="0">
                          <a:effectLst/>
                          <a:latin typeface="Arial" panose="020B0604020202020204" pitchFamily="34" charset="0"/>
                          <a:cs typeface="Arial" panose="020B0604020202020204" pitchFamily="34" charset="0"/>
                        </a:rPr>
                        <a:t>Students registered for S1 only</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hMerge="1">
                  <a:txBody>
                    <a:bodyPr/>
                    <a:lstStyle/>
                    <a:p>
                      <a:pPr algn="l">
                        <a:lnSpc>
                          <a:spcPct val="107000"/>
                        </a:lnSpc>
                      </a:pPr>
                      <a:endParaRPr lang="en-ZA" sz="20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800" dirty="0">
                          <a:effectLst/>
                          <a:latin typeface="Arial" panose="020B0604020202020204" pitchFamily="34" charset="0"/>
                          <a:cs typeface="Arial" panose="020B0604020202020204" pitchFamily="34" charset="0"/>
                        </a:rPr>
                        <a:t>Students to add subjects for S2 to get allowances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800" dirty="0">
                          <a:effectLst/>
                          <a:latin typeface="Arial" panose="020B0604020202020204" pitchFamily="34" charset="0"/>
                          <a:cs typeface="Arial" panose="020B0604020202020204" pitchFamily="34" charset="0"/>
                        </a:rPr>
                        <a:t>Registration for S2 closes on 23 October 2020. </a:t>
                      </a:r>
                    </a:p>
                    <a:p>
                      <a:pPr algn="l">
                        <a:lnSpc>
                          <a:spcPct val="107000"/>
                        </a:lnSpc>
                      </a:pPr>
                      <a:r>
                        <a:rPr lang="en-ZA" sz="1800" dirty="0">
                          <a:effectLst/>
                          <a:latin typeface="Arial" panose="020B0604020202020204" pitchFamily="34" charset="0"/>
                          <a:cs typeface="Arial" panose="020B0604020202020204" pitchFamily="34" charset="0"/>
                        </a:rPr>
                        <a:t>85 students have registered and allowances will be paid on 16 October 2020.</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extLst>
                  <a:ext uri="{0D108BD9-81ED-4DB2-BD59-A6C34878D82A}">
                    <a16:rowId xmlns:a16="http://schemas.microsoft.com/office/drawing/2014/main" xmlns="" val="628672158"/>
                  </a:ext>
                </a:extLst>
              </a:tr>
              <a:tr h="374230">
                <a:tc>
                  <a:txBody>
                    <a:bodyPr/>
                    <a:lstStyle/>
                    <a:p>
                      <a:pPr algn="l">
                        <a:lnSpc>
                          <a:spcPct val="107000"/>
                        </a:lnSpc>
                      </a:pPr>
                      <a:r>
                        <a:rPr lang="en-ZA" sz="1800">
                          <a:effectLst/>
                          <a:latin typeface="Arial" panose="020B0604020202020204" pitchFamily="34" charset="0"/>
                          <a:cs typeface="Arial" panose="020B0604020202020204" pitchFamily="34" charset="0"/>
                        </a:rPr>
                        <a:t>257</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gridSpan="2">
                  <a:txBody>
                    <a:bodyPr/>
                    <a:lstStyle/>
                    <a:p>
                      <a:pPr algn="l">
                        <a:lnSpc>
                          <a:spcPct val="107000"/>
                        </a:lnSpc>
                      </a:pPr>
                      <a:r>
                        <a:rPr lang="en-ZA" sz="1800">
                          <a:effectLst/>
                          <a:latin typeface="Arial" panose="020B0604020202020204" pitchFamily="34" charset="0"/>
                          <a:cs typeface="Arial" panose="020B0604020202020204" pitchFamily="34" charset="0"/>
                        </a:rPr>
                        <a:t>Students with no banking details.</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hMerge="1">
                  <a:txBody>
                    <a:bodyPr/>
                    <a:lstStyle/>
                    <a:p>
                      <a:pPr algn="l">
                        <a:lnSpc>
                          <a:spcPct val="107000"/>
                        </a:lnSpc>
                      </a:pPr>
                      <a:endParaRPr lang="en-ZA" sz="200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800" dirty="0">
                          <a:effectLst/>
                          <a:latin typeface="Arial" panose="020B0604020202020204" pitchFamily="34" charset="0"/>
                          <a:cs typeface="Arial" panose="020B0604020202020204" pitchFamily="34" charset="0"/>
                        </a:rPr>
                        <a:t>Students to submit banking details</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800" dirty="0">
                          <a:effectLst/>
                          <a:latin typeface="Arial" panose="020B0604020202020204" pitchFamily="34" charset="0"/>
                          <a:cs typeface="Arial" panose="020B0604020202020204" pitchFamily="34" charset="0"/>
                        </a:rPr>
                        <a:t>185 students have submitted banking details and allowances will be paid on 16 October 2020.</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extLst>
                  <a:ext uri="{0D108BD9-81ED-4DB2-BD59-A6C34878D82A}">
                    <a16:rowId xmlns:a16="http://schemas.microsoft.com/office/drawing/2014/main" xmlns="" val="2108427593"/>
                  </a:ext>
                </a:extLst>
              </a:tr>
            </a:tbl>
          </a:graphicData>
        </a:graphic>
      </p:graphicFrame>
    </p:spTree>
    <p:extLst>
      <p:ext uri="{BB962C8B-B14F-4D97-AF65-F5344CB8AC3E}">
        <p14:creationId xmlns:p14="http://schemas.microsoft.com/office/powerpoint/2010/main" xmlns="" val="291419563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951" y="298654"/>
            <a:ext cx="11056741" cy="1288926"/>
          </a:xfrm>
        </p:spPr>
        <p:style>
          <a:lnRef idx="0">
            <a:scrgbClr r="0" g="0" b="0"/>
          </a:lnRef>
          <a:fillRef idx="1003">
            <a:schemeClr val="dk2"/>
          </a:fillRef>
          <a:effectRef idx="0">
            <a:scrgbClr r="0" g="0" b="0"/>
          </a:effectRef>
          <a:fontRef idx="major"/>
        </p:style>
        <p:txBody>
          <a:bodyPr>
            <a:noAutofit/>
          </a:bodyPr>
          <a:lstStyle/>
          <a:p>
            <a:pPr marL="2774950" indent="-2774950">
              <a:lnSpc>
                <a:spcPct val="100000"/>
              </a:lnSpc>
            </a:pPr>
            <a:r>
              <a:rPr lang="en-ZA" sz="2400" b="1"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QUESTION 4:  	Update on the appointment of the University’s Ombudsman</a:t>
            </a:r>
          </a:p>
        </p:txBody>
      </p:sp>
      <p:sp>
        <p:nvSpPr>
          <p:cNvPr id="5" name="TextBox 4">
            <a:extLst>
              <a:ext uri="{FF2B5EF4-FFF2-40B4-BE49-F238E27FC236}">
                <a16:creationId xmlns:a16="http://schemas.microsoft.com/office/drawing/2014/main" xmlns="" id="{919C3C50-CCCB-4893-9010-31EA15B39DA0}"/>
              </a:ext>
            </a:extLst>
          </p:cNvPr>
          <p:cNvSpPr txBox="1"/>
          <p:nvPr/>
        </p:nvSpPr>
        <p:spPr>
          <a:xfrm>
            <a:off x="481263" y="2555847"/>
            <a:ext cx="11056741" cy="2677656"/>
          </a:xfrm>
          <a:prstGeom prst="rect">
            <a:avLst/>
          </a:prstGeom>
          <a:noFill/>
        </p:spPr>
        <p:txBody>
          <a:bodyPr wrap="square">
            <a:spAutoFit/>
          </a:bodyPr>
          <a:lstStyle/>
          <a:p>
            <a:pPr marL="342900" indent="-342900" algn="just">
              <a:buFont typeface="Wingdings" panose="05000000000000000000" pitchFamily="2" charset="2"/>
              <a:buChar char="§"/>
            </a:pPr>
            <a:r>
              <a:rPr lang="en-ZA" sz="2400" dirty="0">
                <a:effectLst/>
                <a:latin typeface="Arial" panose="020B0604020202020204" pitchFamily="34" charset="0"/>
                <a:ea typeface="Calibri" panose="020F0502020204030204" pitchFamily="34" charset="0"/>
                <a:cs typeface="Arial" panose="020B0604020202020204" pitchFamily="34" charset="0"/>
              </a:rPr>
              <a:t>Policy and Terms of Reference for establishment of </a:t>
            </a:r>
            <a:r>
              <a:rPr lang="en-ZA" sz="2400" dirty="0" err="1">
                <a:effectLst/>
                <a:latin typeface="Arial" panose="020B0604020202020204" pitchFamily="34" charset="0"/>
                <a:ea typeface="Calibri" panose="020F0502020204030204" pitchFamily="34" charset="0"/>
                <a:cs typeface="Arial" panose="020B0604020202020204" pitchFamily="34" charset="0"/>
              </a:rPr>
              <a:t>Ombuds</a:t>
            </a:r>
            <a:r>
              <a:rPr lang="en-ZA" sz="2400" dirty="0">
                <a:effectLst/>
                <a:latin typeface="Arial" panose="020B0604020202020204" pitchFamily="34" charset="0"/>
                <a:ea typeface="Calibri" panose="020F0502020204030204" pitchFamily="34" charset="0"/>
                <a:cs typeface="Arial" panose="020B0604020202020204" pitchFamily="34" charset="0"/>
              </a:rPr>
              <a:t> Office being after drafted after extensive benchmarking and comparative analysis.</a:t>
            </a:r>
          </a:p>
          <a:p>
            <a:pPr marL="342900" indent="-342900" algn="just">
              <a:buFont typeface="Wingdings" panose="05000000000000000000" pitchFamily="2" charset="2"/>
              <a:buChar char="§"/>
            </a:pPr>
            <a:endParaRPr lang="en-ZA" sz="2400" dirty="0">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Wingdings" panose="05000000000000000000" pitchFamily="2" charset="2"/>
              <a:buChar char="§"/>
            </a:pPr>
            <a:r>
              <a:rPr lang="en-ZA" sz="2400" dirty="0">
                <a:effectLst/>
                <a:latin typeface="Arial" panose="020B0604020202020204" pitchFamily="34" charset="0"/>
                <a:ea typeface="Calibri" panose="020F0502020204030204" pitchFamily="34" charset="0"/>
                <a:cs typeface="Arial" panose="020B0604020202020204" pitchFamily="34" charset="0"/>
              </a:rPr>
              <a:t>Will be submitted to Management for approval soon. </a:t>
            </a:r>
          </a:p>
          <a:p>
            <a:pPr marL="342900" indent="-342900" algn="just">
              <a:buFont typeface="Wingdings" panose="05000000000000000000" pitchFamily="2" charset="2"/>
              <a:buChar char="§"/>
            </a:pPr>
            <a:endParaRPr lang="en-ZA" sz="2400" dirty="0">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Wingdings" panose="05000000000000000000" pitchFamily="2" charset="2"/>
              <a:buChar char="§"/>
            </a:pPr>
            <a:r>
              <a:rPr lang="en-ZA" sz="2400" dirty="0">
                <a:effectLst/>
                <a:latin typeface="Arial" panose="020B0604020202020204" pitchFamily="34" charset="0"/>
                <a:ea typeface="Calibri" panose="020F0502020204030204" pitchFamily="34" charset="0"/>
                <a:cs typeface="Arial" panose="020B0604020202020204" pitchFamily="34" charset="0"/>
              </a:rPr>
              <a:t>The timeline for the establishment of the Office is end December, to be operational from January 2021.</a:t>
            </a:r>
          </a:p>
        </p:txBody>
      </p:sp>
    </p:spTree>
    <p:extLst>
      <p:ext uri="{BB962C8B-B14F-4D97-AF65-F5344CB8AC3E}">
        <p14:creationId xmlns:p14="http://schemas.microsoft.com/office/powerpoint/2010/main" xmlns="" val="326720912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951" y="298654"/>
            <a:ext cx="11056741" cy="1129093"/>
          </a:xfrm>
        </p:spPr>
        <p:style>
          <a:lnRef idx="0">
            <a:scrgbClr r="0" g="0" b="0"/>
          </a:lnRef>
          <a:fillRef idx="1003">
            <a:schemeClr val="dk2"/>
          </a:fillRef>
          <a:effectRef idx="0">
            <a:scrgbClr r="0" g="0" b="0"/>
          </a:effectRef>
          <a:fontRef idx="major"/>
        </p:style>
        <p:txBody>
          <a:bodyPr>
            <a:noAutofit/>
          </a:bodyPr>
          <a:lstStyle/>
          <a:p>
            <a:pPr marL="2774950" indent="-2774950"/>
            <a:r>
              <a:rPr lang="en-ZA" sz="2400" b="1"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QUESTION 5:	Progress in the implementation of the </a:t>
            </a:r>
            <a:r>
              <a:rPr lang="en-ZA" sz="2400" b="1" dirty="0" err="1">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SNG</a:t>
            </a:r>
            <a:r>
              <a:rPr lang="en-ZA" sz="2400" b="1"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 report recommendations</a:t>
            </a:r>
          </a:p>
        </p:txBody>
      </p:sp>
      <p:sp>
        <p:nvSpPr>
          <p:cNvPr id="5" name="TextBox 4">
            <a:extLst>
              <a:ext uri="{FF2B5EF4-FFF2-40B4-BE49-F238E27FC236}">
                <a16:creationId xmlns:a16="http://schemas.microsoft.com/office/drawing/2014/main" xmlns="" id="{919C3C50-CCCB-4893-9010-31EA15B39DA0}"/>
              </a:ext>
            </a:extLst>
          </p:cNvPr>
          <p:cNvSpPr txBox="1"/>
          <p:nvPr/>
        </p:nvSpPr>
        <p:spPr>
          <a:xfrm>
            <a:off x="498515" y="1427747"/>
            <a:ext cx="11335612" cy="5232202"/>
          </a:xfrm>
          <a:prstGeom prst="rect">
            <a:avLst/>
          </a:prstGeom>
          <a:noFill/>
        </p:spPr>
        <p:txBody>
          <a:bodyPr wrap="square">
            <a:spAutoFit/>
          </a:bodyPr>
          <a:lstStyle/>
          <a:p>
            <a:pPr>
              <a:spcBef>
                <a:spcPts val="1200"/>
              </a:spcBef>
            </a:pPr>
            <a:r>
              <a:rPr lang="en-ZA" sz="1600" b="1" dirty="0">
                <a:latin typeface="Arial" panose="020B0604020202020204" pitchFamily="34" charset="0"/>
                <a:ea typeface="Calibri" panose="020F0502020204030204" pitchFamily="34" charset="0"/>
                <a:cs typeface="Arial" panose="020B0604020202020204" pitchFamily="34" charset="0"/>
              </a:rPr>
              <a:t>EMPLOYEE RELATIONS REPORT ON </a:t>
            </a:r>
            <a:r>
              <a:rPr lang="en-ZA" sz="1600" b="1" dirty="0" err="1">
                <a:latin typeface="Arial" panose="020B0604020202020204" pitchFamily="34" charset="0"/>
                <a:ea typeface="Calibri" panose="020F0502020204030204" pitchFamily="34" charset="0"/>
                <a:cs typeface="Arial" panose="020B0604020202020204" pitchFamily="34" charset="0"/>
              </a:rPr>
              <a:t>SNG</a:t>
            </a:r>
            <a:r>
              <a:rPr lang="en-ZA" sz="1600" b="1" dirty="0">
                <a:latin typeface="Arial" panose="020B0604020202020204" pitchFamily="34" charset="0"/>
                <a:ea typeface="Calibri" panose="020F0502020204030204" pitchFamily="34" charset="0"/>
                <a:cs typeface="Arial" panose="020B0604020202020204" pitchFamily="34" charset="0"/>
              </a:rPr>
              <a:t> CASES:</a:t>
            </a:r>
            <a:endParaRPr lang="en-ZA" sz="1600" dirty="0">
              <a:latin typeface="Arial" panose="020B0604020202020204" pitchFamily="34" charset="0"/>
              <a:ea typeface="Calibri" panose="020F0502020204030204" pitchFamily="34" charset="0"/>
              <a:cs typeface="Arial" panose="020B0604020202020204" pitchFamily="34" charset="0"/>
            </a:endParaRPr>
          </a:p>
          <a:p>
            <a:pPr marL="342900" lvl="0" indent="-342900">
              <a:spcBef>
                <a:spcPts val="1200"/>
              </a:spcBef>
              <a:buFont typeface="Times New Roman" panose="02020603050405020304" pitchFamily="18" charset="0"/>
              <a:buAutoNum type="arabicPeriod"/>
            </a:pPr>
            <a:r>
              <a:rPr lang="en-ZA" sz="1600" b="1" dirty="0">
                <a:effectLst/>
                <a:latin typeface="Arial" panose="020B0604020202020204" pitchFamily="34" charset="0"/>
                <a:ea typeface="Calibri" panose="020F0502020204030204" pitchFamily="34" charset="0"/>
                <a:cs typeface="Arial" panose="020B0604020202020204" pitchFamily="34" charset="0"/>
              </a:rPr>
              <a:t>Assistant Buyer: </a:t>
            </a:r>
            <a:r>
              <a:rPr lang="en-ZA"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Non-Compliance with Procurement Policy </a:t>
            </a:r>
            <a:r>
              <a:rPr lang="en-ZA" sz="1600" b="1" dirty="0">
                <a:effectLst/>
                <a:latin typeface="Arial" panose="020B0604020202020204" pitchFamily="34" charset="0"/>
                <a:ea typeface="Calibri" panose="020F0502020204030204" pitchFamily="34" charset="0"/>
                <a:cs typeface="Arial" panose="020B0604020202020204" pitchFamily="34" charset="0"/>
              </a:rPr>
              <a:t>	</a:t>
            </a:r>
            <a:endParaRPr lang="en-ZA" sz="1600" dirty="0">
              <a:effectLst/>
              <a:latin typeface="Arial" panose="020B0604020202020204" pitchFamily="34" charset="0"/>
              <a:ea typeface="Calibri" panose="020F0502020204030204" pitchFamily="34" charset="0"/>
              <a:cs typeface="Arial" panose="020B0604020202020204" pitchFamily="34" charset="0"/>
            </a:endParaRPr>
          </a:p>
          <a:p>
            <a:pPr marL="742950" indent="-285750" algn="just">
              <a:buFont typeface="Arial" panose="020B0604020202020204" pitchFamily="34" charset="0"/>
              <a:buChar char="•"/>
              <a:tabLst>
                <a:tab pos="1233805" algn="l"/>
                <a:tab pos="2168525" algn="l"/>
                <a:tab pos="3068320" algn="l"/>
                <a:tab pos="5026660" algn="l"/>
              </a:tabLst>
            </a:pP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Line manager ill and the process could not continue. </a:t>
            </a:r>
          </a:p>
          <a:p>
            <a:pPr marL="742950" indent="-285750" algn="just">
              <a:buFont typeface="Arial" panose="020B0604020202020204" pitchFamily="34" charset="0"/>
              <a:buChar char="•"/>
              <a:tabLst>
                <a:tab pos="1233805" algn="l"/>
                <a:tab pos="2168525" algn="l"/>
                <a:tab pos="3068320" algn="l"/>
                <a:tab pos="5026660" algn="l"/>
              </a:tabLst>
            </a:pP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Alternative case presenter identified and could not proceed due to personal emergency. </a:t>
            </a:r>
          </a:p>
          <a:p>
            <a:pPr marL="742950" indent="-285750" algn="just">
              <a:buFont typeface="Arial" panose="020B0604020202020204" pitchFamily="34" charset="0"/>
              <a:buChar char="•"/>
              <a:tabLst>
                <a:tab pos="1233805" algn="l"/>
                <a:tab pos="2168525" algn="l"/>
                <a:tab pos="3068320" algn="l"/>
                <a:tab pos="5026660" algn="l"/>
              </a:tabLst>
            </a:pP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Meeting will continue on 14 October.</a:t>
            </a:r>
            <a:endParaRPr lang="en-ZA" sz="1600" dirty="0">
              <a:effectLst/>
              <a:latin typeface="Arial" panose="020B0604020202020204" pitchFamily="34" charset="0"/>
              <a:ea typeface="Calibri" panose="020F0502020204030204" pitchFamily="34" charset="0"/>
              <a:cs typeface="Arial" panose="020B0604020202020204" pitchFamily="34" charset="0"/>
            </a:endParaRPr>
          </a:p>
          <a:p>
            <a:pPr lvl="0">
              <a:spcBef>
                <a:spcPts val="1200"/>
              </a:spcBef>
              <a:tabLst>
                <a:tab pos="450850" algn="l"/>
              </a:tabLst>
            </a:pPr>
            <a:r>
              <a:rPr lang="en-ZA"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2.	Manager: Non-Compliance with Procurement Policy </a:t>
            </a:r>
            <a:endParaRPr lang="en-ZA" sz="1600" dirty="0">
              <a:effectLst/>
              <a:latin typeface="Arial" panose="020B0604020202020204" pitchFamily="34" charset="0"/>
              <a:ea typeface="Calibri" panose="020F0502020204030204" pitchFamily="34" charset="0"/>
              <a:cs typeface="Arial" panose="020B0604020202020204" pitchFamily="34" charset="0"/>
            </a:endParaRPr>
          </a:p>
          <a:p>
            <a:pPr marL="742950" indent="-285750" algn="just">
              <a:buFont typeface="Arial" panose="020B0604020202020204" pitchFamily="34" charset="0"/>
              <a:buChar char="•"/>
              <a:tabLst>
                <a:tab pos="1233805" algn="l"/>
                <a:tab pos="2168525" algn="l"/>
                <a:tab pos="3068320" algn="l"/>
                <a:tab pos="5026660" algn="l"/>
              </a:tabLst>
            </a:pPr>
            <a:r>
              <a:rPr lang="en-ZA" sz="1600" dirty="0">
                <a:solidFill>
                  <a:srgbClr val="000000"/>
                </a:solidFill>
                <a:latin typeface="Arial" panose="020B0604020202020204" pitchFamily="34" charset="0"/>
                <a:ea typeface="Calibri" panose="020F0502020204030204" pitchFamily="34" charset="0"/>
                <a:cs typeface="Arial" panose="020B0604020202020204" pitchFamily="34" charset="0"/>
              </a:rPr>
              <a:t>Ca</a:t>
            </a: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 scheduled for 23 March, postponed due to Covid-19. Case set down for 1 and 2 October. </a:t>
            </a:r>
          </a:p>
          <a:p>
            <a:pPr marL="742950" indent="-285750" algn="just">
              <a:buFont typeface="Arial" panose="020B0604020202020204" pitchFamily="34" charset="0"/>
              <a:buChar char="•"/>
              <a:tabLst>
                <a:tab pos="1233805" algn="l"/>
                <a:tab pos="2168525" algn="l"/>
                <a:tab pos="3068320" algn="l"/>
                <a:tab pos="5026660" algn="l"/>
              </a:tabLst>
            </a:pP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Both parties were present except the employee’s representative withdrew a day before the hearing. </a:t>
            </a:r>
          </a:p>
          <a:p>
            <a:pPr marL="742950" indent="-285750" algn="just">
              <a:buFont typeface="Arial" panose="020B0604020202020204" pitchFamily="34" charset="0"/>
              <a:buChar char="•"/>
              <a:tabLst>
                <a:tab pos="1233805" algn="l"/>
                <a:tab pos="2168525" algn="l"/>
                <a:tab pos="3068320" algn="l"/>
                <a:tab pos="5026660" algn="l"/>
              </a:tabLst>
            </a:pP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case could not proceed and a new date set for 26 and 27 October 2020. </a:t>
            </a:r>
          </a:p>
          <a:p>
            <a:pPr marL="742950" indent="-285750" algn="just">
              <a:buFont typeface="Arial" panose="020B0604020202020204" pitchFamily="34" charset="0"/>
              <a:buChar char="•"/>
              <a:tabLst>
                <a:tab pos="1233805" algn="l"/>
                <a:tab pos="2168525" algn="l"/>
                <a:tab pos="3068320" algn="l"/>
                <a:tab pos="5026660" algn="l"/>
              </a:tabLst>
            </a:pP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Employee will seek a new representative and the case will proceed regardless of whether the representative or employee present themselves.  </a:t>
            </a:r>
            <a:endParaRPr lang="en-ZA" sz="1600" dirty="0">
              <a:effectLst/>
              <a:latin typeface="Arial" panose="020B0604020202020204" pitchFamily="34" charset="0"/>
              <a:ea typeface="Calibri" panose="020F0502020204030204" pitchFamily="34" charset="0"/>
              <a:cs typeface="Arial" panose="020B0604020202020204" pitchFamily="34" charset="0"/>
            </a:endParaRPr>
          </a:p>
          <a:p>
            <a:pPr lvl="0">
              <a:spcBef>
                <a:spcPts val="1200"/>
              </a:spcBef>
              <a:tabLst>
                <a:tab pos="355600" algn="l"/>
                <a:tab pos="1233488" algn="l"/>
                <a:tab pos="2168525" algn="l"/>
                <a:tab pos="3067050" algn="l"/>
                <a:tab pos="5026025" algn="l"/>
              </a:tabLst>
            </a:pPr>
            <a:r>
              <a:rPr lang="en-ZA"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3.	Manager:  Non-compliance with Recruitment process in appointment </a:t>
            </a:r>
            <a:endParaRPr lang="en-ZA" sz="1600" dirty="0">
              <a:effectLst/>
              <a:latin typeface="Arial" panose="020B0604020202020204" pitchFamily="34" charset="0"/>
              <a:ea typeface="Calibri" panose="020F0502020204030204" pitchFamily="34" charset="0"/>
              <a:cs typeface="Arial" panose="020B0604020202020204" pitchFamily="34" charset="0"/>
            </a:endParaRPr>
          </a:p>
          <a:p>
            <a:pPr marL="742950" indent="-285750" algn="just">
              <a:buFont typeface="Arial" panose="020B0604020202020204" pitchFamily="34" charset="0"/>
              <a:buChar char="•"/>
            </a:pP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Consultation with case presenter on 3 March 2020. </a:t>
            </a:r>
          </a:p>
          <a:p>
            <a:pPr marL="742950" indent="-285750" algn="just">
              <a:buFont typeface="Arial" panose="020B0604020202020204" pitchFamily="34" charset="0"/>
              <a:buChar char="•"/>
            </a:pPr>
            <a:r>
              <a:rPr lang="en-ZA" sz="1600" dirty="0">
                <a:solidFill>
                  <a:srgbClr val="000000"/>
                </a:solidFill>
                <a:latin typeface="Arial" panose="020B0604020202020204" pitchFamily="34" charset="0"/>
                <a:ea typeface="Calibri" panose="020F0502020204030204" pitchFamily="34" charset="0"/>
                <a:cs typeface="Arial" panose="020B0604020202020204" pitchFamily="34" charset="0"/>
              </a:rPr>
              <a:t>C</a:t>
            </a: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harge sheet sent back to the case presenter for amendment; discussion could not occur due to Covid-19. </a:t>
            </a:r>
          </a:p>
          <a:p>
            <a:pPr marL="742950" indent="-285750" algn="just">
              <a:buFont typeface="Arial" panose="020B0604020202020204" pitchFamily="34" charset="0"/>
              <a:buChar char="•"/>
            </a:pPr>
            <a:r>
              <a:rPr lang="en-ZA" sz="1600" dirty="0">
                <a:solidFill>
                  <a:srgbClr val="000000"/>
                </a:solidFill>
                <a:latin typeface="Arial" panose="020B0604020202020204" pitchFamily="34" charset="0"/>
                <a:ea typeface="Calibri" panose="020F0502020204030204" pitchFamily="34" charset="0"/>
                <a:cs typeface="Arial" panose="020B0604020202020204" pitchFamily="34" charset="0"/>
              </a:rPr>
              <a:t>C</a:t>
            </a: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ase postponed several times to allow the exchange of the case documents and at the subsequent sitting</a:t>
            </a:r>
          </a:p>
          <a:p>
            <a:pPr marL="742950" indent="-285750" algn="just">
              <a:buFont typeface="Arial" panose="020B0604020202020204" pitchFamily="34" charset="0"/>
              <a:buChar char="•"/>
            </a:pPr>
            <a:r>
              <a:rPr lang="en-ZA" sz="1600" dirty="0">
                <a:solidFill>
                  <a:srgbClr val="000000"/>
                </a:solidFill>
                <a:latin typeface="Arial" panose="020B0604020202020204" pitchFamily="34" charset="0"/>
                <a:ea typeface="Calibri" panose="020F0502020204030204" pitchFamily="34" charset="0"/>
                <a:cs typeface="Arial" panose="020B0604020202020204" pitchFamily="34" charset="0"/>
              </a:rPr>
              <a:t>E</a:t>
            </a: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mployee made submissions that warranted the case presenter to address </a:t>
            </a:r>
            <a:r>
              <a:rPr lang="en-ZA" sz="16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Mancom</a:t>
            </a: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on whether the case should proceed. </a:t>
            </a:r>
          </a:p>
          <a:p>
            <a:pPr marL="742950" indent="-285750" algn="just">
              <a:buFont typeface="Arial" panose="020B0604020202020204" pitchFamily="34" charset="0"/>
              <a:buChar char="•"/>
            </a:pP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There is evidence that warrants a review of the case and a memorandum was sent to </a:t>
            </a:r>
            <a:r>
              <a:rPr lang="en-ZA" sz="16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Mancom</a:t>
            </a:r>
            <a:r>
              <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on 13 October for review.  </a:t>
            </a:r>
            <a:endParaRPr lang="en-ZA"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27385752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951" y="298654"/>
            <a:ext cx="11056741" cy="520212"/>
          </a:xfrm>
        </p:spPr>
        <p:style>
          <a:lnRef idx="0">
            <a:scrgbClr r="0" g="0" b="0"/>
          </a:lnRef>
          <a:fillRef idx="1003">
            <a:schemeClr val="dk2"/>
          </a:fillRef>
          <a:effectRef idx="0">
            <a:scrgbClr r="0" g="0" b="0"/>
          </a:effectRef>
          <a:fontRef idx="major"/>
        </p:style>
        <p:txBody>
          <a:bodyPr>
            <a:noAutofit/>
          </a:bodyPr>
          <a:lstStyle/>
          <a:p>
            <a:pPr marL="2774950" indent="-2774950"/>
            <a:r>
              <a:rPr lang="en-ZA" sz="2400" b="1"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QUESTION 5 Cont.</a:t>
            </a:r>
          </a:p>
        </p:txBody>
      </p:sp>
      <p:sp>
        <p:nvSpPr>
          <p:cNvPr id="5" name="TextBox 4">
            <a:extLst>
              <a:ext uri="{FF2B5EF4-FFF2-40B4-BE49-F238E27FC236}">
                <a16:creationId xmlns:a16="http://schemas.microsoft.com/office/drawing/2014/main" xmlns="" id="{919C3C50-CCCB-4893-9010-31EA15B39DA0}"/>
              </a:ext>
            </a:extLst>
          </p:cNvPr>
          <p:cNvSpPr txBox="1"/>
          <p:nvPr/>
        </p:nvSpPr>
        <p:spPr>
          <a:xfrm>
            <a:off x="412404" y="909961"/>
            <a:ext cx="11056741" cy="5983176"/>
          </a:xfrm>
          <a:prstGeom prst="rect">
            <a:avLst/>
          </a:prstGeom>
          <a:noFill/>
        </p:spPr>
        <p:txBody>
          <a:bodyPr wrap="square">
            <a:spAutoFit/>
          </a:bodyPr>
          <a:lstStyle/>
          <a:p>
            <a:pPr lvl="0">
              <a:lnSpc>
                <a:spcPct val="107000"/>
              </a:lnSpc>
              <a:tabLst>
                <a:tab pos="450850" algn="l"/>
              </a:tabLst>
            </a:pPr>
            <a:r>
              <a:rPr lang="en-ZA"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	</a:t>
            </a:r>
            <a:r>
              <a:rPr lang="en-ZA"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Manager:  Non-compliance with Recruitment process (as above) </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742950" indent="-285750" algn="just">
              <a:buFont typeface="Arial" panose="020B0604020202020204" pitchFamily="34" charset="0"/>
              <a:buChar char="•"/>
              <a:tabLst>
                <a:tab pos="1233805" algn="l"/>
                <a:tab pos="2168525" algn="l"/>
                <a:tab pos="3068320" algn="l"/>
                <a:tab pos="5026660" algn="l"/>
              </a:tabLst>
            </a:pPr>
            <a:r>
              <a:rPr lang="en-Z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Consultation with case presenter on 3 March 2020. </a:t>
            </a:r>
          </a:p>
          <a:p>
            <a:pPr marL="742950" indent="-285750" algn="just">
              <a:buFont typeface="Arial" panose="020B0604020202020204" pitchFamily="34" charset="0"/>
              <a:buChar char="•"/>
              <a:tabLst>
                <a:tab pos="1233805" algn="l"/>
                <a:tab pos="2168525" algn="l"/>
                <a:tab pos="3068320" algn="l"/>
                <a:tab pos="5026660" algn="l"/>
              </a:tabLst>
            </a:pPr>
            <a:r>
              <a:rPr lang="en-ZA" sz="2000" dirty="0">
                <a:solidFill>
                  <a:srgbClr val="000000"/>
                </a:solidFill>
                <a:latin typeface="Arial" panose="020B0604020202020204" pitchFamily="34" charset="0"/>
                <a:ea typeface="Calibri" panose="020F0502020204030204" pitchFamily="34" charset="0"/>
                <a:cs typeface="Arial" panose="020B0604020202020204" pitchFamily="34" charset="0"/>
              </a:rPr>
              <a:t>C</a:t>
            </a:r>
            <a:r>
              <a:rPr lang="en-Z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harge sheet sent back to case presenter for amendment - halted due to Covid-19.	</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742950" indent="-285750" algn="just">
              <a:buFont typeface="Arial" panose="020B0604020202020204" pitchFamily="34" charset="0"/>
              <a:buChar char="•"/>
              <a:tabLst>
                <a:tab pos="1233805" algn="l"/>
                <a:tab pos="2168525" algn="l"/>
                <a:tab pos="3068320" algn="l"/>
                <a:tab pos="5026660" algn="l"/>
              </a:tabLst>
            </a:pPr>
            <a:r>
              <a:rPr lang="en-Z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Same case as 3 above; manager party to the interview process</a:t>
            </a:r>
          </a:p>
          <a:p>
            <a:pPr marL="742950" indent="-285750" algn="just">
              <a:buFont typeface="Arial" panose="020B0604020202020204" pitchFamily="34" charset="0"/>
              <a:buChar char="•"/>
              <a:tabLst>
                <a:tab pos="1233805" algn="l"/>
                <a:tab pos="2168525" algn="l"/>
                <a:tab pos="3068320" algn="l"/>
                <a:tab pos="5026660" algn="l"/>
              </a:tabLst>
            </a:pPr>
            <a:r>
              <a:rPr lang="en-ZA" sz="2000" dirty="0">
                <a:solidFill>
                  <a:srgbClr val="000000"/>
                </a:solidFill>
                <a:latin typeface="Arial" panose="020B0604020202020204" pitchFamily="34" charset="0"/>
                <a:ea typeface="Calibri" panose="020F0502020204030204" pitchFamily="34" charset="0"/>
                <a:cs typeface="Arial" panose="020B0604020202020204" pitchFamily="34" charset="0"/>
              </a:rPr>
              <a:t>O</a:t>
            </a:r>
            <a:r>
              <a:rPr lang="en-Z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utcome of point 3 may determine how matter proceeds.  </a:t>
            </a:r>
          </a:p>
          <a:p>
            <a:pPr marL="457200" algn="just">
              <a:tabLst>
                <a:tab pos="1233805" algn="l"/>
                <a:tab pos="2168525" algn="l"/>
                <a:tab pos="3068320" algn="l"/>
                <a:tab pos="5026660" algn="l"/>
              </a:tabLst>
            </a:pP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lvl="0">
              <a:lnSpc>
                <a:spcPct val="107000"/>
              </a:lnSpc>
              <a:tabLst>
                <a:tab pos="450850" algn="l"/>
              </a:tabLst>
            </a:pPr>
            <a:r>
              <a:rPr lang="en-ZA"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5.	Manager: Non-Compliance with Procurement Policy </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742950" indent="-285750" algn="just">
              <a:buFont typeface="Arial" panose="020B0604020202020204" pitchFamily="34" charset="0"/>
              <a:buChar char="•"/>
              <a:tabLst>
                <a:tab pos="1233805" algn="l"/>
                <a:tab pos="2168525" algn="l"/>
                <a:tab pos="3068320" algn="l"/>
                <a:tab pos="5026660" algn="l"/>
              </a:tabLst>
            </a:pPr>
            <a:r>
              <a:rPr lang="en-Z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Documents delivered to the manager for perusal and drafting charge sheet. </a:t>
            </a:r>
          </a:p>
          <a:p>
            <a:pPr marL="742950" indent="-285750" algn="just">
              <a:buFont typeface="Arial" panose="020B0604020202020204" pitchFamily="34" charset="0"/>
              <a:buChar char="•"/>
              <a:tabLst>
                <a:tab pos="1233805" algn="l"/>
                <a:tab pos="2168525" algn="l"/>
                <a:tab pos="3068320" algn="l"/>
                <a:tab pos="5026660" algn="l"/>
              </a:tabLst>
            </a:pPr>
            <a:r>
              <a:rPr lang="en-ZA" sz="2000" dirty="0">
                <a:solidFill>
                  <a:srgbClr val="000000"/>
                </a:solidFill>
                <a:latin typeface="Arial" panose="020B0604020202020204" pitchFamily="34" charset="0"/>
                <a:ea typeface="Calibri" panose="020F0502020204030204" pitchFamily="34" charset="0"/>
                <a:cs typeface="Arial" panose="020B0604020202020204" pitchFamily="34" charset="0"/>
              </a:rPr>
              <a:t>A</a:t>
            </a:r>
            <a:r>
              <a:rPr lang="en-Z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cting line manager declined to prosecute citing lack of evidence</a:t>
            </a:r>
          </a:p>
          <a:p>
            <a:pPr marL="742950" indent="-285750" algn="just">
              <a:buFont typeface="Arial" panose="020B0604020202020204" pitchFamily="34" charset="0"/>
              <a:buChar char="•"/>
              <a:tabLst>
                <a:tab pos="1233805" algn="l"/>
                <a:tab pos="2168525" algn="l"/>
                <a:tab pos="3068320" algn="l"/>
                <a:tab pos="5026660" algn="l"/>
              </a:tabLst>
            </a:pPr>
            <a:r>
              <a:rPr lang="en-Z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Case pending closure due to the lack of responsiveness from line management.  </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457200" algn="just">
              <a:tabLst>
                <a:tab pos="1233805" algn="l"/>
                <a:tab pos="2168525" algn="l"/>
                <a:tab pos="3068320" algn="l"/>
                <a:tab pos="5026660" algn="l"/>
              </a:tabLst>
            </a:pPr>
            <a:r>
              <a:rPr lang="en-Z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lvl="0" algn="just">
              <a:tabLst>
                <a:tab pos="531813" algn="l"/>
                <a:tab pos="1233488" algn="l"/>
                <a:tab pos="2168525" algn="l"/>
                <a:tab pos="3067050" algn="l"/>
                <a:tab pos="5026025" algn="l"/>
              </a:tabLst>
            </a:pPr>
            <a:r>
              <a:rPr lang="en-ZA"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6.	Other Interventions</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801688" lvl="0" indent="-285750" algn="just">
              <a:buFont typeface="Arial" panose="020B0604020202020204" pitchFamily="34" charset="0"/>
              <a:buChar char="•"/>
            </a:pPr>
            <a:r>
              <a:rPr lang="en-Z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PL7 and below: Managers will be trained to present and chair cases and write reports at levels </a:t>
            </a:r>
          </a:p>
          <a:p>
            <a:pPr marL="801688" lvl="0" indent="-285750" algn="just">
              <a:buFont typeface="Arial" panose="020B0604020202020204" pitchFamily="34" charset="0"/>
              <a:buChar char="•"/>
            </a:pPr>
            <a:r>
              <a:rPr lang="en-Z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PL6 and above: Presenter and chairperson will be sourced externally. </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801688" lvl="0" indent="-285750" algn="just">
              <a:buFont typeface="Arial" panose="020B0604020202020204" pitchFamily="34" charset="0"/>
              <a:buChar char="•"/>
            </a:pPr>
            <a:r>
              <a:rPr lang="en-ZA" sz="2000" dirty="0">
                <a:solidFill>
                  <a:srgbClr val="000000"/>
                </a:solidFill>
                <a:latin typeface="Arial" panose="020B0604020202020204" pitchFamily="34" charset="0"/>
                <a:ea typeface="Calibri" panose="020F0502020204030204" pitchFamily="34" charset="0"/>
                <a:cs typeface="Arial" panose="020B0604020202020204" pitchFamily="34" charset="0"/>
              </a:rPr>
              <a:t>Week</a:t>
            </a:r>
            <a:r>
              <a:rPr lang="en-Z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ly status reporting system implemented to monitor progress on cases and identify bottlenecks.</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801688" lvl="0" indent="-285750" algn="just">
              <a:buFont typeface="Arial" panose="020B0604020202020204" pitchFamily="34" charset="0"/>
              <a:buChar char="•"/>
            </a:pPr>
            <a:r>
              <a:rPr lang="en-Z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Code of Conduct and HR policies being reviewed for consistent application and fairness.</a:t>
            </a:r>
            <a:endParaRPr lang="en-ZA"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87666498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951" y="298653"/>
            <a:ext cx="11056741" cy="1610357"/>
          </a:xfrm>
        </p:spPr>
        <p:style>
          <a:lnRef idx="0">
            <a:scrgbClr r="0" g="0" b="0"/>
          </a:lnRef>
          <a:fillRef idx="1003">
            <a:schemeClr val="dk2"/>
          </a:fillRef>
          <a:effectRef idx="0">
            <a:scrgbClr r="0" g="0" b="0"/>
          </a:effectRef>
          <a:fontRef idx="major"/>
        </p:style>
        <p:txBody>
          <a:bodyPr>
            <a:noAutofit/>
          </a:bodyPr>
          <a:lstStyle/>
          <a:p>
            <a:pPr marL="2774950" indent="-2774950"/>
            <a:r>
              <a:rPr lang="en-ZA"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QUESTION 6:	Consequence management implemented against employees responsible for the late submission of student registration data to </a:t>
            </a:r>
            <a:r>
              <a:rPr lang="en-ZA" sz="24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NSFAS</a:t>
            </a:r>
            <a:r>
              <a:rPr lang="en-ZA"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and those implicated in the forensic report</a:t>
            </a:r>
            <a:endParaRPr lang="en-ZA"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919C3C50-CCCB-4893-9010-31EA15B39DA0}"/>
              </a:ext>
            </a:extLst>
          </p:cNvPr>
          <p:cNvSpPr txBox="1"/>
          <p:nvPr/>
        </p:nvSpPr>
        <p:spPr>
          <a:xfrm>
            <a:off x="1018673" y="2183562"/>
            <a:ext cx="10154653" cy="2490875"/>
          </a:xfrm>
          <a:prstGeom prst="rect">
            <a:avLst/>
          </a:prstGeom>
          <a:noFill/>
        </p:spPr>
        <p:txBody>
          <a:bodyPr wrap="square">
            <a:spAutoFit/>
          </a:bodyPr>
          <a:lstStyle/>
          <a:p>
            <a:pPr lvl="0"/>
            <a:endParaRPr lang="en-ZA"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Wingdings" panose="05000000000000000000" pitchFamily="2" charset="2"/>
              <a:buChar char="§"/>
            </a:pPr>
            <a:r>
              <a:rPr lang="en-ZA" sz="2400" dirty="0" err="1">
                <a:effectLst/>
                <a:latin typeface="Arial" panose="020B0604020202020204" pitchFamily="34" charset="0"/>
                <a:ea typeface="Calibri" panose="020F0502020204030204" pitchFamily="34" charset="0"/>
                <a:cs typeface="Arial" panose="020B0604020202020204" pitchFamily="34" charset="0"/>
              </a:rPr>
              <a:t>Mancom</a:t>
            </a:r>
            <a:r>
              <a:rPr lang="en-ZA" sz="2400" dirty="0">
                <a:effectLst/>
                <a:latin typeface="Arial" panose="020B0604020202020204" pitchFamily="34" charset="0"/>
                <a:ea typeface="Calibri" panose="020F0502020204030204" pitchFamily="34" charset="0"/>
                <a:cs typeface="Arial" panose="020B0604020202020204" pitchFamily="34" charset="0"/>
              </a:rPr>
              <a:t> member concerned has been requested to investigate wrongdoing on the part of the staff in the </a:t>
            </a:r>
            <a:r>
              <a:rPr lang="en-ZA" sz="2400" dirty="0" err="1">
                <a:effectLst/>
                <a:latin typeface="Arial" panose="020B0604020202020204" pitchFamily="34" charset="0"/>
                <a:ea typeface="Calibri" panose="020F0502020204030204" pitchFamily="34" charset="0"/>
                <a:cs typeface="Arial" panose="020B0604020202020204" pitchFamily="34" charset="0"/>
              </a:rPr>
              <a:t>NSFAS</a:t>
            </a:r>
            <a:r>
              <a:rPr lang="en-ZA" sz="2400" dirty="0">
                <a:effectLst/>
                <a:latin typeface="Arial" panose="020B0604020202020204" pitchFamily="34" charset="0"/>
                <a:ea typeface="Calibri" panose="020F0502020204030204" pitchFamily="34" charset="0"/>
                <a:cs typeface="Arial" panose="020B0604020202020204" pitchFamily="34" charset="0"/>
              </a:rPr>
              <a:t> Office.</a:t>
            </a:r>
          </a:p>
          <a:p>
            <a:pPr lvl="0"/>
            <a:endParaRPr lang="en-ZA"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Wingdings" panose="05000000000000000000" pitchFamily="2" charset="2"/>
              <a:buChar char="§"/>
            </a:pPr>
            <a:r>
              <a:rPr lang="en-ZA" sz="2400" dirty="0">
                <a:latin typeface="Arial" panose="020B0604020202020204" pitchFamily="34" charset="0"/>
                <a:ea typeface="Calibri" panose="020F0502020204030204" pitchFamily="34" charset="0"/>
                <a:cs typeface="Arial" panose="020B0604020202020204" pitchFamily="34" charset="0"/>
              </a:rPr>
              <a:t>S</a:t>
            </a:r>
            <a:r>
              <a:rPr lang="en-ZA" sz="2400" dirty="0">
                <a:effectLst/>
                <a:latin typeface="Arial" panose="020B0604020202020204" pitchFamily="34" charset="0"/>
                <a:ea typeface="Calibri" panose="020F0502020204030204" pitchFamily="34" charset="0"/>
                <a:cs typeface="Arial" panose="020B0604020202020204" pitchFamily="34" charset="0"/>
              </a:rPr>
              <a:t>tandard disciplinary procedures will follow, if required. </a:t>
            </a:r>
          </a:p>
          <a:p>
            <a:r>
              <a:rPr lang="en-ZA" sz="2400" b="1" dirty="0">
                <a:effectLst/>
                <a:latin typeface="Arial" panose="020B0604020202020204" pitchFamily="34" charset="0"/>
                <a:ea typeface="Calibri" panose="020F0502020204030204" pitchFamily="34" charset="0"/>
                <a:cs typeface="Arial" panose="020B0604020202020204" pitchFamily="34" charset="0"/>
              </a:rPr>
              <a:t> </a:t>
            </a:r>
            <a:endParaRPr lang="en-ZA" sz="2400" dirty="0">
              <a:effectLst/>
              <a:latin typeface="Arial" panose="020B0604020202020204" pitchFamily="34" charset="0"/>
              <a:ea typeface="Calibri" panose="020F0502020204030204" pitchFamily="34" charset="0"/>
              <a:cs typeface="Arial" panose="020B0604020202020204" pitchFamily="34" charset="0"/>
            </a:endParaRPr>
          </a:p>
          <a:p>
            <a:pPr lvl="0">
              <a:lnSpc>
                <a:spcPct val="107000"/>
              </a:lnSpc>
              <a:tabLst>
                <a:tab pos="450850" algn="l"/>
              </a:tabLst>
            </a:pPr>
            <a:endParaRPr lang="en-ZA"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16254612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953" y="365126"/>
            <a:ext cx="10916094" cy="523220"/>
          </a:xfrm>
        </p:spPr>
        <p:style>
          <a:lnRef idx="0">
            <a:scrgbClr r="0" g="0" b="0"/>
          </a:lnRef>
          <a:fillRef idx="1003">
            <a:schemeClr val="dk2"/>
          </a:fillRef>
          <a:effectRef idx="0">
            <a:scrgbClr r="0" g="0" b="0"/>
          </a:effectRef>
          <a:fontRef idx="major"/>
        </p:style>
        <p:txBody>
          <a:bodyPr>
            <a:normAutofit/>
          </a:bodyPr>
          <a:lstStyle/>
          <a:p>
            <a:pPr marL="2062163" indent="-2062163"/>
            <a:r>
              <a:rPr lang="en-ZA"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QUESTION 1:	Detailed response on allegations from the whistle-blower </a:t>
            </a:r>
            <a:endParaRPr lang="en-ZA"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449179" y="2245895"/>
            <a:ext cx="11389895" cy="4468804"/>
          </a:xfrm>
        </p:spPr>
        <p:txBody>
          <a:bodyPr>
            <a:normAutofit fontScale="25000" lnSpcReduction="20000"/>
          </a:bodyPr>
          <a:lstStyle/>
          <a:p>
            <a:pPr marL="342900" lvl="0" indent="-342900" algn="just">
              <a:lnSpc>
                <a:spcPct val="120000"/>
              </a:lnSpc>
              <a:spcBef>
                <a:spcPts val="0"/>
              </a:spcBef>
              <a:buNone/>
              <a:tabLst>
                <a:tab pos="265113" algn="l"/>
              </a:tabLst>
            </a:pPr>
            <a:r>
              <a:rPr lang="en-ZA" sz="5600" b="1" dirty="0" err="1">
                <a:latin typeface="Arial" panose="020B0604020202020204" pitchFamily="34" charset="0"/>
                <a:ea typeface="Calibri" panose="020F0502020204030204" pitchFamily="34" charset="0"/>
                <a:cs typeface="Arial" panose="020B0604020202020204" pitchFamily="34" charset="0"/>
              </a:rPr>
              <a:t>i</a:t>
            </a:r>
            <a:r>
              <a:rPr lang="en-ZA" sz="5600" b="1" dirty="0">
                <a:latin typeface="Arial" panose="020B0604020202020204" pitchFamily="34" charset="0"/>
                <a:ea typeface="Calibri" panose="020F0502020204030204" pitchFamily="34" charset="0"/>
                <a:cs typeface="Arial" panose="020B0604020202020204" pitchFamily="34" charset="0"/>
              </a:rPr>
              <a:t>.</a:t>
            </a:r>
            <a:r>
              <a:rPr lang="en-ZA" sz="3700" b="1" dirty="0">
                <a:latin typeface="Arial" panose="020B0604020202020204" pitchFamily="34" charset="0"/>
                <a:ea typeface="Calibri" panose="020F0502020204030204" pitchFamily="34" charset="0"/>
                <a:cs typeface="Arial" panose="020B0604020202020204" pitchFamily="34" charset="0"/>
              </a:rPr>
              <a:t>	</a:t>
            </a:r>
            <a:r>
              <a:rPr lang="en-ZA" sz="6000" b="1" dirty="0" err="1">
                <a:effectLst/>
                <a:latin typeface="Arial" panose="020B0604020202020204" pitchFamily="34" charset="0"/>
                <a:ea typeface="Calibri" panose="020F0502020204030204" pitchFamily="34" charset="0"/>
                <a:cs typeface="Arial" panose="020B0604020202020204" pitchFamily="34" charset="0"/>
              </a:rPr>
              <a:t>Mancom</a:t>
            </a:r>
            <a:r>
              <a:rPr lang="en-ZA" sz="6000" b="1" dirty="0">
                <a:effectLst/>
                <a:latin typeface="Arial" panose="020B0604020202020204" pitchFamily="34" charset="0"/>
                <a:ea typeface="Calibri" panose="020F0502020204030204" pitchFamily="34" charset="0"/>
                <a:cs typeface="Arial" panose="020B0604020202020204" pitchFamily="34" charset="0"/>
              </a:rPr>
              <a:t> meeting February/March</a:t>
            </a:r>
          </a:p>
          <a:p>
            <a:pPr marL="269875" lvl="0" indent="0" algn="just">
              <a:lnSpc>
                <a:spcPct val="120000"/>
              </a:lnSpc>
              <a:spcBef>
                <a:spcPts val="0"/>
              </a:spcBef>
              <a:buNone/>
            </a:pPr>
            <a:r>
              <a:rPr lang="en-ZA" sz="6000" dirty="0">
                <a:latin typeface="Arial" panose="020B0604020202020204" pitchFamily="34" charset="0"/>
                <a:ea typeface="Calibri" panose="020F0502020204030204" pitchFamily="34" charset="0"/>
                <a:cs typeface="Arial" panose="020B0604020202020204" pitchFamily="34" charset="0"/>
              </a:rPr>
              <a:t>A</a:t>
            </a:r>
            <a:r>
              <a:rPr lang="en-ZA" sz="6000" dirty="0">
                <a:effectLst/>
                <a:latin typeface="Arial" panose="020B0604020202020204" pitchFamily="34" charset="0"/>
                <a:ea typeface="Calibri" panose="020F0502020204030204" pitchFamily="34" charset="0"/>
                <a:cs typeface="Arial" panose="020B0604020202020204" pitchFamily="34" charset="0"/>
              </a:rPr>
              <a:t>cting DVC: Resources and Planning informed of possible irregularities with the tender boxes; unanimous decision to remove boxes and lock them in a safe place; resulted in decision to go out on tender again.</a:t>
            </a:r>
          </a:p>
          <a:p>
            <a:pPr marL="342900" lvl="0" indent="-342900" algn="just">
              <a:lnSpc>
                <a:spcPct val="120000"/>
              </a:lnSpc>
              <a:spcBef>
                <a:spcPts val="0"/>
              </a:spcBef>
              <a:buFontTx/>
              <a:buChar char="-"/>
            </a:pPr>
            <a:endParaRPr lang="en-ZA" sz="6000" dirty="0">
              <a:effectLst/>
              <a:latin typeface="Arial" panose="020B0604020202020204" pitchFamily="34" charset="0"/>
              <a:ea typeface="Calibri" panose="020F0502020204030204" pitchFamily="34" charset="0"/>
              <a:cs typeface="Arial" panose="020B0604020202020204" pitchFamily="34" charset="0"/>
            </a:endParaRPr>
          </a:p>
          <a:p>
            <a:pPr marL="269875" lvl="0" indent="-269875" algn="just">
              <a:lnSpc>
                <a:spcPct val="120000"/>
              </a:lnSpc>
              <a:spcBef>
                <a:spcPts val="0"/>
              </a:spcBef>
              <a:buNone/>
            </a:pPr>
            <a:r>
              <a:rPr lang="en-ZA" sz="6000" b="1" dirty="0">
                <a:effectLst/>
                <a:latin typeface="Arial" panose="020B0604020202020204" pitchFamily="34" charset="0"/>
                <a:ea typeface="Calibri" panose="020F0502020204030204" pitchFamily="34" charset="0"/>
                <a:cs typeface="Arial" panose="020B0604020202020204" pitchFamily="34" charset="0"/>
              </a:rPr>
              <a:t>ii.	This process resulted in a further round of tenders: </a:t>
            </a:r>
            <a:r>
              <a:rPr lang="en-ZA" sz="6000" dirty="0">
                <a:effectLst/>
                <a:latin typeface="Arial" panose="020B0604020202020204" pitchFamily="34" charset="0"/>
                <a:ea typeface="Calibri" panose="020F0502020204030204" pitchFamily="34" charset="0"/>
                <a:cs typeface="Arial" panose="020B0604020202020204" pitchFamily="34" charset="0"/>
              </a:rPr>
              <a:t>55 tenders received and evaluated by BEC: outcome presented to BAC</a:t>
            </a:r>
          </a:p>
          <a:p>
            <a:pPr marL="342900" lvl="0" indent="-342900" algn="just">
              <a:lnSpc>
                <a:spcPct val="120000"/>
              </a:lnSpc>
              <a:spcBef>
                <a:spcPts val="0"/>
              </a:spcBef>
              <a:buNone/>
            </a:pPr>
            <a:r>
              <a:rPr lang="en-ZA" sz="6000" dirty="0">
                <a:effectLst/>
                <a:latin typeface="Arial" panose="020B0604020202020204" pitchFamily="34" charset="0"/>
                <a:ea typeface="Calibri" panose="020F0502020204030204" pitchFamily="34" charset="0"/>
                <a:cs typeface="Arial" panose="020B0604020202020204" pitchFamily="34" charset="0"/>
              </a:rPr>
              <a:t> </a:t>
            </a:r>
          </a:p>
          <a:p>
            <a:pPr marL="355600" lvl="0" indent="-355600" algn="just">
              <a:lnSpc>
                <a:spcPct val="120000"/>
              </a:lnSpc>
              <a:spcBef>
                <a:spcPts val="0"/>
              </a:spcBef>
              <a:buNone/>
              <a:tabLst>
                <a:tab pos="355600" algn="l"/>
              </a:tabLst>
            </a:pPr>
            <a:r>
              <a:rPr lang="en-ZA" sz="6000" b="1" dirty="0">
                <a:effectLst/>
                <a:latin typeface="Arial" panose="020B0604020202020204" pitchFamily="34" charset="0"/>
                <a:ea typeface="Calibri" panose="020F0502020204030204" pitchFamily="34" charset="0"/>
                <a:cs typeface="Arial" panose="020B0604020202020204" pitchFamily="34" charset="0"/>
              </a:rPr>
              <a:t>iii.	</a:t>
            </a:r>
            <a:r>
              <a:rPr lang="en-ZA" sz="6000" b="1" dirty="0">
                <a:latin typeface="Arial" panose="020B0604020202020204" pitchFamily="34" charset="0"/>
                <a:ea typeface="Calibri" panose="020F0502020204030204" pitchFamily="34" charset="0"/>
                <a:cs typeface="Arial" panose="020B0604020202020204" pitchFamily="34" charset="0"/>
              </a:rPr>
              <a:t>N</a:t>
            </a:r>
            <a:r>
              <a:rPr lang="en-ZA" sz="6000" b="1" dirty="0">
                <a:effectLst/>
                <a:latin typeface="Arial" panose="020B0604020202020204" pitchFamily="34" charset="0"/>
                <a:ea typeface="Calibri" panose="020F0502020204030204" pitchFamily="34" charset="0"/>
                <a:cs typeface="Arial" panose="020B0604020202020204" pitchFamily="34" charset="0"/>
              </a:rPr>
              <a:t>o appointable bidders: </a:t>
            </a:r>
            <a:r>
              <a:rPr lang="en-ZA" sz="6000" dirty="0">
                <a:effectLst/>
                <a:latin typeface="Arial" panose="020B0604020202020204" pitchFamily="34" charset="0"/>
                <a:ea typeface="Calibri" panose="020F0502020204030204" pitchFamily="34" charset="0"/>
                <a:cs typeface="Arial" panose="020B0604020202020204" pitchFamily="34" charset="0"/>
              </a:rPr>
              <a:t>BAC proposed all 55 bidders attend compulsory briefing session on 13 July 2020 and re-submit tenders with lead time of 16 July 2020. 55 bidders invited to submit documents via e-mail - 46 tenders submitted.  </a:t>
            </a:r>
          </a:p>
          <a:p>
            <a:pPr marL="342900" lvl="0" indent="-342900" algn="just">
              <a:lnSpc>
                <a:spcPct val="120000"/>
              </a:lnSpc>
              <a:spcBef>
                <a:spcPts val="0"/>
              </a:spcBef>
              <a:buFontTx/>
              <a:buChar char="-"/>
            </a:pPr>
            <a:endParaRPr lang="en-ZA" sz="6000" dirty="0">
              <a:effectLst/>
              <a:latin typeface="Arial" panose="020B0604020202020204" pitchFamily="34" charset="0"/>
              <a:ea typeface="Calibri" panose="020F0502020204030204" pitchFamily="34" charset="0"/>
              <a:cs typeface="Arial" panose="020B0604020202020204" pitchFamily="34" charset="0"/>
            </a:endParaRPr>
          </a:p>
          <a:p>
            <a:pPr marL="273050" lvl="0" indent="-273050" algn="just">
              <a:lnSpc>
                <a:spcPct val="120000"/>
              </a:lnSpc>
              <a:spcBef>
                <a:spcPts val="0"/>
              </a:spcBef>
              <a:buAutoNum type="romanLcPeriod" startAt="4"/>
              <a:tabLst>
                <a:tab pos="273050" algn="l"/>
              </a:tabLst>
            </a:pPr>
            <a:r>
              <a:rPr lang="en-ZA" sz="6000" b="1" dirty="0">
                <a:effectLst/>
                <a:latin typeface="Arial" panose="020B0604020202020204" pitchFamily="34" charset="0"/>
                <a:ea typeface="Calibri" panose="020F0502020204030204" pitchFamily="34" charset="0"/>
                <a:cs typeface="Arial" panose="020B0604020202020204" pitchFamily="34" charset="0"/>
              </a:rPr>
              <a:t>35 bidders disqualified; </a:t>
            </a:r>
            <a:r>
              <a:rPr lang="en-ZA" sz="6000" dirty="0">
                <a:effectLst/>
                <a:latin typeface="Arial" panose="020B0604020202020204" pitchFamily="34" charset="0"/>
                <a:ea typeface="Calibri" panose="020F0502020204030204" pitchFamily="34" charset="0"/>
                <a:cs typeface="Arial" panose="020B0604020202020204" pitchFamily="34" charset="0"/>
              </a:rPr>
              <a:t>11 bidders went for the functionality evaluation.</a:t>
            </a:r>
          </a:p>
          <a:p>
            <a:pPr marL="273050" lvl="0" indent="-273050" algn="just">
              <a:lnSpc>
                <a:spcPct val="120000"/>
              </a:lnSpc>
              <a:spcBef>
                <a:spcPts val="0"/>
              </a:spcBef>
              <a:buAutoNum type="romanLcPeriod" startAt="4"/>
              <a:tabLst>
                <a:tab pos="273050" algn="l"/>
              </a:tabLst>
            </a:pPr>
            <a:endParaRPr lang="en-ZA" sz="6000" dirty="0">
              <a:effectLst/>
              <a:latin typeface="Arial" panose="020B0604020202020204" pitchFamily="34" charset="0"/>
              <a:ea typeface="Calibri" panose="020F0502020204030204" pitchFamily="34" charset="0"/>
              <a:cs typeface="Arial" panose="020B0604020202020204" pitchFamily="34" charset="0"/>
            </a:endParaRPr>
          </a:p>
          <a:p>
            <a:pPr marL="273050" lvl="0" indent="-273050" algn="just">
              <a:lnSpc>
                <a:spcPct val="120000"/>
              </a:lnSpc>
              <a:spcBef>
                <a:spcPts val="0"/>
              </a:spcBef>
              <a:buAutoNum type="romanLcPeriod" startAt="4"/>
              <a:tabLst>
                <a:tab pos="273050" algn="l"/>
              </a:tabLst>
            </a:pPr>
            <a:r>
              <a:rPr lang="en-ZA" sz="6000" b="1" dirty="0">
                <a:effectLst/>
                <a:latin typeface="Arial" panose="020B0604020202020204" pitchFamily="34" charset="0"/>
                <a:ea typeface="Calibri" panose="020F0502020204030204" pitchFamily="34" charset="0"/>
                <a:cs typeface="Arial" panose="020B0604020202020204" pitchFamily="34" charset="0"/>
              </a:rPr>
              <a:t>5 Bidders disqualified </a:t>
            </a:r>
            <a:r>
              <a:rPr lang="en-ZA" sz="6000" dirty="0">
                <a:effectLst/>
                <a:latin typeface="Arial" panose="020B0604020202020204" pitchFamily="34" charset="0"/>
                <a:ea typeface="Calibri" panose="020F0502020204030204" pitchFamily="34" charset="0"/>
                <a:cs typeface="Arial" panose="020B0604020202020204" pitchFamily="34" charset="0"/>
              </a:rPr>
              <a:t>- did not adhere to the functionality scored average</a:t>
            </a:r>
            <a:r>
              <a:rPr lang="en-ZA" sz="6000" b="1" dirty="0">
                <a:effectLst/>
                <a:latin typeface="Arial" panose="020B0604020202020204" pitchFamily="34" charset="0"/>
                <a:ea typeface="Calibri" panose="020F0502020204030204" pitchFamily="34" charset="0"/>
                <a:cs typeface="Arial" panose="020B0604020202020204" pitchFamily="34" charset="0"/>
              </a:rPr>
              <a:t>; 6 bidders assessed </a:t>
            </a:r>
            <a:r>
              <a:rPr lang="en-ZA" sz="6000" dirty="0">
                <a:effectLst/>
                <a:latin typeface="Arial" panose="020B0604020202020204" pitchFamily="34" charset="0"/>
                <a:ea typeface="Calibri" panose="020F0502020204030204" pitchFamily="34" charset="0"/>
                <a:cs typeface="Arial" panose="020B0604020202020204" pitchFamily="34" charset="0"/>
              </a:rPr>
              <a:t>for pricing and B-BBE. </a:t>
            </a:r>
          </a:p>
          <a:p>
            <a:pPr marL="714375" lvl="0" indent="-342900" algn="just">
              <a:lnSpc>
                <a:spcPct val="120000"/>
              </a:lnSpc>
              <a:spcBef>
                <a:spcPts val="0"/>
              </a:spcBef>
              <a:buNone/>
              <a:tabLst>
                <a:tab pos="273050" algn="l"/>
              </a:tabLst>
            </a:pPr>
            <a:endParaRPr lang="en-ZA" sz="60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20000"/>
              </a:lnSpc>
              <a:spcBef>
                <a:spcPts val="0"/>
              </a:spcBef>
              <a:buNone/>
              <a:tabLst>
                <a:tab pos="273050" algn="l"/>
              </a:tabLst>
            </a:pPr>
            <a:r>
              <a:rPr lang="en-ZA" sz="6000" dirty="0">
                <a:effectLst/>
                <a:latin typeface="Arial" panose="020B0604020202020204" pitchFamily="34" charset="0"/>
                <a:ea typeface="Calibri" panose="020F0502020204030204" pitchFamily="34" charset="0"/>
                <a:cs typeface="Arial" panose="020B0604020202020204" pitchFamily="34" charset="0"/>
              </a:rPr>
              <a:t>v.	</a:t>
            </a:r>
            <a:r>
              <a:rPr lang="en-ZA" sz="6000" b="1" dirty="0">
                <a:effectLst/>
                <a:latin typeface="Arial" panose="020B0604020202020204" pitchFamily="34" charset="0"/>
                <a:ea typeface="Calibri" panose="020F0502020204030204" pitchFamily="34" charset="0"/>
                <a:cs typeface="Arial" panose="020B0604020202020204" pitchFamily="34" charset="0"/>
              </a:rPr>
              <a:t>BAC concluded on the basis of pricing. No consistency on the 6 shortlisted bidders</a:t>
            </a:r>
            <a:r>
              <a:rPr lang="en-ZA" sz="6000" dirty="0">
                <a:effectLst/>
                <a:latin typeface="Arial" panose="020B0604020202020204" pitchFamily="34" charset="0"/>
                <a:ea typeface="Calibri" panose="020F0502020204030204" pitchFamily="34" charset="0"/>
                <a:cs typeface="Arial" panose="020B0604020202020204" pitchFamily="34" charset="0"/>
              </a:rPr>
              <a:t>. </a:t>
            </a:r>
          </a:p>
          <a:p>
            <a:pPr marL="0" lvl="0" indent="0" algn="just">
              <a:lnSpc>
                <a:spcPct val="120000"/>
              </a:lnSpc>
              <a:spcBef>
                <a:spcPts val="0"/>
              </a:spcBef>
              <a:buNone/>
              <a:tabLst>
                <a:tab pos="273050" algn="l"/>
              </a:tabLst>
            </a:pPr>
            <a:r>
              <a:rPr lang="en-ZA" sz="6000" dirty="0">
                <a:latin typeface="Arial" panose="020B0604020202020204" pitchFamily="34" charset="0"/>
                <a:ea typeface="Calibri" panose="020F0502020204030204" pitchFamily="34" charset="0"/>
                <a:cs typeface="Arial" panose="020B0604020202020204" pitchFamily="34" charset="0"/>
              </a:rPr>
              <a:t>	</a:t>
            </a:r>
            <a:r>
              <a:rPr lang="en-ZA" sz="6000" dirty="0">
                <a:effectLst/>
                <a:latin typeface="Arial" panose="020B0604020202020204" pitchFamily="34" charset="0"/>
                <a:ea typeface="Calibri" panose="020F0502020204030204" pitchFamily="34" charset="0"/>
                <a:cs typeface="Arial" panose="020B0604020202020204" pitchFamily="34" charset="0"/>
              </a:rPr>
              <a:t>BAC requested inclusion of escalation for 5 years from shortlisted bidders; lead time = 24 hours. </a:t>
            </a:r>
          </a:p>
          <a:p>
            <a:pPr marL="0" lvl="0" indent="0" algn="just">
              <a:lnSpc>
                <a:spcPct val="120000"/>
              </a:lnSpc>
              <a:spcBef>
                <a:spcPts val="0"/>
              </a:spcBef>
              <a:buNone/>
              <a:tabLst>
                <a:tab pos="273050" algn="l"/>
              </a:tabLst>
            </a:pPr>
            <a:r>
              <a:rPr lang="en-ZA" sz="6000" dirty="0">
                <a:effectLst/>
                <a:latin typeface="Arial" panose="020B0604020202020204" pitchFamily="34" charset="0"/>
                <a:ea typeface="Calibri" panose="020F0502020204030204" pitchFamily="34" charset="0"/>
                <a:cs typeface="Arial" panose="020B0604020202020204" pitchFamily="34" charset="0"/>
              </a:rPr>
              <a:t>	 21 September 2020: BEC reported to BAC 6 bidders submitted on time. BAC recommended bidder with highest points to ManCom.</a:t>
            </a:r>
          </a:p>
          <a:p>
            <a:pPr marL="0" lvl="0" indent="0" algn="just">
              <a:lnSpc>
                <a:spcPct val="120000"/>
              </a:lnSpc>
              <a:spcBef>
                <a:spcPts val="0"/>
              </a:spcBef>
              <a:buNone/>
              <a:tabLst>
                <a:tab pos="273050" algn="l"/>
              </a:tabLst>
            </a:pPr>
            <a:endParaRPr lang="en-ZA" sz="60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20000"/>
              </a:lnSpc>
              <a:spcBef>
                <a:spcPts val="0"/>
              </a:spcBef>
              <a:buNone/>
              <a:tabLst>
                <a:tab pos="273050" algn="l"/>
              </a:tabLst>
            </a:pPr>
            <a:r>
              <a:rPr lang="en-ZA" sz="6000" b="1" dirty="0">
                <a:latin typeface="Arial" panose="020B0604020202020204" pitchFamily="34" charset="0"/>
                <a:ea typeface="Calibri" panose="020F0502020204030204" pitchFamily="34" charset="0"/>
                <a:cs typeface="Arial" panose="020B0604020202020204" pitchFamily="34" charset="0"/>
              </a:rPr>
              <a:t>vi.	</a:t>
            </a:r>
            <a:r>
              <a:rPr lang="en-ZA" sz="6000" b="1" dirty="0">
                <a:effectLst/>
                <a:latin typeface="Arial" panose="020B0604020202020204" pitchFamily="34" charset="0"/>
                <a:ea typeface="Calibri" panose="020F0502020204030204" pitchFamily="34" charset="0"/>
                <a:cs typeface="Arial" panose="020B0604020202020204" pitchFamily="34" charset="0"/>
              </a:rPr>
              <a:t>ManCom approved the recommendation.</a:t>
            </a:r>
          </a:p>
        </p:txBody>
      </p:sp>
      <p:sp>
        <p:nvSpPr>
          <p:cNvPr id="5" name="TextBox 4">
            <a:extLst>
              <a:ext uri="{FF2B5EF4-FFF2-40B4-BE49-F238E27FC236}">
                <a16:creationId xmlns:a16="http://schemas.microsoft.com/office/drawing/2014/main" xmlns="" id="{7E923C40-5DC5-4DCC-9FDB-0920090323FD}"/>
              </a:ext>
            </a:extLst>
          </p:cNvPr>
          <p:cNvSpPr txBox="1"/>
          <p:nvPr/>
        </p:nvSpPr>
        <p:spPr>
          <a:xfrm>
            <a:off x="790211" y="978892"/>
            <a:ext cx="10611574" cy="523220"/>
          </a:xfrm>
          <a:prstGeom prst="rect">
            <a:avLst/>
          </a:prstGeom>
          <a:solidFill>
            <a:schemeClr val="bg2">
              <a:lumMod val="90000"/>
            </a:schemeClr>
          </a:solidFill>
        </p:spPr>
        <p:txBody>
          <a:bodyPr wrap="square">
            <a:spAutoFit/>
          </a:bodyPr>
          <a:lstStyle/>
          <a:p>
            <a:pPr algn="ctr"/>
            <a:r>
              <a:rPr lang="en-ZA" sz="1400" i="1" dirty="0">
                <a:effectLst/>
                <a:latin typeface="Arial" panose="020B0604020202020204" pitchFamily="34" charset="0"/>
                <a:ea typeface="Calibri" panose="020F0502020204030204" pitchFamily="34" charset="0"/>
                <a:cs typeface="Arial" panose="020B0604020202020204" pitchFamily="34" charset="0"/>
              </a:rPr>
              <a:t>As with other public universities, </a:t>
            </a:r>
            <a:r>
              <a:rPr lang="en-ZA" sz="1400" i="1" dirty="0" err="1">
                <a:effectLst/>
                <a:latin typeface="Arial" panose="020B0604020202020204" pitchFamily="34" charset="0"/>
                <a:ea typeface="Calibri" panose="020F0502020204030204" pitchFamily="34" charset="0"/>
                <a:cs typeface="Arial" panose="020B0604020202020204" pitchFamily="34" charset="0"/>
              </a:rPr>
              <a:t>VUT</a:t>
            </a:r>
            <a:r>
              <a:rPr lang="en-ZA" sz="1400" i="1" dirty="0">
                <a:effectLst/>
                <a:latin typeface="Arial" panose="020B0604020202020204" pitchFamily="34" charset="0"/>
                <a:ea typeface="Calibri" panose="020F0502020204030204" pitchFamily="34" charset="0"/>
                <a:cs typeface="Arial" panose="020B0604020202020204" pitchFamily="34" charset="0"/>
              </a:rPr>
              <a:t> is not required to comply with the </a:t>
            </a:r>
            <a:r>
              <a:rPr lang="en-ZA" sz="1400" i="1" dirty="0" err="1">
                <a:effectLst/>
                <a:latin typeface="Arial" panose="020B0604020202020204" pitchFamily="34" charset="0"/>
                <a:ea typeface="Calibri" panose="020F0502020204030204" pitchFamily="34" charset="0"/>
                <a:cs typeface="Arial" panose="020B0604020202020204" pitchFamily="34" charset="0"/>
              </a:rPr>
              <a:t>PFMA</a:t>
            </a:r>
            <a:r>
              <a:rPr lang="en-ZA" sz="1400" i="1" dirty="0">
                <a:effectLst/>
                <a:latin typeface="Arial" panose="020B0604020202020204" pitchFamily="34" charset="0"/>
                <a:ea typeface="Calibri" panose="020F0502020204030204" pitchFamily="34" charset="0"/>
                <a:cs typeface="Arial" panose="020B0604020202020204" pitchFamily="34" charset="0"/>
              </a:rPr>
              <a:t>. The university is governed by the Higher Education Act and related regulations, and by its own procurement policies. </a:t>
            </a:r>
          </a:p>
        </p:txBody>
      </p:sp>
      <p:sp>
        <p:nvSpPr>
          <p:cNvPr id="4" name="TextBox 3">
            <a:extLst>
              <a:ext uri="{FF2B5EF4-FFF2-40B4-BE49-F238E27FC236}">
                <a16:creationId xmlns:a16="http://schemas.microsoft.com/office/drawing/2014/main" xmlns="" id="{7D551A9C-8178-47D4-AFF6-FB9283233B00}"/>
              </a:ext>
            </a:extLst>
          </p:cNvPr>
          <p:cNvSpPr txBox="1"/>
          <p:nvPr/>
        </p:nvSpPr>
        <p:spPr>
          <a:xfrm>
            <a:off x="637953" y="1625222"/>
            <a:ext cx="11056742" cy="400110"/>
          </a:xfrm>
          <a:prstGeom prst="rect">
            <a:avLst/>
          </a:prstGeom>
          <a:ln>
            <a:noFill/>
          </a:ln>
        </p:spPr>
        <p:style>
          <a:lnRef idx="1">
            <a:schemeClr val="dk1"/>
          </a:lnRef>
          <a:fillRef idx="2">
            <a:schemeClr val="dk1"/>
          </a:fillRef>
          <a:effectRef idx="1">
            <a:schemeClr val="dk1"/>
          </a:effectRef>
          <a:fontRef idx="minor">
            <a:schemeClr val="dk1"/>
          </a:fontRef>
        </p:style>
        <p:txBody>
          <a:bodyPr wrap="square" rtlCol="0">
            <a:spAutoFit/>
          </a:bodyPr>
          <a:lstStyle/>
          <a:p>
            <a:r>
              <a:rPr lang="en-ZA"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 SECURITY TENDER</a:t>
            </a:r>
          </a:p>
        </p:txBody>
      </p:sp>
    </p:spTree>
    <p:extLst>
      <p:ext uri="{BB962C8B-B14F-4D97-AF65-F5344CB8AC3E}">
        <p14:creationId xmlns:p14="http://schemas.microsoft.com/office/powerpoint/2010/main" xmlns="" val="145456377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5755" y="978568"/>
            <a:ext cx="11389895" cy="5759116"/>
          </a:xfrm>
        </p:spPr>
        <p:txBody>
          <a:bodyPr>
            <a:normAutofit/>
          </a:bodyPr>
          <a:lstStyle/>
          <a:p>
            <a:pPr marL="342900" lvl="0" indent="-342900" algn="just">
              <a:lnSpc>
                <a:spcPct val="100000"/>
              </a:lnSpc>
              <a:spcBef>
                <a:spcPts val="1200"/>
              </a:spcBef>
              <a:buFont typeface="+mj-lt"/>
              <a:buAutoNum type="romanLcPeriod"/>
            </a:pPr>
            <a:r>
              <a:rPr lang="en-ZA" sz="2000" dirty="0">
                <a:effectLst/>
                <a:latin typeface="Arial" panose="020B0604020202020204" pitchFamily="34" charset="0"/>
                <a:ea typeface="Calibri" panose="020F0502020204030204" pitchFamily="34" charset="0"/>
                <a:cs typeface="Arial" panose="020B0604020202020204" pitchFamily="34" charset="0"/>
              </a:rPr>
              <a:t>May 2020: tender advertised in the City Press and News 24; 37 Bids received; BEC evaluates submissions from 1 to 3 June 2020 </a:t>
            </a:r>
          </a:p>
          <a:p>
            <a:pPr marL="342900" lvl="0" indent="-342900" algn="just">
              <a:lnSpc>
                <a:spcPct val="100000"/>
              </a:lnSpc>
              <a:spcBef>
                <a:spcPts val="1200"/>
              </a:spcBef>
              <a:buFont typeface="+mj-lt"/>
              <a:buAutoNum type="romanLcPeriod"/>
            </a:pPr>
            <a:r>
              <a:rPr lang="en-ZA" sz="2000" dirty="0">
                <a:effectLst/>
                <a:latin typeface="Arial" panose="020B0604020202020204" pitchFamily="34" charset="0"/>
                <a:ea typeface="Calibri" panose="020F0502020204030204" pitchFamily="34" charset="0"/>
                <a:cs typeface="Arial" panose="020B0604020202020204" pitchFamily="34" charset="0"/>
              </a:rPr>
              <a:t>No bidders adhered to all mandatory requirements; thus not evaluated for functionality and price.</a:t>
            </a:r>
          </a:p>
          <a:p>
            <a:pPr marL="342900" lvl="0" indent="-342900" algn="just">
              <a:lnSpc>
                <a:spcPct val="100000"/>
              </a:lnSpc>
              <a:spcBef>
                <a:spcPts val="1200"/>
              </a:spcBef>
              <a:buFont typeface="+mj-lt"/>
              <a:buAutoNum type="romanLcPeriod"/>
            </a:pPr>
            <a:r>
              <a:rPr lang="en-ZA" sz="2000" dirty="0">
                <a:effectLst/>
                <a:latin typeface="Arial" panose="020B0604020202020204" pitchFamily="34" charset="0"/>
                <a:ea typeface="Calibri" panose="020F0502020204030204" pitchFamily="34" charset="0"/>
                <a:cs typeface="Arial" panose="020B0604020202020204" pitchFamily="34" charset="0"/>
              </a:rPr>
              <a:t>Most bidders could not guarantee stock availability (a mandatory requirement) </a:t>
            </a:r>
          </a:p>
          <a:p>
            <a:pPr marL="342900" lvl="0" indent="-342900" algn="just">
              <a:lnSpc>
                <a:spcPct val="100000"/>
              </a:lnSpc>
              <a:spcBef>
                <a:spcPts val="1200"/>
              </a:spcBef>
              <a:buFont typeface="+mj-lt"/>
              <a:buAutoNum type="romanLcPeriod"/>
            </a:pPr>
            <a:r>
              <a:rPr lang="en-ZA" sz="2000" dirty="0">
                <a:effectLst/>
                <a:latin typeface="Arial" panose="020B0604020202020204" pitchFamily="34" charset="0"/>
                <a:ea typeface="Calibri" panose="020F0502020204030204" pitchFamily="34" charset="0"/>
                <a:cs typeface="Arial" panose="020B0604020202020204" pitchFamily="34" charset="0"/>
              </a:rPr>
              <a:t>BAC endorsed the BEC report and reported to </a:t>
            </a:r>
            <a:r>
              <a:rPr lang="en-ZA" sz="2000" dirty="0" err="1">
                <a:effectLst/>
                <a:latin typeface="Arial" panose="020B0604020202020204" pitchFamily="34" charset="0"/>
                <a:ea typeface="Calibri" panose="020F0502020204030204" pitchFamily="34" charset="0"/>
                <a:cs typeface="Arial" panose="020B0604020202020204" pitchFamily="34" charset="0"/>
              </a:rPr>
              <a:t>Mancom</a:t>
            </a:r>
            <a:r>
              <a:rPr lang="en-ZA" sz="2000" dirty="0">
                <a:effectLst/>
                <a:latin typeface="Arial" panose="020B0604020202020204" pitchFamily="34" charset="0"/>
                <a:ea typeface="Calibri" panose="020F0502020204030204" pitchFamily="34" charset="0"/>
                <a:cs typeface="Arial" panose="020B0604020202020204" pitchFamily="34" charset="0"/>
              </a:rPr>
              <a:t>.</a:t>
            </a:r>
          </a:p>
          <a:p>
            <a:pPr marL="342900" lvl="0" indent="-342900" algn="just">
              <a:lnSpc>
                <a:spcPct val="100000"/>
              </a:lnSpc>
              <a:spcBef>
                <a:spcPts val="1200"/>
              </a:spcBef>
              <a:buFont typeface="+mj-lt"/>
              <a:buAutoNum type="romanLcPeriod"/>
            </a:pPr>
            <a:r>
              <a:rPr lang="en-ZA" sz="2000" dirty="0" err="1">
                <a:effectLst/>
                <a:latin typeface="Arial" panose="020B0604020202020204" pitchFamily="34" charset="0"/>
                <a:ea typeface="Calibri" panose="020F0502020204030204" pitchFamily="34" charset="0"/>
                <a:cs typeface="Arial" panose="020B0604020202020204" pitchFamily="34" charset="0"/>
              </a:rPr>
              <a:t>Mancom</a:t>
            </a:r>
            <a:r>
              <a:rPr lang="en-ZA" sz="2000" dirty="0">
                <a:effectLst/>
                <a:latin typeface="Arial" panose="020B0604020202020204" pitchFamily="34" charset="0"/>
                <a:ea typeface="Calibri" panose="020F0502020204030204" pitchFamily="34" charset="0"/>
                <a:cs typeface="Arial" panose="020B0604020202020204" pitchFamily="34" charset="0"/>
              </a:rPr>
              <a:t> decision to instruct </a:t>
            </a:r>
            <a:r>
              <a:rPr lang="en-ZA" sz="2000" dirty="0" err="1">
                <a:effectLst/>
                <a:latin typeface="Arial" panose="020B0604020202020204" pitchFamily="34" charset="0"/>
                <a:ea typeface="Calibri" panose="020F0502020204030204" pitchFamily="34" charset="0"/>
                <a:cs typeface="Arial" panose="020B0604020202020204" pitchFamily="34" charset="0"/>
              </a:rPr>
              <a:t>SCM</a:t>
            </a:r>
            <a:r>
              <a:rPr lang="en-ZA" sz="2000" dirty="0">
                <a:effectLst/>
                <a:latin typeface="Arial" panose="020B0604020202020204" pitchFamily="34" charset="0"/>
                <a:ea typeface="Calibri" panose="020F0502020204030204" pitchFamily="34" charset="0"/>
                <a:cs typeface="Arial" panose="020B0604020202020204" pitchFamily="34" charset="0"/>
              </a:rPr>
              <a:t> to source out quotes from </a:t>
            </a:r>
            <a:r>
              <a:rPr lang="en-ZA" sz="2000" dirty="0" err="1">
                <a:effectLst/>
                <a:latin typeface="Arial" panose="020B0604020202020204" pitchFamily="34" charset="0"/>
                <a:ea typeface="Calibri" panose="020F0502020204030204" pitchFamily="34" charset="0"/>
                <a:cs typeface="Arial" panose="020B0604020202020204" pitchFamily="34" charset="0"/>
              </a:rPr>
              <a:t>PURCO</a:t>
            </a:r>
            <a:r>
              <a:rPr lang="en-ZA" sz="2000" dirty="0">
                <a:effectLst/>
                <a:latin typeface="Arial" panose="020B0604020202020204" pitchFamily="34" charset="0"/>
                <a:ea typeface="Calibri" panose="020F0502020204030204" pitchFamily="34" charset="0"/>
                <a:cs typeface="Arial" panose="020B0604020202020204" pitchFamily="34" charset="0"/>
              </a:rPr>
              <a:t> suppliers.</a:t>
            </a:r>
            <a:r>
              <a:rPr lang="en-ZA" sz="2000" dirty="0">
                <a:effectLst/>
                <a:latin typeface="Arial" panose="020B0604020202020204" pitchFamily="34" charset="0"/>
                <a:ea typeface="Times New Roman" panose="02020603050405020304" pitchFamily="18" charset="0"/>
                <a:cs typeface="Arial" panose="020B0604020202020204" pitchFamily="34" charset="0"/>
              </a:rPr>
              <a:t> </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Bef>
                <a:spcPts val="1200"/>
              </a:spcBef>
              <a:buFont typeface="+mj-lt"/>
              <a:buAutoNum type="romanLcPeriod"/>
            </a:pPr>
            <a:r>
              <a:rPr lang="en-ZA" sz="2000" dirty="0">
                <a:effectLst/>
                <a:latin typeface="Arial" panose="020B0604020202020204" pitchFamily="34" charset="0"/>
                <a:ea typeface="Calibri" panose="020F0502020204030204" pitchFamily="34" charset="0"/>
                <a:cs typeface="Arial" panose="020B0604020202020204" pitchFamily="34" charset="0"/>
              </a:rPr>
              <a:t>All companies that were part of the IT tender excluded; laptop specifications reviewed and approved by Laptop Task Team; considerations included price, availability of stock and delivery time.</a:t>
            </a:r>
          </a:p>
          <a:p>
            <a:pPr marL="342900" lvl="0" indent="-342900" algn="just">
              <a:lnSpc>
                <a:spcPct val="100000"/>
              </a:lnSpc>
              <a:spcBef>
                <a:spcPts val="1200"/>
              </a:spcBef>
              <a:buFont typeface="+mj-lt"/>
              <a:buAutoNum type="romanLcPeriod"/>
            </a:pPr>
            <a:r>
              <a:rPr lang="en-ZA" sz="2000" dirty="0">
                <a:effectLst/>
                <a:latin typeface="Arial" panose="020B0604020202020204" pitchFamily="34" charset="0"/>
                <a:ea typeface="Calibri" panose="020F0502020204030204" pitchFamily="34" charset="0"/>
                <a:cs typeface="Arial" panose="020B0604020202020204" pitchFamily="34" charset="0"/>
              </a:rPr>
              <a:t> 9 responses received and submitted to Laptop Task Team</a:t>
            </a:r>
          </a:p>
          <a:p>
            <a:pPr marL="342900" lvl="0" indent="-342900" algn="just">
              <a:lnSpc>
                <a:spcPct val="100000"/>
              </a:lnSpc>
              <a:spcBef>
                <a:spcPts val="1200"/>
              </a:spcBef>
              <a:buFont typeface="+mj-lt"/>
              <a:buAutoNum type="romanLcPeriod"/>
            </a:pPr>
            <a:r>
              <a:rPr lang="en-ZA" sz="2000" dirty="0">
                <a:effectLst/>
                <a:latin typeface="Arial" panose="020B0604020202020204" pitchFamily="34" charset="0"/>
                <a:ea typeface="Times New Roman" panose="02020603050405020304" pitchFamily="18" charset="0"/>
                <a:cs typeface="Arial" panose="020B0604020202020204" pitchFamily="34" charset="0"/>
              </a:rPr>
              <a:t>Preferred suppliers based on </a:t>
            </a:r>
            <a:r>
              <a:rPr lang="en-ZA" sz="2000" dirty="0" err="1">
                <a:effectLst/>
                <a:latin typeface="Arial" panose="020B0604020202020204" pitchFamily="34" charset="0"/>
                <a:ea typeface="Times New Roman" panose="02020603050405020304" pitchFamily="18" charset="0"/>
                <a:cs typeface="Arial" panose="020B0604020202020204" pitchFamily="34" charset="0"/>
              </a:rPr>
              <a:t>VUT</a:t>
            </a:r>
            <a:r>
              <a:rPr lang="en-ZA" sz="2000" dirty="0">
                <a:effectLst/>
                <a:latin typeface="Arial" panose="020B0604020202020204" pitchFamily="34" charset="0"/>
                <a:ea typeface="Times New Roman" panose="02020603050405020304" pitchFamily="18" charset="0"/>
                <a:cs typeface="Arial" panose="020B0604020202020204" pitchFamily="34" charset="0"/>
              </a:rPr>
              <a:t> procurement requirements, specifications, price, availability of stock and delivery time. Purchase split between a minimum of 2 companies to ensure reduction of risk of non-delivery</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Bef>
                <a:spcPts val="1200"/>
              </a:spcBef>
              <a:buFont typeface="+mj-lt"/>
              <a:buAutoNum type="romanLcPeriod"/>
            </a:pPr>
            <a:r>
              <a:rPr lang="en-ZA" sz="2000" dirty="0">
                <a:effectLst/>
                <a:latin typeface="Arial" panose="020B0604020202020204" pitchFamily="34" charset="0"/>
                <a:ea typeface="Times New Roman" panose="02020603050405020304" pitchFamily="18" charset="0"/>
                <a:cs typeface="Arial" panose="020B0604020202020204" pitchFamily="34" charset="0"/>
              </a:rPr>
              <a:t>7,000 laptops purchased.</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20000"/>
              </a:lnSpc>
              <a:spcBef>
                <a:spcPts val="0"/>
              </a:spcBef>
              <a:buNone/>
              <a:tabLst>
                <a:tab pos="265113" algn="l"/>
              </a:tabLst>
            </a:pPr>
            <a:endParaRPr lang="en-ZA" sz="60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7D551A9C-8178-47D4-AFF6-FB9283233B00}"/>
              </a:ext>
            </a:extLst>
          </p:cNvPr>
          <p:cNvSpPr txBox="1"/>
          <p:nvPr/>
        </p:nvSpPr>
        <p:spPr>
          <a:xfrm>
            <a:off x="615755" y="357896"/>
            <a:ext cx="11056742" cy="400110"/>
          </a:xfrm>
          <a:prstGeom prst="rect">
            <a:avLst/>
          </a:prstGeom>
          <a:ln>
            <a:noFill/>
          </a:ln>
        </p:spPr>
        <p:style>
          <a:lnRef idx="1">
            <a:schemeClr val="dk1"/>
          </a:lnRef>
          <a:fillRef idx="2">
            <a:schemeClr val="dk1"/>
          </a:fillRef>
          <a:effectRef idx="1">
            <a:schemeClr val="dk1"/>
          </a:effectRef>
          <a:fontRef idx="minor">
            <a:schemeClr val="dk1"/>
          </a:fontRef>
        </p:style>
        <p:txBody>
          <a:bodyPr wrap="square" rtlCol="0">
            <a:spAutoFit/>
          </a:bodyPr>
          <a:lstStyle/>
          <a:p>
            <a:pPr lvl="0" algn="just"/>
            <a:r>
              <a:rPr lang="en-ZA" sz="200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B.</a:t>
            </a:r>
            <a:r>
              <a:rPr lang="en-ZA" sz="20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ZA" sz="20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LAPTOPS</a:t>
            </a:r>
            <a:endParaRPr lang="en-ZA"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90089819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5755" y="978568"/>
            <a:ext cx="11389895" cy="5759116"/>
          </a:xfrm>
        </p:spPr>
        <p:txBody>
          <a:bodyPr>
            <a:normAutofit lnSpcReduction="10000"/>
          </a:bodyPr>
          <a:lstStyle/>
          <a:p>
            <a:pPr marL="342900" lvl="0" indent="-342900" algn="just">
              <a:lnSpc>
                <a:spcPct val="100000"/>
              </a:lnSpc>
              <a:spcBef>
                <a:spcPts val="1200"/>
              </a:spcBef>
              <a:buFont typeface="+mj-lt"/>
              <a:buAutoNum type="romanLcPeriod"/>
            </a:pPr>
            <a:r>
              <a:rPr lang="en-US" sz="1800" i="1" dirty="0">
                <a:effectLst/>
                <a:latin typeface="Arial" panose="020B0604020202020204" pitchFamily="34" charset="0"/>
                <a:ea typeface="Calibri" panose="020F0502020204030204" pitchFamily="34" charset="0"/>
                <a:cs typeface="Arial" panose="020B0604020202020204" pitchFamily="34" charset="0"/>
              </a:rPr>
              <a:t>The lack of good quality university residence and the dependency on external residences created serious implications for </a:t>
            </a:r>
            <a:r>
              <a:rPr lang="en-US" sz="1800" i="1" dirty="0" err="1">
                <a:effectLst/>
                <a:latin typeface="Arial" panose="020B0604020202020204" pitchFamily="34" charset="0"/>
                <a:ea typeface="Calibri" panose="020F0502020204030204" pitchFamily="34" charset="0"/>
                <a:cs typeface="Arial" panose="020B0604020202020204" pitchFamily="34" charset="0"/>
              </a:rPr>
              <a:t>VUT</a:t>
            </a:r>
            <a:r>
              <a:rPr lang="en-US" sz="1800" i="1" dirty="0">
                <a:effectLst/>
                <a:latin typeface="Arial" panose="020B0604020202020204" pitchFamily="34" charset="0"/>
                <a:ea typeface="Calibri" panose="020F0502020204030204" pitchFamily="34" charset="0"/>
                <a:cs typeface="Arial" panose="020B0604020202020204" pitchFamily="34" charset="0"/>
              </a:rPr>
              <a:t>. </a:t>
            </a:r>
          </a:p>
          <a:p>
            <a:pPr marL="898525" lvl="0" indent="-501650" algn="just">
              <a:lnSpc>
                <a:spcPct val="100000"/>
              </a:lnSpc>
              <a:spcBef>
                <a:spcPts val="1200"/>
              </a:spcBef>
              <a:buFont typeface="Wingdings" panose="05000000000000000000" pitchFamily="2" charset="2"/>
              <a:buChar char="§"/>
            </a:pPr>
            <a:r>
              <a:rPr lang="en-US" sz="1800" i="1" dirty="0">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After discussions with </a:t>
            </a:r>
            <a:r>
              <a:rPr lang="en-US" sz="1800" dirty="0" err="1">
                <a:effectLst/>
                <a:latin typeface="Arial" panose="020B0604020202020204" pitchFamily="34" charset="0"/>
                <a:ea typeface="Calibri" panose="020F0502020204030204" pitchFamily="34" charset="0"/>
                <a:cs typeface="Arial" panose="020B0604020202020204" pitchFamily="34" charset="0"/>
              </a:rPr>
              <a:t>DHET</a:t>
            </a:r>
            <a:r>
              <a:rPr lang="en-US" sz="1800" dirty="0">
                <a:effectLst/>
                <a:latin typeface="Arial" panose="020B0604020202020204" pitchFamily="34" charset="0"/>
                <a:ea typeface="Calibri" panose="020F0502020204030204" pitchFamily="34" charset="0"/>
                <a:cs typeface="Arial" panose="020B0604020202020204" pitchFamily="34" charset="0"/>
              </a:rPr>
              <a:t> and feasibility study, </a:t>
            </a:r>
            <a:r>
              <a:rPr lang="en-US" sz="1800" dirty="0" err="1">
                <a:effectLst/>
                <a:latin typeface="Arial" panose="020B0604020202020204" pitchFamily="34" charset="0"/>
                <a:ea typeface="Calibri" panose="020F0502020204030204" pitchFamily="34" charset="0"/>
                <a:cs typeface="Arial" panose="020B0604020202020204" pitchFamily="34" charset="0"/>
              </a:rPr>
              <a:t>VUT</a:t>
            </a:r>
            <a:r>
              <a:rPr lang="en-US" sz="1800" dirty="0">
                <a:effectLst/>
                <a:latin typeface="Arial" panose="020B0604020202020204" pitchFamily="34" charset="0"/>
                <a:ea typeface="Calibri" panose="020F0502020204030204" pitchFamily="34" charset="0"/>
                <a:cs typeface="Arial" panose="020B0604020202020204" pitchFamily="34" charset="0"/>
              </a:rPr>
              <a:t> considered options, finally engaging in a tender process.  </a:t>
            </a:r>
          </a:p>
          <a:p>
            <a:pPr marL="898525" lvl="0" indent="-501650" algn="just">
              <a:lnSpc>
                <a:spcPct val="100000"/>
              </a:lnSpc>
              <a:spcBef>
                <a:spcPts val="1200"/>
              </a:spcBef>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Bid Adjudication Committee (BAC) included officials from the </a:t>
            </a:r>
            <a:r>
              <a:rPr lang="en-US" sz="1800" dirty="0" err="1">
                <a:effectLst/>
                <a:latin typeface="Arial" panose="020B0604020202020204" pitchFamily="34" charset="0"/>
                <a:ea typeface="Calibri" panose="020F0502020204030204" pitchFamily="34" charset="0"/>
                <a:cs typeface="Arial" panose="020B0604020202020204" pitchFamily="34" charset="0"/>
              </a:rPr>
              <a:t>DHET</a:t>
            </a:r>
            <a:r>
              <a:rPr lang="en-US" sz="1800" dirty="0">
                <a:effectLst/>
                <a:latin typeface="Arial" panose="020B0604020202020204" pitchFamily="34" charset="0"/>
                <a:ea typeface="Calibri" panose="020F0502020204030204" pitchFamily="34" charset="0"/>
                <a:cs typeface="Arial" panose="020B0604020202020204" pitchFamily="34" charset="0"/>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Bef>
                <a:spcPts val="1200"/>
              </a:spcBef>
              <a:buFont typeface="+mj-lt"/>
              <a:buAutoNum type="romanLcPeriod"/>
            </a:pPr>
            <a:r>
              <a:rPr lang="en-US" sz="1800" dirty="0">
                <a:effectLst/>
                <a:latin typeface="Arial" panose="020B0604020202020204" pitchFamily="34" charset="0"/>
                <a:ea typeface="Calibri" panose="020F0502020204030204" pitchFamily="34" charset="0"/>
                <a:cs typeface="Arial" panose="020B0604020202020204" pitchFamily="34" charset="0"/>
              </a:rPr>
              <a:t>BAC identified </a:t>
            </a:r>
            <a:r>
              <a:rPr lang="en-US" sz="1800" dirty="0" err="1">
                <a:effectLst/>
                <a:latin typeface="Arial" panose="020B0604020202020204" pitchFamily="34" charset="0"/>
                <a:ea typeface="Calibri" panose="020F0502020204030204" pitchFamily="34" charset="0"/>
                <a:cs typeface="Arial" panose="020B0604020202020204" pitchFamily="34" charset="0"/>
              </a:rPr>
              <a:t>Ciaratouch</a:t>
            </a:r>
            <a:r>
              <a:rPr lang="en-US" sz="1800" dirty="0">
                <a:effectLst/>
                <a:latin typeface="Arial" panose="020B0604020202020204" pitchFamily="34" charset="0"/>
                <a:ea typeface="Calibri" panose="020F0502020204030204" pitchFamily="34" charset="0"/>
                <a:cs typeface="Arial" panose="020B0604020202020204" pitchFamily="34" charset="0"/>
              </a:rPr>
              <a:t> as suitable for purchasing in a BAC meeting on 8 February 2018. BAC indicated the asking price was R420m (excl VAT) and recommended further negotiations to reduce price. Approval provided to the task team to re-negotiate the price.</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Bef>
                <a:spcPts val="1200"/>
              </a:spcBef>
              <a:buFont typeface="+mj-lt"/>
              <a:buAutoNum type="romanLcPeriod"/>
            </a:pPr>
            <a:r>
              <a:rPr lang="en-US" sz="1800" dirty="0">
                <a:effectLst/>
                <a:latin typeface="Arial" panose="020B0604020202020204" pitchFamily="34" charset="0"/>
                <a:ea typeface="Calibri" panose="020F0502020204030204" pitchFamily="34" charset="0"/>
                <a:cs typeface="Arial" panose="020B0604020202020204" pitchFamily="34" charset="0"/>
              </a:rPr>
              <a:t>Full due diligence consisting of the following was undertaken:</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lvl="1" algn="just">
              <a:lnSpc>
                <a:spcPct val="100000"/>
              </a:lnSpc>
              <a:spcBef>
                <a:spcPts val="1200"/>
              </a:spcBef>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Three (3) independent valuations</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Due diligence audit</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Cash flow analysis</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Comparative analysis on operational costs</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Structural integrity inspection</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Review of all municipal accounts </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Review of lease agreements</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lvl="1" algn="just">
              <a:lnSpc>
                <a:spcPct val="100000"/>
              </a:lnSpc>
              <a:spcBef>
                <a:spcPts val="0"/>
              </a:spcBef>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Review of the external residence costs</a:t>
            </a:r>
          </a:p>
          <a:p>
            <a:pPr marL="457200" lvl="1" indent="0" algn="r">
              <a:lnSpc>
                <a:spcPct val="100000"/>
              </a:lnSpc>
              <a:spcBef>
                <a:spcPts val="0"/>
              </a:spcBef>
              <a:buNone/>
            </a:pPr>
            <a:r>
              <a:rPr lang="en-US" sz="1800" dirty="0">
                <a:latin typeface="Arial" panose="020B0604020202020204" pitchFamily="34" charset="0"/>
                <a:ea typeface="Calibri" panose="020F0502020204030204" pitchFamily="34" charset="0"/>
                <a:cs typeface="Arial" panose="020B0604020202020204" pitchFamily="34" charset="0"/>
              </a:rPr>
              <a:t>Cont.</a:t>
            </a:r>
            <a:endParaRPr lang="en-ZA"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7D551A9C-8178-47D4-AFF6-FB9283233B00}"/>
              </a:ext>
            </a:extLst>
          </p:cNvPr>
          <p:cNvSpPr txBox="1"/>
          <p:nvPr/>
        </p:nvSpPr>
        <p:spPr>
          <a:xfrm>
            <a:off x="615755" y="357896"/>
            <a:ext cx="11056742" cy="400110"/>
          </a:xfrm>
          <a:prstGeom prst="rect">
            <a:avLst/>
          </a:prstGeom>
          <a:ln>
            <a:noFill/>
          </a:ln>
        </p:spPr>
        <p:style>
          <a:lnRef idx="1">
            <a:schemeClr val="dk1"/>
          </a:lnRef>
          <a:fillRef idx="2">
            <a:schemeClr val="dk1"/>
          </a:fillRef>
          <a:effectRef idx="1">
            <a:schemeClr val="dk1"/>
          </a:effectRef>
          <a:fontRef idx="minor">
            <a:schemeClr val="dk1"/>
          </a:fontRef>
        </p:style>
        <p:txBody>
          <a:bodyPr wrap="square" rtlCol="0">
            <a:spAutoFit/>
          </a:bodyPr>
          <a:lstStyle/>
          <a:p>
            <a:pPr algn="just"/>
            <a:r>
              <a:rPr lang="en-ZA" sz="200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C.	REPORT ON ACADEMIA </a:t>
            </a:r>
          </a:p>
        </p:txBody>
      </p:sp>
    </p:spTree>
    <p:extLst>
      <p:ext uri="{BB962C8B-B14F-4D97-AF65-F5344CB8AC3E}">
        <p14:creationId xmlns:p14="http://schemas.microsoft.com/office/powerpoint/2010/main" xmlns="" val="16202695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137" y="898358"/>
            <a:ext cx="11572513" cy="5839326"/>
          </a:xfrm>
        </p:spPr>
        <p:txBody>
          <a:bodyPr>
            <a:normAutofit lnSpcReduction="10000"/>
          </a:bodyPr>
          <a:lstStyle/>
          <a:p>
            <a:pPr marL="449263" lvl="0" indent="-449263" algn="just">
              <a:lnSpc>
                <a:spcPct val="100000"/>
              </a:lnSpc>
              <a:spcBef>
                <a:spcPts val="1200"/>
              </a:spcBef>
              <a:buNone/>
            </a:pPr>
            <a:r>
              <a:rPr lang="en-US" sz="1800" dirty="0">
                <a:effectLst/>
                <a:latin typeface="Arial" panose="020B0604020202020204" pitchFamily="34" charset="0"/>
                <a:ea typeface="Calibri" panose="020F0502020204030204" pitchFamily="34" charset="0"/>
                <a:cs typeface="Arial" panose="020B0604020202020204" pitchFamily="34" charset="0"/>
              </a:rPr>
              <a:t>iv.	Price negotiated down to R380 million (excl VAT). Bid extensions provided to all bidders by </a:t>
            </a:r>
            <a:r>
              <a:rPr lang="en-US" sz="1800" dirty="0" err="1">
                <a:effectLst/>
                <a:latin typeface="Arial" panose="020B0604020202020204" pitchFamily="34" charset="0"/>
                <a:ea typeface="Calibri" panose="020F0502020204030204" pitchFamily="34" charset="0"/>
                <a:cs typeface="Arial" panose="020B0604020202020204" pitchFamily="34" charset="0"/>
              </a:rPr>
              <a:t>SCM</a:t>
            </a:r>
            <a:r>
              <a:rPr lang="en-US" sz="1800" dirty="0">
                <a:effectLst/>
                <a:latin typeface="Arial" panose="020B0604020202020204" pitchFamily="34" charset="0"/>
                <a:ea typeface="Calibri" panose="020F0502020204030204" pitchFamily="34" charset="0"/>
                <a:cs typeface="Arial" panose="020B0604020202020204" pitchFamily="34" charset="0"/>
              </a:rPr>
              <a:t> until the bid was formally awarded on 22 March 2019.  The bid was still valid up to 15 June 2019.</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marL="449263" lvl="0" indent="-449263" algn="just">
              <a:lnSpc>
                <a:spcPct val="100000"/>
              </a:lnSpc>
              <a:spcBef>
                <a:spcPts val="1200"/>
              </a:spcBef>
              <a:buNone/>
            </a:pPr>
            <a:r>
              <a:rPr lang="en-US" sz="1800" dirty="0">
                <a:effectLst/>
                <a:latin typeface="Arial" panose="020B0604020202020204" pitchFamily="34" charset="0"/>
                <a:ea typeface="Calibri" panose="020F0502020204030204" pitchFamily="34" charset="0"/>
                <a:cs typeface="Arial" panose="020B0604020202020204" pitchFamily="34" charset="0"/>
              </a:rPr>
              <a:t>v.	20 March 2019: Council approval to purchase Academia.  All documents requesting Ministerial Authority submitted. 4 April 2020: Dr Keith Jacobs, former chairperson of the Council Finance Committee, advised Prof </a:t>
            </a:r>
            <a:r>
              <a:rPr lang="en-US" sz="1800" dirty="0" err="1">
                <a:effectLst/>
                <a:latin typeface="Arial" panose="020B0604020202020204" pitchFamily="34" charset="0"/>
                <a:ea typeface="Calibri" panose="020F0502020204030204" pitchFamily="34" charset="0"/>
                <a:cs typeface="Arial" panose="020B0604020202020204" pitchFamily="34" charset="0"/>
              </a:rPr>
              <a:t>Zide</a:t>
            </a:r>
            <a:r>
              <a:rPr lang="en-US" sz="1800" dirty="0">
                <a:effectLst/>
                <a:latin typeface="Arial" panose="020B0604020202020204" pitchFamily="34" charset="0"/>
                <a:ea typeface="Calibri" panose="020F0502020204030204" pitchFamily="34" charset="0"/>
                <a:cs typeface="Arial" panose="020B0604020202020204" pitchFamily="34" charset="0"/>
              </a:rPr>
              <a:t> to withdraw approval of Academia decision − no reasons provided.</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marL="449263" lvl="0" indent="-449263" algn="just">
              <a:lnSpc>
                <a:spcPct val="100000"/>
              </a:lnSpc>
              <a:spcBef>
                <a:spcPts val="1200"/>
              </a:spcBef>
              <a:buNone/>
            </a:pPr>
            <a:r>
              <a:rPr lang="en-US" sz="1800" dirty="0">
                <a:effectLst/>
                <a:latin typeface="Arial" panose="020B0604020202020204" pitchFamily="34" charset="0"/>
                <a:ea typeface="Calibri" panose="020F0502020204030204" pitchFamily="34" charset="0"/>
                <a:cs typeface="Arial" panose="020B0604020202020204" pitchFamily="34" charset="0"/>
              </a:rPr>
              <a:t>vi.	Administrator, during the first month of taking over, reviewed due diligence documentation and held discussions with </a:t>
            </a:r>
            <a:r>
              <a:rPr lang="en-US" sz="1800" dirty="0" err="1">
                <a:effectLst/>
                <a:latin typeface="Arial" panose="020B0604020202020204" pitchFamily="34" charset="0"/>
                <a:ea typeface="Calibri" panose="020F0502020204030204" pitchFamily="34" charset="0"/>
                <a:cs typeface="Arial" panose="020B0604020202020204" pitchFamily="34" charset="0"/>
              </a:rPr>
              <a:t>DHET</a:t>
            </a:r>
            <a:r>
              <a:rPr lang="en-US" sz="1800" dirty="0">
                <a:effectLst/>
                <a:latin typeface="Arial" panose="020B0604020202020204" pitchFamily="34" charset="0"/>
                <a:ea typeface="Calibri" panose="020F0502020204030204" pitchFamily="34" charset="0"/>
                <a:cs typeface="Arial" panose="020B0604020202020204" pitchFamily="34" charset="0"/>
              </a:rPr>
              <a:t> before instructing Task Team to proceed with negotiations.</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marL="449263" lvl="0" indent="-449263" algn="just">
              <a:lnSpc>
                <a:spcPct val="100000"/>
              </a:lnSpc>
              <a:spcBef>
                <a:spcPts val="1200"/>
              </a:spcBef>
              <a:buNone/>
            </a:pPr>
            <a:r>
              <a:rPr lang="en-US" sz="1800" dirty="0">
                <a:effectLst/>
                <a:latin typeface="Arial" panose="020B0604020202020204" pitchFamily="34" charset="0"/>
                <a:ea typeface="Calibri" panose="020F0502020204030204" pitchFamily="34" charset="0"/>
                <a:cs typeface="Arial" panose="020B0604020202020204" pitchFamily="34" charset="0"/>
              </a:rPr>
              <a:t>vii.	Seller had obtained an agent and was marketing the property externally; </a:t>
            </a:r>
            <a:r>
              <a:rPr lang="en-US" sz="1800" dirty="0" err="1">
                <a:effectLst/>
                <a:latin typeface="Arial" panose="020B0604020202020204" pitchFamily="34" charset="0"/>
                <a:ea typeface="Calibri" panose="020F0502020204030204" pitchFamily="34" charset="0"/>
                <a:cs typeface="Arial" panose="020B0604020202020204" pitchFamily="34" charset="0"/>
              </a:rPr>
              <a:t>VUT</a:t>
            </a:r>
            <a:r>
              <a:rPr lang="en-US" sz="1800" dirty="0">
                <a:effectLst/>
                <a:latin typeface="Arial" panose="020B0604020202020204" pitchFamily="34" charset="0"/>
                <a:ea typeface="Calibri" panose="020F0502020204030204" pitchFamily="34" charset="0"/>
                <a:cs typeface="Arial" panose="020B0604020202020204" pitchFamily="34" charset="0"/>
              </a:rPr>
              <a:t> advised to participate in this process; further negotiations carried out with advice from </a:t>
            </a:r>
            <a:r>
              <a:rPr lang="en-US" sz="1800" dirty="0" err="1">
                <a:effectLst/>
                <a:latin typeface="Arial" panose="020B0604020202020204" pitchFamily="34" charset="0"/>
                <a:ea typeface="Calibri" panose="020F0502020204030204" pitchFamily="34" charset="0"/>
                <a:cs typeface="Arial" panose="020B0604020202020204" pitchFamily="34" charset="0"/>
              </a:rPr>
              <a:t>DHET</a:t>
            </a:r>
            <a:r>
              <a:rPr lang="en-US" sz="1800" dirty="0">
                <a:effectLst/>
                <a:latin typeface="Arial" panose="020B0604020202020204" pitchFamily="34" charset="0"/>
                <a:ea typeface="Calibri" panose="020F0502020204030204" pitchFamily="34" charset="0"/>
                <a:cs typeface="Arial" panose="020B0604020202020204" pitchFamily="34" charset="0"/>
              </a:rPr>
              <a:t>. </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marL="449263" lvl="0" indent="-449263" algn="just">
              <a:lnSpc>
                <a:spcPct val="100000"/>
              </a:lnSpc>
              <a:spcBef>
                <a:spcPts val="1200"/>
              </a:spcBef>
              <a:buAutoNum type="romanLcPeriod" startAt="8"/>
            </a:pPr>
            <a:r>
              <a:rPr lang="en-US" sz="1800" dirty="0">
                <a:effectLst/>
                <a:latin typeface="Arial" panose="020B0604020202020204" pitchFamily="34" charset="0"/>
                <a:ea typeface="Calibri" panose="020F0502020204030204" pitchFamily="34" charset="0"/>
                <a:cs typeface="Arial" panose="020B0604020202020204" pitchFamily="34" charset="0"/>
              </a:rPr>
              <a:t>Final price negotiated at R370m and accepted by seller</a:t>
            </a:r>
          </a:p>
          <a:p>
            <a:pPr marL="449263" lvl="0" indent="-449263" algn="just">
              <a:lnSpc>
                <a:spcPct val="100000"/>
              </a:lnSpc>
              <a:spcBef>
                <a:spcPts val="1200"/>
              </a:spcBef>
              <a:buFont typeface="Wingdings" panose="05000000000000000000" pitchFamily="2" charset="2"/>
              <a:buChar char="§"/>
            </a:pPr>
            <a:r>
              <a:rPr lang="en-US" sz="1800" dirty="0">
                <a:latin typeface="Arial" panose="020B0604020202020204" pitchFamily="34" charset="0"/>
                <a:ea typeface="Calibri" panose="020F0502020204030204" pitchFamily="34" charset="0"/>
                <a:cs typeface="Arial" panose="020B0604020202020204" pitchFamily="34" charset="0"/>
              </a:rPr>
              <a:t>P</a:t>
            </a:r>
            <a:r>
              <a:rPr lang="en-US" sz="1800" dirty="0">
                <a:effectLst/>
                <a:latin typeface="Arial" panose="020B0604020202020204" pitchFamily="34" charset="0"/>
                <a:ea typeface="Calibri" panose="020F0502020204030204" pitchFamily="34" charset="0"/>
                <a:cs typeface="Arial" panose="020B0604020202020204" pitchFamily="34" charset="0"/>
              </a:rPr>
              <a:t>rice included a saving of R50m of original asking price and an additional saving of VAT of R55m. </a:t>
            </a:r>
          </a:p>
          <a:p>
            <a:pPr marL="449263" lvl="0" indent="-449263" algn="just">
              <a:lnSpc>
                <a:spcPct val="110000"/>
              </a:lnSpc>
              <a:spcBef>
                <a:spcPts val="0"/>
              </a:spcBef>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Standard Bank approved loan of R115m </a:t>
            </a:r>
          </a:p>
          <a:p>
            <a:pPr marL="449263" lvl="0" indent="-449263" algn="just">
              <a:lnSpc>
                <a:spcPct val="110000"/>
              </a:lnSpc>
              <a:spcBef>
                <a:spcPts val="0"/>
              </a:spcBef>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Remaining portion would come from grant funding and interest.  </a:t>
            </a:r>
          </a:p>
          <a:p>
            <a:pPr marL="449263" lvl="0" indent="-449263" algn="just">
              <a:lnSpc>
                <a:spcPct val="110000"/>
              </a:lnSpc>
              <a:spcBef>
                <a:spcPts val="0"/>
              </a:spcBef>
              <a:buFont typeface="Wingdings" panose="05000000000000000000" pitchFamily="2" charset="2"/>
              <a:buChar char="§"/>
            </a:pPr>
            <a:r>
              <a:rPr lang="en-US" sz="1800" dirty="0" err="1">
                <a:effectLst/>
                <a:latin typeface="Arial" panose="020B0604020202020204" pitchFamily="34" charset="0"/>
                <a:ea typeface="Calibri" panose="020F0502020204030204" pitchFamily="34" charset="0"/>
                <a:cs typeface="Arial" panose="020B0604020202020204" pitchFamily="34" charset="0"/>
              </a:rPr>
              <a:t>DHET</a:t>
            </a:r>
            <a:r>
              <a:rPr lang="en-US" sz="1800" dirty="0">
                <a:effectLst/>
                <a:latin typeface="Arial" panose="020B0604020202020204" pitchFamily="34" charset="0"/>
                <a:ea typeface="Calibri" panose="020F0502020204030204" pitchFamily="34" charset="0"/>
                <a:cs typeface="Arial" panose="020B0604020202020204" pitchFamily="34" charset="0"/>
              </a:rPr>
              <a:t> was advised at every stage of the process as well as regular status reports were submitted to </a:t>
            </a:r>
            <a:r>
              <a:rPr lang="en-US" sz="1800" dirty="0" err="1">
                <a:effectLst/>
                <a:latin typeface="Arial" panose="020B0604020202020204" pitchFamily="34" charset="0"/>
                <a:ea typeface="Calibri" panose="020F0502020204030204" pitchFamily="34" charset="0"/>
                <a:cs typeface="Arial" panose="020B0604020202020204" pitchFamily="34" charset="0"/>
              </a:rPr>
              <a:t>Mancom</a:t>
            </a:r>
            <a:r>
              <a:rPr lang="en-US" sz="1800" dirty="0">
                <a:effectLst/>
                <a:latin typeface="Arial" panose="020B0604020202020204" pitchFamily="34" charset="0"/>
                <a:ea typeface="Calibri" panose="020F0502020204030204" pitchFamily="34" charset="0"/>
                <a:cs typeface="Arial" panose="020B0604020202020204" pitchFamily="34" charset="0"/>
              </a:rPr>
              <a:t>.</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marL="449263" lvl="0" indent="-449263" algn="just">
              <a:lnSpc>
                <a:spcPct val="100000"/>
              </a:lnSpc>
              <a:spcBef>
                <a:spcPts val="1200"/>
              </a:spcBef>
              <a:buNone/>
            </a:pPr>
            <a:r>
              <a:rPr lang="en-US" sz="1800" dirty="0">
                <a:effectLst/>
                <a:latin typeface="Arial" panose="020B0604020202020204" pitchFamily="34" charset="0"/>
                <a:ea typeface="Calibri" panose="020F0502020204030204" pitchFamily="34" charset="0"/>
                <a:cs typeface="Arial" panose="020B0604020202020204" pitchFamily="34" charset="0"/>
              </a:rPr>
              <a:t>ix.	Ministerial authority requested and approved.</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marL="449263" lvl="0" indent="-449263" algn="just">
              <a:lnSpc>
                <a:spcPct val="100000"/>
              </a:lnSpc>
              <a:spcBef>
                <a:spcPts val="1200"/>
              </a:spcBef>
              <a:buNone/>
            </a:pPr>
            <a:r>
              <a:rPr lang="en-US" sz="1800" dirty="0">
                <a:effectLst/>
                <a:latin typeface="Arial" panose="020B0604020202020204" pitchFamily="34" charset="0"/>
                <a:ea typeface="Calibri" panose="020F0502020204030204" pitchFamily="34" charset="0"/>
                <a:cs typeface="Arial" panose="020B0604020202020204" pitchFamily="34" charset="0"/>
              </a:rPr>
              <a:t>x.	Standard Bank currently preparing the bank guarantee and attending to the transfer of the property.</a:t>
            </a: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20000"/>
              </a:lnSpc>
              <a:spcBef>
                <a:spcPts val="0"/>
              </a:spcBef>
              <a:buNone/>
              <a:tabLst>
                <a:tab pos="265113" algn="l"/>
              </a:tabLst>
            </a:pPr>
            <a:endParaRPr lang="en-ZA" sz="60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7D551A9C-8178-47D4-AFF6-FB9283233B00}"/>
              </a:ext>
            </a:extLst>
          </p:cNvPr>
          <p:cNvSpPr txBox="1"/>
          <p:nvPr/>
        </p:nvSpPr>
        <p:spPr>
          <a:xfrm>
            <a:off x="615755" y="357896"/>
            <a:ext cx="11056742" cy="400110"/>
          </a:xfrm>
          <a:prstGeom prst="rect">
            <a:avLst/>
          </a:prstGeom>
          <a:ln>
            <a:noFill/>
          </a:ln>
        </p:spPr>
        <p:style>
          <a:lnRef idx="1">
            <a:schemeClr val="dk1"/>
          </a:lnRef>
          <a:fillRef idx="2">
            <a:schemeClr val="dk1"/>
          </a:fillRef>
          <a:effectRef idx="1">
            <a:schemeClr val="dk1"/>
          </a:effectRef>
          <a:fontRef idx="minor">
            <a:schemeClr val="dk1"/>
          </a:fontRef>
        </p:style>
        <p:txBody>
          <a:bodyPr wrap="square" rtlCol="0">
            <a:spAutoFit/>
          </a:bodyPr>
          <a:lstStyle/>
          <a:p>
            <a:pPr algn="just"/>
            <a:r>
              <a:rPr lang="en-ZA" sz="20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REPORT ON ACADEMIA (Cont.) </a:t>
            </a:r>
          </a:p>
        </p:txBody>
      </p:sp>
    </p:spTree>
    <p:extLst>
      <p:ext uri="{BB962C8B-B14F-4D97-AF65-F5344CB8AC3E}">
        <p14:creationId xmlns:p14="http://schemas.microsoft.com/office/powerpoint/2010/main" xmlns="" val="312661961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9503" y="1435769"/>
            <a:ext cx="11056743" cy="5422231"/>
          </a:xfrm>
        </p:spPr>
        <p:txBody>
          <a:bodyPr>
            <a:normAutofit fontScale="92500" lnSpcReduction="10000"/>
          </a:bodyPr>
          <a:lstStyle/>
          <a:p>
            <a:pPr marL="449263" lvl="0" indent="-449263" algn="just">
              <a:buNone/>
              <a:tabLst>
                <a:tab pos="457200" algn="l"/>
              </a:tabLst>
            </a:pPr>
            <a:r>
              <a:rPr lang="en-US" sz="2400" dirty="0" err="1">
                <a:effectLst/>
                <a:latin typeface="Arial" panose="020B0604020202020204" pitchFamily="34" charset="0"/>
                <a:ea typeface="Calibri" panose="020F0502020204030204" pitchFamily="34" charset="0"/>
                <a:cs typeface="Arial" panose="020B0604020202020204" pitchFamily="34" charset="0"/>
              </a:rPr>
              <a:t>i</a:t>
            </a:r>
            <a:r>
              <a:rPr lang="en-US" sz="2400" dirty="0">
                <a:effectLst/>
                <a:latin typeface="Arial" panose="020B0604020202020204" pitchFamily="34" charset="0"/>
                <a:ea typeface="Calibri" panose="020F0502020204030204" pitchFamily="34" charset="0"/>
                <a:cs typeface="Arial" panose="020B0604020202020204" pitchFamily="34" charset="0"/>
              </a:rPr>
              <a:t>.	Appointment of members of the Administrator’s Task Team including Dr </a:t>
            </a:r>
            <a:r>
              <a:rPr lang="en-US" sz="2400" dirty="0" err="1">
                <a:effectLst/>
                <a:latin typeface="Arial" panose="020B0604020202020204" pitchFamily="34" charset="0"/>
                <a:ea typeface="Calibri" panose="020F0502020204030204" pitchFamily="34" charset="0"/>
                <a:cs typeface="Arial" panose="020B0604020202020204" pitchFamily="34" charset="0"/>
              </a:rPr>
              <a:t>Prins</a:t>
            </a:r>
            <a:r>
              <a:rPr lang="en-US" sz="2400" dirty="0">
                <a:effectLst/>
                <a:latin typeface="Arial" panose="020B0604020202020204" pitchFamily="34" charset="0"/>
                <a:ea typeface="Calibri" panose="020F0502020204030204" pitchFamily="34" charset="0"/>
                <a:cs typeface="Arial" panose="020B0604020202020204" pitchFamily="34" charset="0"/>
              </a:rPr>
              <a:t> </a:t>
            </a:r>
            <a:r>
              <a:rPr lang="en-US" sz="2400" dirty="0" err="1">
                <a:effectLst/>
                <a:latin typeface="Arial" panose="020B0604020202020204" pitchFamily="34" charset="0"/>
                <a:ea typeface="Calibri" panose="020F0502020204030204" pitchFamily="34" charset="0"/>
                <a:cs typeface="Arial" panose="020B0604020202020204" pitchFamily="34" charset="0"/>
              </a:rPr>
              <a:t>Nevhutalu</a:t>
            </a:r>
            <a:r>
              <a:rPr lang="en-US" sz="2400" dirty="0">
                <a:effectLst/>
                <a:latin typeface="Arial" panose="020B0604020202020204" pitchFamily="34" charset="0"/>
                <a:ea typeface="Calibri" panose="020F0502020204030204" pitchFamily="34" charset="0"/>
                <a:cs typeface="Arial" panose="020B0604020202020204" pitchFamily="34" charset="0"/>
              </a:rPr>
              <a:t> and </a:t>
            </a:r>
            <a:r>
              <a:rPr lang="en-US" sz="2400" dirty="0" err="1">
                <a:effectLst/>
                <a:latin typeface="Arial" panose="020B0604020202020204" pitchFamily="34" charset="0"/>
                <a:ea typeface="Calibri" panose="020F0502020204030204" pitchFamily="34" charset="0"/>
                <a:cs typeface="Arial" panose="020B0604020202020204" pitchFamily="34" charset="0"/>
              </a:rPr>
              <a:t>Mr</a:t>
            </a:r>
            <a:r>
              <a:rPr lang="en-US" sz="2400" dirty="0">
                <a:effectLst/>
                <a:latin typeface="Arial" panose="020B0604020202020204" pitchFamily="34" charset="0"/>
                <a:ea typeface="Calibri" panose="020F0502020204030204" pitchFamily="34" charset="0"/>
                <a:cs typeface="Arial" panose="020B0604020202020204" pitchFamily="34" charset="0"/>
              </a:rPr>
              <a:t> Andile </a:t>
            </a:r>
            <a:r>
              <a:rPr lang="en-US" sz="2400" dirty="0" err="1">
                <a:effectLst/>
                <a:latin typeface="Arial" panose="020B0604020202020204" pitchFamily="34" charset="0"/>
                <a:ea typeface="Calibri" panose="020F0502020204030204" pitchFamily="34" charset="0"/>
                <a:cs typeface="Arial" panose="020B0604020202020204" pitchFamily="34" charset="0"/>
              </a:rPr>
              <a:t>Nongongo</a:t>
            </a:r>
            <a:r>
              <a:rPr lang="en-US" sz="2400" dirty="0">
                <a:effectLst/>
                <a:latin typeface="Arial" panose="020B0604020202020204" pitchFamily="34" charset="0"/>
                <a:ea typeface="Calibri" panose="020F0502020204030204" pitchFamily="34" charset="0"/>
                <a:cs typeface="Arial" panose="020B0604020202020204" pitchFamily="34" charset="0"/>
              </a:rPr>
              <a:t> were subject to due diligence that included:</a:t>
            </a:r>
          </a:p>
          <a:p>
            <a:pPr marL="977900" lvl="0" indent="-546100" algn="jus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a review of </a:t>
            </a:r>
            <a:r>
              <a:rPr lang="en-US" sz="2400" dirty="0">
                <a:latin typeface="Arial" panose="020B0604020202020204" pitchFamily="34" charset="0"/>
                <a:ea typeface="Calibri" panose="020F0502020204030204" pitchFamily="34" charset="0"/>
                <a:cs typeface="Arial" panose="020B0604020202020204" pitchFamily="34" charset="0"/>
              </a:rPr>
              <a:t>CVs </a:t>
            </a:r>
            <a:r>
              <a:rPr lang="en-US" sz="2400" dirty="0">
                <a:effectLst/>
                <a:latin typeface="Arial" panose="020B0604020202020204" pitchFamily="34" charset="0"/>
                <a:ea typeface="Calibri" panose="020F0502020204030204" pitchFamily="34" charset="0"/>
                <a:cs typeface="Arial" panose="020B0604020202020204" pitchFamily="34" charset="0"/>
              </a:rPr>
              <a:t>to establish their suitability, </a:t>
            </a:r>
          </a:p>
          <a:p>
            <a:pPr marL="977900" lvl="0" indent="-546100" algn="jus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a review of citations on Google and media reports on candidates in order to establish reputational risks, </a:t>
            </a:r>
          </a:p>
          <a:p>
            <a:pPr marL="977900" lvl="0" indent="-546100" algn="jus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interviews with candidates that included  requesting a detailed explanation of concerns; </a:t>
            </a:r>
          </a:p>
          <a:p>
            <a:pPr marL="977900" lvl="0" indent="-546100" algn="just">
              <a:buFont typeface="Wingdings" panose="05000000000000000000" pitchFamily="2"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recommendation for consideration by the Minister and Department, and </a:t>
            </a:r>
          </a:p>
          <a:p>
            <a:pPr marL="977900" lvl="0" indent="-546100" algn="just">
              <a:buFont typeface="Wingdings" panose="05000000000000000000" pitchFamily="2" charset="2"/>
              <a:buChar char="§"/>
            </a:pPr>
            <a:r>
              <a:rPr lang="en-US" sz="2400" dirty="0">
                <a:latin typeface="Arial" panose="020B0604020202020204" pitchFamily="34" charset="0"/>
                <a:ea typeface="Calibri" panose="020F0502020204030204" pitchFamily="34" charset="0"/>
                <a:cs typeface="Arial" panose="020B0604020202020204" pitchFamily="34" charset="0"/>
              </a:rPr>
              <a:t>app</a:t>
            </a:r>
            <a:r>
              <a:rPr lang="en-US" sz="2400" dirty="0">
                <a:effectLst/>
                <a:latin typeface="Arial" panose="020B0604020202020204" pitchFamily="34" charset="0"/>
                <a:ea typeface="Calibri" panose="020F0502020204030204" pitchFamily="34" charset="0"/>
                <a:cs typeface="Arial" panose="020B0604020202020204" pitchFamily="34" charset="0"/>
              </a:rPr>
              <a:t>roval by the Minister.</a:t>
            </a:r>
            <a:endParaRPr lang="en-ZA" sz="24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buNone/>
              <a:tabLst>
                <a:tab pos="457200" algn="l"/>
              </a:tabLst>
            </a:pPr>
            <a:endParaRPr lang="en-ZA" sz="24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buNone/>
              <a:tabLst>
                <a:tab pos="457200" algn="l"/>
              </a:tabLst>
            </a:pPr>
            <a:r>
              <a:rPr lang="en-ZA" sz="2400" dirty="0">
                <a:effectLst/>
                <a:latin typeface="Arial" panose="020B0604020202020204" pitchFamily="34" charset="0"/>
                <a:ea typeface="Calibri" panose="020F0502020204030204" pitchFamily="34" charset="0"/>
                <a:cs typeface="Arial" panose="020B0604020202020204" pitchFamily="34" charset="0"/>
              </a:rPr>
              <a:t>ii.	Mr </a:t>
            </a:r>
            <a:r>
              <a:rPr lang="en-ZA" sz="2400" dirty="0" err="1">
                <a:effectLst/>
                <a:latin typeface="Arial" panose="020B0604020202020204" pitchFamily="34" charset="0"/>
                <a:ea typeface="Calibri" panose="020F0502020204030204" pitchFamily="34" charset="0"/>
                <a:cs typeface="Arial" panose="020B0604020202020204" pitchFamily="34" charset="0"/>
              </a:rPr>
              <a:t>Swana</a:t>
            </a:r>
            <a:r>
              <a:rPr lang="en-ZA" sz="2400" dirty="0">
                <a:effectLst/>
                <a:latin typeface="Arial" panose="020B0604020202020204" pitchFamily="34" charset="0"/>
                <a:ea typeface="Calibri" panose="020F0502020204030204" pitchFamily="34" charset="0"/>
                <a:cs typeface="Arial" panose="020B0604020202020204" pitchFamily="34" charset="0"/>
              </a:rPr>
              <a:t> is not the brother-in-law or related to the Administrator. </a:t>
            </a:r>
          </a:p>
          <a:p>
            <a:pPr marL="342900" lvl="0" indent="-342900" algn="just">
              <a:buFont typeface="+mj-lt"/>
              <a:buAutoNum type="arabicPeriod"/>
              <a:tabLst>
                <a:tab pos="457200" algn="l"/>
              </a:tabLst>
            </a:pPr>
            <a:endParaRPr lang="en-ZA" sz="2400" dirty="0">
              <a:effectLst/>
              <a:latin typeface="Arial" panose="020B0604020202020204" pitchFamily="34" charset="0"/>
              <a:ea typeface="Calibri" panose="020F0502020204030204" pitchFamily="34" charset="0"/>
              <a:cs typeface="Arial" panose="020B0604020202020204" pitchFamily="34" charset="0"/>
            </a:endParaRPr>
          </a:p>
          <a:p>
            <a:pPr marL="449263" lvl="0" indent="-449263" algn="just">
              <a:buNone/>
              <a:tabLst>
                <a:tab pos="457200" algn="l"/>
              </a:tabLst>
            </a:pPr>
            <a:r>
              <a:rPr lang="en-ZA" sz="2400" dirty="0">
                <a:effectLst/>
                <a:latin typeface="Arial" panose="020B0604020202020204" pitchFamily="34" charset="0"/>
                <a:ea typeface="Calibri" panose="020F0502020204030204" pitchFamily="34" charset="0"/>
                <a:cs typeface="Arial" panose="020B0604020202020204" pitchFamily="34" charset="0"/>
              </a:rPr>
              <a:t>iii.	The Administrator has had no prior dealings with Mohamed Attorneys. The company was appointed following the Vaal University of Technology procurement processes. </a:t>
            </a:r>
          </a:p>
          <a:p>
            <a:pPr marL="449263" lvl="0" indent="-449263" algn="just">
              <a:lnSpc>
                <a:spcPct val="100000"/>
              </a:lnSpc>
              <a:spcBef>
                <a:spcPts val="1200"/>
              </a:spcBef>
              <a:buNone/>
            </a:pPr>
            <a:endParaRPr lang="en-ZA" sz="60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7D551A9C-8178-47D4-AFF6-FB9283233B00}"/>
              </a:ext>
            </a:extLst>
          </p:cNvPr>
          <p:cNvSpPr txBox="1"/>
          <p:nvPr/>
        </p:nvSpPr>
        <p:spPr>
          <a:xfrm>
            <a:off x="615755" y="357896"/>
            <a:ext cx="11056742" cy="958660"/>
          </a:xfrm>
          <a:prstGeom prst="rect">
            <a:avLst/>
          </a:prstGeom>
          <a:ln>
            <a:noFill/>
          </a:ln>
        </p:spPr>
        <p:style>
          <a:lnRef idx="1">
            <a:schemeClr val="dk1"/>
          </a:lnRef>
          <a:fillRef idx="2">
            <a:schemeClr val="dk1"/>
          </a:fillRef>
          <a:effectRef idx="1">
            <a:schemeClr val="dk1"/>
          </a:effectRef>
          <a:fontRef idx="minor">
            <a:schemeClr val="dk1"/>
          </a:fontRef>
        </p:style>
        <p:txBody>
          <a:bodyPr wrap="square" rtlCol="0">
            <a:spAutoFit/>
          </a:bodyPr>
          <a:lstStyle/>
          <a:p>
            <a:pPr marL="531813" indent="-531813" algn="just">
              <a:lnSpc>
                <a:spcPct val="150000"/>
              </a:lnSpc>
            </a:pPr>
            <a:r>
              <a:rPr lang="en-ZA" sz="20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D.	</a:t>
            </a:r>
            <a:r>
              <a:rPr lang="en-US" sz="20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MEMBERS OF THE ADMINISTRATOR’S TASK TEAM, RELATIONSHIPS WITH MR </a:t>
            </a:r>
            <a:r>
              <a:rPr lang="en-US" sz="2000" dirty="0" err="1">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SWANA</a:t>
            </a:r>
            <a:r>
              <a:rPr lang="en-US" sz="20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 AND APPOINTMENT OF A FIRM OF ATTORNEYS</a:t>
            </a:r>
            <a:endParaRPr lang="en-ZA" sz="20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35316164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952" y="365126"/>
            <a:ext cx="11056741" cy="886158"/>
          </a:xfrm>
        </p:spPr>
        <p:style>
          <a:lnRef idx="0">
            <a:scrgbClr r="0" g="0" b="0"/>
          </a:lnRef>
          <a:fillRef idx="1003">
            <a:schemeClr val="dk2"/>
          </a:fillRef>
          <a:effectRef idx="0">
            <a:scrgbClr r="0" g="0" b="0"/>
          </a:effectRef>
          <a:fontRef idx="major"/>
        </p:style>
        <p:txBody>
          <a:bodyPr>
            <a:noAutofit/>
          </a:bodyPr>
          <a:lstStyle/>
          <a:p>
            <a:pPr marL="2149475" indent="-2149475" algn="just"/>
            <a:r>
              <a:rPr lang="en-ZA"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QUESTION 2:	University’s response to the appeals submitted by the suspended former </a:t>
            </a:r>
            <a:r>
              <a:rPr lang="en-ZA" sz="24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SRC</a:t>
            </a:r>
            <a:r>
              <a:rPr lang="en-ZA"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members and President of the </a:t>
            </a:r>
            <a:r>
              <a:rPr lang="en-ZA" sz="24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SRC</a:t>
            </a:r>
            <a:endParaRPr lang="en-ZA"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449179" y="2245896"/>
            <a:ext cx="11389895" cy="1793842"/>
          </a:xfrm>
        </p:spPr>
        <p:txBody>
          <a:bodyPr>
            <a:normAutofit fontScale="85000" lnSpcReduction="10000"/>
          </a:bodyPr>
          <a:lstStyle/>
          <a:p>
            <a:pPr marL="342900" indent="-342900" algn="just">
              <a:lnSpc>
                <a:spcPct val="120000"/>
              </a:lnSpc>
              <a:spcBef>
                <a:spcPts val="0"/>
              </a:spcBef>
              <a:buNone/>
              <a:tabLst>
                <a:tab pos="265113" algn="l"/>
              </a:tabLst>
            </a:pPr>
            <a:r>
              <a:rPr lang="en-ZA" sz="2000" dirty="0">
                <a:effectLst/>
                <a:latin typeface="Arial" panose="020B0604020202020204" pitchFamily="34" charset="0"/>
                <a:ea typeface="Calibri" panose="020F0502020204030204" pitchFamily="34" charset="0"/>
                <a:cs typeface="Arial" panose="020B0604020202020204" pitchFamily="34" charset="0"/>
              </a:rPr>
              <a:t>Following the disciplinary matter of the four students, Messrs Maluleke, </a:t>
            </a:r>
            <a:r>
              <a:rPr lang="en-ZA" sz="2000" dirty="0" err="1">
                <a:effectLst/>
                <a:latin typeface="Arial" panose="020B0604020202020204" pitchFamily="34" charset="0"/>
                <a:ea typeface="Calibri" panose="020F0502020204030204" pitchFamily="34" charset="0"/>
                <a:cs typeface="Arial" panose="020B0604020202020204" pitchFamily="34" charset="0"/>
              </a:rPr>
              <a:t>Chabalala</a:t>
            </a:r>
            <a:r>
              <a:rPr lang="en-ZA" sz="2000" dirty="0">
                <a:effectLst/>
                <a:latin typeface="Arial" panose="020B0604020202020204" pitchFamily="34" charset="0"/>
                <a:ea typeface="Calibri" panose="020F0502020204030204" pitchFamily="34" charset="0"/>
                <a:cs typeface="Arial" panose="020B0604020202020204" pitchFamily="34" charset="0"/>
              </a:rPr>
              <a:t>, </a:t>
            </a:r>
            <a:r>
              <a:rPr lang="en-ZA" sz="2000" dirty="0" err="1">
                <a:effectLst/>
                <a:latin typeface="Arial" panose="020B0604020202020204" pitchFamily="34" charset="0"/>
                <a:ea typeface="Calibri" panose="020F0502020204030204" pitchFamily="34" charset="0"/>
                <a:cs typeface="Arial" panose="020B0604020202020204" pitchFamily="34" charset="0"/>
              </a:rPr>
              <a:t>Mawila</a:t>
            </a:r>
            <a:r>
              <a:rPr lang="en-ZA" sz="2000" dirty="0">
                <a:effectLst/>
                <a:latin typeface="Arial" panose="020B0604020202020204" pitchFamily="34" charset="0"/>
                <a:ea typeface="Calibri" panose="020F0502020204030204" pitchFamily="34" charset="0"/>
                <a:cs typeface="Arial" panose="020B0604020202020204" pitchFamily="34" charset="0"/>
              </a:rPr>
              <a:t> and </a:t>
            </a:r>
            <a:r>
              <a:rPr lang="en-ZA" sz="2000" dirty="0" err="1">
                <a:effectLst/>
                <a:latin typeface="Arial" panose="020B0604020202020204" pitchFamily="34" charset="0"/>
                <a:ea typeface="Calibri" panose="020F0502020204030204" pitchFamily="34" charset="0"/>
                <a:cs typeface="Arial" panose="020B0604020202020204" pitchFamily="34" charset="0"/>
              </a:rPr>
              <a:t>Mabunda</a:t>
            </a:r>
            <a:r>
              <a:rPr lang="en-ZA" sz="2000" dirty="0">
                <a:effectLst/>
                <a:latin typeface="Arial" panose="020B0604020202020204" pitchFamily="34" charset="0"/>
                <a:ea typeface="Calibri" panose="020F0502020204030204" pitchFamily="34" charset="0"/>
                <a:cs typeface="Arial" panose="020B0604020202020204" pitchFamily="34" charset="0"/>
              </a:rPr>
              <a:t>, </a:t>
            </a:r>
          </a:p>
          <a:p>
            <a:pPr marL="0" indent="0" algn="just">
              <a:lnSpc>
                <a:spcPct val="120000"/>
              </a:lnSpc>
              <a:spcBef>
                <a:spcPts val="0"/>
              </a:spcBef>
              <a:buNone/>
            </a:pPr>
            <a:r>
              <a:rPr lang="en-ZA" sz="2000" dirty="0">
                <a:effectLst/>
                <a:latin typeface="Arial" panose="020B0604020202020204" pitchFamily="34" charset="0"/>
                <a:ea typeface="Calibri" panose="020F0502020204030204" pitchFamily="34" charset="0"/>
                <a:cs typeface="Arial" panose="020B0604020202020204" pitchFamily="34" charset="0"/>
              </a:rPr>
              <a:t>which was finalised on 21 July 2020, an intention to appeal was lodged against the sanction and the merits of the case. Students’ lawyers could not forward the grounds of the appeal as they required the transcript of the entire disciplinary process. </a:t>
            </a:r>
          </a:p>
          <a:p>
            <a:pPr marL="342900" lvl="0" indent="-342900" algn="just">
              <a:lnSpc>
                <a:spcPct val="120000"/>
              </a:lnSpc>
              <a:spcBef>
                <a:spcPts val="0"/>
              </a:spcBef>
              <a:buNone/>
              <a:tabLst>
                <a:tab pos="265113" algn="l"/>
              </a:tabLst>
            </a:pPr>
            <a:r>
              <a:rPr lang="en-ZA" sz="1800" b="1" dirty="0">
                <a:latin typeface="Arial" panose="020B0604020202020204" pitchFamily="34" charset="0"/>
                <a:ea typeface="Calibri" panose="020F0502020204030204" pitchFamily="34" charset="0"/>
                <a:cs typeface="Arial" panose="020B0604020202020204" pitchFamily="34" charset="0"/>
              </a:rPr>
              <a:t>	</a:t>
            </a:r>
            <a:endParaRPr lang="en-ZA" sz="18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7D551A9C-8178-47D4-AFF6-FB9283233B00}"/>
              </a:ext>
            </a:extLst>
          </p:cNvPr>
          <p:cNvSpPr txBox="1"/>
          <p:nvPr/>
        </p:nvSpPr>
        <p:spPr>
          <a:xfrm>
            <a:off x="637953" y="1625222"/>
            <a:ext cx="11056742" cy="400110"/>
          </a:xfrm>
          <a:prstGeom prst="rect">
            <a:avLst/>
          </a:prstGeom>
          <a:ln>
            <a:noFill/>
          </a:ln>
        </p:spPr>
        <p:style>
          <a:lnRef idx="1">
            <a:schemeClr val="dk1"/>
          </a:lnRef>
          <a:fillRef idx="2">
            <a:schemeClr val="dk1"/>
          </a:fillRef>
          <a:effectRef idx="1">
            <a:schemeClr val="dk1"/>
          </a:effectRef>
          <a:fontRef idx="minor">
            <a:schemeClr val="dk1"/>
          </a:fontRef>
        </p:style>
        <p:txBody>
          <a:bodyPr wrap="square" rtlCol="0">
            <a:spAutoFit/>
          </a:bodyPr>
          <a:lstStyle/>
          <a:p>
            <a:pPr marL="342900" lvl="0" indent="-342900">
              <a:buFont typeface="+mj-lt"/>
              <a:buAutoNum type="alphaUcPeriod"/>
            </a:pPr>
            <a:r>
              <a:rPr lang="en-ZA" sz="20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INTRODUCTION</a:t>
            </a:r>
          </a:p>
        </p:txBody>
      </p:sp>
      <p:sp>
        <p:nvSpPr>
          <p:cNvPr id="7" name="TextBox 6">
            <a:extLst>
              <a:ext uri="{FF2B5EF4-FFF2-40B4-BE49-F238E27FC236}">
                <a16:creationId xmlns:a16="http://schemas.microsoft.com/office/drawing/2014/main" xmlns="" id="{254D91EF-2A07-4574-B3BA-D727F9D9C436}"/>
              </a:ext>
            </a:extLst>
          </p:cNvPr>
          <p:cNvSpPr txBox="1"/>
          <p:nvPr/>
        </p:nvSpPr>
        <p:spPr>
          <a:xfrm>
            <a:off x="567629" y="3839683"/>
            <a:ext cx="11056742" cy="400110"/>
          </a:xfrm>
          <a:prstGeom prst="rect">
            <a:avLst/>
          </a:prstGeom>
          <a:ln>
            <a:noFill/>
          </a:ln>
        </p:spPr>
        <p:style>
          <a:lnRef idx="1">
            <a:schemeClr val="dk1"/>
          </a:lnRef>
          <a:fillRef idx="2">
            <a:schemeClr val="dk1"/>
          </a:fillRef>
          <a:effectRef idx="1">
            <a:schemeClr val="dk1"/>
          </a:effectRef>
          <a:fontRef idx="minor">
            <a:schemeClr val="dk1"/>
          </a:fontRef>
        </p:style>
        <p:txBody>
          <a:bodyPr wrap="square" rtlCol="0">
            <a:spAutoFit/>
          </a:bodyPr>
          <a:lstStyle/>
          <a:p>
            <a:pPr lvl="0"/>
            <a:r>
              <a:rPr lang="en-ZA" sz="200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B.  PROCUREMENT</a:t>
            </a:r>
            <a:r>
              <a:rPr lang="en-ZA"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ZA" sz="200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PROCESS</a:t>
            </a:r>
            <a:endParaRPr lang="en-ZA"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xmlns="" id="{AD3E77C9-653A-420F-9B7F-08F9FE9CC72F}"/>
              </a:ext>
            </a:extLst>
          </p:cNvPr>
          <p:cNvSpPr txBox="1">
            <a:spLocks/>
          </p:cNvSpPr>
          <p:nvPr/>
        </p:nvSpPr>
        <p:spPr>
          <a:xfrm>
            <a:off x="471374" y="4445460"/>
            <a:ext cx="11389895" cy="17938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gn="just">
              <a:buFont typeface="+mj-lt"/>
              <a:buAutoNum type="romanLcPeriod"/>
            </a:pPr>
            <a:r>
              <a:rPr lang="en-ZA" sz="2000" dirty="0">
                <a:effectLst/>
                <a:latin typeface="Arial" panose="020B0604020202020204" pitchFamily="34" charset="0"/>
                <a:ea typeface="Calibri" panose="020F0502020204030204" pitchFamily="34" charset="0"/>
                <a:cs typeface="Arial" panose="020B0604020202020204" pitchFamily="34" charset="0"/>
              </a:rPr>
              <a:t>Judicial Office (JO) sent requests through the ITS system for </a:t>
            </a:r>
            <a:r>
              <a:rPr lang="en-ZA" sz="2000" dirty="0" err="1">
                <a:effectLst/>
                <a:latin typeface="Arial" panose="020B0604020202020204" pitchFamily="34" charset="0"/>
                <a:ea typeface="Calibri" panose="020F0502020204030204" pitchFamily="34" charset="0"/>
                <a:cs typeface="Arial" panose="020B0604020202020204" pitchFamily="34" charset="0"/>
              </a:rPr>
              <a:t>SCM</a:t>
            </a:r>
            <a:r>
              <a:rPr lang="en-ZA" sz="2000" dirty="0">
                <a:effectLst/>
                <a:latin typeface="Arial" panose="020B0604020202020204" pitchFamily="34" charset="0"/>
                <a:ea typeface="Calibri" panose="020F0502020204030204" pitchFamily="34" charset="0"/>
                <a:cs typeface="Arial" panose="020B0604020202020204" pitchFamily="34" charset="0"/>
              </a:rPr>
              <a:t> to find two suppliers i.e. transcription services and legal services.</a:t>
            </a:r>
          </a:p>
          <a:p>
            <a:pPr marL="342900" lvl="0" indent="-342900" algn="just">
              <a:buFont typeface="+mj-lt"/>
              <a:buAutoNum type="romanLcPeriod"/>
            </a:pPr>
            <a:r>
              <a:rPr lang="en-ZA" sz="2000" dirty="0">
                <a:effectLst/>
                <a:latin typeface="Arial" panose="020B0604020202020204" pitchFamily="34" charset="0"/>
                <a:ea typeface="Calibri" panose="020F0502020204030204" pitchFamily="34" charset="0"/>
                <a:cs typeface="Arial" panose="020B0604020202020204" pitchFamily="34" charset="0"/>
              </a:rPr>
              <a:t>Transcription services required for the typing of the complete recordings of disciplinary process; legal services were required to handle the appeal process.</a:t>
            </a:r>
          </a:p>
          <a:p>
            <a:pPr marL="342900" indent="-342900" algn="just">
              <a:lnSpc>
                <a:spcPct val="120000"/>
              </a:lnSpc>
              <a:spcBef>
                <a:spcPts val="0"/>
              </a:spcBef>
              <a:buFont typeface="Arial" panose="020B0604020202020204" pitchFamily="34" charset="0"/>
              <a:buNone/>
              <a:tabLst>
                <a:tab pos="265113" algn="l"/>
              </a:tabLst>
            </a:pPr>
            <a:r>
              <a:rPr lang="en-ZA" sz="1800" b="1" dirty="0">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xmlns="" val="266365500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952" y="365126"/>
            <a:ext cx="11056741" cy="886158"/>
          </a:xfrm>
        </p:spPr>
        <p:style>
          <a:lnRef idx="0">
            <a:scrgbClr r="0" g="0" b="0"/>
          </a:lnRef>
          <a:fillRef idx="1003">
            <a:schemeClr val="dk2"/>
          </a:fillRef>
          <a:effectRef idx="0">
            <a:scrgbClr r="0" g="0" b="0"/>
          </a:effectRef>
          <a:fontRef idx="major"/>
        </p:style>
        <p:txBody>
          <a:bodyPr>
            <a:noAutofit/>
          </a:bodyPr>
          <a:lstStyle/>
          <a:p>
            <a:pPr marL="2149475" indent="-2149475" algn="just"/>
            <a:r>
              <a:rPr lang="en-ZA"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QUESTION 2:	University’s response to the appeals submitted by the suspended former </a:t>
            </a:r>
            <a:r>
              <a:rPr lang="en-ZA" sz="24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SRC</a:t>
            </a:r>
            <a:r>
              <a:rPr lang="en-ZA"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members and President of the </a:t>
            </a:r>
            <a:r>
              <a:rPr lang="en-ZA" sz="24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SRC</a:t>
            </a:r>
            <a:endParaRPr lang="en-ZA"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643121" y="2025333"/>
            <a:ext cx="10905758" cy="2572036"/>
          </a:xfrm>
        </p:spPr>
        <p:txBody>
          <a:bodyPr>
            <a:normAutofit fontScale="25000" lnSpcReduction="20000"/>
          </a:bodyPr>
          <a:lstStyle/>
          <a:p>
            <a:pPr marL="342900" lvl="0" indent="-342900" algn="just">
              <a:buFont typeface="+mj-lt"/>
              <a:buAutoNum type="romanLcPeriod"/>
            </a:pPr>
            <a:r>
              <a:rPr lang="en-ZA" sz="6400" dirty="0">
                <a:effectLst/>
                <a:latin typeface="Arial" panose="020B0604020202020204" pitchFamily="34" charset="0"/>
                <a:ea typeface="Calibri" panose="020F0502020204030204" pitchFamily="34" charset="0"/>
                <a:cs typeface="Arial" panose="020B0604020202020204" pitchFamily="34" charset="0"/>
              </a:rPr>
              <a:t>During August, </a:t>
            </a:r>
            <a:r>
              <a:rPr lang="en-ZA" sz="6400" dirty="0" err="1">
                <a:effectLst/>
                <a:latin typeface="Arial" panose="020B0604020202020204" pitchFamily="34" charset="0"/>
                <a:ea typeface="Calibri" panose="020F0502020204030204" pitchFamily="34" charset="0"/>
                <a:cs typeface="Arial" panose="020B0604020202020204" pitchFamily="34" charset="0"/>
              </a:rPr>
              <a:t>SCM</a:t>
            </a:r>
            <a:r>
              <a:rPr lang="en-ZA" sz="6400" dirty="0">
                <a:effectLst/>
                <a:latin typeface="Arial" panose="020B0604020202020204" pitchFamily="34" charset="0"/>
                <a:ea typeface="Calibri" panose="020F0502020204030204" pitchFamily="34" charset="0"/>
                <a:cs typeface="Arial" panose="020B0604020202020204" pitchFamily="34" charset="0"/>
              </a:rPr>
              <a:t> provided name of law firm appointed to handle the appeals.</a:t>
            </a:r>
          </a:p>
          <a:p>
            <a:pPr marL="342900" lvl="0" indent="-342900" algn="just">
              <a:buFont typeface="+mj-lt"/>
              <a:buAutoNum type="romanLcPeriod"/>
            </a:pPr>
            <a:r>
              <a:rPr lang="en-ZA" sz="6400" dirty="0">
                <a:effectLst/>
                <a:latin typeface="Arial" panose="020B0604020202020204" pitchFamily="34" charset="0"/>
                <a:ea typeface="Calibri" panose="020F0502020204030204" pitchFamily="34" charset="0"/>
                <a:cs typeface="Arial" panose="020B0604020202020204" pitchFamily="34" charset="0"/>
              </a:rPr>
              <a:t>The JO met with the lawyers and handed over all documents and evidence used during the disciplinary proceedings to enable them to prepare for the appeal.</a:t>
            </a:r>
          </a:p>
          <a:p>
            <a:pPr marL="342900" lvl="0" indent="-342900" algn="just">
              <a:buFont typeface="+mj-lt"/>
              <a:buAutoNum type="romanLcPeriod"/>
            </a:pPr>
            <a:r>
              <a:rPr lang="en-ZA" sz="6400" dirty="0">
                <a:effectLst/>
                <a:latin typeface="Arial" panose="020B0604020202020204" pitchFamily="34" charset="0"/>
                <a:ea typeface="Calibri" panose="020F0502020204030204" pitchFamily="34" charset="0"/>
                <a:cs typeface="Arial" panose="020B0604020202020204" pitchFamily="34" charset="0"/>
              </a:rPr>
              <a:t>Due to the unavailability of the transcript, lawyers advised that they could not finalise the appeal process.</a:t>
            </a:r>
          </a:p>
          <a:p>
            <a:pPr marL="342900" lvl="0" indent="-342900" algn="just">
              <a:buFont typeface="+mj-lt"/>
              <a:buAutoNum type="romanLcPeriod"/>
            </a:pPr>
            <a:r>
              <a:rPr lang="en-ZA" sz="6400" dirty="0">
                <a:effectLst/>
                <a:latin typeface="Arial" panose="020B0604020202020204" pitchFamily="34" charset="0"/>
                <a:ea typeface="Calibri" panose="020F0502020204030204" pitchFamily="34" charset="0"/>
                <a:cs typeface="Arial" panose="020B0604020202020204" pitchFamily="34" charset="0"/>
              </a:rPr>
              <a:t>During September, </a:t>
            </a:r>
            <a:r>
              <a:rPr lang="en-ZA" sz="6400" dirty="0" err="1">
                <a:effectLst/>
                <a:latin typeface="Arial" panose="020B0604020202020204" pitchFamily="34" charset="0"/>
                <a:ea typeface="Calibri" panose="020F0502020204030204" pitchFamily="34" charset="0"/>
                <a:cs typeface="Arial" panose="020B0604020202020204" pitchFamily="34" charset="0"/>
              </a:rPr>
              <a:t>SCM</a:t>
            </a:r>
            <a:r>
              <a:rPr lang="en-ZA" sz="6400" dirty="0">
                <a:effectLst/>
                <a:latin typeface="Arial" panose="020B0604020202020204" pitchFamily="34" charset="0"/>
                <a:ea typeface="Calibri" panose="020F0502020204030204" pitchFamily="34" charset="0"/>
                <a:cs typeface="Arial" panose="020B0604020202020204" pitchFamily="34" charset="0"/>
              </a:rPr>
              <a:t> acquired the transcription service.</a:t>
            </a:r>
          </a:p>
          <a:p>
            <a:pPr marL="342900" lvl="0" indent="-342900" algn="just">
              <a:buFont typeface="+mj-lt"/>
              <a:buAutoNum type="romanLcPeriod"/>
            </a:pPr>
            <a:r>
              <a:rPr lang="en-ZA" sz="6400" dirty="0">
                <a:effectLst/>
                <a:latin typeface="Arial" panose="020B0604020202020204" pitchFamily="34" charset="0"/>
                <a:ea typeface="Calibri" panose="020F0502020204030204" pitchFamily="34" charset="0"/>
                <a:cs typeface="Arial" panose="020B0604020202020204" pitchFamily="34" charset="0"/>
              </a:rPr>
              <a:t>Suppliers required 70% deposit paid before they start working; JO made the necessary requisitions to the Finance department. </a:t>
            </a:r>
          </a:p>
          <a:p>
            <a:pPr marL="342900" lvl="0" indent="-342900" algn="just">
              <a:buFont typeface="+mj-lt"/>
              <a:buAutoNum type="romanLcPeriod"/>
            </a:pPr>
            <a:r>
              <a:rPr lang="en-ZA" sz="6400" dirty="0">
                <a:effectLst/>
                <a:latin typeface="Arial" panose="020B0604020202020204" pitchFamily="34" charset="0"/>
                <a:ea typeface="Calibri" panose="020F0502020204030204" pitchFamily="34" charset="0"/>
                <a:cs typeface="Arial" panose="020B0604020202020204" pitchFamily="34" charset="0"/>
              </a:rPr>
              <a:t>The deposit was paid on 9 October 2020. Transcriber advised that they would need 6 weeks to finalise typing the transcript.</a:t>
            </a:r>
          </a:p>
          <a:p>
            <a:pPr marL="342900" lvl="0" indent="-342900" algn="just">
              <a:buFont typeface="+mj-lt"/>
              <a:buAutoNum type="romanLcPeriod"/>
            </a:pPr>
            <a:r>
              <a:rPr lang="en-ZA" sz="6400" dirty="0">
                <a:effectLst/>
                <a:latin typeface="Arial" panose="020B0604020202020204" pitchFamily="34" charset="0"/>
                <a:ea typeface="Calibri" panose="020F0502020204030204" pitchFamily="34" charset="0"/>
                <a:cs typeface="Arial" panose="020B0604020202020204" pitchFamily="34" charset="0"/>
              </a:rPr>
              <a:t>JO requested speeding up of the process, but advised that of impossibility due to the poor quality of the recordings. Each volume to be </a:t>
            </a:r>
            <a:r>
              <a:rPr lang="en-ZA" sz="6400" dirty="0" err="1">
                <a:effectLst/>
                <a:latin typeface="Arial" panose="020B0604020202020204" pitchFamily="34" charset="0"/>
                <a:ea typeface="Calibri" panose="020F0502020204030204" pitchFamily="34" charset="0"/>
                <a:cs typeface="Arial" panose="020B0604020202020204" pitchFamily="34" charset="0"/>
              </a:rPr>
              <a:t>forewarded</a:t>
            </a:r>
            <a:r>
              <a:rPr lang="en-ZA" sz="6400" dirty="0">
                <a:effectLst/>
                <a:latin typeface="Arial" panose="020B0604020202020204" pitchFamily="34" charset="0"/>
                <a:ea typeface="Calibri" panose="020F0502020204030204" pitchFamily="34" charset="0"/>
                <a:cs typeface="Arial" panose="020B0604020202020204" pitchFamily="34" charset="0"/>
              </a:rPr>
              <a:t> as they proceed, which will be forwarded to the lawyers.</a:t>
            </a:r>
          </a:p>
          <a:p>
            <a:pPr marL="342900" indent="-342900" algn="just">
              <a:lnSpc>
                <a:spcPct val="120000"/>
              </a:lnSpc>
              <a:spcBef>
                <a:spcPts val="0"/>
              </a:spcBef>
              <a:buNone/>
              <a:tabLst>
                <a:tab pos="265113" algn="l"/>
              </a:tabLst>
            </a:pPr>
            <a:r>
              <a:rPr lang="en-ZA" sz="2000" dirty="0">
                <a:effectLst/>
                <a:latin typeface="Arial" panose="020B0604020202020204" pitchFamily="34" charset="0"/>
                <a:ea typeface="Calibri" panose="020F0502020204030204" pitchFamily="34" charset="0"/>
                <a:cs typeface="Arial" panose="020B0604020202020204" pitchFamily="34" charset="0"/>
              </a:rPr>
              <a:t> </a:t>
            </a:r>
          </a:p>
          <a:p>
            <a:pPr marL="342900" lvl="0" indent="-342900" algn="just">
              <a:lnSpc>
                <a:spcPct val="120000"/>
              </a:lnSpc>
              <a:spcBef>
                <a:spcPts val="0"/>
              </a:spcBef>
              <a:buNone/>
              <a:tabLst>
                <a:tab pos="265113" algn="l"/>
              </a:tabLst>
            </a:pPr>
            <a:r>
              <a:rPr lang="en-ZA" sz="1800" b="1" dirty="0">
                <a:latin typeface="Arial" panose="020B0604020202020204" pitchFamily="34" charset="0"/>
                <a:ea typeface="Calibri" panose="020F0502020204030204" pitchFamily="34" charset="0"/>
                <a:cs typeface="Arial" panose="020B0604020202020204" pitchFamily="34" charset="0"/>
              </a:rPr>
              <a:t>	</a:t>
            </a:r>
            <a:endParaRPr lang="en-ZA" sz="18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7D551A9C-8178-47D4-AFF6-FB9283233B00}"/>
              </a:ext>
            </a:extLst>
          </p:cNvPr>
          <p:cNvSpPr txBox="1"/>
          <p:nvPr/>
        </p:nvSpPr>
        <p:spPr>
          <a:xfrm>
            <a:off x="637953" y="1625222"/>
            <a:ext cx="11056742" cy="400110"/>
          </a:xfrm>
          <a:prstGeom prst="rect">
            <a:avLst/>
          </a:prstGeom>
          <a:ln>
            <a:noFill/>
          </a:ln>
        </p:spPr>
        <p:style>
          <a:lnRef idx="1">
            <a:schemeClr val="dk1"/>
          </a:lnRef>
          <a:fillRef idx="2">
            <a:schemeClr val="dk1"/>
          </a:fillRef>
          <a:effectRef idx="1">
            <a:schemeClr val="dk1"/>
          </a:effectRef>
          <a:fontRef idx="minor">
            <a:schemeClr val="dk1"/>
          </a:fontRef>
        </p:style>
        <p:txBody>
          <a:bodyPr wrap="square" rtlCol="0">
            <a:spAutoFit/>
          </a:bodyPr>
          <a:lstStyle/>
          <a:p>
            <a:pPr lvl="0"/>
            <a:r>
              <a:rPr lang="en-ZA" sz="2000" dirty="0">
                <a:ln w="0"/>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C.	THE DELAY</a:t>
            </a:r>
          </a:p>
        </p:txBody>
      </p:sp>
      <p:sp>
        <p:nvSpPr>
          <p:cNvPr id="7" name="TextBox 6">
            <a:extLst>
              <a:ext uri="{FF2B5EF4-FFF2-40B4-BE49-F238E27FC236}">
                <a16:creationId xmlns:a16="http://schemas.microsoft.com/office/drawing/2014/main" xmlns="" id="{254D91EF-2A07-4574-B3BA-D727F9D9C436}"/>
              </a:ext>
            </a:extLst>
          </p:cNvPr>
          <p:cNvSpPr txBox="1"/>
          <p:nvPr/>
        </p:nvSpPr>
        <p:spPr>
          <a:xfrm>
            <a:off x="637951" y="4870310"/>
            <a:ext cx="11056742" cy="400110"/>
          </a:xfrm>
          <a:prstGeom prst="rect">
            <a:avLst/>
          </a:prstGeom>
          <a:ln>
            <a:noFill/>
          </a:ln>
        </p:spPr>
        <p:style>
          <a:lnRef idx="1">
            <a:schemeClr val="dk1"/>
          </a:lnRef>
          <a:fillRef idx="2">
            <a:schemeClr val="dk1"/>
          </a:fillRef>
          <a:effectRef idx="1">
            <a:schemeClr val="dk1"/>
          </a:effectRef>
          <a:fontRef idx="minor">
            <a:schemeClr val="dk1"/>
          </a:fontRef>
        </p:style>
        <p:txBody>
          <a:bodyPr wrap="square" rtlCol="0">
            <a:spAutoFit/>
          </a:bodyPr>
          <a:lstStyle/>
          <a:p>
            <a:pPr lvl="0"/>
            <a:r>
              <a:rPr lang="en-ZA" sz="200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D.  CONCLUSION</a:t>
            </a:r>
            <a:endParaRPr lang="en-ZA"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xmlns="" id="{AD3E77C9-653A-420F-9B7F-08F9FE9CC72F}"/>
              </a:ext>
            </a:extLst>
          </p:cNvPr>
          <p:cNvSpPr txBox="1">
            <a:spLocks/>
          </p:cNvSpPr>
          <p:nvPr/>
        </p:nvSpPr>
        <p:spPr>
          <a:xfrm>
            <a:off x="637952" y="5232778"/>
            <a:ext cx="11056742" cy="12600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buFont typeface="Wingdings" panose="05000000000000000000" pitchFamily="2" charset="2"/>
              <a:buChar char="§"/>
              <a:tabLst>
                <a:tab pos="1133475" algn="l"/>
              </a:tabLst>
            </a:pPr>
            <a:r>
              <a:rPr lang="en-ZA" sz="1800" dirty="0">
                <a:effectLst/>
                <a:latin typeface="Calibri" panose="020F0502020204030204" pitchFamily="34" charset="0"/>
                <a:ea typeface="Calibri" panose="020F0502020204030204" pitchFamily="34" charset="0"/>
                <a:cs typeface="Calibri" panose="020F0502020204030204" pitchFamily="34" charset="0"/>
              </a:rPr>
              <a:t>Considering the amount of time it will take for the transcribers to finish typing the record, it is possible that the outcome of the appeal will only be released by late November to early December 2020. </a:t>
            </a:r>
            <a:endParaRPr lang="en-ZA" sz="1800" dirty="0">
              <a:latin typeface="Calibri" panose="020F0502020204030204" pitchFamily="34" charset="0"/>
              <a:ea typeface="Calibri" panose="020F0502020204030204" pitchFamily="34" charset="0"/>
            </a:endParaRPr>
          </a:p>
          <a:p>
            <a:pPr lvl="0" algn="just">
              <a:buFont typeface="Wingdings" panose="05000000000000000000" pitchFamily="2" charset="2"/>
              <a:buChar char="§"/>
              <a:tabLst>
                <a:tab pos="1133475" algn="l"/>
              </a:tabLst>
            </a:pPr>
            <a:r>
              <a:rPr lang="en-ZA" sz="1800" dirty="0">
                <a:effectLst/>
                <a:latin typeface="Calibri" panose="020F0502020204030204" pitchFamily="34" charset="0"/>
                <a:ea typeface="Calibri" panose="020F0502020204030204" pitchFamily="34" charset="0"/>
                <a:cs typeface="Calibri" panose="020F0502020204030204" pitchFamily="34" charset="0"/>
              </a:rPr>
              <a:t>In line with the principle of ‘Innocent until proven guilty’, the students were not suspended from participating in academic activities and continue to do so whilst awaiting the finalisation of the appeal process.</a:t>
            </a:r>
            <a:endParaRPr lang="en-ZA" sz="1800" dirty="0">
              <a:effectLst/>
              <a:latin typeface="Calibri" panose="020F0502020204030204" pitchFamily="34" charset="0"/>
              <a:ea typeface="Calibri" panose="020F0502020204030204" pitchFamily="34" charset="0"/>
            </a:endParaRPr>
          </a:p>
          <a:p>
            <a:pPr marL="0" lvl="0" indent="0" algn="just">
              <a:buNone/>
            </a:pPr>
            <a:endParaRPr lang="en-ZA" sz="1800" b="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913896495"/>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951" y="298654"/>
            <a:ext cx="11056741" cy="1288926"/>
          </a:xfrm>
        </p:spPr>
        <p:style>
          <a:lnRef idx="0">
            <a:scrgbClr r="0" g="0" b="0"/>
          </a:lnRef>
          <a:fillRef idx="1003">
            <a:schemeClr val="dk2"/>
          </a:fillRef>
          <a:effectRef idx="0">
            <a:scrgbClr r="0" g="0" b="0"/>
          </a:effectRef>
          <a:fontRef idx="major"/>
        </p:style>
        <p:txBody>
          <a:bodyPr>
            <a:noAutofit/>
          </a:bodyPr>
          <a:lstStyle/>
          <a:p>
            <a:pPr marL="2149475" indent="-2149475">
              <a:lnSpc>
                <a:spcPct val="100000"/>
              </a:lnSpc>
            </a:pPr>
            <a:r>
              <a:rPr lang="en-ZA" sz="2400" b="1"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QUESTION 3:	Plans in place for the payment of outstanding </a:t>
            </a:r>
            <a:r>
              <a:rPr lang="en-ZA" sz="2400" b="1" dirty="0" err="1">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NSFAS</a:t>
            </a:r>
            <a:r>
              <a:rPr lang="en-ZA" sz="2400" b="1"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rPr>
              <a:t> funding and allowances due to students (clear timeframe)</a:t>
            </a:r>
            <a:endParaRPr lang="en-ZA"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xmlns="" id="{44E9A32F-B0D5-4595-93FA-0060DB0D6E54}"/>
              </a:ext>
            </a:extLst>
          </p:cNvPr>
          <p:cNvGraphicFramePr>
            <a:graphicFrameLocks noGrp="1"/>
          </p:cNvGraphicFramePr>
          <p:nvPr>
            <p:extLst>
              <p:ext uri="{D42A27DB-BD31-4B8C-83A1-F6EECF244321}">
                <p14:modId xmlns:p14="http://schemas.microsoft.com/office/powerpoint/2010/main" xmlns="" val="515366913"/>
              </p:ext>
            </p:extLst>
          </p:nvPr>
        </p:nvGraphicFramePr>
        <p:xfrm>
          <a:off x="567630" y="1773986"/>
          <a:ext cx="11056740" cy="4892040"/>
        </p:xfrm>
        <a:graphic>
          <a:graphicData uri="http://schemas.openxmlformats.org/drawingml/2006/table">
            <a:tbl>
              <a:tblPr firstRow="1" firstCol="1" bandRow="1">
                <a:tableStyleId>{9D7B26C5-4107-4FEC-AEDC-1716B250A1EF}</a:tableStyleId>
              </a:tblPr>
              <a:tblGrid>
                <a:gridCol w="1022565">
                  <a:extLst>
                    <a:ext uri="{9D8B030D-6E8A-4147-A177-3AD203B41FA5}">
                      <a16:colId xmlns:a16="http://schemas.microsoft.com/office/drawing/2014/main" xmlns="" val="2404382686"/>
                    </a:ext>
                  </a:extLst>
                </a:gridCol>
                <a:gridCol w="2965521">
                  <a:extLst>
                    <a:ext uri="{9D8B030D-6E8A-4147-A177-3AD203B41FA5}">
                      <a16:colId xmlns:a16="http://schemas.microsoft.com/office/drawing/2014/main" xmlns="" val="4023287022"/>
                    </a:ext>
                  </a:extLst>
                </a:gridCol>
                <a:gridCol w="2550940">
                  <a:extLst>
                    <a:ext uri="{9D8B030D-6E8A-4147-A177-3AD203B41FA5}">
                      <a16:colId xmlns:a16="http://schemas.microsoft.com/office/drawing/2014/main" xmlns="" val="3262142005"/>
                    </a:ext>
                  </a:extLst>
                </a:gridCol>
                <a:gridCol w="4517714">
                  <a:extLst>
                    <a:ext uri="{9D8B030D-6E8A-4147-A177-3AD203B41FA5}">
                      <a16:colId xmlns:a16="http://schemas.microsoft.com/office/drawing/2014/main" xmlns="" val="3837063771"/>
                    </a:ext>
                  </a:extLst>
                </a:gridCol>
              </a:tblGrid>
              <a:tr h="0">
                <a:tc>
                  <a:txBody>
                    <a:bodyPr/>
                    <a:lstStyle/>
                    <a:p>
                      <a:pPr algn="ctr">
                        <a:lnSpc>
                          <a:spcPct val="107000"/>
                        </a:lnSpc>
                      </a:pPr>
                      <a:r>
                        <a:rPr lang="en-ZA" sz="1500" dirty="0">
                          <a:effectLst/>
                          <a:latin typeface="Arial" panose="020B0604020202020204" pitchFamily="34" charset="0"/>
                          <a:cs typeface="Arial" panose="020B0604020202020204" pitchFamily="34" charset="0"/>
                        </a:rPr>
                        <a:t>Number of students</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ctr">
                        <a:lnSpc>
                          <a:spcPct val="107000"/>
                        </a:lnSpc>
                      </a:pPr>
                      <a:r>
                        <a:rPr lang="en-ZA" sz="1500" dirty="0">
                          <a:effectLst/>
                          <a:latin typeface="Arial" panose="020B0604020202020204" pitchFamily="34" charset="0"/>
                          <a:cs typeface="Arial" panose="020B0604020202020204" pitchFamily="34" charset="0"/>
                        </a:rPr>
                        <a:t>Issue</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ctr">
                        <a:lnSpc>
                          <a:spcPct val="107000"/>
                        </a:lnSpc>
                      </a:pPr>
                      <a:r>
                        <a:rPr lang="en-ZA" sz="1500" dirty="0">
                          <a:effectLst/>
                          <a:latin typeface="Arial" panose="020B0604020202020204" pitchFamily="34" charset="0"/>
                          <a:cs typeface="Arial" panose="020B0604020202020204" pitchFamily="34" charset="0"/>
                        </a:rPr>
                        <a:t>Resolution</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ctr">
                        <a:lnSpc>
                          <a:spcPct val="107000"/>
                        </a:lnSpc>
                      </a:pPr>
                      <a:r>
                        <a:rPr lang="en-ZA" sz="1500">
                          <a:effectLst/>
                          <a:latin typeface="Arial" panose="020B0604020202020204" pitchFamily="34" charset="0"/>
                          <a:cs typeface="Arial" panose="020B0604020202020204" pitchFamily="34" charset="0"/>
                        </a:rPr>
                        <a:t>Status 13 – 10 - 2020</a:t>
                      </a:r>
                      <a:endParaRPr lang="en-ZA" sz="150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extLst>
                  <a:ext uri="{0D108BD9-81ED-4DB2-BD59-A6C34878D82A}">
                    <a16:rowId xmlns:a16="http://schemas.microsoft.com/office/drawing/2014/main" xmlns="" val="12232578"/>
                  </a:ext>
                </a:extLst>
              </a:tr>
              <a:tr h="110913">
                <a:tc gridSpan="3">
                  <a:txBody>
                    <a:bodyPr/>
                    <a:lstStyle/>
                    <a:p>
                      <a:pPr algn="l">
                        <a:lnSpc>
                          <a:spcPct val="107000"/>
                        </a:lnSpc>
                      </a:pPr>
                      <a:endParaRPr lang="en-ZA" sz="1500" dirty="0">
                        <a:effectLst/>
                        <a:latin typeface="Arial" panose="020B0604020202020204" pitchFamily="34" charset="0"/>
                        <a:cs typeface="Arial" panose="020B0604020202020204" pitchFamily="34" charset="0"/>
                      </a:endParaRPr>
                    </a:p>
                  </a:txBody>
                  <a:tcPr marL="44365" marR="44365" marT="0" marB="0"/>
                </a:tc>
                <a:tc hMerge="1">
                  <a:txBody>
                    <a:bodyPr/>
                    <a:lstStyle/>
                    <a:p>
                      <a:endParaRPr lang="en-ZA"/>
                    </a:p>
                  </a:txBody>
                  <a:tcPr/>
                </a:tc>
                <a:tc hMerge="1">
                  <a:txBody>
                    <a:bodyPr/>
                    <a:lstStyle/>
                    <a:p>
                      <a:endParaRPr lang="en-ZA"/>
                    </a:p>
                  </a:txBody>
                  <a:tcPr/>
                </a:tc>
                <a:tc>
                  <a:txBody>
                    <a:bodyPr/>
                    <a:lstStyle/>
                    <a:p>
                      <a:pPr algn="l">
                        <a:lnSpc>
                          <a:spcPct val="107000"/>
                        </a:lnSpc>
                      </a:pPr>
                      <a:endParaRPr lang="en-ZA" sz="1500">
                        <a:effectLst/>
                        <a:latin typeface="Arial" panose="020B0604020202020204" pitchFamily="34" charset="0"/>
                        <a:cs typeface="Arial" panose="020B0604020202020204" pitchFamily="34" charset="0"/>
                      </a:endParaRPr>
                    </a:p>
                  </a:txBody>
                  <a:tcPr marL="44365" marR="44365" marT="0" marB="0"/>
                </a:tc>
                <a:extLst>
                  <a:ext uri="{0D108BD9-81ED-4DB2-BD59-A6C34878D82A}">
                    <a16:rowId xmlns:a16="http://schemas.microsoft.com/office/drawing/2014/main" xmlns="" val="2525245064"/>
                  </a:ext>
                </a:extLst>
              </a:tr>
              <a:tr h="1039299">
                <a:tc>
                  <a:txBody>
                    <a:bodyPr/>
                    <a:lstStyle/>
                    <a:p>
                      <a:pPr algn="l">
                        <a:lnSpc>
                          <a:spcPct val="107000"/>
                        </a:lnSpc>
                      </a:pPr>
                      <a:r>
                        <a:rPr lang="en-ZA" sz="1500" dirty="0">
                          <a:effectLst/>
                          <a:latin typeface="Arial" panose="020B0604020202020204" pitchFamily="34" charset="0"/>
                          <a:cs typeface="Arial" panose="020B0604020202020204" pitchFamily="34" charset="0"/>
                        </a:rPr>
                        <a:t>278</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500" dirty="0">
                          <a:effectLst/>
                          <a:latin typeface="Arial" panose="020B0604020202020204" pitchFamily="34" charset="0"/>
                          <a:cs typeface="Arial" panose="020B0604020202020204" pitchFamily="34" charset="0"/>
                        </a:rPr>
                        <a:t>Accounts not created - registration data only uploaded on 21 July 2020. Only the Executive Administrator can authorize reopening for assistance. </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500" dirty="0" err="1">
                          <a:effectLst/>
                          <a:latin typeface="Arial" panose="020B0604020202020204" pitchFamily="34" charset="0"/>
                          <a:cs typeface="Arial" panose="020B0604020202020204" pitchFamily="34" charset="0"/>
                        </a:rPr>
                        <a:t>NSFAS</a:t>
                      </a:r>
                      <a:r>
                        <a:rPr lang="en-ZA" sz="1500" dirty="0">
                          <a:effectLst/>
                          <a:latin typeface="Arial" panose="020B0604020202020204" pitchFamily="34" charset="0"/>
                          <a:cs typeface="Arial" panose="020B0604020202020204" pitchFamily="34" charset="0"/>
                        </a:rPr>
                        <a:t> will consult Executive Administrator </a:t>
                      </a:r>
                    </a:p>
                    <a:p>
                      <a:pPr algn="l">
                        <a:lnSpc>
                          <a:spcPct val="107000"/>
                        </a:lnSpc>
                      </a:pPr>
                      <a:r>
                        <a:rPr lang="en-ZA" sz="1500" dirty="0">
                          <a:effectLst/>
                          <a:latin typeface="Arial" panose="020B0604020202020204" pitchFamily="34" charset="0"/>
                          <a:cs typeface="Arial" panose="020B0604020202020204" pitchFamily="34" charset="0"/>
                        </a:rPr>
                        <a:t>and </a:t>
                      </a:r>
                      <a:r>
                        <a:rPr lang="en-ZA" sz="1500" dirty="0" err="1">
                          <a:effectLst/>
                          <a:latin typeface="Arial" panose="020B0604020202020204" pitchFamily="34" charset="0"/>
                          <a:cs typeface="Arial" panose="020B0604020202020204" pitchFamily="34" charset="0"/>
                        </a:rPr>
                        <a:t>VUT</a:t>
                      </a:r>
                      <a:r>
                        <a:rPr lang="en-ZA" sz="1500" dirty="0">
                          <a:effectLst/>
                          <a:latin typeface="Arial" panose="020B0604020202020204" pitchFamily="34" charset="0"/>
                          <a:cs typeface="Arial" panose="020B0604020202020204" pitchFamily="34" charset="0"/>
                        </a:rPr>
                        <a:t> will also consult Administrator</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500" dirty="0">
                          <a:effectLst/>
                          <a:latin typeface="Arial" panose="020B0604020202020204" pitchFamily="34" charset="0"/>
                          <a:cs typeface="Arial" panose="020B0604020202020204" pitchFamily="34" charset="0"/>
                        </a:rPr>
                        <a:t>Approval granted by </a:t>
                      </a:r>
                      <a:r>
                        <a:rPr lang="en-ZA" sz="1500" dirty="0" err="1">
                          <a:effectLst/>
                          <a:latin typeface="Arial" panose="020B0604020202020204" pitchFamily="34" charset="0"/>
                          <a:cs typeface="Arial" panose="020B0604020202020204" pitchFamily="34" charset="0"/>
                        </a:rPr>
                        <a:t>NSFAS</a:t>
                      </a:r>
                      <a:r>
                        <a:rPr lang="en-ZA" sz="1500" dirty="0">
                          <a:effectLst/>
                          <a:latin typeface="Arial" panose="020B0604020202020204" pitchFamily="34" charset="0"/>
                          <a:cs typeface="Arial" panose="020B0604020202020204" pitchFamily="34" charset="0"/>
                        </a:rPr>
                        <a:t> Administrator and accounts created.</a:t>
                      </a:r>
                    </a:p>
                    <a:p>
                      <a:pPr algn="l">
                        <a:lnSpc>
                          <a:spcPct val="107000"/>
                        </a:lnSpc>
                      </a:pPr>
                      <a:r>
                        <a:rPr lang="en-ZA" sz="1500" dirty="0" err="1">
                          <a:effectLst/>
                          <a:latin typeface="Arial" panose="020B0604020202020204" pitchFamily="34" charset="0"/>
                          <a:cs typeface="Arial" panose="020B0604020202020204" pitchFamily="34" charset="0"/>
                        </a:rPr>
                        <a:t>NSFAS</a:t>
                      </a:r>
                      <a:r>
                        <a:rPr lang="en-ZA" sz="1500" dirty="0">
                          <a:effectLst/>
                          <a:latin typeface="Arial" panose="020B0604020202020204" pitchFamily="34" charset="0"/>
                          <a:cs typeface="Arial" panose="020B0604020202020204" pitchFamily="34" charset="0"/>
                        </a:rPr>
                        <a:t> confirmed students funded for 2019 and that allowances will be paid on 31 October 2020.</a:t>
                      </a:r>
                    </a:p>
                  </a:txBody>
                  <a:tcPr marL="44365" marR="44365" marT="0" marB="0"/>
                </a:tc>
                <a:extLst>
                  <a:ext uri="{0D108BD9-81ED-4DB2-BD59-A6C34878D82A}">
                    <a16:rowId xmlns:a16="http://schemas.microsoft.com/office/drawing/2014/main" xmlns="" val="175975714"/>
                  </a:ext>
                </a:extLst>
              </a:tr>
              <a:tr h="374230">
                <a:tc>
                  <a:txBody>
                    <a:bodyPr/>
                    <a:lstStyle/>
                    <a:p>
                      <a:pPr algn="l">
                        <a:lnSpc>
                          <a:spcPct val="107000"/>
                        </a:lnSpc>
                      </a:pPr>
                      <a:r>
                        <a:rPr lang="en-ZA" sz="1500">
                          <a:effectLst/>
                          <a:latin typeface="Arial" panose="020B0604020202020204" pitchFamily="34" charset="0"/>
                          <a:cs typeface="Arial" panose="020B0604020202020204" pitchFamily="34" charset="0"/>
                        </a:rPr>
                        <a:t>200</a:t>
                      </a:r>
                      <a:endParaRPr lang="en-ZA" sz="150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500" dirty="0">
                          <a:effectLst/>
                          <a:latin typeface="Arial" panose="020B0604020202020204" pitchFamily="34" charset="0"/>
                          <a:cs typeface="Arial" panose="020B0604020202020204" pitchFamily="34" charset="0"/>
                        </a:rPr>
                        <a:t>N+2 rule</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marL="0" indent="0" algn="l">
                        <a:lnSpc>
                          <a:spcPct val="107000"/>
                        </a:lnSpc>
                      </a:pPr>
                      <a:r>
                        <a:rPr lang="en-ZA" sz="1500" dirty="0" err="1">
                          <a:effectLst/>
                          <a:latin typeface="Arial" panose="020B0604020202020204" pitchFamily="34" charset="0"/>
                          <a:cs typeface="Arial" panose="020B0604020202020204" pitchFamily="34" charset="0"/>
                        </a:rPr>
                        <a:t>NSFAS</a:t>
                      </a:r>
                      <a:r>
                        <a:rPr lang="en-ZA" sz="1500" dirty="0">
                          <a:effectLst/>
                          <a:latin typeface="Arial" panose="020B0604020202020204" pitchFamily="34" charset="0"/>
                          <a:cs typeface="Arial" panose="020B0604020202020204" pitchFamily="34" charset="0"/>
                        </a:rPr>
                        <a:t> to establish if these students are on appeal list and report to </a:t>
                      </a:r>
                      <a:r>
                        <a:rPr lang="en-ZA" sz="1500" dirty="0" err="1">
                          <a:effectLst/>
                          <a:latin typeface="Arial" panose="020B0604020202020204" pitchFamily="34" charset="0"/>
                          <a:cs typeface="Arial" panose="020B0604020202020204" pitchFamily="34" charset="0"/>
                        </a:rPr>
                        <a:t>VUT</a:t>
                      </a:r>
                      <a:r>
                        <a:rPr lang="en-ZA" sz="1500" dirty="0">
                          <a:effectLst/>
                          <a:latin typeface="Arial" panose="020B0604020202020204" pitchFamily="34" charset="0"/>
                          <a:cs typeface="Arial" panose="020B0604020202020204" pitchFamily="34" charset="0"/>
                        </a:rPr>
                        <a:t>.</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500" dirty="0">
                          <a:effectLst/>
                          <a:latin typeface="Arial" panose="020B0604020202020204" pitchFamily="34" charset="0"/>
                          <a:cs typeface="Arial" panose="020B0604020202020204" pitchFamily="34" charset="0"/>
                        </a:rPr>
                        <a:t>Students not on the appeals list and therefore not funded.</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extLst>
                  <a:ext uri="{0D108BD9-81ED-4DB2-BD59-A6C34878D82A}">
                    <a16:rowId xmlns:a16="http://schemas.microsoft.com/office/drawing/2014/main" xmlns="" val="1066025351"/>
                  </a:ext>
                </a:extLst>
              </a:tr>
              <a:tr h="1155348">
                <a:tc>
                  <a:txBody>
                    <a:bodyPr/>
                    <a:lstStyle/>
                    <a:p>
                      <a:pPr algn="l">
                        <a:lnSpc>
                          <a:spcPct val="107000"/>
                        </a:lnSpc>
                      </a:pPr>
                      <a:r>
                        <a:rPr lang="en-ZA" sz="1500">
                          <a:effectLst/>
                          <a:latin typeface="Arial" panose="020B0604020202020204" pitchFamily="34" charset="0"/>
                          <a:cs typeface="Arial" panose="020B0604020202020204" pitchFamily="34" charset="0"/>
                        </a:rPr>
                        <a:t>14</a:t>
                      </a:r>
                      <a:endParaRPr lang="en-ZA" sz="150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500" dirty="0">
                          <a:effectLst/>
                          <a:latin typeface="Arial" panose="020B0604020202020204" pitchFamily="34" charset="0"/>
                          <a:cs typeface="Arial" panose="020B0604020202020204" pitchFamily="34" charset="0"/>
                        </a:rPr>
                        <a:t>Students did not sign the contracts. </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500">
                          <a:effectLst/>
                          <a:latin typeface="Arial" panose="020B0604020202020204" pitchFamily="34" charset="0"/>
                          <a:cs typeface="Arial" panose="020B0604020202020204" pitchFamily="34" charset="0"/>
                        </a:rPr>
                        <a:t>Reason being investigated.</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marL="285750" indent="-285750" algn="l">
                        <a:lnSpc>
                          <a:spcPct val="107000"/>
                        </a:lnSpc>
                        <a:buFont typeface="Wingdings" panose="05000000000000000000" pitchFamily="2" charset="2"/>
                        <a:buChar char="§"/>
                      </a:pPr>
                      <a:r>
                        <a:rPr lang="en-ZA" sz="1500" dirty="0">
                          <a:effectLst/>
                          <a:latin typeface="Arial" panose="020B0604020202020204" pitchFamily="34" charset="0"/>
                          <a:cs typeface="Arial" panose="020B0604020202020204" pitchFamily="34" charset="0"/>
                        </a:rPr>
                        <a:t>2 student signed contracts</a:t>
                      </a:r>
                    </a:p>
                    <a:p>
                      <a:pPr marL="285750" indent="-285750" algn="l">
                        <a:lnSpc>
                          <a:spcPct val="107000"/>
                        </a:lnSpc>
                        <a:buFont typeface="Wingdings" panose="05000000000000000000" pitchFamily="2" charset="2"/>
                        <a:buChar char="§"/>
                      </a:pPr>
                      <a:r>
                        <a:rPr lang="en-ZA" sz="1500" dirty="0">
                          <a:effectLst/>
                          <a:latin typeface="Arial" panose="020B0604020202020204" pitchFamily="34" charset="0"/>
                          <a:cs typeface="Arial" panose="020B0604020202020204" pitchFamily="34" charset="0"/>
                        </a:rPr>
                        <a:t>1 student already signed; </a:t>
                      </a:r>
                    </a:p>
                    <a:p>
                      <a:pPr marL="285750" indent="-285750" algn="l">
                        <a:lnSpc>
                          <a:spcPct val="107000"/>
                        </a:lnSpc>
                        <a:buFont typeface="Wingdings" panose="05000000000000000000" pitchFamily="2" charset="2"/>
                        <a:buChar char="§"/>
                      </a:pPr>
                      <a:r>
                        <a:rPr lang="en-ZA" sz="1500" dirty="0">
                          <a:effectLst/>
                          <a:latin typeface="Arial" panose="020B0604020202020204" pitchFamily="34" charset="0"/>
                          <a:cs typeface="Arial" panose="020B0604020202020204" pitchFamily="34" charset="0"/>
                        </a:rPr>
                        <a:t>7 students forgotten </a:t>
                      </a:r>
                      <a:r>
                        <a:rPr lang="en-ZA" sz="1500" dirty="0" err="1">
                          <a:effectLst/>
                          <a:latin typeface="Arial" panose="020B0604020202020204" pitchFamily="34" charset="0"/>
                          <a:cs typeface="Arial" panose="020B0604020202020204" pitchFamily="34" charset="0"/>
                        </a:rPr>
                        <a:t>NSFAS</a:t>
                      </a:r>
                      <a:r>
                        <a:rPr lang="en-ZA" sz="1500" dirty="0">
                          <a:effectLst/>
                          <a:latin typeface="Arial" panose="020B0604020202020204" pitchFamily="34" charset="0"/>
                          <a:cs typeface="Arial" panose="020B0604020202020204" pitchFamily="34" charset="0"/>
                        </a:rPr>
                        <a:t> password and no access to emails linked to </a:t>
                      </a:r>
                      <a:r>
                        <a:rPr lang="en-ZA" sz="1500" dirty="0" err="1">
                          <a:effectLst/>
                          <a:latin typeface="Arial" panose="020B0604020202020204" pitchFamily="34" charset="0"/>
                          <a:cs typeface="Arial" panose="020B0604020202020204" pitchFamily="34" charset="0"/>
                        </a:rPr>
                        <a:t>NSFAS</a:t>
                      </a:r>
                      <a:r>
                        <a:rPr lang="en-ZA" sz="1500" dirty="0">
                          <a:effectLst/>
                          <a:latin typeface="Arial" panose="020B0604020202020204" pitchFamily="34" charset="0"/>
                          <a:cs typeface="Arial" panose="020B0604020202020204" pitchFamily="34" charset="0"/>
                        </a:rPr>
                        <a:t> profile; </a:t>
                      </a:r>
                    </a:p>
                    <a:p>
                      <a:pPr marL="285750" indent="-285750" algn="l">
                        <a:lnSpc>
                          <a:spcPct val="107000"/>
                        </a:lnSpc>
                        <a:buFont typeface="Wingdings" panose="05000000000000000000" pitchFamily="2" charset="2"/>
                        <a:buChar char="§"/>
                      </a:pPr>
                      <a:r>
                        <a:rPr lang="en-ZA" sz="1500" dirty="0">
                          <a:effectLst/>
                          <a:latin typeface="Arial" panose="020B0604020202020204" pitchFamily="34" charset="0"/>
                          <a:cs typeface="Arial" panose="020B0604020202020204" pitchFamily="34" charset="0"/>
                        </a:rPr>
                        <a:t>2 students accepted other bursaries; </a:t>
                      </a:r>
                    </a:p>
                    <a:p>
                      <a:pPr marL="285750" indent="-285750" algn="l">
                        <a:lnSpc>
                          <a:spcPct val="107000"/>
                        </a:lnSpc>
                        <a:buFont typeface="Wingdings" panose="05000000000000000000" pitchFamily="2" charset="2"/>
                        <a:buChar char="§"/>
                      </a:pPr>
                      <a:r>
                        <a:rPr lang="en-ZA" sz="1500" dirty="0">
                          <a:effectLst/>
                          <a:latin typeface="Arial" panose="020B0604020202020204" pitchFamily="34" charset="0"/>
                          <a:cs typeface="Arial" panose="020B0604020202020204" pitchFamily="34" charset="0"/>
                        </a:rPr>
                        <a:t>2 students are still under investigation.</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extLst>
                  <a:ext uri="{0D108BD9-81ED-4DB2-BD59-A6C34878D82A}">
                    <a16:rowId xmlns:a16="http://schemas.microsoft.com/office/drawing/2014/main" xmlns="" val="2758009572"/>
                  </a:ext>
                </a:extLst>
              </a:tr>
              <a:tr h="343010">
                <a:tc>
                  <a:txBody>
                    <a:bodyPr/>
                    <a:lstStyle/>
                    <a:p>
                      <a:pPr algn="l">
                        <a:lnSpc>
                          <a:spcPct val="107000"/>
                        </a:lnSpc>
                      </a:pPr>
                      <a:r>
                        <a:rPr lang="en-ZA" sz="1500">
                          <a:effectLst/>
                          <a:latin typeface="Arial" panose="020B0604020202020204" pitchFamily="34" charset="0"/>
                          <a:cs typeface="Arial" panose="020B0604020202020204" pitchFamily="34" charset="0"/>
                        </a:rPr>
                        <a:t>178</a:t>
                      </a:r>
                      <a:endParaRPr lang="en-ZA" sz="150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500" dirty="0">
                          <a:effectLst/>
                          <a:latin typeface="Arial" panose="020B0604020202020204" pitchFamily="34" charset="0"/>
                          <a:cs typeface="Arial" panose="020B0604020202020204" pitchFamily="34" charset="0"/>
                        </a:rPr>
                        <a:t>Student affected by close-out </a:t>
                      </a:r>
                    </a:p>
                    <a:p>
                      <a:pPr algn="l">
                        <a:lnSpc>
                          <a:spcPct val="107000"/>
                        </a:lnSpc>
                      </a:pPr>
                      <a:r>
                        <a:rPr lang="en-ZA" sz="1500" dirty="0">
                          <a:effectLst/>
                          <a:latin typeface="Arial" panose="020B0604020202020204" pitchFamily="34" charset="0"/>
                          <a:cs typeface="Arial" panose="020B0604020202020204" pitchFamily="34" charset="0"/>
                        </a:rPr>
                        <a:t>project for 2017-2019</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500" dirty="0">
                          <a:effectLst/>
                          <a:latin typeface="Arial" panose="020B0604020202020204" pitchFamily="34" charset="0"/>
                          <a:cs typeface="Arial" panose="020B0604020202020204" pitchFamily="34" charset="0"/>
                        </a:rPr>
                        <a:t>Still under investigation and discussion with </a:t>
                      </a:r>
                      <a:r>
                        <a:rPr lang="en-ZA" sz="1500" dirty="0" err="1">
                          <a:effectLst/>
                          <a:latin typeface="Arial" panose="020B0604020202020204" pitchFamily="34" charset="0"/>
                          <a:cs typeface="Arial" panose="020B0604020202020204" pitchFamily="34" charset="0"/>
                        </a:rPr>
                        <a:t>NSFAS</a:t>
                      </a:r>
                      <a:r>
                        <a:rPr lang="en-ZA" sz="1500" dirty="0">
                          <a:effectLst/>
                          <a:latin typeface="Arial" panose="020B0604020202020204" pitchFamily="34" charset="0"/>
                          <a:cs typeface="Arial" panose="020B0604020202020204" pitchFamily="34" charset="0"/>
                        </a:rPr>
                        <a:t>.</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tc>
                  <a:txBody>
                    <a:bodyPr/>
                    <a:lstStyle/>
                    <a:p>
                      <a:pPr algn="l">
                        <a:lnSpc>
                          <a:spcPct val="107000"/>
                        </a:lnSpc>
                      </a:pPr>
                      <a:r>
                        <a:rPr lang="en-ZA" sz="1500" dirty="0">
                          <a:effectLst/>
                          <a:latin typeface="Arial" panose="020B0604020202020204" pitchFamily="34" charset="0"/>
                          <a:cs typeface="Arial" panose="020B0604020202020204" pitchFamily="34" charset="0"/>
                        </a:rPr>
                        <a:t>Work-in-progress.</a:t>
                      </a:r>
                    </a:p>
                    <a:p>
                      <a:pPr algn="l">
                        <a:lnSpc>
                          <a:spcPct val="107000"/>
                        </a:lnSpc>
                      </a:pPr>
                      <a:r>
                        <a:rPr lang="en-ZA" sz="1500" dirty="0">
                          <a:effectLst/>
                          <a:latin typeface="Arial" panose="020B0604020202020204" pitchFamily="34" charset="0"/>
                          <a:cs typeface="Arial" panose="020B0604020202020204" pitchFamily="34" charset="0"/>
                        </a:rPr>
                        <a:t>Meeting scheduled for 15/10/2020</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44365" marR="44365" marT="0" marB="0"/>
                </a:tc>
                <a:extLst>
                  <a:ext uri="{0D108BD9-81ED-4DB2-BD59-A6C34878D82A}">
                    <a16:rowId xmlns:a16="http://schemas.microsoft.com/office/drawing/2014/main" xmlns="" val="3177485524"/>
                  </a:ext>
                </a:extLst>
              </a:tr>
            </a:tbl>
          </a:graphicData>
        </a:graphic>
      </p:graphicFrame>
    </p:spTree>
    <p:extLst>
      <p:ext uri="{BB962C8B-B14F-4D97-AF65-F5344CB8AC3E}">
        <p14:creationId xmlns:p14="http://schemas.microsoft.com/office/powerpoint/2010/main" xmlns="" val="160009572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1010</Words>
  <Application>Microsoft Office PowerPoint</Application>
  <PresentationFormat>Custom</PresentationFormat>
  <Paragraphs>188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QUESTION 1: Detailed response on allegations from the whistle-blower </vt:lpstr>
      <vt:lpstr>Slide 3</vt:lpstr>
      <vt:lpstr>Slide 4</vt:lpstr>
      <vt:lpstr>Slide 5</vt:lpstr>
      <vt:lpstr>Slide 6</vt:lpstr>
      <vt:lpstr>QUESTION 2: University’s response to the appeals submitted by the suspended former SRC members and President of the SRC</vt:lpstr>
      <vt:lpstr>QUESTION 2: University’s response to the appeals submitted by the suspended former SRC members and President of the SRC</vt:lpstr>
      <vt:lpstr>QUESTION 3: Plans in place for the payment of outstanding NSFAS funding and allowances due to students (clear timeframe)</vt:lpstr>
      <vt:lpstr>QUESTION 3 cont.</vt:lpstr>
      <vt:lpstr>QUESTION 4:   Update on the appointment of the University’s Ombudsman</vt:lpstr>
      <vt:lpstr>QUESTION 5: Progress in the implementation of the SNG report recommendations</vt:lpstr>
      <vt:lpstr>QUESTION 5 Cont.</vt:lpstr>
      <vt:lpstr>QUESTION 6: Consequence management implemented against employees responsible for the late submission of student registration data to NSFAS and those implicated in the forensic report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Scott</dc:creator>
  <cp:lastModifiedBy>USER</cp:lastModifiedBy>
  <cp:revision>25</cp:revision>
  <dcterms:created xsi:type="dcterms:W3CDTF">2020-10-22T07:30:51Z</dcterms:created>
  <dcterms:modified xsi:type="dcterms:W3CDTF">2020-10-28T10:48:08Z</dcterms:modified>
</cp:coreProperties>
</file>