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481" r:id="rId2"/>
    <p:sldId id="812" r:id="rId3"/>
    <p:sldId id="822" r:id="rId4"/>
    <p:sldId id="857" r:id="rId5"/>
    <p:sldId id="858" r:id="rId6"/>
    <p:sldId id="859" r:id="rId7"/>
    <p:sldId id="860" r:id="rId8"/>
    <p:sldId id="853" r:id="rId9"/>
    <p:sldId id="840" r:id="rId10"/>
    <p:sldId id="841" r:id="rId11"/>
    <p:sldId id="842" r:id="rId12"/>
    <p:sldId id="843" r:id="rId13"/>
    <p:sldId id="856" r:id="rId14"/>
    <p:sldId id="861" r:id="rId15"/>
    <p:sldId id="847" r:id="rId16"/>
    <p:sldId id="854" r:id="rId17"/>
    <p:sldId id="855" r:id="rId18"/>
    <p:sldId id="846" r:id="rId19"/>
    <p:sldId id="316"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wazi Mahlangu" initials="L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2" autoAdjust="0"/>
    <p:restoredTop sz="94095" autoAdjust="0"/>
  </p:normalViewPr>
  <p:slideViewPr>
    <p:cSldViewPr>
      <p:cViewPr varScale="1">
        <p:scale>
          <a:sx n="79" d="100"/>
          <a:sy n="79" d="100"/>
        </p:scale>
        <p:origin x="-94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3"/>
          </a:xfrm>
          <a:prstGeom prst="rect">
            <a:avLst/>
          </a:prstGeom>
        </p:spPr>
        <p:txBody>
          <a:bodyPr vert="horz" lIns="93811" tIns="46906" rIns="93811" bIns="46906"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6333"/>
          </a:xfrm>
          <a:prstGeom prst="rect">
            <a:avLst/>
          </a:prstGeom>
        </p:spPr>
        <p:txBody>
          <a:bodyPr vert="horz" lIns="93811" tIns="46906" rIns="93811" bIns="46906" rtlCol="0"/>
          <a:lstStyle>
            <a:lvl1pPr algn="r">
              <a:defRPr sz="1200"/>
            </a:lvl1pPr>
          </a:lstStyle>
          <a:p>
            <a:fld id="{7FBC0D0F-C5EE-49F2-9365-CB8ECB237492}" type="datetimeFigureOut">
              <a:rPr lang="en-US" smtClean="0"/>
              <a:pPr/>
              <a:t>10/28/2020</a:t>
            </a:fld>
            <a:endParaRPr lang="en-US"/>
          </a:p>
        </p:txBody>
      </p:sp>
      <p:sp>
        <p:nvSpPr>
          <p:cNvPr id="4" name="Footer Placeholder 3"/>
          <p:cNvSpPr>
            <a:spLocks noGrp="1"/>
          </p:cNvSpPr>
          <p:nvPr>
            <p:ph type="ftr" sz="quarter" idx="2"/>
          </p:nvPr>
        </p:nvSpPr>
        <p:spPr>
          <a:xfrm>
            <a:off x="1" y="9428584"/>
            <a:ext cx="2945659" cy="496333"/>
          </a:xfrm>
          <a:prstGeom prst="rect">
            <a:avLst/>
          </a:prstGeom>
        </p:spPr>
        <p:txBody>
          <a:bodyPr vert="horz" lIns="93811" tIns="46906" rIns="93811" bIns="46906"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3"/>
          </a:xfrm>
          <a:prstGeom prst="rect">
            <a:avLst/>
          </a:prstGeom>
        </p:spPr>
        <p:txBody>
          <a:bodyPr vert="horz" lIns="93811" tIns="46906" rIns="93811" bIns="46906" rtlCol="0" anchor="b"/>
          <a:lstStyle>
            <a:lvl1pPr algn="r">
              <a:defRPr sz="1200"/>
            </a:lvl1pPr>
          </a:lstStyle>
          <a:p>
            <a:fld id="{60903502-1FF9-47FB-A51A-EFE8370E3BCF}" type="slidenum">
              <a:rPr lang="en-US" smtClean="0"/>
              <a:pPr/>
              <a:t>‹#›</a:t>
            </a:fld>
            <a:endParaRPr lang="en-US"/>
          </a:p>
        </p:txBody>
      </p:sp>
    </p:spTree>
    <p:extLst>
      <p:ext uri="{BB962C8B-B14F-4D97-AF65-F5344CB8AC3E}">
        <p14:creationId xmlns:p14="http://schemas.microsoft.com/office/powerpoint/2010/main" xmlns="" val="173217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3"/>
          </a:xfrm>
          <a:prstGeom prst="rect">
            <a:avLst/>
          </a:prstGeom>
        </p:spPr>
        <p:txBody>
          <a:bodyPr vert="horz" lIns="93811" tIns="46906" rIns="93811" bIns="46906" rtlCol="0"/>
          <a:lstStyle>
            <a:lvl1pPr algn="l">
              <a:defRPr sz="1200"/>
            </a:lvl1pPr>
          </a:lstStyle>
          <a:p>
            <a:endParaRPr lang="en-US"/>
          </a:p>
        </p:txBody>
      </p:sp>
      <p:sp>
        <p:nvSpPr>
          <p:cNvPr id="3" name="Date Placeholder 2"/>
          <p:cNvSpPr>
            <a:spLocks noGrp="1"/>
          </p:cNvSpPr>
          <p:nvPr>
            <p:ph type="dt" idx="1"/>
          </p:nvPr>
        </p:nvSpPr>
        <p:spPr>
          <a:xfrm>
            <a:off x="3850444" y="1"/>
            <a:ext cx="2945659" cy="496333"/>
          </a:xfrm>
          <a:prstGeom prst="rect">
            <a:avLst/>
          </a:prstGeom>
        </p:spPr>
        <p:txBody>
          <a:bodyPr vert="horz" lIns="93811" tIns="46906" rIns="93811" bIns="46906" rtlCol="0"/>
          <a:lstStyle>
            <a:lvl1pPr algn="r">
              <a:defRPr sz="1200"/>
            </a:lvl1pPr>
          </a:lstStyle>
          <a:p>
            <a:fld id="{B4CB5A10-0600-4FD6-B817-C95223BBB0E7}" type="datetimeFigureOut">
              <a:rPr lang="en-US" smtClean="0"/>
              <a:pPr/>
              <a:t>10/28/2020</a:t>
            </a:fld>
            <a:endParaRPr lang="en-US"/>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3811" tIns="46906" rIns="93811" bIns="46906" rtlCol="0" anchor="ctr"/>
          <a:lstStyle/>
          <a:p>
            <a:endParaRPr lang="en-US"/>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3811" tIns="46906" rIns="93811" bIns="46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3"/>
          </a:xfrm>
          <a:prstGeom prst="rect">
            <a:avLst/>
          </a:prstGeom>
        </p:spPr>
        <p:txBody>
          <a:bodyPr vert="horz" lIns="93811" tIns="46906" rIns="93811" bIns="46906"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3"/>
          </a:xfrm>
          <a:prstGeom prst="rect">
            <a:avLst/>
          </a:prstGeom>
        </p:spPr>
        <p:txBody>
          <a:bodyPr vert="horz" lIns="93811" tIns="46906" rIns="93811" bIns="46906" rtlCol="0" anchor="b"/>
          <a:lstStyle>
            <a:lvl1pPr algn="r">
              <a:defRPr sz="1200"/>
            </a:lvl1pPr>
          </a:lstStyle>
          <a:p>
            <a:fld id="{E5E26D49-773D-485C-8ECC-F581738D1F05}" type="slidenum">
              <a:rPr lang="en-US" smtClean="0"/>
              <a:pPr/>
              <a:t>‹#›</a:t>
            </a:fld>
            <a:endParaRPr lang="en-US"/>
          </a:p>
        </p:txBody>
      </p:sp>
    </p:spTree>
    <p:extLst>
      <p:ext uri="{BB962C8B-B14F-4D97-AF65-F5344CB8AC3E}">
        <p14:creationId xmlns:p14="http://schemas.microsoft.com/office/powerpoint/2010/main" xmlns="" val="192151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259F87-0F39-4597-A9C2-144F76B17590}" type="datetime1">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114213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2666A-E2F1-4D62-A44F-A0AA961619D9}" type="datetime1">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20330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A804B-5883-4292-B144-A1139E7DD9A5}" type="datetime1">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365077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1D1F2-BDFE-44EA-88B6-2C4834927CA4}" type="datetime1">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6625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A12BB-A550-4006-A635-0E2CE34CF53D}" type="datetime1">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60323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50B97-FE90-497D-A63B-D7212D8B4E5A}" type="datetime1">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30379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38FB1-A6F6-4E0B-9E0D-5D436ABF111E}" type="datetime1">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129952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22F57D-D3A1-4A6C-AB72-FC3D8D592818}" type="datetime1">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124964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9B257-54FC-4E87-88D6-DEE0E1113020}" type="datetime1">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17672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A64BF-C919-4989-BCC7-6889D14C400D}" type="datetime1">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216987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01FE6-FA30-4C42-8EA0-2F233AEC57E8}" type="datetime1">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19266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E39A2-9A95-46B3-B44E-5DE1AE19DFE0}" type="datetime1">
              <a:rPr lang="en-US" smtClean="0"/>
              <a:pPr/>
              <a:t>10/28/2020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DB8B8-F605-4586-B934-FF56C8C71DDE}" type="slidenum">
              <a:rPr lang="en-US" smtClean="0"/>
              <a:pPr/>
              <a:t>‹#›</a:t>
            </a:fld>
            <a:endParaRPr lang="en-US"/>
          </a:p>
        </p:txBody>
      </p:sp>
    </p:spTree>
    <p:extLst>
      <p:ext uri="{BB962C8B-B14F-4D97-AF65-F5344CB8AC3E}">
        <p14:creationId xmlns:p14="http://schemas.microsoft.com/office/powerpoint/2010/main" xmlns="" val="298005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5400000">
            <a:off x="4186134" y="1909866"/>
            <a:ext cx="6867729" cy="304799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3853" y="4572000"/>
            <a:ext cx="5562600"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mj-lt"/>
            </a:endParaRPr>
          </a:p>
        </p:txBody>
      </p:sp>
      <p:sp>
        <p:nvSpPr>
          <p:cNvPr id="3" name="Rectangle 2"/>
          <p:cNvSpPr/>
          <p:nvPr/>
        </p:nvSpPr>
        <p:spPr>
          <a:xfrm>
            <a:off x="313853" y="2613154"/>
            <a:ext cx="5562599" cy="2277547"/>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perspectiveRight"/>
              <a:lightRig rig="threePt" dir="t"/>
            </a:scene3d>
            <a:sp3d extrusionH="57150">
              <a:bevelT w="38100" h="38100" prst="relaxedInset"/>
            </a:sp3d>
          </a:bodyPr>
          <a:lstStyle/>
          <a:p>
            <a:pPr algn="ctr"/>
            <a:r>
              <a:rPr lang="en-US" sz="3200" b="1" dirty="0">
                <a:ln w="1905"/>
                <a:effectLst>
                  <a:outerShdw blurRad="38100" dist="38100" dir="2700000" algn="tl">
                    <a:srgbClr val="000000">
                      <a:alpha val="43137"/>
                    </a:srgbClr>
                  </a:outerShdw>
                </a:effectLst>
              </a:rPr>
              <a:t>Presentation to Portfolio Committee on Public Works and Infrastructure</a:t>
            </a:r>
          </a:p>
          <a:p>
            <a:pPr algn="ctr"/>
            <a:r>
              <a:rPr lang="en-US" sz="3200" b="1" dirty="0">
                <a:ln w="1905"/>
                <a:effectLst>
                  <a:outerShdw blurRad="38100" dist="38100" dir="2700000" algn="tl">
                    <a:srgbClr val="000000">
                      <a:alpha val="43137"/>
                    </a:srgbClr>
                  </a:outerShdw>
                </a:effectLst>
              </a:rPr>
              <a:t>28 October 2020</a:t>
            </a:r>
          </a:p>
          <a:p>
            <a:pPr algn="ctr"/>
            <a:endParaRPr lang="en-US" sz="1400" b="1" dirty="0">
              <a:ln w="1905"/>
              <a:effectLst>
                <a:innerShdw blurRad="69850" dist="43180" dir="5400000">
                  <a:srgbClr val="000000">
                    <a:alpha val="65000"/>
                  </a:srgbClr>
                </a:innerShdw>
                <a:reflection blurRad="6350" stA="55000" endA="300" endPos="45500" dir="5400000" sy="-100000" algn="bl" rotWithShape="0"/>
              </a:effectLst>
            </a:endParaRPr>
          </a:p>
        </p:txBody>
      </p:sp>
      <p:sp>
        <p:nvSpPr>
          <p:cNvPr id="16" name="TextBox 15"/>
          <p:cNvSpPr txBox="1"/>
          <p:nvPr/>
        </p:nvSpPr>
        <p:spPr>
          <a:xfrm>
            <a:off x="6705600" y="1489770"/>
            <a:ext cx="1905000" cy="707886"/>
          </a:xfrm>
          <a:prstGeom prst="rect">
            <a:avLst/>
          </a:prstGeom>
          <a:noFill/>
        </p:spPr>
        <p:txBody>
          <a:bodyPr wrap="square" rtlCol="0">
            <a:spAutoFit/>
          </a:bodyPr>
          <a:lstStyle/>
          <a:p>
            <a:endParaRPr lang="en-US" sz="40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endParaRPr>
          </a:p>
        </p:txBody>
      </p:sp>
      <p:sp>
        <p:nvSpPr>
          <p:cNvPr id="17" name="TextBox 16"/>
          <p:cNvSpPr txBox="1"/>
          <p:nvPr/>
        </p:nvSpPr>
        <p:spPr>
          <a:xfrm>
            <a:off x="304800" y="6019800"/>
            <a:ext cx="5119255" cy="738664"/>
          </a:xfrm>
          <a:prstGeom prst="rect">
            <a:avLst/>
          </a:prstGeom>
          <a:noFill/>
        </p:spPr>
        <p:txBody>
          <a:bodyPr wrap="square" rtlCol="0">
            <a:spAutoFit/>
          </a:bodyPr>
          <a:lstStyle/>
          <a:p>
            <a:pPr algn="ctr"/>
            <a:endParaRPr lang="en-US" sz="1400" b="1" dirty="0">
              <a:solidFill>
                <a:schemeClr val="bg1">
                  <a:lumMod val="50000"/>
                </a:schemeClr>
              </a:solidFill>
            </a:endParaRPr>
          </a:p>
          <a:p>
            <a:pPr algn="ctr"/>
            <a:r>
              <a:rPr lang="en-US" sz="1400" b="1" dirty="0">
                <a:solidFill>
                  <a:schemeClr val="bg1">
                    <a:lumMod val="50000"/>
                  </a:schemeClr>
                </a:solidFill>
              </a:rPr>
              <a:t>I Public Works &amp; Infrastructure I CGO I Pretoria</a:t>
            </a:r>
          </a:p>
          <a:p>
            <a:endParaRPr lang="en-US" sz="1400" b="1" dirty="0">
              <a:solidFill>
                <a:schemeClr val="bg1">
                  <a:lumMod val="50000"/>
                </a:schemeClr>
              </a:solidFill>
            </a:endParaRPr>
          </a:p>
        </p:txBody>
      </p:sp>
      <p:cxnSp>
        <p:nvCxnSpPr>
          <p:cNvPr id="18" name="Straight Connector 17"/>
          <p:cNvCxnSpPr/>
          <p:nvPr/>
        </p:nvCxnSpPr>
        <p:spPr>
          <a:xfrm>
            <a:off x="533400" y="6172200"/>
            <a:ext cx="4890655" cy="0"/>
          </a:xfrm>
          <a:prstGeom prst="line">
            <a:avLst/>
          </a:prstGeom>
        </p:spPr>
        <p:style>
          <a:lnRef idx="2">
            <a:schemeClr val="accent6"/>
          </a:lnRef>
          <a:fillRef idx="0">
            <a:schemeClr val="accent6"/>
          </a:fillRef>
          <a:effectRef idx="1">
            <a:schemeClr val="accent6"/>
          </a:effectRef>
          <a:fontRef idx="minor">
            <a:schemeClr val="tx1"/>
          </a:fontRef>
        </p:style>
      </p:cxnSp>
      <p:sp>
        <p:nvSpPr>
          <p:cNvPr id="2" name="Slide Number Placeholder 1"/>
          <p:cNvSpPr>
            <a:spLocks noGrp="1"/>
          </p:cNvSpPr>
          <p:nvPr>
            <p:ph type="sldNum" sz="quarter" idx="12"/>
          </p:nvPr>
        </p:nvSpPr>
        <p:spPr/>
        <p:txBody>
          <a:bodyPr/>
          <a:lstStyle/>
          <a:p>
            <a:fld id="{06FDB8B8-F605-4586-B934-FF56C8C71DDE}" type="slidenum">
              <a:rPr lang="en-US" smtClean="0"/>
              <a:pPr/>
              <a:t>1</a:t>
            </a:fld>
            <a:endParaRPr lang="en-US" dirty="0"/>
          </a:p>
        </p:txBody>
      </p:sp>
      <p:pic>
        <p:nvPicPr>
          <p:cNvPr id="1026"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00577"/>
            <a:ext cx="3733800" cy="1293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prj192.jpg"/>
          <p:cNvPicPr>
            <a:picLocks noChangeAspect="1"/>
          </p:cNvPicPr>
          <p:nvPr/>
        </p:nvPicPr>
        <p:blipFill>
          <a:blip r:embed="rId3"/>
          <a:stretch>
            <a:fillRect/>
          </a:stretch>
        </p:blipFill>
        <p:spPr>
          <a:xfrm>
            <a:off x="6324600" y="1385131"/>
            <a:ext cx="2667000" cy="3569732"/>
          </a:xfrm>
          <a:prstGeom prst="rect">
            <a:avLst/>
          </a:prstGeom>
        </p:spPr>
      </p:pic>
    </p:spTree>
    <p:extLst>
      <p:ext uri="{BB962C8B-B14F-4D97-AF65-F5344CB8AC3E}">
        <p14:creationId xmlns:p14="http://schemas.microsoft.com/office/powerpoint/2010/main" xmlns="" val="220665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800" b="1" dirty="0"/>
              <a:t>Consideration of the Exit Strategy for the IDT</a:t>
            </a:r>
            <a:endParaRPr lang="en-US" sz="2800" b="1" dirty="0"/>
          </a:p>
        </p:txBody>
      </p:sp>
      <p:sp>
        <p:nvSpPr>
          <p:cNvPr id="2" name="Slide Number Placeholder 1"/>
          <p:cNvSpPr>
            <a:spLocks noGrp="1"/>
          </p:cNvSpPr>
          <p:nvPr>
            <p:ph type="sldNum" sz="quarter" idx="12"/>
          </p:nvPr>
        </p:nvSpPr>
        <p:spPr/>
        <p:txBody>
          <a:bodyPr/>
          <a:lstStyle/>
          <a:p>
            <a:fld id="{06FDB8B8-F605-4586-B934-FF56C8C71DDE}" type="slidenum">
              <a:rPr lang="en-US" smtClean="0"/>
              <a:pPr/>
              <a:t>10</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0" y="754074"/>
            <a:ext cx="8915400" cy="5509200"/>
          </a:xfrm>
          <a:prstGeom prst="rect">
            <a:avLst/>
          </a:prstGeom>
        </p:spPr>
        <p:txBody>
          <a:bodyPr wrap="square">
            <a:spAutoFit/>
          </a:bodyPr>
          <a:lstStyle/>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A multi-disciplinary Independent Development Trust Exit Strategy Task Team (IESTT</a:t>
            </a:r>
            <a:r>
              <a:rPr lang="en-US" altLang="en-US" sz="1600" dirty="0" smtClean="0">
                <a:latin typeface="Arial" panose="020B0604020202020204" pitchFamily="34" charset="0"/>
                <a:cs typeface="Arial" panose="020B0604020202020204" pitchFamily="34" charset="0"/>
              </a:rPr>
              <a:t>) including the IDT </a:t>
            </a:r>
            <a:r>
              <a:rPr lang="en-US" altLang="en-US" sz="1600" dirty="0">
                <a:latin typeface="Arial" panose="020B0604020202020204" pitchFamily="34" charset="0"/>
                <a:cs typeface="Arial" panose="020B0604020202020204" pitchFamily="34" charset="0"/>
              </a:rPr>
              <a:t>was established with the purpose of developing a detailed IDT Exit Strategy Implementation Plan (IESIP). The Task Team was never regarded an institutional replacement of the IDT Board. </a:t>
            </a:r>
          </a:p>
          <a:p>
            <a:pPr marL="341313" lvl="1" indent="-341313" algn="just">
              <a:buClr>
                <a:srgbClr val="FD8441"/>
              </a:buCl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implementation plan covered salient points such as assets and liabilities, staffing issues, contractual agreements between IDT/client departments, finances, EPWP, litigations and handling of current projects.</a:t>
            </a:r>
          </a:p>
          <a:p>
            <a:pPr marL="0" lvl="1" algn="just">
              <a:buClr>
                <a:srgbClr val="FD8441"/>
              </a:buClr>
              <a:defRPr/>
            </a:pPr>
            <a:endParaRPr lang="en-US" altLang="en-US" sz="16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IESIP confirmed the following salient points regarding the IDT project portfolio:</a:t>
            </a:r>
          </a:p>
          <a:p>
            <a:pPr marL="341313" lvl="1" indent="-341313" algn="just">
              <a:buClr>
                <a:srgbClr val="FD8441"/>
              </a:buCl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marL="742950" lvl="2" indent="-285750" algn="just">
              <a:buClr>
                <a:srgbClr val="FD8441"/>
              </a:buClr>
              <a:buFontTx/>
              <a:buChar char="-"/>
              <a:defRPr/>
            </a:pPr>
            <a:r>
              <a:rPr lang="en-US" altLang="en-US" sz="1600" dirty="0">
                <a:latin typeface="Arial" panose="020B0604020202020204" pitchFamily="34" charset="0"/>
                <a:cs typeface="Arial" panose="020B0604020202020204" pitchFamily="34" charset="0"/>
              </a:rPr>
              <a:t>A total of 2 647 committed projects are included in the portfolio for the 2020/21 FY with a related annual budget of R3,2bn.</a:t>
            </a:r>
          </a:p>
          <a:p>
            <a:pPr marL="742950" lvl="2" indent="-285750" algn="just">
              <a:buClr>
                <a:srgbClr val="FD8441"/>
              </a:buClr>
              <a:buFontTx/>
              <a:buChar char="-"/>
              <a:defRPr/>
            </a:pPr>
            <a:r>
              <a:rPr lang="en-US" altLang="en-US" sz="1600" dirty="0">
                <a:latin typeface="Arial" panose="020B0604020202020204" pitchFamily="34" charset="0"/>
                <a:cs typeface="Arial" panose="020B0604020202020204" pitchFamily="34" charset="0"/>
              </a:rPr>
              <a:t>The total value of committed active projects over the MTEF is R6,8bn. </a:t>
            </a:r>
          </a:p>
          <a:p>
            <a:pPr marL="742950" lvl="2" indent="-285750" algn="just">
              <a:buClr>
                <a:srgbClr val="FD8441"/>
              </a:buClr>
              <a:buFontTx/>
              <a:buChar char="-"/>
              <a:defRPr/>
            </a:pPr>
            <a:r>
              <a:rPr lang="en-US" altLang="en-US" sz="1600" dirty="0">
                <a:latin typeface="Arial" panose="020B0604020202020204" pitchFamily="34" charset="0"/>
                <a:cs typeface="Arial" panose="020B0604020202020204" pitchFamily="34" charset="0"/>
              </a:rPr>
              <a:t>Additionally, projects to the value of R1,4bn are contractually committed, bringing the total commitment over the MTEF to R8,2bn (3549 projects). </a:t>
            </a:r>
          </a:p>
          <a:p>
            <a:pPr marL="742950" lvl="2" indent="-285750" algn="just">
              <a:buClr>
                <a:srgbClr val="FD8441"/>
              </a:buClr>
              <a:buFontTx/>
              <a:buChar char="-"/>
              <a:defRPr/>
            </a:pPr>
            <a:r>
              <a:rPr lang="en-US" altLang="en-US" sz="1600" dirty="0">
                <a:latin typeface="Arial" panose="020B0604020202020204" pitchFamily="34" charset="0"/>
                <a:cs typeface="Arial" panose="020B0604020202020204" pitchFamily="34" charset="0"/>
              </a:rPr>
              <a:t>A review of the project portfolio before the current financial year (legacy projects) revealed the total value of projects active on the Financial Management System (FMS) to be in excess of R26,9bn (8 035 projects). This represents only the projects that are still active on the FMS, with another 12 251 projects that have not been contractually closed out on the system, going back to 2006. </a:t>
            </a:r>
          </a:p>
          <a:p>
            <a:pPr marL="341313" lvl="1" indent="-341313" algn="just">
              <a:buClr>
                <a:srgbClr val="FD8441"/>
              </a:buClr>
              <a:buFont typeface="Wingdings" panose="05000000000000000000" pitchFamily="2" charset="2"/>
              <a:buChar char="q"/>
              <a:defRPr/>
            </a:pPr>
            <a:endParaRPr lang="en-ZA"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583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Projects agreed between the IDT and Departments/Provinces</a:t>
            </a:r>
          </a:p>
          <a:p>
            <a:pPr algn="ctr"/>
            <a:r>
              <a:rPr lang="en-US" sz="2400" b="1" dirty="0"/>
              <a:t> over MTEF</a:t>
            </a:r>
          </a:p>
        </p:txBody>
      </p:sp>
      <p:sp>
        <p:nvSpPr>
          <p:cNvPr id="2" name="Slide Number Placeholder 1"/>
          <p:cNvSpPr>
            <a:spLocks noGrp="1"/>
          </p:cNvSpPr>
          <p:nvPr>
            <p:ph type="sldNum" sz="quarter" idx="12"/>
          </p:nvPr>
        </p:nvSpPr>
        <p:spPr/>
        <p:txBody>
          <a:bodyPr/>
          <a:lstStyle/>
          <a:p>
            <a:fld id="{06FDB8B8-F605-4586-B934-FF56C8C71DDE}" type="slidenum">
              <a:rPr lang="en-US" smtClean="0"/>
              <a:pPr/>
              <a:t>11</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Table 5">
            <a:extLst>
              <a:ext uri="{FF2B5EF4-FFF2-40B4-BE49-F238E27FC236}">
                <a16:creationId xmlns="" xmlns:a16="http://schemas.microsoft.com/office/drawing/2014/main" id="{AF10CC2D-E2B1-4444-9FED-23E149054994}"/>
              </a:ext>
            </a:extLst>
          </p:cNvPr>
          <p:cNvGraphicFramePr>
            <a:graphicFrameLocks noGrp="1"/>
          </p:cNvGraphicFramePr>
          <p:nvPr>
            <p:extLst/>
          </p:nvPr>
        </p:nvGraphicFramePr>
        <p:xfrm>
          <a:off x="565065" y="946149"/>
          <a:ext cx="8013869" cy="4648197"/>
        </p:xfrm>
        <a:graphic>
          <a:graphicData uri="http://schemas.openxmlformats.org/drawingml/2006/table">
            <a:tbl>
              <a:tblPr firstRow="1" firstCol="1" bandRow="1"/>
              <a:tblGrid>
                <a:gridCol w="6424286">
                  <a:extLst>
                    <a:ext uri="{9D8B030D-6E8A-4147-A177-3AD203B41FA5}">
                      <a16:colId xmlns="" xmlns:a16="http://schemas.microsoft.com/office/drawing/2014/main" val="70600686"/>
                    </a:ext>
                  </a:extLst>
                </a:gridCol>
                <a:gridCol w="1589583">
                  <a:extLst>
                    <a:ext uri="{9D8B030D-6E8A-4147-A177-3AD203B41FA5}">
                      <a16:colId xmlns="" xmlns:a16="http://schemas.microsoft.com/office/drawing/2014/main" val="2319803801"/>
                    </a:ext>
                  </a:extLst>
                </a:gridCol>
              </a:tblGrid>
              <a:tr h="352065">
                <a:tc gridSpan="2">
                  <a:txBody>
                    <a:bodyPr/>
                    <a:lstStyle/>
                    <a:p>
                      <a:pPr algn="ctr">
                        <a:lnSpc>
                          <a:spcPct val="120000"/>
                        </a:lnSpc>
                        <a:spcAft>
                          <a:spcPts val="0"/>
                        </a:spcAft>
                      </a:pPr>
                      <a:r>
                        <a:rPr lang="en-ZA" sz="1800" b="1" dirty="0">
                          <a:effectLst/>
                          <a:latin typeface="Arial" panose="020B0604020202020204" pitchFamily="34" charset="0"/>
                          <a:ea typeface="Arial" panose="020B0604020202020204" pitchFamily="34" charset="0"/>
                          <a:cs typeface="Times New Roman" panose="02020603050405020304" pitchFamily="18" charset="0"/>
                        </a:rPr>
                        <a:t>2020/21 Financial Year</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extLst>
                  <a:ext uri="{0D108BD9-81ED-4DB2-BD59-A6C34878D82A}">
                    <a16:rowId xmlns="" xmlns:a16="http://schemas.microsoft.com/office/drawing/2014/main" val="3489406769"/>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Number of Active Projects in the current FY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2 647</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2491472"/>
                  </a:ext>
                </a:extLst>
              </a:tr>
              <a:tr h="739806">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Adjusted portfolio value based on Contractual Commitment, as per the APP (which has now been retracted)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R 4,6bn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5895388"/>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Original 2020/21 Portfolio Budget as per the IDT FMS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R3,8bn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64902664"/>
                  </a:ext>
                </a:extLst>
              </a:tr>
              <a:tr h="739806">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Downward adjustment due to changes in the portfolio. </a:t>
                      </a:r>
                      <a:r>
                        <a:rPr lang="en-ZA" sz="1400" i="1" dirty="0">
                          <a:effectLst/>
                          <a:latin typeface="Arial" panose="020B0604020202020204" pitchFamily="34" charset="0"/>
                          <a:ea typeface="Arial" panose="020B0604020202020204" pitchFamily="34" charset="0"/>
                          <a:cs typeface="Times New Roman" panose="02020603050405020304" pitchFamily="18" charset="0"/>
                        </a:rPr>
                        <a:t>This is based on Feb 2020 figures and can possibly be as low as R1,7bn for 2020/21 – IDT to confirm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R3,2bn </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1837836"/>
                  </a:ext>
                </a:extLst>
              </a:tr>
              <a:tr h="352065">
                <a:tc gridSpan="2">
                  <a:txBody>
                    <a:bodyPr/>
                    <a:lstStyle/>
                    <a:p>
                      <a:pPr algn="ctr">
                        <a:lnSpc>
                          <a:spcPct val="120000"/>
                        </a:lnSpc>
                        <a:spcAft>
                          <a:spcPts val="0"/>
                        </a:spcAft>
                      </a:pPr>
                      <a:r>
                        <a:rPr lang="en-ZA" sz="1800" b="1" dirty="0">
                          <a:effectLst/>
                          <a:latin typeface="Arial" panose="020B0604020202020204" pitchFamily="34" charset="0"/>
                          <a:ea typeface="Arial" panose="020B0604020202020204" pitchFamily="34" charset="0"/>
                          <a:cs typeface="Times New Roman" panose="02020603050405020304" pitchFamily="18" charset="0"/>
                        </a:rPr>
                        <a:t>MTEF</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extLst>
                  <a:ext uri="{0D108BD9-81ED-4DB2-BD59-A6C34878D82A}">
                    <a16:rowId xmlns="" xmlns:a16="http://schemas.microsoft.com/office/drawing/2014/main" val="2394963537"/>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Number of Active Projects over the MTEF (including social projects)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3 549</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78571331"/>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Total value of committed active projects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R6,8bn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4825664"/>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Projects already contracted, but implementation not yet started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+R1,4 bn </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6487590"/>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Total Liability on committed projects over the MTEF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effectLst/>
                          <a:latin typeface="Arial" panose="020B0604020202020204" pitchFamily="34" charset="0"/>
                          <a:ea typeface="Arial" panose="020B0604020202020204" pitchFamily="34" charset="0"/>
                          <a:cs typeface="Times New Roman" panose="02020603050405020304" pitchFamily="18" charset="0"/>
                        </a:rPr>
                        <a:t>R8,2bn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7815963"/>
                  </a:ext>
                </a:extLst>
              </a:tr>
              <a:tr h="352065">
                <a:tc>
                  <a:txBody>
                    <a:bodyPr/>
                    <a:lstStyle/>
                    <a:p>
                      <a:pPr>
                        <a:lnSpc>
                          <a:spcPct val="120000"/>
                        </a:lnSpc>
                        <a:spcAft>
                          <a:spcPts val="0"/>
                        </a:spcAft>
                      </a:pPr>
                      <a:r>
                        <a:rPr lang="en-ZA" sz="1400" dirty="0">
                          <a:effectLst/>
                          <a:latin typeface="Arial" panose="020B0604020202020204" pitchFamily="34" charset="0"/>
                          <a:ea typeface="Arial" panose="020B0604020202020204" pitchFamily="34" charset="0"/>
                          <a:cs typeface="Times New Roman" panose="02020603050405020304" pitchFamily="18" charset="0"/>
                        </a:rPr>
                        <a:t>Value of social (EPWP) projects: 915 projects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20000"/>
                        </a:lnSpc>
                        <a:spcAft>
                          <a:spcPts val="0"/>
                        </a:spcAft>
                      </a:pPr>
                      <a:r>
                        <a:rPr lang="en-ZA" sz="1400" b="1"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R2,7bn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2524897"/>
                  </a:ext>
                </a:extLst>
              </a:tr>
            </a:tbl>
          </a:graphicData>
        </a:graphic>
      </p:graphicFrame>
      <p:sp>
        <p:nvSpPr>
          <p:cNvPr id="8" name="TextBox 7">
            <a:extLst>
              <a:ext uri="{FF2B5EF4-FFF2-40B4-BE49-F238E27FC236}">
                <a16:creationId xmlns="" xmlns:a16="http://schemas.microsoft.com/office/drawing/2014/main" id="{D4C09CF4-D4E5-4A85-A7E0-7497BCD04523}"/>
              </a:ext>
            </a:extLst>
          </p:cNvPr>
          <p:cNvSpPr txBox="1"/>
          <p:nvPr/>
        </p:nvSpPr>
        <p:spPr>
          <a:xfrm>
            <a:off x="2438401" y="6238893"/>
            <a:ext cx="5867400" cy="600164"/>
          </a:xfrm>
          <a:prstGeom prst="rect">
            <a:avLst/>
          </a:prstGeom>
          <a:noFill/>
        </p:spPr>
        <p:txBody>
          <a:bodyPr wrap="square" rtlCol="0">
            <a:spAutoFit/>
          </a:bodyPr>
          <a:lstStyle/>
          <a:p>
            <a:r>
              <a:rPr lang="en-ZA" sz="1100" i="1" dirty="0"/>
              <a:t>All information presented is based on inputs received from IDT by 20 June 2020, with verification being in progress to ensure alignment with the Financial Management System and the Regional Offices. </a:t>
            </a:r>
          </a:p>
        </p:txBody>
      </p:sp>
    </p:spTree>
    <p:extLst>
      <p:ext uri="{BB962C8B-B14F-4D97-AF65-F5344CB8AC3E}">
        <p14:creationId xmlns:p14="http://schemas.microsoft.com/office/powerpoint/2010/main" xmlns="" val="21045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800" b="1" dirty="0"/>
              <a:t>Current Projects (2020/21 FY) with Provinces are as follows:</a:t>
            </a:r>
            <a:endParaRPr lang="en-US" sz="2800" b="1" dirty="0"/>
          </a:p>
        </p:txBody>
      </p:sp>
      <p:sp>
        <p:nvSpPr>
          <p:cNvPr id="2" name="Slide Number Placeholder 1"/>
          <p:cNvSpPr>
            <a:spLocks noGrp="1"/>
          </p:cNvSpPr>
          <p:nvPr>
            <p:ph type="sldNum" sz="quarter" idx="12"/>
          </p:nvPr>
        </p:nvSpPr>
        <p:spPr/>
        <p:txBody>
          <a:bodyPr/>
          <a:lstStyle/>
          <a:p>
            <a:fld id="{06FDB8B8-F605-4586-B934-FF56C8C71DDE}" type="slidenum">
              <a:rPr lang="en-US" smtClean="0"/>
              <a:pPr/>
              <a:t>12</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0" y="754074"/>
            <a:ext cx="8915400" cy="784830"/>
          </a:xfrm>
          <a:prstGeom prst="rect">
            <a:avLst/>
          </a:prstGeom>
        </p:spPr>
        <p:txBody>
          <a:bodyPr wrap="square">
            <a:spAutoFit/>
          </a:bodyPr>
          <a:lstStyle/>
          <a:p>
            <a:pPr marL="0" lvl="1" algn="just">
              <a:buClr>
                <a:srgbClr val="FD8441"/>
              </a:buClr>
              <a:defRPr/>
            </a:pPr>
            <a:endParaRPr lang="en-US" altLang="en-US" sz="15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endParaRPr lang="en-US" altLang="en-US" sz="1500" dirty="0">
              <a:latin typeface="Arial" panose="020B0604020202020204" pitchFamily="34" charset="0"/>
              <a:cs typeface="Arial" panose="020B0604020202020204" pitchFamily="34" charset="0"/>
            </a:endParaRPr>
          </a:p>
          <a:p>
            <a:pPr marL="0" lvl="1" algn="just">
              <a:buClr>
                <a:srgbClr val="FD8441"/>
              </a:buClr>
              <a:defRPr/>
            </a:pPr>
            <a:endParaRPr lang="en-ZA" altLang="en-US" sz="15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 xmlns:a16="http://schemas.microsoft.com/office/drawing/2014/main" id="{38161393-C4F8-41CC-A0BE-D540991DA022}"/>
              </a:ext>
            </a:extLst>
          </p:cNvPr>
          <p:cNvGraphicFramePr>
            <a:graphicFrameLocks noGrp="1"/>
          </p:cNvGraphicFramePr>
          <p:nvPr>
            <p:extLst/>
          </p:nvPr>
        </p:nvGraphicFramePr>
        <p:xfrm>
          <a:off x="1632857" y="838200"/>
          <a:ext cx="5878286" cy="3899114"/>
        </p:xfrm>
        <a:graphic>
          <a:graphicData uri="http://schemas.openxmlformats.org/drawingml/2006/table">
            <a:tbl>
              <a:tblPr firstRow="1" firstCol="1" bandRow="1"/>
              <a:tblGrid>
                <a:gridCol w="1802102">
                  <a:extLst>
                    <a:ext uri="{9D8B030D-6E8A-4147-A177-3AD203B41FA5}">
                      <a16:colId xmlns="" xmlns:a16="http://schemas.microsoft.com/office/drawing/2014/main" val="914903610"/>
                    </a:ext>
                  </a:extLst>
                </a:gridCol>
                <a:gridCol w="2166814">
                  <a:extLst>
                    <a:ext uri="{9D8B030D-6E8A-4147-A177-3AD203B41FA5}">
                      <a16:colId xmlns="" xmlns:a16="http://schemas.microsoft.com/office/drawing/2014/main" val="618428717"/>
                    </a:ext>
                  </a:extLst>
                </a:gridCol>
                <a:gridCol w="1909370">
                  <a:extLst>
                    <a:ext uri="{9D8B030D-6E8A-4147-A177-3AD203B41FA5}">
                      <a16:colId xmlns="" xmlns:a16="http://schemas.microsoft.com/office/drawing/2014/main" val="1554936193"/>
                    </a:ext>
                  </a:extLst>
                </a:gridCol>
              </a:tblGrid>
              <a:tr h="338705">
                <a:tc>
                  <a:txBody>
                    <a:bodyPr/>
                    <a:lstStyle/>
                    <a:p>
                      <a:pPr algn="ctr">
                        <a:lnSpc>
                          <a:spcPct val="120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Value in </a:t>
                      </a:r>
                    </a:p>
                    <a:p>
                      <a:pPr algn="ctr">
                        <a:lnSpc>
                          <a:spcPct val="120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 FY (Rm)</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832155168"/>
                  </a:ext>
                </a:extLst>
              </a:tr>
              <a:tr h="338705">
                <a:tc>
                  <a:txBody>
                    <a:bodyPr/>
                    <a:lstStyle/>
                    <a:p>
                      <a:pPr algn="ctr">
                        <a:lnSpc>
                          <a:spcPct val="120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776</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24,3%</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8385830"/>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284</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8,9%</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8681922"/>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GP</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59857878"/>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KZN</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1 093</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34,3%</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28068778"/>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LM</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229</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7,2%</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5091472"/>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108</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3,4%</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0988982"/>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381</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11,9%</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4736054"/>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NW</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159</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4871184"/>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WC</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2,8%</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4729317"/>
                  </a:ext>
                </a:extLst>
              </a:tr>
              <a:tr h="338705">
                <a:tc>
                  <a:txBody>
                    <a:bodyPr/>
                    <a:lstStyle/>
                    <a:p>
                      <a:pPr algn="ctr">
                        <a:lnSpc>
                          <a:spcPct val="120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3 190</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0599296"/>
                  </a:ext>
                </a:extLst>
              </a:tr>
            </a:tbl>
          </a:graphicData>
        </a:graphic>
      </p:graphicFrame>
      <p:sp>
        <p:nvSpPr>
          <p:cNvPr id="4" name="TextBox 3">
            <a:extLst>
              <a:ext uri="{FF2B5EF4-FFF2-40B4-BE49-F238E27FC236}">
                <a16:creationId xmlns="" xmlns:a16="http://schemas.microsoft.com/office/drawing/2014/main" id="{DDC2FD51-8F9B-4D9E-A02F-CA2425A70874}"/>
              </a:ext>
            </a:extLst>
          </p:cNvPr>
          <p:cNvSpPr txBox="1"/>
          <p:nvPr/>
        </p:nvSpPr>
        <p:spPr>
          <a:xfrm>
            <a:off x="533400" y="5181600"/>
            <a:ext cx="184731" cy="369332"/>
          </a:xfrm>
          <a:prstGeom prst="rect">
            <a:avLst/>
          </a:prstGeom>
          <a:noFill/>
        </p:spPr>
        <p:txBody>
          <a:bodyPr wrap="none" rtlCol="0">
            <a:spAutoFit/>
          </a:bodyPr>
          <a:lstStyle/>
          <a:p>
            <a:endParaRPr lang="en-ZA" dirty="0"/>
          </a:p>
        </p:txBody>
      </p:sp>
      <p:sp>
        <p:nvSpPr>
          <p:cNvPr id="6" name="TextBox 5">
            <a:extLst>
              <a:ext uri="{FF2B5EF4-FFF2-40B4-BE49-F238E27FC236}">
                <a16:creationId xmlns="" xmlns:a16="http://schemas.microsoft.com/office/drawing/2014/main" id="{B55866DC-17A0-41EE-92A4-8A8ADE1897A9}"/>
              </a:ext>
            </a:extLst>
          </p:cNvPr>
          <p:cNvSpPr txBox="1"/>
          <p:nvPr/>
        </p:nvSpPr>
        <p:spPr>
          <a:xfrm>
            <a:off x="249252" y="4919730"/>
            <a:ext cx="8589948" cy="646331"/>
          </a:xfrm>
          <a:prstGeom prst="rect">
            <a:avLst/>
          </a:prstGeom>
          <a:noFill/>
        </p:spPr>
        <p:txBody>
          <a:bodyPr wrap="square" rtlCol="0">
            <a:spAutoFit/>
          </a:bodyPr>
          <a:lstStyle/>
          <a:p>
            <a:pPr marL="804863" indent="-804863"/>
            <a:r>
              <a:rPr lang="en-ZA" b="1" dirty="0"/>
              <a:t>Note:</a:t>
            </a:r>
            <a:r>
              <a:rPr lang="en-ZA" dirty="0"/>
              <a:t> 	These projects are in various stages of completion with some planned for completion in the 2020/21 FY. Final figures are being confirmed by the IDT.</a:t>
            </a:r>
          </a:p>
        </p:txBody>
      </p:sp>
      <p:sp>
        <p:nvSpPr>
          <p:cNvPr id="10" name="TextBox 9">
            <a:extLst>
              <a:ext uri="{FF2B5EF4-FFF2-40B4-BE49-F238E27FC236}">
                <a16:creationId xmlns="" xmlns:a16="http://schemas.microsoft.com/office/drawing/2014/main" id="{9E8E2ACF-B7C8-4E93-BB8D-5FF4C132B566}"/>
              </a:ext>
            </a:extLst>
          </p:cNvPr>
          <p:cNvSpPr txBox="1"/>
          <p:nvPr/>
        </p:nvSpPr>
        <p:spPr>
          <a:xfrm>
            <a:off x="2438401" y="6238893"/>
            <a:ext cx="5867400" cy="430887"/>
          </a:xfrm>
          <a:prstGeom prst="rect">
            <a:avLst/>
          </a:prstGeom>
          <a:noFill/>
        </p:spPr>
        <p:txBody>
          <a:bodyPr wrap="square" rtlCol="0">
            <a:spAutoFit/>
          </a:bodyPr>
          <a:lstStyle/>
          <a:p>
            <a:r>
              <a:rPr lang="en-ZA" sz="1100" i="1" dirty="0"/>
              <a:t>All information presented is based on inputs received from IDT by 20 June 2020, with verification still in progress to ensure alignment with the Financial Management System and the Regional Offices. </a:t>
            </a:r>
          </a:p>
        </p:txBody>
      </p:sp>
    </p:spTree>
    <p:extLst>
      <p:ext uri="{BB962C8B-B14F-4D97-AF65-F5344CB8AC3E}">
        <p14:creationId xmlns:p14="http://schemas.microsoft.com/office/powerpoint/2010/main" xmlns="" val="47320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Current agreements between the IDT and client departments</a:t>
            </a:r>
          </a:p>
        </p:txBody>
      </p:sp>
      <p:sp>
        <p:nvSpPr>
          <p:cNvPr id="6" name="Content Placeholder 5"/>
          <p:cNvSpPr>
            <a:spLocks noGrp="1"/>
          </p:cNvSpPr>
          <p:nvPr>
            <p:ph idx="1"/>
          </p:nvPr>
        </p:nvSpPr>
        <p:spPr>
          <a:xfrm>
            <a:off x="381000" y="838200"/>
            <a:ext cx="8229600" cy="5105400"/>
          </a:xfrm>
        </p:spPr>
        <p:txBody>
          <a:bodyPr/>
          <a:lstStyle/>
          <a:p>
            <a:pPr marL="342897" lvl="0" indent="-342897" algn="just" defTabSz="914391">
              <a:spcBef>
                <a:spcPts val="600"/>
              </a:spcBef>
              <a:spcAft>
                <a:spcPts val="1200"/>
              </a:spcAft>
              <a:buClr>
                <a:srgbClr val="FD8441"/>
              </a:buClr>
              <a:buFont typeface="Wingdings" panose="05000000000000000000" pitchFamily="2" charset="2"/>
              <a:buChar char="q"/>
              <a:defRPr/>
            </a:pPr>
            <a:r>
              <a:rPr lang="en-US" sz="2000" dirty="0">
                <a:solidFill>
                  <a:prstClr val="black"/>
                </a:solidFill>
              </a:rPr>
              <a:t>The IDT has 25 MOAs/SLAs in place with a number of national, provincial, local and other entities.</a:t>
            </a:r>
          </a:p>
          <a:p>
            <a:pPr marL="342897" lvl="0" indent="-342897" algn="just" defTabSz="914391">
              <a:spcBef>
                <a:spcPts val="600"/>
              </a:spcBef>
              <a:spcAft>
                <a:spcPts val="1200"/>
              </a:spcAft>
              <a:buClr>
                <a:srgbClr val="FD8441"/>
              </a:buClr>
              <a:buFont typeface="Wingdings" panose="05000000000000000000" pitchFamily="2" charset="2"/>
              <a:buChar char="q"/>
              <a:defRPr/>
            </a:pPr>
            <a:r>
              <a:rPr lang="en-US" sz="2000" dirty="0">
                <a:solidFill>
                  <a:prstClr val="black"/>
                </a:solidFill>
              </a:rPr>
              <a:t>The MOAs/SLAs are configured in the following way:</a:t>
            </a:r>
          </a:p>
          <a:p>
            <a:pPr marL="742947" lvl="1" indent="-342897" algn="just" defTabSz="914391">
              <a:spcBef>
                <a:spcPts val="600"/>
              </a:spcBef>
              <a:spcAft>
                <a:spcPts val="1200"/>
              </a:spcAft>
              <a:buClr>
                <a:srgbClr val="FD8441"/>
              </a:buClr>
              <a:buFont typeface="Wingdings" panose="05000000000000000000" pitchFamily="2" charset="2"/>
              <a:buChar char="ü"/>
              <a:defRPr/>
            </a:pPr>
            <a:r>
              <a:rPr lang="en-US" sz="1600" dirty="0">
                <a:solidFill>
                  <a:prstClr val="black"/>
                </a:solidFill>
              </a:rPr>
              <a:t>Agreement between the IDT and the client departments (two parties only); and</a:t>
            </a:r>
          </a:p>
          <a:p>
            <a:pPr marL="742947" lvl="1" indent="-342897" algn="just" defTabSz="914391">
              <a:spcBef>
                <a:spcPts val="600"/>
              </a:spcBef>
              <a:spcAft>
                <a:spcPts val="1200"/>
              </a:spcAft>
              <a:buClr>
                <a:srgbClr val="FD8441"/>
              </a:buClr>
              <a:buFont typeface="Wingdings" panose="05000000000000000000" pitchFamily="2" charset="2"/>
              <a:buChar char="ü"/>
              <a:defRPr/>
            </a:pPr>
            <a:r>
              <a:rPr lang="en-US" sz="1600" dirty="0">
                <a:solidFill>
                  <a:prstClr val="black"/>
                </a:solidFill>
              </a:rPr>
              <a:t>Agreement between the IDT, DPWI and the client department (three parties or tri-party) agreements.</a:t>
            </a:r>
          </a:p>
          <a:p>
            <a:pPr algn="just" defTabSz="914391">
              <a:spcBef>
                <a:spcPts val="600"/>
              </a:spcBef>
              <a:spcAft>
                <a:spcPts val="1200"/>
              </a:spcAft>
              <a:buClr>
                <a:srgbClr val="FD8441"/>
              </a:buClr>
              <a:buFont typeface="Wingdings" panose="05000000000000000000" pitchFamily="2" charset="2"/>
              <a:buChar char="q"/>
              <a:defRPr/>
            </a:pPr>
            <a:r>
              <a:rPr lang="en-US" sz="2000" dirty="0">
                <a:solidFill>
                  <a:prstClr val="black"/>
                </a:solidFill>
              </a:rPr>
              <a:t>Programmes/projects that find expression if the MOA/SLA are captured in the various implementation plans of client departments, as per the IDMS.</a:t>
            </a:r>
          </a:p>
          <a:p>
            <a:pPr algn="just" defTabSz="914391">
              <a:spcBef>
                <a:spcPts val="600"/>
              </a:spcBef>
              <a:spcAft>
                <a:spcPts val="1200"/>
              </a:spcAft>
              <a:buClr>
                <a:srgbClr val="FD8441"/>
              </a:buClr>
              <a:buFont typeface="Wingdings" panose="05000000000000000000" pitchFamily="2" charset="2"/>
              <a:buChar char="q"/>
              <a:defRPr/>
            </a:pPr>
            <a:r>
              <a:rPr lang="en-US" sz="2000" dirty="0">
                <a:solidFill>
                  <a:prstClr val="black"/>
                </a:solidFill>
              </a:rPr>
              <a:t>In both of the above configurations, funding commitments are made on an annual basis.</a:t>
            </a:r>
          </a:p>
        </p:txBody>
      </p:sp>
      <p:sp>
        <p:nvSpPr>
          <p:cNvPr id="2" name="Slide Number Placeholder 1"/>
          <p:cNvSpPr>
            <a:spLocks noGrp="1"/>
          </p:cNvSpPr>
          <p:nvPr>
            <p:ph type="sldNum" sz="quarter" idx="12"/>
          </p:nvPr>
        </p:nvSpPr>
        <p:spPr/>
        <p:txBody>
          <a:bodyPr/>
          <a:lstStyle/>
          <a:p>
            <a:fld id="{06FDB8B8-F605-4586-B934-FF56C8C71DDE}" type="slidenum">
              <a:rPr lang="en-US" smtClean="0"/>
              <a:pPr/>
              <a:t>13</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52400" y="747010"/>
            <a:ext cx="8763000" cy="1246495"/>
          </a:xfrm>
          <a:prstGeom prst="rect">
            <a:avLst/>
          </a:prstGeom>
        </p:spPr>
        <p:txBody>
          <a:bodyPr wrap="square">
            <a:spAutoFit/>
          </a:bodyPr>
          <a:lstStyle/>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92802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Projects agreed between the IDT and Departments/Provinces</a:t>
            </a:r>
          </a:p>
          <a:p>
            <a:pPr algn="ctr"/>
            <a:r>
              <a:rPr lang="en-US" sz="2400" b="1" dirty="0"/>
              <a:t> over MTEF</a:t>
            </a:r>
          </a:p>
        </p:txBody>
      </p:sp>
      <p:sp>
        <p:nvSpPr>
          <p:cNvPr id="2" name="Slide Number Placeholder 1"/>
          <p:cNvSpPr>
            <a:spLocks noGrp="1"/>
          </p:cNvSpPr>
          <p:nvPr>
            <p:ph type="sldNum" sz="quarter" idx="12"/>
          </p:nvPr>
        </p:nvSpPr>
        <p:spPr/>
        <p:txBody>
          <a:bodyPr/>
          <a:lstStyle/>
          <a:p>
            <a:fld id="{06FDB8B8-F605-4586-B934-FF56C8C71DDE}" type="slidenum">
              <a:rPr lang="en-US" smtClean="0"/>
              <a:pPr/>
              <a:t>14</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Table 8">
            <a:extLst>
              <a:ext uri="{FF2B5EF4-FFF2-40B4-BE49-F238E27FC236}">
                <a16:creationId xmlns="" xmlns:a16="http://schemas.microsoft.com/office/drawing/2014/main" id="{23CF6B71-2929-4D64-8B99-041477F6F4BF}"/>
              </a:ext>
            </a:extLst>
          </p:cNvPr>
          <p:cNvGraphicFramePr>
            <a:graphicFrameLocks noGrp="1"/>
          </p:cNvGraphicFramePr>
          <p:nvPr>
            <p:extLst/>
          </p:nvPr>
        </p:nvGraphicFramePr>
        <p:xfrm>
          <a:off x="483048" y="1563655"/>
          <a:ext cx="8059215" cy="4271996"/>
        </p:xfrm>
        <a:graphic>
          <a:graphicData uri="http://schemas.openxmlformats.org/drawingml/2006/table">
            <a:tbl>
              <a:tblPr firstRow="1" firstCol="1" bandRow="1"/>
              <a:tblGrid>
                <a:gridCol w="1611121">
                  <a:extLst>
                    <a:ext uri="{9D8B030D-6E8A-4147-A177-3AD203B41FA5}">
                      <a16:colId xmlns="" xmlns:a16="http://schemas.microsoft.com/office/drawing/2014/main" val="1807698448"/>
                    </a:ext>
                  </a:extLst>
                </a:gridCol>
                <a:gridCol w="1440867">
                  <a:extLst>
                    <a:ext uri="{9D8B030D-6E8A-4147-A177-3AD203B41FA5}">
                      <a16:colId xmlns="" xmlns:a16="http://schemas.microsoft.com/office/drawing/2014/main" val="50342499"/>
                    </a:ext>
                  </a:extLst>
                </a:gridCol>
                <a:gridCol w="5007227">
                  <a:extLst>
                    <a:ext uri="{9D8B030D-6E8A-4147-A177-3AD203B41FA5}">
                      <a16:colId xmlns="" xmlns:a16="http://schemas.microsoft.com/office/drawing/2014/main" val="3600344685"/>
                    </a:ext>
                  </a:extLst>
                </a:gridCol>
              </a:tblGrid>
              <a:tr h="365259">
                <a:tc>
                  <a:txBody>
                    <a:bodyPr/>
                    <a:lstStyle/>
                    <a:p>
                      <a:pPr algn="ctr">
                        <a:lnSpc>
                          <a:spcPct val="120000"/>
                        </a:lnSpc>
                        <a:spcAft>
                          <a:spcPts val="0"/>
                        </a:spcAft>
                      </a:pPr>
                      <a:r>
                        <a:rPr lang="en-ZA" sz="1600" b="1" dirty="0">
                          <a:effectLst/>
                          <a:latin typeface="Arial" panose="020B0604020202020204" pitchFamily="34" charset="0"/>
                          <a:ea typeface="Arial" panose="020B0604020202020204" pitchFamily="34" charset="0"/>
                          <a:cs typeface="Times New Roman" panose="02020603050405020304" pitchFamily="18" charset="0"/>
                        </a:rPr>
                        <a:t> </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600" b="1" dirty="0">
                          <a:effectLst/>
                          <a:latin typeface="Arial" panose="020B0604020202020204" pitchFamily="34" charset="0"/>
                          <a:ea typeface="Arial" panose="020B0604020202020204" pitchFamily="34" charset="0"/>
                          <a:cs typeface="Times New Roman" panose="02020603050405020304" pitchFamily="18" charset="0"/>
                        </a:rPr>
                        <a:t>Focus</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600" b="1">
                          <a:effectLst/>
                          <a:latin typeface="Arial" panose="020B0604020202020204" pitchFamily="34" charset="0"/>
                          <a:ea typeface="Arial" panose="020B0604020202020204" pitchFamily="34" charset="0"/>
                          <a:cs typeface="Times New Roman" panose="02020603050405020304" pitchFamily="18" charset="0"/>
                        </a:rPr>
                        <a:t>Description</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8269263"/>
                  </a:ext>
                </a:extLst>
              </a:tr>
              <a:tr h="663731">
                <a:tc>
                  <a:txBody>
                    <a:bodyPr/>
                    <a:lstStyle/>
                    <a:p>
                      <a:pPr>
                        <a:lnSpc>
                          <a:spcPct val="120000"/>
                        </a:lnSpc>
                        <a:spcAft>
                          <a:spcPts val="0"/>
                        </a:spcAft>
                      </a:pPr>
                      <a:r>
                        <a:rPr lang="en-ZA" sz="1600" b="1">
                          <a:effectLst/>
                          <a:latin typeface="Arial" panose="020B0604020202020204" pitchFamily="34" charset="0"/>
                          <a:ea typeface="Arial" panose="020B0604020202020204" pitchFamily="34" charset="0"/>
                          <a:cs typeface="Times New Roman" panose="02020603050405020304" pitchFamily="18" charset="0"/>
                        </a:rPr>
                        <a:t>Work Stream 1</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Projects in Design and Procurement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Finalise the procurement process for projects that are currently in Stage 1 to 4 (design and procurement) and package for possible handover.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3480605"/>
                  </a:ext>
                </a:extLst>
              </a:tr>
              <a:tr h="2099668">
                <a:tc>
                  <a:txBody>
                    <a:bodyPr/>
                    <a:lstStyle/>
                    <a:p>
                      <a:pPr>
                        <a:lnSpc>
                          <a:spcPct val="120000"/>
                        </a:lnSpc>
                        <a:spcAft>
                          <a:spcPts val="0"/>
                        </a:spcAft>
                      </a:pPr>
                      <a:r>
                        <a:rPr lang="en-ZA" sz="1600" b="1">
                          <a:effectLst/>
                          <a:latin typeface="Arial" panose="020B0604020202020204" pitchFamily="34" charset="0"/>
                          <a:ea typeface="Arial" panose="020B0604020202020204" pitchFamily="34" charset="0"/>
                          <a:cs typeface="Times New Roman" panose="02020603050405020304" pitchFamily="18" charset="0"/>
                        </a:rPr>
                        <a:t>Work Stream 2</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Projects in Construction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1463" indent="-271463">
                        <a:lnSpc>
                          <a:spcPct val="120000"/>
                        </a:lnSpc>
                        <a:spcAft>
                          <a:spcPts val="0"/>
                        </a:spcAft>
                        <a:buFont typeface="+mj-lt"/>
                        <a:buAutoNum type="arabicPeriod"/>
                      </a:pPr>
                      <a:r>
                        <a:rPr lang="en-ZA" sz="1600" dirty="0">
                          <a:effectLst/>
                          <a:latin typeface="Arial" panose="020B0604020202020204" pitchFamily="34" charset="0"/>
                          <a:ea typeface="Arial" panose="020B0604020202020204" pitchFamily="34" charset="0"/>
                          <a:cs typeface="Times New Roman" panose="02020603050405020304" pitchFamily="18" charset="0"/>
                        </a:rPr>
                        <a:t>Continue with construction, obtain practical and financial completion for projects that are committed contractually before March 2021.</a:t>
                      </a:r>
                    </a:p>
                    <a:p>
                      <a:pPr marL="271463" indent="-271463">
                        <a:lnSpc>
                          <a:spcPct val="120000"/>
                        </a:lnSpc>
                        <a:spcAft>
                          <a:spcPts val="0"/>
                        </a:spcAft>
                        <a:buFont typeface="+mj-lt"/>
                        <a:buAutoNum type="arabicPeriod"/>
                      </a:pPr>
                      <a:r>
                        <a:rPr lang="en-GB" sz="1600" dirty="0">
                          <a:effectLst/>
                          <a:latin typeface="Arial" panose="020B0604020202020204" pitchFamily="34" charset="0"/>
                          <a:ea typeface="Arial" panose="020B0604020202020204" pitchFamily="34" charset="0"/>
                          <a:cs typeface="Times New Roman" panose="02020603050405020304" pitchFamily="18" charset="0"/>
                        </a:rPr>
                        <a:t>Continue with arbitration of claims against projects.</a:t>
                      </a:r>
                    </a:p>
                    <a:p>
                      <a:pPr marL="271463" indent="-271463">
                        <a:lnSpc>
                          <a:spcPct val="120000"/>
                        </a:lnSpc>
                        <a:spcAft>
                          <a:spcPts val="0"/>
                        </a:spcAft>
                        <a:buFont typeface="+mj-lt"/>
                        <a:buAutoNum type="arabicPeriod"/>
                      </a:pPr>
                      <a:r>
                        <a:rPr lang="en-GB" sz="1600" dirty="0">
                          <a:effectLst/>
                          <a:latin typeface="Arial" panose="020B0604020202020204" pitchFamily="34" charset="0"/>
                          <a:ea typeface="Arial" panose="020B0604020202020204" pitchFamily="34" charset="0"/>
                          <a:cs typeface="Times New Roman" panose="02020603050405020304" pitchFamily="18" charset="0"/>
                        </a:rPr>
                        <a:t>Investigation and forensic analysis of current IDT projects that have major contractual and technical issues.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6930803"/>
                  </a:ext>
                </a:extLst>
              </a:tr>
              <a:tr h="956169">
                <a:tc>
                  <a:txBody>
                    <a:bodyPr/>
                    <a:lstStyle/>
                    <a:p>
                      <a:pPr>
                        <a:lnSpc>
                          <a:spcPct val="120000"/>
                        </a:lnSpc>
                        <a:spcAft>
                          <a:spcPts val="0"/>
                        </a:spcAft>
                      </a:pPr>
                      <a:r>
                        <a:rPr lang="en-ZA" sz="1600" b="1" dirty="0">
                          <a:effectLst/>
                          <a:latin typeface="Arial" panose="020B0604020202020204" pitchFamily="34" charset="0"/>
                          <a:ea typeface="Arial" panose="020B0604020202020204" pitchFamily="34" charset="0"/>
                          <a:cs typeface="Times New Roman" panose="02020603050405020304" pitchFamily="18" charset="0"/>
                        </a:rPr>
                        <a:t>Work Stream 3</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Close Out of Legacy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Conduct site assessment and project documentation audits with the aim of achieving practical and financial completion on all legacy projects (before 2020/21 FY)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2559246"/>
                  </a:ext>
                </a:extLst>
              </a:tr>
            </a:tbl>
          </a:graphicData>
        </a:graphic>
      </p:graphicFrame>
      <p:sp>
        <p:nvSpPr>
          <p:cNvPr id="10" name="Rectangle 9">
            <a:extLst>
              <a:ext uri="{FF2B5EF4-FFF2-40B4-BE49-F238E27FC236}">
                <a16:creationId xmlns="" xmlns:a16="http://schemas.microsoft.com/office/drawing/2014/main" id="{7136BADD-79F9-4F7F-830C-8E6104E9B174}"/>
              </a:ext>
            </a:extLst>
          </p:cNvPr>
          <p:cNvSpPr/>
          <p:nvPr/>
        </p:nvSpPr>
        <p:spPr>
          <a:xfrm>
            <a:off x="377450" y="701913"/>
            <a:ext cx="8153400" cy="830997"/>
          </a:xfrm>
          <a:prstGeom prst="rect">
            <a:avLst/>
          </a:prstGeom>
        </p:spPr>
        <p:txBody>
          <a:bodyPr wrap="square">
            <a:spAutoFit/>
          </a:bodyPr>
          <a:lstStyle/>
          <a:p>
            <a:pPr marL="0" lvl="1" algn="just">
              <a:buClr>
                <a:srgbClr val="FD8441"/>
              </a:buClr>
              <a:defRPr/>
            </a:pPr>
            <a:r>
              <a:rPr lang="en-US" altLang="en-US" sz="1600" dirty="0">
                <a:latin typeface="Arial" panose="020B0604020202020204" pitchFamily="34" charset="0"/>
                <a:cs typeface="Arial" panose="020B0604020202020204" pitchFamily="34" charset="0"/>
              </a:rPr>
              <a:t>As part of the work of the IESTT, the IDT project portfolio was sub-divided into the work streams to facilitate the possible closeout and/or handover of projects in various phases of completion, as outlined below.  </a:t>
            </a:r>
          </a:p>
        </p:txBody>
      </p:sp>
    </p:spTree>
    <p:extLst>
      <p:ext uri="{BB962C8B-B14F-4D97-AF65-F5344CB8AC3E}">
        <p14:creationId xmlns:p14="http://schemas.microsoft.com/office/powerpoint/2010/main" xmlns="" val="339538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Considerations for exiting from contractual obligations</a:t>
            </a:r>
          </a:p>
        </p:txBody>
      </p:sp>
      <p:sp>
        <p:nvSpPr>
          <p:cNvPr id="2" name="Slide Number Placeholder 1"/>
          <p:cNvSpPr>
            <a:spLocks noGrp="1"/>
          </p:cNvSpPr>
          <p:nvPr>
            <p:ph type="sldNum" sz="quarter" idx="12"/>
          </p:nvPr>
        </p:nvSpPr>
        <p:spPr/>
        <p:txBody>
          <a:bodyPr/>
          <a:lstStyle/>
          <a:p>
            <a:fld id="{06FDB8B8-F605-4586-B934-FF56C8C71DDE}" type="slidenum">
              <a:rPr lang="en-US" smtClean="0"/>
              <a:pPr/>
              <a:t>15</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00772" y="808566"/>
            <a:ext cx="8382000" cy="5386090"/>
          </a:xfrm>
          <a:prstGeom prst="rect">
            <a:avLst/>
          </a:prstGeom>
        </p:spPr>
        <p:txBody>
          <a:bodyPr wrap="square">
            <a:spAutoFit/>
          </a:bodyPr>
          <a:lstStyle/>
          <a:p>
            <a:pPr marL="0" lvl="1" algn="just">
              <a:buClr>
                <a:srgbClr val="FD8441"/>
              </a:buClr>
              <a:defRPr/>
            </a:pPr>
            <a:r>
              <a:rPr lang="en-US" altLang="en-US" sz="1400" dirty="0">
                <a:latin typeface="Arial" panose="020B0604020202020204" pitchFamily="34" charset="0"/>
                <a:cs typeface="Arial" panose="020B0604020202020204" pitchFamily="34" charset="0"/>
              </a:rPr>
              <a:t>For IDT to adequately address all its contractual obligations with regard to the possible exit, the following approach has been considered:</a:t>
            </a:r>
          </a:p>
          <a:p>
            <a:pPr marL="0" lvl="1" algn="just">
              <a:buClr>
                <a:srgbClr val="FD8441"/>
              </a:buClr>
              <a:defRPr/>
            </a:pPr>
            <a:endParaRPr lang="en-US" altLang="en-US" sz="400" dirty="0">
              <a:latin typeface="Arial" panose="020B0604020202020204" pitchFamily="34" charset="0"/>
              <a:cs typeface="Arial" panose="020B0604020202020204" pitchFamily="34" charset="0"/>
            </a:endParaRPr>
          </a:p>
          <a:p>
            <a:pPr marL="358775" lvl="2" indent="-358775" algn="just">
              <a:buClr>
                <a:srgbClr val="FD8441"/>
              </a:buClr>
              <a:buFont typeface="Wingdings" panose="05000000000000000000" pitchFamily="2" charset="2"/>
              <a:buChar char="q"/>
              <a:defRPr/>
            </a:pPr>
            <a:r>
              <a:rPr lang="en-US" altLang="en-US" sz="1400" b="1" dirty="0">
                <a:latin typeface="Arial" panose="020B0604020202020204" pitchFamily="34" charset="0"/>
                <a:cs typeface="Arial" panose="020B0604020202020204" pitchFamily="34" charset="0"/>
              </a:rPr>
              <a:t>Work stream 1:</a:t>
            </a:r>
            <a:r>
              <a:rPr lang="en-US" altLang="en-US" sz="1400" dirty="0">
                <a:latin typeface="Arial" panose="020B0604020202020204" pitchFamily="34" charset="0"/>
                <a:cs typeface="Arial" panose="020B0604020202020204" pitchFamily="34" charset="0"/>
              </a:rPr>
              <a:t> IDT to continue with planning for projects agreed with clients in order not to hamper service delivery. Should the IDT closure be resolved by March 31, 2021, projects in stages 1 to 4 to be handed over to Sector Departments.</a:t>
            </a:r>
          </a:p>
          <a:p>
            <a:pPr marL="717550" lvl="2" indent="-358775" algn="just">
              <a:buClr>
                <a:srgbClr val="FD8441"/>
              </a:buClr>
              <a:buFont typeface="Wingdings" panose="05000000000000000000" pitchFamily="2" charset="2"/>
              <a:buChar char="q"/>
              <a:defRPr/>
            </a:pPr>
            <a:r>
              <a:rPr lang="en-US" altLang="en-US" sz="1200" dirty="0">
                <a:latin typeface="Arial" panose="020B0604020202020204" pitchFamily="34" charset="0"/>
                <a:cs typeface="Arial" panose="020B0604020202020204" pitchFamily="34" charset="0"/>
              </a:rPr>
              <a:t>The process to transfer projects can take between 3 to 6 months depending on complexity and this is accompanied by a risk assessment and financial position report on a case by case basis.</a:t>
            </a:r>
          </a:p>
          <a:p>
            <a:pPr marL="717550" lvl="2" indent="-358775" algn="just">
              <a:buClr>
                <a:srgbClr val="FD8441"/>
              </a:buClr>
              <a:buFont typeface="Wingdings" panose="05000000000000000000" pitchFamily="2" charset="2"/>
              <a:buChar char="q"/>
              <a:defRPr/>
            </a:pPr>
            <a:r>
              <a:rPr lang="en-US" altLang="en-US" sz="1200" dirty="0">
                <a:latin typeface="Arial" panose="020B0604020202020204" pitchFamily="34" charset="0"/>
                <a:cs typeface="Arial" panose="020B0604020202020204" pitchFamily="34" charset="0"/>
              </a:rPr>
              <a:t>This process is currently on hold pending the Cabinet Decision/Resolution on the closure of IDT.</a:t>
            </a:r>
          </a:p>
          <a:p>
            <a:pPr marL="358775" lvl="2" indent="-358775" algn="just">
              <a:buClr>
                <a:srgbClr val="FD8441"/>
              </a:buClr>
              <a:buFont typeface="Wingdings" panose="05000000000000000000" pitchFamily="2" charset="2"/>
              <a:buChar char="q"/>
              <a:defRPr/>
            </a:pPr>
            <a:r>
              <a:rPr lang="en-US" altLang="en-US" sz="1400" b="1" dirty="0">
                <a:latin typeface="Arial" panose="020B0604020202020204" pitchFamily="34" charset="0"/>
                <a:cs typeface="Arial" panose="020B0604020202020204" pitchFamily="34" charset="0"/>
              </a:rPr>
              <a:t>Work stream 2:</a:t>
            </a:r>
            <a:r>
              <a:rPr lang="en-US" altLang="en-US" sz="1400" dirty="0">
                <a:latin typeface="Arial" panose="020B0604020202020204" pitchFamily="34" charset="0"/>
                <a:cs typeface="Arial" panose="020B0604020202020204" pitchFamily="34" charset="0"/>
              </a:rPr>
              <a:t> IDT to complete and closeout projects in construction for the financial year 2020/21. </a:t>
            </a:r>
          </a:p>
          <a:p>
            <a:pPr marL="804863" lvl="2" indent="-446088" algn="just">
              <a:buClr>
                <a:srgbClr val="FD8441"/>
              </a:buClr>
              <a:buFont typeface="Wingdings" panose="05000000000000000000" pitchFamily="2" charset="2"/>
              <a:buChar char="q"/>
              <a:defRPr/>
            </a:pPr>
            <a:r>
              <a:rPr lang="en-GB" altLang="en-US" sz="1200" dirty="0">
                <a:latin typeface="Arial" panose="020B0604020202020204" pitchFamily="34" charset="0"/>
                <a:cs typeface="Arial" panose="020B0604020202020204" pitchFamily="34" charset="0"/>
              </a:rPr>
              <a:t>The impact of Covid-19 work stoppages must be taken into consideration.</a:t>
            </a:r>
          </a:p>
          <a:p>
            <a:pPr marL="804863" lvl="2" indent="-446088" algn="just">
              <a:buClr>
                <a:srgbClr val="FD8441"/>
              </a:buClr>
              <a:buFont typeface="Wingdings" panose="05000000000000000000" pitchFamily="2" charset="2"/>
              <a:buChar char="q"/>
              <a:defRPr/>
            </a:pPr>
            <a:r>
              <a:rPr lang="en-US" altLang="en-US" sz="1200" dirty="0">
                <a:latin typeface="Arial" panose="020B0604020202020204" pitchFamily="34" charset="0"/>
                <a:cs typeface="Arial" panose="020B0604020202020204" pitchFamily="34" charset="0"/>
              </a:rPr>
              <a:t>All contractual obligations, terms and conditions and implications thereof, to be evaluated and resolved with clients.</a:t>
            </a:r>
          </a:p>
          <a:p>
            <a:pPr marL="358775" lvl="2" indent="-358775" algn="just">
              <a:buClr>
                <a:srgbClr val="FD8441"/>
              </a:buClr>
              <a:buFont typeface="Wingdings" panose="05000000000000000000" pitchFamily="2" charset="2"/>
              <a:buChar char="q"/>
              <a:defRPr/>
            </a:pPr>
            <a:r>
              <a:rPr lang="en-US" altLang="en-US" sz="1400" b="1" dirty="0">
                <a:latin typeface="Arial" panose="020B0604020202020204" pitchFamily="34" charset="0"/>
                <a:cs typeface="Arial" panose="020B0604020202020204" pitchFamily="34" charset="0"/>
              </a:rPr>
              <a:t>Work stream 3:</a:t>
            </a:r>
            <a:r>
              <a:rPr lang="en-US" altLang="en-US" sz="1400" dirty="0">
                <a:latin typeface="Arial" panose="020B0604020202020204" pitchFamily="34" charset="0"/>
                <a:cs typeface="Arial" panose="020B0604020202020204" pitchFamily="34" charset="0"/>
              </a:rPr>
              <a:t> IDT is in the process of formally closing out all legacy projects.</a:t>
            </a:r>
          </a:p>
          <a:p>
            <a:pPr marL="717550" lvl="2" indent="-358775" algn="just">
              <a:buClr>
                <a:srgbClr val="FD8441"/>
              </a:buClr>
              <a:buFont typeface="Wingdings" panose="05000000000000000000" pitchFamily="2" charset="2"/>
              <a:buChar char="q"/>
              <a:defRPr/>
            </a:pPr>
            <a:r>
              <a:rPr lang="en-ZA" altLang="en-US" sz="1200" dirty="0">
                <a:latin typeface="Arial" panose="020B0604020202020204" pitchFamily="34" charset="0"/>
                <a:cs typeface="Arial" panose="020B0604020202020204" pitchFamily="34" charset="0"/>
              </a:rPr>
              <a:t>This work stream</a:t>
            </a:r>
            <a:r>
              <a:rPr lang="en-ZA" sz="1200" dirty="0">
                <a:latin typeface="Arial" panose="020B0604020202020204" pitchFamily="34" charset="0"/>
                <a:cs typeface="Arial" panose="020B0604020202020204" pitchFamily="34" charset="0"/>
              </a:rPr>
              <a:t> consists of 19461 projects with a Forecast Budget Value of R38.2bn.</a:t>
            </a:r>
          </a:p>
          <a:p>
            <a:pPr marL="717550" lvl="3" indent="-358775" algn="just">
              <a:buClr>
                <a:srgbClr val="FD8441"/>
              </a:buClr>
              <a:buFont typeface="Wingdings" panose="05000000000000000000" pitchFamily="2" charset="2"/>
              <a:buChar char="q"/>
              <a:defRPr/>
            </a:pPr>
            <a:r>
              <a:rPr lang="en-ZA" sz="1200" dirty="0">
                <a:latin typeface="Arial" panose="020B0604020202020204" pitchFamily="34" charset="0"/>
                <a:cs typeface="Arial" panose="020B0604020202020204" pitchFamily="34" charset="0"/>
              </a:rPr>
              <a:t>IDT can account for R28.4bn in audited expenditure.</a:t>
            </a:r>
          </a:p>
          <a:p>
            <a:pPr marL="717550" lvl="3" indent="-358775" algn="just">
              <a:buClr>
                <a:srgbClr val="FD8441"/>
              </a:buClr>
              <a:buFont typeface="Wingdings" panose="05000000000000000000" pitchFamily="2" charset="2"/>
              <a:buChar char="q"/>
              <a:defRPr/>
            </a:pPr>
            <a:r>
              <a:rPr lang="en-ZA" sz="1200" dirty="0">
                <a:latin typeface="Arial" panose="020B0604020202020204" pitchFamily="34" charset="0"/>
                <a:cs typeface="Arial" panose="020B0604020202020204" pitchFamily="34" charset="0"/>
              </a:rPr>
              <a:t>IDT can account for R9.4bn in Committed Values (open POs on the system) and Available Balances against the </a:t>
            </a:r>
            <a:r>
              <a:rPr lang="en-ZA" sz="1200" dirty="0" err="1">
                <a:latin typeface="Arial" panose="020B0604020202020204" pitchFamily="34" charset="0"/>
                <a:cs typeface="Arial" panose="020B0604020202020204" pitchFamily="34" charset="0"/>
              </a:rPr>
              <a:t>POs.</a:t>
            </a:r>
            <a:r>
              <a:rPr lang="en-ZA" sz="1200" dirty="0">
                <a:latin typeface="Arial" panose="020B0604020202020204" pitchFamily="34" charset="0"/>
                <a:cs typeface="Arial" panose="020B0604020202020204" pitchFamily="34" charset="0"/>
              </a:rPr>
              <a:t> IDT can thus account for R37.8bn. </a:t>
            </a:r>
          </a:p>
          <a:p>
            <a:pPr marL="717550" lvl="3" indent="-358775" algn="just">
              <a:buClr>
                <a:srgbClr val="FD8441"/>
              </a:buClr>
              <a:buFont typeface="Wingdings" panose="05000000000000000000" pitchFamily="2" charset="2"/>
              <a:buChar char="q"/>
              <a:defRPr/>
            </a:pPr>
            <a:r>
              <a:rPr lang="en-ZA" sz="1200" dirty="0">
                <a:latin typeface="Arial" panose="020B0604020202020204" pitchFamily="34" charset="0"/>
                <a:cs typeface="Arial" panose="020B0604020202020204" pitchFamily="34" charset="0"/>
              </a:rPr>
              <a:t>The assessment of the balance R379m - TOR required for Quantity Surveyor (QS) appointments. Quantity Surveyors will reconcile and effect closeout of the R9.4bn.</a:t>
            </a:r>
          </a:p>
          <a:p>
            <a:pPr marL="717550" lvl="3" indent="-358775" algn="just">
              <a:buClr>
                <a:srgbClr val="FD8441"/>
              </a:buClr>
              <a:buFont typeface="Wingdings" panose="05000000000000000000" pitchFamily="2" charset="2"/>
              <a:buChar char="q"/>
              <a:defRPr/>
            </a:pPr>
            <a:r>
              <a:rPr lang="en-GB" sz="1200" dirty="0">
                <a:latin typeface="Arial" panose="020B0604020202020204" pitchFamily="34" charset="0"/>
                <a:cs typeface="Arial" panose="020B0604020202020204" pitchFamily="34" charset="0"/>
              </a:rPr>
              <a:t>49 of IDT’s active legal cases are related directly to projects, adding to the complexity of closing out the legacy projects. It should be noted that these projects cannot be transferred to other agencies and it remains the liability of DPWI</a:t>
            </a:r>
            <a:r>
              <a:rPr lang="en-GB" sz="1200" dirty="0" smtClean="0">
                <a:latin typeface="Arial" panose="020B0604020202020204" pitchFamily="34" charset="0"/>
                <a:cs typeface="Arial" panose="020B0604020202020204" pitchFamily="34" charset="0"/>
              </a:rPr>
              <a:t>.</a:t>
            </a:r>
          </a:p>
          <a:p>
            <a:pPr marL="717550" lvl="3" indent="-358775" algn="just">
              <a:buClr>
                <a:srgbClr val="FD8441"/>
              </a:buClr>
              <a:buFont typeface="Wingdings" panose="05000000000000000000" pitchFamily="2" charset="2"/>
              <a:buChar char="q"/>
              <a:defRPr/>
            </a:pPr>
            <a:r>
              <a:rPr lang="en-GB" altLang="en-US" sz="1200" dirty="0">
                <a:latin typeface="Arial" panose="020B0604020202020204" pitchFamily="34" charset="0"/>
                <a:cs typeface="Arial" panose="020B0604020202020204" pitchFamily="34" charset="0"/>
              </a:rPr>
              <a:t>An investigation was conducted by National Treasury, which revealed major procurement irregularities regarding legacy projects. The resolution of these findings is the responsibility of the appropriate </a:t>
            </a:r>
            <a:r>
              <a:rPr lang="en-GB" altLang="en-US" sz="1200" dirty="0" smtClean="0">
                <a:latin typeface="Arial" panose="020B0604020202020204" pitchFamily="34" charset="0"/>
                <a:cs typeface="Arial" panose="020B0604020202020204" pitchFamily="34" charset="0"/>
              </a:rPr>
              <a:t>authority</a:t>
            </a:r>
            <a:r>
              <a:rPr lang="en-GB" altLang="en-US" sz="1200" dirty="0">
                <a:latin typeface="Arial" panose="020B0604020202020204" pitchFamily="34" charset="0"/>
                <a:cs typeface="Arial" panose="020B0604020202020204" pitchFamily="34" charset="0"/>
              </a:rPr>
              <a:t> </a:t>
            </a:r>
            <a:r>
              <a:rPr lang="en-GB" altLang="en-US" sz="1200" dirty="0" smtClean="0">
                <a:latin typeface="Arial" panose="020B0604020202020204" pitchFamily="34" charset="0"/>
                <a:cs typeface="Arial" panose="020B0604020202020204" pitchFamily="34" charset="0"/>
              </a:rPr>
              <a:t>(IDT Board of Trustees) </a:t>
            </a:r>
            <a:r>
              <a:rPr lang="en-GB" altLang="en-US" sz="1200" b="1" dirty="0" smtClean="0">
                <a:latin typeface="Arial" panose="020B0604020202020204" pitchFamily="34" charset="0"/>
                <a:cs typeface="Arial" panose="020B0604020202020204" pitchFamily="34" charset="0"/>
              </a:rPr>
              <a:t>See Annexure A</a:t>
            </a:r>
            <a:endParaRPr lang="en-GB" sz="1200" b="1" dirty="0">
              <a:latin typeface="Arial" panose="020B0604020202020204" pitchFamily="34" charset="0"/>
              <a:cs typeface="Arial" panose="020B0604020202020204" pitchFamily="34" charset="0"/>
            </a:endParaRPr>
          </a:p>
          <a:p>
            <a:pPr marL="717550" lvl="3" indent="-358775" algn="just">
              <a:buClr>
                <a:srgbClr val="FD8441"/>
              </a:buClr>
              <a:buFont typeface="Wingdings" panose="05000000000000000000" pitchFamily="2" charset="2"/>
              <a:buChar char="q"/>
              <a:defRPr/>
            </a:pPr>
            <a:endParaRPr lang="en-GB"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8511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Latest Developments on Governance matters</a:t>
            </a:r>
          </a:p>
        </p:txBody>
      </p:sp>
      <p:sp>
        <p:nvSpPr>
          <p:cNvPr id="2" name="Slide Number Placeholder 1"/>
          <p:cNvSpPr>
            <a:spLocks noGrp="1"/>
          </p:cNvSpPr>
          <p:nvPr>
            <p:ph type="sldNum" sz="quarter" idx="12"/>
          </p:nvPr>
        </p:nvSpPr>
        <p:spPr/>
        <p:txBody>
          <a:bodyPr/>
          <a:lstStyle/>
          <a:p>
            <a:fld id="{06FDB8B8-F605-4586-B934-FF56C8C71DDE}" type="slidenum">
              <a:rPr lang="en-US" smtClean="0"/>
              <a:pPr/>
              <a:t>16</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49252" y="838200"/>
            <a:ext cx="8666148" cy="738664"/>
          </a:xfrm>
          <a:prstGeom prst="rect">
            <a:avLst/>
          </a:prstGeom>
        </p:spPr>
        <p:txBody>
          <a:bodyPr wrap="square">
            <a:spAutoFit/>
          </a:bodyPr>
          <a:lstStyle/>
          <a:p>
            <a:pPr marL="342897" indent="-342897" algn="just" defTabSz="914391">
              <a:buClr>
                <a:srgbClr val="FD8441"/>
              </a:buClr>
              <a:buFont typeface="Wingdings" panose="05000000000000000000" pitchFamily="2" charset="2"/>
              <a:buChar char="q"/>
              <a:defRPr/>
            </a:pPr>
            <a:endParaRPr lang="en-US" b="1" i="1" dirty="0"/>
          </a:p>
          <a:p>
            <a:pPr algn="just" defTabSz="914391">
              <a:buClr>
                <a:srgbClr val="FD8441"/>
              </a:buClr>
              <a:defRPr/>
            </a:pPr>
            <a:endParaRPr lang="en-US" sz="2400" dirty="0"/>
          </a:p>
        </p:txBody>
      </p:sp>
      <p:sp>
        <p:nvSpPr>
          <p:cNvPr id="8" name="Content Placeholder 2"/>
          <p:cNvSpPr txBox="1">
            <a:spLocks/>
          </p:cNvSpPr>
          <p:nvPr/>
        </p:nvSpPr>
        <p:spPr>
          <a:xfrm>
            <a:off x="76201" y="783589"/>
            <a:ext cx="4648200" cy="53938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2438" indent="-452438" algn="just">
              <a:spcBef>
                <a:spcPts val="200"/>
              </a:spcBef>
              <a:spcAft>
                <a:spcPts val="600"/>
              </a:spcAft>
              <a:buFont typeface="Wingdings" panose="05000000000000000000" pitchFamily="2" charset="2"/>
              <a:buChar char="q"/>
            </a:pPr>
            <a:r>
              <a:rPr lang="en-ZA" sz="1700" b="1" dirty="0">
                <a:latin typeface="Arial" panose="020B0604020202020204" pitchFamily="34" charset="0"/>
                <a:cs typeface="Arial" panose="020B0604020202020204" pitchFamily="34" charset="0"/>
              </a:rPr>
              <a:t>Executive Authority (EA) engaged on a process to reconstitute the Board:</a:t>
            </a:r>
          </a:p>
          <a:p>
            <a:pPr marL="630238" lvl="1" indent="-361950">
              <a:spcBef>
                <a:spcPts val="200"/>
              </a:spcBef>
              <a:spcAft>
                <a:spcPts val="200"/>
              </a:spcAft>
            </a:pPr>
            <a:r>
              <a:rPr lang="en-ZA" sz="1700" dirty="0">
                <a:latin typeface="Arial" panose="020B0604020202020204" pitchFamily="34" charset="0"/>
                <a:cs typeface="Arial" panose="020B0604020202020204" pitchFamily="34" charset="0"/>
              </a:rPr>
              <a:t>A letter was sent on 10 October 2020 to the four trustees acknowledging their validity as per the letter of authority.</a:t>
            </a:r>
          </a:p>
          <a:p>
            <a:pPr marL="630238" lvl="1" indent="-361950">
              <a:spcBef>
                <a:spcPts val="200"/>
              </a:spcBef>
              <a:spcAft>
                <a:spcPts val="200"/>
              </a:spcAft>
            </a:pPr>
            <a:r>
              <a:rPr lang="en-ZA" sz="1700" dirty="0">
                <a:latin typeface="Arial" panose="020B0604020202020204" pitchFamily="34" charset="0"/>
                <a:cs typeface="Arial" panose="020B0604020202020204" pitchFamily="34" charset="0"/>
              </a:rPr>
              <a:t>The deadline for confirmation to return to the assigned responsibilities was 13 October 2020.</a:t>
            </a:r>
          </a:p>
          <a:p>
            <a:pPr marL="630238" lvl="1" indent="-361950">
              <a:spcBef>
                <a:spcPts val="200"/>
              </a:spcBef>
              <a:spcAft>
                <a:spcPts val="200"/>
              </a:spcAft>
            </a:pPr>
            <a:r>
              <a:rPr lang="en-ZA" sz="1700" dirty="0">
                <a:latin typeface="Arial" panose="020B0604020202020204" pitchFamily="34" charset="0"/>
                <a:cs typeface="Arial" panose="020B0604020202020204" pitchFamily="34" charset="0"/>
              </a:rPr>
              <a:t>All four Trustees responded in the affirmative by the 13</a:t>
            </a:r>
            <a:r>
              <a:rPr lang="en-ZA" sz="1700" baseline="30000" dirty="0">
                <a:latin typeface="Arial" panose="020B0604020202020204" pitchFamily="34" charset="0"/>
                <a:cs typeface="Arial" panose="020B0604020202020204" pitchFamily="34" charset="0"/>
              </a:rPr>
              <a:t>th</a:t>
            </a:r>
            <a:r>
              <a:rPr lang="en-ZA" sz="1700" dirty="0">
                <a:latin typeface="Arial" panose="020B0604020202020204" pitchFamily="34" charset="0"/>
                <a:cs typeface="Arial" panose="020B0604020202020204" pitchFamily="34" charset="0"/>
              </a:rPr>
              <a:t> October.</a:t>
            </a:r>
          </a:p>
          <a:p>
            <a:pPr marL="452438" indent="-452438">
              <a:lnSpc>
                <a:spcPct val="114000"/>
              </a:lnSpc>
              <a:spcBef>
                <a:spcPts val="400"/>
              </a:spcBef>
              <a:spcAft>
                <a:spcPts val="400"/>
              </a:spcAft>
              <a:buFont typeface="Wingdings" panose="05000000000000000000" pitchFamily="2" charset="2"/>
              <a:buChar char="q"/>
            </a:pPr>
            <a:r>
              <a:rPr lang="en-ZA" sz="1700" b="1" dirty="0" smtClean="0">
                <a:latin typeface="Arial" panose="020B0604020202020204" pitchFamily="34" charset="0"/>
                <a:cs typeface="Arial" panose="020B0604020202020204" pitchFamily="34" charset="0"/>
              </a:rPr>
              <a:t>The </a:t>
            </a:r>
            <a:r>
              <a:rPr lang="en-ZA" sz="1700" b="1" dirty="0">
                <a:latin typeface="Arial" panose="020B0604020202020204" pitchFamily="34" charset="0"/>
                <a:cs typeface="Arial" panose="020B0604020202020204" pitchFamily="34" charset="0"/>
              </a:rPr>
              <a:t>EA advised that the process is underway to identify additional Trustees to augment the remaining four.</a:t>
            </a:r>
          </a:p>
          <a:p>
            <a:pPr marL="0" indent="0">
              <a:buFont typeface="Arial"/>
              <a:buNone/>
            </a:pPr>
            <a:endParaRPr lang="en-ZA" dirty="0"/>
          </a:p>
        </p:txBody>
      </p:sp>
      <p:sp>
        <p:nvSpPr>
          <p:cNvPr id="9" name="Content Placeholder 2"/>
          <p:cNvSpPr txBox="1">
            <a:spLocks/>
          </p:cNvSpPr>
          <p:nvPr/>
        </p:nvSpPr>
        <p:spPr>
          <a:xfrm>
            <a:off x="4904390" y="792115"/>
            <a:ext cx="4059620" cy="52060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2438" indent="-452438" algn="just">
              <a:lnSpc>
                <a:spcPct val="114000"/>
              </a:lnSpc>
              <a:spcBef>
                <a:spcPts val="200"/>
              </a:spcBef>
              <a:spcAft>
                <a:spcPts val="200"/>
              </a:spcAft>
              <a:buFont typeface="Wingdings" panose="05000000000000000000" pitchFamily="2" charset="2"/>
              <a:buChar char="q"/>
            </a:pPr>
            <a:r>
              <a:rPr lang="en-ZA" sz="1800" b="1" dirty="0">
                <a:latin typeface="Arial" panose="020B0604020202020204" pitchFamily="34" charset="0"/>
                <a:cs typeface="Arial" panose="020B0604020202020204" pitchFamily="34" charset="0"/>
              </a:rPr>
              <a:t>Legal Opinion currently sought on:</a:t>
            </a:r>
          </a:p>
          <a:p>
            <a:pPr marL="630238" lvl="1" indent="-361950">
              <a:lnSpc>
                <a:spcPct val="114000"/>
              </a:lnSpc>
              <a:spcBef>
                <a:spcPts val="200"/>
              </a:spcBef>
              <a:spcAft>
                <a:spcPts val="200"/>
              </a:spcAft>
            </a:pPr>
            <a:r>
              <a:rPr lang="en-ZA" sz="1700" dirty="0">
                <a:latin typeface="Arial" panose="020B0604020202020204" pitchFamily="34" charset="0"/>
                <a:cs typeface="Arial" panose="020B0604020202020204" pitchFamily="34" charset="0"/>
              </a:rPr>
              <a:t>Addition of the Trustees;</a:t>
            </a:r>
          </a:p>
          <a:p>
            <a:pPr marL="630238" lvl="1" indent="-361950">
              <a:lnSpc>
                <a:spcPct val="114000"/>
              </a:lnSpc>
              <a:spcBef>
                <a:spcPts val="200"/>
              </a:spcBef>
              <a:spcAft>
                <a:spcPts val="200"/>
              </a:spcAft>
            </a:pPr>
            <a:r>
              <a:rPr lang="en-ZA" sz="1700" dirty="0">
                <a:latin typeface="Arial" panose="020B0604020202020204" pitchFamily="34" charset="0"/>
                <a:cs typeface="Arial" panose="020B0604020202020204" pitchFamily="34" charset="0"/>
              </a:rPr>
              <a:t>Returning Trustees who accepted removal;</a:t>
            </a:r>
          </a:p>
          <a:p>
            <a:pPr marL="630238" lvl="1" indent="-361950">
              <a:lnSpc>
                <a:spcPct val="114000"/>
              </a:lnSpc>
              <a:spcBef>
                <a:spcPts val="200"/>
              </a:spcBef>
              <a:spcAft>
                <a:spcPts val="200"/>
              </a:spcAft>
            </a:pPr>
            <a:r>
              <a:rPr lang="en-US" sz="1700" dirty="0">
                <a:latin typeface="Arial" panose="020B0604020202020204" pitchFamily="34" charset="0"/>
                <a:cs typeface="Arial" panose="020B0604020202020204" pitchFamily="34" charset="0"/>
              </a:rPr>
              <a:t>Governance processes to follow as a Shareholder in responding to the going concern challenges and the inability of the IDT to meet its immediate commitments</a:t>
            </a:r>
            <a:r>
              <a:rPr lang="en-ZA" sz="1700" dirty="0">
                <a:latin typeface="Arial" panose="020B0604020202020204" pitchFamily="34" charset="0"/>
                <a:cs typeface="Arial" panose="020B0604020202020204" pitchFamily="34" charset="0"/>
              </a:rPr>
              <a:t>; and</a:t>
            </a:r>
          </a:p>
          <a:p>
            <a:pPr marL="630238" lvl="1" indent="-361950">
              <a:lnSpc>
                <a:spcPct val="114000"/>
              </a:lnSpc>
              <a:spcBef>
                <a:spcPts val="200"/>
              </a:spcBef>
              <a:spcAft>
                <a:spcPts val="200"/>
              </a:spcAft>
            </a:pPr>
            <a:r>
              <a:rPr lang="en-ZA" sz="1700" dirty="0">
                <a:latin typeface="Arial" panose="020B0604020202020204" pitchFamily="34" charset="0"/>
                <a:cs typeface="Arial" panose="020B0604020202020204" pitchFamily="34" charset="0"/>
              </a:rPr>
              <a:t>Dual institutional form of the </a:t>
            </a:r>
            <a:r>
              <a:rPr lang="en-ZA" sz="1700" dirty="0" smtClean="0">
                <a:latin typeface="Arial" panose="020B0604020202020204" pitchFamily="34" charset="0"/>
                <a:cs typeface="Arial" panose="020B0604020202020204" pitchFamily="34" charset="0"/>
              </a:rPr>
              <a:t>IDT - a trust and a Schedule 2 entity.</a:t>
            </a:r>
            <a:endParaRPr lang="en-ZA" sz="1700" dirty="0">
              <a:latin typeface="Arial" panose="020B0604020202020204" pitchFamily="34" charset="0"/>
              <a:cs typeface="Arial" panose="020B0604020202020204" pitchFamily="34" charset="0"/>
            </a:endParaRPr>
          </a:p>
          <a:p>
            <a:pPr marL="0" indent="0">
              <a:buFont typeface="Arial"/>
              <a:buNone/>
            </a:pPr>
            <a:endParaRPr lang="en-ZA" dirty="0"/>
          </a:p>
        </p:txBody>
      </p:sp>
    </p:spTree>
    <p:extLst>
      <p:ext uri="{BB962C8B-B14F-4D97-AF65-F5344CB8AC3E}">
        <p14:creationId xmlns:p14="http://schemas.microsoft.com/office/powerpoint/2010/main" xmlns="" val="236962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3810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800" b="1" dirty="0"/>
              <a:t>The IDT’s social infrastructure role</a:t>
            </a:r>
            <a:endParaRPr lang="en-US" sz="2800" b="1" dirty="0"/>
          </a:p>
        </p:txBody>
      </p:sp>
      <p:sp>
        <p:nvSpPr>
          <p:cNvPr id="2" name="Slide Number Placeholder 1"/>
          <p:cNvSpPr>
            <a:spLocks noGrp="1"/>
          </p:cNvSpPr>
          <p:nvPr>
            <p:ph type="sldNum" sz="quarter" idx="12"/>
          </p:nvPr>
        </p:nvSpPr>
        <p:spPr/>
        <p:txBody>
          <a:bodyPr/>
          <a:lstStyle/>
          <a:p>
            <a:fld id="{06FDB8B8-F605-4586-B934-FF56C8C71DDE}" type="slidenum">
              <a:rPr lang="en-US" smtClean="0"/>
              <a:pPr/>
              <a:t>17</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81000" y="990600"/>
            <a:ext cx="8382000" cy="4909036"/>
          </a:xfrm>
          <a:prstGeom prst="rect">
            <a:avLst/>
          </a:prstGeom>
        </p:spPr>
        <p:txBody>
          <a:bodyPr wrap="square">
            <a:spAutoFit/>
          </a:bodyPr>
          <a:lstStyle/>
          <a:p>
            <a:pPr marL="341313" lvl="1" indent="-341313" algn="just">
              <a:spcAft>
                <a:spcPts val="600"/>
              </a:spcAft>
              <a:buClr>
                <a:srgbClr val="FD844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No decision has been taken for any agency to take over the social infrastructure of the IDT.</a:t>
            </a:r>
          </a:p>
          <a:p>
            <a:pPr marL="341313" lvl="1" indent="-341313" algn="just">
              <a:spcAft>
                <a:spcPts val="600"/>
              </a:spcAft>
              <a:buClr>
                <a:srgbClr val="FD844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plan has always been that the mandate/function reverts back to the Sector (DPWI) by ensuring that internal capacity is built/enhanced to take over the projects.</a:t>
            </a:r>
          </a:p>
          <a:p>
            <a:pPr marL="341313" lvl="1" indent="-341313" algn="just">
              <a:spcAft>
                <a:spcPts val="600"/>
              </a:spcAft>
              <a:buClr>
                <a:srgbClr val="FD844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Consultations are underway with all the relevant stakeholders to find better ways of ensuring minimum impact on service delivery and employees</a:t>
            </a:r>
            <a:r>
              <a:rPr lang="en-US" altLang="en-US" dirty="0" smtClean="0">
                <a:latin typeface="Arial" panose="020B0604020202020204" pitchFamily="34" charset="0"/>
                <a:cs typeface="Arial" panose="020B0604020202020204" pitchFamily="34" charset="0"/>
              </a:rPr>
              <a:t>.</a:t>
            </a:r>
          </a:p>
          <a:p>
            <a:pPr marL="341313" lvl="1" indent="-341313" algn="just">
              <a:spcAft>
                <a:spcPts val="600"/>
              </a:spcAft>
              <a:buClr>
                <a:srgbClr val="FD8441"/>
              </a:buClr>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The full extent of the costs of the possible future dissolution of the IDT to be determined by an independent body / person who will be tasked  by the relevant authority (Master of the High Court) following due process having been undertaken to effect the consideration by Cabinet.</a:t>
            </a:r>
            <a:endParaRPr lang="en-US" altLang="en-US" dirty="0">
              <a:latin typeface="Arial" panose="020B0604020202020204" pitchFamily="34" charset="0"/>
              <a:cs typeface="Arial" panose="020B0604020202020204" pitchFamily="34" charset="0"/>
            </a:endParaRPr>
          </a:p>
          <a:p>
            <a:pPr marL="341313" lvl="1" indent="-341313" algn="just">
              <a:spcAft>
                <a:spcPts val="600"/>
              </a:spcAft>
              <a:buClr>
                <a:srgbClr val="FD844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Department of Public Works and Infrastructure will act responsibly by following due process with regard to policy decision to dissolve the </a:t>
            </a:r>
            <a:r>
              <a:rPr lang="en-US" altLang="en-US" dirty="0" smtClean="0">
                <a:latin typeface="Arial" panose="020B0604020202020204" pitchFamily="34" charset="0"/>
                <a:cs typeface="Arial" panose="020B0604020202020204" pitchFamily="34" charset="0"/>
              </a:rPr>
              <a:t>IDT within the required legal framework.</a:t>
            </a:r>
            <a:endParaRPr lang="en-US" altLang="en-US" dirty="0">
              <a:latin typeface="Arial" panose="020B0604020202020204" pitchFamily="34" charset="0"/>
              <a:cs typeface="Arial" panose="020B0604020202020204" pitchFamily="34" charset="0"/>
            </a:endParaRPr>
          </a:p>
          <a:p>
            <a:pPr marL="341313" lvl="1" indent="-341313" algn="just">
              <a:spcAft>
                <a:spcPts val="600"/>
              </a:spcAft>
              <a:buClr>
                <a:srgbClr val="FD844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All administrative, financial and legal implications of transferring projects of the IDT are being </a:t>
            </a:r>
            <a:r>
              <a:rPr lang="en-US" altLang="en-US" dirty="0" smtClean="0">
                <a:latin typeface="Arial" panose="020B0604020202020204" pitchFamily="34" charset="0"/>
                <a:cs typeface="Arial" panose="020B0604020202020204" pitchFamily="34" charset="0"/>
              </a:rPr>
              <a:t>considered</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75734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en-US" sz="2800" b="1" dirty="0"/>
              <a:t>Recommendation</a:t>
            </a:r>
          </a:p>
          <a:p>
            <a:pPr algn="ctr"/>
            <a:endParaRPr lang="en-US" sz="2800" b="1" dirty="0"/>
          </a:p>
        </p:txBody>
      </p:sp>
      <p:sp>
        <p:nvSpPr>
          <p:cNvPr id="2" name="Slide Number Placeholder 1"/>
          <p:cNvSpPr>
            <a:spLocks noGrp="1"/>
          </p:cNvSpPr>
          <p:nvPr>
            <p:ph type="sldNum" sz="quarter" idx="12"/>
          </p:nvPr>
        </p:nvSpPr>
        <p:spPr/>
        <p:txBody>
          <a:bodyPr/>
          <a:lstStyle/>
          <a:p>
            <a:fld id="{06FDB8B8-F605-4586-B934-FF56C8C71DDE}" type="slidenum">
              <a:rPr lang="en-US" smtClean="0"/>
              <a:pPr/>
              <a:t>18</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52400" y="838201"/>
            <a:ext cx="8686800" cy="1569660"/>
          </a:xfrm>
          <a:prstGeom prst="rect">
            <a:avLst/>
          </a:prstGeom>
        </p:spPr>
        <p:txBody>
          <a:bodyPr wrap="square">
            <a:spAutoFit/>
          </a:bodyPr>
          <a:lstStyle/>
          <a:p>
            <a:pPr algn="just" defTabSz="914391">
              <a:buClr>
                <a:srgbClr val="FD8441"/>
              </a:buClr>
              <a:defRPr/>
            </a:pPr>
            <a:r>
              <a:rPr lang="en-US" sz="2400" dirty="0"/>
              <a:t>It is recommended that the Portfolio Committee:</a:t>
            </a:r>
          </a:p>
          <a:p>
            <a:pPr algn="just" defTabSz="914391">
              <a:buClr>
                <a:srgbClr val="FD8441"/>
              </a:buClr>
              <a:defRPr/>
            </a:pPr>
            <a:endParaRPr lang="en-US" sz="2400" dirty="0"/>
          </a:p>
          <a:p>
            <a:pPr marL="342897" indent="-342897" algn="just" defTabSz="914391">
              <a:buClr>
                <a:srgbClr val="FD8441"/>
              </a:buClr>
              <a:buFont typeface="Wingdings" panose="05000000000000000000" pitchFamily="2" charset="2"/>
              <a:buChar char="q"/>
              <a:defRPr/>
            </a:pPr>
            <a:r>
              <a:rPr lang="en-US" sz="2400" dirty="0"/>
              <a:t>Notes briefing on contracting obligations affecting </a:t>
            </a:r>
            <a:r>
              <a:rPr lang="en-US" sz="2400" dirty="0" smtClean="0"/>
              <a:t>the </a:t>
            </a:r>
            <a:r>
              <a:rPr lang="en-US" sz="2400" dirty="0"/>
              <a:t>Independent Development Trust (IDT).</a:t>
            </a:r>
          </a:p>
        </p:txBody>
      </p:sp>
    </p:spTree>
    <p:extLst>
      <p:ext uri="{BB962C8B-B14F-4D97-AF65-F5344CB8AC3E}">
        <p14:creationId xmlns:p14="http://schemas.microsoft.com/office/powerpoint/2010/main" xmlns="" val="303137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388503"/>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2057400" y="3154822"/>
            <a:ext cx="6248400" cy="2332946"/>
          </a:xfrm>
          <a:prstGeom prst="rect">
            <a:avLst/>
          </a:prstGeom>
        </p:spPr>
        <p:txBody>
          <a:bodyPr wrap="square">
            <a:spAutoFit/>
          </a:bodyPr>
          <a:lstStyle/>
          <a:p>
            <a:pPr marL="0" indent="0">
              <a:buNone/>
            </a:pPr>
            <a:r>
              <a:rPr lang="en-US" sz="1400" b="1" dirty="0"/>
              <a:t>Department of Public Works and Infrastructure</a:t>
            </a:r>
          </a:p>
          <a:p>
            <a:pPr marL="0" indent="0">
              <a:buNone/>
            </a:pPr>
            <a:r>
              <a:rPr lang="en-US" sz="1400" b="1" dirty="0"/>
              <a:t>Head Office: Public Works</a:t>
            </a:r>
            <a:r>
              <a:rPr lang="en-US" sz="1400" dirty="0"/>
              <a:t/>
            </a:r>
            <a:br>
              <a:rPr lang="en-US" sz="1400" dirty="0"/>
            </a:br>
            <a:r>
              <a:rPr lang="en-US" sz="1400" b="1" dirty="0"/>
              <a:t>CGO Building</a:t>
            </a:r>
            <a:r>
              <a:rPr lang="en-US" sz="1400" dirty="0"/>
              <a:t/>
            </a:r>
            <a:br>
              <a:rPr lang="en-US" sz="1400" dirty="0"/>
            </a:br>
            <a:r>
              <a:rPr lang="en-US" sz="1400" b="1" dirty="0" err="1"/>
              <a:t>Cnr</a:t>
            </a:r>
            <a:r>
              <a:rPr lang="en-US" sz="1400" b="1" dirty="0"/>
              <a:t> </a:t>
            </a:r>
            <a:r>
              <a:rPr lang="en-US" sz="1400" b="1" dirty="0" err="1"/>
              <a:t>Bosman</a:t>
            </a:r>
            <a:r>
              <a:rPr lang="en-US" sz="1400" b="1" dirty="0"/>
              <a:t> and </a:t>
            </a:r>
            <a:r>
              <a:rPr lang="en-US" sz="1400" b="1" dirty="0" err="1"/>
              <a:t>Madiba</a:t>
            </a:r>
            <a:r>
              <a:rPr lang="en-US" sz="1400" b="1" dirty="0"/>
              <a:t> Streets</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a:t>0001</a:t>
            </a:r>
          </a:p>
          <a:p>
            <a:pPr marL="0" indent="0">
              <a:buNone/>
            </a:pPr>
            <a:r>
              <a:rPr lang="en-US" sz="1400" b="1" dirty="0"/>
              <a:t>Website: </a:t>
            </a:r>
            <a:r>
              <a:rPr lang="en-US" sz="1400" b="1" dirty="0">
                <a:hlinkClick r:id="rId3"/>
              </a:rPr>
              <a:t>http://www.publicworks.gov.za</a:t>
            </a:r>
            <a:r>
              <a:rPr lang="en-US" sz="1400" b="1" dirty="0"/>
              <a:t> </a:t>
            </a:r>
            <a:endParaRPr lang="en-US" sz="1400" dirty="0">
              <a:effectLst/>
            </a:endParaRPr>
          </a:p>
        </p:txBody>
      </p:sp>
      <p:sp>
        <p:nvSpPr>
          <p:cNvPr id="7" name="Rectangle 6"/>
          <p:cNvSpPr/>
          <p:nvPr/>
        </p:nvSpPr>
        <p:spPr>
          <a:xfrm>
            <a:off x="0" y="838200"/>
            <a:ext cx="9144000" cy="19050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219200"/>
            <a:ext cx="8229600" cy="1143000"/>
          </a:xfrm>
        </p:spPr>
        <p:txBody>
          <a:bodyPr/>
          <a:lstStyle/>
          <a:p>
            <a:r>
              <a:rPr lang="en-US" b="1" dirty="0">
                <a:solidFill>
                  <a:schemeClr val="bg1"/>
                </a:solidFill>
              </a:rPr>
              <a:t>Thank You</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3957" y="3035876"/>
            <a:ext cx="2441575" cy="2389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6FDB8B8-F605-4586-B934-FF56C8C71DDE}" type="slidenum">
              <a:rPr lang="en-US" smtClean="0"/>
              <a:pPr/>
              <a:t>19</a:t>
            </a:fld>
            <a:endParaRPr lang="en-US"/>
          </a:p>
        </p:txBody>
      </p:sp>
    </p:spTree>
    <p:extLst>
      <p:ext uri="{BB962C8B-B14F-4D97-AF65-F5344CB8AC3E}">
        <p14:creationId xmlns:p14="http://schemas.microsoft.com/office/powerpoint/2010/main" xmlns="" val="305474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Purpose</a:t>
            </a:r>
          </a:p>
        </p:txBody>
      </p:sp>
      <p:sp>
        <p:nvSpPr>
          <p:cNvPr id="2" name="Slide Number Placeholder 1"/>
          <p:cNvSpPr>
            <a:spLocks noGrp="1"/>
          </p:cNvSpPr>
          <p:nvPr>
            <p:ph type="sldNum" sz="quarter" idx="12"/>
          </p:nvPr>
        </p:nvSpPr>
        <p:spPr/>
        <p:txBody>
          <a:bodyPr/>
          <a:lstStyle/>
          <a:p>
            <a:fld id="{06FDB8B8-F605-4586-B934-FF56C8C71DDE}" type="slidenum">
              <a:rPr lang="en-US" smtClean="0"/>
              <a:pPr/>
              <a:t>2</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49252" y="838200"/>
            <a:ext cx="8666148" cy="2954655"/>
          </a:xfrm>
          <a:prstGeom prst="rect">
            <a:avLst/>
          </a:prstGeom>
        </p:spPr>
        <p:txBody>
          <a:bodyPr wrap="square">
            <a:spAutoFit/>
          </a:bodyPr>
          <a:lstStyle/>
          <a:p>
            <a:pPr marL="342897" indent="-342897" algn="just" defTabSz="914391">
              <a:buClr>
                <a:srgbClr val="FD8441"/>
              </a:buClr>
              <a:buFont typeface="Wingdings" panose="05000000000000000000" pitchFamily="2" charset="2"/>
              <a:buChar char="q"/>
              <a:defRPr/>
            </a:pPr>
            <a:r>
              <a:rPr lang="en-US" sz="2400" dirty="0"/>
              <a:t>To brief the Portfolio Committee on Public Works and Infrastructure as per the invitation to the Department i.e. to provide   a “</a:t>
            </a:r>
            <a:r>
              <a:rPr lang="en-US" sz="2400" b="1" i="1" dirty="0"/>
              <a:t>briefing […] on contracting obligations affecting the planned dissolution of the Independent Development Trust (IDT), including detailed plans for a new agency/entity that will take over the social infrastructure delivery duties of the IDT</a:t>
            </a:r>
            <a:r>
              <a:rPr lang="en-US" sz="2400" dirty="0"/>
              <a:t>.”</a:t>
            </a:r>
          </a:p>
          <a:p>
            <a:pPr marL="342897" indent="-342897" algn="just" defTabSz="914391">
              <a:buClr>
                <a:srgbClr val="FD8441"/>
              </a:buClr>
              <a:buFont typeface="Wingdings" panose="05000000000000000000" pitchFamily="2" charset="2"/>
              <a:buChar char="q"/>
              <a:defRPr/>
            </a:pPr>
            <a:endParaRPr lang="en-US" b="1" i="1" dirty="0"/>
          </a:p>
          <a:p>
            <a:pPr algn="just" defTabSz="914391">
              <a:buClr>
                <a:srgbClr val="FD8441"/>
              </a:buClr>
              <a:defRPr/>
            </a:pPr>
            <a:endParaRPr lang="en-US" sz="2400" dirty="0"/>
          </a:p>
        </p:txBody>
      </p:sp>
    </p:spTree>
    <p:extLst>
      <p:ext uri="{BB962C8B-B14F-4D97-AF65-F5344CB8AC3E}">
        <p14:creationId xmlns:p14="http://schemas.microsoft.com/office/powerpoint/2010/main" xmlns="" val="47064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Summary</a:t>
            </a:r>
          </a:p>
        </p:txBody>
      </p:sp>
      <p:sp>
        <p:nvSpPr>
          <p:cNvPr id="2" name="Slide Number Placeholder 1"/>
          <p:cNvSpPr>
            <a:spLocks noGrp="1"/>
          </p:cNvSpPr>
          <p:nvPr>
            <p:ph type="sldNum" sz="quarter" idx="12"/>
          </p:nvPr>
        </p:nvSpPr>
        <p:spPr/>
        <p:txBody>
          <a:bodyPr/>
          <a:lstStyle/>
          <a:p>
            <a:fld id="{06FDB8B8-F605-4586-B934-FF56C8C71DDE}" type="slidenum">
              <a:rPr lang="en-US" smtClean="0"/>
              <a:pPr/>
              <a:t>3</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52400" y="747010"/>
            <a:ext cx="8763000" cy="4216539"/>
          </a:xfrm>
          <a:prstGeom prst="rect">
            <a:avLst/>
          </a:prstGeom>
        </p:spPr>
        <p:txBody>
          <a:bodyPr wrap="square">
            <a:spAutoFit/>
          </a:bodyPr>
          <a:lstStyle/>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r>
              <a:rPr lang="en-US" sz="1600" dirty="0">
                <a:latin typeface="Arial" panose="020B0604020202020204" pitchFamily="34" charset="0"/>
                <a:ea typeface="Tahoma" panose="020B0604030504040204" pitchFamily="34" charset="0"/>
                <a:cs typeface="Arial" panose="020B0604020202020204" pitchFamily="34" charset="0"/>
              </a:rPr>
              <a:t>At the onset of the 6</a:t>
            </a:r>
            <a:r>
              <a:rPr lang="en-US" sz="1600" baseline="30000" dirty="0">
                <a:latin typeface="Arial" panose="020B0604020202020204" pitchFamily="34" charset="0"/>
                <a:ea typeface="Tahoma" panose="020B0604030504040204" pitchFamily="34" charset="0"/>
                <a:cs typeface="Arial" panose="020B0604020202020204" pitchFamily="34" charset="0"/>
              </a:rPr>
              <a:t>th</a:t>
            </a:r>
            <a:r>
              <a:rPr lang="en-US" sz="1600" dirty="0">
                <a:latin typeface="Arial" panose="020B0604020202020204" pitchFamily="34" charset="0"/>
                <a:ea typeface="Tahoma" panose="020B0604030504040204" pitchFamily="34" charset="0"/>
                <a:cs typeface="Arial" panose="020B0604020202020204" pitchFamily="34" charset="0"/>
              </a:rPr>
              <a:t> Administration, the Ministry of DPWI considered the performance and relevance of all the entities and professional councils reporting to DPWI, including their institutional and governance issues. These </a:t>
            </a:r>
            <a:r>
              <a:rPr lang="en-ZA" sz="1600" dirty="0">
                <a:solidFill>
                  <a:prstClr val="black"/>
                </a:solidFill>
                <a:latin typeface="Arial" panose="020B0604020202020204" pitchFamily="34" charset="0"/>
                <a:cs typeface="Arial" panose="020B0604020202020204" pitchFamily="34" charset="0"/>
              </a:rPr>
              <a:t>entities and professional councils were directed to relook at their mandates and functions to identify areas of possible duplication, overlaps and mandate conflicts</a:t>
            </a:r>
          </a:p>
          <a:p>
            <a:pPr algn="just" defTabSz="914391">
              <a:buClr>
                <a:srgbClr val="FD8441"/>
              </a:buClr>
              <a:defRPr/>
            </a:pPr>
            <a:endParaRPr lang="en-ZA" sz="1600" dirty="0">
              <a:solidFill>
                <a:prstClr val="black"/>
              </a:solidFill>
              <a:latin typeface="Arial" panose="020B060402020202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r>
              <a:rPr lang="en-ZA" sz="1600" dirty="0">
                <a:solidFill>
                  <a:prstClr val="black"/>
                </a:solidFill>
                <a:latin typeface="Arial" panose="020B0604020202020204" pitchFamily="34" charset="0"/>
                <a:ea typeface="Tahoma" panose="020B0604030504040204" pitchFamily="34" charset="0"/>
                <a:cs typeface="Arial" panose="020B0604020202020204" pitchFamily="34" charset="0"/>
              </a:rPr>
              <a:t>Ministry also considered the </a:t>
            </a:r>
            <a:r>
              <a:rPr lang="en-US" sz="1600" dirty="0">
                <a:latin typeface="Arial" panose="020B0604020202020204" pitchFamily="34" charset="0"/>
                <a:ea typeface="Tahoma" panose="020B0604030504040204" pitchFamily="34" charset="0"/>
                <a:cs typeface="Arial" panose="020B0604020202020204" pitchFamily="34" charset="0"/>
              </a:rPr>
              <a:t>viability of the IDT, including its historical and current financial and non-financial performance. This was based on the previous annual and audit reports depicting a going concern risk, declining portfolio as a result of loss of major clients due to loss of confidence, unsustainable financial model, corporate governance collapse, perpetual reliance on fiscal support and finally, institutional incongruity and other factors. All of which conspired to pose an existential crisis for the IDT. </a:t>
            </a:r>
          </a:p>
          <a:p>
            <a:pPr marL="342897" indent="-342897" algn="just" defTabSz="914391">
              <a:buClr>
                <a:srgbClr val="FD8441"/>
              </a:buClr>
              <a:buFont typeface="Wingdings" panose="05000000000000000000" pitchFamily="2" charset="2"/>
              <a:buChar char="q"/>
              <a:defRPr/>
            </a:pPr>
            <a:endParaRPr lang="en-US" sz="16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a:p>
            <a:pPr marL="342897" indent="-342897" algn="just" defTabSz="914391">
              <a:buClr>
                <a:srgbClr val="FD8441"/>
              </a:buClr>
              <a:buFont typeface="Wingdings" panose="05000000000000000000" pitchFamily="2" charset="2"/>
              <a:buChar char="q"/>
              <a:defRPr/>
            </a:pPr>
            <a:endParaRPr lang="en-US" sz="15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55124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215222"/>
            <a:ext cx="9144000" cy="47057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Financial position of the IDT (1)</a:t>
            </a:r>
          </a:p>
        </p:txBody>
      </p:sp>
      <p:sp>
        <p:nvSpPr>
          <p:cNvPr id="2" name="Slide Number Placeholder 1"/>
          <p:cNvSpPr>
            <a:spLocks noGrp="1"/>
          </p:cNvSpPr>
          <p:nvPr>
            <p:ph type="sldNum" sz="quarter" idx="12"/>
          </p:nvPr>
        </p:nvSpPr>
        <p:spPr/>
        <p:txBody>
          <a:bodyPr/>
          <a:lstStyle/>
          <a:p>
            <a:fld id="{06FDB8B8-F605-4586-B934-FF56C8C71DDE}" type="slidenum">
              <a:rPr lang="en-US" smtClean="0"/>
              <a:pPr/>
              <a:t>4</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0" y="914400"/>
            <a:ext cx="3571136" cy="369332"/>
          </a:xfrm>
          <a:prstGeom prst="rect">
            <a:avLst/>
          </a:prstGeom>
        </p:spPr>
        <p:txBody>
          <a:bodyPr wrap="square">
            <a:spAutoFit/>
          </a:bodyPr>
          <a:lstStyle/>
          <a:p>
            <a:r>
              <a:rPr lang="en-US" b="1" u="sng" dirty="0">
                <a:latin typeface="Arial"/>
                <a:cs typeface="Arial"/>
              </a:rPr>
              <a:t>Billing trend over last 5 years</a:t>
            </a:r>
            <a:endParaRPr lang="en-ZA" b="1" u="sng" dirty="0">
              <a:latin typeface="Arial Black" panose="020B0A04020102020204" pitchFamily="34" charset="0"/>
              <a:cs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xmlns="" val="3831333690"/>
              </p:ext>
            </p:extLst>
          </p:nvPr>
        </p:nvGraphicFramePr>
        <p:xfrm>
          <a:off x="152400" y="1710773"/>
          <a:ext cx="8839200" cy="2782462"/>
        </p:xfrm>
        <a:graphic>
          <a:graphicData uri="http://schemas.openxmlformats.org/drawingml/2006/table">
            <a:tbl>
              <a:tblPr>
                <a:tableStyleId>{616DA210-FB5B-4158-B5E0-FEB733F419BA}</a:tableStyleId>
              </a:tblPr>
              <a:tblGrid>
                <a:gridCol w="1255255">
                  <a:extLst>
                    <a:ext uri="{9D8B030D-6E8A-4147-A177-3AD203B41FA5}">
                      <a16:colId xmlns="" xmlns:a16="http://schemas.microsoft.com/office/drawing/2014/main" val="4185893681"/>
                    </a:ext>
                  </a:extLst>
                </a:gridCol>
                <a:gridCol w="869408">
                  <a:extLst>
                    <a:ext uri="{9D8B030D-6E8A-4147-A177-3AD203B41FA5}">
                      <a16:colId xmlns="" xmlns:a16="http://schemas.microsoft.com/office/drawing/2014/main" val="2843686481"/>
                    </a:ext>
                  </a:extLst>
                </a:gridCol>
                <a:gridCol w="869408">
                  <a:extLst>
                    <a:ext uri="{9D8B030D-6E8A-4147-A177-3AD203B41FA5}">
                      <a16:colId xmlns="" xmlns:a16="http://schemas.microsoft.com/office/drawing/2014/main" val="538056905"/>
                    </a:ext>
                  </a:extLst>
                </a:gridCol>
                <a:gridCol w="451719">
                  <a:extLst>
                    <a:ext uri="{9D8B030D-6E8A-4147-A177-3AD203B41FA5}">
                      <a16:colId xmlns="" xmlns:a16="http://schemas.microsoft.com/office/drawing/2014/main" val="807234079"/>
                    </a:ext>
                  </a:extLst>
                </a:gridCol>
                <a:gridCol w="1040998">
                  <a:extLst>
                    <a:ext uri="{9D8B030D-6E8A-4147-A177-3AD203B41FA5}">
                      <a16:colId xmlns="" xmlns:a16="http://schemas.microsoft.com/office/drawing/2014/main" val="2842350899"/>
                    </a:ext>
                  </a:extLst>
                </a:gridCol>
                <a:gridCol w="466330">
                  <a:extLst>
                    <a:ext uri="{9D8B030D-6E8A-4147-A177-3AD203B41FA5}">
                      <a16:colId xmlns="" xmlns:a16="http://schemas.microsoft.com/office/drawing/2014/main" val="3406068109"/>
                    </a:ext>
                  </a:extLst>
                </a:gridCol>
                <a:gridCol w="982571">
                  <a:extLst>
                    <a:ext uri="{9D8B030D-6E8A-4147-A177-3AD203B41FA5}">
                      <a16:colId xmlns="" xmlns:a16="http://schemas.microsoft.com/office/drawing/2014/main" val="2979066392"/>
                    </a:ext>
                  </a:extLst>
                </a:gridCol>
                <a:gridCol w="451961">
                  <a:extLst>
                    <a:ext uri="{9D8B030D-6E8A-4147-A177-3AD203B41FA5}">
                      <a16:colId xmlns="" xmlns:a16="http://schemas.microsoft.com/office/drawing/2014/main" val="3895726053"/>
                    </a:ext>
                  </a:extLst>
                </a:gridCol>
                <a:gridCol w="1013490">
                  <a:extLst>
                    <a:ext uri="{9D8B030D-6E8A-4147-A177-3AD203B41FA5}">
                      <a16:colId xmlns="" xmlns:a16="http://schemas.microsoft.com/office/drawing/2014/main" val="3106425472"/>
                    </a:ext>
                  </a:extLst>
                </a:gridCol>
                <a:gridCol w="505400">
                  <a:extLst>
                    <a:ext uri="{9D8B030D-6E8A-4147-A177-3AD203B41FA5}">
                      <a16:colId xmlns="" xmlns:a16="http://schemas.microsoft.com/office/drawing/2014/main" val="1075691628"/>
                    </a:ext>
                  </a:extLst>
                </a:gridCol>
                <a:gridCol w="932660">
                  <a:extLst>
                    <a:ext uri="{9D8B030D-6E8A-4147-A177-3AD203B41FA5}">
                      <a16:colId xmlns="" xmlns:a16="http://schemas.microsoft.com/office/drawing/2014/main" val="2580941966"/>
                    </a:ext>
                  </a:extLst>
                </a:gridCol>
              </a:tblGrid>
              <a:tr h="394064">
                <a:tc gridSpan="11">
                  <a:txBody>
                    <a:bodyPr/>
                    <a:lstStyle/>
                    <a:p>
                      <a:pPr algn="ctr" fontAlgn="b"/>
                      <a:r>
                        <a:rPr lang="en-ZA" sz="1800" u="none" strike="noStrike" dirty="0">
                          <a:effectLst/>
                        </a:rPr>
                        <a:t>IDT</a:t>
                      </a:r>
                      <a:r>
                        <a:rPr lang="en-ZA" sz="1800" u="none" strike="noStrike" baseline="0" dirty="0">
                          <a:effectLst/>
                        </a:rPr>
                        <a:t> billing trend over the last 5 years, as per AFS </a:t>
                      </a:r>
                      <a:r>
                        <a:rPr lang="en-ZA" sz="1800" u="none" strike="noStrike" dirty="0">
                          <a:effectLst/>
                        </a:rPr>
                        <a:t>– R’000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16734378"/>
                  </a:ext>
                </a:extLst>
              </a:tr>
              <a:tr h="1066800">
                <a:tc>
                  <a:txBody>
                    <a:bodyPr/>
                    <a:lstStyle/>
                    <a:p>
                      <a:pPr algn="l" fontAlgn="ctr"/>
                      <a:r>
                        <a:rPr lang="en-ZA" sz="1400" b="1" u="none" strike="noStrike" dirty="0">
                          <a:effectLst/>
                        </a:rPr>
                        <a:t> Details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2017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2018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2019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2020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400" b="1" u="none" strike="noStrike" dirty="0">
                          <a:effectLst/>
                        </a:rPr>
                        <a:t>2021 </a:t>
                      </a:r>
                    </a:p>
                    <a:p>
                      <a:pPr marL="0" marR="0" lvl="0" indent="0" algn="ctr" defTabSz="457200" rtl="0" eaLnBrk="1" fontAlgn="ctr" latinLnBrk="0" hangingPunct="1">
                        <a:lnSpc>
                          <a:spcPct val="100000"/>
                        </a:lnSpc>
                        <a:spcBef>
                          <a:spcPts val="0"/>
                        </a:spcBef>
                        <a:spcAft>
                          <a:spcPts val="0"/>
                        </a:spcAft>
                        <a:buClrTx/>
                        <a:buSzTx/>
                        <a:buFontTx/>
                        <a:buNone/>
                        <a:tabLst/>
                        <a:defRPr/>
                      </a:pPr>
                      <a:r>
                        <a:rPr lang="en-ZA" sz="1400" b="1" u="none" strike="noStrike" dirty="0">
                          <a:effectLst/>
                        </a:rPr>
                        <a:t>(6</a:t>
                      </a:r>
                      <a:r>
                        <a:rPr lang="en-ZA" sz="1400" b="1" u="none" strike="noStrike" baseline="0" dirty="0">
                          <a:effectLst/>
                        </a:rPr>
                        <a:t> months, year t</a:t>
                      </a:r>
                      <a:r>
                        <a:rPr lang="en-ZA" sz="1400" b="1" u="none" strike="noStrike" dirty="0">
                          <a:effectLst/>
                        </a:rPr>
                        <a:t>o date)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ZA" sz="1400" b="1" u="none" strike="noStrike" dirty="0">
                          <a:effectLst/>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1932045311"/>
                  </a:ext>
                </a:extLst>
              </a:tr>
              <a:tr h="642358">
                <a:tc>
                  <a:txBody>
                    <a:bodyPr/>
                    <a:lstStyle/>
                    <a:p>
                      <a:pPr algn="l" fontAlgn="b"/>
                      <a:r>
                        <a:rPr lang="en-ZA" sz="1400" u="none" strike="noStrike" dirty="0">
                          <a:effectLst/>
                        </a:rPr>
                        <a:t>Programme expenditure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4</a:t>
                      </a:r>
                      <a:r>
                        <a:rPr lang="en-ZA" sz="1400" u="none" strike="noStrike" baseline="0" dirty="0">
                          <a:effectLst/>
                        </a:rPr>
                        <a:t> 805 000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4</a:t>
                      </a:r>
                      <a:r>
                        <a:rPr lang="en-ZA" sz="1400" u="none" strike="noStrike" baseline="0" dirty="0">
                          <a:effectLst/>
                        </a:rPr>
                        <a:t> 313 000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-10.2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400" u="none" strike="noStrike" dirty="0">
                          <a:effectLst/>
                        </a:rPr>
                        <a:t>4 165 190  </a:t>
                      </a:r>
                      <a:endParaRPr lang="en-ZA" sz="1400" b="1" i="0" u="none" strike="noStrike" dirty="0">
                        <a:effectLst/>
                        <a:latin typeface="Arial" panose="020B0604020202020204" pitchFamily="34" charset="0"/>
                      </a:endParaRPr>
                    </a:p>
                  </a:txBody>
                  <a:tcPr marL="7620" marR="7620" marT="7620" marB="0" anchor="ctr"/>
                </a:tc>
                <a:tc>
                  <a:txBody>
                    <a:bodyPr/>
                    <a:lstStyle/>
                    <a:p>
                      <a:pPr algn="r" fontAlgn="b"/>
                      <a:r>
                        <a:rPr lang="en-ZA" sz="1400" u="none" strike="noStrike" dirty="0">
                          <a:effectLst/>
                        </a:rPr>
                        <a:t>-3.4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400" u="none" strike="noStrike" dirty="0">
                          <a:effectLst/>
                        </a:rPr>
                        <a:t>3 040 641 </a:t>
                      </a:r>
                      <a:endParaRPr lang="en-ZA" sz="1400" b="1" i="0" u="none" strike="noStrike" dirty="0">
                        <a:effectLst/>
                        <a:latin typeface="Arial" panose="020B0604020202020204" pitchFamily="34" charset="0"/>
                      </a:endParaRPr>
                    </a:p>
                  </a:txBody>
                  <a:tcPr marL="7620" marR="7620" marT="7620" marB="0" anchor="ctr"/>
                </a:tc>
                <a:tc>
                  <a:txBody>
                    <a:bodyPr/>
                    <a:lstStyle/>
                    <a:p>
                      <a:pPr algn="r" fontAlgn="b"/>
                      <a:r>
                        <a:rPr lang="en-ZA" sz="1400" u="none" strike="noStrike" dirty="0">
                          <a:effectLst/>
                        </a:rPr>
                        <a:t>-25.0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400" u="none" strike="noStrike" dirty="0">
                          <a:effectLst/>
                        </a:rPr>
                        <a:t>1 008 654 </a:t>
                      </a:r>
                      <a:endParaRPr lang="en-ZA" sz="1400" b="1" i="0" u="none" strike="noStrike" dirty="0">
                        <a:effectLst/>
                        <a:latin typeface="Arial" panose="020B0604020202020204" pitchFamily="34" charset="0"/>
                      </a:endParaRPr>
                    </a:p>
                  </a:txBody>
                  <a:tcPr marL="7620" marR="7620" marT="7620"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400" u="none" strike="noStrike" dirty="0">
                          <a:effectLst/>
                        </a:rPr>
                        <a:t>-66.8</a:t>
                      </a:r>
                      <a:endParaRPr lang="en-ZA" sz="1400" b="1"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17 332 485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359568874"/>
                  </a:ext>
                </a:extLst>
              </a:tr>
              <a:tr h="679240">
                <a:tc>
                  <a:txBody>
                    <a:bodyPr/>
                    <a:lstStyle/>
                    <a:p>
                      <a:pPr algn="l" fontAlgn="b"/>
                      <a:r>
                        <a:rPr lang="en-ZA" sz="1400" u="none" strike="noStrike" dirty="0">
                          <a:effectLst/>
                        </a:rPr>
                        <a:t>Management Fees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218 961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227 490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3.9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222</a:t>
                      </a:r>
                      <a:r>
                        <a:rPr lang="en-ZA" sz="1400" u="none" strike="noStrike" baseline="0" dirty="0">
                          <a:effectLst/>
                        </a:rPr>
                        <a:t> 026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148 593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-33.1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400" u="none" strike="noStrike" dirty="0">
                          <a:effectLst/>
                        </a:rPr>
                        <a:t> 58 234</a:t>
                      </a:r>
                      <a:endParaRPr lang="en-ZA" sz="1400" b="1"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ZA" sz="1400" u="none" strike="noStrike" dirty="0">
                          <a:effectLst/>
                        </a:rPr>
                        <a:t>-60.8</a:t>
                      </a:r>
                      <a:endParaRPr lang="en-ZA" sz="1400" b="1"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en-ZA" sz="1400" u="none" strike="noStrike" dirty="0">
                          <a:effectLst/>
                        </a:rPr>
                        <a:t>875 304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645977669"/>
                  </a:ext>
                </a:extLst>
              </a:tr>
            </a:tbl>
          </a:graphicData>
        </a:graphic>
      </p:graphicFrame>
    </p:spTree>
    <p:extLst>
      <p:ext uri="{BB962C8B-B14F-4D97-AF65-F5344CB8AC3E}">
        <p14:creationId xmlns:p14="http://schemas.microsoft.com/office/powerpoint/2010/main" xmlns="" val="98813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 y="215222"/>
            <a:ext cx="8763000" cy="47057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Financial position of the IDT (2)</a:t>
            </a:r>
          </a:p>
        </p:txBody>
      </p:sp>
      <p:sp>
        <p:nvSpPr>
          <p:cNvPr id="2" name="Slide Number Placeholder 1"/>
          <p:cNvSpPr>
            <a:spLocks noGrp="1"/>
          </p:cNvSpPr>
          <p:nvPr>
            <p:ph type="sldNum" sz="quarter" idx="12"/>
          </p:nvPr>
        </p:nvSpPr>
        <p:spPr/>
        <p:txBody>
          <a:bodyPr/>
          <a:lstStyle/>
          <a:p>
            <a:fld id="{06FDB8B8-F605-4586-B934-FF56C8C71DDE}" type="slidenum">
              <a:rPr lang="en-US" smtClean="0"/>
              <a:pPr/>
              <a:t>5</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xmlns="" val="2230606426"/>
              </p:ext>
            </p:extLst>
          </p:nvPr>
        </p:nvGraphicFramePr>
        <p:xfrm>
          <a:off x="197381" y="838203"/>
          <a:ext cx="5334000" cy="5127392"/>
        </p:xfrm>
        <a:graphic>
          <a:graphicData uri="http://schemas.openxmlformats.org/drawingml/2006/table">
            <a:tbl>
              <a:tblPr/>
              <a:tblGrid>
                <a:gridCol w="1233575">
                  <a:extLst>
                    <a:ext uri="{9D8B030D-6E8A-4147-A177-3AD203B41FA5}">
                      <a16:colId xmlns="" xmlns:a16="http://schemas.microsoft.com/office/drawing/2014/main" val="544166930"/>
                    </a:ext>
                  </a:extLst>
                </a:gridCol>
                <a:gridCol w="1309099">
                  <a:extLst>
                    <a:ext uri="{9D8B030D-6E8A-4147-A177-3AD203B41FA5}">
                      <a16:colId xmlns="" xmlns:a16="http://schemas.microsoft.com/office/drawing/2014/main" val="3977124273"/>
                    </a:ext>
                  </a:extLst>
                </a:gridCol>
                <a:gridCol w="1530186">
                  <a:extLst>
                    <a:ext uri="{9D8B030D-6E8A-4147-A177-3AD203B41FA5}">
                      <a16:colId xmlns="" xmlns:a16="http://schemas.microsoft.com/office/drawing/2014/main" val="2420657914"/>
                    </a:ext>
                  </a:extLst>
                </a:gridCol>
                <a:gridCol w="1261140">
                  <a:extLst>
                    <a:ext uri="{9D8B030D-6E8A-4147-A177-3AD203B41FA5}">
                      <a16:colId xmlns="" xmlns:a16="http://schemas.microsoft.com/office/drawing/2014/main" val="1616041264"/>
                    </a:ext>
                  </a:extLst>
                </a:gridCol>
              </a:tblGrid>
              <a:tr h="383518">
                <a:tc gridSpan="4">
                  <a:txBody>
                    <a:bodyPr/>
                    <a:lstStyle/>
                    <a:p>
                      <a:pPr algn="ctr" fontAlgn="ctr"/>
                      <a:r>
                        <a:rPr lang="en-ZA" sz="1600" b="1" i="0" u="none" strike="noStrike" dirty="0">
                          <a:effectLst/>
                          <a:latin typeface="Arial" panose="020B0604020202020204" pitchFamily="34" charset="0"/>
                        </a:rPr>
                        <a:t>Programme expenditure per year over the last three years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82254654"/>
                  </a:ext>
                </a:extLst>
              </a:tr>
              <a:tr h="683279">
                <a:tc>
                  <a:txBody>
                    <a:bodyPr/>
                    <a:lstStyle/>
                    <a:p>
                      <a:pPr algn="l" fontAlgn="ctr"/>
                      <a:r>
                        <a:rPr lang="en-ZA" sz="1200" b="1" i="0" u="none" strike="noStrike" dirty="0">
                          <a:effectLst/>
                          <a:latin typeface="Arial" panose="020B0604020202020204" pitchFamily="34" charset="0"/>
                        </a:rPr>
                        <a:t>Regions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effectLst/>
                          <a:latin typeface="Arial" panose="020B0604020202020204" pitchFamily="34" charset="0"/>
                        </a:rPr>
                        <a:t>2018/2019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i="0" u="none" strike="noStrike">
                          <a:effectLst/>
                          <a:latin typeface="Arial" panose="020B0604020202020204" pitchFamily="34" charset="0"/>
                        </a:rPr>
                        <a:t>2019/2020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i="0" u="none" strike="noStrike" dirty="0">
                          <a:effectLst/>
                          <a:latin typeface="Arial" panose="020B0604020202020204" pitchFamily="34" charset="0"/>
                        </a:rPr>
                        <a:t>2020/2021 (6 months to year end)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50847002"/>
                  </a:ext>
                </a:extLst>
              </a:tr>
              <a:tr h="355109">
                <a:tc>
                  <a:txBody>
                    <a:bodyPr/>
                    <a:lstStyle/>
                    <a:p>
                      <a:pPr algn="l" fontAlgn="ctr"/>
                      <a:r>
                        <a:rPr lang="en-ZA" sz="1200" b="0" i="0" u="none" strike="noStrike" dirty="0">
                          <a:effectLst/>
                          <a:latin typeface="Arial" panose="020B0604020202020204" pitchFamily="34" charset="0"/>
                        </a:rPr>
                        <a:t>Eastern Cape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783 630 963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402 573 507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124 356 510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92642522"/>
                  </a:ext>
                </a:extLst>
              </a:tr>
              <a:tr h="355109">
                <a:tc>
                  <a:txBody>
                    <a:bodyPr/>
                    <a:lstStyle/>
                    <a:p>
                      <a:pPr algn="l" fontAlgn="ctr"/>
                      <a:r>
                        <a:rPr lang="en-ZA" sz="1200" b="0" i="0" u="none" strike="noStrike">
                          <a:effectLst/>
                          <a:latin typeface="Arial" panose="020B0604020202020204" pitchFamily="34" charset="0"/>
                        </a:rPr>
                        <a:t>Free State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194 223 162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172 497 972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47 084 292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99427671"/>
                  </a:ext>
                </a:extLst>
              </a:tr>
              <a:tr h="355109">
                <a:tc>
                  <a:txBody>
                    <a:bodyPr/>
                    <a:lstStyle/>
                    <a:p>
                      <a:pPr algn="l" fontAlgn="ctr"/>
                      <a:r>
                        <a:rPr lang="en-ZA" sz="1200" b="0" i="0" u="none" strike="noStrike">
                          <a:effectLst/>
                          <a:latin typeface="Arial" panose="020B0604020202020204" pitchFamily="34" charset="0"/>
                        </a:rPr>
                        <a:t>Gauteng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186 363 234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149 304 874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64 656 244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4190520"/>
                  </a:ext>
                </a:extLst>
              </a:tr>
              <a:tr h="355109">
                <a:tc>
                  <a:txBody>
                    <a:bodyPr/>
                    <a:lstStyle/>
                    <a:p>
                      <a:pPr algn="l" fontAlgn="ctr"/>
                      <a:r>
                        <a:rPr lang="en-ZA" sz="1200" b="0" i="0" u="none" strike="noStrike">
                          <a:effectLst/>
                          <a:latin typeface="Arial" panose="020B0604020202020204" pitchFamily="34" charset="0"/>
                        </a:rPr>
                        <a:t>KZN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1 111 183 023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1 116 680 903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486 794 903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01475502"/>
                  </a:ext>
                </a:extLst>
              </a:tr>
              <a:tr h="355109">
                <a:tc>
                  <a:txBody>
                    <a:bodyPr/>
                    <a:lstStyle/>
                    <a:p>
                      <a:pPr algn="l" fontAlgn="ctr"/>
                      <a:r>
                        <a:rPr lang="en-ZA" sz="1200" b="0" i="0" u="none" strike="noStrike" dirty="0">
                          <a:effectLst/>
                          <a:latin typeface="Arial" panose="020B0604020202020204" pitchFamily="34" charset="0"/>
                        </a:rPr>
                        <a:t>Limpopo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905 395 452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442 883 694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77 118 259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74104872"/>
                  </a:ext>
                </a:extLst>
              </a:tr>
              <a:tr h="355109">
                <a:tc>
                  <a:txBody>
                    <a:bodyPr/>
                    <a:lstStyle/>
                    <a:p>
                      <a:pPr algn="l" fontAlgn="ctr"/>
                      <a:r>
                        <a:rPr lang="en-ZA" sz="1200" b="0" i="0" u="none" strike="noStrike">
                          <a:effectLst/>
                          <a:latin typeface="Arial" panose="020B0604020202020204" pitchFamily="34" charset="0"/>
                        </a:rPr>
                        <a:t>Mpumalanga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238 821 574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129 557 411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38 438 190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05074641"/>
                  </a:ext>
                </a:extLst>
              </a:tr>
              <a:tr h="355109">
                <a:tc>
                  <a:txBody>
                    <a:bodyPr/>
                    <a:lstStyle/>
                    <a:p>
                      <a:pPr algn="l" fontAlgn="ctr"/>
                      <a:r>
                        <a:rPr lang="en-ZA" sz="1200" b="0" i="0" u="none" strike="noStrike">
                          <a:effectLst/>
                          <a:latin typeface="Arial" panose="020B0604020202020204" pitchFamily="34" charset="0"/>
                        </a:rPr>
                        <a:t>National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71 950 828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51 555 007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31 113 183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60373092"/>
                  </a:ext>
                </a:extLst>
              </a:tr>
              <a:tr h="355109">
                <a:tc>
                  <a:txBody>
                    <a:bodyPr/>
                    <a:lstStyle/>
                    <a:p>
                      <a:pPr algn="l" fontAlgn="ctr"/>
                      <a:r>
                        <a:rPr lang="en-ZA" sz="1200" b="0" i="0" u="none" strike="noStrike">
                          <a:effectLst/>
                          <a:latin typeface="Arial" panose="020B0604020202020204" pitchFamily="34" charset="0"/>
                        </a:rPr>
                        <a:t>Northern Cape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395 176 599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405 207 857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86 473 237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79604201"/>
                  </a:ext>
                </a:extLst>
              </a:tr>
              <a:tr h="355109">
                <a:tc>
                  <a:txBody>
                    <a:bodyPr/>
                    <a:lstStyle/>
                    <a:p>
                      <a:pPr algn="l" fontAlgn="ctr"/>
                      <a:r>
                        <a:rPr lang="en-ZA" sz="1200" b="0" i="0" u="none" strike="noStrike">
                          <a:effectLst/>
                          <a:latin typeface="Arial" panose="020B0604020202020204" pitchFamily="34" charset="0"/>
                        </a:rPr>
                        <a:t>North West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185 250 342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113 768 422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41 612 375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22200539"/>
                  </a:ext>
                </a:extLst>
              </a:tr>
              <a:tr h="369314">
                <a:tc>
                  <a:txBody>
                    <a:bodyPr/>
                    <a:lstStyle/>
                    <a:p>
                      <a:pPr algn="l" fontAlgn="ctr"/>
                      <a:r>
                        <a:rPr lang="en-ZA" sz="1200" b="0" i="0" u="none" strike="noStrike">
                          <a:effectLst/>
                          <a:latin typeface="Arial" panose="020B0604020202020204" pitchFamily="34" charset="0"/>
                        </a:rPr>
                        <a:t>Western Cape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effectLst/>
                          <a:latin typeface="Arial" panose="020B0604020202020204" pitchFamily="34" charset="0"/>
                        </a:rPr>
                        <a:t>93 195 204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56 612 151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effectLst/>
                          <a:latin typeface="Arial" panose="020B0604020202020204" pitchFamily="34" charset="0"/>
                        </a:rPr>
                        <a:t>11 007 348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6249942"/>
                  </a:ext>
                </a:extLst>
              </a:tr>
              <a:tr h="383518">
                <a:tc>
                  <a:txBody>
                    <a:bodyPr/>
                    <a:lstStyle/>
                    <a:p>
                      <a:pPr algn="l" fontAlgn="ctr"/>
                      <a:r>
                        <a:rPr lang="en-ZA" sz="1200" b="1" i="0" u="none" strike="noStrike" dirty="0">
                          <a:effectLst/>
                          <a:latin typeface="Arial" panose="020B0604020202020204" pitchFamily="34" charset="0"/>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1" i="0" u="none" strike="noStrike" dirty="0">
                          <a:effectLst/>
                          <a:latin typeface="Arial" panose="020B0604020202020204" pitchFamily="34" charset="0"/>
                        </a:rPr>
                        <a:t>4 165 190 381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1" i="0" u="none" strike="noStrike" dirty="0">
                          <a:effectLst/>
                          <a:latin typeface="Arial" panose="020B0604020202020204" pitchFamily="34" charset="0"/>
                        </a:rPr>
                        <a:t>3 040 641 798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1" i="0" u="none" strike="noStrike" dirty="0">
                          <a:effectLst/>
                          <a:latin typeface="Arial" panose="020B0604020202020204" pitchFamily="34" charset="0"/>
                        </a:rPr>
                        <a:t>1 008 654 541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60021003"/>
                  </a:ext>
                </a:extLst>
              </a:tr>
            </a:tbl>
          </a:graphicData>
        </a:graphic>
      </p:graphicFrame>
      <p:sp>
        <p:nvSpPr>
          <p:cNvPr id="9" name="TextBox 8"/>
          <p:cNvSpPr txBox="1"/>
          <p:nvPr/>
        </p:nvSpPr>
        <p:spPr>
          <a:xfrm>
            <a:off x="5562600" y="838203"/>
            <a:ext cx="3352800" cy="560153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700" b="0" i="0" u="none" strike="noStrike" kern="0" cap="none" spc="0" normalizeH="0" baseline="0" noProof="0" dirty="0">
                <a:ln>
                  <a:noFill/>
                </a:ln>
                <a:solidFill>
                  <a:prstClr val="black"/>
                </a:solidFill>
                <a:effectLst/>
                <a:uLnTx/>
                <a:uFillTx/>
              </a:rPr>
              <a:t>The IDT revenue is based on programme expenditure and this expenditure has declined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700" b="0" i="0" u="none" strike="noStrike" kern="0" cap="none" spc="0" normalizeH="0" baseline="0" noProof="0" dirty="0">
                <a:ln>
                  <a:noFill/>
                </a:ln>
                <a:solidFill>
                  <a:prstClr val="black"/>
                </a:solidFill>
                <a:effectLst/>
                <a:uLnTx/>
                <a:uFillTx/>
              </a:rPr>
              <a:t>The declining expenditure results in reduced management fees. At the same, the IDT operating costs have remained relatively the same, resulting in operating losses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700" b="0" i="0" u="none" strike="noStrike" kern="0" cap="none" spc="0" normalizeH="0" baseline="0" noProof="0" dirty="0">
                <a:ln>
                  <a:noFill/>
                </a:ln>
                <a:solidFill>
                  <a:prstClr val="black"/>
                </a:solidFill>
                <a:effectLst/>
                <a:uLnTx/>
                <a:uFillTx/>
              </a:rPr>
              <a:t>The IDT operating model and cost structure requires a review as initiated by the ACEO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700" b="0" i="0" u="none" strike="noStrike" kern="0" cap="none" spc="0" normalizeH="0" baseline="0" noProof="0" dirty="0">
                <a:ln>
                  <a:noFill/>
                </a:ln>
                <a:solidFill>
                  <a:prstClr val="black"/>
                </a:solidFill>
                <a:effectLst/>
                <a:uLnTx/>
                <a:uFillTx/>
              </a:rPr>
              <a:t>Currently management fees only collected for projects in stage 5 and 6</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700" b="0" i="0" u="none" strike="noStrike" kern="0" cap="none" spc="0" normalizeH="0" baseline="0" noProof="0" dirty="0">
                <a:ln>
                  <a:noFill/>
                </a:ln>
                <a:solidFill>
                  <a:prstClr val="black"/>
                </a:solidFill>
                <a:effectLst/>
                <a:uLnTx/>
                <a:uFillTx/>
              </a:rPr>
              <a:t>No project pipeline from projects in stage 1 to 4 and no potential management fees to improve future sustainability (outer years of MTEF)</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299062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 y="120211"/>
            <a:ext cx="8763000" cy="47057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Financial position of the IDT (3)</a:t>
            </a:r>
          </a:p>
        </p:txBody>
      </p:sp>
      <p:sp>
        <p:nvSpPr>
          <p:cNvPr id="2" name="Slide Number Placeholder 1"/>
          <p:cNvSpPr>
            <a:spLocks noGrp="1"/>
          </p:cNvSpPr>
          <p:nvPr>
            <p:ph type="sldNum" sz="quarter" idx="12"/>
          </p:nvPr>
        </p:nvSpPr>
        <p:spPr/>
        <p:txBody>
          <a:bodyPr/>
          <a:lstStyle/>
          <a:p>
            <a:fld id="{06FDB8B8-F605-4586-B934-FF56C8C71DDE}" type="slidenum">
              <a:rPr lang="en-US" smtClean="0"/>
              <a:pPr/>
              <a:t>6</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52400" y="678456"/>
            <a:ext cx="3256691" cy="369332"/>
          </a:xfrm>
          <a:prstGeom prst="rect">
            <a:avLst/>
          </a:prstGeom>
        </p:spPr>
        <p:txBody>
          <a:bodyPr wrap="square">
            <a:spAutoFit/>
          </a:bodyPr>
          <a:lstStyle/>
          <a:p>
            <a:r>
              <a:rPr lang="en-ZA" b="1" u="sng" dirty="0">
                <a:latin typeface="Arial" panose="020B0604020202020204" pitchFamily="34" charset="0"/>
                <a:cs typeface="Arial" panose="020B0604020202020204" pitchFamily="34" charset="0"/>
              </a:rPr>
              <a:t>Income &amp; expense account</a:t>
            </a:r>
          </a:p>
        </p:txBody>
      </p:sp>
      <p:graphicFrame>
        <p:nvGraphicFramePr>
          <p:cNvPr id="11" name="Table 10"/>
          <p:cNvGraphicFramePr>
            <a:graphicFrameLocks noGrp="1"/>
          </p:cNvGraphicFramePr>
          <p:nvPr>
            <p:extLst>
              <p:ext uri="{D42A27DB-BD31-4B8C-83A1-F6EECF244321}">
                <p14:modId xmlns:p14="http://schemas.microsoft.com/office/powerpoint/2010/main" xmlns="" val="2071948441"/>
              </p:ext>
            </p:extLst>
          </p:nvPr>
        </p:nvGraphicFramePr>
        <p:xfrm>
          <a:off x="249252" y="1295381"/>
          <a:ext cx="8458202" cy="3565761"/>
        </p:xfrm>
        <a:graphic>
          <a:graphicData uri="http://schemas.openxmlformats.org/drawingml/2006/table">
            <a:tbl>
              <a:tblPr/>
              <a:tblGrid>
                <a:gridCol w="1387987">
                  <a:extLst>
                    <a:ext uri="{9D8B030D-6E8A-4147-A177-3AD203B41FA5}">
                      <a16:colId xmlns="" xmlns:a16="http://schemas.microsoft.com/office/drawing/2014/main" val="2618061342"/>
                    </a:ext>
                  </a:extLst>
                </a:gridCol>
                <a:gridCol w="850914">
                  <a:extLst>
                    <a:ext uri="{9D8B030D-6E8A-4147-A177-3AD203B41FA5}">
                      <a16:colId xmlns="" xmlns:a16="http://schemas.microsoft.com/office/drawing/2014/main" val="1281556978"/>
                    </a:ext>
                  </a:extLst>
                </a:gridCol>
                <a:gridCol w="944253">
                  <a:extLst>
                    <a:ext uri="{9D8B030D-6E8A-4147-A177-3AD203B41FA5}">
                      <a16:colId xmlns="" xmlns:a16="http://schemas.microsoft.com/office/drawing/2014/main" val="2484026187"/>
                    </a:ext>
                  </a:extLst>
                </a:gridCol>
                <a:gridCol w="664614">
                  <a:extLst>
                    <a:ext uri="{9D8B030D-6E8A-4147-A177-3AD203B41FA5}">
                      <a16:colId xmlns="" xmlns:a16="http://schemas.microsoft.com/office/drawing/2014/main" val="3928509182"/>
                    </a:ext>
                  </a:extLst>
                </a:gridCol>
                <a:gridCol w="717083">
                  <a:extLst>
                    <a:ext uri="{9D8B030D-6E8A-4147-A177-3AD203B41FA5}">
                      <a16:colId xmlns="" xmlns:a16="http://schemas.microsoft.com/office/drawing/2014/main" val="2917257549"/>
                    </a:ext>
                  </a:extLst>
                </a:gridCol>
                <a:gridCol w="664614">
                  <a:extLst>
                    <a:ext uri="{9D8B030D-6E8A-4147-A177-3AD203B41FA5}">
                      <a16:colId xmlns="" xmlns:a16="http://schemas.microsoft.com/office/drawing/2014/main" val="3435148668"/>
                    </a:ext>
                  </a:extLst>
                </a:gridCol>
                <a:gridCol w="805308">
                  <a:extLst>
                    <a:ext uri="{9D8B030D-6E8A-4147-A177-3AD203B41FA5}">
                      <a16:colId xmlns="" xmlns:a16="http://schemas.microsoft.com/office/drawing/2014/main" val="354059966"/>
                    </a:ext>
                  </a:extLst>
                </a:gridCol>
                <a:gridCol w="704662">
                  <a:extLst>
                    <a:ext uri="{9D8B030D-6E8A-4147-A177-3AD203B41FA5}">
                      <a16:colId xmlns="" xmlns:a16="http://schemas.microsoft.com/office/drawing/2014/main" val="3072597874"/>
                    </a:ext>
                  </a:extLst>
                </a:gridCol>
                <a:gridCol w="256504">
                  <a:extLst>
                    <a:ext uri="{9D8B030D-6E8A-4147-A177-3AD203B41FA5}">
                      <a16:colId xmlns="" xmlns:a16="http://schemas.microsoft.com/office/drawing/2014/main" val="4206404814"/>
                    </a:ext>
                  </a:extLst>
                </a:gridCol>
                <a:gridCol w="547877">
                  <a:extLst>
                    <a:ext uri="{9D8B030D-6E8A-4147-A177-3AD203B41FA5}">
                      <a16:colId xmlns="" xmlns:a16="http://schemas.microsoft.com/office/drawing/2014/main" val="415754534"/>
                    </a:ext>
                  </a:extLst>
                </a:gridCol>
                <a:gridCol w="256655">
                  <a:extLst>
                    <a:ext uri="{9D8B030D-6E8A-4147-A177-3AD203B41FA5}">
                      <a16:colId xmlns="" xmlns:a16="http://schemas.microsoft.com/office/drawing/2014/main" val="4142136820"/>
                    </a:ext>
                  </a:extLst>
                </a:gridCol>
                <a:gridCol w="657731">
                  <a:extLst>
                    <a:ext uri="{9D8B030D-6E8A-4147-A177-3AD203B41FA5}">
                      <a16:colId xmlns="" xmlns:a16="http://schemas.microsoft.com/office/drawing/2014/main" val="978627672"/>
                    </a:ext>
                  </a:extLst>
                </a:gridCol>
              </a:tblGrid>
              <a:tr h="177655">
                <a:tc gridSpan="9">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Abridged Statement of Financial Performance for the period ending  '22 October 2020</a:t>
                      </a:r>
                    </a:p>
                  </a:txBody>
                  <a:tcPr marL="6159" marR="6159" marT="6159"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42369874"/>
                  </a:ext>
                </a:extLst>
              </a:tr>
              <a:tr h="366415">
                <a:tc>
                  <a:txBody>
                    <a:bodyPr/>
                    <a:lstStyle/>
                    <a:p>
                      <a:pPr algn="ctr" fontAlgn="t"/>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Month</a:t>
                      </a: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113790524"/>
                  </a:ext>
                </a:extLst>
              </a:tr>
              <a:tr h="510759">
                <a:tc>
                  <a:txBody>
                    <a:bodyPr/>
                    <a:lstStyle/>
                    <a:p>
                      <a:pPr algn="ctr" fontAlgn="ctr"/>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April Actual</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May Actual</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June Actual</a:t>
                      </a:r>
                      <a:br>
                        <a:rPr lang="en-ZA" sz="900" b="1" i="0" u="none" strike="noStrike">
                          <a:solidFill>
                            <a:srgbClr val="000000"/>
                          </a:solidFill>
                          <a:effectLst/>
                          <a:latin typeface="Arial" panose="020B0604020202020204" pitchFamily="34" charset="0"/>
                          <a:cs typeface="Arial" panose="020B0604020202020204" pitchFamily="34" charset="0"/>
                        </a:rPr>
                      </a:br>
                      <a:r>
                        <a:rPr lang="en-ZA" sz="900" b="1" i="0" u="none" strike="noStrike">
                          <a:solidFill>
                            <a:srgbClr val="000000"/>
                          </a:solidFill>
                          <a:effectLst/>
                          <a:latin typeface="Arial" panose="020B0604020202020204" pitchFamily="34" charset="0"/>
                          <a:cs typeface="Arial" panose="020B0604020202020204" pitchFamily="34" charset="0"/>
                        </a:rPr>
                        <a:t>R'm</a:t>
                      </a: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July Actual</a:t>
                      </a:r>
                      <a:br>
                        <a:rPr lang="en-ZA" sz="900" b="1" i="0" u="none" strike="noStrike">
                          <a:solidFill>
                            <a:srgbClr val="000000"/>
                          </a:solidFill>
                          <a:effectLst/>
                          <a:latin typeface="Arial" panose="020B0604020202020204" pitchFamily="34" charset="0"/>
                          <a:cs typeface="Arial" panose="020B0604020202020204" pitchFamily="34" charset="0"/>
                        </a:rPr>
                      </a:br>
                      <a:r>
                        <a:rPr lang="en-ZA" sz="900" b="1" i="0" u="none" strike="noStrike">
                          <a:solidFill>
                            <a:srgbClr val="000000"/>
                          </a:solidFill>
                          <a:effectLst/>
                          <a:latin typeface="Arial" panose="020B0604020202020204" pitchFamily="34" charset="0"/>
                          <a:cs typeface="Arial" panose="020B0604020202020204" pitchFamily="34" charset="0"/>
                        </a:rPr>
                        <a:t>R'm</a:t>
                      </a: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August Actual</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September Actual</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October Actual</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Total Actual</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Full Year</a:t>
                      </a:r>
                    </a:p>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Budget </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err="1">
                          <a:solidFill>
                            <a:srgbClr val="000000"/>
                          </a:solidFill>
                          <a:effectLst/>
                          <a:latin typeface="Arial" panose="020B0604020202020204" pitchFamily="34" charset="0"/>
                          <a:cs typeface="Arial" panose="020B0604020202020204" pitchFamily="34" charset="0"/>
                        </a:rPr>
                        <a:t>R'm</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987358"/>
                  </a:ext>
                </a:extLst>
              </a:tr>
              <a:tr h="172250">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Management fees</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5,9</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6,9</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8,0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7,9</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12,5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50,1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200,0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1166319"/>
                  </a:ext>
                </a:extLst>
              </a:tr>
              <a:tr h="172250">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Government Grant</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10,1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20,1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42,0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72,2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160,0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6020265"/>
                  </a:ext>
                </a:extLst>
              </a:tr>
              <a:tr h="172250">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Interest received - Other</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0,7</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0225103"/>
                  </a:ext>
                </a:extLst>
              </a:tr>
              <a:tr h="172250">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Tender Deposits</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0,3</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0,3</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0,6</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0,5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2992666712"/>
                  </a:ext>
                </a:extLst>
              </a:tr>
              <a:tr h="172250">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Total Revenue</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chemeClr val="tx1"/>
                          </a:solidFill>
                          <a:effectLst/>
                          <a:latin typeface="Arial" panose="020B0604020202020204" pitchFamily="34" charset="0"/>
                          <a:cs typeface="Arial" panose="020B0604020202020204" pitchFamily="34" charset="0"/>
                        </a:rPr>
                        <a:t>6,1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17,1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28,8</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7,9</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10,5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12,8</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42,0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123,9</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360,5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39511666"/>
                  </a:ext>
                </a:extLst>
              </a:tr>
              <a:tr h="222069">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Overhead Expenditure</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14,7</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23,3</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19,3</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15,4</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16,2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16,2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1,7</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106,8</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234,4</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28865378"/>
                  </a:ext>
                </a:extLst>
              </a:tr>
              <a:tr h="172250">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ZA" sz="9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60990061"/>
                  </a:ext>
                </a:extLst>
              </a:tr>
              <a:tr h="172250">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Surplus / (Deficit)</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FF0000"/>
                          </a:solidFill>
                          <a:effectLst/>
                          <a:latin typeface="Arial" panose="020B0604020202020204" pitchFamily="34" charset="0"/>
                          <a:cs typeface="Arial" panose="020B0604020202020204" pitchFamily="34" charset="0"/>
                        </a:rPr>
                        <a:t>-8,6</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FF0000"/>
                          </a:solidFill>
                          <a:effectLst/>
                          <a:latin typeface="Arial" panose="020B0604020202020204" pitchFamily="34" charset="0"/>
                          <a:cs typeface="Arial" panose="020B0604020202020204" pitchFamily="34" charset="0"/>
                        </a:rPr>
                        <a:t>-6,2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9,5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FF0000"/>
                          </a:solidFill>
                          <a:effectLst/>
                          <a:latin typeface="Arial" panose="020B0604020202020204" pitchFamily="34" charset="0"/>
                          <a:cs typeface="Arial" panose="020B0604020202020204" pitchFamily="34" charset="0"/>
                        </a:rPr>
                        <a:t>-7,5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FF0000"/>
                          </a:solidFill>
                          <a:effectLst/>
                          <a:latin typeface="Arial" panose="020B0604020202020204" pitchFamily="34" charset="0"/>
                          <a:cs typeface="Arial" panose="020B0604020202020204" pitchFamily="34" charset="0"/>
                        </a:rPr>
                        <a:t>-5,7</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FF0000"/>
                          </a:solidFill>
                          <a:effectLst/>
                          <a:latin typeface="Arial" panose="020B0604020202020204" pitchFamily="34" charset="0"/>
                          <a:cs typeface="Arial" panose="020B0604020202020204" pitchFamily="34" charset="0"/>
                        </a:rPr>
                        <a:t>-3,4</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chemeClr val="tx1"/>
                          </a:solidFill>
                          <a:effectLst/>
                          <a:latin typeface="Arial" panose="020B0604020202020204" pitchFamily="34" charset="0"/>
                          <a:cs typeface="Arial" panose="020B0604020202020204" pitchFamily="34" charset="0"/>
                        </a:rPr>
                        <a:t>40,3</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ZA" sz="900" b="1" i="0" u="none" strike="noStrike" dirty="0">
                          <a:solidFill>
                            <a:schemeClr val="tx1"/>
                          </a:solidFill>
                          <a:effectLst/>
                          <a:latin typeface="Arial" panose="020B0604020202020204" pitchFamily="34" charset="0"/>
                          <a:cs typeface="Arial" panose="020B0604020202020204" pitchFamily="34" charset="0"/>
                        </a:rPr>
                        <a:t>17,1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1" i="0" u="none" strike="noStrike">
                        <a:solidFill>
                          <a:srgbClr val="FF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126,1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72621598"/>
                  </a:ext>
                </a:extLst>
              </a:tr>
              <a:tr h="172250">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Capital Expenditure</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900" b="0" i="0" u="none" strike="noStrike" dirty="0">
                          <a:solidFill>
                            <a:schemeClr val="tx1"/>
                          </a:solidFill>
                          <a:effectLst/>
                          <a:latin typeface="Arial" panose="020B0604020202020204" pitchFamily="34" charset="0"/>
                          <a:cs typeface="Arial" panose="020B0604020202020204" pitchFamily="34" charset="0"/>
                        </a:rPr>
                        <a:t>0,0</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ZA" sz="1200" b="0" i="0" u="none" strike="noStrike">
                        <a:solidFill>
                          <a:srgbClr val="FF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0720769"/>
                  </a:ext>
                </a:extLst>
              </a:tr>
              <a:tr h="177655">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Net Surplus/(Deficit)</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900" b="1" i="0" u="none" strike="noStrike">
                          <a:solidFill>
                            <a:srgbClr val="FF0000"/>
                          </a:solidFill>
                          <a:effectLst/>
                          <a:latin typeface="Arial" panose="020B0604020202020204" pitchFamily="34" charset="0"/>
                          <a:cs typeface="Arial" panose="020B0604020202020204" pitchFamily="34" charset="0"/>
                        </a:rPr>
                        <a:t>-8,6</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FF0000"/>
                          </a:solidFill>
                          <a:effectLst/>
                          <a:latin typeface="Arial" panose="020B0604020202020204" pitchFamily="34" charset="0"/>
                          <a:cs typeface="Arial" panose="020B0604020202020204" pitchFamily="34" charset="0"/>
                        </a:rPr>
                        <a:t>-6,2</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9,5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FF0000"/>
                          </a:solidFill>
                          <a:effectLst/>
                          <a:latin typeface="Arial" panose="020B0604020202020204" pitchFamily="34" charset="0"/>
                          <a:cs typeface="Arial" panose="020B0604020202020204" pitchFamily="34" charset="0"/>
                        </a:rPr>
                        <a:t>-7,5</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a:solidFill>
                            <a:srgbClr val="FF0000"/>
                          </a:solidFill>
                          <a:effectLst/>
                          <a:latin typeface="Arial" panose="020B0604020202020204" pitchFamily="34" charset="0"/>
                          <a:cs typeface="Arial" panose="020B0604020202020204" pitchFamily="34" charset="0"/>
                        </a:rPr>
                        <a:t>-5,7</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FF0000"/>
                          </a:solidFill>
                          <a:effectLst/>
                          <a:latin typeface="Arial" panose="020B0604020202020204" pitchFamily="34" charset="0"/>
                          <a:cs typeface="Arial" panose="020B0604020202020204" pitchFamily="34" charset="0"/>
                        </a:rPr>
                        <a:t>-3,4</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40,3</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17,1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126,1</a:t>
                      </a:r>
                    </a:p>
                  </a:txBody>
                  <a:tcPr marL="6159" marR="6159" marT="615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6159" marR="6159" marT="61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90758282"/>
                  </a:ext>
                </a:extLst>
              </a:tr>
              <a:tr h="172250">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ctr" fontAlgn="b"/>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ctr" fontAlgn="b"/>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389908402"/>
                  </a:ext>
                </a:extLst>
              </a:tr>
              <a:tr h="126853">
                <a:tc gridSpan="11">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Net cash position is net deficit from income and expense account plus collections from prior</a:t>
                      </a:r>
                      <a:r>
                        <a:rPr lang="en-ZA" sz="900" b="0" i="0" u="none" strike="noStrike" baseline="0" dirty="0">
                          <a:solidFill>
                            <a:srgbClr val="000000"/>
                          </a:solidFill>
                          <a:effectLst/>
                          <a:latin typeface="Arial" panose="020B0604020202020204" pitchFamily="34" charset="0"/>
                          <a:cs typeface="Arial" panose="020B0604020202020204" pitchFamily="34" charset="0"/>
                        </a:rPr>
                        <a:t> months </a:t>
                      </a:r>
                      <a:r>
                        <a:rPr lang="en-ZA" sz="900" b="0" i="0" u="none" strike="noStrike" dirty="0">
                          <a:solidFill>
                            <a:srgbClr val="000000"/>
                          </a:solidFill>
                          <a:effectLst/>
                          <a:latin typeface="Arial" panose="020B0604020202020204" pitchFamily="34" charset="0"/>
                          <a:cs typeface="Arial" panose="020B0604020202020204" pitchFamily="34" charset="0"/>
                        </a:rPr>
                        <a:t>debtors outstanding. </a:t>
                      </a:r>
                    </a:p>
                  </a:txBody>
                  <a:tcPr marL="6159" marR="6159" marT="6159" marB="0" anchor="b">
                    <a:lnL>
                      <a:noFill/>
                    </a:lnL>
                    <a:lnR>
                      <a:noFill/>
                    </a:lnR>
                    <a:lnT w="12700" cap="flat" cmpd="sng" algn="ctr">
                      <a:noFill/>
                      <a:prstDash val="solid"/>
                      <a:round/>
                      <a:headEnd type="none" w="med" len="med"/>
                      <a:tailEnd type="none" w="med" len="med"/>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b"/>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b"/>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pPr algn="l" fontAlgn="b"/>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ZA"/>
                    </a:p>
                  </a:txBody>
                  <a:tcPr/>
                </a:tc>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 </a:t>
                      </a:r>
                    </a:p>
                  </a:txBody>
                  <a:tcPr marL="6159" marR="6159" marT="6159" marB="0" anchor="b">
                    <a:lnL>
                      <a:noFill/>
                    </a:lnL>
                    <a:lnR>
                      <a:noFill/>
                    </a:lnR>
                    <a:lnT>
                      <a:noFill/>
                    </a:lnT>
                    <a:lnB>
                      <a:noFill/>
                    </a:lnB>
                    <a:solidFill>
                      <a:srgbClr val="FFFFFF"/>
                    </a:solidFill>
                  </a:tcPr>
                </a:tc>
                <a:extLst>
                  <a:ext uri="{0D108BD9-81ED-4DB2-BD59-A6C34878D82A}">
                    <a16:rowId xmlns="" xmlns:a16="http://schemas.microsoft.com/office/drawing/2014/main" val="170632465"/>
                  </a:ext>
                </a:extLst>
              </a:tr>
              <a:tr h="340506">
                <a:tc gridSpan="12">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The deficits in the months to date were funded by the collection of old debtors book/ outstanding</a:t>
                      </a:r>
                      <a:r>
                        <a:rPr lang="en-ZA" sz="900" b="0" i="0" u="none" strike="noStrike" baseline="0" dirty="0">
                          <a:solidFill>
                            <a:srgbClr val="000000"/>
                          </a:solidFill>
                          <a:effectLst/>
                          <a:latin typeface="Arial" panose="020B0604020202020204" pitchFamily="34" charset="0"/>
                          <a:cs typeface="Arial" panose="020B0604020202020204" pitchFamily="34" charset="0"/>
                        </a:rPr>
                        <a:t> management fees</a:t>
                      </a:r>
                      <a:r>
                        <a:rPr lang="en-ZA" sz="900" b="0" i="0" u="none" strike="noStrike" dirty="0">
                          <a:solidFill>
                            <a:srgbClr val="000000"/>
                          </a:solidFill>
                          <a:effectLst/>
                          <a:latin typeface="Arial" panose="020B0604020202020204" pitchFamily="34" charset="0"/>
                          <a:cs typeface="Arial" panose="020B0604020202020204" pitchFamily="34" charset="0"/>
                        </a:rPr>
                        <a:t>.</a:t>
                      </a:r>
                    </a:p>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Outstanding fees owed to IDT currently amounts to R26,4m.</a:t>
                      </a:r>
                      <a:br>
                        <a:rPr lang="en-ZA" sz="900" b="0" i="0" u="none" strike="noStrike" dirty="0">
                          <a:solidFill>
                            <a:srgbClr val="000000"/>
                          </a:solidFill>
                          <a:effectLst/>
                          <a:latin typeface="Arial" panose="020B0604020202020204" pitchFamily="34" charset="0"/>
                          <a:cs typeface="Arial" panose="020B0604020202020204" pitchFamily="34" charset="0"/>
                        </a:rPr>
                      </a:b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6159" marR="6159" marT="6159" marB="0" anchor="b">
                    <a:lnL>
                      <a:noFill/>
                    </a:lnL>
                    <a:lnR>
                      <a:noFill/>
                    </a:lnR>
                    <a:lnT>
                      <a:noFill/>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373073870"/>
                  </a:ext>
                </a:extLst>
              </a:tr>
            </a:tbl>
          </a:graphicData>
        </a:graphic>
      </p:graphicFrame>
    </p:spTree>
    <p:extLst>
      <p:ext uri="{BB962C8B-B14F-4D97-AF65-F5344CB8AC3E}">
        <p14:creationId xmlns:p14="http://schemas.microsoft.com/office/powerpoint/2010/main" xmlns="" val="241523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configuration</a:t>
            </a:r>
          </a:p>
        </p:txBody>
      </p:sp>
      <p:sp>
        <p:nvSpPr>
          <p:cNvPr id="2" name="Slide Number Placeholder 1"/>
          <p:cNvSpPr>
            <a:spLocks noGrp="1"/>
          </p:cNvSpPr>
          <p:nvPr>
            <p:ph type="sldNum" sz="quarter" idx="12"/>
          </p:nvPr>
        </p:nvSpPr>
        <p:spPr/>
        <p:txBody>
          <a:bodyPr/>
          <a:lstStyle/>
          <a:p>
            <a:fld id="{06FDB8B8-F605-4586-B934-FF56C8C71DDE}" type="slidenum">
              <a:rPr lang="en-US" smtClean="0"/>
              <a:pPr/>
              <a:t>7</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0" y="754074"/>
            <a:ext cx="8915400" cy="830997"/>
          </a:xfrm>
          <a:prstGeom prst="rect">
            <a:avLst/>
          </a:prstGeom>
        </p:spPr>
        <p:txBody>
          <a:bodyPr wrap="square">
            <a:spAutoFit/>
          </a:bodyPr>
          <a:lstStyle/>
          <a:p>
            <a:pPr marL="341313" lvl="1" indent="-341313" algn="just">
              <a:buClr>
                <a:srgbClr val="FD8441"/>
              </a:buCl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endParaRPr lang="en-ZA" altLang="en-US" sz="1600" dirty="0">
              <a:latin typeface="Arial" panose="020B0604020202020204" pitchFamily="34" charset="0"/>
              <a:cs typeface="Arial" panose="020B0604020202020204" pitchFamily="34" charset="0"/>
            </a:endParaRPr>
          </a:p>
        </p:txBody>
      </p:sp>
      <p:sp>
        <p:nvSpPr>
          <p:cNvPr id="4" name="Rectangle 3"/>
          <p:cNvSpPr/>
          <p:nvPr/>
        </p:nvSpPr>
        <p:spPr>
          <a:xfrm>
            <a:off x="76200" y="914400"/>
            <a:ext cx="8915400" cy="923330"/>
          </a:xfrm>
          <a:prstGeom prst="rect">
            <a:avLst/>
          </a:prstGeom>
        </p:spPr>
        <p:txBody>
          <a:bodyPr wrap="square">
            <a:spAutoFit/>
          </a:bodyPr>
          <a:lstStyle/>
          <a:p>
            <a:pPr marL="285750" indent="-285750" algn="just">
              <a:buFont typeface="Wingdings" panose="05000000000000000000" pitchFamily="2" charset="2"/>
              <a:buChar char="q"/>
            </a:pPr>
            <a:r>
              <a:rPr lang="en-ZA" dirty="0"/>
              <a:t>The tables below reflect core versus support staff and is indicative of the challenges faced by the IDT.</a:t>
            </a:r>
          </a:p>
          <a:p>
            <a:pPr marL="285750" indent="-285750" algn="just">
              <a:buFont typeface="Wingdings" panose="05000000000000000000" pitchFamily="2" charset="2"/>
              <a:buChar char="q"/>
            </a:pPr>
            <a:r>
              <a:rPr lang="en-ZA" dirty="0"/>
              <a:t>103 fixed contract positions terminate at the end of October 2020. </a:t>
            </a:r>
          </a:p>
        </p:txBody>
      </p:sp>
      <p:graphicFrame>
        <p:nvGraphicFramePr>
          <p:cNvPr id="8" name="Table 7"/>
          <p:cNvGraphicFramePr>
            <a:graphicFrameLocks noGrp="1"/>
          </p:cNvGraphicFramePr>
          <p:nvPr>
            <p:extLst>
              <p:ext uri="{D42A27DB-BD31-4B8C-83A1-F6EECF244321}">
                <p14:modId xmlns:p14="http://schemas.microsoft.com/office/powerpoint/2010/main" xmlns="" val="3585554285"/>
              </p:ext>
            </p:extLst>
          </p:nvPr>
        </p:nvGraphicFramePr>
        <p:xfrm>
          <a:off x="152400" y="1837727"/>
          <a:ext cx="8839200" cy="4170287"/>
        </p:xfrm>
        <a:graphic>
          <a:graphicData uri="http://schemas.openxmlformats.org/drawingml/2006/table">
            <a:tbl>
              <a:tblPr firstRow="1" firstCol="1" bandRow="1"/>
              <a:tblGrid>
                <a:gridCol w="1619928">
                  <a:extLst>
                    <a:ext uri="{9D8B030D-6E8A-4147-A177-3AD203B41FA5}">
                      <a16:colId xmlns="" xmlns:a16="http://schemas.microsoft.com/office/drawing/2014/main" val="2672527884"/>
                    </a:ext>
                  </a:extLst>
                </a:gridCol>
                <a:gridCol w="1318015">
                  <a:extLst>
                    <a:ext uri="{9D8B030D-6E8A-4147-A177-3AD203B41FA5}">
                      <a16:colId xmlns="" xmlns:a16="http://schemas.microsoft.com/office/drawing/2014/main" val="3841080887"/>
                    </a:ext>
                  </a:extLst>
                </a:gridCol>
                <a:gridCol w="1776297">
                  <a:extLst>
                    <a:ext uri="{9D8B030D-6E8A-4147-A177-3AD203B41FA5}">
                      <a16:colId xmlns="" xmlns:a16="http://schemas.microsoft.com/office/drawing/2014/main" val="2050996748"/>
                    </a:ext>
                  </a:extLst>
                </a:gridCol>
                <a:gridCol w="1399540">
                  <a:extLst>
                    <a:ext uri="{9D8B030D-6E8A-4147-A177-3AD203B41FA5}">
                      <a16:colId xmlns="" xmlns:a16="http://schemas.microsoft.com/office/drawing/2014/main" val="1573816950"/>
                    </a:ext>
                  </a:extLst>
                </a:gridCol>
                <a:gridCol w="1546860">
                  <a:extLst>
                    <a:ext uri="{9D8B030D-6E8A-4147-A177-3AD203B41FA5}">
                      <a16:colId xmlns="" xmlns:a16="http://schemas.microsoft.com/office/drawing/2014/main" val="4098319658"/>
                    </a:ext>
                  </a:extLst>
                </a:gridCol>
                <a:gridCol w="1178560">
                  <a:extLst>
                    <a:ext uri="{9D8B030D-6E8A-4147-A177-3AD203B41FA5}">
                      <a16:colId xmlns="" xmlns:a16="http://schemas.microsoft.com/office/drawing/2014/main" val="974785324"/>
                    </a:ext>
                  </a:extLst>
                </a:gridCol>
              </a:tblGrid>
              <a:tr h="293365">
                <a:tc>
                  <a:txBody>
                    <a:bodyPr/>
                    <a:lstStyle/>
                    <a:p>
                      <a:pPr algn="ctr">
                        <a:lnSpc>
                          <a:spcPct val="107000"/>
                        </a:lnSpc>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Region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gridSpan="2">
                  <a:txBody>
                    <a:bodyPr/>
                    <a:lstStyle/>
                    <a:p>
                      <a:pPr algn="ctr">
                        <a:lnSpc>
                          <a:spcPct val="107000"/>
                        </a:lnSpc>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Core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n-ZA"/>
                    </a:p>
                  </a:txBody>
                  <a:tcPr/>
                </a:tc>
                <a:tc gridSpan="2">
                  <a:txBody>
                    <a:bodyPr/>
                    <a:lstStyle/>
                    <a:p>
                      <a:pPr algn="ctr">
                        <a:lnSpc>
                          <a:spcPct val="107000"/>
                        </a:lnSpc>
                        <a:spcAft>
                          <a:spcPts val="0"/>
                        </a:spcAft>
                      </a:pPr>
                      <a:r>
                        <a:rPr lang="en-ZA" sz="16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Support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n-ZA"/>
                    </a:p>
                  </a:txBody>
                  <a:tcPr/>
                </a:tc>
                <a:tc>
                  <a:txBody>
                    <a:bodyPr/>
                    <a:lstStyle/>
                    <a:p>
                      <a:pPr algn="ctr">
                        <a:lnSpc>
                          <a:spcPct val="107000"/>
                        </a:lnSpc>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Total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2153346743"/>
                  </a:ext>
                </a:extLst>
              </a:tr>
              <a:tr h="290012">
                <a:tc>
                  <a:txBody>
                    <a:bodyPr/>
                    <a:lstStyle/>
                    <a:p>
                      <a:pPr>
                        <a:lnSpc>
                          <a:spcPct val="107000"/>
                        </a:lnSpc>
                      </a:pPr>
                      <a:endParaRPr lang="en-ZA" sz="1400">
                        <a:effectLst/>
                        <a:latin typeface="Calibri" panose="020F0502020204030204" pitchFamily="34"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Permanent</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Fixed term contract</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Permanent</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Fixed term contract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07000"/>
                        </a:lnSpc>
                      </a:pPr>
                      <a:endParaRPr lang="en-ZA" sz="1400" dirty="0">
                        <a:effectLst/>
                        <a:latin typeface="Calibri" panose="020F0502020204030204" pitchFamily="34"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89771088"/>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Eastern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2038944903"/>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Free State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2984139231"/>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Gauteng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401552604"/>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Head Office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635806361"/>
                  </a:ext>
                </a:extLst>
              </a:tr>
              <a:tr h="524432">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Kwa Zulu Natal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4001683078"/>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Limpopo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235140308"/>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Mpumalanga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980736635"/>
                  </a:ext>
                </a:extLst>
              </a:tr>
              <a:tr h="524432">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Northern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911323319"/>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North West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3820623391"/>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Western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2844919012"/>
                  </a:ext>
                </a:extLst>
              </a:tr>
              <a:tr h="262515">
                <a:tc>
                  <a:txBody>
                    <a:bodyPr/>
                    <a:lstStyle/>
                    <a:p>
                      <a:pPr algn="ctr">
                        <a:lnSpc>
                          <a:spcPct val="107000"/>
                        </a:lnSpc>
                        <a:spcAft>
                          <a:spcPts val="0"/>
                        </a:spcAft>
                      </a:pPr>
                      <a:r>
                        <a:rPr lang="en-ZA"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77" marR="63777" marT="88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823977006"/>
                  </a:ext>
                </a:extLst>
              </a:tr>
            </a:tbl>
          </a:graphicData>
        </a:graphic>
      </p:graphicFrame>
    </p:spTree>
    <p:extLst>
      <p:ext uri="{BB962C8B-B14F-4D97-AF65-F5344CB8AC3E}">
        <p14:creationId xmlns:p14="http://schemas.microsoft.com/office/powerpoint/2010/main" xmlns="" val="237447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Going Concern Risk Status</a:t>
            </a:r>
          </a:p>
        </p:txBody>
      </p:sp>
      <p:sp>
        <p:nvSpPr>
          <p:cNvPr id="2" name="Slide Number Placeholder 1"/>
          <p:cNvSpPr>
            <a:spLocks noGrp="1"/>
          </p:cNvSpPr>
          <p:nvPr>
            <p:ph type="sldNum" sz="quarter" idx="12"/>
          </p:nvPr>
        </p:nvSpPr>
        <p:spPr/>
        <p:txBody>
          <a:bodyPr/>
          <a:lstStyle/>
          <a:p>
            <a:fld id="{06FDB8B8-F605-4586-B934-FF56C8C71DDE}" type="slidenum">
              <a:rPr lang="en-US" smtClean="0"/>
              <a:pPr/>
              <a:t>8</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04800" y="821110"/>
            <a:ext cx="8666148" cy="5386090"/>
          </a:xfrm>
          <a:prstGeom prst="rect">
            <a:avLst/>
          </a:prstGeom>
        </p:spPr>
        <p:txBody>
          <a:bodyPr wrap="square">
            <a:spAutoFit/>
          </a:bodyPr>
          <a:lstStyle/>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IDT has been faced by a going concern risk for over 8 years since its original endowment was exhausted in 2012/13. </a:t>
            </a: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Department has provided financial assistance amounting to R545 million between 2012/13 and 2019/20. For the current financial year, R72 million has been transferred with another R56 million committed to be transferred by the end of the current financial year, bringing the total DPWI financial assistance for 2020/21 to R128 million.</a:t>
            </a: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Department applied to the National Treasury to reclassify funds from its own baseline in order to fund the IDT. The National Treasury approved the reclassification of funds, albeit with the following conditions:</a:t>
            </a:r>
          </a:p>
          <a:p>
            <a:pPr marL="341313" lvl="1" indent="-341313" algn="just">
              <a:buClr>
                <a:srgbClr val="FD8441"/>
              </a:buClr>
              <a:buFont typeface="Wingdings" panose="05000000000000000000" pitchFamily="2" charset="2"/>
              <a:buChar char="q"/>
              <a:defRPr/>
            </a:pPr>
            <a:endParaRPr lang="en-US" altLang="en-US" sz="800" dirty="0">
              <a:latin typeface="Arial" panose="020B0604020202020204" pitchFamily="34" charset="0"/>
              <a:cs typeface="Arial" panose="020B0604020202020204" pitchFamily="34" charset="0"/>
            </a:endParaRPr>
          </a:p>
          <a:p>
            <a:pPr marL="800100" lvl="2" indent="-342900" algn="just">
              <a:buClr>
                <a:srgbClr val="FD8441"/>
              </a:buClr>
              <a:buAutoNum type="alphaLcParenBoth"/>
              <a:defRPr/>
            </a:pPr>
            <a:r>
              <a:rPr lang="en-US" altLang="en-US" sz="1600" dirty="0">
                <a:latin typeface="Arial" panose="020B0604020202020204" pitchFamily="34" charset="0"/>
                <a:cs typeface="Arial" panose="020B0604020202020204" pitchFamily="34" charset="0"/>
              </a:rPr>
              <a:t>the accounting officer of the DPWI to make sure that the requirements of section 38(1)(j) of the Public Finance Management Act (PFMA) are met before transferring any funds to the IDT;</a:t>
            </a:r>
          </a:p>
          <a:p>
            <a:pPr marL="800100" lvl="2" indent="-342900" algn="just">
              <a:buClr>
                <a:srgbClr val="FD8441"/>
              </a:buClr>
              <a:buAutoNum type="alphaLcParenBoth"/>
              <a:defRPr/>
            </a:pPr>
            <a:r>
              <a:rPr lang="en-US" altLang="en-US" sz="1600" dirty="0">
                <a:latin typeface="Arial" panose="020B0604020202020204" pitchFamily="34" charset="0"/>
                <a:cs typeface="Arial" panose="020B0604020202020204" pitchFamily="34" charset="0"/>
              </a:rPr>
              <a:t>before transferring any funds to the IDT, the accounting officer must make sure that the IDT has an accounting authority in terms of section 49(1) of the PFMA, who will discharge the functions of the accounting authority of the IDT in terms of section 49(2(b) of the PFMA; and IDT,</a:t>
            </a:r>
          </a:p>
          <a:p>
            <a:pPr marL="800100" lvl="2" indent="-342900" algn="just">
              <a:buClr>
                <a:srgbClr val="FD8441"/>
              </a:buClr>
              <a:buAutoNum type="alphaLcParenBoth"/>
              <a:defRPr/>
            </a:pPr>
            <a:r>
              <a:rPr lang="en-US" altLang="en-US" sz="1600" dirty="0">
                <a:latin typeface="Arial" panose="020B0604020202020204" pitchFamily="34" charset="0"/>
                <a:cs typeface="Arial" panose="020B0604020202020204" pitchFamily="34" charset="0"/>
              </a:rPr>
              <a:t>the DPWI must submit to the National Treasury a fully costed plan for the disestablishment of the IDT, and the DPWI should declare these costs in the section on financial implications in the cabinet memorandum that the DPWI plans to submit to cabinet by the end of October 2020 on the planned dissolution of the IDT.</a:t>
            </a:r>
          </a:p>
          <a:p>
            <a:pPr marL="341313" lvl="1" indent="-341313" algn="just">
              <a:buClr>
                <a:srgbClr val="FD8441"/>
              </a:buClr>
              <a:buFont typeface="Wingdings" panose="05000000000000000000" pitchFamily="2" charset="2"/>
              <a:buChar char="q"/>
              <a:defRPr/>
            </a:pPr>
            <a:endParaRPr lang="en-ZA"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892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800" b="1" dirty="0"/>
              <a:t>Consideration of dissolution</a:t>
            </a:r>
            <a:endParaRPr lang="en-US" sz="2800" b="1" dirty="0"/>
          </a:p>
        </p:txBody>
      </p:sp>
      <p:sp>
        <p:nvSpPr>
          <p:cNvPr id="2" name="Slide Number Placeholder 1"/>
          <p:cNvSpPr>
            <a:spLocks noGrp="1"/>
          </p:cNvSpPr>
          <p:nvPr>
            <p:ph type="sldNum" sz="quarter" idx="12"/>
          </p:nvPr>
        </p:nvSpPr>
        <p:spPr/>
        <p:txBody>
          <a:bodyPr/>
          <a:lstStyle/>
          <a:p>
            <a:fld id="{06FDB8B8-F605-4586-B934-FF56C8C71DDE}" type="slidenum">
              <a:rPr lang="en-US" smtClean="0"/>
              <a:pPr/>
              <a:t>9</a:t>
            </a:fld>
            <a:endParaRPr lang="en-US" dirty="0"/>
          </a:p>
        </p:txBody>
      </p:sp>
      <p:pic>
        <p:nvPicPr>
          <p:cNvPr id="7" name="Picture 2" descr="Publi Works &amp; Infrastru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252" y="6140164"/>
            <a:ext cx="1828800" cy="62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52399" y="685800"/>
            <a:ext cx="8963025" cy="7017306"/>
          </a:xfrm>
          <a:prstGeom prst="rect">
            <a:avLst/>
          </a:prstGeom>
        </p:spPr>
        <p:txBody>
          <a:bodyPr wrap="square">
            <a:spAutoFit/>
          </a:bodyPr>
          <a:lstStyle/>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Ministry of Public Works and Infrastructure has been engaging the IDT Interim Board since July 2019, on the entity’s challenges, with the Interim Board presenting two options to the Minister, having undertaken an exercise of assessing the IDT’s survival challenges. The two options were: </a:t>
            </a:r>
          </a:p>
          <a:p>
            <a:pPr marL="800100" lvl="2" indent="-342900" algn="just">
              <a:buClr>
                <a:srgbClr val="FD8441"/>
              </a:buClr>
              <a:buAutoNum type="arabicPeriod"/>
              <a:defRPr/>
            </a:pPr>
            <a:r>
              <a:rPr lang="en-US" altLang="en-US" sz="1600" dirty="0">
                <a:latin typeface="Arial" panose="020B0604020202020204" pitchFamily="34" charset="0"/>
                <a:cs typeface="Arial" panose="020B0604020202020204" pitchFamily="34" charset="0"/>
              </a:rPr>
              <a:t>Engaging in a responsible process of closure.</a:t>
            </a:r>
          </a:p>
          <a:p>
            <a:pPr marL="800100" lvl="2" indent="-342900" algn="just">
              <a:buClr>
                <a:srgbClr val="FD8441"/>
              </a:buClr>
              <a:buAutoNum type="arabicPeriod"/>
              <a:defRPr/>
            </a:pPr>
            <a:r>
              <a:rPr lang="en-US" altLang="en-US" sz="1600" dirty="0">
                <a:latin typeface="Arial" panose="020B0604020202020204" pitchFamily="34" charset="0"/>
                <a:cs typeface="Arial" panose="020B0604020202020204" pitchFamily="34" charset="0"/>
              </a:rPr>
              <a:t>A radical transformative redesign of the entity toward becoming a vibrant commercialized </a:t>
            </a:r>
            <a:r>
              <a:rPr lang="en-US" altLang="en-US" sz="1600" dirty="0" err="1">
                <a:latin typeface="Arial" panose="020B0604020202020204" pitchFamily="34" charset="0"/>
                <a:cs typeface="Arial" panose="020B0604020202020204" pitchFamily="34" charset="0"/>
              </a:rPr>
              <a:t>SoE</a:t>
            </a:r>
            <a:r>
              <a:rPr lang="en-US" altLang="en-US" sz="1600" dirty="0">
                <a:latin typeface="Arial" panose="020B0604020202020204" pitchFamily="34" charset="0"/>
                <a:cs typeface="Arial" panose="020B0604020202020204" pitchFamily="34" charset="0"/>
              </a:rPr>
              <a:t> generating an annual surplus.</a:t>
            </a:r>
          </a:p>
          <a:p>
            <a:pPr marL="285750" lvl="1" indent="-285750"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The first option </a:t>
            </a:r>
            <a:r>
              <a:rPr lang="en-US" altLang="en-US" sz="1600" dirty="0" smtClean="0">
                <a:latin typeface="Arial" panose="020B0604020202020204" pitchFamily="34" charset="0"/>
                <a:cs typeface="Arial" panose="020B0604020202020204" pitchFamily="34" charset="0"/>
              </a:rPr>
              <a:t>was </a:t>
            </a:r>
            <a:r>
              <a:rPr lang="en-US" altLang="en-US" sz="1600" dirty="0">
                <a:latin typeface="Arial" panose="020B0604020202020204" pitchFamily="34" charset="0"/>
                <a:cs typeface="Arial" panose="020B0604020202020204" pitchFamily="34" charset="0"/>
              </a:rPr>
              <a:t>accepted by Ministry, because the other was not financially viable as it involved a financial reprieve from the Department for a minimum of three years. </a:t>
            </a:r>
            <a:r>
              <a:rPr lang="en-GB" altLang="en-US" sz="1600" dirty="0">
                <a:latin typeface="Arial" panose="020B0604020202020204" pitchFamily="34" charset="0"/>
                <a:cs typeface="Arial" panose="020B0604020202020204" pitchFamily="34" charset="0"/>
              </a:rPr>
              <a:t>Given the sluggish economy, limitations of the national fiscus and the stance adopted by Government on State-owned Entities  (SOEs) that are struggling to perform (thus becoming a financial burden to the State), it became difficult to justify providing the proposed reprieve.</a:t>
            </a:r>
            <a:endParaRPr lang="en-US" altLang="en-US" sz="16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Cabinet has considered the need to review the SOEs and in this regard, the President appointed the Presidential State-owned Entities Council to look into ways of rationalizing the existing SOEs that are struggling to perform their mandates and functions and with over-reliance on fiscal support. </a:t>
            </a: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IDT is facing over 80 litigation cases, many of which are due to poor quality of work and poor programme and project management, amongst other things.</a:t>
            </a:r>
          </a:p>
          <a:p>
            <a:pPr marL="341313" lvl="1" indent="-341313" algn="just">
              <a:buClr>
                <a:srgbClr val="FD8441"/>
              </a:buClr>
              <a:buFont typeface="Wingdings" panose="05000000000000000000" pitchFamily="2" charset="2"/>
              <a:buChar char="q"/>
              <a:defRPr/>
            </a:pPr>
            <a:r>
              <a:rPr lang="en-US" altLang="en-US" sz="1600" dirty="0">
                <a:latin typeface="Arial" panose="020B0604020202020204" pitchFamily="34" charset="0"/>
                <a:cs typeface="Arial" panose="020B0604020202020204" pitchFamily="34" charset="0"/>
              </a:rPr>
              <a:t>Oddity of Institutional form of the IDT as a Trust (governed by a Trust Deed) and as a Public Entity without a founding document, plus the fact that with the depletion of its original R2 billion endowment, the IDT may have served its purpose as a Trust, thus requiring reconsideration of its institutional form</a:t>
            </a:r>
            <a:r>
              <a:rPr lang="en-US" altLang="en-US" sz="1500" dirty="0">
                <a:latin typeface="Arial" panose="020B0604020202020204" pitchFamily="34" charset="0"/>
                <a:cs typeface="Arial" panose="020B0604020202020204" pitchFamily="34" charset="0"/>
              </a:rPr>
              <a:t>. </a:t>
            </a:r>
          </a:p>
          <a:p>
            <a:pPr marL="341313" lvl="1" indent="-341313" algn="just">
              <a:buClr>
                <a:srgbClr val="FD8441"/>
              </a:buClr>
              <a:buFont typeface="Wingdings" panose="05000000000000000000" pitchFamily="2" charset="2"/>
              <a:buChar char="q"/>
              <a:defRPr/>
            </a:pPr>
            <a:endParaRPr lang="en-US" altLang="en-US" sz="14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endParaRPr lang="en-US" altLang="en-US" sz="17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endParaRPr lang="en-US" altLang="en-US" sz="1700" dirty="0">
              <a:latin typeface="Arial" panose="020B0604020202020204" pitchFamily="34" charset="0"/>
              <a:cs typeface="Arial" panose="020B0604020202020204" pitchFamily="34" charset="0"/>
            </a:endParaRPr>
          </a:p>
          <a:p>
            <a:pPr marL="0" lvl="1" algn="just">
              <a:buClr>
                <a:srgbClr val="FD8441"/>
              </a:buClr>
              <a:defRPr/>
            </a:pPr>
            <a:endParaRPr lang="en-US" altLang="en-US" sz="1700" dirty="0">
              <a:latin typeface="Arial" panose="020B0604020202020204" pitchFamily="34" charset="0"/>
              <a:cs typeface="Arial" panose="020B0604020202020204" pitchFamily="34" charset="0"/>
            </a:endParaRPr>
          </a:p>
          <a:p>
            <a:pPr marL="341313" lvl="1" indent="-341313" algn="just">
              <a:buClr>
                <a:srgbClr val="FD8441"/>
              </a:buClr>
              <a:buFont typeface="Wingdings" panose="05000000000000000000" pitchFamily="2" charset="2"/>
              <a:buChar char="q"/>
              <a:defRPr/>
            </a:pPr>
            <a:endParaRPr lang="en-US" alt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23760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58527</TotalTime>
  <Words>2960</Words>
  <Application>Microsoft Office PowerPoint</Application>
  <PresentationFormat>On-screen Show (4:3)</PresentationFormat>
  <Paragraphs>486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Thank You</vt:lpstr>
    </vt:vector>
  </TitlesOfParts>
  <Company>NDPW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Mazibuko</dc:creator>
  <cp:lastModifiedBy>USER</cp:lastModifiedBy>
  <cp:revision>820</cp:revision>
  <cp:lastPrinted>2020-10-26T07:36:42Z</cp:lastPrinted>
  <dcterms:created xsi:type="dcterms:W3CDTF">2014-10-05T11:42:24Z</dcterms:created>
  <dcterms:modified xsi:type="dcterms:W3CDTF">2020-10-28T12:14:29Z</dcterms:modified>
</cp:coreProperties>
</file>