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301" r:id="rId4"/>
    <p:sldId id="383" r:id="rId5"/>
    <p:sldId id="387" r:id="rId6"/>
    <p:sldId id="479" r:id="rId7"/>
    <p:sldId id="389" r:id="rId8"/>
    <p:sldId id="390" r:id="rId9"/>
    <p:sldId id="474" r:id="rId10"/>
    <p:sldId id="475" r:id="rId11"/>
    <p:sldId id="476" r:id="rId12"/>
    <p:sldId id="477" r:id="rId13"/>
    <p:sldId id="478" r:id="rId14"/>
    <p:sldId id="291" r:id="rId1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iko Mabunda" initials="NM" lastIdx="1" clrIdx="0">
    <p:extLst>
      <p:ext uri="{19B8F6BF-5375-455C-9EA6-DF929625EA0E}">
        <p15:presenceInfo xmlns:p15="http://schemas.microsoft.com/office/powerpoint/2012/main" userId="Nyiko Mabunda" providerId="None"/>
      </p:ext>
    </p:extLst>
  </p:cmAuthor>
  <p:cmAuthor id="2" name="Mmakgomo Tshatsinde" initials="MT" lastIdx="1" clrIdx="1">
    <p:extLst>
      <p:ext uri="{19B8F6BF-5375-455C-9EA6-DF929625EA0E}">
        <p15:presenceInfo xmlns:p15="http://schemas.microsoft.com/office/powerpoint/2012/main" userId="S-1-5-21-3533553457-421781099-1673888754-9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805" autoAdjust="0"/>
  </p:normalViewPr>
  <p:slideViewPr>
    <p:cSldViewPr>
      <p:cViewPr varScale="1">
        <p:scale>
          <a:sx n="63" d="100"/>
          <a:sy n="63" d="100"/>
        </p:scale>
        <p:origin x="996" y="60"/>
      </p:cViewPr>
      <p:guideLst>
        <p:guide orient="horz" pos="2880"/>
        <p:guide pos="2160"/>
      </p:guideLst>
    </p:cSldViewPr>
  </p:slideViewPr>
  <p:notesTextViewPr>
    <p:cViewPr>
      <p:scale>
        <a:sx n="66" d="100"/>
        <a:sy n="66" d="100"/>
      </p:scale>
      <p:origin x="0" y="0"/>
    </p:cViewPr>
  </p:notesTextViewPr>
  <p:sorterViewPr>
    <p:cViewPr varScale="1">
      <p:scale>
        <a:sx n="1" d="1"/>
        <a:sy n="1" d="1"/>
      </p:scale>
      <p:origin x="0" y="-9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rgbClr val="C00000"/>
        </a:solidFill>
        <a:ln w="152400">
          <a:solidFill>
            <a:schemeClr val="bg1"/>
          </a:solidFill>
        </a:ln>
      </dgm:spPr>
      <dgm:t>
        <a:bodyPr anchor="ctr"/>
        <a:lstStyle/>
        <a:p>
          <a:pPr algn="ctr"/>
          <a:endParaRPr lang="en-JM" sz="1600" b="1" dirty="0" smtClean="0">
            <a:solidFill>
              <a:schemeClr val="bg1"/>
            </a:solidFill>
            <a:latin typeface="Arial" pitchFamily="34" charset="0"/>
            <a:cs typeface="Arial" pitchFamily="34" charset="0"/>
          </a:endParaRPr>
        </a:p>
        <a:p>
          <a:pPr algn="ctr"/>
          <a:r>
            <a:rPr lang="en-JM" sz="1600" b="1" dirty="0" smtClean="0">
              <a:solidFill>
                <a:schemeClr val="bg1"/>
              </a:solidFill>
              <a:latin typeface="Arial" pitchFamily="34" charset="0"/>
              <a:cs typeface="Arial" pitchFamily="34" charset="0"/>
            </a:rPr>
            <a:t>NDP </a:t>
          </a:r>
        </a:p>
        <a:p>
          <a:pPr algn="ctr"/>
          <a:r>
            <a:rPr lang="en-JM" sz="1600" b="1" dirty="0" smtClean="0">
              <a:solidFill>
                <a:schemeClr val="bg1"/>
              </a:solidFill>
              <a:latin typeface="Arial" pitchFamily="34" charset="0"/>
              <a:cs typeface="Arial" pitchFamily="34" charset="0"/>
            </a:rPr>
            <a:t>2030</a:t>
          </a:r>
          <a:endParaRPr lang="en-JM" sz="1600" b="1" dirty="0">
            <a:solidFill>
              <a:schemeClr val="bg1"/>
            </a:solidFill>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solidFill>
          <a:schemeClr val="accent2">
            <a:lumMod val="75000"/>
          </a:schemeClr>
        </a:solidFill>
        <a:ln w="152400">
          <a:solidFill>
            <a:schemeClr val="bg1"/>
          </a:solidFill>
        </a:ln>
      </dgm:spPr>
      <dgm:t>
        <a:bodyPr anchor="ctr"/>
        <a:lstStyle/>
        <a:p>
          <a:pPr algn="ctr"/>
          <a:r>
            <a:rPr lang="ko-KR" altLang="en-US" sz="1600" b="1" dirty="0">
              <a:solidFill>
                <a:schemeClr val="bg1"/>
              </a:solidFill>
              <a:latin typeface="Arial" pitchFamily="34" charset="0"/>
              <a:cs typeface="Arial" pitchFamily="34" charset="0"/>
            </a:rPr>
            <a:t> </a:t>
          </a:r>
          <a:r>
            <a:rPr lang="en-US" altLang="ko-KR" sz="1600" b="1" dirty="0">
              <a:solidFill>
                <a:schemeClr val="bg1"/>
              </a:solidFill>
              <a:latin typeface="Arial" pitchFamily="34" charset="0"/>
              <a:cs typeface="Arial" pitchFamily="34" charset="0"/>
            </a:rPr>
            <a:t> </a:t>
          </a:r>
          <a:r>
            <a:rPr lang="en-US" altLang="ko-KR" sz="1600" b="1" dirty="0" smtClean="0">
              <a:solidFill>
                <a:schemeClr val="bg1"/>
              </a:solidFill>
              <a:latin typeface="Arial" pitchFamily="34" charset="0"/>
              <a:cs typeface="Arial" pitchFamily="34" charset="0"/>
            </a:rPr>
            <a:t>MTSF 2019-2024</a:t>
          </a:r>
          <a:endParaRPr lang="en-JM" sz="1600" b="1" dirty="0">
            <a:solidFill>
              <a:schemeClr val="bg1"/>
            </a:solidFill>
            <a:latin typeface="Arial" pitchFamily="34" charset="0"/>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noFill/>
        <a:ln w="28575">
          <a:solidFill>
            <a:schemeClr val="accent2">
              <a:lumMod val="75000"/>
            </a:schemeClr>
          </a:solidFill>
          <a:prstDash val="sysDash"/>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r>
            <a:rPr lang="en-US" altLang="ko-KR" sz="1600" b="1" dirty="0" smtClean="0">
              <a:latin typeface="Arial" pitchFamily="34" charset="0"/>
              <a:cs typeface="Arial" pitchFamily="34" charset="0"/>
            </a:rPr>
            <a:t>MTSF Review</a:t>
          </a:r>
          <a:endParaRPr lang="en-JM" sz="1600" b="1" dirty="0">
            <a:latin typeface="Arial" pitchFamily="34" charset="0"/>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9BC44171-365F-452D-AE92-EBE2E89770BA}">
      <dgm:prSet phldrT="[Text]" custT="1"/>
      <dgm:spPr>
        <a:solidFill>
          <a:schemeClr val="accent2">
            <a:lumMod val="50000"/>
          </a:schemeClr>
        </a:solidFill>
        <a:ln w="152400">
          <a:solidFill>
            <a:schemeClr val="bg1"/>
          </a:solidFill>
        </a:ln>
      </dgm:spPr>
      <dgm:t>
        <a:bodyPr anchor="ctr"/>
        <a:lstStyle/>
        <a:p>
          <a:pPr algn="ctr"/>
          <a:r>
            <a:rPr lang="ko-KR" altLang="en-US" sz="1600" b="1" dirty="0">
              <a:solidFill>
                <a:schemeClr val="bg1"/>
              </a:solidFill>
              <a:latin typeface="Arial" pitchFamily="34" charset="0"/>
              <a:cs typeface="Arial" pitchFamily="34" charset="0"/>
            </a:rPr>
            <a:t> </a:t>
          </a:r>
          <a:r>
            <a:rPr lang="en-US" altLang="ko-KR" sz="1600" b="1" dirty="0">
              <a:solidFill>
                <a:schemeClr val="bg1"/>
              </a:solidFill>
              <a:latin typeface="Arial" pitchFamily="34" charset="0"/>
              <a:cs typeface="Arial" pitchFamily="34" charset="0"/>
            </a:rPr>
            <a:t> </a:t>
          </a:r>
          <a:r>
            <a:rPr lang="en-US" altLang="ko-KR" sz="1600" b="1" dirty="0" smtClean="0">
              <a:solidFill>
                <a:schemeClr val="bg1"/>
              </a:solidFill>
              <a:latin typeface="Arial" pitchFamily="34" charset="0"/>
              <a:cs typeface="Arial" pitchFamily="34" charset="0"/>
            </a:rPr>
            <a:t>Cluster and Sector Plans</a:t>
          </a:r>
          <a:endParaRPr lang="en-JM" sz="1600" b="1" dirty="0">
            <a:solidFill>
              <a:schemeClr val="bg1"/>
            </a:solidFill>
            <a:latin typeface="Arial" pitchFamily="34" charset="0"/>
            <a:cs typeface="Arial" pitchFamily="34" charset="0"/>
          </a:endParaRPr>
        </a:p>
      </dgm:t>
    </dgm:pt>
    <dgm:pt modelId="{7679D3FA-0101-42D1-A23D-75BD8EF1DA28}" type="parTrans" cxnId="{15D8F364-6809-49BA-A228-EAE95F4BE6B9}">
      <dgm:prSet/>
      <dgm:spPr/>
      <dgm:t>
        <a:bodyPr/>
        <a:lstStyle/>
        <a:p>
          <a:endParaRPr lang="en-JM">
            <a:solidFill>
              <a:schemeClr val="bg1"/>
            </a:solidFill>
          </a:endParaRPr>
        </a:p>
      </dgm:t>
    </dgm:pt>
    <dgm:pt modelId="{FF5F2014-EE5D-4FD1-9103-39F792365AE5}" type="sibTrans" cxnId="{15D8F364-6809-49BA-A228-EAE95F4BE6B9}">
      <dgm:prSet/>
      <dgm:spPr/>
      <dgm:t>
        <a:bodyPr/>
        <a:lstStyle/>
        <a:p>
          <a:endParaRPr lang="en-JM">
            <a:solidFill>
              <a:schemeClr val="bg1"/>
            </a:solidFill>
          </a:endParaRPr>
        </a:p>
      </dgm:t>
    </dgm:pt>
    <dgm:pt modelId="{85631E1F-364A-4A2A-9989-E896E5049557}">
      <dgm:prSet phldrT="[Text]" custT="1"/>
      <dgm:spPr>
        <a:noFill/>
        <a:ln w="38100">
          <a:solidFill>
            <a:srgbClr val="C00000"/>
          </a:solidFill>
          <a:prstDash val="sysDot"/>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r>
            <a:rPr lang="en-US" altLang="ko-KR" sz="1600" b="1" dirty="0" smtClean="0">
              <a:latin typeface="Arial" pitchFamily="34" charset="0"/>
              <a:cs typeface="Arial" pitchFamily="34" charset="0"/>
            </a:rPr>
            <a:t>NDP Review</a:t>
          </a:r>
          <a:endParaRPr lang="en-JM" sz="1600" b="1" dirty="0">
            <a:latin typeface="Arial" pitchFamily="34" charset="0"/>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106015" custScaleY="114002">
        <dgm:presLayoutVars>
          <dgm:chMax val="1"/>
          <dgm:bulletEnabled val="1"/>
        </dgm:presLayoutVars>
      </dgm:prSet>
      <dgm:spPr/>
      <dgm:t>
        <a:bodyPr/>
        <a:lstStyle/>
        <a:p>
          <a:endParaRPr lang="en-US"/>
        </a:p>
      </dgm:t>
    </dgm:pt>
    <dgm:pt modelId="{A8AE7F33-3372-4D78-96A6-FD2B204E9D9D}" type="pres">
      <dgm:prSet presAssocID="{E924DC90-2427-4BE5-A522-6ACD4563EB45}" presName="levelTx" presStyleLbl="revTx" presStyleIdx="0" presStyleCnt="0">
        <dgm:presLayoutVars>
          <dgm:chMax val="1"/>
          <dgm:bulletEnabled val="1"/>
        </dgm:presLayoutVars>
      </dgm:prSet>
      <dgm:spPr/>
      <dgm:t>
        <a:bodyPr/>
        <a:lstStyle/>
        <a:p>
          <a:endParaRPr lang="en-US"/>
        </a:p>
      </dgm:t>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custScaleX="97725" custScaleY="70026" custLinFactNeighborX="123" custLinFactNeighborY="-1170">
        <dgm:presLayoutVars>
          <dgm:chMax val="1"/>
          <dgm:bulletEnabled val="1"/>
        </dgm:presLayoutVars>
      </dgm:prSet>
      <dgm:spPr/>
      <dgm:t>
        <a:bodyPr/>
        <a:lstStyle/>
        <a:p>
          <a:endParaRPr lang="en-US"/>
        </a:p>
      </dgm:t>
    </dgm:pt>
    <dgm:pt modelId="{DC549F7C-7B63-4EBA-944C-0C5CAC570546}" type="pres">
      <dgm:prSet presAssocID="{85631E1F-364A-4A2A-9989-E896E5049557}" presName="levelTx" presStyleLbl="revTx" presStyleIdx="0" presStyleCnt="0">
        <dgm:presLayoutVars>
          <dgm:chMax val="1"/>
          <dgm:bulletEnabled val="1"/>
        </dgm:presLayoutVars>
      </dgm:prSet>
      <dgm:spPr/>
      <dgm:t>
        <a:bodyPr/>
        <a:lstStyle/>
        <a:p>
          <a:endParaRPr lang="en-US"/>
        </a:p>
      </dgm:t>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custScaleX="106104" custScaleY="106631">
        <dgm:presLayoutVars>
          <dgm:chMax val="1"/>
          <dgm:bulletEnabled val="1"/>
        </dgm:presLayoutVars>
      </dgm:prSet>
      <dgm:spPr/>
      <dgm:t>
        <a:bodyPr/>
        <a:lstStyle/>
        <a:p>
          <a:endParaRPr lang="en-US"/>
        </a:p>
      </dgm:t>
    </dgm:pt>
    <dgm:pt modelId="{7E617F38-6BB2-4E03-8198-FF7E7F898924}" type="pres">
      <dgm:prSet presAssocID="{9D67B1F7-C4FF-4E1E-94F4-69209A4E7C47}" presName="levelTx" presStyleLbl="revTx" presStyleIdx="0" presStyleCnt="0">
        <dgm:presLayoutVars>
          <dgm:chMax val="1"/>
          <dgm:bulletEnabled val="1"/>
        </dgm:presLayoutVars>
      </dgm:prSet>
      <dgm:spPr/>
      <dgm:t>
        <a:bodyPr/>
        <a:lstStyle/>
        <a:p>
          <a:endParaRPr lang="en-US"/>
        </a:p>
      </dgm:t>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custScaleX="98431" custScaleY="70119">
        <dgm:presLayoutVars>
          <dgm:chMax val="1"/>
          <dgm:bulletEnabled val="1"/>
        </dgm:presLayoutVars>
      </dgm:prSet>
      <dgm:spPr/>
      <dgm:t>
        <a:bodyPr/>
        <a:lstStyle/>
        <a:p>
          <a:endParaRPr lang="en-US"/>
        </a:p>
      </dgm:t>
    </dgm:pt>
    <dgm:pt modelId="{2E9D1362-172A-4369-8415-6E089FA67356}" type="pres">
      <dgm:prSet presAssocID="{53563D61-A301-4644-8AE7-FCAFDA9A58AB}" presName="levelTx" presStyleLbl="revTx" presStyleIdx="0" presStyleCnt="0">
        <dgm:presLayoutVars>
          <dgm:chMax val="1"/>
          <dgm:bulletEnabled val="1"/>
        </dgm:presLayoutVars>
      </dgm:prSet>
      <dgm:spPr/>
      <dgm:t>
        <a:bodyPr/>
        <a:lstStyle/>
        <a:p>
          <a:endParaRPr lang="en-US"/>
        </a:p>
      </dgm:t>
    </dgm:pt>
    <dgm:pt modelId="{E55855A1-EC9E-41EF-AA5C-B0A6C62BC58F}" type="pres">
      <dgm:prSet presAssocID="{9BC44171-365F-452D-AE92-EBE2E89770BA}" presName="Name8" presStyleCnt="0"/>
      <dgm:spPr/>
    </dgm:pt>
    <dgm:pt modelId="{285279A8-A2FF-4704-92DF-4753853CE322}" type="pres">
      <dgm:prSet presAssocID="{9BC44171-365F-452D-AE92-EBE2E89770BA}" presName="level" presStyleLbl="node1" presStyleIdx="4" presStyleCnt="5" custScaleY="80053" custLinFactNeighborY="1735">
        <dgm:presLayoutVars>
          <dgm:chMax val="1"/>
          <dgm:bulletEnabled val="1"/>
        </dgm:presLayoutVars>
      </dgm:prSet>
      <dgm:spPr/>
      <dgm:t>
        <a:bodyPr/>
        <a:lstStyle/>
        <a:p>
          <a:endParaRPr lang="en-US"/>
        </a:p>
      </dgm:t>
    </dgm:pt>
    <dgm:pt modelId="{48B1057C-5EDF-4EC8-9A6B-B059EB7B0F8E}" type="pres">
      <dgm:prSet presAssocID="{9BC44171-365F-452D-AE92-EBE2E89770BA}" presName="levelTx" presStyleLbl="revTx" presStyleIdx="0" presStyleCnt="0">
        <dgm:presLayoutVars>
          <dgm:chMax val="1"/>
          <dgm:bulletEnabled val="1"/>
        </dgm:presLayoutVars>
      </dgm:prSet>
      <dgm:spPr/>
      <dgm:t>
        <a:bodyPr/>
        <a:lstStyle/>
        <a:p>
          <a:endParaRPr lang="en-US"/>
        </a:p>
      </dgm:t>
    </dgm:pt>
  </dgm:ptLst>
  <dgm:cxnLst>
    <dgm:cxn modelId="{4776AD8D-1110-44FA-9D3A-90D205DD7811}" type="presOf" srcId="{9D67B1F7-C4FF-4E1E-94F4-69209A4E7C47}" destId="{7E617F38-6BB2-4E03-8198-FF7E7F898924}" srcOrd="1"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7DDA8BED-A6C3-48FB-9E88-2BFC677B78DD}" type="presOf" srcId="{E924DC90-2427-4BE5-A522-6ACD4563EB45}" destId="{A8AE7F33-3372-4D78-96A6-FD2B204E9D9D}" srcOrd="1" destOrd="0" presId="urn:microsoft.com/office/officeart/2005/8/layout/pyramid1"/>
    <dgm:cxn modelId="{3F86B2C8-9594-40E7-ABA9-416E2AF9DB5E}" type="presOf" srcId="{53563D61-A301-4644-8AE7-FCAFDA9A58AB}" destId="{2E9D1362-172A-4369-8415-6E089FA67356}" srcOrd="1" destOrd="0" presId="urn:microsoft.com/office/officeart/2005/8/layout/pyramid1"/>
    <dgm:cxn modelId="{15D8F364-6809-49BA-A228-EAE95F4BE6B9}" srcId="{28FD3D57-F3BB-4E5E-B091-1500A3C92E81}" destId="{9BC44171-365F-452D-AE92-EBE2E89770BA}" srcOrd="4" destOrd="0" parTransId="{7679D3FA-0101-42D1-A23D-75BD8EF1DA28}" sibTransId="{FF5F2014-EE5D-4FD1-9103-39F792365AE5}"/>
    <dgm:cxn modelId="{685D1073-2D3C-412E-A123-0EF4D596743E}" srcId="{28FD3D57-F3BB-4E5E-B091-1500A3C92E81}" destId="{E924DC90-2427-4BE5-A522-6ACD4563EB45}" srcOrd="0" destOrd="0" parTransId="{9E545862-1292-4DB6-B36C-D6247532E625}" sibTransId="{BD5A33EB-119A-4BA7-8787-7DF55D1248BC}"/>
    <dgm:cxn modelId="{DB12BB04-F4A3-4EE4-8FBB-E48047D2CED0}" type="presOf" srcId="{85631E1F-364A-4A2A-9989-E896E5049557}" destId="{3CE8FECB-ADC6-4195-8C29-ECF1EEE9F8FA}"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1263D722-8372-4789-B9F5-BFD8D9C870F1}" srcId="{28FD3D57-F3BB-4E5E-B091-1500A3C92E81}" destId="{9D67B1F7-C4FF-4E1E-94F4-69209A4E7C47}" srcOrd="2" destOrd="0" parTransId="{BD4D3042-AB5C-4E8F-B8BE-BC3A20988EB3}" sibTransId="{B379D14A-425C-47B8-B779-1E5D839E4BC8}"/>
    <dgm:cxn modelId="{8E98FCCE-A77B-4260-A391-F8BA607617F6}" type="presOf" srcId="{9BC44171-365F-452D-AE92-EBE2E89770BA}" destId="{285279A8-A2FF-4704-92DF-4753853CE322}" srcOrd="0" destOrd="0" presId="urn:microsoft.com/office/officeart/2005/8/layout/pyramid1"/>
    <dgm:cxn modelId="{711511F5-BAAE-49AB-B24B-404CAE42F639}" type="presOf" srcId="{9BC44171-365F-452D-AE92-EBE2E89770BA}" destId="{48B1057C-5EDF-4EC8-9A6B-B059EB7B0F8E}" srcOrd="1"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6EB07949-15DD-417E-8D8E-7E15F1BD5B44}" type="presOf" srcId="{28FD3D57-F3BB-4E5E-B091-1500A3C92E81}" destId="{6346E340-6B27-47A2-93A8-AA7F0249167F}" srcOrd="0"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6629739C-DFF9-4FED-981E-805B672D0FBF}" type="presParOf" srcId="{6346E340-6B27-47A2-93A8-AA7F0249167F}" destId="{E55855A1-EC9E-41EF-AA5C-B0A6C62BC58F}" srcOrd="4" destOrd="0" presId="urn:microsoft.com/office/officeart/2005/8/layout/pyramid1"/>
    <dgm:cxn modelId="{0397D217-477B-4E88-A040-3CEEAD355F7E}" type="presParOf" srcId="{E55855A1-EC9E-41EF-AA5C-B0A6C62BC58F}" destId="{285279A8-A2FF-4704-92DF-4753853CE322}" srcOrd="0" destOrd="0" presId="urn:microsoft.com/office/officeart/2005/8/layout/pyramid1"/>
    <dgm:cxn modelId="{02168ACE-22E8-4009-A54D-1E9E8F107123}" type="presParOf" srcId="{E55855A1-EC9E-41EF-AA5C-B0A6C62BC58F}" destId="{48B1057C-5EDF-4EC8-9A6B-B059EB7B0F8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EB603F-6BE3-4BFF-A9F3-5FC45B8C9E68}"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06687CD2-7354-4987-97F0-56F665823A5F}">
      <dgm:prSet phldrT="[Text]" custT="1"/>
      <dgm:spPr/>
      <dgm:t>
        <a:bodyPr/>
        <a:lstStyle/>
        <a:p>
          <a:r>
            <a:rPr lang="en-US" sz="1800" dirty="0" smtClean="0">
              <a:latin typeface="Century Gothic" panose="020B0502020202020204" pitchFamily="34" charset="0"/>
            </a:rPr>
            <a:t>4IR Implementation Plan</a:t>
          </a:r>
          <a:endParaRPr lang="en-US" sz="1800" dirty="0">
            <a:latin typeface="Century Gothic" panose="020B0502020202020204" pitchFamily="34" charset="0"/>
          </a:endParaRPr>
        </a:p>
      </dgm:t>
    </dgm:pt>
    <dgm:pt modelId="{E2CB7D7E-FC4B-4A46-93DF-E896C3E2BFBC}" type="parTrans" cxnId="{8B6DFA94-DA5C-45F0-B98E-5FAFC2FBA0D7}">
      <dgm:prSet/>
      <dgm:spPr/>
      <dgm:t>
        <a:bodyPr/>
        <a:lstStyle/>
        <a:p>
          <a:endParaRPr lang="en-US" sz="1800">
            <a:latin typeface="Century Gothic" panose="020B0502020202020204" pitchFamily="34" charset="0"/>
          </a:endParaRPr>
        </a:p>
      </dgm:t>
    </dgm:pt>
    <dgm:pt modelId="{585FA9DD-BC9A-47B0-8CFF-2E5ACBC1FE60}" type="sibTrans" cxnId="{8B6DFA94-DA5C-45F0-B98E-5FAFC2FBA0D7}">
      <dgm:prSet/>
      <dgm:spPr/>
      <dgm:t>
        <a:bodyPr/>
        <a:lstStyle/>
        <a:p>
          <a:endParaRPr lang="en-US" sz="1800">
            <a:latin typeface="Century Gothic" panose="020B0502020202020204" pitchFamily="34" charset="0"/>
          </a:endParaRPr>
        </a:p>
      </dgm:t>
    </dgm:pt>
    <dgm:pt modelId="{24F308B3-E88E-4554-9058-7F8A29E9338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latin typeface="Century Gothic" panose="020B0502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latin typeface="Century Gothic" panose="020B0502020202020204" pitchFamily="34" charset="0"/>
            </a:rPr>
            <a:t>Lesson from COVID-19</a:t>
          </a:r>
        </a:p>
        <a:p>
          <a:endParaRPr lang="en-US" sz="1800" dirty="0">
            <a:latin typeface="Century Gothic" panose="020B0502020202020204" pitchFamily="34" charset="0"/>
          </a:endParaRPr>
        </a:p>
      </dgm:t>
    </dgm:pt>
    <dgm:pt modelId="{4B603A33-3AD1-4C97-B788-7F402FF06184}" type="parTrans" cxnId="{BFC30044-8DFF-454A-8E68-F2D75F0C2F75}">
      <dgm:prSet/>
      <dgm:spPr/>
      <dgm:t>
        <a:bodyPr/>
        <a:lstStyle/>
        <a:p>
          <a:endParaRPr lang="en-US" sz="1800">
            <a:latin typeface="Century Gothic" panose="020B0502020202020204" pitchFamily="34" charset="0"/>
          </a:endParaRPr>
        </a:p>
      </dgm:t>
    </dgm:pt>
    <dgm:pt modelId="{A0A19A4C-05EC-4A10-A4DA-8D80C58CB179}" type="sibTrans" cxnId="{BFC30044-8DFF-454A-8E68-F2D75F0C2F75}">
      <dgm:prSet/>
      <dgm:spPr/>
      <dgm:t>
        <a:bodyPr/>
        <a:lstStyle/>
        <a:p>
          <a:endParaRPr lang="en-US" sz="1800">
            <a:latin typeface="Century Gothic" panose="020B0502020202020204" pitchFamily="34" charset="0"/>
          </a:endParaRPr>
        </a:p>
      </dgm:t>
    </dgm:pt>
    <dgm:pt modelId="{F0D33CCB-4C60-43D4-BFE5-830481B780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latin typeface="Century Gothic" panose="020B0502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latin typeface="Century Gothic" panose="020B0502020202020204" pitchFamily="34" charset="0"/>
            </a:rPr>
            <a:t>Revised Fiscal Framework</a:t>
          </a:r>
        </a:p>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latin typeface="Century Gothic" panose="020B0502020202020204" pitchFamily="34" charset="0"/>
          </a:endParaRPr>
        </a:p>
      </dgm:t>
    </dgm:pt>
    <dgm:pt modelId="{BA2D3A57-0D5B-4F6C-BF12-CF828E69FCDC}" type="parTrans" cxnId="{CF0CC424-3738-4B88-9B2D-3B0E475B604C}">
      <dgm:prSet/>
      <dgm:spPr/>
      <dgm:t>
        <a:bodyPr/>
        <a:lstStyle/>
        <a:p>
          <a:endParaRPr lang="en-US" sz="1800">
            <a:latin typeface="Century Gothic" panose="020B0502020202020204" pitchFamily="34" charset="0"/>
          </a:endParaRPr>
        </a:p>
      </dgm:t>
    </dgm:pt>
    <dgm:pt modelId="{7563B487-4905-486E-AC7B-8D9E491236D0}" type="sibTrans" cxnId="{CF0CC424-3738-4B88-9B2D-3B0E475B604C}">
      <dgm:prSet/>
      <dgm:spPr/>
      <dgm:t>
        <a:bodyPr/>
        <a:lstStyle/>
        <a:p>
          <a:endParaRPr lang="en-US" sz="1800">
            <a:latin typeface="Century Gothic" panose="020B0502020202020204" pitchFamily="34" charset="0"/>
          </a:endParaRPr>
        </a:p>
      </dgm:t>
    </dgm:pt>
    <dgm:pt modelId="{8E8F932E-C630-4BBC-8A7F-0F959E1DB83F}">
      <dgm:prSet custT="1"/>
      <dgm:spPr/>
      <dgm:t>
        <a:bodyPr/>
        <a:lstStyle/>
        <a:p>
          <a:r>
            <a:rPr lang="en-US" sz="1800" dirty="0" smtClean="0">
              <a:latin typeface="Century Gothic" panose="020B0502020202020204" pitchFamily="34" charset="0"/>
            </a:rPr>
            <a:t>NDP Review Report</a:t>
          </a:r>
          <a:endParaRPr lang="en-US" sz="1800" dirty="0">
            <a:latin typeface="Century Gothic" panose="020B0502020202020204" pitchFamily="34" charset="0"/>
          </a:endParaRPr>
        </a:p>
      </dgm:t>
    </dgm:pt>
    <dgm:pt modelId="{180A5F5A-5F34-4788-B8F8-391C2E7EE304}" type="parTrans" cxnId="{07827FCB-029B-4405-857F-D708110BD780}">
      <dgm:prSet/>
      <dgm:spPr/>
      <dgm:t>
        <a:bodyPr/>
        <a:lstStyle/>
        <a:p>
          <a:endParaRPr lang="en-US" sz="1800">
            <a:latin typeface="Century Gothic" panose="020B0502020202020204" pitchFamily="34" charset="0"/>
          </a:endParaRPr>
        </a:p>
      </dgm:t>
    </dgm:pt>
    <dgm:pt modelId="{EBFD6BB3-81D9-4C16-8680-098261C49F8E}" type="sibTrans" cxnId="{07827FCB-029B-4405-857F-D708110BD780}">
      <dgm:prSet/>
      <dgm:spPr/>
      <dgm:t>
        <a:bodyPr/>
        <a:lstStyle/>
        <a:p>
          <a:endParaRPr lang="en-US" sz="1800">
            <a:latin typeface="Century Gothic" panose="020B0502020202020204" pitchFamily="34" charset="0"/>
          </a:endParaRPr>
        </a:p>
      </dgm:t>
    </dgm:pt>
    <dgm:pt modelId="{50FB3A18-2D4F-4B3E-8AF6-BF3433BB61EB}">
      <dgm:prSet custT="1"/>
      <dgm:spPr/>
      <dgm:t>
        <a:bodyPr/>
        <a:lstStyle/>
        <a:p>
          <a:r>
            <a:rPr lang="en-US" sz="1800" dirty="0" smtClean="0">
              <a:latin typeface="Century Gothic" panose="020B0502020202020204" pitchFamily="34" charset="0"/>
            </a:rPr>
            <a:t>Economic Recovery Plan</a:t>
          </a:r>
          <a:endParaRPr lang="en-US" sz="1800" dirty="0">
            <a:latin typeface="Century Gothic" panose="020B0502020202020204" pitchFamily="34" charset="0"/>
          </a:endParaRPr>
        </a:p>
      </dgm:t>
    </dgm:pt>
    <dgm:pt modelId="{F9A24245-6DF5-4054-818D-639EB6AEA577}" type="parTrans" cxnId="{61984CC4-CD66-4ED8-9E5D-15F9BD69B236}">
      <dgm:prSet/>
      <dgm:spPr/>
      <dgm:t>
        <a:bodyPr/>
        <a:lstStyle/>
        <a:p>
          <a:endParaRPr lang="en-US" sz="1800">
            <a:latin typeface="Century Gothic" panose="020B0502020202020204" pitchFamily="34" charset="0"/>
          </a:endParaRPr>
        </a:p>
      </dgm:t>
    </dgm:pt>
    <dgm:pt modelId="{0200840A-B9FD-4F31-9DD5-4D87CB247E4C}" type="sibTrans" cxnId="{61984CC4-CD66-4ED8-9E5D-15F9BD69B236}">
      <dgm:prSet/>
      <dgm:spPr/>
      <dgm:t>
        <a:bodyPr/>
        <a:lstStyle/>
        <a:p>
          <a:endParaRPr lang="en-US" sz="1800">
            <a:latin typeface="Century Gothic" panose="020B0502020202020204" pitchFamily="34" charset="0"/>
          </a:endParaRPr>
        </a:p>
      </dgm:t>
    </dgm:pt>
    <dgm:pt modelId="{190086DD-0716-41C1-85FD-E5918F8AF44B}">
      <dgm:prSet custT="1"/>
      <dgm:spPr/>
      <dgm:t>
        <a:bodyPr/>
        <a:lstStyle/>
        <a:p>
          <a:r>
            <a:rPr lang="en-US" sz="1800" dirty="0" smtClean="0">
              <a:latin typeface="Century Gothic" panose="020B0502020202020204" pitchFamily="34" charset="0"/>
            </a:rPr>
            <a:t>District Development Model</a:t>
          </a:r>
          <a:endParaRPr lang="en-US" sz="1800" dirty="0">
            <a:latin typeface="Century Gothic" panose="020B0502020202020204" pitchFamily="34" charset="0"/>
          </a:endParaRPr>
        </a:p>
      </dgm:t>
    </dgm:pt>
    <dgm:pt modelId="{6E56EFC1-EECD-450A-ACAB-FC53675EFC10}" type="parTrans" cxnId="{F3C6B0A1-ED57-4247-8E60-DB8CF09A3ED4}">
      <dgm:prSet/>
      <dgm:spPr/>
      <dgm:t>
        <a:bodyPr/>
        <a:lstStyle/>
        <a:p>
          <a:endParaRPr lang="en-US" sz="1800">
            <a:latin typeface="Century Gothic" panose="020B0502020202020204" pitchFamily="34" charset="0"/>
          </a:endParaRPr>
        </a:p>
      </dgm:t>
    </dgm:pt>
    <dgm:pt modelId="{73C5496F-1F1E-4ADC-A25D-C15143569DE5}" type="sibTrans" cxnId="{F3C6B0A1-ED57-4247-8E60-DB8CF09A3ED4}">
      <dgm:prSet/>
      <dgm:spPr/>
      <dgm:t>
        <a:bodyPr/>
        <a:lstStyle/>
        <a:p>
          <a:endParaRPr lang="en-US" sz="1800">
            <a:latin typeface="Century Gothic" panose="020B0502020202020204" pitchFamily="34" charset="0"/>
          </a:endParaRPr>
        </a:p>
      </dgm:t>
    </dgm:pt>
    <dgm:pt modelId="{E1CD6E72-FCAB-423B-8697-87A624B62847}" type="pres">
      <dgm:prSet presAssocID="{4AEB603F-6BE3-4BFF-A9F3-5FC45B8C9E68}" presName="Name0" presStyleCnt="0">
        <dgm:presLayoutVars>
          <dgm:chPref val="3"/>
          <dgm:dir/>
          <dgm:animLvl val="lvl"/>
          <dgm:resizeHandles/>
        </dgm:presLayoutVars>
      </dgm:prSet>
      <dgm:spPr/>
      <dgm:t>
        <a:bodyPr/>
        <a:lstStyle/>
        <a:p>
          <a:endParaRPr lang="en-US"/>
        </a:p>
      </dgm:t>
    </dgm:pt>
    <dgm:pt modelId="{B7C72FD4-E53F-4B70-9055-14FFD49B2BAA}" type="pres">
      <dgm:prSet presAssocID="{8E8F932E-C630-4BBC-8A7F-0F959E1DB83F}" presName="horFlow" presStyleCnt="0"/>
      <dgm:spPr/>
    </dgm:pt>
    <dgm:pt modelId="{330350FC-8C14-48FC-B89D-B6A318184FBC}" type="pres">
      <dgm:prSet presAssocID="{8E8F932E-C630-4BBC-8A7F-0F959E1DB83F}" presName="bigChev" presStyleLbl="node1" presStyleIdx="0" presStyleCnt="6" custScaleX="752459" custScaleY="193599"/>
      <dgm:spPr/>
      <dgm:t>
        <a:bodyPr/>
        <a:lstStyle/>
        <a:p>
          <a:endParaRPr lang="en-US"/>
        </a:p>
      </dgm:t>
    </dgm:pt>
    <dgm:pt modelId="{A846E94F-720A-44C5-A754-5D27BE3D4C8E}" type="pres">
      <dgm:prSet presAssocID="{8E8F932E-C630-4BBC-8A7F-0F959E1DB83F}" presName="vSp" presStyleCnt="0"/>
      <dgm:spPr/>
    </dgm:pt>
    <dgm:pt modelId="{32927494-2689-4C40-81D9-B76673F645BA}" type="pres">
      <dgm:prSet presAssocID="{06687CD2-7354-4987-97F0-56F665823A5F}" presName="horFlow" presStyleCnt="0"/>
      <dgm:spPr/>
    </dgm:pt>
    <dgm:pt modelId="{5824C38B-6C8C-4478-9AED-CDEF75457831}" type="pres">
      <dgm:prSet presAssocID="{06687CD2-7354-4987-97F0-56F665823A5F}" presName="bigChev" presStyleLbl="node1" presStyleIdx="1" presStyleCnt="6" custScaleX="765607" custScaleY="219672"/>
      <dgm:spPr/>
      <dgm:t>
        <a:bodyPr/>
        <a:lstStyle/>
        <a:p>
          <a:endParaRPr lang="en-US"/>
        </a:p>
      </dgm:t>
    </dgm:pt>
    <dgm:pt modelId="{ACB7A331-9660-4DB0-A5B0-F47D2EC617D2}" type="pres">
      <dgm:prSet presAssocID="{06687CD2-7354-4987-97F0-56F665823A5F}" presName="vSp" presStyleCnt="0"/>
      <dgm:spPr/>
    </dgm:pt>
    <dgm:pt modelId="{0B0ED432-93BE-4BAF-9490-8847D1F4A9CF}" type="pres">
      <dgm:prSet presAssocID="{190086DD-0716-41C1-85FD-E5918F8AF44B}" presName="horFlow" presStyleCnt="0"/>
      <dgm:spPr/>
    </dgm:pt>
    <dgm:pt modelId="{51C22486-38E4-4D83-AD7F-8E1EBB626E8D}" type="pres">
      <dgm:prSet presAssocID="{190086DD-0716-41C1-85FD-E5918F8AF44B}" presName="bigChev" presStyleLbl="node1" presStyleIdx="2" presStyleCnt="6" custScaleX="764282" custScaleY="255132"/>
      <dgm:spPr/>
      <dgm:t>
        <a:bodyPr/>
        <a:lstStyle/>
        <a:p>
          <a:endParaRPr lang="en-US"/>
        </a:p>
      </dgm:t>
    </dgm:pt>
    <dgm:pt modelId="{B40C80C6-AB7E-43FE-A9A2-32ECB89904F2}" type="pres">
      <dgm:prSet presAssocID="{190086DD-0716-41C1-85FD-E5918F8AF44B}" presName="vSp" presStyleCnt="0"/>
      <dgm:spPr/>
    </dgm:pt>
    <dgm:pt modelId="{02BB1610-C185-4F42-9427-89CCC6207A7C}" type="pres">
      <dgm:prSet presAssocID="{24F308B3-E88E-4554-9058-7F8A29E9338D}" presName="horFlow" presStyleCnt="0"/>
      <dgm:spPr/>
    </dgm:pt>
    <dgm:pt modelId="{06D18B93-72E8-4ADB-B7FD-97255F77D812}" type="pres">
      <dgm:prSet presAssocID="{24F308B3-E88E-4554-9058-7F8A29E9338D}" presName="bigChev" presStyleLbl="node1" presStyleIdx="3" presStyleCnt="6" custScaleX="765607" custScaleY="221460"/>
      <dgm:spPr/>
      <dgm:t>
        <a:bodyPr/>
        <a:lstStyle/>
        <a:p>
          <a:endParaRPr lang="en-US"/>
        </a:p>
      </dgm:t>
    </dgm:pt>
    <dgm:pt modelId="{F36594D9-EBAF-41D2-8992-B6AAB9E3DF7C}" type="pres">
      <dgm:prSet presAssocID="{24F308B3-E88E-4554-9058-7F8A29E9338D}" presName="vSp" presStyleCnt="0"/>
      <dgm:spPr/>
    </dgm:pt>
    <dgm:pt modelId="{1DE9E6C4-0039-4FE4-B092-E304064F1455}" type="pres">
      <dgm:prSet presAssocID="{50FB3A18-2D4F-4B3E-8AF6-BF3433BB61EB}" presName="horFlow" presStyleCnt="0"/>
      <dgm:spPr/>
    </dgm:pt>
    <dgm:pt modelId="{BC9F5499-9AAF-41F6-9053-533A37509F0B}" type="pres">
      <dgm:prSet presAssocID="{50FB3A18-2D4F-4B3E-8AF6-BF3433BB61EB}" presName="bigChev" presStyleLbl="node1" presStyleIdx="4" presStyleCnt="6" custScaleX="765607" custScaleY="210125"/>
      <dgm:spPr/>
      <dgm:t>
        <a:bodyPr/>
        <a:lstStyle/>
        <a:p>
          <a:endParaRPr lang="en-US"/>
        </a:p>
      </dgm:t>
    </dgm:pt>
    <dgm:pt modelId="{083D56A9-7990-49D4-93B2-3479FEF580FE}" type="pres">
      <dgm:prSet presAssocID="{50FB3A18-2D4F-4B3E-8AF6-BF3433BB61EB}" presName="vSp" presStyleCnt="0"/>
      <dgm:spPr/>
    </dgm:pt>
    <dgm:pt modelId="{62F66AD0-1FD3-481D-A9E6-8AE6C7474AB8}" type="pres">
      <dgm:prSet presAssocID="{F0D33CCB-4C60-43D4-BFE5-830481B780F7}" presName="horFlow" presStyleCnt="0"/>
      <dgm:spPr/>
    </dgm:pt>
    <dgm:pt modelId="{C2EF0CF5-1024-4859-AF07-481C3F9AE8A6}" type="pres">
      <dgm:prSet presAssocID="{F0D33CCB-4C60-43D4-BFE5-830481B780F7}" presName="bigChev" presStyleLbl="node1" presStyleIdx="5" presStyleCnt="6" custScaleX="765607" custScaleY="224390"/>
      <dgm:spPr/>
      <dgm:t>
        <a:bodyPr/>
        <a:lstStyle/>
        <a:p>
          <a:endParaRPr lang="en-US"/>
        </a:p>
      </dgm:t>
    </dgm:pt>
  </dgm:ptLst>
  <dgm:cxnLst>
    <dgm:cxn modelId="{C4119E0E-D7FE-439B-8EDB-9A51855A7781}" type="presOf" srcId="{F0D33CCB-4C60-43D4-BFE5-830481B780F7}" destId="{C2EF0CF5-1024-4859-AF07-481C3F9AE8A6}" srcOrd="0" destOrd="0" presId="urn:microsoft.com/office/officeart/2005/8/layout/lProcess3"/>
    <dgm:cxn modelId="{8B6DFA94-DA5C-45F0-B98E-5FAFC2FBA0D7}" srcId="{4AEB603F-6BE3-4BFF-A9F3-5FC45B8C9E68}" destId="{06687CD2-7354-4987-97F0-56F665823A5F}" srcOrd="1" destOrd="0" parTransId="{E2CB7D7E-FC4B-4A46-93DF-E896C3E2BFBC}" sibTransId="{585FA9DD-BC9A-47B0-8CFF-2E5ACBC1FE60}"/>
    <dgm:cxn modelId="{9BE6DFFF-A94F-40B7-8B2C-25ECAAA4124B}" type="presOf" srcId="{190086DD-0716-41C1-85FD-E5918F8AF44B}" destId="{51C22486-38E4-4D83-AD7F-8E1EBB626E8D}" srcOrd="0" destOrd="0" presId="urn:microsoft.com/office/officeart/2005/8/layout/lProcess3"/>
    <dgm:cxn modelId="{61984CC4-CD66-4ED8-9E5D-15F9BD69B236}" srcId="{4AEB603F-6BE3-4BFF-A9F3-5FC45B8C9E68}" destId="{50FB3A18-2D4F-4B3E-8AF6-BF3433BB61EB}" srcOrd="4" destOrd="0" parTransId="{F9A24245-6DF5-4054-818D-639EB6AEA577}" sibTransId="{0200840A-B9FD-4F31-9DD5-4D87CB247E4C}"/>
    <dgm:cxn modelId="{BFC30044-8DFF-454A-8E68-F2D75F0C2F75}" srcId="{4AEB603F-6BE3-4BFF-A9F3-5FC45B8C9E68}" destId="{24F308B3-E88E-4554-9058-7F8A29E9338D}" srcOrd="3" destOrd="0" parTransId="{4B603A33-3AD1-4C97-B788-7F402FF06184}" sibTransId="{A0A19A4C-05EC-4A10-A4DA-8D80C58CB179}"/>
    <dgm:cxn modelId="{40370030-F92E-4C2A-B95D-8C878BEBEF73}" type="presOf" srcId="{50FB3A18-2D4F-4B3E-8AF6-BF3433BB61EB}" destId="{BC9F5499-9AAF-41F6-9053-533A37509F0B}" srcOrd="0" destOrd="0" presId="urn:microsoft.com/office/officeart/2005/8/layout/lProcess3"/>
    <dgm:cxn modelId="{CF0CC424-3738-4B88-9B2D-3B0E475B604C}" srcId="{4AEB603F-6BE3-4BFF-A9F3-5FC45B8C9E68}" destId="{F0D33CCB-4C60-43D4-BFE5-830481B780F7}" srcOrd="5" destOrd="0" parTransId="{BA2D3A57-0D5B-4F6C-BF12-CF828E69FCDC}" sibTransId="{7563B487-4905-486E-AC7B-8D9E491236D0}"/>
    <dgm:cxn modelId="{6B30679A-2AAE-45AE-9719-5869A4553A5E}" type="presOf" srcId="{8E8F932E-C630-4BBC-8A7F-0F959E1DB83F}" destId="{330350FC-8C14-48FC-B89D-B6A318184FBC}" srcOrd="0" destOrd="0" presId="urn:microsoft.com/office/officeart/2005/8/layout/lProcess3"/>
    <dgm:cxn modelId="{FEE2DA4C-8DBB-4BC4-916F-AF9696BBC330}" type="presOf" srcId="{4AEB603F-6BE3-4BFF-A9F3-5FC45B8C9E68}" destId="{E1CD6E72-FCAB-423B-8697-87A624B62847}" srcOrd="0" destOrd="0" presId="urn:microsoft.com/office/officeart/2005/8/layout/lProcess3"/>
    <dgm:cxn modelId="{91F8DDF3-40BA-4526-8B85-8376F22D5144}" type="presOf" srcId="{06687CD2-7354-4987-97F0-56F665823A5F}" destId="{5824C38B-6C8C-4478-9AED-CDEF75457831}" srcOrd="0" destOrd="0" presId="urn:microsoft.com/office/officeart/2005/8/layout/lProcess3"/>
    <dgm:cxn modelId="{07827FCB-029B-4405-857F-D708110BD780}" srcId="{4AEB603F-6BE3-4BFF-A9F3-5FC45B8C9E68}" destId="{8E8F932E-C630-4BBC-8A7F-0F959E1DB83F}" srcOrd="0" destOrd="0" parTransId="{180A5F5A-5F34-4788-B8F8-391C2E7EE304}" sibTransId="{EBFD6BB3-81D9-4C16-8680-098261C49F8E}"/>
    <dgm:cxn modelId="{F3C6B0A1-ED57-4247-8E60-DB8CF09A3ED4}" srcId="{4AEB603F-6BE3-4BFF-A9F3-5FC45B8C9E68}" destId="{190086DD-0716-41C1-85FD-E5918F8AF44B}" srcOrd="2" destOrd="0" parTransId="{6E56EFC1-EECD-450A-ACAB-FC53675EFC10}" sibTransId="{73C5496F-1F1E-4ADC-A25D-C15143569DE5}"/>
    <dgm:cxn modelId="{1696412B-4088-4294-A7EC-7B8462C5BE1A}" type="presOf" srcId="{24F308B3-E88E-4554-9058-7F8A29E9338D}" destId="{06D18B93-72E8-4ADB-B7FD-97255F77D812}" srcOrd="0" destOrd="0" presId="urn:microsoft.com/office/officeart/2005/8/layout/lProcess3"/>
    <dgm:cxn modelId="{8A9DCDFA-14EC-4C50-B5E3-D8E1833E41A4}" type="presParOf" srcId="{E1CD6E72-FCAB-423B-8697-87A624B62847}" destId="{B7C72FD4-E53F-4B70-9055-14FFD49B2BAA}" srcOrd="0" destOrd="0" presId="urn:microsoft.com/office/officeart/2005/8/layout/lProcess3"/>
    <dgm:cxn modelId="{661CEBC2-9284-4FA4-B58C-91756340CAC3}" type="presParOf" srcId="{B7C72FD4-E53F-4B70-9055-14FFD49B2BAA}" destId="{330350FC-8C14-48FC-B89D-B6A318184FBC}" srcOrd="0" destOrd="0" presId="urn:microsoft.com/office/officeart/2005/8/layout/lProcess3"/>
    <dgm:cxn modelId="{D03B5265-5BEE-4EA3-90A1-18BCA9826802}" type="presParOf" srcId="{E1CD6E72-FCAB-423B-8697-87A624B62847}" destId="{A846E94F-720A-44C5-A754-5D27BE3D4C8E}" srcOrd="1" destOrd="0" presId="urn:microsoft.com/office/officeart/2005/8/layout/lProcess3"/>
    <dgm:cxn modelId="{1A26E693-EE47-4394-9D1E-D41AC4B56C3F}" type="presParOf" srcId="{E1CD6E72-FCAB-423B-8697-87A624B62847}" destId="{32927494-2689-4C40-81D9-B76673F645BA}" srcOrd="2" destOrd="0" presId="urn:microsoft.com/office/officeart/2005/8/layout/lProcess3"/>
    <dgm:cxn modelId="{AAD7AB4B-8DBC-4FA7-9BAF-FF71D92C0C13}" type="presParOf" srcId="{32927494-2689-4C40-81D9-B76673F645BA}" destId="{5824C38B-6C8C-4478-9AED-CDEF75457831}" srcOrd="0" destOrd="0" presId="urn:microsoft.com/office/officeart/2005/8/layout/lProcess3"/>
    <dgm:cxn modelId="{31E606C8-33D1-41E2-9083-E2ED0E347EB8}" type="presParOf" srcId="{E1CD6E72-FCAB-423B-8697-87A624B62847}" destId="{ACB7A331-9660-4DB0-A5B0-F47D2EC617D2}" srcOrd="3" destOrd="0" presId="urn:microsoft.com/office/officeart/2005/8/layout/lProcess3"/>
    <dgm:cxn modelId="{789047E4-66B7-4C10-A576-63A6747C88DC}" type="presParOf" srcId="{E1CD6E72-FCAB-423B-8697-87A624B62847}" destId="{0B0ED432-93BE-4BAF-9490-8847D1F4A9CF}" srcOrd="4" destOrd="0" presId="urn:microsoft.com/office/officeart/2005/8/layout/lProcess3"/>
    <dgm:cxn modelId="{927AC2B7-0913-4D52-94DB-55B61518F31F}" type="presParOf" srcId="{0B0ED432-93BE-4BAF-9490-8847D1F4A9CF}" destId="{51C22486-38E4-4D83-AD7F-8E1EBB626E8D}" srcOrd="0" destOrd="0" presId="urn:microsoft.com/office/officeart/2005/8/layout/lProcess3"/>
    <dgm:cxn modelId="{CD0E69D6-BB1E-46ED-9961-350CFE2B1EE9}" type="presParOf" srcId="{E1CD6E72-FCAB-423B-8697-87A624B62847}" destId="{B40C80C6-AB7E-43FE-A9A2-32ECB89904F2}" srcOrd="5" destOrd="0" presId="urn:microsoft.com/office/officeart/2005/8/layout/lProcess3"/>
    <dgm:cxn modelId="{471B4301-0DCB-4A4A-BE71-DA077FAE5A05}" type="presParOf" srcId="{E1CD6E72-FCAB-423B-8697-87A624B62847}" destId="{02BB1610-C185-4F42-9427-89CCC6207A7C}" srcOrd="6" destOrd="0" presId="urn:microsoft.com/office/officeart/2005/8/layout/lProcess3"/>
    <dgm:cxn modelId="{4BC84226-94A3-408B-BC6F-72731CE9BF1D}" type="presParOf" srcId="{02BB1610-C185-4F42-9427-89CCC6207A7C}" destId="{06D18B93-72E8-4ADB-B7FD-97255F77D812}" srcOrd="0" destOrd="0" presId="urn:microsoft.com/office/officeart/2005/8/layout/lProcess3"/>
    <dgm:cxn modelId="{7EDF1AC0-F55E-4E04-9C18-305328D38095}" type="presParOf" srcId="{E1CD6E72-FCAB-423B-8697-87A624B62847}" destId="{F36594D9-EBAF-41D2-8992-B6AAB9E3DF7C}" srcOrd="7" destOrd="0" presId="urn:microsoft.com/office/officeart/2005/8/layout/lProcess3"/>
    <dgm:cxn modelId="{363DA575-4137-4B45-85BE-EE44F333F81C}" type="presParOf" srcId="{E1CD6E72-FCAB-423B-8697-87A624B62847}" destId="{1DE9E6C4-0039-4FE4-B092-E304064F1455}" srcOrd="8" destOrd="0" presId="urn:microsoft.com/office/officeart/2005/8/layout/lProcess3"/>
    <dgm:cxn modelId="{51641D38-C97E-4C3F-902F-8DF46CC4B5AD}" type="presParOf" srcId="{1DE9E6C4-0039-4FE4-B092-E304064F1455}" destId="{BC9F5499-9AAF-41F6-9053-533A37509F0B}" srcOrd="0" destOrd="0" presId="urn:microsoft.com/office/officeart/2005/8/layout/lProcess3"/>
    <dgm:cxn modelId="{164934BD-56AB-4F3B-9616-73F68D4BE0D7}" type="presParOf" srcId="{E1CD6E72-FCAB-423B-8697-87A624B62847}" destId="{083D56A9-7990-49D4-93B2-3479FEF580FE}" srcOrd="9" destOrd="0" presId="urn:microsoft.com/office/officeart/2005/8/layout/lProcess3"/>
    <dgm:cxn modelId="{60D74675-D4E9-47E0-A112-3749F9B22AA2}" type="presParOf" srcId="{E1CD6E72-FCAB-423B-8697-87A624B62847}" destId="{62F66AD0-1FD3-481D-A9E6-8AE6C7474AB8}" srcOrd="10" destOrd="0" presId="urn:microsoft.com/office/officeart/2005/8/layout/lProcess3"/>
    <dgm:cxn modelId="{5F3FE02B-5E65-435F-A4EB-6D10819004BF}" type="presParOf" srcId="{62F66AD0-1FD3-481D-A9E6-8AE6C7474AB8}" destId="{C2EF0CF5-1024-4859-AF07-481C3F9AE8A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C36889-7995-4DEE-9FF1-92C3E43053F4}" type="doc">
      <dgm:prSet loTypeId="urn:microsoft.com/office/officeart/2005/8/layout/bProcess3" loCatId="process" qsTypeId="urn:microsoft.com/office/officeart/2005/8/quickstyle/simple5" qsCatId="simple" csTypeId="urn:microsoft.com/office/officeart/2005/8/colors/accent0_3" csCatId="mainScheme" phldr="1"/>
      <dgm:spPr/>
      <dgm:t>
        <a:bodyPr/>
        <a:lstStyle/>
        <a:p>
          <a:endParaRPr lang="en-US"/>
        </a:p>
      </dgm:t>
    </dgm:pt>
    <dgm:pt modelId="{CF12A793-F5E4-4F60-AF00-84493EFEF830}">
      <dgm:prSet phldrT="[Text]"/>
      <dgm:spPr/>
      <dgm:t>
        <a:bodyPr/>
        <a:lstStyle/>
        <a:p>
          <a:r>
            <a:rPr lang="en-US" dirty="0"/>
            <a:t>DPME </a:t>
          </a:r>
          <a:r>
            <a:rPr lang="en-US" dirty="0" smtClean="0"/>
            <a:t>supported DALRRD on the NSDF Indaba</a:t>
          </a:r>
          <a:endParaRPr lang="en-US" dirty="0"/>
        </a:p>
      </dgm:t>
    </dgm:pt>
    <dgm:pt modelId="{65326153-5B90-4E47-837F-A346AE5B5911}" type="parTrans" cxnId="{F2F2CC07-E6E1-4AAB-9253-0F291F148462}">
      <dgm:prSet/>
      <dgm:spPr/>
      <dgm:t>
        <a:bodyPr/>
        <a:lstStyle/>
        <a:p>
          <a:endParaRPr lang="en-US"/>
        </a:p>
      </dgm:t>
    </dgm:pt>
    <dgm:pt modelId="{AD9639F9-D241-4EE4-800D-4699F73C3E64}" type="sibTrans" cxnId="{F2F2CC07-E6E1-4AAB-9253-0F291F148462}">
      <dgm:prSet/>
      <dgm:spPr/>
      <dgm:t>
        <a:bodyPr/>
        <a:lstStyle/>
        <a:p>
          <a:endParaRPr lang="en-US"/>
        </a:p>
      </dgm:t>
    </dgm:pt>
    <dgm:pt modelId="{7B0F2D77-AB49-43AC-A655-9E79762A6869}">
      <dgm:prSet phldrT="[Text]"/>
      <dgm:spPr/>
      <dgm:t>
        <a:bodyPr/>
        <a:lstStyle/>
        <a:p>
          <a:r>
            <a:rPr lang="en-US" dirty="0"/>
            <a:t>NSDF still to be approved by Cabinet</a:t>
          </a:r>
        </a:p>
      </dgm:t>
    </dgm:pt>
    <dgm:pt modelId="{473D2AB7-06A9-4DE0-B850-D7A314B8D9BA}" type="parTrans" cxnId="{77602508-ADE6-4260-B624-F2982AA88155}">
      <dgm:prSet/>
      <dgm:spPr/>
      <dgm:t>
        <a:bodyPr/>
        <a:lstStyle/>
        <a:p>
          <a:endParaRPr lang="en-US"/>
        </a:p>
      </dgm:t>
    </dgm:pt>
    <dgm:pt modelId="{4EF0AA0C-E8BB-4AB6-91DC-A3D9D21F8EC6}" type="sibTrans" cxnId="{77602508-ADE6-4260-B624-F2982AA88155}">
      <dgm:prSet/>
      <dgm:spPr/>
      <dgm:t>
        <a:bodyPr/>
        <a:lstStyle/>
        <a:p>
          <a:endParaRPr lang="en-US"/>
        </a:p>
      </dgm:t>
    </dgm:pt>
    <dgm:pt modelId="{E2A212FA-5745-4D01-934A-A5C3D5F717C1}">
      <dgm:prSet phldrT="[Text]"/>
      <dgm:spPr/>
      <dgm:t>
        <a:bodyPr/>
        <a:lstStyle/>
        <a:p>
          <a:r>
            <a:rPr lang="en-US" dirty="0"/>
            <a:t>Engagements between DPME and DALRRD on NSDF Implementation </a:t>
          </a:r>
        </a:p>
      </dgm:t>
    </dgm:pt>
    <dgm:pt modelId="{37942417-DF67-4848-A7E9-29C7E51EDF6F}" type="parTrans" cxnId="{5CAA2494-2176-4D04-AC23-19A1AC53AC60}">
      <dgm:prSet/>
      <dgm:spPr/>
      <dgm:t>
        <a:bodyPr/>
        <a:lstStyle/>
        <a:p>
          <a:endParaRPr lang="en-US"/>
        </a:p>
      </dgm:t>
    </dgm:pt>
    <dgm:pt modelId="{48579B34-2FDD-4E0B-BC52-997216EFA1B9}" type="sibTrans" cxnId="{5CAA2494-2176-4D04-AC23-19A1AC53AC60}">
      <dgm:prSet/>
      <dgm:spPr/>
      <dgm:t>
        <a:bodyPr/>
        <a:lstStyle/>
        <a:p>
          <a:endParaRPr lang="en-US"/>
        </a:p>
      </dgm:t>
    </dgm:pt>
    <dgm:pt modelId="{84B8E771-CDD2-4123-BE68-F56723AD6D82}">
      <dgm:prSet phldrT="[Text]"/>
      <dgm:spPr/>
      <dgm:t>
        <a:bodyPr/>
        <a:lstStyle/>
        <a:p>
          <a:r>
            <a:rPr lang="en-US" dirty="0"/>
            <a:t>Agreed to have two broad spectrum stakeholder engagement sessions for Implementation of the NSDF by March 2021</a:t>
          </a:r>
        </a:p>
      </dgm:t>
    </dgm:pt>
    <dgm:pt modelId="{D92CD4AA-10F1-4AED-BE81-C09BB9F264F2}" type="parTrans" cxnId="{11E8A752-1495-40F0-83BF-3C03E10D07CC}">
      <dgm:prSet/>
      <dgm:spPr/>
      <dgm:t>
        <a:bodyPr/>
        <a:lstStyle/>
        <a:p>
          <a:endParaRPr lang="en-US"/>
        </a:p>
      </dgm:t>
    </dgm:pt>
    <dgm:pt modelId="{65D23736-D2E0-45BB-8268-9277CC864878}" type="sibTrans" cxnId="{11E8A752-1495-40F0-83BF-3C03E10D07CC}">
      <dgm:prSet/>
      <dgm:spPr/>
      <dgm:t>
        <a:bodyPr/>
        <a:lstStyle/>
        <a:p>
          <a:endParaRPr lang="en-US"/>
        </a:p>
      </dgm:t>
    </dgm:pt>
    <dgm:pt modelId="{63F31B10-AC60-495D-B86F-B7F28E3ED43D}">
      <dgm:prSet phldrT="[Text]"/>
      <dgm:spPr/>
      <dgm:t>
        <a:bodyPr/>
        <a:lstStyle/>
        <a:p>
          <a:r>
            <a:rPr lang="en-US" dirty="0"/>
            <a:t>An NSDF Colloquium will be held with stakeholders and leading spatial experts to guide and define NSDF Implementation by 31 March 2021</a:t>
          </a:r>
        </a:p>
      </dgm:t>
    </dgm:pt>
    <dgm:pt modelId="{0C5DE6F1-BD1F-4F98-9F3E-2F996AF6AE1A}" type="parTrans" cxnId="{E5256B81-2CA1-4183-8B2E-42B65548B4EF}">
      <dgm:prSet/>
      <dgm:spPr/>
      <dgm:t>
        <a:bodyPr/>
        <a:lstStyle/>
        <a:p>
          <a:endParaRPr lang="en-US"/>
        </a:p>
      </dgm:t>
    </dgm:pt>
    <dgm:pt modelId="{8DA8981C-3B14-401D-9E43-AA8902C0E0CA}" type="sibTrans" cxnId="{E5256B81-2CA1-4183-8B2E-42B65548B4EF}">
      <dgm:prSet/>
      <dgm:spPr/>
      <dgm:t>
        <a:bodyPr/>
        <a:lstStyle/>
        <a:p>
          <a:endParaRPr lang="en-US"/>
        </a:p>
      </dgm:t>
    </dgm:pt>
    <dgm:pt modelId="{DA9A0F54-D575-44B6-BDAB-B503951DDC84}">
      <dgm:prSet phldrT="[Text]"/>
      <dgm:spPr/>
      <dgm:t>
        <a:bodyPr/>
        <a:lstStyle/>
        <a:p>
          <a:r>
            <a:rPr lang="en-US" dirty="0"/>
            <a:t>DPME and DALRRD agreed to combine processes to include  Priority 5 of the MTSF in the colloquium </a:t>
          </a:r>
        </a:p>
      </dgm:t>
    </dgm:pt>
    <dgm:pt modelId="{D2F342C4-4F9C-4339-B7CC-D13630184A85}" type="parTrans" cxnId="{EE0F011B-76C3-4D22-9942-3B1FADFB1835}">
      <dgm:prSet/>
      <dgm:spPr/>
      <dgm:t>
        <a:bodyPr/>
        <a:lstStyle/>
        <a:p>
          <a:endParaRPr lang="en-US"/>
        </a:p>
      </dgm:t>
    </dgm:pt>
    <dgm:pt modelId="{057BE69B-4729-4C58-B7E9-BDE52C7DA192}" type="sibTrans" cxnId="{EE0F011B-76C3-4D22-9942-3B1FADFB1835}">
      <dgm:prSet/>
      <dgm:spPr/>
      <dgm:t>
        <a:bodyPr/>
        <a:lstStyle/>
        <a:p>
          <a:endParaRPr lang="en-US"/>
        </a:p>
      </dgm:t>
    </dgm:pt>
    <dgm:pt modelId="{A7A42D04-C950-4F22-B2BD-B3A06D76FF09}" type="pres">
      <dgm:prSet presAssocID="{8FC36889-7995-4DEE-9FF1-92C3E43053F4}" presName="Name0" presStyleCnt="0">
        <dgm:presLayoutVars>
          <dgm:dir/>
          <dgm:resizeHandles val="exact"/>
        </dgm:presLayoutVars>
      </dgm:prSet>
      <dgm:spPr/>
      <dgm:t>
        <a:bodyPr/>
        <a:lstStyle/>
        <a:p>
          <a:endParaRPr lang="en-US"/>
        </a:p>
      </dgm:t>
    </dgm:pt>
    <dgm:pt modelId="{D632532E-DDCB-448C-9533-D3E3BC997973}" type="pres">
      <dgm:prSet presAssocID="{CF12A793-F5E4-4F60-AF00-84493EFEF830}" presName="node" presStyleLbl="node1" presStyleIdx="0" presStyleCnt="6">
        <dgm:presLayoutVars>
          <dgm:bulletEnabled val="1"/>
        </dgm:presLayoutVars>
      </dgm:prSet>
      <dgm:spPr/>
      <dgm:t>
        <a:bodyPr/>
        <a:lstStyle/>
        <a:p>
          <a:endParaRPr lang="en-US"/>
        </a:p>
      </dgm:t>
    </dgm:pt>
    <dgm:pt modelId="{9B88A2F1-A36C-4FF2-94FD-D069850E0D6C}" type="pres">
      <dgm:prSet presAssocID="{AD9639F9-D241-4EE4-800D-4699F73C3E64}" presName="sibTrans" presStyleLbl="sibTrans1D1" presStyleIdx="0" presStyleCnt="5"/>
      <dgm:spPr/>
      <dgm:t>
        <a:bodyPr/>
        <a:lstStyle/>
        <a:p>
          <a:endParaRPr lang="en-US"/>
        </a:p>
      </dgm:t>
    </dgm:pt>
    <dgm:pt modelId="{19EA4DE3-9817-4AFF-9FA7-4DE9B98817D9}" type="pres">
      <dgm:prSet presAssocID="{AD9639F9-D241-4EE4-800D-4699F73C3E64}" presName="connectorText" presStyleLbl="sibTrans1D1" presStyleIdx="0" presStyleCnt="5"/>
      <dgm:spPr/>
      <dgm:t>
        <a:bodyPr/>
        <a:lstStyle/>
        <a:p>
          <a:endParaRPr lang="en-US"/>
        </a:p>
      </dgm:t>
    </dgm:pt>
    <dgm:pt modelId="{E9F506F0-FD8D-4900-BCC1-163844282E73}" type="pres">
      <dgm:prSet presAssocID="{7B0F2D77-AB49-43AC-A655-9E79762A6869}" presName="node" presStyleLbl="node1" presStyleIdx="1" presStyleCnt="6">
        <dgm:presLayoutVars>
          <dgm:bulletEnabled val="1"/>
        </dgm:presLayoutVars>
      </dgm:prSet>
      <dgm:spPr/>
      <dgm:t>
        <a:bodyPr/>
        <a:lstStyle/>
        <a:p>
          <a:endParaRPr lang="en-US"/>
        </a:p>
      </dgm:t>
    </dgm:pt>
    <dgm:pt modelId="{4B8F84AF-70A2-435C-A673-1EA976B6547F}" type="pres">
      <dgm:prSet presAssocID="{4EF0AA0C-E8BB-4AB6-91DC-A3D9D21F8EC6}" presName="sibTrans" presStyleLbl="sibTrans1D1" presStyleIdx="1" presStyleCnt="5"/>
      <dgm:spPr/>
      <dgm:t>
        <a:bodyPr/>
        <a:lstStyle/>
        <a:p>
          <a:endParaRPr lang="en-US"/>
        </a:p>
      </dgm:t>
    </dgm:pt>
    <dgm:pt modelId="{576E7BEE-B190-4B03-BA7A-FCCFF958C3F5}" type="pres">
      <dgm:prSet presAssocID="{4EF0AA0C-E8BB-4AB6-91DC-A3D9D21F8EC6}" presName="connectorText" presStyleLbl="sibTrans1D1" presStyleIdx="1" presStyleCnt="5"/>
      <dgm:spPr/>
      <dgm:t>
        <a:bodyPr/>
        <a:lstStyle/>
        <a:p>
          <a:endParaRPr lang="en-US"/>
        </a:p>
      </dgm:t>
    </dgm:pt>
    <dgm:pt modelId="{F1567698-0BEF-41A1-B946-A0814B3B2CC8}" type="pres">
      <dgm:prSet presAssocID="{E2A212FA-5745-4D01-934A-A5C3D5F717C1}" presName="node" presStyleLbl="node1" presStyleIdx="2" presStyleCnt="6">
        <dgm:presLayoutVars>
          <dgm:bulletEnabled val="1"/>
        </dgm:presLayoutVars>
      </dgm:prSet>
      <dgm:spPr/>
      <dgm:t>
        <a:bodyPr/>
        <a:lstStyle/>
        <a:p>
          <a:endParaRPr lang="en-US"/>
        </a:p>
      </dgm:t>
    </dgm:pt>
    <dgm:pt modelId="{7458ECE5-B909-4CBF-BA7A-64182342F35E}" type="pres">
      <dgm:prSet presAssocID="{48579B34-2FDD-4E0B-BC52-997216EFA1B9}" presName="sibTrans" presStyleLbl="sibTrans1D1" presStyleIdx="2" presStyleCnt="5"/>
      <dgm:spPr/>
      <dgm:t>
        <a:bodyPr/>
        <a:lstStyle/>
        <a:p>
          <a:endParaRPr lang="en-US"/>
        </a:p>
      </dgm:t>
    </dgm:pt>
    <dgm:pt modelId="{CFEE8A1F-D430-42E7-A558-0DE95F156074}" type="pres">
      <dgm:prSet presAssocID="{48579B34-2FDD-4E0B-BC52-997216EFA1B9}" presName="connectorText" presStyleLbl="sibTrans1D1" presStyleIdx="2" presStyleCnt="5"/>
      <dgm:spPr/>
      <dgm:t>
        <a:bodyPr/>
        <a:lstStyle/>
        <a:p>
          <a:endParaRPr lang="en-US"/>
        </a:p>
      </dgm:t>
    </dgm:pt>
    <dgm:pt modelId="{38BCD71C-30A0-4AD3-B139-52A70D633D4A}" type="pres">
      <dgm:prSet presAssocID="{84B8E771-CDD2-4123-BE68-F56723AD6D82}" presName="node" presStyleLbl="node1" presStyleIdx="3" presStyleCnt="6">
        <dgm:presLayoutVars>
          <dgm:bulletEnabled val="1"/>
        </dgm:presLayoutVars>
      </dgm:prSet>
      <dgm:spPr/>
      <dgm:t>
        <a:bodyPr/>
        <a:lstStyle/>
        <a:p>
          <a:endParaRPr lang="en-US"/>
        </a:p>
      </dgm:t>
    </dgm:pt>
    <dgm:pt modelId="{5B25356B-E8AA-4EFE-A833-D63448E54799}" type="pres">
      <dgm:prSet presAssocID="{65D23736-D2E0-45BB-8268-9277CC864878}" presName="sibTrans" presStyleLbl="sibTrans1D1" presStyleIdx="3" presStyleCnt="5"/>
      <dgm:spPr/>
      <dgm:t>
        <a:bodyPr/>
        <a:lstStyle/>
        <a:p>
          <a:endParaRPr lang="en-US"/>
        </a:p>
      </dgm:t>
    </dgm:pt>
    <dgm:pt modelId="{711C047D-EF2C-4681-9093-59D347A346CC}" type="pres">
      <dgm:prSet presAssocID="{65D23736-D2E0-45BB-8268-9277CC864878}" presName="connectorText" presStyleLbl="sibTrans1D1" presStyleIdx="3" presStyleCnt="5"/>
      <dgm:spPr/>
      <dgm:t>
        <a:bodyPr/>
        <a:lstStyle/>
        <a:p>
          <a:endParaRPr lang="en-US"/>
        </a:p>
      </dgm:t>
    </dgm:pt>
    <dgm:pt modelId="{C6AB3CCF-862D-4F71-979F-DE9BB2E0D585}" type="pres">
      <dgm:prSet presAssocID="{63F31B10-AC60-495D-B86F-B7F28E3ED43D}" presName="node" presStyleLbl="node1" presStyleIdx="4" presStyleCnt="6">
        <dgm:presLayoutVars>
          <dgm:bulletEnabled val="1"/>
        </dgm:presLayoutVars>
      </dgm:prSet>
      <dgm:spPr/>
      <dgm:t>
        <a:bodyPr/>
        <a:lstStyle/>
        <a:p>
          <a:endParaRPr lang="en-US"/>
        </a:p>
      </dgm:t>
    </dgm:pt>
    <dgm:pt modelId="{A3D3C471-DE35-4A47-A283-FC16899BD647}" type="pres">
      <dgm:prSet presAssocID="{8DA8981C-3B14-401D-9E43-AA8902C0E0CA}" presName="sibTrans" presStyleLbl="sibTrans1D1" presStyleIdx="4" presStyleCnt="5"/>
      <dgm:spPr/>
      <dgm:t>
        <a:bodyPr/>
        <a:lstStyle/>
        <a:p>
          <a:endParaRPr lang="en-US"/>
        </a:p>
      </dgm:t>
    </dgm:pt>
    <dgm:pt modelId="{1BE6C9BA-9BB3-4F18-8FB7-7758E35E1726}" type="pres">
      <dgm:prSet presAssocID="{8DA8981C-3B14-401D-9E43-AA8902C0E0CA}" presName="connectorText" presStyleLbl="sibTrans1D1" presStyleIdx="4" presStyleCnt="5"/>
      <dgm:spPr/>
      <dgm:t>
        <a:bodyPr/>
        <a:lstStyle/>
        <a:p>
          <a:endParaRPr lang="en-US"/>
        </a:p>
      </dgm:t>
    </dgm:pt>
    <dgm:pt modelId="{5A9D0F08-B350-4BAE-A01C-8CD83E680FB2}" type="pres">
      <dgm:prSet presAssocID="{DA9A0F54-D575-44B6-BDAB-B503951DDC84}" presName="node" presStyleLbl="node1" presStyleIdx="5" presStyleCnt="6">
        <dgm:presLayoutVars>
          <dgm:bulletEnabled val="1"/>
        </dgm:presLayoutVars>
      </dgm:prSet>
      <dgm:spPr/>
      <dgm:t>
        <a:bodyPr/>
        <a:lstStyle/>
        <a:p>
          <a:endParaRPr lang="en-US"/>
        </a:p>
      </dgm:t>
    </dgm:pt>
  </dgm:ptLst>
  <dgm:cxnLst>
    <dgm:cxn modelId="{48B41A25-B994-4EA1-8DF5-0E2EB6FD2C34}" type="presOf" srcId="{48579B34-2FDD-4E0B-BC52-997216EFA1B9}" destId="{7458ECE5-B909-4CBF-BA7A-64182342F35E}" srcOrd="0" destOrd="0" presId="urn:microsoft.com/office/officeart/2005/8/layout/bProcess3"/>
    <dgm:cxn modelId="{18BCF4E6-C9B8-4479-BE6A-CC0CFA8C91E2}" type="presOf" srcId="{84B8E771-CDD2-4123-BE68-F56723AD6D82}" destId="{38BCD71C-30A0-4AD3-B139-52A70D633D4A}" srcOrd="0" destOrd="0" presId="urn:microsoft.com/office/officeart/2005/8/layout/bProcess3"/>
    <dgm:cxn modelId="{D5498630-19ED-4EA9-A491-9FBEADCB5C93}" type="presOf" srcId="{65D23736-D2E0-45BB-8268-9277CC864878}" destId="{5B25356B-E8AA-4EFE-A833-D63448E54799}" srcOrd="0" destOrd="0" presId="urn:microsoft.com/office/officeart/2005/8/layout/bProcess3"/>
    <dgm:cxn modelId="{A520F386-9C40-4CFF-8E41-DCB3D040B622}" type="presOf" srcId="{CF12A793-F5E4-4F60-AF00-84493EFEF830}" destId="{D632532E-DDCB-448C-9533-D3E3BC997973}" srcOrd="0" destOrd="0" presId="urn:microsoft.com/office/officeart/2005/8/layout/bProcess3"/>
    <dgm:cxn modelId="{63F73F15-EFCD-4C89-9314-F1C307497887}" type="presOf" srcId="{8FC36889-7995-4DEE-9FF1-92C3E43053F4}" destId="{A7A42D04-C950-4F22-B2BD-B3A06D76FF09}" srcOrd="0" destOrd="0" presId="urn:microsoft.com/office/officeart/2005/8/layout/bProcess3"/>
    <dgm:cxn modelId="{F2F2CC07-E6E1-4AAB-9253-0F291F148462}" srcId="{8FC36889-7995-4DEE-9FF1-92C3E43053F4}" destId="{CF12A793-F5E4-4F60-AF00-84493EFEF830}" srcOrd="0" destOrd="0" parTransId="{65326153-5B90-4E47-837F-A346AE5B5911}" sibTransId="{AD9639F9-D241-4EE4-800D-4699F73C3E64}"/>
    <dgm:cxn modelId="{A81295F7-8921-4094-8831-2EECF674AC16}" type="presOf" srcId="{AD9639F9-D241-4EE4-800D-4699F73C3E64}" destId="{19EA4DE3-9817-4AFF-9FA7-4DE9B98817D9}" srcOrd="1" destOrd="0" presId="urn:microsoft.com/office/officeart/2005/8/layout/bProcess3"/>
    <dgm:cxn modelId="{77602508-ADE6-4260-B624-F2982AA88155}" srcId="{8FC36889-7995-4DEE-9FF1-92C3E43053F4}" destId="{7B0F2D77-AB49-43AC-A655-9E79762A6869}" srcOrd="1" destOrd="0" parTransId="{473D2AB7-06A9-4DE0-B850-D7A314B8D9BA}" sibTransId="{4EF0AA0C-E8BB-4AB6-91DC-A3D9D21F8EC6}"/>
    <dgm:cxn modelId="{AE9E4509-55A0-4AA1-B225-7CCC16E792DD}" type="presOf" srcId="{8DA8981C-3B14-401D-9E43-AA8902C0E0CA}" destId="{1BE6C9BA-9BB3-4F18-8FB7-7758E35E1726}" srcOrd="1" destOrd="0" presId="urn:microsoft.com/office/officeart/2005/8/layout/bProcess3"/>
    <dgm:cxn modelId="{CBF60DD4-420B-4EAB-BFF5-22479DEA79A8}" type="presOf" srcId="{DA9A0F54-D575-44B6-BDAB-B503951DDC84}" destId="{5A9D0F08-B350-4BAE-A01C-8CD83E680FB2}" srcOrd="0" destOrd="0" presId="urn:microsoft.com/office/officeart/2005/8/layout/bProcess3"/>
    <dgm:cxn modelId="{7F251922-4D9D-4F2D-BB18-44B523E15ADA}" type="presOf" srcId="{65D23736-D2E0-45BB-8268-9277CC864878}" destId="{711C047D-EF2C-4681-9093-59D347A346CC}" srcOrd="1" destOrd="0" presId="urn:microsoft.com/office/officeart/2005/8/layout/bProcess3"/>
    <dgm:cxn modelId="{5CAA2494-2176-4D04-AC23-19A1AC53AC60}" srcId="{8FC36889-7995-4DEE-9FF1-92C3E43053F4}" destId="{E2A212FA-5745-4D01-934A-A5C3D5F717C1}" srcOrd="2" destOrd="0" parTransId="{37942417-DF67-4848-A7E9-29C7E51EDF6F}" sibTransId="{48579B34-2FDD-4E0B-BC52-997216EFA1B9}"/>
    <dgm:cxn modelId="{07AD0930-91C6-433C-8117-A7F3D7378F49}" type="presOf" srcId="{63F31B10-AC60-495D-B86F-B7F28E3ED43D}" destId="{C6AB3CCF-862D-4F71-979F-DE9BB2E0D585}" srcOrd="0" destOrd="0" presId="urn:microsoft.com/office/officeart/2005/8/layout/bProcess3"/>
    <dgm:cxn modelId="{11E8A752-1495-40F0-83BF-3C03E10D07CC}" srcId="{8FC36889-7995-4DEE-9FF1-92C3E43053F4}" destId="{84B8E771-CDD2-4123-BE68-F56723AD6D82}" srcOrd="3" destOrd="0" parTransId="{D92CD4AA-10F1-4AED-BE81-C09BB9F264F2}" sibTransId="{65D23736-D2E0-45BB-8268-9277CC864878}"/>
    <dgm:cxn modelId="{71E30951-D7DA-4D60-B5DB-340A7CCDA4DD}" type="presOf" srcId="{8DA8981C-3B14-401D-9E43-AA8902C0E0CA}" destId="{A3D3C471-DE35-4A47-A283-FC16899BD647}" srcOrd="0" destOrd="0" presId="urn:microsoft.com/office/officeart/2005/8/layout/bProcess3"/>
    <dgm:cxn modelId="{FE8A5EEB-994F-4803-8871-25504E0C3ACF}" type="presOf" srcId="{48579B34-2FDD-4E0B-BC52-997216EFA1B9}" destId="{CFEE8A1F-D430-42E7-A558-0DE95F156074}" srcOrd="1" destOrd="0" presId="urn:microsoft.com/office/officeart/2005/8/layout/bProcess3"/>
    <dgm:cxn modelId="{EE0F011B-76C3-4D22-9942-3B1FADFB1835}" srcId="{8FC36889-7995-4DEE-9FF1-92C3E43053F4}" destId="{DA9A0F54-D575-44B6-BDAB-B503951DDC84}" srcOrd="5" destOrd="0" parTransId="{D2F342C4-4F9C-4339-B7CC-D13630184A85}" sibTransId="{057BE69B-4729-4C58-B7E9-BDE52C7DA192}"/>
    <dgm:cxn modelId="{0BF7CAB4-74E8-400A-A3CC-39E09E1438EC}" type="presOf" srcId="{4EF0AA0C-E8BB-4AB6-91DC-A3D9D21F8EC6}" destId="{4B8F84AF-70A2-435C-A673-1EA976B6547F}" srcOrd="0" destOrd="0" presId="urn:microsoft.com/office/officeart/2005/8/layout/bProcess3"/>
    <dgm:cxn modelId="{ED65E937-F863-4992-A8E2-84E033142D63}" type="presOf" srcId="{AD9639F9-D241-4EE4-800D-4699F73C3E64}" destId="{9B88A2F1-A36C-4FF2-94FD-D069850E0D6C}" srcOrd="0" destOrd="0" presId="urn:microsoft.com/office/officeart/2005/8/layout/bProcess3"/>
    <dgm:cxn modelId="{994C6780-3848-441A-9241-F091FD7E74DB}" type="presOf" srcId="{7B0F2D77-AB49-43AC-A655-9E79762A6869}" destId="{E9F506F0-FD8D-4900-BCC1-163844282E73}" srcOrd="0" destOrd="0" presId="urn:microsoft.com/office/officeart/2005/8/layout/bProcess3"/>
    <dgm:cxn modelId="{32453965-FB12-4C64-A610-A0A5C78C0B53}" type="presOf" srcId="{E2A212FA-5745-4D01-934A-A5C3D5F717C1}" destId="{F1567698-0BEF-41A1-B946-A0814B3B2CC8}" srcOrd="0" destOrd="0" presId="urn:microsoft.com/office/officeart/2005/8/layout/bProcess3"/>
    <dgm:cxn modelId="{E5256B81-2CA1-4183-8B2E-42B65548B4EF}" srcId="{8FC36889-7995-4DEE-9FF1-92C3E43053F4}" destId="{63F31B10-AC60-495D-B86F-B7F28E3ED43D}" srcOrd="4" destOrd="0" parTransId="{0C5DE6F1-BD1F-4F98-9F3E-2F996AF6AE1A}" sibTransId="{8DA8981C-3B14-401D-9E43-AA8902C0E0CA}"/>
    <dgm:cxn modelId="{4EB5322A-021C-4C9B-972A-F08E59C02B6A}" type="presOf" srcId="{4EF0AA0C-E8BB-4AB6-91DC-A3D9D21F8EC6}" destId="{576E7BEE-B190-4B03-BA7A-FCCFF958C3F5}" srcOrd="1" destOrd="0" presId="urn:microsoft.com/office/officeart/2005/8/layout/bProcess3"/>
    <dgm:cxn modelId="{80CF20DD-C30A-43FF-AF58-32B48FB1F147}" type="presParOf" srcId="{A7A42D04-C950-4F22-B2BD-B3A06D76FF09}" destId="{D632532E-DDCB-448C-9533-D3E3BC997973}" srcOrd="0" destOrd="0" presId="urn:microsoft.com/office/officeart/2005/8/layout/bProcess3"/>
    <dgm:cxn modelId="{A9035F07-9F84-43FC-83A6-C5D7388B2905}" type="presParOf" srcId="{A7A42D04-C950-4F22-B2BD-B3A06D76FF09}" destId="{9B88A2F1-A36C-4FF2-94FD-D069850E0D6C}" srcOrd="1" destOrd="0" presId="urn:microsoft.com/office/officeart/2005/8/layout/bProcess3"/>
    <dgm:cxn modelId="{ED580D76-5B81-4684-B72E-F2B194FC0FCF}" type="presParOf" srcId="{9B88A2F1-A36C-4FF2-94FD-D069850E0D6C}" destId="{19EA4DE3-9817-4AFF-9FA7-4DE9B98817D9}" srcOrd="0" destOrd="0" presId="urn:microsoft.com/office/officeart/2005/8/layout/bProcess3"/>
    <dgm:cxn modelId="{F995D155-10CE-483D-AD2D-0CC861322E00}" type="presParOf" srcId="{A7A42D04-C950-4F22-B2BD-B3A06D76FF09}" destId="{E9F506F0-FD8D-4900-BCC1-163844282E73}" srcOrd="2" destOrd="0" presId="urn:microsoft.com/office/officeart/2005/8/layout/bProcess3"/>
    <dgm:cxn modelId="{D9865BD5-F12E-4B1D-89A4-87342B408F03}" type="presParOf" srcId="{A7A42D04-C950-4F22-B2BD-B3A06D76FF09}" destId="{4B8F84AF-70A2-435C-A673-1EA976B6547F}" srcOrd="3" destOrd="0" presId="urn:microsoft.com/office/officeart/2005/8/layout/bProcess3"/>
    <dgm:cxn modelId="{1B75227C-B081-42C8-9348-E55B033A9141}" type="presParOf" srcId="{4B8F84AF-70A2-435C-A673-1EA976B6547F}" destId="{576E7BEE-B190-4B03-BA7A-FCCFF958C3F5}" srcOrd="0" destOrd="0" presId="urn:microsoft.com/office/officeart/2005/8/layout/bProcess3"/>
    <dgm:cxn modelId="{FCBBF973-FBC9-4A4F-95C4-2158E4BF2E95}" type="presParOf" srcId="{A7A42D04-C950-4F22-B2BD-B3A06D76FF09}" destId="{F1567698-0BEF-41A1-B946-A0814B3B2CC8}" srcOrd="4" destOrd="0" presId="urn:microsoft.com/office/officeart/2005/8/layout/bProcess3"/>
    <dgm:cxn modelId="{05F5BE58-A0F3-453D-8720-6956B0C34173}" type="presParOf" srcId="{A7A42D04-C950-4F22-B2BD-B3A06D76FF09}" destId="{7458ECE5-B909-4CBF-BA7A-64182342F35E}" srcOrd="5" destOrd="0" presId="urn:microsoft.com/office/officeart/2005/8/layout/bProcess3"/>
    <dgm:cxn modelId="{4959B12A-5E70-4481-B696-AEFDF12ECFAD}" type="presParOf" srcId="{7458ECE5-B909-4CBF-BA7A-64182342F35E}" destId="{CFEE8A1F-D430-42E7-A558-0DE95F156074}" srcOrd="0" destOrd="0" presId="urn:microsoft.com/office/officeart/2005/8/layout/bProcess3"/>
    <dgm:cxn modelId="{EBD5393A-478B-4375-BB8F-1D9AA9180047}" type="presParOf" srcId="{A7A42D04-C950-4F22-B2BD-B3A06D76FF09}" destId="{38BCD71C-30A0-4AD3-B139-52A70D633D4A}" srcOrd="6" destOrd="0" presId="urn:microsoft.com/office/officeart/2005/8/layout/bProcess3"/>
    <dgm:cxn modelId="{7187AE35-748A-4CFC-A63F-22E8B29DDF9D}" type="presParOf" srcId="{A7A42D04-C950-4F22-B2BD-B3A06D76FF09}" destId="{5B25356B-E8AA-4EFE-A833-D63448E54799}" srcOrd="7" destOrd="0" presId="urn:microsoft.com/office/officeart/2005/8/layout/bProcess3"/>
    <dgm:cxn modelId="{27108F6E-3727-47FE-9FF6-985A71639E5A}" type="presParOf" srcId="{5B25356B-E8AA-4EFE-A833-D63448E54799}" destId="{711C047D-EF2C-4681-9093-59D347A346CC}" srcOrd="0" destOrd="0" presId="urn:microsoft.com/office/officeart/2005/8/layout/bProcess3"/>
    <dgm:cxn modelId="{6EBFB58A-B5B7-4444-B097-58A968ACC940}" type="presParOf" srcId="{A7A42D04-C950-4F22-B2BD-B3A06D76FF09}" destId="{C6AB3CCF-862D-4F71-979F-DE9BB2E0D585}" srcOrd="8" destOrd="0" presId="urn:microsoft.com/office/officeart/2005/8/layout/bProcess3"/>
    <dgm:cxn modelId="{E80FF485-E23B-430A-A5FB-77A1C127E07B}" type="presParOf" srcId="{A7A42D04-C950-4F22-B2BD-B3A06D76FF09}" destId="{A3D3C471-DE35-4A47-A283-FC16899BD647}" srcOrd="9" destOrd="0" presId="urn:microsoft.com/office/officeart/2005/8/layout/bProcess3"/>
    <dgm:cxn modelId="{BEA01F99-674C-44B9-86D7-5113F302A3C8}" type="presParOf" srcId="{A3D3C471-DE35-4A47-A283-FC16899BD647}" destId="{1BE6C9BA-9BB3-4F18-8FB7-7758E35E1726}" srcOrd="0" destOrd="0" presId="urn:microsoft.com/office/officeart/2005/8/layout/bProcess3"/>
    <dgm:cxn modelId="{C66A093E-F746-4FD8-A988-9A568FA10E0D}" type="presParOf" srcId="{A7A42D04-C950-4F22-B2BD-B3A06D76FF09}" destId="{5A9D0F08-B350-4BAE-A01C-8CD83E680FB2}"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943710" y="0"/>
          <a:ext cx="1468350" cy="1144867"/>
        </a:xfrm>
        <a:prstGeom prst="trapezoid">
          <a:avLst>
            <a:gd name="adj" fmla="val 60489"/>
          </a:avLst>
        </a:prstGeom>
        <a:solidFill>
          <a:srgbClr val="C00000"/>
        </a:solidFill>
        <a:ln w="152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JM" sz="1600" b="1" kern="1200" dirty="0" smtClean="0">
            <a:solidFill>
              <a:schemeClr val="bg1"/>
            </a:solidFill>
            <a:latin typeface="Arial" pitchFamily="34" charset="0"/>
            <a:cs typeface="Arial" pitchFamily="34" charset="0"/>
          </a:endParaRPr>
        </a:p>
        <a:p>
          <a:pPr lvl="0" algn="ctr" defTabSz="711200">
            <a:lnSpc>
              <a:spcPct val="90000"/>
            </a:lnSpc>
            <a:spcBef>
              <a:spcPct val="0"/>
            </a:spcBef>
            <a:spcAft>
              <a:spcPct val="35000"/>
            </a:spcAft>
          </a:pPr>
          <a:r>
            <a:rPr lang="en-JM" sz="1600" b="1" kern="1200" dirty="0" smtClean="0">
              <a:solidFill>
                <a:schemeClr val="bg1"/>
              </a:solidFill>
              <a:latin typeface="Arial" pitchFamily="34" charset="0"/>
              <a:cs typeface="Arial" pitchFamily="34" charset="0"/>
            </a:rPr>
            <a:t>NDP </a:t>
          </a:r>
        </a:p>
        <a:p>
          <a:pPr lvl="0" algn="ctr" defTabSz="711200">
            <a:lnSpc>
              <a:spcPct val="90000"/>
            </a:lnSpc>
            <a:spcBef>
              <a:spcPct val="0"/>
            </a:spcBef>
            <a:spcAft>
              <a:spcPct val="35000"/>
            </a:spcAft>
          </a:pPr>
          <a:r>
            <a:rPr lang="en-JM" sz="1600" b="1" kern="1200" dirty="0" smtClean="0">
              <a:solidFill>
                <a:schemeClr val="bg1"/>
              </a:solidFill>
              <a:latin typeface="Arial" pitchFamily="34" charset="0"/>
              <a:cs typeface="Arial" pitchFamily="34" charset="0"/>
            </a:rPr>
            <a:t>2030</a:t>
          </a:r>
          <a:endParaRPr lang="en-JM" sz="1600" b="1" kern="1200" dirty="0">
            <a:solidFill>
              <a:schemeClr val="bg1"/>
            </a:solidFill>
            <a:latin typeface="Arial" pitchFamily="34" charset="0"/>
            <a:cs typeface="Arial" pitchFamily="34" charset="0"/>
          </a:endParaRPr>
        </a:p>
      </dsp:txBody>
      <dsp:txXfrm>
        <a:off x="1943710" y="0"/>
        <a:ext cx="1468350" cy="1144867"/>
      </dsp:txXfrm>
    </dsp:sp>
    <dsp:sp modelId="{3CE8FECB-ADC6-4195-8C29-ECF1EEE9F8FA}">
      <dsp:nvSpPr>
        <dsp:cNvPr id="0" name=""/>
        <dsp:cNvSpPr/>
      </dsp:nvSpPr>
      <dsp:spPr>
        <a:xfrm>
          <a:off x="1588165" y="1133117"/>
          <a:ext cx="2184939" cy="703237"/>
        </a:xfrm>
        <a:prstGeom prst="trapezoid">
          <a:avLst>
            <a:gd name="adj" fmla="val 60489"/>
          </a:avLst>
        </a:prstGeom>
        <a:noFill/>
        <a:ln w="38100" cap="flat" cmpd="sng" algn="ctr">
          <a:solidFill>
            <a:srgbClr val="C0000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r>
            <a:rPr lang="en-US" altLang="ko-KR" sz="1600" b="1" kern="1200" dirty="0" smtClean="0">
              <a:latin typeface="Arial" pitchFamily="34" charset="0"/>
              <a:cs typeface="Arial" pitchFamily="34" charset="0"/>
            </a:rPr>
            <a:t>NDP Review</a:t>
          </a:r>
          <a:endParaRPr lang="en-JM" sz="1600" b="1" kern="1200" dirty="0">
            <a:latin typeface="Arial" pitchFamily="34" charset="0"/>
            <a:cs typeface="Arial" pitchFamily="34" charset="0"/>
          </a:endParaRPr>
        </a:p>
      </dsp:txBody>
      <dsp:txXfrm>
        <a:off x="1970530" y="1133117"/>
        <a:ext cx="1420210" cy="703237"/>
      </dsp:txXfrm>
    </dsp:sp>
    <dsp:sp modelId="{753AA43A-5097-42D8-A3EF-20B11215D8F3}">
      <dsp:nvSpPr>
        <dsp:cNvPr id="0" name=""/>
        <dsp:cNvSpPr/>
      </dsp:nvSpPr>
      <dsp:spPr>
        <a:xfrm>
          <a:off x="804464" y="1848104"/>
          <a:ext cx="3746842" cy="1070843"/>
        </a:xfrm>
        <a:prstGeom prst="trapezoid">
          <a:avLst>
            <a:gd name="adj" fmla="val 60489"/>
          </a:avLst>
        </a:prstGeom>
        <a:solidFill>
          <a:schemeClr val="accent2">
            <a:lumMod val="75000"/>
          </a:schemeClr>
        </a:solidFill>
        <a:ln w="152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solidFill>
                <a:schemeClr val="bg1"/>
              </a:solidFill>
              <a:latin typeface="Arial" pitchFamily="34" charset="0"/>
              <a:cs typeface="Arial" pitchFamily="34" charset="0"/>
            </a:rPr>
            <a:t> </a:t>
          </a:r>
          <a:r>
            <a:rPr lang="en-US" altLang="ko-KR" sz="1600" b="1" kern="1200" dirty="0">
              <a:solidFill>
                <a:schemeClr val="bg1"/>
              </a:solidFill>
              <a:latin typeface="Arial" pitchFamily="34" charset="0"/>
              <a:cs typeface="Arial" pitchFamily="34" charset="0"/>
            </a:rPr>
            <a:t> </a:t>
          </a:r>
          <a:r>
            <a:rPr lang="en-US" altLang="ko-KR" sz="1600" b="1" kern="1200" dirty="0" smtClean="0">
              <a:solidFill>
                <a:schemeClr val="bg1"/>
              </a:solidFill>
              <a:latin typeface="Arial" pitchFamily="34" charset="0"/>
              <a:cs typeface="Arial" pitchFamily="34" charset="0"/>
            </a:rPr>
            <a:t>MTSF 2019-2024</a:t>
          </a:r>
          <a:endParaRPr lang="en-JM" sz="1600" b="1" kern="1200" dirty="0">
            <a:solidFill>
              <a:schemeClr val="bg1"/>
            </a:solidFill>
            <a:latin typeface="Arial" pitchFamily="34" charset="0"/>
            <a:cs typeface="Arial" pitchFamily="34" charset="0"/>
          </a:endParaRPr>
        </a:p>
      </dsp:txBody>
      <dsp:txXfrm>
        <a:off x="1460161" y="1848104"/>
        <a:ext cx="2435447" cy="1070843"/>
      </dsp:txXfrm>
    </dsp:sp>
    <dsp:sp modelId="{E6279944-4AC5-4561-B5D0-64EE0E57E695}">
      <dsp:nvSpPr>
        <dsp:cNvPr id="0" name=""/>
        <dsp:cNvSpPr/>
      </dsp:nvSpPr>
      <dsp:spPr>
        <a:xfrm>
          <a:off x="520678" y="2918948"/>
          <a:ext cx="4314413" cy="704171"/>
        </a:xfrm>
        <a:prstGeom prst="trapezoid">
          <a:avLst>
            <a:gd name="adj" fmla="val 60489"/>
          </a:avLst>
        </a:prstGeom>
        <a:noFill/>
        <a:ln w="28575" cap="flat" cmpd="sng" algn="ctr">
          <a:solidFill>
            <a:schemeClr val="accent2">
              <a:lumMod val="7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r>
            <a:rPr lang="en-US" altLang="ko-KR" sz="1600" b="1" kern="1200" dirty="0" smtClean="0">
              <a:latin typeface="Arial" pitchFamily="34" charset="0"/>
              <a:cs typeface="Arial" pitchFamily="34" charset="0"/>
            </a:rPr>
            <a:t>MTSF Review</a:t>
          </a:r>
          <a:endParaRPr lang="en-JM" sz="1600" b="1" kern="1200" dirty="0">
            <a:latin typeface="Arial" pitchFamily="34" charset="0"/>
            <a:cs typeface="Arial" pitchFamily="34" charset="0"/>
          </a:endParaRPr>
        </a:p>
      </dsp:txBody>
      <dsp:txXfrm>
        <a:off x="1275700" y="2918948"/>
        <a:ext cx="2804369" cy="704171"/>
      </dsp:txXfrm>
    </dsp:sp>
    <dsp:sp modelId="{285279A8-A2FF-4704-92DF-4753853CE322}">
      <dsp:nvSpPr>
        <dsp:cNvPr id="0" name=""/>
        <dsp:cNvSpPr/>
      </dsp:nvSpPr>
      <dsp:spPr>
        <a:xfrm>
          <a:off x="0" y="3623120"/>
          <a:ext cx="5355770" cy="803933"/>
        </a:xfrm>
        <a:prstGeom prst="trapezoid">
          <a:avLst>
            <a:gd name="adj" fmla="val 60489"/>
          </a:avLst>
        </a:prstGeom>
        <a:solidFill>
          <a:schemeClr val="accent2">
            <a:lumMod val="50000"/>
          </a:schemeClr>
        </a:solidFill>
        <a:ln w="152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solidFill>
                <a:schemeClr val="bg1"/>
              </a:solidFill>
              <a:latin typeface="Arial" pitchFamily="34" charset="0"/>
              <a:cs typeface="Arial" pitchFamily="34" charset="0"/>
            </a:rPr>
            <a:t> </a:t>
          </a:r>
          <a:r>
            <a:rPr lang="en-US" altLang="ko-KR" sz="1600" b="1" kern="1200" dirty="0">
              <a:solidFill>
                <a:schemeClr val="bg1"/>
              </a:solidFill>
              <a:latin typeface="Arial" pitchFamily="34" charset="0"/>
              <a:cs typeface="Arial" pitchFamily="34" charset="0"/>
            </a:rPr>
            <a:t> </a:t>
          </a:r>
          <a:r>
            <a:rPr lang="en-US" altLang="ko-KR" sz="1600" b="1" kern="1200" dirty="0" smtClean="0">
              <a:solidFill>
                <a:schemeClr val="bg1"/>
              </a:solidFill>
              <a:latin typeface="Arial" pitchFamily="34" charset="0"/>
              <a:cs typeface="Arial" pitchFamily="34" charset="0"/>
            </a:rPr>
            <a:t>Cluster and Sector Plans</a:t>
          </a:r>
          <a:endParaRPr lang="en-JM" sz="1600" b="1" kern="1200" dirty="0">
            <a:solidFill>
              <a:schemeClr val="bg1"/>
            </a:solidFill>
            <a:latin typeface="Arial" pitchFamily="34" charset="0"/>
            <a:cs typeface="Arial" pitchFamily="34" charset="0"/>
          </a:endParaRPr>
        </a:p>
      </dsp:txBody>
      <dsp:txXfrm>
        <a:off x="937259" y="3623120"/>
        <a:ext cx="3481251" cy="803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350FC-8C14-48FC-B89D-B6A318184FBC}">
      <dsp:nvSpPr>
        <dsp:cNvPr id="0" name=""/>
        <dsp:cNvSpPr/>
      </dsp:nvSpPr>
      <dsp:spPr>
        <a:xfrm>
          <a:off x="724343" y="336"/>
          <a:ext cx="4017164" cy="413427"/>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NDP Review Report</a:t>
          </a:r>
          <a:endParaRPr lang="en-US" sz="1800" kern="1200" dirty="0">
            <a:latin typeface="Century Gothic" panose="020B0502020202020204" pitchFamily="34" charset="0"/>
          </a:endParaRPr>
        </a:p>
      </dsp:txBody>
      <dsp:txXfrm>
        <a:off x="931057" y="336"/>
        <a:ext cx="3603737" cy="413427"/>
      </dsp:txXfrm>
    </dsp:sp>
    <dsp:sp modelId="{5824C38B-6C8C-4478-9AED-CDEF75457831}">
      <dsp:nvSpPr>
        <dsp:cNvPr id="0" name=""/>
        <dsp:cNvSpPr/>
      </dsp:nvSpPr>
      <dsp:spPr>
        <a:xfrm>
          <a:off x="724343" y="443660"/>
          <a:ext cx="4087357" cy="46910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4IR Implementation Plan</a:t>
          </a:r>
          <a:endParaRPr lang="en-US" sz="1800" kern="1200" dirty="0">
            <a:latin typeface="Century Gothic" panose="020B0502020202020204" pitchFamily="34" charset="0"/>
          </a:endParaRPr>
        </a:p>
      </dsp:txBody>
      <dsp:txXfrm>
        <a:off x="958896" y="443660"/>
        <a:ext cx="3618251" cy="469106"/>
      </dsp:txXfrm>
    </dsp:sp>
    <dsp:sp modelId="{51C22486-38E4-4D83-AD7F-8E1EBB626E8D}">
      <dsp:nvSpPr>
        <dsp:cNvPr id="0" name=""/>
        <dsp:cNvSpPr/>
      </dsp:nvSpPr>
      <dsp:spPr>
        <a:xfrm>
          <a:off x="724343" y="942664"/>
          <a:ext cx="4080283" cy="54483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District Development Model</a:t>
          </a:r>
          <a:endParaRPr lang="en-US" sz="1800" kern="1200" dirty="0">
            <a:latin typeface="Century Gothic" panose="020B0502020202020204" pitchFamily="34" charset="0"/>
          </a:endParaRPr>
        </a:p>
      </dsp:txBody>
      <dsp:txXfrm>
        <a:off x="996758" y="942664"/>
        <a:ext cx="3535453" cy="544830"/>
      </dsp:txXfrm>
    </dsp:sp>
    <dsp:sp modelId="{06D18B93-72E8-4ADB-B7FD-97255F77D812}">
      <dsp:nvSpPr>
        <dsp:cNvPr id="0" name=""/>
        <dsp:cNvSpPr/>
      </dsp:nvSpPr>
      <dsp:spPr>
        <a:xfrm>
          <a:off x="724343" y="1517391"/>
          <a:ext cx="4087357" cy="472924"/>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smtClean="0">
            <a:latin typeface="Century Gothic" panose="020B0502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latin typeface="Century Gothic" panose="020B0502020202020204" pitchFamily="34" charset="0"/>
            </a:rPr>
            <a:t>Lesson from COVID-19</a:t>
          </a:r>
        </a:p>
        <a:p>
          <a:pPr lvl="0" algn="ctr">
            <a:spcBef>
              <a:spcPct val="0"/>
            </a:spcBef>
          </a:pPr>
          <a:endParaRPr lang="en-US" sz="1800" kern="1200" dirty="0">
            <a:latin typeface="Century Gothic" panose="020B0502020202020204" pitchFamily="34" charset="0"/>
          </a:endParaRPr>
        </a:p>
      </dsp:txBody>
      <dsp:txXfrm>
        <a:off x="960805" y="1517391"/>
        <a:ext cx="3614433" cy="472924"/>
      </dsp:txXfrm>
    </dsp:sp>
    <dsp:sp modelId="{BC9F5499-9AAF-41F6-9053-533A37509F0B}">
      <dsp:nvSpPr>
        <dsp:cNvPr id="0" name=""/>
        <dsp:cNvSpPr/>
      </dsp:nvSpPr>
      <dsp:spPr>
        <a:xfrm>
          <a:off x="724343" y="2020213"/>
          <a:ext cx="4087357" cy="44871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Economic Recovery Plan</a:t>
          </a:r>
          <a:endParaRPr lang="en-US" sz="1800" kern="1200" dirty="0">
            <a:latin typeface="Century Gothic" panose="020B0502020202020204" pitchFamily="34" charset="0"/>
          </a:endParaRPr>
        </a:p>
      </dsp:txBody>
      <dsp:txXfrm>
        <a:off x="948703" y="2020213"/>
        <a:ext cx="3638638" cy="448719"/>
      </dsp:txXfrm>
    </dsp:sp>
    <dsp:sp modelId="{C2EF0CF5-1024-4859-AF07-481C3F9AE8A6}">
      <dsp:nvSpPr>
        <dsp:cNvPr id="0" name=""/>
        <dsp:cNvSpPr/>
      </dsp:nvSpPr>
      <dsp:spPr>
        <a:xfrm>
          <a:off x="724343" y="2498829"/>
          <a:ext cx="4087357" cy="47918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smtClean="0">
            <a:latin typeface="Century Gothic" panose="020B0502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latin typeface="Century Gothic" panose="020B0502020202020204" pitchFamily="34" charset="0"/>
            </a:rPr>
            <a:t>Revised Fiscal Framework</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smtClean="0">
            <a:latin typeface="Century Gothic" panose="020B0502020202020204" pitchFamily="34" charset="0"/>
          </a:endParaRPr>
        </a:p>
      </dsp:txBody>
      <dsp:txXfrm>
        <a:off x="963934" y="2498829"/>
        <a:ext cx="3608176" cy="479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8A2F1-A36C-4FF2-94FD-D069850E0D6C}">
      <dsp:nvSpPr>
        <dsp:cNvPr id="0" name=""/>
        <dsp:cNvSpPr/>
      </dsp:nvSpPr>
      <dsp:spPr>
        <a:xfrm>
          <a:off x="3030977" y="660195"/>
          <a:ext cx="507845" cy="91440"/>
        </a:xfrm>
        <a:custGeom>
          <a:avLst/>
          <a:gdLst/>
          <a:ahLst/>
          <a:cxnLst/>
          <a:rect l="0" t="0" r="0" b="0"/>
          <a:pathLst>
            <a:path>
              <a:moveTo>
                <a:pt x="0" y="45720"/>
              </a:moveTo>
              <a:lnTo>
                <a:pt x="50784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71438" y="703223"/>
        <a:ext cx="26922" cy="5384"/>
      </dsp:txXfrm>
    </dsp:sp>
    <dsp:sp modelId="{D632532E-DDCB-448C-9533-D3E3BC997973}">
      <dsp:nvSpPr>
        <dsp:cNvPr id="0" name=""/>
        <dsp:cNvSpPr/>
      </dsp:nvSpPr>
      <dsp:spPr>
        <a:xfrm>
          <a:off x="691710" y="3595"/>
          <a:ext cx="2341066" cy="14046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DPME </a:t>
          </a:r>
          <a:r>
            <a:rPr lang="en-US" sz="1400" kern="1200" dirty="0" smtClean="0"/>
            <a:t>supported DALRRD on the NSDF Indaba</a:t>
          </a:r>
          <a:endParaRPr lang="en-US" sz="1400" kern="1200" dirty="0"/>
        </a:p>
      </dsp:txBody>
      <dsp:txXfrm>
        <a:off x="691710" y="3595"/>
        <a:ext cx="2341066" cy="1404639"/>
      </dsp:txXfrm>
    </dsp:sp>
    <dsp:sp modelId="{4B8F84AF-70A2-435C-A673-1EA976B6547F}">
      <dsp:nvSpPr>
        <dsp:cNvPr id="0" name=""/>
        <dsp:cNvSpPr/>
      </dsp:nvSpPr>
      <dsp:spPr>
        <a:xfrm>
          <a:off x="1862244" y="1406435"/>
          <a:ext cx="2879511" cy="507845"/>
        </a:xfrm>
        <a:custGeom>
          <a:avLst/>
          <a:gdLst/>
          <a:ahLst/>
          <a:cxnLst/>
          <a:rect l="0" t="0" r="0" b="0"/>
          <a:pathLst>
            <a:path>
              <a:moveTo>
                <a:pt x="2879511" y="0"/>
              </a:moveTo>
              <a:lnTo>
                <a:pt x="2879511" y="271022"/>
              </a:lnTo>
              <a:lnTo>
                <a:pt x="0" y="271022"/>
              </a:lnTo>
              <a:lnTo>
                <a:pt x="0" y="507845"/>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8764" y="1657665"/>
        <a:ext cx="146471" cy="5384"/>
      </dsp:txXfrm>
    </dsp:sp>
    <dsp:sp modelId="{E9F506F0-FD8D-4900-BCC1-163844282E73}">
      <dsp:nvSpPr>
        <dsp:cNvPr id="0" name=""/>
        <dsp:cNvSpPr/>
      </dsp:nvSpPr>
      <dsp:spPr>
        <a:xfrm>
          <a:off x="3571222" y="3595"/>
          <a:ext cx="2341066" cy="14046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NSDF still to be approved by Cabinet</a:t>
          </a:r>
        </a:p>
      </dsp:txBody>
      <dsp:txXfrm>
        <a:off x="3571222" y="3595"/>
        <a:ext cx="2341066" cy="1404639"/>
      </dsp:txXfrm>
    </dsp:sp>
    <dsp:sp modelId="{7458ECE5-B909-4CBF-BA7A-64182342F35E}">
      <dsp:nvSpPr>
        <dsp:cNvPr id="0" name=""/>
        <dsp:cNvSpPr/>
      </dsp:nvSpPr>
      <dsp:spPr>
        <a:xfrm>
          <a:off x="3030977" y="2603280"/>
          <a:ext cx="507845" cy="91440"/>
        </a:xfrm>
        <a:custGeom>
          <a:avLst/>
          <a:gdLst/>
          <a:ahLst/>
          <a:cxnLst/>
          <a:rect l="0" t="0" r="0" b="0"/>
          <a:pathLst>
            <a:path>
              <a:moveTo>
                <a:pt x="0" y="45720"/>
              </a:moveTo>
              <a:lnTo>
                <a:pt x="50784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71438" y="2646308"/>
        <a:ext cx="26922" cy="5384"/>
      </dsp:txXfrm>
    </dsp:sp>
    <dsp:sp modelId="{F1567698-0BEF-41A1-B946-A0814B3B2CC8}">
      <dsp:nvSpPr>
        <dsp:cNvPr id="0" name=""/>
        <dsp:cNvSpPr/>
      </dsp:nvSpPr>
      <dsp:spPr>
        <a:xfrm>
          <a:off x="691710" y="1946680"/>
          <a:ext cx="2341066" cy="14046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Engagements between DPME and DALRRD on NSDF Implementation </a:t>
          </a:r>
        </a:p>
      </dsp:txBody>
      <dsp:txXfrm>
        <a:off x="691710" y="1946680"/>
        <a:ext cx="2341066" cy="1404639"/>
      </dsp:txXfrm>
    </dsp:sp>
    <dsp:sp modelId="{5B25356B-E8AA-4EFE-A833-D63448E54799}">
      <dsp:nvSpPr>
        <dsp:cNvPr id="0" name=""/>
        <dsp:cNvSpPr/>
      </dsp:nvSpPr>
      <dsp:spPr>
        <a:xfrm>
          <a:off x="1862244" y="3349520"/>
          <a:ext cx="2879511" cy="507845"/>
        </a:xfrm>
        <a:custGeom>
          <a:avLst/>
          <a:gdLst/>
          <a:ahLst/>
          <a:cxnLst/>
          <a:rect l="0" t="0" r="0" b="0"/>
          <a:pathLst>
            <a:path>
              <a:moveTo>
                <a:pt x="2879511" y="0"/>
              </a:moveTo>
              <a:lnTo>
                <a:pt x="2879511" y="271022"/>
              </a:lnTo>
              <a:lnTo>
                <a:pt x="0" y="271022"/>
              </a:lnTo>
              <a:lnTo>
                <a:pt x="0" y="507845"/>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8764" y="3600750"/>
        <a:ext cx="146471" cy="5384"/>
      </dsp:txXfrm>
    </dsp:sp>
    <dsp:sp modelId="{38BCD71C-30A0-4AD3-B139-52A70D633D4A}">
      <dsp:nvSpPr>
        <dsp:cNvPr id="0" name=""/>
        <dsp:cNvSpPr/>
      </dsp:nvSpPr>
      <dsp:spPr>
        <a:xfrm>
          <a:off x="3571222" y="1946680"/>
          <a:ext cx="2341066" cy="14046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Agreed to have two broad spectrum stakeholder engagement sessions for Implementation of the NSDF by March 2021</a:t>
          </a:r>
        </a:p>
      </dsp:txBody>
      <dsp:txXfrm>
        <a:off x="3571222" y="1946680"/>
        <a:ext cx="2341066" cy="1404639"/>
      </dsp:txXfrm>
    </dsp:sp>
    <dsp:sp modelId="{A3D3C471-DE35-4A47-A283-FC16899BD647}">
      <dsp:nvSpPr>
        <dsp:cNvPr id="0" name=""/>
        <dsp:cNvSpPr/>
      </dsp:nvSpPr>
      <dsp:spPr>
        <a:xfrm>
          <a:off x="3030977" y="4546365"/>
          <a:ext cx="507845" cy="91440"/>
        </a:xfrm>
        <a:custGeom>
          <a:avLst/>
          <a:gdLst/>
          <a:ahLst/>
          <a:cxnLst/>
          <a:rect l="0" t="0" r="0" b="0"/>
          <a:pathLst>
            <a:path>
              <a:moveTo>
                <a:pt x="0" y="45720"/>
              </a:moveTo>
              <a:lnTo>
                <a:pt x="50784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71438" y="4589393"/>
        <a:ext cx="26922" cy="5384"/>
      </dsp:txXfrm>
    </dsp:sp>
    <dsp:sp modelId="{C6AB3CCF-862D-4F71-979F-DE9BB2E0D585}">
      <dsp:nvSpPr>
        <dsp:cNvPr id="0" name=""/>
        <dsp:cNvSpPr/>
      </dsp:nvSpPr>
      <dsp:spPr>
        <a:xfrm>
          <a:off x="691710" y="3889765"/>
          <a:ext cx="2341066" cy="14046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An NSDF Colloquium will be held with stakeholders and leading spatial experts to guide and define NSDF Implementation by 31 March 2021</a:t>
          </a:r>
        </a:p>
      </dsp:txBody>
      <dsp:txXfrm>
        <a:off x="691710" y="3889765"/>
        <a:ext cx="2341066" cy="1404639"/>
      </dsp:txXfrm>
    </dsp:sp>
    <dsp:sp modelId="{5A9D0F08-B350-4BAE-A01C-8CD83E680FB2}">
      <dsp:nvSpPr>
        <dsp:cNvPr id="0" name=""/>
        <dsp:cNvSpPr/>
      </dsp:nvSpPr>
      <dsp:spPr>
        <a:xfrm>
          <a:off x="3571222" y="3889765"/>
          <a:ext cx="2341066" cy="14046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DPME and DALRRD agreed to combine processes to include  Priority 5 of the MTSF in the colloquium </a:t>
          </a:r>
        </a:p>
      </dsp:txBody>
      <dsp:txXfrm>
        <a:off x="3571222" y="3889765"/>
        <a:ext cx="2341066" cy="14046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B328AF1-B21E-BA48-8357-337B8404FE89}" type="datetimeFigureOut">
              <a:rPr lang="en-US" smtClean="0"/>
              <a:t>10/26/2020</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2E69BAA-73EB-2641-9851-4BF4B003415F}" type="slidenum">
              <a:rPr lang="en-US" smtClean="0"/>
              <a:t>‹#›</a:t>
            </a:fld>
            <a:endParaRPr lang="en-US" dirty="0"/>
          </a:p>
        </p:txBody>
      </p:sp>
    </p:spTree>
    <p:extLst>
      <p:ext uri="{BB962C8B-B14F-4D97-AF65-F5344CB8AC3E}">
        <p14:creationId xmlns:p14="http://schemas.microsoft.com/office/powerpoint/2010/main" val="383510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E69BAA-73EB-2641-9851-4BF4B003415F}" type="slidenum">
              <a:rPr lang="en-US" smtClean="0"/>
              <a:t>3</a:t>
            </a:fld>
            <a:endParaRPr lang="en-US" dirty="0"/>
          </a:p>
        </p:txBody>
      </p:sp>
    </p:spTree>
    <p:extLst>
      <p:ext uri="{BB962C8B-B14F-4D97-AF65-F5344CB8AC3E}">
        <p14:creationId xmlns:p14="http://schemas.microsoft.com/office/powerpoint/2010/main" val="81181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7941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40677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12119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75243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98686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499" y="562359"/>
            <a:ext cx="11003351" cy="330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E515DF7-A5A0-CC45-83BA-FE29560C9CEE}" type="datetime1">
              <a:rPr lang="en-ZA" smtClean="0"/>
              <a:t>2020/10/26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CB2EC25-3601-9548-B96F-F6A0D582D19A}" type="datetime1">
              <a:rPr lang="en-ZA" smtClean="0"/>
              <a:t>2020/10/26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5943892" y="1042987"/>
            <a:ext cx="6236970" cy="5808980"/>
          </a:xfrm>
          <a:custGeom>
            <a:avLst/>
            <a:gdLst/>
            <a:ahLst/>
            <a:cxnLst/>
            <a:rect l="l" t="t" r="r" b="b"/>
            <a:pathLst>
              <a:path w="6236970" h="5808980">
                <a:moveTo>
                  <a:pt x="0" y="5808662"/>
                </a:moveTo>
                <a:lnTo>
                  <a:pt x="6236614" y="5808662"/>
                </a:lnTo>
                <a:lnTo>
                  <a:pt x="6236614" y="0"/>
                </a:lnTo>
                <a:lnTo>
                  <a:pt x="0" y="0"/>
                </a:lnTo>
                <a:lnTo>
                  <a:pt x="0" y="5808662"/>
                </a:lnTo>
                <a:close/>
              </a:path>
            </a:pathLst>
          </a:custGeom>
          <a:solidFill>
            <a:srgbClr val="FEE2C9"/>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sz="half" idx="2"/>
          </p:nvPr>
        </p:nvSpPr>
        <p:spPr>
          <a:xfrm>
            <a:off x="597500" y="1358279"/>
            <a:ext cx="4490720" cy="4336415"/>
          </a:xfrm>
          <a:prstGeom prst="rect">
            <a:avLst/>
          </a:prstGeom>
        </p:spPr>
        <p:txBody>
          <a:bodyPr wrap="square" lIns="0" tIns="0" rIns="0" bIns="0">
            <a:spAutoFit/>
          </a:bodyPr>
          <a:lstStyle>
            <a:lvl1pPr>
              <a:defRPr sz="1450" b="1" i="0">
                <a:solidFill>
                  <a:schemeClr val="tx1"/>
                </a:solidFill>
                <a:latin typeface="Arial"/>
                <a:cs typeface="Arial"/>
              </a:defRPr>
            </a:lvl1pPr>
          </a:lstStyle>
          <a:p>
            <a:endParaRPr/>
          </a:p>
        </p:txBody>
      </p:sp>
      <p:sp>
        <p:nvSpPr>
          <p:cNvPr id="4" name="Holder 4"/>
          <p:cNvSpPr>
            <a:spLocks noGrp="1"/>
          </p:cNvSpPr>
          <p:nvPr>
            <p:ph sz="half" idx="3"/>
          </p:nvPr>
        </p:nvSpPr>
        <p:spPr>
          <a:xfrm>
            <a:off x="6826846" y="2059371"/>
            <a:ext cx="4572000" cy="3440429"/>
          </a:xfrm>
          <a:prstGeom prst="rect">
            <a:avLst/>
          </a:prstGeom>
        </p:spPr>
        <p:txBody>
          <a:bodyPr wrap="square" lIns="0" tIns="0" rIns="0" bIns="0">
            <a:spAutoFit/>
          </a:bodyPr>
          <a:lstStyle>
            <a:lvl1pPr>
              <a:defRPr sz="145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77D4416-097F-2C45-8FDD-85C441D511A6}" type="datetime1">
              <a:rPr lang="en-ZA" smtClean="0"/>
              <a:t>2020/10/26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DBA41B-11DB-4342-BB36-A1EBA70C7D46}" type="datetime1">
              <a:rPr lang="en-ZA" smtClean="0"/>
              <a:t>2020/10/26</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F6DB701-C684-B349-BF64-C9588641C53E}" type="datetime1">
              <a:rPr lang="en-ZA" smtClean="0"/>
              <a:t>2020/10/26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0212"/>
            <a:ext cx="12193193" cy="61277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title"/>
          </p:nvPr>
        </p:nvSpPr>
        <p:spPr>
          <a:xfrm>
            <a:off x="426120" y="565812"/>
            <a:ext cx="11346108" cy="314959"/>
          </a:xfrm>
          <a:prstGeom prst="rect">
            <a:avLst/>
          </a:prstGeom>
        </p:spPr>
        <p:txBody>
          <a:bodyPr wrap="square" lIns="0" tIns="0" rIns="0" bIns="0">
            <a:spAutoFit/>
          </a:bodyPr>
          <a:lstStyle>
            <a:lvl1pPr>
              <a:defRPr sz="1900" b="1" i="0">
                <a:solidFill>
                  <a:schemeClr val="bg1"/>
                </a:solidFill>
                <a:latin typeface="Arial"/>
                <a:cs typeface="Arial"/>
              </a:defRPr>
            </a:lvl1pPr>
          </a:lstStyle>
          <a:p>
            <a:endParaRPr/>
          </a:p>
        </p:txBody>
      </p:sp>
      <p:sp>
        <p:nvSpPr>
          <p:cNvPr id="3" name="Holder 3"/>
          <p:cNvSpPr>
            <a:spLocks noGrp="1"/>
          </p:cNvSpPr>
          <p:nvPr>
            <p:ph type="body" idx="1"/>
          </p:nvPr>
        </p:nvSpPr>
        <p:spPr>
          <a:xfrm>
            <a:off x="597499" y="1506834"/>
            <a:ext cx="11003351" cy="3926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898D9E1A-4C2D-0146-8514-95C3658EAC50}" type="datetime1">
              <a:rPr lang="en-ZA" smtClean="0"/>
              <a:t>2020/10/26</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0"/>
          <p:cNvSpPr/>
          <p:nvPr/>
        </p:nvSpPr>
        <p:spPr>
          <a:xfrm>
            <a:off x="1037843" y="3657600"/>
            <a:ext cx="9096757" cy="94588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object 11"/>
          <p:cNvSpPr txBox="1"/>
          <p:nvPr/>
        </p:nvSpPr>
        <p:spPr>
          <a:xfrm>
            <a:off x="1022603" y="2133600"/>
            <a:ext cx="8929878" cy="1172757"/>
          </a:xfrm>
          <a:prstGeom prst="rect">
            <a:avLst/>
          </a:prstGeom>
        </p:spPr>
        <p:txBody>
          <a:bodyPr vert="horz" wrap="square" lIns="0" tIns="64135" rIns="0" bIns="0" rtlCol="0">
            <a:spAutoFit/>
          </a:bodyPr>
          <a:lstStyle/>
          <a:p>
            <a:pPr>
              <a:lnSpc>
                <a:spcPct val="100000"/>
              </a:lnSpc>
              <a:spcAft>
                <a:spcPts val="600"/>
              </a:spcAft>
            </a:pPr>
            <a:r>
              <a:rPr lang="en-US" sz="3600" b="1" spc="5" dirty="0">
                <a:solidFill>
                  <a:srgbClr val="FFFFFF"/>
                </a:solidFill>
                <a:latin typeface="Arial"/>
                <a:cs typeface="Arial"/>
              </a:rPr>
              <a:t>Presentation to the Portfolio  Committee on Public Service &amp; Administration </a:t>
            </a:r>
          </a:p>
        </p:txBody>
      </p:sp>
      <p:sp>
        <p:nvSpPr>
          <p:cNvPr id="12" name="object 12"/>
          <p:cNvSpPr txBox="1"/>
          <p:nvPr/>
        </p:nvSpPr>
        <p:spPr>
          <a:xfrm>
            <a:off x="1204721" y="3812504"/>
            <a:ext cx="8763000" cy="636072"/>
          </a:xfrm>
          <a:prstGeom prst="rect">
            <a:avLst/>
          </a:prstGeom>
        </p:spPr>
        <p:txBody>
          <a:bodyPr vert="horz" wrap="square" lIns="0" tIns="15240" rIns="0" bIns="0" rtlCol="0">
            <a:spAutoFit/>
          </a:bodyPr>
          <a:lstStyle/>
          <a:p>
            <a:pPr>
              <a:lnSpc>
                <a:spcPct val="100000"/>
              </a:lnSpc>
              <a:spcAft>
                <a:spcPts val="600"/>
              </a:spcAft>
            </a:pPr>
            <a:r>
              <a:rPr lang="en-US" sz="1850" b="1" spc="5" dirty="0" smtClean="0">
                <a:solidFill>
                  <a:srgbClr val="FFFFFF"/>
                </a:solidFill>
                <a:latin typeface="Arial"/>
                <a:cs typeface="Arial"/>
              </a:rPr>
              <a:t>Department of Planning, Monitoring and Evaluation </a:t>
            </a:r>
          </a:p>
          <a:p>
            <a:pPr>
              <a:lnSpc>
                <a:spcPct val="100000"/>
              </a:lnSpc>
              <a:spcBef>
                <a:spcPts val="120"/>
              </a:spcBef>
            </a:pPr>
            <a:r>
              <a:rPr lang="en-US" sz="1600" b="1" spc="5" dirty="0" smtClean="0">
                <a:solidFill>
                  <a:srgbClr val="FFFFFF"/>
                </a:solidFill>
                <a:latin typeface="Arial"/>
                <a:cs typeface="Arial"/>
              </a:rPr>
              <a:t>28 October 2020</a:t>
            </a:r>
            <a:endParaRPr sz="16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658" y="1233717"/>
            <a:ext cx="8699307" cy="5394989"/>
          </a:xfrm>
        </p:spPr>
        <p:txBody>
          <a:bodyPr>
            <a:normAutofit/>
          </a:bodyPr>
          <a:lstStyle/>
          <a:p>
            <a:pPr marL="0" indent="0" defTabSz="459234">
              <a:lnSpc>
                <a:spcPct val="150000"/>
              </a:lnSpc>
              <a:buNone/>
              <a:tabLst>
                <a:tab pos="253992" algn="l"/>
              </a:tabLst>
              <a:defRPr/>
            </a:pPr>
            <a:endParaRPr lang="en-US" sz="2857" spc="-7" dirty="0">
              <a:solidFill>
                <a:prstClr val="black"/>
              </a:solidFill>
              <a:latin typeface="Arial Narrow" panose="020B0606020202030204" pitchFamily="34" charset="0"/>
              <a:cs typeface="Arial"/>
            </a:endParaRPr>
          </a:p>
          <a:p>
            <a:endParaRPr lang="en-ZA" dirty="0"/>
          </a:p>
        </p:txBody>
      </p:sp>
      <p:sp>
        <p:nvSpPr>
          <p:cNvPr id="7" name="Title 1"/>
          <p:cNvSpPr txBox="1">
            <a:spLocks/>
          </p:cNvSpPr>
          <p:nvPr/>
        </p:nvSpPr>
        <p:spPr>
          <a:xfrm>
            <a:off x="533400" y="462071"/>
            <a:ext cx="11661276" cy="5470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smtClean="0">
                <a:solidFill>
                  <a:schemeClr val="bg1"/>
                </a:solidFill>
                <a:latin typeface="Arial" panose="020B0604020202020204" pitchFamily="34" charset="0"/>
                <a:cs typeface="Arial" panose="020B0604020202020204" pitchFamily="34" charset="0"/>
              </a:rPr>
              <a:t>Key Inputs to the Revision of the MTSF</a:t>
            </a:r>
            <a:endParaRPr lang="en-ZA" sz="2800" b="1" dirty="0">
              <a:solidFill>
                <a:schemeClr val="bg1"/>
              </a:solidFill>
              <a:latin typeface="Arial" panose="020B0604020202020204" pitchFamily="34" charset="0"/>
              <a:cs typeface="Arial" panose="020B0604020202020204" pitchFamily="34" charset="0"/>
            </a:endParaRPr>
          </a:p>
        </p:txBody>
      </p:sp>
      <p:graphicFrame>
        <p:nvGraphicFramePr>
          <p:cNvPr id="18" name="SmartArt Placeholder 13">
            <a:extLst>
              <a:ext uri="{FF2B5EF4-FFF2-40B4-BE49-F238E27FC236}">
                <a16:creationId xmlns:a16="http://schemas.microsoft.com/office/drawing/2014/main" id="{CEDE23CE-6661-4462-80EE-8E34280193E0}"/>
              </a:ext>
            </a:extLst>
          </p:cNvPr>
          <p:cNvGraphicFramePr>
            <a:graphicFrameLocks/>
          </p:cNvGraphicFramePr>
          <p:nvPr>
            <p:extLst/>
          </p:nvPr>
        </p:nvGraphicFramePr>
        <p:xfrm>
          <a:off x="4773881" y="1226053"/>
          <a:ext cx="5355771" cy="442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직선 연결선 24">
            <a:extLst>
              <a:ext uri="{FF2B5EF4-FFF2-40B4-BE49-F238E27FC236}">
                <a16:creationId xmlns:a16="http://schemas.microsoft.com/office/drawing/2014/main" id="{85045490-6035-49A6-B532-25F9B699D1B3}"/>
              </a:ext>
            </a:extLst>
          </p:cNvPr>
          <p:cNvCxnSpPr/>
          <p:nvPr/>
        </p:nvCxnSpPr>
        <p:spPr>
          <a:xfrm flipV="1">
            <a:off x="8204417" y="2716323"/>
            <a:ext cx="973827" cy="80"/>
          </a:xfrm>
          <a:prstGeom prst="line">
            <a:avLst/>
          </a:prstGeom>
          <a:ln w="25400">
            <a:solidFill>
              <a:srgbClr val="C00000"/>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직선 연결선 26">
            <a:extLst>
              <a:ext uri="{FF2B5EF4-FFF2-40B4-BE49-F238E27FC236}">
                <a16:creationId xmlns:a16="http://schemas.microsoft.com/office/drawing/2014/main" id="{A47B41F9-5749-4FE7-AFAE-5DAE7D60B422}"/>
              </a:ext>
            </a:extLst>
          </p:cNvPr>
          <p:cNvCxnSpPr/>
          <p:nvPr/>
        </p:nvCxnSpPr>
        <p:spPr>
          <a:xfrm>
            <a:off x="8932298" y="4432043"/>
            <a:ext cx="889674" cy="3145"/>
          </a:xfrm>
          <a:prstGeom prst="line">
            <a:avLst/>
          </a:prstGeom>
          <a:ln w="25400">
            <a:solidFill>
              <a:schemeClr val="accent2">
                <a:lumMod val="75000"/>
              </a:schemeClr>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A395024-C008-44F6-A1EC-D03B948F6210}"/>
              </a:ext>
            </a:extLst>
          </p:cNvPr>
          <p:cNvSpPr txBox="1"/>
          <p:nvPr/>
        </p:nvSpPr>
        <p:spPr>
          <a:xfrm>
            <a:off x="9281942" y="2309025"/>
            <a:ext cx="2434794" cy="646331"/>
          </a:xfrm>
          <a:prstGeom prst="rect">
            <a:avLst/>
          </a:prstGeom>
          <a:noFill/>
        </p:spPr>
        <p:txBody>
          <a:bodyPr wrap="square" rtlCol="0">
            <a:spAutoFit/>
          </a:bodyPr>
          <a:lstStyle/>
          <a:p>
            <a:r>
              <a:rPr lang="en-US" altLang="ko-KR" sz="1200" dirty="0">
                <a:solidFill>
                  <a:schemeClr val="tx1">
                    <a:lumMod val="75000"/>
                    <a:lumOff val="25000"/>
                  </a:schemeClr>
                </a:solidFill>
                <a:latin typeface="Century Gothic" panose="020B0502020202020204" pitchFamily="34" charset="0"/>
                <a:cs typeface="Arial" pitchFamily="34" charset="0"/>
              </a:rPr>
              <a:t>Capture lessons learnt and realign medium- and long-term planning.</a:t>
            </a:r>
          </a:p>
        </p:txBody>
      </p:sp>
      <p:sp>
        <p:nvSpPr>
          <p:cNvPr id="22" name="TextBox 21">
            <a:extLst>
              <a:ext uri="{FF2B5EF4-FFF2-40B4-BE49-F238E27FC236}">
                <a16:creationId xmlns:a16="http://schemas.microsoft.com/office/drawing/2014/main" id="{BA395024-C008-44F6-A1EC-D03B948F6210}"/>
              </a:ext>
            </a:extLst>
          </p:cNvPr>
          <p:cNvSpPr txBox="1"/>
          <p:nvPr/>
        </p:nvSpPr>
        <p:spPr>
          <a:xfrm>
            <a:off x="9821972" y="4005815"/>
            <a:ext cx="2231903" cy="646331"/>
          </a:xfrm>
          <a:prstGeom prst="rect">
            <a:avLst/>
          </a:prstGeom>
          <a:noFill/>
        </p:spPr>
        <p:txBody>
          <a:bodyPr wrap="square" rtlCol="0">
            <a:spAutoFit/>
          </a:bodyPr>
          <a:lstStyle/>
          <a:p>
            <a:r>
              <a:rPr lang="en-US" altLang="ko-KR" sz="1200" dirty="0">
                <a:solidFill>
                  <a:schemeClr val="tx1">
                    <a:lumMod val="75000"/>
                    <a:lumOff val="25000"/>
                  </a:schemeClr>
                </a:solidFill>
                <a:latin typeface="Century Gothic" panose="020B0502020202020204" pitchFamily="34" charset="0"/>
                <a:cs typeface="Arial" pitchFamily="34" charset="0"/>
              </a:rPr>
              <a:t>Capture lessons learnt and realign medium-term planning across sectors.</a:t>
            </a:r>
          </a:p>
        </p:txBody>
      </p:sp>
      <p:sp>
        <p:nvSpPr>
          <p:cNvPr id="23" name="Up Arrow 22"/>
          <p:cNvSpPr/>
          <p:nvPr/>
        </p:nvSpPr>
        <p:spPr>
          <a:xfrm>
            <a:off x="7240703" y="2228378"/>
            <a:ext cx="396551" cy="268176"/>
          </a:xfrm>
          <a:prstGeom prst="up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86"/>
          </a:p>
        </p:txBody>
      </p:sp>
      <p:sp>
        <p:nvSpPr>
          <p:cNvPr id="24" name="Up Arrow 23"/>
          <p:cNvSpPr/>
          <p:nvPr/>
        </p:nvSpPr>
        <p:spPr>
          <a:xfrm>
            <a:off x="7261995" y="3921190"/>
            <a:ext cx="396551" cy="268176"/>
          </a:xfrm>
          <a:prstGeom prst="up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86"/>
          </a:p>
        </p:txBody>
      </p:sp>
      <p:sp>
        <p:nvSpPr>
          <p:cNvPr id="25" name="Down Arrow 24"/>
          <p:cNvSpPr/>
          <p:nvPr/>
        </p:nvSpPr>
        <p:spPr>
          <a:xfrm>
            <a:off x="7288809" y="4628854"/>
            <a:ext cx="396552" cy="302355"/>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86"/>
          </a:p>
        </p:txBody>
      </p:sp>
      <p:sp>
        <p:nvSpPr>
          <p:cNvPr id="26" name="Down Arrow 25"/>
          <p:cNvSpPr/>
          <p:nvPr/>
        </p:nvSpPr>
        <p:spPr>
          <a:xfrm>
            <a:off x="7222448" y="2957372"/>
            <a:ext cx="411809" cy="242624"/>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86"/>
          </a:p>
        </p:txBody>
      </p:sp>
      <p:graphicFrame>
        <p:nvGraphicFramePr>
          <p:cNvPr id="27" name="Diagram 26"/>
          <p:cNvGraphicFramePr/>
          <p:nvPr>
            <p:extLst/>
          </p:nvPr>
        </p:nvGraphicFramePr>
        <p:xfrm>
          <a:off x="154153" y="2114482"/>
          <a:ext cx="5536045" cy="29783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8" name="TextBox 27"/>
          <p:cNvSpPr txBox="1"/>
          <p:nvPr/>
        </p:nvSpPr>
        <p:spPr>
          <a:xfrm>
            <a:off x="201767" y="5848519"/>
            <a:ext cx="11705087" cy="584775"/>
          </a:xfrm>
          <a:prstGeom prst="rect">
            <a:avLst/>
          </a:prstGeom>
          <a:noFill/>
        </p:spPr>
        <p:txBody>
          <a:bodyPr wrap="square" rtlCol="0">
            <a:spAutoFit/>
          </a:bodyPr>
          <a:lstStyle/>
          <a:p>
            <a:pPr algn="ctr"/>
            <a:r>
              <a:rPr lang="en-ZA" sz="1600" dirty="0">
                <a:latin typeface="Century Gothic" panose="020B0502020202020204" pitchFamily="34" charset="0"/>
              </a:rPr>
              <a:t>The intention integrate all key plans into a results-based framework through the MTSF. This will assist with coordination and  ensure that important interventions and milestones are monitored to support delivery and accountability. </a:t>
            </a:r>
          </a:p>
        </p:txBody>
      </p:sp>
      <p:sp>
        <p:nvSpPr>
          <p:cNvPr id="2" name="Slide Number Placeholder 1"/>
          <p:cNvSpPr>
            <a:spLocks noGrp="1"/>
          </p:cNvSpPr>
          <p:nvPr>
            <p:ph type="sldNum" sz="quarter" idx="4294967295"/>
          </p:nvPr>
        </p:nvSpPr>
        <p:spPr>
          <a:xfrm>
            <a:off x="9211270" y="6365586"/>
            <a:ext cx="2743200" cy="365125"/>
          </a:xfrm>
        </p:spPr>
        <p:txBody>
          <a:bodyPr/>
          <a:lstStyle/>
          <a:p>
            <a:fld id="{0EEB7D3C-0E4C-4373-9A34-E7674E85243A}" type="slidenum">
              <a:rPr lang="en-ZA" smtClean="0"/>
              <a:t>10</a:t>
            </a:fld>
            <a:endParaRPr lang="en-ZA" dirty="0"/>
          </a:p>
        </p:txBody>
      </p:sp>
    </p:spTree>
    <p:extLst>
      <p:ext uri="{BB962C8B-B14F-4D97-AF65-F5344CB8AC3E}">
        <p14:creationId xmlns:p14="http://schemas.microsoft.com/office/powerpoint/2010/main" val="216716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3755"/>
            <a:ext cx="11582400" cy="526845"/>
          </a:xfrm>
          <a:noFill/>
        </p:spPr>
        <p:txBody>
          <a:bodyPr>
            <a:noAutofit/>
          </a:bodyPr>
          <a:lstStyle/>
          <a:p>
            <a:pPr algn="l"/>
            <a:r>
              <a:rPr lang="en-ZA" sz="2800" dirty="0">
                <a:latin typeface="Arial" panose="020B0604020202020204" pitchFamily="34" charset="0"/>
                <a:cs typeface="Arial" panose="020B0604020202020204" pitchFamily="34" charset="0"/>
              </a:rPr>
              <a:t>The </a:t>
            </a:r>
            <a:r>
              <a:rPr lang="en-ZA" sz="2800" dirty="0" smtClean="0">
                <a:latin typeface="Arial" panose="020B0604020202020204" pitchFamily="34" charset="0"/>
                <a:cs typeface="Arial" panose="020B0604020202020204" pitchFamily="34" charset="0"/>
              </a:rPr>
              <a:t>Integrated Planning Framework Bill: An update</a:t>
            </a:r>
            <a:endParaRPr lang="en-ZA" sz="2800" dirty="0">
              <a:latin typeface="Arial" panose="020B0604020202020204" pitchFamily="34" charset="0"/>
              <a:cs typeface="Arial" panose="020B0604020202020204" pitchFamily="34" charset="0"/>
            </a:endParaRPr>
          </a:p>
        </p:txBody>
      </p:sp>
      <p:sp>
        <p:nvSpPr>
          <p:cNvPr id="5" name="TextBox 4"/>
          <p:cNvSpPr txBox="1"/>
          <p:nvPr/>
        </p:nvSpPr>
        <p:spPr>
          <a:xfrm>
            <a:off x="152400" y="1295400"/>
            <a:ext cx="11811000" cy="5247590"/>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ZA" sz="2200" dirty="0" smtClean="0">
                <a:latin typeface="Arial" panose="020B0604020202020204" pitchFamily="34" charset="0"/>
                <a:cs typeface="Arial" panose="020B0604020202020204" pitchFamily="34" charset="0"/>
              </a:rPr>
              <a:t>Work on updating the draft Bill had initially stalled due to the impact of COVID-19 and the budget cuts that resulted from the Budget reprioritisation; </a:t>
            </a:r>
          </a:p>
          <a:p>
            <a:pPr marL="342900" indent="-342900">
              <a:spcAft>
                <a:spcPts val="600"/>
              </a:spcAft>
              <a:buFont typeface="Wingdings" panose="05000000000000000000" pitchFamily="2" charset="2"/>
              <a:buChar char="Ø"/>
            </a:pPr>
            <a:r>
              <a:rPr lang="en-ZA" sz="2200" dirty="0" smtClean="0">
                <a:latin typeface="Arial" panose="020B0604020202020204" pitchFamily="34" charset="0"/>
                <a:cs typeface="Arial" panose="020B0604020202020204" pitchFamily="34" charset="0"/>
              </a:rPr>
              <a:t>DPME gained legal assistance from the Department of Trade, Industry and Competition towards the legal review and updating;</a:t>
            </a:r>
          </a:p>
          <a:p>
            <a:pPr marL="342900" indent="-342900">
              <a:spcAft>
                <a:spcPts val="600"/>
              </a:spcAft>
              <a:buFont typeface="Wingdings" panose="05000000000000000000" pitchFamily="2" charset="2"/>
              <a:buChar char="Ø"/>
            </a:pPr>
            <a:r>
              <a:rPr lang="en-ZA" sz="2200" dirty="0" smtClean="0">
                <a:latin typeface="Arial" panose="020B0604020202020204" pitchFamily="34" charset="0"/>
                <a:cs typeface="Arial" panose="020B0604020202020204" pitchFamily="34" charset="0"/>
              </a:rPr>
              <a:t>DPME is establishing an interdepartmental technical committee to ensure alignment with key stakeholders, which include:</a:t>
            </a:r>
          </a:p>
          <a:p>
            <a:pPr marL="800100" lvl="1" indent="-342900">
              <a:spcAft>
                <a:spcPts val="600"/>
              </a:spcAft>
              <a:buFont typeface="Wingdings" panose="05000000000000000000" pitchFamily="2" charset="2"/>
              <a:buChar char="Ø"/>
            </a:pPr>
            <a:r>
              <a:rPr lang="en-ZA" sz="2100" dirty="0" smtClean="0">
                <a:latin typeface="Arial" panose="020B0604020202020204" pitchFamily="34" charset="0"/>
                <a:cs typeface="Arial" panose="020B0604020202020204" pitchFamily="34" charset="0"/>
              </a:rPr>
              <a:t>Department of Cooperative Governance, Department of Agriculture, </a:t>
            </a:r>
            <a:r>
              <a:rPr lang="en-ZA" sz="2100" dirty="0">
                <a:latin typeface="Arial" panose="020B0604020202020204" pitchFamily="34" charset="0"/>
                <a:cs typeface="Arial" panose="020B0604020202020204" pitchFamily="34" charset="0"/>
              </a:rPr>
              <a:t>L</a:t>
            </a:r>
            <a:r>
              <a:rPr lang="en-ZA" sz="2100" dirty="0" smtClean="0">
                <a:latin typeface="Arial" panose="020B0604020202020204" pitchFamily="34" charset="0"/>
                <a:cs typeface="Arial" panose="020B0604020202020204" pitchFamily="34" charset="0"/>
              </a:rPr>
              <a:t>and Reform &amp; Rural Development, National Treasury, Human Settlements and the South African Local Government Association.</a:t>
            </a:r>
          </a:p>
          <a:p>
            <a:pPr marL="342900" indent="-342900">
              <a:spcAft>
                <a:spcPts val="600"/>
              </a:spcAft>
              <a:buFont typeface="Wingdings" panose="05000000000000000000" pitchFamily="2" charset="2"/>
              <a:buChar char="Ø"/>
            </a:pPr>
            <a:r>
              <a:rPr lang="en-ZA" sz="2200" dirty="0" smtClean="0">
                <a:latin typeface="Arial" panose="020B0604020202020204" pitchFamily="34" charset="0"/>
                <a:cs typeface="Arial" panose="020B0604020202020204" pitchFamily="34" charset="0"/>
              </a:rPr>
              <a:t>The technical committee with seek to align key functions and will run in parallel to the legal review process and will produce an analysis report for incorporation into the Bill; </a:t>
            </a:r>
          </a:p>
          <a:p>
            <a:pPr marL="342900" indent="-342900">
              <a:spcAft>
                <a:spcPts val="6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updated </a:t>
            </a:r>
            <a:r>
              <a:rPr lang="en-US" sz="2200" dirty="0">
                <a:latin typeface="Arial" panose="020B0604020202020204" pitchFamily="34" charset="0"/>
                <a:cs typeface="Arial" panose="020B0604020202020204" pitchFamily="34" charset="0"/>
              </a:rPr>
              <a:t>Bill will follow the stipulated process </a:t>
            </a: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includes the conducting of a Socio Economic Impact Assessment and submission to the Office of the State Law </a:t>
            </a:r>
            <a:r>
              <a:rPr lang="en-US" sz="2200" dirty="0" smtClean="0">
                <a:latin typeface="Arial" panose="020B0604020202020204" pitchFamily="34" charset="0"/>
                <a:cs typeface="Arial" panose="020B0604020202020204" pitchFamily="34" charset="0"/>
              </a:rPr>
              <a:t>Advisor;</a:t>
            </a:r>
          </a:p>
          <a:p>
            <a:pPr marL="342900" indent="-342900">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updated Bill will be available for public comment in the next financial year.</a:t>
            </a:r>
            <a:endParaRPr lang="en-ZA" sz="2800" dirty="0"/>
          </a:p>
        </p:txBody>
      </p:sp>
    </p:spTree>
    <p:extLst>
      <p:ext uri="{BB962C8B-B14F-4D97-AF65-F5344CB8AC3E}">
        <p14:creationId xmlns:p14="http://schemas.microsoft.com/office/powerpoint/2010/main" val="102634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3755"/>
            <a:ext cx="11582400" cy="526845"/>
          </a:xfrm>
          <a:noFill/>
        </p:spPr>
        <p:txBody>
          <a:bodyPr>
            <a:noAutofit/>
          </a:bodyPr>
          <a:lstStyle/>
          <a:p>
            <a:pPr algn="l"/>
            <a:r>
              <a:rPr lang="en-ZA" sz="2800" dirty="0" smtClean="0">
                <a:latin typeface="Arial" panose="020B0604020202020204" pitchFamily="34" charset="0"/>
                <a:cs typeface="Arial" panose="020B0604020202020204" pitchFamily="34" charset="0"/>
              </a:rPr>
              <a:t>The National Spatial  Development Framework: Comments</a:t>
            </a:r>
            <a:endParaRPr lang="en-ZA" sz="2800" dirty="0">
              <a:latin typeface="Arial" panose="020B0604020202020204" pitchFamily="34" charset="0"/>
              <a:cs typeface="Arial" panose="020B0604020202020204" pitchFamily="34" charset="0"/>
            </a:endParaRPr>
          </a:p>
        </p:txBody>
      </p:sp>
      <p:sp>
        <p:nvSpPr>
          <p:cNvPr id="5" name="TextBox 4"/>
          <p:cNvSpPr txBox="1"/>
          <p:nvPr/>
        </p:nvSpPr>
        <p:spPr>
          <a:xfrm>
            <a:off x="152400" y="1295400"/>
            <a:ext cx="11353800" cy="455509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responsibility for the National Spatial Development Framework (NSDF) resides with the Department of Agriculture, Land Reform and Rural Development (DALRRD) who is the custodian of the Spatial Planning and Land Use Management Act;</a:t>
            </a:r>
          </a:p>
          <a:p>
            <a:pPr marL="342900" indent="-342900">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DPME continues to engage with DALRRD on the functions around the NSDF and invited DALRRD to share its insights at our Departmental Strategic Planning Session (20</a:t>
            </a:r>
            <a:r>
              <a:rPr lang="en-US" sz="2200" baseline="30000" dirty="0" smtClean="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October);</a:t>
            </a:r>
          </a:p>
          <a:p>
            <a:pPr marL="342900" indent="-342900">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Based on insights gained, DG:DPME has requested a trilateral meeting with DG: DALRRD and the DG: Cooperative Governance to resolve issues around re-assignment of functions </a:t>
            </a:r>
            <a:r>
              <a:rPr lang="en-US" sz="2200" dirty="0" smtClean="0">
                <a:latin typeface="Arial" panose="020B0604020202020204" pitchFamily="34" charset="0"/>
                <a:cs typeface="Arial" panose="020B0604020202020204" pitchFamily="34" charset="0"/>
                <a:sym typeface="Wingdings" panose="05000000000000000000" pitchFamily="2" charset="2"/>
              </a:rPr>
              <a:t> this is scheduled for the first week of November;</a:t>
            </a:r>
          </a:p>
          <a:p>
            <a:pPr marL="342900" indent="-342900">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sym typeface="Wingdings" panose="05000000000000000000" pitchFamily="2" charset="2"/>
              </a:rPr>
              <a:t>DPME continues to collaborate with DALRRD to facilitate the implementation of the NSDF.</a:t>
            </a:r>
            <a:endParaRPr lang="en-US" sz="2200" dirty="0" smtClean="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Ø"/>
            </a:pPr>
            <a:endParaRPr lang="en-ZA" sz="2800" dirty="0"/>
          </a:p>
        </p:txBody>
      </p:sp>
    </p:spTree>
    <p:extLst>
      <p:ext uri="{BB962C8B-B14F-4D97-AF65-F5344CB8AC3E}">
        <p14:creationId xmlns:p14="http://schemas.microsoft.com/office/powerpoint/2010/main" val="1988732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a:xfrm>
            <a:off x="9422048" y="6529691"/>
            <a:ext cx="2805620" cy="342900"/>
          </a:xfrm>
        </p:spPr>
        <p:txBody>
          <a:bodyPr/>
          <a:lstStyle/>
          <a:p>
            <a:fld id="{B6F15528-21DE-4FAA-801E-634DDDAF4B2B}" type="slidenum">
              <a:rPr lang="en-ZA" smtClean="0"/>
              <a:t>13</a:t>
            </a:fld>
            <a:endParaRPr lang="en-ZA" dirty="0"/>
          </a:p>
        </p:txBody>
      </p:sp>
      <p:graphicFrame>
        <p:nvGraphicFramePr>
          <p:cNvPr id="6" name="Diagram 5">
            <a:extLst>
              <a:ext uri="{FF2B5EF4-FFF2-40B4-BE49-F238E27FC236}">
                <a16:creationId xmlns:a16="http://schemas.microsoft.com/office/drawing/2014/main" id="{A45C8A41-5F36-46F6-8DF2-E82F84138985}"/>
              </a:ext>
            </a:extLst>
          </p:cNvPr>
          <p:cNvGraphicFramePr/>
          <p:nvPr>
            <p:extLst>
              <p:ext uri="{D42A27DB-BD31-4B8C-83A1-F6EECF244321}">
                <p14:modId xmlns:p14="http://schemas.microsoft.com/office/powerpoint/2010/main" val="3407578910"/>
              </p:ext>
            </p:extLst>
          </p:nvPr>
        </p:nvGraphicFramePr>
        <p:xfrm>
          <a:off x="0" y="1203232"/>
          <a:ext cx="6604000" cy="529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AFBD252-2B9D-4E2B-A63F-D2BB1229B59F}"/>
              </a:ext>
            </a:extLst>
          </p:cNvPr>
          <p:cNvSpPr txBox="1"/>
          <p:nvPr/>
        </p:nvSpPr>
        <p:spPr>
          <a:xfrm>
            <a:off x="6615349" y="1485018"/>
            <a:ext cx="4296324" cy="4278094"/>
          </a:xfrm>
          <a:prstGeom prst="rect">
            <a:avLst/>
          </a:prstGeom>
          <a:noFill/>
        </p:spPr>
        <p:txBody>
          <a:bodyPr wrap="square" rtlCol="0">
            <a:spAutoFit/>
          </a:bodyPr>
          <a:lstStyle/>
          <a:p>
            <a:r>
              <a:rPr lang="en-US" sz="1600" dirty="0"/>
              <a:t>DPME and DALRRD have been engaging on the matter of the NSDF </a:t>
            </a:r>
            <a:r>
              <a:rPr lang="en-US" sz="1600" dirty="0" smtClean="0"/>
              <a:t>Implementation;</a:t>
            </a:r>
            <a:endParaRPr lang="en-US" sz="1600" dirty="0"/>
          </a:p>
          <a:p>
            <a:endParaRPr lang="en-US" sz="1600" dirty="0"/>
          </a:p>
          <a:p>
            <a:r>
              <a:rPr lang="en-US" sz="1600" dirty="0"/>
              <a:t>It was noted that the NSDF is still to be approved by </a:t>
            </a:r>
            <a:r>
              <a:rPr lang="en-US" sz="1600" dirty="0" smtClean="0"/>
              <a:t>Cabinet;</a:t>
            </a:r>
            <a:endParaRPr lang="en-US" sz="1600" dirty="0"/>
          </a:p>
          <a:p>
            <a:endParaRPr lang="en-US" sz="1600" dirty="0"/>
          </a:p>
          <a:p>
            <a:r>
              <a:rPr lang="en-US" sz="1600" dirty="0"/>
              <a:t>Challenges regarding procurement and </a:t>
            </a:r>
            <a:r>
              <a:rPr lang="en-US" sz="1600" dirty="0" smtClean="0"/>
              <a:t>COVID-19 </a:t>
            </a:r>
            <a:r>
              <a:rPr lang="en-US" sz="1600" dirty="0"/>
              <a:t>have delayed procurement of the service provider for the </a:t>
            </a:r>
            <a:r>
              <a:rPr lang="en-US" sz="1600" dirty="0" smtClean="0"/>
              <a:t>implementation charters;</a:t>
            </a:r>
            <a:endParaRPr lang="en-US" sz="1600" dirty="0"/>
          </a:p>
          <a:p>
            <a:endParaRPr lang="en-US" sz="1600" dirty="0"/>
          </a:p>
          <a:p>
            <a:r>
              <a:rPr lang="en-US" sz="1600" dirty="0"/>
              <a:t>It was agreed to conduct two stakeholder engagements (public and external) on the NSDF implementation and a NSDF Implementation Colloquium by 31</a:t>
            </a:r>
            <a:r>
              <a:rPr lang="en-US" sz="1600" baseline="30000" dirty="0"/>
              <a:t>st</a:t>
            </a:r>
            <a:r>
              <a:rPr lang="en-US" sz="1600" dirty="0"/>
              <a:t> March </a:t>
            </a:r>
            <a:r>
              <a:rPr lang="en-US" sz="1600" dirty="0" smtClean="0"/>
              <a:t>2021; </a:t>
            </a:r>
            <a:endParaRPr lang="en-US" sz="1600" dirty="0"/>
          </a:p>
          <a:p>
            <a:endParaRPr lang="en-US" sz="1600" dirty="0"/>
          </a:p>
          <a:p>
            <a:r>
              <a:rPr lang="en-US" sz="1600" dirty="0"/>
              <a:t>DPME is supporting the DALRRD in developing the NSDF Implementation Charters.</a:t>
            </a:r>
          </a:p>
        </p:txBody>
      </p:sp>
      <p:sp>
        <p:nvSpPr>
          <p:cNvPr id="8" name="Title 1"/>
          <p:cNvSpPr>
            <a:spLocks noGrp="1"/>
          </p:cNvSpPr>
          <p:nvPr>
            <p:ph type="title"/>
          </p:nvPr>
        </p:nvSpPr>
        <p:spPr>
          <a:xfrm>
            <a:off x="609600" y="463755"/>
            <a:ext cx="11353800" cy="526845"/>
          </a:xfrm>
          <a:noFill/>
        </p:spPr>
        <p:txBody>
          <a:bodyPr>
            <a:noAutofit/>
          </a:bodyPr>
          <a:lstStyle/>
          <a:p>
            <a:pPr algn="l"/>
            <a:r>
              <a:rPr lang="en-ZA" sz="2800" dirty="0" smtClean="0">
                <a:latin typeface="Arial" panose="020B0604020202020204" pitchFamily="34" charset="0"/>
                <a:cs typeface="Arial" panose="020B0604020202020204" pitchFamily="34" charset="0"/>
              </a:rPr>
              <a:t>NSDF collaboration</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83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8032D86-D110-C440-84FC-CA50F9A0DCA5}"/>
              </a:ext>
            </a:extLst>
          </p:cNvPr>
          <p:cNvSpPr>
            <a:spLocks noGrp="1"/>
          </p:cNvSpPr>
          <p:nvPr>
            <p:ph type="sldNum" sz="quarter" idx="7"/>
          </p:nvPr>
        </p:nvSpPr>
        <p:spPr/>
        <p:txBody>
          <a:bodyPr/>
          <a:lstStyle/>
          <a:p>
            <a:fld id="{B6F15528-21DE-4FAA-801E-634DDDAF4B2B}" type="slidenum">
              <a:rPr lang="en-ZA" smtClean="0"/>
              <a:t>14</a:t>
            </a:fld>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p:nvPr/>
        </p:nvSpPr>
        <p:spPr>
          <a:xfrm>
            <a:off x="509452" y="545521"/>
            <a:ext cx="6641501" cy="382156"/>
          </a:xfrm>
          <a:prstGeom prst="rect">
            <a:avLst/>
          </a:prstGeom>
        </p:spPr>
        <p:txBody>
          <a:bodyPr vert="horz" wrap="square" lIns="0" tIns="12700" rIns="0" bIns="0" rtlCol="0">
            <a:spAutoFit/>
          </a:bodyPr>
          <a:lstStyle/>
          <a:p>
            <a:pPr marL="12700">
              <a:lnSpc>
                <a:spcPct val="100000"/>
              </a:lnSpc>
              <a:spcBef>
                <a:spcPts val="100"/>
              </a:spcBef>
            </a:pPr>
            <a:r>
              <a:rPr lang="en-US" sz="2400" b="1" spc="-25" dirty="0" smtClean="0">
                <a:solidFill>
                  <a:srgbClr val="FFFFFF"/>
                </a:solidFill>
                <a:latin typeface="Arial"/>
                <a:cs typeface="Arial"/>
              </a:rPr>
              <a:t>Presentation Overview</a:t>
            </a:r>
            <a:endParaRPr sz="2400" dirty="0">
              <a:latin typeface="Arial"/>
              <a:cs typeface="Arial"/>
            </a:endParaRPr>
          </a:p>
        </p:txBody>
      </p:sp>
      <p:sp>
        <p:nvSpPr>
          <p:cNvPr id="4" name="object 4"/>
          <p:cNvSpPr txBox="1"/>
          <p:nvPr/>
        </p:nvSpPr>
        <p:spPr>
          <a:xfrm>
            <a:off x="497260" y="1371600"/>
            <a:ext cx="11289702" cy="4013919"/>
          </a:xfrm>
          <a:prstGeom prst="rect">
            <a:avLst/>
          </a:prstGeom>
        </p:spPr>
        <p:txBody>
          <a:bodyPr vert="horz" wrap="square" lIns="0" tIns="12700" rIns="0" bIns="0" rtlCol="0">
            <a:spAutoFit/>
          </a:bodyPr>
          <a:lstStyle/>
          <a:p>
            <a:pPr marL="457200" indent="-457200">
              <a:buAutoNum type="arabicPeriod"/>
            </a:pPr>
            <a:r>
              <a:rPr lang="en-US" sz="2000" dirty="0" smtClean="0">
                <a:latin typeface="Arial" panose="020B0604020202020204" pitchFamily="34" charset="0"/>
                <a:cs typeface="Arial" panose="020B0604020202020204" pitchFamily="34" charset="0"/>
              </a:rPr>
              <a:t>DPME Mandate</a:t>
            </a:r>
          </a:p>
          <a:p>
            <a:pPr marL="457200" indent="-457200">
              <a:buAutoNum type="arabicPeriod"/>
            </a:pPr>
            <a:endParaRPr lang="en-US" sz="2000" dirty="0" smtClean="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The Integrated Planning System</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Priorities of the Medium Term Strategic Framework (MTSF)</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udget </a:t>
            </a:r>
            <a:r>
              <a:rPr lang="en-US" sz="2000" dirty="0" err="1" smtClean="0">
                <a:latin typeface="Arial" panose="020B0604020202020204" pitchFamily="34" charset="0"/>
                <a:cs typeface="Arial" panose="020B0604020202020204" pitchFamily="34" charset="0"/>
              </a:rPr>
              <a:t>Prioritisation</a:t>
            </a:r>
            <a:r>
              <a:rPr lang="en-US" sz="2000" dirty="0" smtClean="0">
                <a:latin typeface="Arial" panose="020B0604020202020204" pitchFamily="34" charset="0"/>
                <a:cs typeface="Arial" panose="020B0604020202020204" pitchFamily="34" charset="0"/>
              </a:rPr>
              <a:t> Framework</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Revision of the MTSF</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Integrated Planning Framework Bill</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Comments on the National Spatial Development Framework (NSDF</a:t>
            </a:r>
            <a:r>
              <a:rPr lang="en-US" dirty="0" smtClean="0">
                <a:latin typeface="Arial" panose="020B0604020202020204" pitchFamily="34" charset="0"/>
                <a:cs typeface="Arial" panose="020B0604020202020204" pitchFamily="34" charset="0"/>
              </a:rPr>
              <a:t>)	</a:t>
            </a:r>
            <a:endParaRPr lang="en-ZA" sz="2000" spc="-3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A233648-9F01-5346-A2F3-89249CD4E923}"/>
              </a:ext>
            </a:extLst>
          </p:cNvPr>
          <p:cNvSpPr>
            <a:spLocks noGrp="1"/>
          </p:cNvSpPr>
          <p:nvPr>
            <p:ph type="sldNum" sz="quarter" idx="7"/>
          </p:nvPr>
        </p:nvSpPr>
        <p:spPr/>
        <p:txBody>
          <a:bodyPr/>
          <a:lstStyle/>
          <a:p>
            <a:fld id="{B6F15528-21DE-4FAA-801E-634DDDAF4B2B}" type="slidenum">
              <a:rPr lang="en-ZA" smtClean="0"/>
              <a:t>2</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19" y="533400"/>
            <a:ext cx="11346108" cy="369332"/>
          </a:xfrm>
        </p:spPr>
        <p:txBody>
          <a:bodyPr/>
          <a:lstStyle/>
          <a:p>
            <a:r>
              <a:rPr lang="en-US" sz="2400" spc="-5" dirty="0" smtClean="0"/>
              <a:t>The Mandate of DPME</a:t>
            </a:r>
            <a:endParaRPr lang="en-US" sz="2400" dirty="0"/>
          </a:p>
        </p:txBody>
      </p:sp>
      <p:sp>
        <p:nvSpPr>
          <p:cNvPr id="4" name="Slide Number Placeholder 3"/>
          <p:cNvSpPr>
            <a:spLocks noGrp="1"/>
          </p:cNvSpPr>
          <p:nvPr>
            <p:ph type="sldNum" sz="quarter" idx="7"/>
          </p:nvPr>
        </p:nvSpPr>
        <p:spPr/>
        <p:txBody>
          <a:bodyPr/>
          <a:lstStyle/>
          <a:p>
            <a:fld id="{B6F15528-21DE-4FAA-801E-634DDDAF4B2B}" type="slidenum">
              <a:rPr lang="en-US" smtClean="0"/>
              <a:t>3</a:t>
            </a:fld>
            <a:endParaRPr lang="en-US" dirty="0"/>
          </a:p>
        </p:txBody>
      </p:sp>
      <p:sp>
        <p:nvSpPr>
          <p:cNvPr id="3" name="Text Placeholder 2"/>
          <p:cNvSpPr>
            <a:spLocks noGrp="1"/>
          </p:cNvSpPr>
          <p:nvPr>
            <p:ph type="body" idx="1"/>
          </p:nvPr>
        </p:nvSpPr>
        <p:spPr>
          <a:xfrm>
            <a:off x="426119" y="1219199"/>
            <a:ext cx="11537281" cy="4001095"/>
          </a:xfrm>
        </p:spPr>
        <p:txBody>
          <a:bodyPr/>
          <a:lstStyle/>
          <a:p>
            <a:pPr marL="285750" indent="-285750" algn="just">
              <a:buFont typeface="Wingdings" panose="05000000000000000000" pitchFamily="2" charset="2"/>
              <a:buChar char="§"/>
            </a:pPr>
            <a:r>
              <a:rPr lang="en-ZA" sz="2000" kern="1200" dirty="0" smtClean="0">
                <a:solidFill>
                  <a:prstClr val="black"/>
                </a:solidFill>
                <a:latin typeface="Arial" panose="020B0604020202020204" pitchFamily="34" charset="0"/>
                <a:ea typeface="Arial" charset="0"/>
                <a:cs typeface="Arial" panose="020B0604020202020204" pitchFamily="34" charset="0"/>
              </a:rPr>
              <a:t>The overall  mandate of DPME is to support national </a:t>
            </a:r>
            <a:r>
              <a:rPr lang="en-ZA" sz="2000" kern="1200" dirty="0">
                <a:solidFill>
                  <a:prstClr val="black"/>
                </a:solidFill>
                <a:latin typeface="Arial" panose="020B0604020202020204" pitchFamily="34" charset="0"/>
                <a:ea typeface="Arial" charset="0"/>
                <a:cs typeface="Arial" panose="020B0604020202020204" pitchFamily="34" charset="0"/>
              </a:rPr>
              <a:t>p</a:t>
            </a:r>
            <a:r>
              <a:rPr lang="en-ZA" sz="2000" kern="1200" dirty="0" smtClean="0">
                <a:solidFill>
                  <a:prstClr val="black"/>
                </a:solidFill>
                <a:latin typeface="Arial" panose="020B0604020202020204" pitchFamily="34" charset="0"/>
                <a:ea typeface="Arial" charset="0"/>
                <a:cs typeface="Arial" panose="020B0604020202020204" pitchFamily="34" charset="0"/>
              </a:rPr>
              <a:t>lanning</a:t>
            </a:r>
            <a:r>
              <a:rPr lang="en-ZA" sz="2000" kern="1200" dirty="0">
                <a:solidFill>
                  <a:prstClr val="black"/>
                </a:solidFill>
                <a:latin typeface="Arial" panose="020B0604020202020204" pitchFamily="34" charset="0"/>
                <a:ea typeface="Arial" charset="0"/>
                <a:cs typeface="Arial" panose="020B0604020202020204" pitchFamily="34" charset="0"/>
              </a:rPr>
              <a:t>, m</a:t>
            </a:r>
            <a:r>
              <a:rPr lang="en-ZA" sz="2000" kern="1200" dirty="0" smtClean="0">
                <a:solidFill>
                  <a:prstClr val="black"/>
                </a:solidFill>
                <a:latin typeface="Arial" panose="020B0604020202020204" pitchFamily="34" charset="0"/>
                <a:ea typeface="Arial" charset="0"/>
                <a:cs typeface="Arial" panose="020B0604020202020204" pitchFamily="34" charset="0"/>
              </a:rPr>
              <a:t>onitoring &amp; evaluation of government programmes in support of the implementation of the </a:t>
            </a:r>
            <a:r>
              <a:rPr lang="en-ZA" sz="2000" kern="1200" dirty="0">
                <a:solidFill>
                  <a:prstClr val="black"/>
                </a:solidFill>
                <a:latin typeface="Arial" panose="020B0604020202020204" pitchFamily="34" charset="0"/>
                <a:ea typeface="Arial" charset="0"/>
                <a:cs typeface="Arial" panose="020B0604020202020204" pitchFamily="34" charset="0"/>
              </a:rPr>
              <a:t>National Development Plan (NDP</a:t>
            </a:r>
            <a:r>
              <a:rPr lang="en-ZA" sz="2000" kern="1200" dirty="0" smtClean="0">
                <a:solidFill>
                  <a:prstClr val="black"/>
                </a:solidFill>
                <a:latin typeface="Arial" panose="020B0604020202020204" pitchFamily="34" charset="0"/>
                <a:ea typeface="Arial" charset="0"/>
                <a:cs typeface="Arial" panose="020B0604020202020204" pitchFamily="34" charset="0"/>
              </a:rPr>
              <a:t>) and Medium Term Strategic Framework (MTSF);</a:t>
            </a:r>
          </a:p>
          <a:p>
            <a:pPr marL="285750" indent="-285750" algn="just">
              <a:buFont typeface="Wingdings" panose="05000000000000000000" pitchFamily="2" charset="2"/>
              <a:buChar char="§"/>
            </a:pPr>
            <a:endParaRPr lang="en-ZA" sz="2000" kern="1200" dirty="0" smtClean="0">
              <a:solidFill>
                <a:prstClr val="black"/>
              </a:solidFill>
              <a:latin typeface="Arial" panose="020B0604020202020204" pitchFamily="34" charset="0"/>
              <a:ea typeface="Arial" charset="0"/>
              <a:cs typeface="Arial" panose="020B0604020202020204" pitchFamily="34" charset="0"/>
            </a:endParaRPr>
          </a:p>
          <a:p>
            <a:pPr marL="285750" indent="-285750" algn="just">
              <a:buFont typeface="Wingdings" panose="05000000000000000000" pitchFamily="2" charset="2"/>
              <a:buChar char="§"/>
            </a:pPr>
            <a:r>
              <a:rPr lang="en-US" sz="2000" kern="1200" dirty="0" smtClean="0">
                <a:solidFill>
                  <a:prstClr val="black"/>
                </a:solidFill>
                <a:latin typeface="Arial" panose="020B0604020202020204" pitchFamily="34" charset="0"/>
                <a:ea typeface="Arial" charset="0"/>
                <a:cs typeface="Arial" panose="020B0604020202020204" pitchFamily="34" charset="0"/>
              </a:rPr>
              <a:t>The NDP is the long term plan and vision of the country which is supported by the National Planning Commission. The NPC is supported by the NPC Secretariat which resides in DPME;</a:t>
            </a:r>
          </a:p>
          <a:p>
            <a:pPr marL="285750" indent="-285750" algn="just">
              <a:buFont typeface="Wingdings" panose="05000000000000000000" pitchFamily="2" charset="2"/>
              <a:buChar char="§"/>
            </a:pPr>
            <a:endParaRPr lang="en-US" sz="2000" kern="1200" dirty="0">
              <a:solidFill>
                <a:prstClr val="black"/>
              </a:solidFill>
              <a:latin typeface="Arial" panose="020B0604020202020204" pitchFamily="34" charset="0"/>
              <a:ea typeface="Arial" charset="0"/>
              <a:cs typeface="Arial" panose="020B0604020202020204" pitchFamily="34" charset="0"/>
            </a:endParaRPr>
          </a:p>
          <a:p>
            <a:pPr marL="285750" indent="-285750" algn="just">
              <a:buFont typeface="Wingdings" panose="05000000000000000000" pitchFamily="2" charset="2"/>
              <a:buChar char="§"/>
            </a:pPr>
            <a:r>
              <a:rPr lang="en-US" sz="2000" kern="1200" dirty="0" smtClean="0">
                <a:solidFill>
                  <a:prstClr val="black"/>
                </a:solidFill>
                <a:latin typeface="Arial" panose="020B0604020202020204" pitchFamily="34" charset="0"/>
                <a:ea typeface="Arial" charset="0"/>
                <a:cs typeface="Arial" panose="020B0604020202020204" pitchFamily="34" charset="0"/>
              </a:rPr>
              <a:t>The MTSF is the five-year plan through which the NDP and the electoral mandate are implemented;</a:t>
            </a:r>
          </a:p>
          <a:p>
            <a:pPr algn="just"/>
            <a:endParaRPr lang="en-US" sz="2000" kern="1200" dirty="0" smtClean="0">
              <a:solidFill>
                <a:prstClr val="black"/>
              </a:solidFill>
              <a:latin typeface="Arial" panose="020B0604020202020204" pitchFamily="34" charset="0"/>
              <a:ea typeface="Arial" charset="0"/>
              <a:cs typeface="Arial" panose="020B0604020202020204" pitchFamily="34" charset="0"/>
            </a:endParaRPr>
          </a:p>
          <a:p>
            <a:pPr marL="285750" indent="-285750" algn="just">
              <a:buFont typeface="Wingdings" panose="05000000000000000000" pitchFamily="2" charset="2"/>
              <a:buChar char="§"/>
            </a:pPr>
            <a:r>
              <a:rPr lang="en-US" sz="2000" kern="1200" dirty="0" smtClean="0">
                <a:solidFill>
                  <a:prstClr val="black"/>
                </a:solidFill>
                <a:latin typeface="Arial" panose="020B0604020202020204" pitchFamily="34" charset="0"/>
                <a:cs typeface="Arial" panose="020B0604020202020204" pitchFamily="34" charset="0"/>
              </a:rPr>
              <a:t>DPME monitors the implementation of the NDP through the MTSF;</a:t>
            </a:r>
          </a:p>
          <a:p>
            <a:pPr marL="285750" indent="-285750" algn="just">
              <a:buFont typeface="Wingdings" panose="05000000000000000000" pitchFamily="2" charset="2"/>
              <a:buChar char="§"/>
            </a:pPr>
            <a:endParaRPr lang="en-US" sz="2000" kern="1200"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2000" kern="1200" dirty="0" smtClean="0">
                <a:solidFill>
                  <a:prstClr val="black"/>
                </a:solidFill>
                <a:latin typeface="Arial" panose="020B0604020202020204" pitchFamily="34" charset="0"/>
                <a:cs typeface="Arial" panose="020B0604020202020204" pitchFamily="34" charset="0"/>
              </a:rPr>
              <a:t>Programmatic evaluations are conducted on the performance of government </a:t>
            </a:r>
            <a:r>
              <a:rPr lang="en-US" sz="2000" kern="1200" dirty="0" err="1" smtClean="0">
                <a:solidFill>
                  <a:prstClr val="black"/>
                </a:solidFill>
                <a:latin typeface="Arial" panose="020B0604020202020204" pitchFamily="34" charset="0"/>
                <a:cs typeface="Arial" panose="020B0604020202020204" pitchFamily="34" charset="0"/>
              </a:rPr>
              <a:t>programmes</a:t>
            </a:r>
            <a:r>
              <a:rPr lang="en-US" sz="2000" kern="1200" dirty="0" smtClean="0">
                <a:solidFill>
                  <a:prstClr val="black"/>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sz="2000" kern="12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96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8914" y="6327086"/>
            <a:ext cx="9143365" cy="0"/>
          </a:xfrm>
          <a:custGeom>
            <a:avLst/>
            <a:gdLst/>
            <a:ahLst/>
            <a:cxnLst/>
            <a:rect l="l" t="t" r="r" b="b"/>
            <a:pathLst>
              <a:path w="9143365">
                <a:moveTo>
                  <a:pt x="0" y="0"/>
                </a:moveTo>
                <a:lnTo>
                  <a:pt x="9143238" y="0"/>
                </a:lnTo>
              </a:path>
            </a:pathLst>
          </a:custGeom>
          <a:ln w="38100">
            <a:solidFill>
              <a:srgbClr val="864311"/>
            </a:solidFill>
          </a:ln>
        </p:spPr>
        <p:txBody>
          <a:bodyPr wrap="square" lIns="0" tIns="0" rIns="0" bIns="0" rtlCol="0"/>
          <a:lstStyle/>
          <a:p>
            <a:endParaRPr sz="1200" dirty="0"/>
          </a:p>
        </p:txBody>
      </p:sp>
      <p:sp>
        <p:nvSpPr>
          <p:cNvPr id="4" name="object 4"/>
          <p:cNvSpPr txBox="1">
            <a:spLocks noGrp="1"/>
          </p:cNvSpPr>
          <p:nvPr>
            <p:ph type="title"/>
          </p:nvPr>
        </p:nvSpPr>
        <p:spPr>
          <a:xfrm>
            <a:off x="381000" y="400967"/>
            <a:ext cx="11811000" cy="536485"/>
          </a:xfrm>
          <a:prstGeom prst="rect">
            <a:avLst/>
          </a:prstGeom>
        </p:spPr>
        <p:txBody>
          <a:bodyPr vert="horz" wrap="square" lIns="0" tIns="116959" rIns="0" bIns="0" rtlCol="0">
            <a:spAutoFit/>
          </a:bodyPr>
          <a:lstStyle/>
          <a:p>
            <a:pPr marL="12699" algn="ctr">
              <a:lnSpc>
                <a:spcPts val="3450"/>
              </a:lnSpc>
            </a:pPr>
            <a:r>
              <a:rPr lang="en-ZA" sz="2800" dirty="0" smtClean="0"/>
              <a:t>The Integrated </a:t>
            </a:r>
            <a:r>
              <a:rPr lang="en-ZA" sz="2800" dirty="0"/>
              <a:t>Planning </a:t>
            </a:r>
            <a:r>
              <a:rPr lang="en-ZA" sz="2800" dirty="0" smtClean="0"/>
              <a:t>System</a:t>
            </a:r>
            <a:endParaRPr sz="2800" dirty="0"/>
          </a:p>
        </p:txBody>
      </p:sp>
      <p:sp>
        <p:nvSpPr>
          <p:cNvPr id="6" name="object 6"/>
          <p:cNvSpPr txBox="1"/>
          <p:nvPr/>
        </p:nvSpPr>
        <p:spPr>
          <a:xfrm>
            <a:off x="9798580" y="6657796"/>
            <a:ext cx="1383537" cy="215444"/>
          </a:xfrm>
          <a:prstGeom prst="rect">
            <a:avLst/>
          </a:prstGeom>
        </p:spPr>
        <p:txBody>
          <a:bodyPr vert="horz" wrap="square" lIns="0" tIns="0" rIns="0" bIns="0" rtlCol="0">
            <a:spAutoFit/>
          </a:bodyPr>
          <a:lstStyle/>
          <a:p>
            <a:pPr marL="25399"/>
            <a:fld id="{81D60167-4931-47E6-BA6A-407CBD079E47}" type="slidenum">
              <a:rPr sz="1400" dirty="0">
                <a:solidFill>
                  <a:srgbClr val="888888"/>
                </a:solidFill>
                <a:latin typeface="Arial"/>
                <a:cs typeface="Arial"/>
              </a:rPr>
              <a:pPr marL="25399"/>
              <a:t>4</a:t>
            </a:fld>
            <a:endParaRPr sz="1400" dirty="0">
              <a:latin typeface="Arial"/>
              <a:cs typeface="Arial"/>
            </a:endParaRPr>
          </a:p>
        </p:txBody>
      </p:sp>
      <p:sp>
        <p:nvSpPr>
          <p:cNvPr id="7" name="TextBox 6"/>
          <p:cNvSpPr txBox="1"/>
          <p:nvPr/>
        </p:nvSpPr>
        <p:spPr>
          <a:xfrm>
            <a:off x="5046404" y="1680880"/>
            <a:ext cx="3303980" cy="276999"/>
          </a:xfrm>
          <a:prstGeom prst="rect">
            <a:avLst/>
          </a:prstGeom>
          <a:solidFill>
            <a:schemeClr val="accent2">
              <a:lumMod val="40000"/>
              <a:lumOff val="60000"/>
            </a:schemeClr>
          </a:solidFill>
          <a:ln>
            <a:noFill/>
          </a:ln>
        </p:spPr>
        <p:txBody>
          <a:bodyPr wrap="square" rtlCol="0" anchor="ctr">
            <a:spAutoFit/>
          </a:bodyPr>
          <a:lstStyle/>
          <a:p>
            <a:pPr algn="ctr"/>
            <a:r>
              <a:rPr lang="en-ZA" sz="1200" dirty="0"/>
              <a:t>NATIONAL DEVELOPMENT PLAN</a:t>
            </a:r>
          </a:p>
        </p:txBody>
      </p:sp>
      <p:sp>
        <p:nvSpPr>
          <p:cNvPr id="9" name="TextBox 8"/>
          <p:cNvSpPr txBox="1"/>
          <p:nvPr/>
        </p:nvSpPr>
        <p:spPr>
          <a:xfrm>
            <a:off x="6602320" y="1143201"/>
            <a:ext cx="3962400" cy="276999"/>
          </a:xfrm>
          <a:prstGeom prst="rect">
            <a:avLst/>
          </a:prstGeom>
          <a:solidFill>
            <a:schemeClr val="tx2">
              <a:lumMod val="40000"/>
              <a:lumOff val="60000"/>
            </a:schemeClr>
          </a:solidFill>
          <a:ln>
            <a:noFill/>
          </a:ln>
        </p:spPr>
        <p:txBody>
          <a:bodyPr wrap="square" rtlCol="0" anchor="ctr">
            <a:spAutoFit/>
          </a:bodyPr>
          <a:lstStyle/>
          <a:p>
            <a:pPr algn="ctr"/>
            <a:r>
              <a:rPr lang="en-ZA" sz="1200" dirty="0"/>
              <a:t>CONSTITUTIONAL AND LEGISLATIVE MANDATES</a:t>
            </a:r>
          </a:p>
        </p:txBody>
      </p:sp>
      <p:sp>
        <p:nvSpPr>
          <p:cNvPr id="10" name="TextBox 9"/>
          <p:cNvSpPr txBox="1"/>
          <p:nvPr/>
        </p:nvSpPr>
        <p:spPr>
          <a:xfrm>
            <a:off x="8837700" y="2507182"/>
            <a:ext cx="1511465" cy="461665"/>
          </a:xfrm>
          <a:prstGeom prst="rect">
            <a:avLst/>
          </a:prstGeom>
          <a:solidFill>
            <a:schemeClr val="tx2">
              <a:lumMod val="40000"/>
              <a:lumOff val="60000"/>
            </a:schemeClr>
          </a:solidFill>
          <a:ln>
            <a:noFill/>
          </a:ln>
        </p:spPr>
        <p:txBody>
          <a:bodyPr wrap="square" rtlCol="0" anchor="ctr">
            <a:spAutoFit/>
          </a:bodyPr>
          <a:lstStyle/>
          <a:p>
            <a:pPr algn="ctr"/>
            <a:r>
              <a:rPr lang="en-ZA" sz="1200" dirty="0"/>
              <a:t>Sector Policies and Priorities</a:t>
            </a:r>
          </a:p>
        </p:txBody>
      </p:sp>
      <p:sp>
        <p:nvSpPr>
          <p:cNvPr id="11" name="TextBox 10"/>
          <p:cNvSpPr txBox="1"/>
          <p:nvPr/>
        </p:nvSpPr>
        <p:spPr>
          <a:xfrm>
            <a:off x="1931770" y="2333108"/>
            <a:ext cx="3303980" cy="276999"/>
          </a:xfrm>
          <a:prstGeom prst="rect">
            <a:avLst/>
          </a:prstGeom>
          <a:solidFill>
            <a:schemeClr val="accent2">
              <a:lumMod val="40000"/>
              <a:lumOff val="60000"/>
            </a:schemeClr>
          </a:solidFill>
          <a:ln>
            <a:noFill/>
          </a:ln>
        </p:spPr>
        <p:txBody>
          <a:bodyPr wrap="square" rtlCol="0" anchor="ctr">
            <a:spAutoFit/>
          </a:bodyPr>
          <a:lstStyle/>
          <a:p>
            <a:pPr algn="ctr"/>
            <a:r>
              <a:rPr lang="en-ZA" sz="1200" dirty="0" smtClean="0"/>
              <a:t>Medium Term Strategic Framework</a:t>
            </a:r>
            <a:endParaRPr lang="en-ZA" sz="1200" dirty="0"/>
          </a:p>
        </p:txBody>
      </p:sp>
      <p:sp>
        <p:nvSpPr>
          <p:cNvPr id="12" name="TextBox 11"/>
          <p:cNvSpPr txBox="1"/>
          <p:nvPr/>
        </p:nvSpPr>
        <p:spPr>
          <a:xfrm>
            <a:off x="1757253" y="1687870"/>
            <a:ext cx="3147511" cy="276999"/>
          </a:xfrm>
          <a:prstGeom prst="rect">
            <a:avLst/>
          </a:prstGeom>
          <a:solidFill>
            <a:schemeClr val="accent6">
              <a:lumMod val="40000"/>
              <a:lumOff val="60000"/>
            </a:schemeClr>
          </a:solidFill>
          <a:ln>
            <a:noFill/>
          </a:ln>
        </p:spPr>
        <p:txBody>
          <a:bodyPr wrap="square" rtlCol="0" anchor="ctr">
            <a:spAutoFit/>
          </a:bodyPr>
          <a:lstStyle/>
          <a:p>
            <a:pPr algn="ctr"/>
            <a:r>
              <a:rPr lang="en-ZA" sz="1200" dirty="0"/>
              <a:t>Ruling Party Election Manifesto</a:t>
            </a:r>
          </a:p>
        </p:txBody>
      </p:sp>
      <p:sp>
        <p:nvSpPr>
          <p:cNvPr id="13" name="TextBox 12"/>
          <p:cNvSpPr txBox="1"/>
          <p:nvPr/>
        </p:nvSpPr>
        <p:spPr>
          <a:xfrm>
            <a:off x="3860246" y="3040581"/>
            <a:ext cx="1870365" cy="276999"/>
          </a:xfrm>
          <a:prstGeom prst="rect">
            <a:avLst/>
          </a:prstGeom>
          <a:solidFill>
            <a:schemeClr val="accent4">
              <a:lumMod val="60000"/>
              <a:lumOff val="40000"/>
            </a:schemeClr>
          </a:solidFill>
          <a:ln>
            <a:noFill/>
          </a:ln>
        </p:spPr>
        <p:txBody>
          <a:bodyPr wrap="square" rtlCol="0" anchor="ctr">
            <a:spAutoFit/>
          </a:bodyPr>
          <a:lstStyle/>
          <a:p>
            <a:pPr algn="ctr"/>
            <a:r>
              <a:rPr lang="en-ZA" sz="1200" dirty="0"/>
              <a:t>Strategic Plan</a:t>
            </a:r>
          </a:p>
        </p:txBody>
      </p:sp>
      <p:sp>
        <p:nvSpPr>
          <p:cNvPr id="14" name="TextBox 13"/>
          <p:cNvSpPr txBox="1"/>
          <p:nvPr/>
        </p:nvSpPr>
        <p:spPr>
          <a:xfrm>
            <a:off x="6112228" y="3040581"/>
            <a:ext cx="2619509" cy="276999"/>
          </a:xfrm>
          <a:prstGeom prst="rect">
            <a:avLst/>
          </a:prstGeom>
          <a:solidFill>
            <a:schemeClr val="accent4">
              <a:lumMod val="60000"/>
              <a:lumOff val="40000"/>
            </a:schemeClr>
          </a:solidFill>
          <a:ln>
            <a:noFill/>
          </a:ln>
        </p:spPr>
        <p:txBody>
          <a:bodyPr wrap="square" rtlCol="0" anchor="ctr">
            <a:spAutoFit/>
          </a:bodyPr>
          <a:lstStyle/>
          <a:p>
            <a:pPr algn="ctr"/>
            <a:r>
              <a:rPr lang="en-ZA" sz="1200" dirty="0"/>
              <a:t>Annual Performance Plan</a:t>
            </a:r>
          </a:p>
        </p:txBody>
      </p:sp>
      <p:sp>
        <p:nvSpPr>
          <p:cNvPr id="15" name="TextBox 14"/>
          <p:cNvSpPr txBox="1"/>
          <p:nvPr/>
        </p:nvSpPr>
        <p:spPr>
          <a:xfrm>
            <a:off x="8035578" y="3497781"/>
            <a:ext cx="2619509" cy="276999"/>
          </a:xfrm>
          <a:prstGeom prst="rect">
            <a:avLst/>
          </a:prstGeom>
          <a:solidFill>
            <a:schemeClr val="accent4">
              <a:lumMod val="60000"/>
              <a:lumOff val="40000"/>
            </a:schemeClr>
          </a:solidFill>
          <a:ln>
            <a:noFill/>
          </a:ln>
        </p:spPr>
        <p:txBody>
          <a:bodyPr wrap="square" rtlCol="0" anchor="ctr">
            <a:spAutoFit/>
          </a:bodyPr>
          <a:lstStyle/>
          <a:p>
            <a:pPr algn="ctr"/>
            <a:r>
              <a:rPr lang="en-ZA" sz="1200" dirty="0"/>
              <a:t>Annual Operational Plan</a:t>
            </a:r>
          </a:p>
        </p:txBody>
      </p:sp>
      <p:sp>
        <p:nvSpPr>
          <p:cNvPr id="16" name="TextBox 15"/>
          <p:cNvSpPr txBox="1"/>
          <p:nvPr/>
        </p:nvSpPr>
        <p:spPr>
          <a:xfrm>
            <a:off x="8035579" y="3952345"/>
            <a:ext cx="2607831" cy="276999"/>
          </a:xfrm>
          <a:prstGeom prst="rect">
            <a:avLst/>
          </a:prstGeom>
          <a:solidFill>
            <a:schemeClr val="accent4">
              <a:lumMod val="60000"/>
              <a:lumOff val="40000"/>
            </a:schemeClr>
          </a:solidFill>
          <a:ln>
            <a:noFill/>
          </a:ln>
        </p:spPr>
        <p:txBody>
          <a:bodyPr wrap="square" rtlCol="0" anchor="ctr">
            <a:spAutoFit/>
          </a:bodyPr>
          <a:lstStyle/>
          <a:p>
            <a:pPr algn="ctr"/>
            <a:r>
              <a:rPr lang="en-ZA" sz="1200" dirty="0"/>
              <a:t>Implementation Programme Plan</a:t>
            </a:r>
          </a:p>
        </p:txBody>
      </p:sp>
      <p:sp>
        <p:nvSpPr>
          <p:cNvPr id="17" name="TextBox 16"/>
          <p:cNvSpPr txBox="1"/>
          <p:nvPr/>
        </p:nvSpPr>
        <p:spPr>
          <a:xfrm>
            <a:off x="1831170" y="4499956"/>
            <a:ext cx="1511466" cy="461665"/>
          </a:xfrm>
          <a:prstGeom prst="rect">
            <a:avLst/>
          </a:prstGeom>
          <a:solidFill>
            <a:schemeClr val="accent6">
              <a:lumMod val="60000"/>
              <a:lumOff val="40000"/>
            </a:schemeClr>
          </a:solidFill>
          <a:ln>
            <a:noFill/>
          </a:ln>
        </p:spPr>
        <p:txBody>
          <a:bodyPr wrap="square" rtlCol="0" anchor="ctr">
            <a:spAutoFit/>
          </a:bodyPr>
          <a:lstStyle/>
          <a:p>
            <a:pPr algn="ctr"/>
            <a:r>
              <a:rPr lang="en-ZA" sz="1200" dirty="0"/>
              <a:t>Provincial Policies and Priorities</a:t>
            </a:r>
          </a:p>
        </p:txBody>
      </p:sp>
      <p:sp>
        <p:nvSpPr>
          <p:cNvPr id="18" name="TextBox 17"/>
          <p:cNvSpPr txBox="1"/>
          <p:nvPr/>
        </p:nvSpPr>
        <p:spPr>
          <a:xfrm>
            <a:off x="3866278" y="4413708"/>
            <a:ext cx="1870365" cy="276999"/>
          </a:xfrm>
          <a:prstGeom prst="rect">
            <a:avLst/>
          </a:prstGeom>
          <a:solidFill>
            <a:schemeClr val="accent6">
              <a:lumMod val="60000"/>
              <a:lumOff val="40000"/>
            </a:schemeClr>
          </a:solidFill>
          <a:ln>
            <a:noFill/>
          </a:ln>
        </p:spPr>
        <p:txBody>
          <a:bodyPr wrap="square" rtlCol="0" anchor="ctr">
            <a:spAutoFit/>
          </a:bodyPr>
          <a:lstStyle/>
          <a:p>
            <a:pPr algn="ctr"/>
            <a:r>
              <a:rPr lang="en-ZA" sz="1200" dirty="0"/>
              <a:t>Strategic Plan</a:t>
            </a:r>
          </a:p>
        </p:txBody>
      </p:sp>
      <p:sp>
        <p:nvSpPr>
          <p:cNvPr id="19" name="TextBox 18"/>
          <p:cNvSpPr txBox="1"/>
          <p:nvPr/>
        </p:nvSpPr>
        <p:spPr>
          <a:xfrm>
            <a:off x="6112228" y="4412181"/>
            <a:ext cx="2619509" cy="276999"/>
          </a:xfrm>
          <a:prstGeom prst="rect">
            <a:avLst/>
          </a:prstGeom>
          <a:solidFill>
            <a:schemeClr val="accent6">
              <a:lumMod val="60000"/>
              <a:lumOff val="40000"/>
            </a:schemeClr>
          </a:solidFill>
          <a:ln>
            <a:noFill/>
          </a:ln>
        </p:spPr>
        <p:txBody>
          <a:bodyPr wrap="square" rtlCol="0" anchor="ctr">
            <a:spAutoFit/>
          </a:bodyPr>
          <a:lstStyle/>
          <a:p>
            <a:pPr algn="ctr"/>
            <a:r>
              <a:rPr lang="en-ZA" sz="1200" dirty="0"/>
              <a:t>Annual Performance Plan</a:t>
            </a:r>
          </a:p>
        </p:txBody>
      </p:sp>
      <p:sp>
        <p:nvSpPr>
          <p:cNvPr id="20" name="TextBox 19"/>
          <p:cNvSpPr txBox="1"/>
          <p:nvPr/>
        </p:nvSpPr>
        <p:spPr>
          <a:xfrm>
            <a:off x="8029738" y="4800463"/>
            <a:ext cx="2619509" cy="276999"/>
          </a:xfrm>
          <a:prstGeom prst="rect">
            <a:avLst/>
          </a:prstGeom>
          <a:solidFill>
            <a:schemeClr val="accent6">
              <a:lumMod val="60000"/>
              <a:lumOff val="40000"/>
            </a:schemeClr>
          </a:solidFill>
          <a:ln>
            <a:noFill/>
          </a:ln>
        </p:spPr>
        <p:txBody>
          <a:bodyPr wrap="square" rtlCol="0" anchor="ctr">
            <a:spAutoFit/>
          </a:bodyPr>
          <a:lstStyle/>
          <a:p>
            <a:pPr algn="ctr"/>
            <a:r>
              <a:rPr lang="en-ZA" sz="1200" dirty="0"/>
              <a:t>Annual Operational Plan</a:t>
            </a:r>
          </a:p>
        </p:txBody>
      </p:sp>
      <p:sp>
        <p:nvSpPr>
          <p:cNvPr id="21" name="TextBox 20"/>
          <p:cNvSpPr txBox="1"/>
          <p:nvPr/>
        </p:nvSpPr>
        <p:spPr>
          <a:xfrm>
            <a:off x="8038199" y="5146257"/>
            <a:ext cx="2605210" cy="276999"/>
          </a:xfrm>
          <a:prstGeom prst="rect">
            <a:avLst/>
          </a:prstGeom>
          <a:solidFill>
            <a:schemeClr val="accent6">
              <a:lumMod val="60000"/>
              <a:lumOff val="40000"/>
            </a:schemeClr>
          </a:solidFill>
          <a:ln>
            <a:noFill/>
          </a:ln>
        </p:spPr>
        <p:txBody>
          <a:bodyPr wrap="square" rtlCol="0" anchor="ctr">
            <a:spAutoFit/>
          </a:bodyPr>
          <a:lstStyle/>
          <a:p>
            <a:pPr algn="ctr"/>
            <a:r>
              <a:rPr lang="en-ZA" sz="1200" dirty="0"/>
              <a:t>Implementation Programme Plan</a:t>
            </a:r>
          </a:p>
        </p:txBody>
      </p:sp>
      <p:sp>
        <p:nvSpPr>
          <p:cNvPr id="22" name="TextBox 21"/>
          <p:cNvSpPr txBox="1"/>
          <p:nvPr/>
        </p:nvSpPr>
        <p:spPr>
          <a:xfrm>
            <a:off x="3342637" y="5555181"/>
            <a:ext cx="5529939" cy="276999"/>
          </a:xfrm>
          <a:prstGeom prst="rect">
            <a:avLst/>
          </a:prstGeom>
          <a:solidFill>
            <a:schemeClr val="bg2">
              <a:lumMod val="90000"/>
            </a:schemeClr>
          </a:solidFill>
          <a:ln>
            <a:noFill/>
          </a:ln>
        </p:spPr>
        <p:txBody>
          <a:bodyPr wrap="square" rtlCol="0" anchor="ctr">
            <a:spAutoFit/>
          </a:bodyPr>
          <a:lstStyle/>
          <a:p>
            <a:pPr algn="ctr"/>
            <a:r>
              <a:rPr lang="en-ZA" sz="1200" dirty="0"/>
              <a:t>Local Government Integrated Development Plans</a:t>
            </a:r>
          </a:p>
        </p:txBody>
      </p:sp>
      <p:cxnSp>
        <p:nvCxnSpPr>
          <p:cNvPr id="23" name="Elbow Connector 22"/>
          <p:cNvCxnSpPr>
            <a:stCxn id="17" idx="3"/>
            <a:endCxn id="18" idx="1"/>
          </p:cNvCxnSpPr>
          <p:nvPr/>
        </p:nvCxnSpPr>
        <p:spPr>
          <a:xfrm flipV="1">
            <a:off x="3342637" y="4552208"/>
            <a:ext cx="523641" cy="178580"/>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1" idx="2"/>
            <a:endCxn id="13" idx="1"/>
          </p:cNvCxnSpPr>
          <p:nvPr/>
        </p:nvCxnSpPr>
        <p:spPr>
          <a:xfrm rot="16200000" flipH="1">
            <a:off x="3437515" y="2756352"/>
            <a:ext cx="568974" cy="276485"/>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1"/>
            <a:endCxn id="13" idx="0"/>
          </p:cNvCxnSpPr>
          <p:nvPr/>
        </p:nvCxnSpPr>
        <p:spPr>
          <a:xfrm rot="10800000" flipV="1">
            <a:off x="4795429" y="2738014"/>
            <a:ext cx="4042271" cy="302567"/>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4" idx="2"/>
            <a:endCxn id="15" idx="1"/>
          </p:cNvCxnSpPr>
          <p:nvPr/>
        </p:nvCxnSpPr>
        <p:spPr>
          <a:xfrm rot="16200000" flipH="1">
            <a:off x="7569430" y="3170133"/>
            <a:ext cx="318701" cy="61359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4" idx="2"/>
            <a:endCxn id="16" idx="1"/>
          </p:cNvCxnSpPr>
          <p:nvPr/>
        </p:nvCxnSpPr>
        <p:spPr>
          <a:xfrm rot="16200000" flipH="1">
            <a:off x="7342149" y="3397414"/>
            <a:ext cx="773265" cy="61359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9" idx="2"/>
            <a:endCxn id="20" idx="1"/>
          </p:cNvCxnSpPr>
          <p:nvPr/>
        </p:nvCxnSpPr>
        <p:spPr>
          <a:xfrm rot="16200000" flipH="1">
            <a:off x="7600970" y="4510194"/>
            <a:ext cx="249783" cy="60775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2"/>
            <a:endCxn id="21" idx="1"/>
          </p:cNvCxnSpPr>
          <p:nvPr/>
        </p:nvCxnSpPr>
        <p:spPr>
          <a:xfrm rot="16200000" flipH="1">
            <a:off x="7432304" y="4678860"/>
            <a:ext cx="595577" cy="61621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14" idx="1"/>
          </p:cNvCxnSpPr>
          <p:nvPr/>
        </p:nvCxnSpPr>
        <p:spPr>
          <a:xfrm>
            <a:off x="5730610" y="3179081"/>
            <a:ext cx="3816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3"/>
            <a:endCxn id="19" idx="1"/>
          </p:cNvCxnSpPr>
          <p:nvPr/>
        </p:nvCxnSpPr>
        <p:spPr>
          <a:xfrm flipV="1">
            <a:off x="5736643" y="4550682"/>
            <a:ext cx="375586" cy="15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Down Arrow 32"/>
          <p:cNvSpPr/>
          <p:nvPr/>
        </p:nvSpPr>
        <p:spPr>
          <a:xfrm>
            <a:off x="3981699" y="3271991"/>
            <a:ext cx="193663" cy="11401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34" name="Down Arrow 33"/>
          <p:cNvSpPr/>
          <p:nvPr/>
        </p:nvSpPr>
        <p:spPr>
          <a:xfrm>
            <a:off x="6894260" y="3291140"/>
            <a:ext cx="169475" cy="1121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35" name="Down Arrow 34"/>
          <p:cNvSpPr/>
          <p:nvPr/>
        </p:nvSpPr>
        <p:spPr>
          <a:xfrm>
            <a:off x="3986122" y="4698340"/>
            <a:ext cx="165371" cy="812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cxnSp>
        <p:nvCxnSpPr>
          <p:cNvPr id="36" name="Straight Connector 35"/>
          <p:cNvCxnSpPr/>
          <p:nvPr/>
        </p:nvCxnSpPr>
        <p:spPr>
          <a:xfrm>
            <a:off x="1578150" y="4278069"/>
            <a:ext cx="9144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78150" y="5478981"/>
            <a:ext cx="9144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07092" y="2583381"/>
            <a:ext cx="369332" cy="1682148"/>
          </a:xfrm>
          <a:prstGeom prst="rect">
            <a:avLst/>
          </a:prstGeom>
          <a:noFill/>
        </p:spPr>
        <p:txBody>
          <a:bodyPr vert="vert270" wrap="square" rtlCol="0" anchor="ctr">
            <a:spAutoFit/>
          </a:bodyPr>
          <a:lstStyle/>
          <a:p>
            <a:pPr algn="ctr"/>
            <a:r>
              <a:rPr lang="en-ZA" sz="1200" dirty="0"/>
              <a:t>National Sphere</a:t>
            </a:r>
          </a:p>
        </p:txBody>
      </p:sp>
      <p:sp>
        <p:nvSpPr>
          <p:cNvPr id="39" name="TextBox 38"/>
          <p:cNvSpPr txBox="1"/>
          <p:nvPr/>
        </p:nvSpPr>
        <p:spPr>
          <a:xfrm>
            <a:off x="1488826" y="4031181"/>
            <a:ext cx="369332" cy="1682148"/>
          </a:xfrm>
          <a:prstGeom prst="rect">
            <a:avLst/>
          </a:prstGeom>
          <a:noFill/>
        </p:spPr>
        <p:txBody>
          <a:bodyPr vert="vert270" wrap="square" rtlCol="0" anchor="ctr">
            <a:spAutoFit/>
          </a:bodyPr>
          <a:lstStyle/>
          <a:p>
            <a:pPr algn="ctr"/>
            <a:r>
              <a:rPr lang="en-ZA" sz="1200" dirty="0"/>
              <a:t>Provincial Sphere</a:t>
            </a:r>
          </a:p>
        </p:txBody>
      </p:sp>
      <p:sp>
        <p:nvSpPr>
          <p:cNvPr id="40" name="TextBox 39"/>
          <p:cNvSpPr txBox="1"/>
          <p:nvPr/>
        </p:nvSpPr>
        <p:spPr>
          <a:xfrm>
            <a:off x="1507092" y="5067501"/>
            <a:ext cx="369332" cy="1682148"/>
          </a:xfrm>
          <a:prstGeom prst="rect">
            <a:avLst/>
          </a:prstGeom>
          <a:noFill/>
        </p:spPr>
        <p:txBody>
          <a:bodyPr vert="vert270" wrap="square" rtlCol="0" anchor="ctr">
            <a:spAutoFit/>
          </a:bodyPr>
          <a:lstStyle/>
          <a:p>
            <a:pPr algn="ctr"/>
            <a:r>
              <a:rPr lang="en-ZA" sz="1200" dirty="0"/>
              <a:t>Local Sphere</a:t>
            </a:r>
          </a:p>
        </p:txBody>
      </p:sp>
      <p:sp>
        <p:nvSpPr>
          <p:cNvPr id="41" name="TextBox 40"/>
          <p:cNvSpPr txBox="1"/>
          <p:nvPr/>
        </p:nvSpPr>
        <p:spPr>
          <a:xfrm>
            <a:off x="4621998" y="3619624"/>
            <a:ext cx="1870365" cy="276999"/>
          </a:xfrm>
          <a:prstGeom prst="rect">
            <a:avLst/>
          </a:prstGeom>
          <a:solidFill>
            <a:schemeClr val="accent5">
              <a:lumMod val="40000"/>
              <a:lumOff val="60000"/>
            </a:schemeClr>
          </a:solidFill>
          <a:ln>
            <a:noFill/>
          </a:ln>
        </p:spPr>
        <p:txBody>
          <a:bodyPr wrap="square" rtlCol="0" anchor="ctr">
            <a:spAutoFit/>
          </a:bodyPr>
          <a:lstStyle/>
          <a:p>
            <a:pPr algn="ctr"/>
            <a:r>
              <a:rPr lang="en-ZA" sz="1200" dirty="0"/>
              <a:t>3A Public Entity Plans</a:t>
            </a:r>
          </a:p>
        </p:txBody>
      </p:sp>
      <p:sp>
        <p:nvSpPr>
          <p:cNvPr id="42" name="Down Arrow 41"/>
          <p:cNvSpPr/>
          <p:nvPr/>
        </p:nvSpPr>
        <p:spPr>
          <a:xfrm>
            <a:off x="4845774" y="3337521"/>
            <a:ext cx="197782" cy="2773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43" name="Down Arrow 42"/>
          <p:cNvSpPr/>
          <p:nvPr/>
        </p:nvSpPr>
        <p:spPr>
          <a:xfrm>
            <a:off x="6112943" y="3313192"/>
            <a:ext cx="219436" cy="2864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44" name="TextBox 43"/>
          <p:cNvSpPr txBox="1"/>
          <p:nvPr/>
        </p:nvSpPr>
        <p:spPr>
          <a:xfrm>
            <a:off x="4598041" y="5031291"/>
            <a:ext cx="1870365" cy="276999"/>
          </a:xfrm>
          <a:prstGeom prst="rect">
            <a:avLst/>
          </a:prstGeom>
          <a:solidFill>
            <a:schemeClr val="accent5">
              <a:lumMod val="40000"/>
              <a:lumOff val="60000"/>
            </a:schemeClr>
          </a:solidFill>
          <a:ln>
            <a:noFill/>
          </a:ln>
        </p:spPr>
        <p:txBody>
          <a:bodyPr wrap="square" rtlCol="0" anchor="ctr">
            <a:spAutoFit/>
          </a:bodyPr>
          <a:lstStyle/>
          <a:p>
            <a:pPr algn="ctr"/>
            <a:r>
              <a:rPr lang="en-ZA" sz="1200" dirty="0"/>
              <a:t>3C Public Entity Plans</a:t>
            </a:r>
          </a:p>
        </p:txBody>
      </p:sp>
      <p:sp>
        <p:nvSpPr>
          <p:cNvPr id="45" name="Down Arrow 44"/>
          <p:cNvSpPr/>
          <p:nvPr/>
        </p:nvSpPr>
        <p:spPr>
          <a:xfrm>
            <a:off x="4877692" y="4673826"/>
            <a:ext cx="197602" cy="3346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46" name="Down Arrow 45"/>
          <p:cNvSpPr/>
          <p:nvPr/>
        </p:nvSpPr>
        <p:spPr>
          <a:xfrm flipV="1">
            <a:off x="4266376" y="4703014"/>
            <a:ext cx="191362" cy="8357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47" name="Down Arrow 46"/>
          <p:cNvSpPr/>
          <p:nvPr/>
        </p:nvSpPr>
        <p:spPr>
          <a:xfrm flipV="1">
            <a:off x="6583288" y="4689179"/>
            <a:ext cx="189512" cy="8481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48" name="Down Arrow 47"/>
          <p:cNvSpPr/>
          <p:nvPr/>
        </p:nvSpPr>
        <p:spPr>
          <a:xfrm>
            <a:off x="6155920" y="4696594"/>
            <a:ext cx="197602" cy="3346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49" name="Down Arrow 48"/>
          <p:cNvSpPr/>
          <p:nvPr/>
        </p:nvSpPr>
        <p:spPr>
          <a:xfrm>
            <a:off x="6912151" y="4689179"/>
            <a:ext cx="199209" cy="8481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50" name="Down Arrow 49"/>
          <p:cNvSpPr/>
          <p:nvPr/>
        </p:nvSpPr>
        <p:spPr>
          <a:xfrm flipV="1">
            <a:off x="4312033" y="3287880"/>
            <a:ext cx="188981" cy="11135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51" name="Down Arrow 50"/>
          <p:cNvSpPr/>
          <p:nvPr/>
        </p:nvSpPr>
        <p:spPr>
          <a:xfrm flipV="1">
            <a:off x="6574890" y="3289064"/>
            <a:ext cx="150935" cy="11231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cxnSp>
        <p:nvCxnSpPr>
          <p:cNvPr id="52" name="Elbow Connector 51"/>
          <p:cNvCxnSpPr>
            <a:stCxn id="22" idx="1"/>
            <a:endCxn id="17" idx="2"/>
          </p:cNvCxnSpPr>
          <p:nvPr/>
        </p:nvCxnSpPr>
        <p:spPr>
          <a:xfrm rot="10800000">
            <a:off x="2586904" y="4961622"/>
            <a:ext cx="755733" cy="732061"/>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654519" y="1140132"/>
            <a:ext cx="4677860" cy="276999"/>
          </a:xfrm>
          <a:prstGeom prst="rect">
            <a:avLst/>
          </a:prstGeom>
          <a:solidFill>
            <a:schemeClr val="accent2">
              <a:lumMod val="40000"/>
              <a:lumOff val="60000"/>
            </a:schemeClr>
          </a:solidFill>
          <a:ln>
            <a:noFill/>
          </a:ln>
        </p:spPr>
        <p:txBody>
          <a:bodyPr wrap="square" rtlCol="0" anchor="ctr">
            <a:spAutoFit/>
          </a:bodyPr>
          <a:lstStyle>
            <a:defPPr>
              <a:defRPr lang="en-US"/>
            </a:defPPr>
            <a:lvl1pPr algn="ctr">
              <a:defRPr>
                <a:solidFill>
                  <a:schemeClr val="bg1"/>
                </a:solidFill>
              </a:defRPr>
            </a:lvl1pPr>
          </a:lstStyle>
          <a:p>
            <a:r>
              <a:rPr lang="en-ZA" sz="1200" dirty="0">
                <a:solidFill>
                  <a:schemeClr val="tx1"/>
                </a:solidFill>
              </a:rPr>
              <a:t>INTERNATIONAL AND REGIONAL DEVELOPMENT PRIORITIES</a:t>
            </a:r>
          </a:p>
        </p:txBody>
      </p:sp>
      <p:cxnSp>
        <p:nvCxnSpPr>
          <p:cNvPr id="54" name="Elbow Connector 53"/>
          <p:cNvCxnSpPr>
            <a:stCxn id="12" idx="1"/>
            <a:endCxn id="11" idx="1"/>
          </p:cNvCxnSpPr>
          <p:nvPr/>
        </p:nvCxnSpPr>
        <p:spPr>
          <a:xfrm rot="10800000" flipH="1" flipV="1">
            <a:off x="1757252" y="1826370"/>
            <a:ext cx="174518" cy="645238"/>
          </a:xfrm>
          <a:prstGeom prst="bentConnector3">
            <a:avLst>
              <a:gd name="adj1" fmla="val -68114"/>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86172" y="2333513"/>
            <a:ext cx="2471621" cy="276999"/>
          </a:xfrm>
          <a:prstGeom prst="rect">
            <a:avLst/>
          </a:prstGeom>
          <a:solidFill>
            <a:schemeClr val="accent2">
              <a:lumMod val="40000"/>
              <a:lumOff val="60000"/>
            </a:schemeClr>
          </a:solidFill>
          <a:ln>
            <a:noFill/>
          </a:ln>
        </p:spPr>
        <p:txBody>
          <a:bodyPr wrap="square" rtlCol="0" anchor="ctr">
            <a:spAutoFit/>
          </a:bodyPr>
          <a:lstStyle/>
          <a:p>
            <a:pPr algn="ctr"/>
            <a:r>
              <a:rPr lang="en-ZA" sz="1200" dirty="0"/>
              <a:t>Budget Prioritisation Framework</a:t>
            </a:r>
          </a:p>
        </p:txBody>
      </p:sp>
      <p:cxnSp>
        <p:nvCxnSpPr>
          <p:cNvPr id="56" name="Straight Arrow Connector 55"/>
          <p:cNvCxnSpPr>
            <a:stCxn id="55" idx="2"/>
            <a:endCxn id="14" idx="0"/>
          </p:cNvCxnSpPr>
          <p:nvPr/>
        </p:nvCxnSpPr>
        <p:spPr>
          <a:xfrm>
            <a:off x="7421983" y="2610512"/>
            <a:ext cx="1" cy="430069"/>
          </a:xfrm>
          <a:prstGeom prst="straightConnector1">
            <a:avLst/>
          </a:prstGeom>
          <a:ln w="28575" cap="flat" cmpd="sng" algn="ctr">
            <a:solidFill>
              <a:schemeClr val="accent4"/>
            </a:solidFill>
            <a:prstDash val="sysDot"/>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a:stCxn id="11" idx="3"/>
            <a:endCxn id="55" idx="1"/>
          </p:cNvCxnSpPr>
          <p:nvPr/>
        </p:nvCxnSpPr>
        <p:spPr>
          <a:xfrm>
            <a:off x="5235751" y="2471609"/>
            <a:ext cx="950421" cy="405"/>
          </a:xfrm>
          <a:prstGeom prst="straightConnector1">
            <a:avLst/>
          </a:prstGeom>
          <a:ln w="28575" cap="flat" cmpd="sng" algn="ctr">
            <a:solidFill>
              <a:schemeClr val="accent4"/>
            </a:solidFill>
            <a:prstDash val="sysDot"/>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8" name="Down Arrow 57"/>
          <p:cNvSpPr/>
          <p:nvPr/>
        </p:nvSpPr>
        <p:spPr>
          <a:xfrm>
            <a:off x="5235750" y="1415962"/>
            <a:ext cx="193720" cy="253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59" name="Down Arrow 58"/>
          <p:cNvSpPr/>
          <p:nvPr/>
        </p:nvSpPr>
        <p:spPr>
          <a:xfrm>
            <a:off x="7077224" y="1421673"/>
            <a:ext cx="193720" cy="253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cxnSp>
        <p:nvCxnSpPr>
          <p:cNvPr id="60" name="Elbow Connector 59"/>
          <p:cNvCxnSpPr>
            <a:stCxn id="9" idx="2"/>
            <a:endCxn id="10" idx="3"/>
          </p:cNvCxnSpPr>
          <p:nvPr/>
        </p:nvCxnSpPr>
        <p:spPr>
          <a:xfrm rot="16200000" flipH="1">
            <a:off x="8807435" y="1196285"/>
            <a:ext cx="1317814" cy="1765644"/>
          </a:xfrm>
          <a:prstGeom prst="bentConnector4">
            <a:avLst>
              <a:gd name="adj1" fmla="val 18344"/>
              <a:gd name="adj2" fmla="val 115315"/>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7" idx="3"/>
            <a:endCxn id="10" idx="0"/>
          </p:cNvCxnSpPr>
          <p:nvPr/>
        </p:nvCxnSpPr>
        <p:spPr>
          <a:xfrm>
            <a:off x="8350384" y="1819381"/>
            <a:ext cx="1243048" cy="687801"/>
          </a:xfrm>
          <a:prstGeom prst="bentConnector2">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7" idx="2"/>
            <a:endCxn id="11" idx="0"/>
          </p:cNvCxnSpPr>
          <p:nvPr/>
        </p:nvCxnSpPr>
        <p:spPr>
          <a:xfrm rot="5400000">
            <a:off x="4953464" y="588176"/>
            <a:ext cx="375229" cy="3114634"/>
          </a:xfrm>
          <a:prstGeom prst="bentConnector3">
            <a:avLst>
              <a:gd name="adj1" fmla="val 25404"/>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266375" y="6012381"/>
            <a:ext cx="6322884" cy="276999"/>
          </a:xfrm>
          <a:prstGeom prst="rect">
            <a:avLst/>
          </a:prstGeom>
          <a:solidFill>
            <a:schemeClr val="bg2">
              <a:lumMod val="90000"/>
            </a:schemeClr>
          </a:solidFill>
          <a:ln>
            <a:noFill/>
          </a:ln>
        </p:spPr>
        <p:txBody>
          <a:bodyPr wrap="square" rtlCol="0" anchor="ctr">
            <a:spAutoFit/>
          </a:bodyPr>
          <a:lstStyle/>
          <a:p>
            <a:pPr algn="ctr"/>
            <a:r>
              <a:rPr lang="en-US" sz="1200" dirty="0"/>
              <a:t>Service Delivery and Budget Implementation Plans (SDBIPs)</a:t>
            </a:r>
          </a:p>
        </p:txBody>
      </p:sp>
      <p:cxnSp>
        <p:nvCxnSpPr>
          <p:cNvPr id="64" name="Elbow Connector 63"/>
          <p:cNvCxnSpPr>
            <a:stCxn id="22" idx="2"/>
            <a:endCxn id="63" idx="0"/>
          </p:cNvCxnSpPr>
          <p:nvPr/>
        </p:nvCxnSpPr>
        <p:spPr>
          <a:xfrm rot="16200000" flipH="1">
            <a:off x="6677611" y="5262175"/>
            <a:ext cx="180201" cy="1320211"/>
          </a:xfrm>
          <a:prstGeom prst="bentConnector3">
            <a:avLst>
              <a:gd name="adj1" fmla="val 2970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2420691" y="2615760"/>
            <a:ext cx="223339" cy="188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Tree>
    <p:extLst>
      <p:ext uri="{BB962C8B-B14F-4D97-AF65-F5344CB8AC3E}">
        <p14:creationId xmlns:p14="http://schemas.microsoft.com/office/powerpoint/2010/main" val="4025702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4940"/>
            <a:ext cx="11346108" cy="430887"/>
          </a:xfrm>
        </p:spPr>
        <p:txBody>
          <a:bodyPr wrap="square" lIns="0" tIns="0" rIns="0" bIns="0">
            <a:spAutoFit/>
          </a:bodyPr>
          <a:lstStyle/>
          <a:p>
            <a:r>
              <a:rPr lang="en-ZA" sz="2800" dirty="0">
                <a:latin typeface="Arial" panose="020B0604020202020204" pitchFamily="34" charset="0"/>
                <a:cs typeface="Arial" panose="020B0604020202020204" pitchFamily="34" charset="0"/>
              </a:rPr>
              <a:t>The 7 Apex Priorities continue to  drive the MTSF 2019-20</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04800" y="1066801"/>
            <a:ext cx="11887199" cy="2956560"/>
          </a:xfrm>
        </p:spPr>
        <p:txBody>
          <a:bodyPr/>
          <a:lstStyle/>
          <a:p>
            <a:pPr defTabSz="344426">
              <a:lnSpc>
                <a:spcPct val="150000"/>
              </a:lnSpc>
              <a:tabLst>
                <a:tab pos="190494" algn="l"/>
              </a:tabLst>
              <a:defRPr/>
            </a:pPr>
            <a:r>
              <a:rPr lang="en-US" sz="1600" b="1" spc="-5" dirty="0">
                <a:solidFill>
                  <a:prstClr val="black"/>
                </a:solidFill>
                <a:latin typeface="Century Gothic" panose="020B0502020202020204" pitchFamily="34" charset="0"/>
                <a:cs typeface="Arial"/>
              </a:rPr>
              <a:t>The Seven Priorities are derived from the NDP, Electoral Mandate and SONA: </a:t>
            </a:r>
          </a:p>
          <a:p>
            <a:pPr marL="312971" indent="-306167" defTabSz="344426">
              <a:spcBef>
                <a:spcPts val="0"/>
              </a:spcBef>
              <a:spcAft>
                <a:spcPts val="225"/>
              </a:spcAft>
              <a:buFont typeface="Wingdings" panose="05000000000000000000" pitchFamily="2" charset="2"/>
              <a:buChar char="q"/>
              <a:tabLst>
                <a:tab pos="1154870" algn="l"/>
              </a:tabLst>
              <a:defRPr/>
            </a:pPr>
            <a:r>
              <a:rPr lang="en-US" sz="1600" b="1" spc="-5" dirty="0">
                <a:solidFill>
                  <a:prstClr val="black"/>
                </a:solidFill>
                <a:latin typeface="Century Gothic" panose="020B0502020202020204" pitchFamily="34" charset="0"/>
                <a:cs typeface="Arial"/>
              </a:rPr>
              <a:t>Priority 1: </a:t>
            </a:r>
            <a:r>
              <a:rPr lang="en-US" sz="1600" spc="-5" dirty="0">
                <a:solidFill>
                  <a:prstClr val="black"/>
                </a:solidFill>
                <a:latin typeface="Century Gothic" panose="020B0502020202020204" pitchFamily="34" charset="0"/>
                <a:cs typeface="Arial"/>
              </a:rPr>
              <a:t>A Capable, Ethical and Developmental State</a:t>
            </a:r>
          </a:p>
          <a:p>
            <a:pPr marL="312971" indent="-306167" defTabSz="344426">
              <a:spcBef>
                <a:spcPts val="0"/>
              </a:spcBef>
              <a:spcAft>
                <a:spcPts val="225"/>
              </a:spcAft>
              <a:buFont typeface="Wingdings" panose="05000000000000000000" pitchFamily="2" charset="2"/>
              <a:buChar char="q"/>
              <a:tabLst>
                <a:tab pos="1154870" algn="l"/>
              </a:tabLst>
              <a:defRPr/>
            </a:pPr>
            <a:r>
              <a:rPr lang="en-US" sz="1600" b="1" spc="-5" dirty="0">
                <a:solidFill>
                  <a:prstClr val="black"/>
                </a:solidFill>
                <a:latin typeface="Century Gothic" panose="020B0502020202020204" pitchFamily="34" charset="0"/>
                <a:cs typeface="Arial"/>
              </a:rPr>
              <a:t>Priority 2: </a:t>
            </a:r>
            <a:r>
              <a:rPr lang="en-US" sz="1600" spc="-5" dirty="0">
                <a:solidFill>
                  <a:prstClr val="black"/>
                </a:solidFill>
                <a:latin typeface="Century Gothic" panose="020B0502020202020204" pitchFamily="34" charset="0"/>
                <a:cs typeface="Arial"/>
              </a:rPr>
              <a:t>Economic Transformation and Job Creation</a:t>
            </a:r>
            <a:endParaRPr lang="en-GB" sz="1600" spc="-5" dirty="0">
              <a:solidFill>
                <a:prstClr val="black"/>
              </a:solidFill>
              <a:latin typeface="Century Gothic" panose="020B0502020202020204" pitchFamily="34" charset="0"/>
              <a:cs typeface="Arial"/>
            </a:endParaRPr>
          </a:p>
          <a:p>
            <a:pPr marL="312971" indent="-306167" defTabSz="344426">
              <a:spcBef>
                <a:spcPts val="0"/>
              </a:spcBef>
              <a:spcAft>
                <a:spcPts val="225"/>
              </a:spcAft>
              <a:buFont typeface="Wingdings" panose="05000000000000000000" pitchFamily="2" charset="2"/>
              <a:buChar char="q"/>
              <a:tabLst>
                <a:tab pos="1154870" algn="l"/>
              </a:tabLst>
              <a:defRPr/>
            </a:pPr>
            <a:r>
              <a:rPr lang="en-US" sz="1600" b="1" spc="-5" dirty="0">
                <a:solidFill>
                  <a:prstClr val="black"/>
                </a:solidFill>
                <a:latin typeface="Century Gothic" panose="020B0502020202020204" pitchFamily="34" charset="0"/>
                <a:cs typeface="Arial"/>
              </a:rPr>
              <a:t>Priority 3: </a:t>
            </a:r>
            <a:r>
              <a:rPr lang="en-US" sz="1600" spc="-5" dirty="0">
                <a:solidFill>
                  <a:prstClr val="black"/>
                </a:solidFill>
                <a:latin typeface="Century Gothic" panose="020B0502020202020204" pitchFamily="34" charset="0"/>
                <a:cs typeface="Arial"/>
              </a:rPr>
              <a:t>Education, Skills and Health </a:t>
            </a:r>
          </a:p>
          <a:p>
            <a:pPr marL="312971" indent="-306167" defTabSz="344426">
              <a:spcBef>
                <a:spcPts val="0"/>
              </a:spcBef>
              <a:spcAft>
                <a:spcPts val="225"/>
              </a:spcAft>
              <a:buFont typeface="Wingdings" panose="05000000000000000000" pitchFamily="2" charset="2"/>
              <a:buChar char="q"/>
              <a:tabLst>
                <a:tab pos="190494" algn="l"/>
              </a:tabLst>
              <a:defRPr/>
            </a:pPr>
            <a:r>
              <a:rPr lang="en-US" sz="1600" b="1" spc="-5" dirty="0">
                <a:solidFill>
                  <a:prstClr val="black"/>
                </a:solidFill>
                <a:latin typeface="Century Gothic" panose="020B0502020202020204" pitchFamily="34" charset="0"/>
                <a:cs typeface="Arial"/>
              </a:rPr>
              <a:t>Priority 4: </a:t>
            </a:r>
            <a:r>
              <a:rPr lang="en-US" sz="1600" spc="-5" dirty="0">
                <a:solidFill>
                  <a:prstClr val="black"/>
                </a:solidFill>
                <a:latin typeface="Century Gothic" panose="020B0502020202020204" pitchFamily="34" charset="0"/>
                <a:cs typeface="Arial"/>
              </a:rPr>
              <a:t>Consolidating</a:t>
            </a:r>
            <a:r>
              <a:rPr lang="en-US" sz="1600" b="1" spc="-5" dirty="0">
                <a:solidFill>
                  <a:prstClr val="black"/>
                </a:solidFill>
                <a:latin typeface="Century Gothic" panose="020B0502020202020204" pitchFamily="34" charset="0"/>
                <a:cs typeface="Arial"/>
              </a:rPr>
              <a:t> </a:t>
            </a:r>
            <a:r>
              <a:rPr lang="en-US" sz="1600" spc="-5" dirty="0">
                <a:solidFill>
                  <a:prstClr val="black"/>
                </a:solidFill>
                <a:latin typeface="Century Gothic" panose="020B0502020202020204" pitchFamily="34" charset="0"/>
                <a:cs typeface="Arial"/>
              </a:rPr>
              <a:t>the Social Wage through Reliable and Quality Basic Services</a:t>
            </a:r>
          </a:p>
          <a:p>
            <a:pPr marL="312971" indent="-306167" defTabSz="344426">
              <a:spcBef>
                <a:spcPts val="0"/>
              </a:spcBef>
              <a:spcAft>
                <a:spcPts val="225"/>
              </a:spcAft>
              <a:buFont typeface="Wingdings" panose="05000000000000000000" pitchFamily="2" charset="2"/>
              <a:buChar char="q"/>
              <a:tabLst>
                <a:tab pos="1154870" algn="l"/>
              </a:tabLst>
              <a:defRPr/>
            </a:pPr>
            <a:r>
              <a:rPr lang="en-US" sz="1600" b="1" spc="-5" dirty="0">
                <a:solidFill>
                  <a:prstClr val="black"/>
                </a:solidFill>
                <a:latin typeface="Century Gothic" panose="020B0502020202020204" pitchFamily="34" charset="0"/>
                <a:cs typeface="Arial"/>
              </a:rPr>
              <a:t>Priority 5: </a:t>
            </a:r>
            <a:r>
              <a:rPr lang="en-ZA" sz="1600" spc="-5" dirty="0">
                <a:solidFill>
                  <a:prstClr val="black"/>
                </a:solidFill>
                <a:latin typeface="Century Gothic" panose="020B0502020202020204" pitchFamily="34" charset="0"/>
                <a:cs typeface="Arial"/>
              </a:rPr>
              <a:t>Spatial Integration, Human Settlements and Local Government</a:t>
            </a:r>
          </a:p>
          <a:p>
            <a:pPr marL="312971" indent="-306167" defTabSz="344426">
              <a:spcBef>
                <a:spcPts val="0"/>
              </a:spcBef>
              <a:spcAft>
                <a:spcPts val="225"/>
              </a:spcAft>
              <a:buFont typeface="Wingdings" panose="05000000000000000000" pitchFamily="2" charset="2"/>
              <a:buChar char="q"/>
              <a:tabLst>
                <a:tab pos="190494" algn="l"/>
              </a:tabLst>
              <a:defRPr/>
            </a:pPr>
            <a:r>
              <a:rPr lang="en-US" sz="1600" b="1" spc="-5" dirty="0">
                <a:solidFill>
                  <a:prstClr val="black"/>
                </a:solidFill>
                <a:latin typeface="Century Gothic" panose="020B0502020202020204" pitchFamily="34" charset="0"/>
                <a:cs typeface="Arial"/>
              </a:rPr>
              <a:t>Priority 6: </a:t>
            </a:r>
            <a:r>
              <a:rPr lang="en-US" sz="1600" spc="-5" dirty="0">
                <a:solidFill>
                  <a:prstClr val="black"/>
                </a:solidFill>
                <a:latin typeface="Century Gothic" panose="020B0502020202020204" pitchFamily="34" charset="0"/>
                <a:cs typeface="Arial"/>
              </a:rPr>
              <a:t>Social Cohesion and Safe Communities</a:t>
            </a:r>
          </a:p>
          <a:p>
            <a:pPr marL="312971" indent="-306167" defTabSz="344426">
              <a:spcBef>
                <a:spcPts val="0"/>
              </a:spcBef>
              <a:spcAft>
                <a:spcPts val="225"/>
              </a:spcAft>
              <a:buFont typeface="Wingdings" panose="05000000000000000000" pitchFamily="2" charset="2"/>
              <a:buChar char="q"/>
              <a:tabLst>
                <a:tab pos="190494" algn="l"/>
              </a:tabLst>
              <a:defRPr/>
            </a:pPr>
            <a:r>
              <a:rPr lang="en-US" sz="1600" b="1" spc="-5" dirty="0">
                <a:solidFill>
                  <a:prstClr val="black"/>
                </a:solidFill>
                <a:latin typeface="Century Gothic" panose="020B0502020202020204" pitchFamily="34" charset="0"/>
                <a:cs typeface="Arial"/>
              </a:rPr>
              <a:t>Priority 7: </a:t>
            </a:r>
            <a:r>
              <a:rPr lang="en-US" sz="1600" spc="-5" dirty="0">
                <a:solidFill>
                  <a:prstClr val="black"/>
                </a:solidFill>
                <a:latin typeface="Century Gothic" panose="020B0502020202020204" pitchFamily="34" charset="0"/>
                <a:cs typeface="Arial"/>
              </a:rPr>
              <a:t>A better Africa and World</a:t>
            </a:r>
          </a:p>
          <a:p>
            <a:pPr defTabSz="344426">
              <a:spcAft>
                <a:spcPts val="225"/>
              </a:spcAft>
              <a:tabLst>
                <a:tab pos="190494" algn="l"/>
              </a:tabLst>
              <a:defRPr/>
            </a:pPr>
            <a:r>
              <a:rPr lang="en-US" sz="1600" b="1" spc="-5" dirty="0">
                <a:solidFill>
                  <a:prstClr val="black"/>
                </a:solidFill>
                <a:latin typeface="Century Gothic" panose="020B0502020202020204" pitchFamily="34" charset="0"/>
                <a:cs typeface="Arial"/>
              </a:rPr>
              <a:t>Cross Cutting Focus</a:t>
            </a:r>
          </a:p>
          <a:p>
            <a:pPr marL="190504" indent="-183700" defTabSz="344426">
              <a:spcBef>
                <a:spcPts val="0"/>
              </a:spcBef>
              <a:spcAft>
                <a:spcPts val="225"/>
              </a:spcAft>
              <a:tabLst>
                <a:tab pos="190494" algn="l"/>
              </a:tabLst>
              <a:defRPr/>
            </a:pPr>
            <a:r>
              <a:rPr lang="en-US" sz="1600" spc="-5" dirty="0">
                <a:solidFill>
                  <a:prstClr val="black"/>
                </a:solidFill>
                <a:latin typeface="Century Gothic" panose="020B0502020202020204" pitchFamily="34" charset="0"/>
                <a:cs typeface="Arial"/>
              </a:rPr>
              <a:t>Women, Youth &amp; People with Disabilities</a:t>
            </a:r>
            <a:endParaRPr lang="en-ZA" sz="1600" dirty="0">
              <a:latin typeface="Century Gothic" panose="020B0502020202020204" pitchFamily="34" charset="0"/>
            </a:endParaRPr>
          </a:p>
          <a:p>
            <a:endParaRPr lang="en-US" sz="1600" dirty="0"/>
          </a:p>
        </p:txBody>
      </p:sp>
      <p:sp>
        <p:nvSpPr>
          <p:cNvPr id="4" name="Slide Number Placeholder 3"/>
          <p:cNvSpPr>
            <a:spLocks noGrp="1"/>
          </p:cNvSpPr>
          <p:nvPr>
            <p:ph type="sldNum" sz="quarter" idx="7"/>
          </p:nvPr>
        </p:nvSpPr>
        <p:spPr/>
        <p:txBody>
          <a:bodyPr/>
          <a:lstStyle/>
          <a:p>
            <a:fld id="{B6F15528-21DE-4FAA-801E-634DDDAF4B2B}" type="slidenum">
              <a:rPr lang="en-US" smtClean="0"/>
              <a:t>5</a:t>
            </a:fld>
            <a:endParaRPr lang="en-US" dirty="0"/>
          </a:p>
        </p:txBody>
      </p:sp>
      <p:pic>
        <p:nvPicPr>
          <p:cNvPr id="5" name="Picture 4"/>
          <p:cNvPicPr>
            <a:picLocks noChangeAspect="1"/>
          </p:cNvPicPr>
          <p:nvPr/>
        </p:nvPicPr>
        <p:blipFill>
          <a:blip r:embed="rId2"/>
          <a:stretch>
            <a:fillRect/>
          </a:stretch>
        </p:blipFill>
        <p:spPr>
          <a:xfrm>
            <a:off x="58915" y="4472940"/>
            <a:ext cx="4495799" cy="2247900"/>
          </a:xfrm>
          <a:prstGeom prst="rect">
            <a:avLst/>
          </a:prstGeom>
        </p:spPr>
      </p:pic>
      <p:pic>
        <p:nvPicPr>
          <p:cNvPr id="6" name="Picture 5"/>
          <p:cNvPicPr>
            <a:picLocks noChangeAspect="1"/>
          </p:cNvPicPr>
          <p:nvPr/>
        </p:nvPicPr>
        <p:blipFill>
          <a:blip r:embed="rId3"/>
          <a:stretch>
            <a:fillRect/>
          </a:stretch>
        </p:blipFill>
        <p:spPr>
          <a:xfrm>
            <a:off x="7239000" y="4191000"/>
            <a:ext cx="4800600" cy="2362200"/>
          </a:xfrm>
          <a:prstGeom prst="rect">
            <a:avLst/>
          </a:prstGeom>
        </p:spPr>
      </p:pic>
      <p:pic>
        <p:nvPicPr>
          <p:cNvPr id="7" name="Picture 6"/>
          <p:cNvPicPr>
            <a:picLocks noChangeAspect="1"/>
          </p:cNvPicPr>
          <p:nvPr/>
        </p:nvPicPr>
        <p:blipFill>
          <a:blip r:embed="rId4"/>
          <a:stretch>
            <a:fillRect/>
          </a:stretch>
        </p:blipFill>
        <p:spPr>
          <a:xfrm>
            <a:off x="4724400" y="4857750"/>
            <a:ext cx="2075736" cy="1028700"/>
          </a:xfrm>
          <a:prstGeom prst="rect">
            <a:avLst/>
          </a:prstGeom>
        </p:spPr>
      </p:pic>
      <p:sp>
        <p:nvSpPr>
          <p:cNvPr id="8" name="Content Placeholder 2"/>
          <p:cNvSpPr txBox="1">
            <a:spLocks/>
          </p:cNvSpPr>
          <p:nvPr/>
        </p:nvSpPr>
        <p:spPr>
          <a:xfrm>
            <a:off x="304800" y="4191000"/>
            <a:ext cx="5096725" cy="3627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400" u="sng" dirty="0" smtClean="0">
                <a:latin typeface="Arial" panose="020B0604020202020204" pitchFamily="34" charset="0"/>
                <a:cs typeface="Arial" panose="020B0604020202020204" pitchFamily="34" charset="0"/>
              </a:rPr>
              <a:t>The overarching goals of the NDP: </a:t>
            </a:r>
            <a:endParaRPr lang="en-ZA"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B6F15528-21DE-4FAA-801E-634DDDAF4B2B}" type="slidenum">
              <a:rPr lang="en-ZA" smtClean="0"/>
              <a:t>6</a:t>
            </a:fld>
            <a:endParaRPr lang="en-ZA" dirty="0"/>
          </a:p>
        </p:txBody>
      </p:sp>
      <p:pic>
        <p:nvPicPr>
          <p:cNvPr id="5"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81430"/>
            <a:ext cx="10581456" cy="5539410"/>
          </a:xfrm>
          <a:prstGeom prst="rect">
            <a:avLst/>
          </a:prstGeom>
          <a:noFill/>
        </p:spPr>
      </p:pic>
      <p:sp>
        <p:nvSpPr>
          <p:cNvPr id="6" name="Title 1"/>
          <p:cNvSpPr>
            <a:spLocks noGrp="1"/>
          </p:cNvSpPr>
          <p:nvPr>
            <p:ph type="title"/>
          </p:nvPr>
        </p:nvSpPr>
        <p:spPr>
          <a:xfrm>
            <a:off x="643890" y="533400"/>
            <a:ext cx="11346108" cy="430887"/>
          </a:xfrm>
        </p:spPr>
        <p:txBody>
          <a:bodyPr/>
          <a:lstStyle/>
          <a:p>
            <a:pPr algn="l"/>
            <a:r>
              <a:rPr lang="en-ZA" sz="2800" dirty="0" smtClean="0"/>
              <a:t>Aligning budgets and plans</a:t>
            </a:r>
            <a:endParaRPr lang="en-ZA" sz="2800" dirty="0"/>
          </a:p>
        </p:txBody>
      </p:sp>
    </p:spTree>
    <p:extLst>
      <p:ext uri="{BB962C8B-B14F-4D97-AF65-F5344CB8AC3E}">
        <p14:creationId xmlns:p14="http://schemas.microsoft.com/office/powerpoint/2010/main" val="231700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0" y="565812"/>
            <a:ext cx="11346108" cy="430887"/>
          </a:xfrm>
        </p:spPr>
        <p:txBody>
          <a:bodyPr/>
          <a:lstStyle/>
          <a:p>
            <a:pPr algn="l"/>
            <a:r>
              <a:rPr lang="en-ZA" sz="2800" dirty="0" smtClean="0"/>
              <a:t>Budget Prioritisation Framework (1)</a:t>
            </a:r>
            <a:endParaRPr lang="en-ZA" sz="2800" dirty="0"/>
          </a:p>
        </p:txBody>
      </p:sp>
      <p:pic>
        <p:nvPicPr>
          <p:cNvPr id="5" name="Picture 4"/>
          <p:cNvPicPr>
            <a:picLocks noChangeAspect="1"/>
          </p:cNvPicPr>
          <p:nvPr/>
        </p:nvPicPr>
        <p:blipFill>
          <a:blip r:embed="rId2"/>
          <a:stretch>
            <a:fillRect/>
          </a:stretch>
        </p:blipFill>
        <p:spPr>
          <a:xfrm>
            <a:off x="152401" y="1712099"/>
            <a:ext cx="3047999" cy="4536301"/>
          </a:xfrm>
          <a:prstGeom prst="rect">
            <a:avLst/>
          </a:prstGeom>
          <a:ln>
            <a:solidFill>
              <a:schemeClr val="bg1">
                <a:lumMod val="85000"/>
              </a:schemeClr>
            </a:solidFill>
          </a:ln>
        </p:spPr>
      </p:pic>
      <p:sp>
        <p:nvSpPr>
          <p:cNvPr id="4" name="Slide Number Placeholder 3"/>
          <p:cNvSpPr>
            <a:spLocks noGrp="1"/>
          </p:cNvSpPr>
          <p:nvPr>
            <p:ph type="sldNum" sz="quarter" idx="7"/>
          </p:nvPr>
        </p:nvSpPr>
        <p:spPr>
          <a:xfrm>
            <a:off x="11271568" y="6391656"/>
            <a:ext cx="920432" cy="175260"/>
          </a:xfrm>
        </p:spPr>
        <p:txBody>
          <a:bodyPr/>
          <a:lstStyle/>
          <a:p>
            <a:fld id="{B6F15528-21DE-4FAA-801E-634DDDAF4B2B}" type="slidenum">
              <a:rPr lang="en-ZA" smtClean="0"/>
              <a:t>7</a:t>
            </a:fld>
            <a:endParaRPr lang="en-ZA" dirty="0"/>
          </a:p>
        </p:txBody>
      </p:sp>
      <p:sp>
        <p:nvSpPr>
          <p:cNvPr id="6" name="object 52"/>
          <p:cNvSpPr/>
          <p:nvPr/>
        </p:nvSpPr>
        <p:spPr>
          <a:xfrm>
            <a:off x="3330839" y="1733435"/>
            <a:ext cx="2800827" cy="84599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lvl="0" indent="-285750">
              <a:buFont typeface="Arial" panose="020B0604020202020204" pitchFamily="34" charset="0"/>
              <a:buChar char="•"/>
            </a:pPr>
            <a:r>
              <a:rPr lang="en-ZA" sz="1600" dirty="0" smtClean="0">
                <a:latin typeface="Arial Narrow" panose="020B0606020202030204" pitchFamily="34" charset="0"/>
              </a:rPr>
              <a:t>Modernisation of </a:t>
            </a:r>
            <a:r>
              <a:rPr lang="en-ZA" sz="1600" dirty="0">
                <a:latin typeface="Arial Narrow" panose="020B0606020202030204" pitchFamily="34" charset="0"/>
              </a:rPr>
              <a:t>the public service </a:t>
            </a:r>
            <a:r>
              <a:rPr lang="en-ZA" sz="1600" dirty="0" smtClean="0">
                <a:latin typeface="Arial Narrow" panose="020B0606020202030204" pitchFamily="34" charset="0"/>
              </a:rPr>
              <a:t>including </a:t>
            </a:r>
            <a:r>
              <a:rPr lang="en-ZA" sz="1600" dirty="0">
                <a:latin typeface="Arial Narrow" panose="020B0606020202030204" pitchFamily="34" charset="0"/>
              </a:rPr>
              <a:t>state-owned </a:t>
            </a:r>
            <a:r>
              <a:rPr lang="en-ZA" sz="1600" dirty="0" smtClean="0">
                <a:latin typeface="Arial Narrow" panose="020B0606020202030204" pitchFamily="34" charset="0"/>
              </a:rPr>
              <a:t>entities</a:t>
            </a:r>
            <a:endParaRPr lang="en-ZA" sz="1600" dirty="0">
              <a:latin typeface="Arial Narrow" panose="020B0606020202030204" pitchFamily="34" charset="0"/>
            </a:endParaRPr>
          </a:p>
        </p:txBody>
      </p:sp>
      <p:sp>
        <p:nvSpPr>
          <p:cNvPr id="7" name="object 52"/>
          <p:cNvSpPr/>
          <p:nvPr/>
        </p:nvSpPr>
        <p:spPr>
          <a:xfrm>
            <a:off x="3330840" y="2640784"/>
            <a:ext cx="2800826" cy="912311"/>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Strengthening </a:t>
            </a:r>
            <a:r>
              <a:rPr lang="en-ZA" sz="1600" dirty="0">
                <a:latin typeface="Arial Narrow" panose="020B0606020202030204" pitchFamily="34" charset="0"/>
              </a:rPr>
              <a:t>the governance systems of SOEs </a:t>
            </a:r>
            <a:endParaRPr sz="1600" dirty="0">
              <a:latin typeface="Arial Narrow" panose="020B0606020202030204" pitchFamily="34" charset="0"/>
            </a:endParaRPr>
          </a:p>
        </p:txBody>
      </p:sp>
      <p:sp>
        <p:nvSpPr>
          <p:cNvPr id="8" name="object 52"/>
          <p:cNvSpPr/>
          <p:nvPr/>
        </p:nvSpPr>
        <p:spPr>
          <a:xfrm>
            <a:off x="3330839" y="3607671"/>
            <a:ext cx="2779491" cy="936104"/>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Implementation </a:t>
            </a:r>
            <a:r>
              <a:rPr lang="en-ZA" sz="1600" dirty="0">
                <a:latin typeface="Arial Narrow" panose="020B0606020202030204" pitchFamily="34" charset="0"/>
              </a:rPr>
              <a:t>of the Integrated Financial Management System in the public sector </a:t>
            </a:r>
            <a:endParaRPr sz="1600" dirty="0">
              <a:latin typeface="Arial Narrow" panose="020B0606020202030204" pitchFamily="34" charset="0"/>
            </a:endParaRPr>
          </a:p>
        </p:txBody>
      </p:sp>
      <p:sp>
        <p:nvSpPr>
          <p:cNvPr id="9" name="object 52"/>
          <p:cNvSpPr/>
          <p:nvPr/>
        </p:nvSpPr>
        <p:spPr>
          <a:xfrm>
            <a:off x="3282031" y="5377486"/>
            <a:ext cx="2815778" cy="870914"/>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Implementation </a:t>
            </a:r>
            <a:r>
              <a:rPr lang="en-ZA" sz="1600" dirty="0">
                <a:latin typeface="Arial Narrow" panose="020B0606020202030204" pitchFamily="34" charset="0"/>
              </a:rPr>
              <a:t>of the integrated Monitoring and Evaluation </a:t>
            </a:r>
            <a:r>
              <a:rPr lang="en-ZA" sz="1600" dirty="0" smtClean="0">
                <a:latin typeface="Arial Narrow" panose="020B0606020202030204" pitchFamily="34" charset="0"/>
              </a:rPr>
              <a:t>System</a:t>
            </a:r>
            <a:endParaRPr sz="1600" dirty="0">
              <a:latin typeface="Arial Narrow" panose="020B0606020202030204" pitchFamily="34" charset="0"/>
            </a:endParaRPr>
          </a:p>
        </p:txBody>
      </p:sp>
      <p:sp>
        <p:nvSpPr>
          <p:cNvPr id="10" name="object 52"/>
          <p:cNvSpPr/>
          <p:nvPr/>
        </p:nvSpPr>
        <p:spPr>
          <a:xfrm>
            <a:off x="3310224" y="4608966"/>
            <a:ext cx="2787585" cy="703329"/>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Implementation </a:t>
            </a:r>
            <a:r>
              <a:rPr lang="en-ZA" sz="1600" dirty="0">
                <a:latin typeface="Arial Narrow" panose="020B0606020202030204" pitchFamily="34" charset="0"/>
              </a:rPr>
              <a:t>of the District Development Model (DDM) </a:t>
            </a:r>
            <a:endParaRPr sz="1600" dirty="0">
              <a:latin typeface="Arial Narrow" panose="020B0606020202030204" pitchFamily="34" charset="0"/>
            </a:endParaRPr>
          </a:p>
        </p:txBody>
      </p:sp>
      <p:sp>
        <p:nvSpPr>
          <p:cNvPr id="11" name="object 52"/>
          <p:cNvSpPr/>
          <p:nvPr/>
        </p:nvSpPr>
        <p:spPr>
          <a:xfrm>
            <a:off x="6243819" y="1706708"/>
            <a:ext cx="2675957" cy="899451"/>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GB" sz="1600" dirty="0" smtClean="0">
                <a:latin typeface="Arial Narrow" panose="020B0606020202030204" pitchFamily="34" charset="0"/>
              </a:rPr>
              <a:t>Support </a:t>
            </a:r>
            <a:r>
              <a:rPr lang="en-GB" sz="1600" dirty="0">
                <a:latin typeface="Arial Narrow" panose="020B0606020202030204" pitchFamily="34" charset="0"/>
              </a:rPr>
              <a:t>reindustrialisation through the development of sector </a:t>
            </a:r>
            <a:r>
              <a:rPr lang="en-GB" sz="1600" dirty="0" smtClean="0">
                <a:latin typeface="Arial Narrow" panose="020B0606020202030204" pitchFamily="34" charset="0"/>
              </a:rPr>
              <a:t>masterplans</a:t>
            </a:r>
            <a:endParaRPr sz="1600" dirty="0">
              <a:latin typeface="Arial Narrow" panose="020B0606020202030204" pitchFamily="34" charset="0"/>
            </a:endParaRPr>
          </a:p>
        </p:txBody>
      </p:sp>
      <p:sp>
        <p:nvSpPr>
          <p:cNvPr id="12" name="object 52"/>
          <p:cNvSpPr/>
          <p:nvPr/>
        </p:nvSpPr>
        <p:spPr>
          <a:xfrm>
            <a:off x="6243819" y="2684395"/>
            <a:ext cx="2675957" cy="798481"/>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GB" sz="1600" dirty="0">
                <a:latin typeface="Arial Narrow" panose="020B0606020202030204" pitchFamily="34" charset="0"/>
              </a:rPr>
              <a:t>S</a:t>
            </a:r>
            <a:r>
              <a:rPr lang="en-GB" sz="1600" dirty="0" smtClean="0">
                <a:latin typeface="Arial Narrow" panose="020B0606020202030204" pitchFamily="34" charset="0"/>
              </a:rPr>
              <a:t>upport </a:t>
            </a:r>
            <a:r>
              <a:rPr lang="en-GB" sz="1600" dirty="0">
                <a:latin typeface="Arial Narrow" panose="020B0606020202030204" pitchFamily="34" charset="0"/>
              </a:rPr>
              <a:t>for Small Medium-Sized and Micro </a:t>
            </a:r>
            <a:r>
              <a:rPr lang="en-GB" sz="1600" dirty="0" smtClean="0">
                <a:latin typeface="Arial Narrow" panose="020B0606020202030204" pitchFamily="34" charset="0"/>
              </a:rPr>
              <a:t>Enterprises</a:t>
            </a:r>
            <a:endParaRPr sz="1600" dirty="0">
              <a:latin typeface="Arial Narrow" panose="020B0606020202030204" pitchFamily="34" charset="0"/>
            </a:endParaRPr>
          </a:p>
        </p:txBody>
      </p:sp>
      <p:sp>
        <p:nvSpPr>
          <p:cNvPr id="13" name="object 52"/>
          <p:cNvSpPr/>
          <p:nvPr/>
        </p:nvSpPr>
        <p:spPr>
          <a:xfrm>
            <a:off x="6234675" y="3607671"/>
            <a:ext cx="2686697" cy="1156556"/>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spcBef>
                <a:spcPts val="600"/>
              </a:spcBef>
              <a:buFont typeface="Arial" panose="020B0604020202020204" pitchFamily="34" charset="0"/>
              <a:buChar char="•"/>
            </a:pPr>
            <a:r>
              <a:rPr lang="en-US" sz="1600" dirty="0" smtClean="0">
                <a:latin typeface="Arial Narrow" panose="020B0606020202030204" pitchFamily="34" charset="0"/>
              </a:rPr>
              <a:t>Infrastructure investment, especially renewable </a:t>
            </a:r>
            <a:r>
              <a:rPr lang="en-US" sz="1600" dirty="0">
                <a:latin typeface="Arial Narrow" panose="020B0606020202030204" pitchFamily="34" charset="0"/>
              </a:rPr>
              <a:t>energy </a:t>
            </a:r>
            <a:r>
              <a:rPr lang="en-US" sz="1600" dirty="0" smtClean="0">
                <a:latin typeface="Arial Narrow" panose="020B0606020202030204" pitchFamily="34" charset="0"/>
              </a:rPr>
              <a:t>and </a:t>
            </a:r>
            <a:r>
              <a:rPr lang="en-US" sz="1600" dirty="0">
                <a:latin typeface="Arial Narrow" panose="020B0606020202030204" pitchFamily="34" charset="0"/>
              </a:rPr>
              <a:t>embedded generation</a:t>
            </a:r>
          </a:p>
          <a:p>
            <a:pPr algn="just"/>
            <a:endParaRPr lang="en-US" sz="1600" dirty="0">
              <a:latin typeface="Arial Narrow" panose="020B0606020202030204" pitchFamily="34" charset="0"/>
            </a:endParaRPr>
          </a:p>
        </p:txBody>
      </p:sp>
      <p:sp>
        <p:nvSpPr>
          <p:cNvPr id="14" name="object 52"/>
          <p:cNvSpPr/>
          <p:nvPr/>
        </p:nvSpPr>
        <p:spPr>
          <a:xfrm>
            <a:off x="6222154" y="4880938"/>
            <a:ext cx="2716106" cy="109613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US" sz="1600" dirty="0" smtClean="0">
                <a:latin typeface="Arial Narrow" panose="020B0606020202030204" pitchFamily="34" charset="0"/>
              </a:rPr>
              <a:t>Reduce the cost of doing business and improve competitiveness</a:t>
            </a:r>
            <a:endParaRPr lang="en-US" sz="1600" dirty="0">
              <a:latin typeface="Arial Narrow" panose="020B0606020202030204" pitchFamily="34" charset="0"/>
            </a:endParaRPr>
          </a:p>
          <a:p>
            <a:pPr algn="just"/>
            <a:endParaRPr lang="en-US" sz="1600" dirty="0">
              <a:latin typeface="Arial Narrow" panose="020B0606020202030204" pitchFamily="34" charset="0"/>
            </a:endParaRPr>
          </a:p>
        </p:txBody>
      </p:sp>
      <p:sp>
        <p:nvSpPr>
          <p:cNvPr id="15" name="object 52"/>
          <p:cNvSpPr/>
          <p:nvPr/>
        </p:nvSpPr>
        <p:spPr>
          <a:xfrm>
            <a:off x="9167760" y="1706390"/>
            <a:ext cx="2685626" cy="84599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lvl="0" indent="-285750">
              <a:buFont typeface="Arial" panose="020B0604020202020204" pitchFamily="34" charset="0"/>
              <a:buChar char="•"/>
            </a:pPr>
            <a:r>
              <a:rPr lang="en-US" sz="1600" dirty="0">
                <a:latin typeface="Arial Narrow" panose="020B0606020202030204" pitchFamily="34" charset="0"/>
              </a:rPr>
              <a:t>Accelerate land </a:t>
            </a:r>
            <a:r>
              <a:rPr lang="en-US" sz="1600" dirty="0" smtClean="0">
                <a:latin typeface="Arial Narrow" panose="020B0606020202030204" pitchFamily="34" charset="0"/>
              </a:rPr>
              <a:t>reform, spatial transformation </a:t>
            </a:r>
            <a:r>
              <a:rPr lang="en-US" sz="1600" dirty="0">
                <a:latin typeface="Arial Narrow" panose="020B0606020202030204" pitchFamily="34" charset="0"/>
              </a:rPr>
              <a:t>and </a:t>
            </a:r>
            <a:r>
              <a:rPr lang="en-US" sz="1600" dirty="0" smtClean="0">
                <a:latin typeface="Arial Narrow" panose="020B0606020202030204" pitchFamily="34" charset="0"/>
              </a:rPr>
              <a:t>well-located housing</a:t>
            </a:r>
            <a:endParaRPr lang="en-ZA" sz="1600" dirty="0">
              <a:latin typeface="Arial Narrow" panose="020B0606020202030204" pitchFamily="34" charset="0"/>
            </a:endParaRPr>
          </a:p>
        </p:txBody>
      </p:sp>
      <p:sp>
        <p:nvSpPr>
          <p:cNvPr id="16" name="object 52"/>
          <p:cNvSpPr/>
          <p:nvPr/>
        </p:nvSpPr>
        <p:spPr>
          <a:xfrm>
            <a:off x="9149472" y="2695360"/>
            <a:ext cx="2685626" cy="912311"/>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US" sz="1600" dirty="0">
                <a:latin typeface="Arial Narrow" panose="020B0606020202030204" pitchFamily="34" charset="0"/>
              </a:rPr>
              <a:t>R</a:t>
            </a:r>
            <a:r>
              <a:rPr lang="en-US" sz="1600" dirty="0" smtClean="0">
                <a:latin typeface="Arial Narrow" panose="020B0606020202030204" pitchFamily="34" charset="0"/>
              </a:rPr>
              <a:t>ehabilitation </a:t>
            </a:r>
            <a:r>
              <a:rPr lang="en-US" sz="1600" dirty="0">
                <a:latin typeface="Arial Narrow" panose="020B0606020202030204" pitchFamily="34" charset="0"/>
              </a:rPr>
              <a:t>of ecological </a:t>
            </a:r>
            <a:r>
              <a:rPr lang="en-US" sz="1600" dirty="0" smtClean="0">
                <a:latin typeface="Arial Narrow" panose="020B0606020202030204" pitchFamily="34" charset="0"/>
              </a:rPr>
              <a:t>infrastructure and a just transition</a:t>
            </a:r>
            <a:endParaRPr sz="1600" dirty="0">
              <a:latin typeface="Arial Narrow" panose="020B0606020202030204" pitchFamily="34" charset="0"/>
            </a:endParaRPr>
          </a:p>
        </p:txBody>
      </p:sp>
      <p:sp>
        <p:nvSpPr>
          <p:cNvPr id="17" name="object 52"/>
          <p:cNvSpPr/>
          <p:nvPr/>
        </p:nvSpPr>
        <p:spPr>
          <a:xfrm>
            <a:off x="9167760" y="3685696"/>
            <a:ext cx="2685626" cy="936104"/>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US" sz="1600" dirty="0" smtClean="0">
                <a:latin typeface="Arial Narrow" panose="020B0606020202030204" pitchFamily="34" charset="0"/>
              </a:rPr>
              <a:t>Ensure agrarian transformation and food security</a:t>
            </a:r>
            <a:endParaRPr sz="1600" dirty="0">
              <a:latin typeface="Arial Narrow" panose="020B0606020202030204" pitchFamily="34" charset="0"/>
            </a:endParaRPr>
          </a:p>
        </p:txBody>
      </p:sp>
      <p:sp>
        <p:nvSpPr>
          <p:cNvPr id="18" name="object 52"/>
          <p:cNvSpPr/>
          <p:nvPr/>
        </p:nvSpPr>
        <p:spPr>
          <a:xfrm>
            <a:off x="9179952" y="4764227"/>
            <a:ext cx="2685626" cy="883569"/>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US" sz="1600" dirty="0" smtClean="0">
                <a:latin typeface="Arial Narrow" panose="020B0606020202030204" pitchFamily="34" charset="0"/>
              </a:rPr>
              <a:t>Improved basic service </a:t>
            </a:r>
            <a:r>
              <a:rPr lang="en-US" sz="1600" dirty="0">
                <a:latin typeface="Arial Narrow" panose="020B0606020202030204" pitchFamily="34" charset="0"/>
              </a:rPr>
              <a:t>delivery through </a:t>
            </a:r>
            <a:r>
              <a:rPr lang="en-US" sz="1600" dirty="0" smtClean="0">
                <a:latin typeface="Arial Narrow" panose="020B0606020202030204" pitchFamily="34" charset="0"/>
              </a:rPr>
              <a:t>the implementation </a:t>
            </a:r>
            <a:r>
              <a:rPr lang="en-US" sz="1600" dirty="0">
                <a:latin typeface="Arial Narrow" panose="020B0606020202030204" pitchFamily="34" charset="0"/>
              </a:rPr>
              <a:t>of </a:t>
            </a:r>
            <a:r>
              <a:rPr lang="en-US" sz="1600" dirty="0" smtClean="0">
                <a:latin typeface="Arial Narrow" panose="020B0606020202030204" pitchFamily="34" charset="0"/>
              </a:rPr>
              <a:t>DDM</a:t>
            </a:r>
            <a:r>
              <a:rPr lang="en-ZA" sz="1600" dirty="0" smtClean="0">
                <a:latin typeface="Arial Narrow" panose="020B0606020202030204" pitchFamily="34" charset="0"/>
              </a:rPr>
              <a:t> </a:t>
            </a:r>
            <a:endParaRPr sz="1600" dirty="0">
              <a:latin typeface="Arial Narrow" panose="020B0606020202030204" pitchFamily="34" charset="0"/>
            </a:endParaRPr>
          </a:p>
        </p:txBody>
      </p:sp>
      <p:sp>
        <p:nvSpPr>
          <p:cNvPr id="20" name="object 17"/>
          <p:cNvSpPr txBox="1"/>
          <p:nvPr/>
        </p:nvSpPr>
        <p:spPr>
          <a:xfrm>
            <a:off x="3327791" y="1318240"/>
            <a:ext cx="2770018" cy="307777"/>
          </a:xfrm>
          <a:prstGeom prst="rect">
            <a:avLst/>
          </a:prstGeom>
          <a:solidFill>
            <a:srgbClr val="FF9900"/>
          </a:solidFill>
        </p:spPr>
        <p:txBody>
          <a:bodyPr vert="horz" wrap="square" lIns="0" tIns="0" rIns="0" bIns="0" rtlCol="0">
            <a:spAutoFit/>
          </a:bodyPr>
          <a:lstStyle/>
          <a:p>
            <a:pPr algn="ctr">
              <a:lnSpc>
                <a:spcPct val="100000"/>
              </a:lnSpc>
            </a:pPr>
            <a:r>
              <a:rPr lang="en-US" sz="2000" b="1" dirty="0" smtClean="0">
                <a:latin typeface="Arial Narrow" panose="020B0606020202030204" pitchFamily="34" charset="0"/>
              </a:rPr>
              <a:t>General Public Services</a:t>
            </a:r>
            <a:endParaRPr sz="2000" b="1" dirty="0">
              <a:latin typeface="Arial Narrow" panose="020B0606020202030204" pitchFamily="34" charset="0"/>
            </a:endParaRPr>
          </a:p>
        </p:txBody>
      </p:sp>
      <p:sp>
        <p:nvSpPr>
          <p:cNvPr id="21" name="object 17"/>
          <p:cNvSpPr txBox="1"/>
          <p:nvPr/>
        </p:nvSpPr>
        <p:spPr>
          <a:xfrm>
            <a:off x="6222154" y="1304150"/>
            <a:ext cx="2716106" cy="307777"/>
          </a:xfrm>
          <a:prstGeom prst="rect">
            <a:avLst/>
          </a:prstGeom>
          <a:solidFill>
            <a:srgbClr val="FF9900"/>
          </a:solidFill>
        </p:spPr>
        <p:txBody>
          <a:bodyPr vert="horz" wrap="square" lIns="0" tIns="0" rIns="0" bIns="0" rtlCol="0">
            <a:spAutoFit/>
          </a:bodyPr>
          <a:lstStyle/>
          <a:p>
            <a:pPr algn="ctr">
              <a:lnSpc>
                <a:spcPct val="100000"/>
              </a:lnSpc>
            </a:pPr>
            <a:r>
              <a:rPr lang="en-US" sz="2000" b="1" dirty="0" smtClean="0">
                <a:latin typeface="Arial Narrow" panose="020B0606020202030204" pitchFamily="34" charset="0"/>
              </a:rPr>
              <a:t>Economic Development</a:t>
            </a:r>
            <a:endParaRPr sz="2000" b="1" dirty="0">
              <a:latin typeface="Arial Narrow" panose="020B0606020202030204" pitchFamily="34" charset="0"/>
            </a:endParaRPr>
          </a:p>
        </p:txBody>
      </p:sp>
      <p:sp>
        <p:nvSpPr>
          <p:cNvPr id="22" name="object 17"/>
          <p:cNvSpPr txBox="1"/>
          <p:nvPr/>
        </p:nvSpPr>
        <p:spPr>
          <a:xfrm>
            <a:off x="9149472" y="1293432"/>
            <a:ext cx="2716106" cy="307777"/>
          </a:xfrm>
          <a:prstGeom prst="rect">
            <a:avLst/>
          </a:prstGeom>
          <a:solidFill>
            <a:srgbClr val="FF9900"/>
          </a:solidFill>
        </p:spPr>
        <p:txBody>
          <a:bodyPr vert="horz" wrap="square" lIns="0" tIns="0" rIns="0" bIns="0" rtlCol="0">
            <a:spAutoFit/>
          </a:bodyPr>
          <a:lstStyle/>
          <a:p>
            <a:pPr algn="ctr">
              <a:lnSpc>
                <a:spcPct val="100000"/>
              </a:lnSpc>
            </a:pPr>
            <a:r>
              <a:rPr lang="en-US" sz="2000" b="1" dirty="0" smtClean="0">
                <a:latin typeface="Arial Narrow" panose="020B0606020202030204" pitchFamily="34" charset="0"/>
              </a:rPr>
              <a:t>Community Development</a:t>
            </a:r>
            <a:endParaRPr sz="2000" b="1" dirty="0">
              <a:latin typeface="Arial Narrow" panose="020B0606020202030204" pitchFamily="34" charset="0"/>
            </a:endParaRPr>
          </a:p>
        </p:txBody>
      </p:sp>
    </p:spTree>
    <p:extLst>
      <p:ext uri="{BB962C8B-B14F-4D97-AF65-F5344CB8AC3E}">
        <p14:creationId xmlns:p14="http://schemas.microsoft.com/office/powerpoint/2010/main" val="141615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0" y="565812"/>
            <a:ext cx="11346108" cy="430887"/>
          </a:xfrm>
        </p:spPr>
        <p:txBody>
          <a:bodyPr/>
          <a:lstStyle/>
          <a:p>
            <a:pPr algn="l"/>
            <a:r>
              <a:rPr lang="en-ZA" sz="2800" dirty="0" smtClean="0"/>
              <a:t>Budget Prioritisation Framework (2)</a:t>
            </a:r>
            <a:endParaRPr lang="en-ZA" sz="2800" dirty="0"/>
          </a:p>
        </p:txBody>
      </p:sp>
      <p:pic>
        <p:nvPicPr>
          <p:cNvPr id="5" name="Picture 4"/>
          <p:cNvPicPr>
            <a:picLocks noChangeAspect="1"/>
          </p:cNvPicPr>
          <p:nvPr/>
        </p:nvPicPr>
        <p:blipFill>
          <a:blip r:embed="rId2"/>
          <a:stretch>
            <a:fillRect/>
          </a:stretch>
        </p:blipFill>
        <p:spPr>
          <a:xfrm>
            <a:off x="36504" y="1676400"/>
            <a:ext cx="3047999" cy="4536301"/>
          </a:xfrm>
          <a:prstGeom prst="rect">
            <a:avLst/>
          </a:prstGeom>
          <a:ln>
            <a:solidFill>
              <a:schemeClr val="bg1">
                <a:lumMod val="85000"/>
              </a:schemeClr>
            </a:solidFill>
          </a:ln>
        </p:spPr>
      </p:pic>
      <p:sp>
        <p:nvSpPr>
          <p:cNvPr id="4" name="Slide Number Placeholder 3"/>
          <p:cNvSpPr>
            <a:spLocks noGrp="1"/>
          </p:cNvSpPr>
          <p:nvPr>
            <p:ph type="sldNum" sz="quarter" idx="7"/>
          </p:nvPr>
        </p:nvSpPr>
        <p:spPr>
          <a:xfrm>
            <a:off x="11271568" y="6391656"/>
            <a:ext cx="920432" cy="175260"/>
          </a:xfrm>
        </p:spPr>
        <p:txBody>
          <a:bodyPr/>
          <a:lstStyle/>
          <a:p>
            <a:fld id="{B6F15528-21DE-4FAA-801E-634DDDAF4B2B}" type="slidenum">
              <a:rPr lang="en-ZA" smtClean="0"/>
              <a:t>8</a:t>
            </a:fld>
            <a:endParaRPr lang="en-ZA" dirty="0"/>
          </a:p>
        </p:txBody>
      </p:sp>
      <p:sp>
        <p:nvSpPr>
          <p:cNvPr id="19" name="object 52"/>
          <p:cNvSpPr/>
          <p:nvPr/>
        </p:nvSpPr>
        <p:spPr>
          <a:xfrm>
            <a:off x="3221015" y="1758270"/>
            <a:ext cx="2646385" cy="84599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solidFill>
                  <a:prstClr val="black"/>
                </a:solidFill>
                <a:latin typeface="Arial Narrow" panose="020B0606020202030204" pitchFamily="34" charset="0"/>
              </a:rPr>
              <a:t>Stabilise and improve quality of and undertake conceptual planning for Pre-Grade 1 (ECD) </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0" name="object 52"/>
          <p:cNvSpPr/>
          <p:nvPr/>
        </p:nvSpPr>
        <p:spPr>
          <a:xfrm>
            <a:off x="3221015" y="2723176"/>
            <a:ext cx="2646385" cy="912311"/>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Develop education curriculum that responds to a digitised world</a:t>
            </a:r>
            <a:endParaRPr kumimoji="0"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1" name="object 52"/>
          <p:cNvSpPr/>
          <p:nvPr/>
        </p:nvSpPr>
        <p:spPr>
          <a:xfrm>
            <a:off x="3221015" y="3764369"/>
            <a:ext cx="2646385" cy="93791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Invest in education infrastructure</a:t>
            </a:r>
            <a:r>
              <a:rPr kumimoji="0" lang="en-ZA" sz="1600" b="0" i="0" u="none" strike="noStrike" kern="1200" cap="none" spc="0" normalizeH="0" noProof="0" dirty="0" smtClean="0">
                <a:ln>
                  <a:noFill/>
                </a:ln>
                <a:solidFill>
                  <a:prstClr val="black"/>
                </a:solidFill>
                <a:effectLst/>
                <a:uLnTx/>
                <a:uFillTx/>
                <a:latin typeface="Arial Narrow" panose="020B0606020202030204" pitchFamily="34" charset="0"/>
              </a:rPr>
              <a:t> and reduce basic services backlogs</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 </a:t>
            </a:r>
            <a:endParaRPr kumimoji="0"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2" name="object 52"/>
          <p:cNvSpPr/>
          <p:nvPr/>
        </p:nvSpPr>
        <p:spPr>
          <a:xfrm>
            <a:off x="3200400" y="4778487"/>
            <a:ext cx="2646385" cy="898830"/>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Expand access and quality at TVETs</a:t>
            </a:r>
            <a:endParaRPr kumimoji="0"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3" name="object 52"/>
          <p:cNvSpPr/>
          <p:nvPr/>
        </p:nvSpPr>
        <p:spPr>
          <a:xfrm>
            <a:off x="5964216" y="1758270"/>
            <a:ext cx="2895600" cy="84599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Expedite the process of finalising the NHI Bill leading to its promulgation.</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4" name="object 52"/>
          <p:cNvSpPr/>
          <p:nvPr/>
        </p:nvSpPr>
        <p:spPr>
          <a:xfrm>
            <a:off x="5964216" y="2665619"/>
            <a:ext cx="2895600" cy="109110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The progressive implementation of the National</a:t>
            </a:r>
            <a:r>
              <a:rPr kumimoji="0" lang="en-ZA" sz="1600" b="0" i="0" u="none" strike="noStrike" kern="1200" cap="none" spc="0" normalizeH="0" noProof="0" dirty="0" smtClean="0">
                <a:ln>
                  <a:noFill/>
                </a:ln>
                <a:solidFill>
                  <a:prstClr val="black"/>
                </a:solidFill>
                <a:effectLst/>
                <a:uLnTx/>
                <a:uFillTx/>
                <a:latin typeface="Arial Narrow" panose="020B0606020202030204" pitchFamily="34" charset="0"/>
              </a:rPr>
              <a:t> Quality Health Improvement Plan</a:t>
            </a:r>
            <a:endParaRPr kumimoji="0"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5" name="object 52"/>
          <p:cNvSpPr/>
          <p:nvPr/>
        </p:nvSpPr>
        <p:spPr>
          <a:xfrm>
            <a:off x="5964216" y="3840568"/>
            <a:ext cx="2895600" cy="785519"/>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Development of a comprehensive health human resource strategy</a:t>
            </a:r>
            <a:endParaRPr kumimoji="0"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6" name="object 52"/>
          <p:cNvSpPr/>
          <p:nvPr/>
        </p:nvSpPr>
        <p:spPr>
          <a:xfrm>
            <a:off x="5943601" y="5670519"/>
            <a:ext cx="2916214" cy="879207"/>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Developing a standardised social welfare package.</a:t>
            </a:r>
          </a:p>
        </p:txBody>
      </p:sp>
      <p:sp>
        <p:nvSpPr>
          <p:cNvPr id="27" name="object 52"/>
          <p:cNvSpPr/>
          <p:nvPr/>
        </p:nvSpPr>
        <p:spPr>
          <a:xfrm>
            <a:off x="5943600" y="4730070"/>
            <a:ext cx="2916215" cy="85660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solidFill>
                  <a:prstClr val="black"/>
                </a:solidFill>
                <a:latin typeface="Arial Narrow" panose="020B0606020202030204" pitchFamily="34" charset="0"/>
              </a:rPr>
              <a:t>The mitigation of risks associated with medical litigation</a:t>
            </a:r>
            <a:endParaRPr kumimoji="0"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8" name="object 52"/>
          <p:cNvSpPr/>
          <p:nvPr/>
        </p:nvSpPr>
        <p:spPr>
          <a:xfrm>
            <a:off x="8975710" y="1716945"/>
            <a:ext cx="2746897" cy="845998"/>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92100" lvl="0" indent="-292100">
              <a:buFont typeface="Arial" panose="020B0604020202020204" pitchFamily="34" charset="0"/>
              <a:buChar char="•"/>
            </a:pPr>
            <a:r>
              <a:rPr lang="en-ZA" sz="1600" dirty="0" smtClean="0">
                <a:latin typeface="Arial Narrow" panose="020B0606020202030204" pitchFamily="34" charset="0"/>
              </a:rPr>
              <a:t>Ensure safer communities through visible policing and effective training.</a:t>
            </a:r>
            <a:endParaRPr lang="en-ZA" sz="1600" dirty="0">
              <a:latin typeface="Arial Narrow" panose="020B0606020202030204" pitchFamily="34" charset="0"/>
            </a:endParaRPr>
          </a:p>
        </p:txBody>
      </p:sp>
      <p:sp>
        <p:nvSpPr>
          <p:cNvPr id="29" name="object 52"/>
          <p:cNvSpPr/>
          <p:nvPr/>
        </p:nvSpPr>
        <p:spPr>
          <a:xfrm>
            <a:off x="9024027" y="2596470"/>
            <a:ext cx="2694884" cy="912311"/>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Focus on interventions that reduce domestic violence, GBV and crimes against children.</a:t>
            </a:r>
            <a:endParaRPr sz="1600" dirty="0">
              <a:latin typeface="Arial Narrow" panose="020B0606020202030204" pitchFamily="34" charset="0"/>
            </a:endParaRPr>
          </a:p>
        </p:txBody>
      </p:sp>
      <p:sp>
        <p:nvSpPr>
          <p:cNvPr id="30" name="object 52"/>
          <p:cNvSpPr/>
          <p:nvPr/>
        </p:nvSpPr>
        <p:spPr>
          <a:xfrm>
            <a:off x="9024027" y="3563357"/>
            <a:ext cx="2694884" cy="936104"/>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Enhance capacity in the investigative directorate, crime intelligence and  prosecution.</a:t>
            </a:r>
            <a:endParaRPr sz="1600" dirty="0">
              <a:latin typeface="Arial Narrow" panose="020B0606020202030204" pitchFamily="34" charset="0"/>
            </a:endParaRPr>
          </a:p>
        </p:txBody>
      </p:sp>
      <p:sp>
        <p:nvSpPr>
          <p:cNvPr id="31" name="object 52"/>
          <p:cNvSpPr/>
          <p:nvPr/>
        </p:nvSpPr>
        <p:spPr>
          <a:xfrm>
            <a:off x="8975711" y="5649787"/>
            <a:ext cx="2743202" cy="1099123"/>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Operationalise the integrated cybersecurity centre and enhance public private partnership.</a:t>
            </a:r>
            <a:endParaRPr sz="1600" dirty="0">
              <a:latin typeface="Arial Narrow" panose="020B0606020202030204" pitchFamily="34" charset="0"/>
            </a:endParaRPr>
          </a:p>
        </p:txBody>
      </p:sp>
      <p:sp>
        <p:nvSpPr>
          <p:cNvPr id="32" name="object 52"/>
          <p:cNvSpPr/>
          <p:nvPr/>
        </p:nvSpPr>
        <p:spPr>
          <a:xfrm>
            <a:off x="8975710" y="4606572"/>
            <a:ext cx="2743201" cy="894184"/>
          </a:xfrm>
          <a:custGeom>
            <a:avLst/>
            <a:gdLst/>
            <a:ahLst/>
            <a:cxnLst/>
            <a:rect l="l" t="t" r="r" b="b"/>
            <a:pathLst>
              <a:path w="3220085" h="1223010">
                <a:moveTo>
                  <a:pt x="0" y="1223009"/>
                </a:moveTo>
                <a:lnTo>
                  <a:pt x="3219615" y="1223009"/>
                </a:lnTo>
                <a:lnTo>
                  <a:pt x="3219615" y="0"/>
                </a:lnTo>
                <a:lnTo>
                  <a:pt x="0" y="0"/>
                </a:lnTo>
                <a:lnTo>
                  <a:pt x="0" y="1223009"/>
                </a:lnTo>
                <a:close/>
              </a:path>
            </a:pathLst>
          </a:custGeom>
          <a:solidFill>
            <a:schemeClr val="accent6">
              <a:lumMod val="40000"/>
              <a:lumOff val="60000"/>
            </a:schemeClr>
          </a:solidFill>
        </p:spPr>
        <p:txBody>
          <a:bodyPr wrap="square" lIns="0" tIns="0" rIns="0" bIns="0" rtlCol="0" anchor="ctr"/>
          <a:lstStyle/>
          <a:p>
            <a:pPr marL="285750" indent="-285750">
              <a:buFont typeface="Arial" panose="020B0604020202020204" pitchFamily="34" charset="0"/>
              <a:buChar char="•"/>
            </a:pPr>
            <a:r>
              <a:rPr lang="en-ZA" sz="1600" dirty="0" smtClean="0">
                <a:latin typeface="Arial Narrow" panose="020B0606020202030204" pitchFamily="34" charset="0"/>
              </a:rPr>
              <a:t>Strengthen coordination at the country’s borders and ports of entry.</a:t>
            </a:r>
            <a:endParaRPr sz="1600" dirty="0">
              <a:latin typeface="Arial Narrow" panose="020B0606020202030204" pitchFamily="34" charset="0"/>
            </a:endParaRPr>
          </a:p>
        </p:txBody>
      </p:sp>
      <p:sp>
        <p:nvSpPr>
          <p:cNvPr id="33" name="object 17"/>
          <p:cNvSpPr txBox="1"/>
          <p:nvPr/>
        </p:nvSpPr>
        <p:spPr>
          <a:xfrm>
            <a:off x="3200400" y="1331585"/>
            <a:ext cx="2608296" cy="317415"/>
          </a:xfrm>
          <a:prstGeom prst="rect">
            <a:avLst/>
          </a:prstGeom>
          <a:solidFill>
            <a:srgbClr val="FF9900"/>
          </a:solidFill>
        </p:spPr>
        <p:txBody>
          <a:bodyPr vert="horz" wrap="square" lIns="0" tIns="0" rIns="0" bIns="0" rtlCol="0">
            <a:spAutoFit/>
          </a:bodyPr>
          <a:lstStyle/>
          <a:p>
            <a:pPr algn="ctr">
              <a:lnSpc>
                <a:spcPct val="100000"/>
              </a:lnSpc>
            </a:pPr>
            <a:r>
              <a:rPr lang="en-US" sz="2000" b="1" dirty="0" smtClean="0">
                <a:latin typeface="Arial Narrow" panose="020B0606020202030204" pitchFamily="34" charset="0"/>
              </a:rPr>
              <a:t>Learning </a:t>
            </a:r>
            <a:endParaRPr sz="2000" b="1" dirty="0">
              <a:latin typeface="Arial Narrow" panose="020B0606020202030204" pitchFamily="34" charset="0"/>
            </a:endParaRPr>
          </a:p>
        </p:txBody>
      </p:sp>
      <p:sp>
        <p:nvSpPr>
          <p:cNvPr id="34" name="object 17"/>
          <p:cNvSpPr txBox="1"/>
          <p:nvPr/>
        </p:nvSpPr>
        <p:spPr>
          <a:xfrm>
            <a:off x="5927639" y="1332435"/>
            <a:ext cx="2932175" cy="307777"/>
          </a:xfrm>
          <a:prstGeom prst="rect">
            <a:avLst/>
          </a:prstGeom>
          <a:solidFill>
            <a:srgbClr val="FF9900"/>
          </a:solidFill>
        </p:spPr>
        <p:txBody>
          <a:bodyPr vert="horz" wrap="square" lIns="0" tIns="0" rIns="0" bIns="0" rtlCol="0">
            <a:spAutoFit/>
          </a:bodyPr>
          <a:lstStyle/>
          <a:p>
            <a:pPr algn="ctr">
              <a:lnSpc>
                <a:spcPct val="100000"/>
              </a:lnSpc>
            </a:pPr>
            <a:r>
              <a:rPr lang="en-US" sz="2000" b="1" dirty="0" smtClean="0">
                <a:latin typeface="Arial Narrow" panose="020B0606020202030204" pitchFamily="34" charset="0"/>
              </a:rPr>
              <a:t>Health and Social Dev</a:t>
            </a:r>
            <a:endParaRPr sz="2000" b="1" dirty="0">
              <a:latin typeface="Arial Narrow" panose="020B0606020202030204" pitchFamily="34" charset="0"/>
            </a:endParaRPr>
          </a:p>
        </p:txBody>
      </p:sp>
      <p:sp>
        <p:nvSpPr>
          <p:cNvPr id="35" name="object 17"/>
          <p:cNvSpPr txBox="1"/>
          <p:nvPr/>
        </p:nvSpPr>
        <p:spPr>
          <a:xfrm>
            <a:off x="8978757" y="1341223"/>
            <a:ext cx="2740153" cy="307777"/>
          </a:xfrm>
          <a:prstGeom prst="rect">
            <a:avLst/>
          </a:prstGeom>
          <a:solidFill>
            <a:srgbClr val="FF9900"/>
          </a:solidFill>
        </p:spPr>
        <p:txBody>
          <a:bodyPr vert="horz" wrap="square" lIns="0" tIns="0" rIns="0" bIns="0" rtlCol="0">
            <a:spAutoFit/>
          </a:bodyPr>
          <a:lstStyle/>
          <a:p>
            <a:pPr algn="ctr">
              <a:lnSpc>
                <a:spcPct val="100000"/>
              </a:lnSpc>
            </a:pPr>
            <a:r>
              <a:rPr lang="en-US" sz="2000" b="1" dirty="0" smtClean="0">
                <a:latin typeface="Arial Narrow" panose="020B0606020202030204" pitchFamily="34" charset="0"/>
              </a:rPr>
              <a:t>Peace &amp; Security</a:t>
            </a:r>
            <a:endParaRPr sz="2000" b="1" dirty="0">
              <a:latin typeface="Arial Narrow" panose="020B0606020202030204" pitchFamily="34" charset="0"/>
            </a:endParaRPr>
          </a:p>
        </p:txBody>
      </p:sp>
    </p:spTree>
    <p:extLst>
      <p:ext uri="{BB962C8B-B14F-4D97-AF65-F5344CB8AC3E}">
        <p14:creationId xmlns:p14="http://schemas.microsoft.com/office/powerpoint/2010/main" val="285295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3755"/>
            <a:ext cx="11582400" cy="526845"/>
          </a:xfrm>
          <a:noFill/>
        </p:spPr>
        <p:txBody>
          <a:bodyPr>
            <a:noAutofit/>
          </a:bodyPr>
          <a:lstStyle/>
          <a:p>
            <a:pPr algn="l"/>
            <a:r>
              <a:rPr lang="en-ZA" sz="2800" dirty="0">
                <a:latin typeface="Arial" panose="020B0604020202020204" pitchFamily="34" charset="0"/>
                <a:cs typeface="Arial" panose="020B0604020202020204" pitchFamily="34" charset="0"/>
              </a:rPr>
              <a:t>The need for updating the MTSF 2019-2024</a:t>
            </a:r>
          </a:p>
        </p:txBody>
      </p:sp>
      <p:sp>
        <p:nvSpPr>
          <p:cNvPr id="5" name="TextBox 4"/>
          <p:cNvSpPr txBox="1"/>
          <p:nvPr/>
        </p:nvSpPr>
        <p:spPr>
          <a:xfrm>
            <a:off x="152400" y="1358458"/>
            <a:ext cx="8382000" cy="429348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ZA" sz="2000" dirty="0">
                <a:latin typeface="Arial" panose="020B0604020202020204" pitchFamily="34" charset="0"/>
                <a:cs typeface="Arial" panose="020B0604020202020204" pitchFamily="34" charset="0"/>
              </a:rPr>
              <a:t>COVID-19 impacted on the implementation of the MTSF and most of Government’s programmes;  </a:t>
            </a:r>
          </a:p>
          <a:p>
            <a:pPr marL="342900" indent="-342900">
              <a:spcAft>
                <a:spcPts val="600"/>
              </a:spcAft>
              <a:buFont typeface="Wingdings" panose="05000000000000000000" pitchFamily="2" charset="2"/>
              <a:buChar char="Ø"/>
            </a:pPr>
            <a:r>
              <a:rPr lang="en-ZA" sz="2000" dirty="0">
                <a:latin typeface="Arial" panose="020B0604020202020204" pitchFamily="34" charset="0"/>
                <a:cs typeface="Arial" panose="020B0604020202020204" pitchFamily="34" charset="0"/>
              </a:rPr>
              <a:t>Our assessment of APPs suggested that national departments have been able to achieve about 60% of its planned targets and provincial departments have been able to achieve 40% of planned targets;</a:t>
            </a:r>
          </a:p>
          <a:p>
            <a:pPr marL="342900" indent="-342900">
              <a:spcAft>
                <a:spcPts val="600"/>
              </a:spcAft>
              <a:buFont typeface="Wingdings" panose="05000000000000000000" pitchFamily="2" charset="2"/>
              <a:buChar char="Ø"/>
            </a:pPr>
            <a:r>
              <a:rPr lang="en-ZA" sz="2000" dirty="0">
                <a:latin typeface="Arial" panose="020B0604020202020204" pitchFamily="34" charset="0"/>
                <a:cs typeface="Arial" panose="020B0604020202020204" pitchFamily="34" charset="0"/>
              </a:rPr>
              <a:t>The impact of COVID-19 coincided with an economy already in recession, which has worsened in-year; </a:t>
            </a:r>
          </a:p>
          <a:p>
            <a:pPr marL="342900" indent="-342900">
              <a:spcAft>
                <a:spcPts val="600"/>
              </a:spcAft>
              <a:buFont typeface="Wingdings" panose="05000000000000000000" pitchFamily="2" charset="2"/>
              <a:buChar char="Ø"/>
            </a:pPr>
            <a:r>
              <a:rPr lang="en-ZA" sz="2000" dirty="0">
                <a:latin typeface="Arial" panose="020B0604020202020204" pitchFamily="34" charset="0"/>
                <a:cs typeface="Arial" panose="020B0604020202020204" pitchFamily="34" charset="0"/>
              </a:rPr>
              <a:t>Our biggest risk to delivery is the deterioration of our fiscal position which will require further reprioritisation over the MTEF;</a:t>
            </a:r>
          </a:p>
          <a:p>
            <a:pPr marL="342900" indent="-342900">
              <a:spcAft>
                <a:spcPts val="600"/>
              </a:spcAft>
              <a:buFont typeface="Wingdings" panose="05000000000000000000" pitchFamily="2" charset="2"/>
              <a:buChar char="Ø"/>
            </a:pPr>
            <a:r>
              <a:rPr lang="en-ZA" sz="2000" dirty="0">
                <a:latin typeface="Arial" panose="020B0604020202020204" pitchFamily="34" charset="0"/>
                <a:cs typeface="Arial" panose="020B0604020202020204" pitchFamily="34" charset="0"/>
              </a:rPr>
              <a:t>The key is to learn lessons from the pandemic and to improve the delivery capability of the state to support recovery.</a:t>
            </a:r>
          </a:p>
          <a:p>
            <a:pPr marL="457200" indent="-457200">
              <a:buFont typeface="Wingdings" panose="05000000000000000000" pitchFamily="2" charset="2"/>
              <a:buChar char="§"/>
            </a:pPr>
            <a:endParaRPr lang="en-ZA" sz="2800" b="1" dirty="0"/>
          </a:p>
        </p:txBody>
      </p:sp>
      <p:pic>
        <p:nvPicPr>
          <p:cNvPr id="1028" name="Picture 4" descr="Covid-19 – Impact on daily operations at European HQ | Nip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63000" y="1358458"/>
            <a:ext cx="329303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48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2608</TotalTime>
  <Words>1336</Words>
  <Application>Microsoft Office PowerPoint</Application>
  <PresentationFormat>Widescreen</PresentationFormat>
  <Paragraphs>164</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맑은 고딕</vt:lpstr>
      <vt:lpstr>Arial</vt:lpstr>
      <vt:lpstr>Arial Narrow</vt:lpstr>
      <vt:lpstr>Calibri</vt:lpstr>
      <vt:lpstr>Century Gothic</vt:lpstr>
      <vt:lpstr>Wingdings</vt:lpstr>
      <vt:lpstr>Office Theme</vt:lpstr>
      <vt:lpstr>PowerPoint Presentation</vt:lpstr>
      <vt:lpstr>PowerPoint Presentation</vt:lpstr>
      <vt:lpstr>The Mandate of DPME</vt:lpstr>
      <vt:lpstr>The Integrated Planning System</vt:lpstr>
      <vt:lpstr>The 7 Apex Priorities continue to  drive the MTSF 2019-20</vt:lpstr>
      <vt:lpstr>Aligning budgets and plans</vt:lpstr>
      <vt:lpstr>Budget Prioritisation Framework (1)</vt:lpstr>
      <vt:lpstr>Budget Prioritisation Framework (2)</vt:lpstr>
      <vt:lpstr>The need for updating the MTSF 2019-2024</vt:lpstr>
      <vt:lpstr>PowerPoint Presentation</vt:lpstr>
      <vt:lpstr>The Integrated Planning Framework Bill: An update</vt:lpstr>
      <vt:lpstr>The National Spatial  Development Framework: Comments</vt:lpstr>
      <vt:lpstr>NSDF collaboration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Madale</dc:creator>
  <cp:lastModifiedBy>Masixole Zibeko</cp:lastModifiedBy>
  <cp:revision>238</cp:revision>
  <dcterms:created xsi:type="dcterms:W3CDTF">2020-04-23T14:48:13Z</dcterms:created>
  <dcterms:modified xsi:type="dcterms:W3CDTF">2020-10-26T06:37:53Z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2020-04-23T00:00:00Z</vt:filetime>
  </property>
  <property fmtid="{D5CDD505-2E9C-101B-9397-08002B2CF9AE}" pid="3" name="Creator">
    <vt:lpwstr>Adobe InDesign 15.0 (Macintosh)</vt:lpwstr>
  </property>
  <property fmtid="{D5CDD505-2E9C-101B-9397-08002B2CF9AE}" pid="4" name="LastSaved">
    <vt:filetime>2020-04-23T00:00:00Z</vt:filetime>
  </property>
</Properties>
</file>