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13" r:id="rId2"/>
    <p:sldId id="409" r:id="rId3"/>
    <p:sldId id="413" r:id="rId4"/>
    <p:sldId id="408" r:id="rId5"/>
    <p:sldId id="412" r:id="rId6"/>
    <p:sldId id="411" r:id="rId7"/>
    <p:sldId id="414" r:id="rId8"/>
    <p:sldId id="410" r:id="rId9"/>
    <p:sldId id="415" r:id="rId10"/>
    <p:sldId id="416" r:id="rId11"/>
    <p:sldId id="418" r:id="rId12"/>
    <p:sldId id="420" r:id="rId13"/>
    <p:sldId id="417" r:id="rId14"/>
    <p:sldId id="41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B73EA0F9-5AE4-4C6A-A69E-E85101BE4A0D}">
          <p14:sldIdLst>
            <p14:sldId id="313"/>
            <p14:sldId id="409"/>
            <p14:sldId id="413"/>
            <p14:sldId id="408"/>
            <p14:sldId id="412"/>
            <p14:sldId id="411"/>
            <p14:sldId id="414"/>
            <p14:sldId id="410"/>
            <p14:sldId id="415"/>
            <p14:sldId id="416"/>
            <p14:sldId id="418"/>
            <p14:sldId id="420"/>
            <p14:sldId id="417"/>
            <p14:sldId id="419"/>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40404"/>
    <a:srgbClr val="D95900"/>
    <a:srgbClr val="409C34"/>
    <a:srgbClr val="FFFFFF"/>
    <a:srgbClr val="93809D"/>
    <a:srgbClr val="002D62"/>
    <a:srgbClr val="55C5E9"/>
    <a:srgbClr val="666666"/>
    <a:srgbClr val="FDB913"/>
    <a:srgbClr val="9A9B9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716" autoAdjust="0"/>
    <p:restoredTop sz="89608" autoAdjust="0"/>
  </p:normalViewPr>
  <p:slideViewPr>
    <p:cSldViewPr snapToGrid="0">
      <p:cViewPr varScale="1">
        <p:scale>
          <a:sx n="70" d="100"/>
          <a:sy n="70" d="100"/>
        </p:scale>
        <p:origin x="-660"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pPr/>
              <a:t>2020/10/28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pPr/>
              <a:t>‹#›</a:t>
            </a:fld>
            <a:endParaRPr lang="en-ZA"/>
          </a:p>
        </p:txBody>
      </p:sp>
    </p:spTree>
    <p:extLst>
      <p:ext uri="{BB962C8B-B14F-4D97-AF65-F5344CB8AC3E}">
        <p14:creationId xmlns:p14="http://schemas.microsoft.com/office/powerpoint/2010/main" xmlns=""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646900-4EDF-44E7-B007-0B5AD608C128}" type="slidenum">
              <a:rPr lang="en-ZA" smtClean="0"/>
              <a:pPr/>
              <a:t>1</a:t>
            </a:fld>
            <a:endParaRPr lang="en-ZA"/>
          </a:p>
        </p:txBody>
      </p:sp>
    </p:spTree>
    <p:extLst>
      <p:ext uri="{BB962C8B-B14F-4D97-AF65-F5344CB8AC3E}">
        <p14:creationId xmlns:p14="http://schemas.microsoft.com/office/powerpoint/2010/main" xmlns="" val="239748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work is concerned with economic</a:t>
            </a:r>
            <a:r>
              <a:rPr lang="en-GB" baseline="0" dirty="0"/>
              <a:t> regulation across all sectors in South Africa of which transport is one. AMM has raised concerns elsewhere about proposals for a water regulator. Presentation draws on the paper presented at the ACER conference in 2019 and the written submission to the Committee.</a:t>
            </a:r>
            <a:endParaRPr lang="en-GB" dirty="0"/>
          </a:p>
        </p:txBody>
      </p:sp>
      <p:sp>
        <p:nvSpPr>
          <p:cNvPr id="4" name="Slide Number Placeholder 3"/>
          <p:cNvSpPr>
            <a:spLocks noGrp="1"/>
          </p:cNvSpPr>
          <p:nvPr>
            <p:ph type="sldNum" sz="quarter" idx="10"/>
          </p:nvPr>
        </p:nvSpPr>
        <p:spPr/>
        <p:txBody>
          <a:bodyPr/>
          <a:lstStyle/>
          <a:p>
            <a:fld id="{EF646900-4EDF-44E7-B007-0B5AD608C128}" type="slidenum">
              <a:rPr lang="en-ZA" smtClean="0"/>
              <a:pPr/>
              <a:t>4</a:t>
            </a:fld>
            <a:endParaRPr lang="en-ZA"/>
          </a:p>
        </p:txBody>
      </p:sp>
    </p:spTree>
    <p:extLst>
      <p:ext uri="{BB962C8B-B14F-4D97-AF65-F5344CB8AC3E}">
        <p14:creationId xmlns:p14="http://schemas.microsoft.com/office/powerpoint/2010/main" xmlns="" val="182666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work is concerned with economic</a:t>
            </a:r>
            <a:r>
              <a:rPr lang="en-GB" baseline="0" dirty="0"/>
              <a:t> regulation across all sectors in South Africa of which transport is one. AMM has raised concerns elsewhere about proposals for a water regulator.</a:t>
            </a:r>
            <a:endParaRPr lang="en-GB" dirty="0"/>
          </a:p>
        </p:txBody>
      </p:sp>
      <p:sp>
        <p:nvSpPr>
          <p:cNvPr id="4" name="Slide Number Placeholder 3"/>
          <p:cNvSpPr>
            <a:spLocks noGrp="1"/>
          </p:cNvSpPr>
          <p:nvPr>
            <p:ph type="sldNum" sz="quarter" idx="10"/>
          </p:nvPr>
        </p:nvSpPr>
        <p:spPr/>
        <p:txBody>
          <a:bodyPr/>
          <a:lstStyle/>
          <a:p>
            <a:fld id="{EF646900-4EDF-44E7-B007-0B5AD608C128}" type="slidenum">
              <a:rPr lang="en-ZA" smtClean="0"/>
              <a:pPr/>
              <a:t>9</a:t>
            </a:fld>
            <a:endParaRPr lang="en-ZA"/>
          </a:p>
        </p:txBody>
      </p:sp>
    </p:spTree>
    <p:extLst>
      <p:ext uri="{BB962C8B-B14F-4D97-AF65-F5344CB8AC3E}">
        <p14:creationId xmlns:p14="http://schemas.microsoft.com/office/powerpoint/2010/main" xmlns="" val="256515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a:t>
            </a:r>
            <a:r>
              <a:rPr lang="en-GB" baseline="0" dirty="0"/>
              <a:t> consultants in 2004 advised caution on proceeding down this path – their experience with privatisation and regulation was salutary</a:t>
            </a:r>
          </a:p>
          <a:p>
            <a:endParaRPr lang="en-GB" baseline="0" dirty="0"/>
          </a:p>
          <a:p>
            <a:r>
              <a:rPr lang="en-GB" baseline="0" dirty="0"/>
              <a:t>Having taken Metrorail for two years while working at Parliament (2014-2016) I have seen many of these issues first hand</a:t>
            </a:r>
            <a:endParaRPr lang="en-GB" dirty="0"/>
          </a:p>
        </p:txBody>
      </p:sp>
      <p:sp>
        <p:nvSpPr>
          <p:cNvPr id="4" name="Slide Number Placeholder 3"/>
          <p:cNvSpPr>
            <a:spLocks noGrp="1"/>
          </p:cNvSpPr>
          <p:nvPr>
            <p:ph type="sldNum" sz="quarter" idx="10"/>
          </p:nvPr>
        </p:nvSpPr>
        <p:spPr/>
        <p:txBody>
          <a:bodyPr/>
          <a:lstStyle/>
          <a:p>
            <a:fld id="{EF646900-4EDF-44E7-B007-0B5AD608C128}" type="slidenum">
              <a:rPr lang="en-ZA" smtClean="0"/>
              <a:pPr/>
              <a:t>10</a:t>
            </a:fld>
            <a:endParaRPr lang="en-ZA"/>
          </a:p>
        </p:txBody>
      </p:sp>
    </p:spTree>
    <p:extLst>
      <p:ext uri="{BB962C8B-B14F-4D97-AF65-F5344CB8AC3E}">
        <p14:creationId xmlns:p14="http://schemas.microsoft.com/office/powerpoint/2010/main" xmlns="" val="397210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165100" indent="-165100">
              <a:buFont typeface="Wingdings" panose="05000000000000000000" pitchFamily="2" charset="2"/>
              <a:buChar char="q"/>
              <a:defRPr sz="2400">
                <a:solidFill>
                  <a:schemeClr val="accent3">
                    <a:lumMod val="50000"/>
                  </a:schemeClr>
                </a:solidFill>
              </a:defRPr>
            </a:lvl1pPr>
            <a:lvl2pPr marL="338138" indent="-182563">
              <a:buFont typeface="Wingdings" panose="05000000000000000000" pitchFamily="2" charset="2"/>
              <a:buChar char="Ø"/>
              <a:defRPr sz="2000">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Tree>
    <p:extLst>
      <p:ext uri="{BB962C8B-B14F-4D97-AF65-F5344CB8AC3E}">
        <p14:creationId xmlns:p14="http://schemas.microsoft.com/office/powerpoint/2010/main" xmlns="" val="308473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Picture 4"/>
          <p:cNvPicPr>
            <a:picLocks noChangeAspect="1"/>
          </p:cNvPicPr>
          <p:nvPr userDrawn="1"/>
        </p:nvPicPr>
        <p:blipFill>
          <a:blip r:embed="rId2"/>
          <a:stretch>
            <a:fillRect/>
          </a:stretch>
        </p:blipFill>
        <p:spPr>
          <a:xfrm>
            <a:off x="10822142" y="5977073"/>
            <a:ext cx="1369858" cy="770545"/>
          </a:xfrm>
          <a:prstGeom prst="rect">
            <a:avLst/>
          </a:prstGeom>
        </p:spPr>
      </p:pic>
    </p:spTree>
    <p:extLst>
      <p:ext uri="{BB962C8B-B14F-4D97-AF65-F5344CB8AC3E}">
        <p14:creationId xmlns:p14="http://schemas.microsoft.com/office/powerpoint/2010/main" xmlns="" val="421435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27476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Tree>
    <p:extLst>
      <p:ext uri="{BB962C8B-B14F-4D97-AF65-F5344CB8AC3E}">
        <p14:creationId xmlns:p14="http://schemas.microsoft.com/office/powerpoint/2010/main" xmlns="" val="935332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xmlns="" val="48015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4 contacts with short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dirty="0"/>
              <a:t>Add picture</a:t>
            </a:r>
            <a:endParaRPr lang="en-ZA" dirty="0"/>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dirty="0"/>
              <a:t>Add picture</a:t>
            </a:r>
            <a:endParaRPr lang="en-ZA" dirty="0"/>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xmlns="" val="2715817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dirty="0"/>
              <a:t>2 contacts with long description</a:t>
            </a:r>
            <a:endParaRPr lang="en-ZA" dirty="0"/>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dirty="0"/>
              <a:t>Add picture</a:t>
            </a:r>
            <a:endParaRPr lang="en-ZA" dirty="0"/>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dirty="0"/>
              <a:t>Add picture</a:t>
            </a:r>
            <a:endParaRPr lang="en-ZA" dirty="0"/>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dirty="0"/>
              <a:t>Name Surname</a:t>
            </a:r>
            <a:endParaRPr lang="en-ZA" dirty="0"/>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dirty="0"/>
              <a:t>Title</a:t>
            </a:r>
            <a:endParaRPr lang="en-ZA" dirty="0"/>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dirty="0"/>
              <a:t>Body copy</a:t>
            </a:r>
            <a:endParaRPr lang="en-ZA" dirty="0"/>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xmlns="" val="3144130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9" name="Content Placeholder 2"/>
          <p:cNvSpPr>
            <a:spLocks noGrp="1"/>
          </p:cNvSpPr>
          <p:nvPr>
            <p:ph idx="12" hasCustomPrompt="1"/>
          </p:nvPr>
        </p:nvSpPr>
        <p:spPr>
          <a:xfrm>
            <a:off x="6290049" y="1674624"/>
            <a:ext cx="5530475" cy="4310251"/>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xmlns="" val="422967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1" name="Content Placeholder 2"/>
          <p:cNvSpPr>
            <a:spLocks noGrp="1"/>
          </p:cNvSpPr>
          <p:nvPr>
            <p:ph idx="12" hasCustomPrompt="1"/>
          </p:nvPr>
        </p:nvSpPr>
        <p:spPr>
          <a:xfrm>
            <a:off x="4243575"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3" name="Content Placeholder 2"/>
          <p:cNvSpPr>
            <a:spLocks noGrp="1"/>
          </p:cNvSpPr>
          <p:nvPr>
            <p:ph idx="14" hasCustomPrompt="1"/>
          </p:nvPr>
        </p:nvSpPr>
        <p:spPr>
          <a:xfrm>
            <a:off x="8118849" y="1703294"/>
            <a:ext cx="3701675" cy="4281581"/>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dirty="0"/>
              <a:t>Add subtitle</a:t>
            </a:r>
            <a:endParaRPr lang="en-ZA" dirty="0"/>
          </a:p>
        </p:txBody>
      </p:sp>
    </p:spTree>
    <p:extLst>
      <p:ext uri="{BB962C8B-B14F-4D97-AF65-F5344CB8AC3E}">
        <p14:creationId xmlns:p14="http://schemas.microsoft.com/office/powerpoint/2010/main" xmlns="" val="1382022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lvl4pPr>
              <a:defRPr>
                <a:solidFill>
                  <a:schemeClr val="accent3">
                    <a:lumMod val="50000"/>
                  </a:schemeClr>
                </a:solidFill>
              </a:defRPr>
            </a:lvl4p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xmlns="" val="251527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dirty="0"/>
              <a:t>Add picture</a:t>
            </a:r>
            <a:endParaRPr lang="en-ZA" dirty="0"/>
          </a:p>
        </p:txBody>
      </p:sp>
      <p:sp>
        <p:nvSpPr>
          <p:cNvPr id="15" name="Content Placeholder 2"/>
          <p:cNvSpPr>
            <a:spLocks noGrp="1"/>
          </p:cNvSpPr>
          <p:nvPr>
            <p:ph idx="11" hasCustomPrompt="1"/>
          </p:nvPr>
        </p:nvSpPr>
        <p:spPr>
          <a:xfrm>
            <a:off x="6227296" y="1277378"/>
            <a:ext cx="5592849" cy="2606675"/>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xmlns="" val="368612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xmlns=""/>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Tree>
    <p:extLst>
      <p:ext uri="{BB962C8B-B14F-4D97-AF65-F5344CB8AC3E}">
        <p14:creationId xmlns:p14="http://schemas.microsoft.com/office/powerpoint/2010/main" xmlns="" val="3332789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dirty="0"/>
              <a:t>Add picture</a:t>
            </a:r>
            <a:endParaRPr lang="en-ZA" dirty="0"/>
          </a:p>
        </p:txBody>
      </p:sp>
      <p:sp>
        <p:nvSpPr>
          <p:cNvPr id="17" name="Content Placeholder 2"/>
          <p:cNvSpPr>
            <a:spLocks noGrp="1"/>
          </p:cNvSpPr>
          <p:nvPr>
            <p:ph idx="11" hasCustomPrompt="1"/>
          </p:nvPr>
        </p:nvSpPr>
        <p:spPr>
          <a:xfrm>
            <a:off x="4283916"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dirty="0"/>
              <a:t>Add picture</a:t>
            </a:r>
            <a:endParaRPr lang="en-ZA" dirty="0"/>
          </a:p>
        </p:txBody>
      </p:sp>
      <p:sp>
        <p:nvSpPr>
          <p:cNvPr id="19" name="Content Placeholder 2"/>
          <p:cNvSpPr>
            <a:spLocks noGrp="1"/>
          </p:cNvSpPr>
          <p:nvPr>
            <p:ph idx="13" hasCustomPrompt="1"/>
          </p:nvPr>
        </p:nvSpPr>
        <p:spPr>
          <a:xfrm>
            <a:off x="8199531" y="3440672"/>
            <a:ext cx="3620748" cy="2544203"/>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dirty="0"/>
              <a:t>Add picture</a:t>
            </a:r>
            <a:endParaRPr lang="en-ZA" dirty="0"/>
          </a:p>
        </p:txBody>
      </p:sp>
    </p:spTree>
    <p:extLst>
      <p:ext uri="{BB962C8B-B14F-4D97-AF65-F5344CB8AC3E}">
        <p14:creationId xmlns:p14="http://schemas.microsoft.com/office/powerpoint/2010/main" xmlns="" val="3220311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dirty="0"/>
              <a:t>Add title</a:t>
            </a:r>
            <a:endParaRPr lang="en-ZA" dirty="0"/>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dirty="0"/>
              <a:t>Add footnote/source</a:t>
            </a:r>
            <a:endParaRPr lang="en-ZA" dirty="0"/>
          </a:p>
        </p:txBody>
      </p:sp>
    </p:spTree>
    <p:extLst>
      <p:ext uri="{BB962C8B-B14F-4D97-AF65-F5344CB8AC3E}">
        <p14:creationId xmlns:p14="http://schemas.microsoft.com/office/powerpoint/2010/main" xmlns=""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xmlns="" val="3005538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xmlns="" val="117834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4185" y="1518844"/>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dirty="0"/>
              <a:t>Add presentation title</a:t>
            </a:r>
            <a:endParaRPr lang="en-ZA" dirty="0"/>
          </a:p>
        </p:txBody>
      </p:sp>
      <p:sp>
        <p:nvSpPr>
          <p:cNvPr id="10" name="Text Placeholder 9"/>
          <p:cNvSpPr>
            <a:spLocks noGrp="1"/>
          </p:cNvSpPr>
          <p:nvPr>
            <p:ph type="body" sz="quarter" idx="10" hasCustomPrompt="1"/>
          </p:nvPr>
        </p:nvSpPr>
        <p:spPr>
          <a:xfrm>
            <a:off x="724185" y="1978147"/>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dirty="0"/>
              <a:t>Add subtitle</a:t>
            </a:r>
            <a:endParaRPr lang="en-GB" dirty="0"/>
          </a:p>
        </p:txBody>
      </p:sp>
      <p:sp>
        <p:nvSpPr>
          <p:cNvPr id="12" name="Text Placeholder 11"/>
          <p:cNvSpPr>
            <a:spLocks noGrp="1"/>
          </p:cNvSpPr>
          <p:nvPr>
            <p:ph type="body" sz="quarter" idx="11" hasCustomPrompt="1"/>
          </p:nvPr>
        </p:nvSpPr>
        <p:spPr>
          <a:xfrm>
            <a:off x="724762" y="2525322"/>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dirty="0"/>
              <a:t>Add date</a:t>
            </a:r>
            <a:endParaRPr lang="en-GB" dirty="0"/>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49865" y="5112912"/>
            <a:ext cx="3240122" cy="1745087"/>
          </a:xfrm>
          <a:prstGeom prst="rect">
            <a:avLst/>
          </a:prstGeom>
        </p:spPr>
      </p:pic>
      <p:pic>
        <p:nvPicPr>
          <p:cNvPr id="8" name="Picture 7"/>
          <p:cNvPicPr>
            <a:picLocks noChangeAspect="1"/>
          </p:cNvPicPr>
          <p:nvPr userDrawn="1"/>
        </p:nvPicPr>
        <p:blipFill>
          <a:blip r:embed="rId3"/>
          <a:stretch>
            <a:fillRect/>
          </a:stretch>
        </p:blipFill>
        <p:spPr>
          <a:xfrm>
            <a:off x="4658222" y="5491575"/>
            <a:ext cx="7533778" cy="987762"/>
          </a:xfrm>
          <a:prstGeom prst="rect">
            <a:avLst/>
          </a:prstGeom>
        </p:spPr>
      </p:pic>
    </p:spTree>
    <p:extLst>
      <p:ext uri="{BB962C8B-B14F-4D97-AF65-F5344CB8AC3E}">
        <p14:creationId xmlns:p14="http://schemas.microsoft.com/office/powerpoint/2010/main" xmlns="" val="112806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7" name="Picture 6"/>
          <p:cNvPicPr>
            <a:picLocks noChangeAspect="1"/>
          </p:cNvPicPr>
          <p:nvPr userDrawn="1"/>
        </p:nvPicPr>
        <p:blipFill>
          <a:blip r:embed="rId2"/>
          <a:stretch>
            <a:fillRect/>
          </a:stretch>
        </p:blipFill>
        <p:spPr>
          <a:xfrm>
            <a:off x="9548949" y="5287053"/>
            <a:ext cx="2450144" cy="1378206"/>
          </a:xfrm>
          <a:prstGeom prst="rect">
            <a:avLst/>
          </a:prstGeom>
        </p:spPr>
      </p:pic>
    </p:spTree>
    <p:extLst>
      <p:ext uri="{BB962C8B-B14F-4D97-AF65-F5344CB8AC3E}">
        <p14:creationId xmlns:p14="http://schemas.microsoft.com/office/powerpoint/2010/main" xmlns="" val="1654312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plain">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rgbClr val="040404"/>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rgbClr val="040404"/>
                </a:solidFill>
              </a:defRPr>
            </a:lvl1pPr>
          </a:lstStyle>
          <a:p>
            <a:r>
              <a:rPr lang="en-US" dirty="0"/>
              <a:t>Add divider title</a:t>
            </a:r>
            <a:endParaRPr lang="en-ZA" dirty="0"/>
          </a:p>
        </p:txBody>
      </p:sp>
    </p:spTree>
    <p:extLst>
      <p:ext uri="{BB962C8B-B14F-4D97-AF65-F5344CB8AC3E}">
        <p14:creationId xmlns:p14="http://schemas.microsoft.com/office/powerpoint/2010/main" xmlns="" val="245989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dirty="0"/>
              <a:t>Add divider title</a:t>
            </a:r>
            <a:endParaRPr lang="en-ZA" dirty="0"/>
          </a:p>
        </p:txBody>
      </p:sp>
      <p:pic>
        <p:nvPicPr>
          <p:cNvPr id="3" name="Picture 2"/>
          <p:cNvPicPr>
            <a:picLocks noChangeAspect="1"/>
          </p:cNvPicPr>
          <p:nvPr userDrawn="1"/>
        </p:nvPicPr>
        <p:blipFill>
          <a:blip r:embed="rId2"/>
          <a:stretch>
            <a:fillRect/>
          </a:stretch>
        </p:blipFill>
        <p:spPr>
          <a:xfrm>
            <a:off x="9548949" y="5287053"/>
            <a:ext cx="2450144" cy="1378206"/>
          </a:xfrm>
          <a:prstGeom prst="rect">
            <a:avLst/>
          </a:prstGeom>
        </p:spPr>
      </p:pic>
    </p:spTree>
    <p:extLst>
      <p:ext uri="{BB962C8B-B14F-4D97-AF65-F5344CB8AC3E}">
        <p14:creationId xmlns:p14="http://schemas.microsoft.com/office/powerpoint/2010/main" xmlns="" val="315192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xmlns="" val="3473196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dirty="0"/>
              <a:t>Add title</a:t>
            </a:r>
            <a:endParaRPr lang="en-ZA" dirty="0"/>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dirty="0"/>
              <a:t>Add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dirty="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dirty="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 Placeholder 5"/>
          <p:cNvSpPr txBox="1">
            <a:spLocks/>
          </p:cNvSpPr>
          <p:nvPr userDrawn="1"/>
        </p:nvSpPr>
        <p:spPr>
          <a:xfrm>
            <a:off x="358588" y="6361113"/>
            <a:ext cx="9000000" cy="215900"/>
          </a:xfrm>
          <a:prstGeom prst="rect">
            <a:avLst/>
          </a:prstGeom>
          <a:noFill/>
        </p:spPr>
        <p:txBody>
          <a:bodyPr wrap="square" lIns="0" tIns="0" rIns="0" bIns="0" rtlCol="0" anchor="ctr">
            <a:noAutofit/>
          </a:bodyPr>
          <a:lstStyle>
            <a:lvl1pPr marL="0" indent="0" algn="l" defTabSz="914400" rtl="0" eaLnBrk="1" latinLnBrk="0" hangingPunct="1">
              <a:lnSpc>
                <a:spcPct val="120000"/>
              </a:lnSpc>
              <a:spcBef>
                <a:spcPts val="300"/>
              </a:spcBef>
              <a:buFont typeface="Arial" panose="020B0604020202020204" pitchFamily="34" charset="0"/>
              <a:buNone/>
              <a:defRPr lang="en-GB" sz="1100" b="1" i="0" u="none" strike="noStrike" kern="1200" spc="0" baseline="0" dirty="0">
                <a:solidFill>
                  <a:schemeClr val="tx1">
                    <a:lumMod val="50000"/>
                  </a:schemeClr>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accent3">
                    <a:lumMod val="50000"/>
                  </a:schemeClr>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accent3">
                    <a:lumMod val="50000"/>
                  </a:schemeClr>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accent3">
                    <a:lumMod val="50000"/>
                  </a:schemeClr>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sz="1100" b="0" i="0" u="none" strike="noStrike" kern="1200" spc="0" baseline="0" dirty="0">
                <a:solidFill>
                  <a:schemeClr val="tx1">
                    <a:lumMod val="50000"/>
                  </a:schemeClr>
                </a:solidFill>
                <a:latin typeface="+mn-lt"/>
                <a:ea typeface="+mn-ea"/>
                <a:cs typeface="+mn-cs"/>
              </a:rPr>
              <a:t>COMMENTS ON THE ECONOMIC REGULATION OF TRANSPORT BILL </a:t>
            </a:r>
            <a:endParaRPr lang="en-ZA" dirty="0"/>
          </a:p>
        </p:txBody>
      </p:sp>
      <p:pic>
        <p:nvPicPr>
          <p:cNvPr id="4" name="Picture 3"/>
          <p:cNvPicPr>
            <a:picLocks noChangeAspect="1"/>
          </p:cNvPicPr>
          <p:nvPr userDrawn="1"/>
        </p:nvPicPr>
        <p:blipFill>
          <a:blip r:embed="rId23">
            <a:extLst>
              <a:ext uri="{28A0092B-C50C-407E-A947-70E740481C1C}">
                <a14:useLocalDpi xmlns:a14="http://schemas.microsoft.com/office/drawing/2010/main" xmlns="" val="0"/>
              </a:ext>
            </a:extLst>
          </a:blip>
          <a:stretch>
            <a:fillRect/>
          </a:stretch>
        </p:blipFill>
        <p:spPr>
          <a:xfrm>
            <a:off x="10899189" y="6120447"/>
            <a:ext cx="1292811" cy="696291"/>
          </a:xfrm>
          <a:prstGeom prst="rect">
            <a:avLst/>
          </a:prstGeom>
        </p:spPr>
      </p:pic>
    </p:spTree>
    <p:extLst>
      <p:ext uri="{BB962C8B-B14F-4D97-AF65-F5344CB8AC3E}">
        <p14:creationId xmlns:p14="http://schemas.microsoft.com/office/powerpoint/2010/main" xmlns="" val="3245909001"/>
      </p:ext>
    </p:extLst>
  </p:cSld>
  <p:clrMap bg1="lt1" tx1="dk1" bg2="lt2" tx2="dk2" accent1="accent1" accent2="accent2" accent3="accent3" accent4="accent4" accent5="accent5" accent6="accent6" hlink="hlink" folHlink="folHlink"/>
  <p:sldLayoutIdLst>
    <p:sldLayoutId id="2147483663" r:id="rId1"/>
    <p:sldLayoutId id="2147483679" r:id="rId2"/>
    <p:sldLayoutId id="2147483719" r:id="rId3"/>
    <p:sldLayoutId id="2147483722" r:id="rId4"/>
    <p:sldLayoutId id="2147483727" r:id="rId5"/>
    <p:sldLayoutId id="2147483724" r:id="rId6"/>
    <p:sldLayoutId id="2147483729" r:id="rId7"/>
    <p:sldLayoutId id="2147483725" r:id="rId8"/>
    <p:sldLayoutId id="2147483650" r:id="rId9"/>
    <p:sldLayoutId id="2147483721" r:id="rId10"/>
    <p:sldLayoutId id="2147483720" r:id="rId11"/>
    <p:sldLayoutId id="2147483664" r:id="rId12"/>
    <p:sldLayoutId id="2147483711" r:id="rId13"/>
    <p:sldLayoutId id="2147483713" r:id="rId14"/>
    <p:sldLayoutId id="2147483714" r:id="rId15"/>
    <p:sldLayoutId id="2147483715" r:id="rId16"/>
    <p:sldLayoutId id="2147483716" r:id="rId17"/>
    <p:sldLayoutId id="2147483717" r:id="rId18"/>
    <p:sldLayoutId id="2147483728" r:id="rId19"/>
    <p:sldLayoutId id="2147483718" r:id="rId20"/>
    <p:sldLayoutId id="2147483709" r:id="rId21"/>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accent3">
              <a:lumMod val="50000"/>
            </a:schemeClr>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accent3">
              <a:lumMod val="50000"/>
            </a:schemeClr>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accent3">
              <a:lumMod val="50000"/>
            </a:schemeClr>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accent3">
              <a:lumMod val="50000"/>
            </a:schemeClr>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0311" y="1222120"/>
            <a:ext cx="9735792" cy="902140"/>
          </a:xfrm>
        </p:spPr>
        <p:txBody>
          <a:bodyPr/>
          <a:lstStyle/>
          <a:p>
            <a:r>
              <a:rPr lang="en-GB" dirty="0"/>
              <a:t>Submission on the Economic Regulation of Transport Bill </a:t>
            </a:r>
            <a:r>
              <a:rPr lang="en-GB" sz="2000" dirty="0"/>
              <a:t>[B1 – 2020]</a:t>
            </a:r>
            <a:endParaRPr lang="en-GB" dirty="0"/>
          </a:p>
        </p:txBody>
      </p:sp>
      <p:sp>
        <p:nvSpPr>
          <p:cNvPr id="3" name="Text Placeholder 2"/>
          <p:cNvSpPr>
            <a:spLocks noGrp="1"/>
          </p:cNvSpPr>
          <p:nvPr>
            <p:ph type="body" sz="quarter" idx="10"/>
          </p:nvPr>
        </p:nvSpPr>
        <p:spPr>
          <a:xfrm>
            <a:off x="750311" y="2408518"/>
            <a:ext cx="7331805" cy="1160591"/>
          </a:xfrm>
        </p:spPr>
        <p:txBody>
          <a:bodyPr/>
          <a:lstStyle/>
          <a:p>
            <a:r>
              <a:rPr lang="en-GB" dirty="0"/>
              <a:t>Dr </a:t>
            </a:r>
            <a:r>
              <a:rPr lang="en-GB" dirty="0" err="1"/>
              <a:t>Seán</a:t>
            </a:r>
            <a:r>
              <a:rPr lang="en-GB" dirty="0"/>
              <a:t> M. Muller</a:t>
            </a:r>
          </a:p>
          <a:p>
            <a:r>
              <a:rPr lang="en-GB" dirty="0"/>
              <a:t>School of Economics</a:t>
            </a:r>
          </a:p>
          <a:p>
            <a:r>
              <a:rPr lang="en-GB" dirty="0"/>
              <a:t>Public and Environmental Economics Research Centre (PEERC)</a:t>
            </a:r>
          </a:p>
          <a:p>
            <a:r>
              <a:rPr lang="en-GB" dirty="0"/>
              <a:t>University of Johannesburg</a:t>
            </a:r>
          </a:p>
        </p:txBody>
      </p:sp>
      <p:sp>
        <p:nvSpPr>
          <p:cNvPr id="4" name="Text Placeholder 3"/>
          <p:cNvSpPr>
            <a:spLocks noGrp="1"/>
          </p:cNvSpPr>
          <p:nvPr>
            <p:ph type="body" sz="quarter" idx="11"/>
          </p:nvPr>
        </p:nvSpPr>
        <p:spPr>
          <a:xfrm>
            <a:off x="750311" y="3853367"/>
            <a:ext cx="8393689" cy="989007"/>
          </a:xfrm>
        </p:spPr>
        <p:txBody>
          <a:bodyPr/>
          <a:lstStyle/>
          <a:p>
            <a:endParaRPr lang="en-GB" dirty="0"/>
          </a:p>
          <a:p>
            <a:r>
              <a:rPr lang="en-GB" dirty="0"/>
              <a:t>Public hearings of the Portfolio Committee on Transport (virtual meeting)</a:t>
            </a:r>
          </a:p>
          <a:p>
            <a:r>
              <a:rPr lang="en-GB" dirty="0"/>
              <a:t>28 October 2020</a:t>
            </a:r>
          </a:p>
        </p:txBody>
      </p:sp>
      <p:sp>
        <p:nvSpPr>
          <p:cNvPr id="6" name="Text Placeholder 2"/>
          <p:cNvSpPr txBox="1">
            <a:spLocks/>
          </p:cNvSpPr>
          <p:nvPr/>
        </p:nvSpPr>
        <p:spPr>
          <a:xfrm>
            <a:off x="8365395" y="2408518"/>
            <a:ext cx="3536553" cy="11605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kern="1200">
                <a:solidFill>
                  <a:schemeClr val="accent2"/>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accent3">
                    <a:lumMod val="50000"/>
                  </a:schemeClr>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accent3">
                    <a:lumMod val="50000"/>
                  </a:schemeClr>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accent3">
                    <a:lumMod val="50000"/>
                  </a:schemeClr>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Prof Mike Muller</a:t>
            </a:r>
          </a:p>
          <a:p>
            <a:r>
              <a:rPr lang="en-GB" dirty="0"/>
              <a:t>Wits School of Governance</a:t>
            </a:r>
          </a:p>
          <a:p>
            <a:r>
              <a:rPr lang="en-GB" dirty="0"/>
              <a:t>University of the Witwatersrand</a:t>
            </a:r>
          </a:p>
        </p:txBody>
      </p:sp>
    </p:spTree>
    <p:extLst>
      <p:ext uri="{BB962C8B-B14F-4D97-AF65-F5344CB8AC3E}">
        <p14:creationId xmlns:p14="http://schemas.microsoft.com/office/powerpoint/2010/main" xmlns="" val="355965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An example of a critical question that appears to have been neither asked nor answered: How will a transport economic regulator help matters in passenger rail?</a:t>
            </a:r>
          </a:p>
          <a:p>
            <a:r>
              <a:rPr lang="en-GB" dirty="0"/>
              <a:t>Metrorail is dysfunctional because of, amongst others: failing infrastructure, deteriorating rolling stock, bad management and rampant corruption, an unrealistic funding model, safety problems on trains, </a:t>
            </a:r>
            <a:r>
              <a:rPr lang="en-GB" dirty="0" err="1"/>
              <a:t>etc</a:t>
            </a:r>
            <a:endParaRPr lang="en-GB" dirty="0"/>
          </a:p>
          <a:p>
            <a:r>
              <a:rPr lang="en-GB" i="1" dirty="0"/>
              <a:t>Regulating prices is a complete irrelevance where rail is option of last resort, so only likely benefit would be facilitation of privatisation through access…but: private operators would not be profitable without state subsidies, would rely on similar resources, etc.</a:t>
            </a:r>
          </a:p>
          <a:p>
            <a:pPr lvl="1"/>
            <a:r>
              <a:rPr lang="en-GB" dirty="0"/>
              <a:t>Note: Gautrain is an elitist, PPP project that massively exceeded its estimated costs and receives regular, billion Rand subsidies from the Gauteng government</a:t>
            </a:r>
          </a:p>
          <a:p>
            <a:endParaRPr lang="en-GB" dirty="0"/>
          </a:p>
        </p:txBody>
      </p:sp>
      <p:sp>
        <p:nvSpPr>
          <p:cNvPr id="3" name="Title 2"/>
          <p:cNvSpPr>
            <a:spLocks noGrp="1"/>
          </p:cNvSpPr>
          <p:nvPr>
            <p:ph type="title"/>
          </p:nvPr>
        </p:nvSpPr>
        <p:spPr/>
        <p:txBody>
          <a:bodyPr/>
          <a:lstStyle/>
          <a:p>
            <a:r>
              <a:rPr lang="en-GB" dirty="0"/>
              <a:t>Passenger rail</a:t>
            </a:r>
          </a:p>
        </p:txBody>
      </p:sp>
    </p:spTree>
    <p:extLst>
      <p:ext uri="{BB962C8B-B14F-4D97-AF65-F5344CB8AC3E}">
        <p14:creationId xmlns:p14="http://schemas.microsoft.com/office/powerpoint/2010/main" xmlns="" val="1209250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a:t>Concerns about Transnet’s port pricing are long-standing and were one of the major issues considered by the National Freight Logistics Task Team in 2004/5</a:t>
            </a:r>
          </a:p>
          <a:p>
            <a:r>
              <a:rPr lang="en-GB" dirty="0"/>
              <a:t>Widely accepted that Transnet has cross-subsidised other operations</a:t>
            </a:r>
          </a:p>
          <a:p>
            <a:pPr lvl="1"/>
            <a:r>
              <a:rPr lang="en-GB" dirty="0"/>
              <a:t>Implication: as prices are brought down, greater state financing would be required</a:t>
            </a:r>
          </a:p>
          <a:p>
            <a:r>
              <a:rPr lang="en-GB" dirty="0"/>
              <a:t>Ports Regulator failed for a long time to have an effect and is still struggling</a:t>
            </a:r>
          </a:p>
          <a:p>
            <a:endParaRPr lang="en-GB" dirty="0"/>
          </a:p>
          <a:p>
            <a:r>
              <a:rPr lang="en-GB" i="1" dirty="0"/>
              <a:t>Lesson: political will is necessary for structural change. With it a regulator is often unnecessary, without it a regulator is often ineffective. I.e. having a regulator is not the issue!</a:t>
            </a:r>
          </a:p>
        </p:txBody>
      </p:sp>
      <p:sp>
        <p:nvSpPr>
          <p:cNvPr id="5" name="Title 4"/>
          <p:cNvSpPr>
            <a:spLocks noGrp="1"/>
          </p:cNvSpPr>
          <p:nvPr>
            <p:ph type="title"/>
          </p:nvPr>
        </p:nvSpPr>
        <p:spPr/>
        <p:txBody>
          <a:bodyPr/>
          <a:lstStyle/>
          <a:p>
            <a:r>
              <a:rPr lang="en-GB" dirty="0"/>
              <a:t>Port pricing</a:t>
            </a:r>
          </a:p>
        </p:txBody>
      </p:sp>
    </p:spTree>
    <p:extLst>
      <p:ext uri="{BB962C8B-B14F-4D97-AF65-F5344CB8AC3E}">
        <p14:creationId xmlns:p14="http://schemas.microsoft.com/office/powerpoint/2010/main" xmlns="" val="285774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spcAft>
                <a:spcPts val="600"/>
              </a:spcAft>
            </a:pPr>
            <a:r>
              <a:rPr lang="en-US" dirty="0" smtClean="0"/>
              <a:t>Transnet appears to have improved service to its bulk freight rail clients</a:t>
            </a:r>
          </a:p>
          <a:p>
            <a:pPr>
              <a:spcBef>
                <a:spcPts val="600"/>
              </a:spcBef>
              <a:spcAft>
                <a:spcPts val="600"/>
              </a:spcAft>
            </a:pPr>
            <a:r>
              <a:rPr lang="en-US" dirty="0" smtClean="0"/>
              <a:t>What is the problem? Possibly rail infrastructure still being under-utilized in terms of its capacity, potential for container traffic and with some negative externalities via higher road usage</a:t>
            </a:r>
          </a:p>
          <a:p>
            <a:pPr>
              <a:spcBef>
                <a:spcPts val="600"/>
              </a:spcBef>
              <a:spcAft>
                <a:spcPts val="600"/>
              </a:spcAft>
            </a:pPr>
            <a:r>
              <a:rPr lang="en-US" dirty="0" smtClean="0"/>
              <a:t>Does this require a regulator to resolve? Not necessarily. Shareholder can instruct Transnet to facilitate access </a:t>
            </a:r>
          </a:p>
          <a:p>
            <a:pPr lvl="1">
              <a:spcBef>
                <a:spcPts val="600"/>
              </a:spcBef>
              <a:spcAft>
                <a:spcPts val="600"/>
              </a:spcAft>
            </a:pPr>
            <a:r>
              <a:rPr lang="en-US" dirty="0" smtClean="0"/>
              <a:t>Constitutes a form of ‘regulation by contract’ which is one of the alternative model to the regulatory model we argue against and which </a:t>
            </a:r>
            <a:r>
              <a:rPr lang="en-US" smtClean="0"/>
              <a:t>STER represents</a:t>
            </a:r>
            <a:endParaRPr lang="en-ZA" dirty="0"/>
          </a:p>
        </p:txBody>
      </p:sp>
      <p:sp>
        <p:nvSpPr>
          <p:cNvPr id="5" name="Title 4"/>
          <p:cNvSpPr>
            <a:spLocks noGrp="1"/>
          </p:cNvSpPr>
          <p:nvPr>
            <p:ph type="title"/>
          </p:nvPr>
        </p:nvSpPr>
        <p:spPr/>
        <p:txBody>
          <a:bodyPr/>
          <a:lstStyle/>
          <a:p>
            <a:r>
              <a:rPr lang="en-US" dirty="0" smtClean="0"/>
              <a:t>Freight rail</a:t>
            </a:r>
            <a:endParaRPr lang="en-ZA" dirty="0"/>
          </a:p>
        </p:txBody>
      </p:sp>
    </p:spTree>
    <p:extLst>
      <p:ext uri="{BB962C8B-B14F-4D97-AF65-F5344CB8AC3E}">
        <p14:creationId xmlns:p14="http://schemas.microsoft.com/office/powerpoint/2010/main" xmlns="" val="3446637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a:t>To recap, then, the STER will:</a:t>
            </a:r>
          </a:p>
          <a:p>
            <a:pPr lvl="1"/>
            <a:r>
              <a:rPr lang="en-GB" sz="2200" dirty="0"/>
              <a:t>Not resolve any of the critical issues in the transport sector</a:t>
            </a:r>
          </a:p>
          <a:p>
            <a:pPr lvl="1"/>
            <a:r>
              <a:rPr lang="en-GB" sz="2200" dirty="0"/>
              <a:t>Introduce institutional and systemic uncertainty for a significant period while being established</a:t>
            </a:r>
          </a:p>
          <a:p>
            <a:pPr lvl="1"/>
            <a:r>
              <a:rPr lang="en-GB" sz="2200" dirty="0"/>
              <a:t>Potentially further destabilise sectors through unreliable pricing, creation of complexity where existing capacity is failing (e.g. access) and take skills from where they are needed (actual operations and management)</a:t>
            </a:r>
          </a:p>
          <a:p>
            <a:pPr lvl="1"/>
            <a:r>
              <a:rPr lang="en-GB" sz="2200" dirty="0"/>
              <a:t>Be costly: SEIA suggests that the STER will cost between R78million and R133million, requiring between 90 and 145 relatively highly-qualified staff.</a:t>
            </a:r>
          </a:p>
          <a:p>
            <a:endParaRPr lang="en-GB" dirty="0"/>
          </a:p>
          <a:p>
            <a:r>
              <a:rPr lang="en-GB" dirty="0"/>
              <a:t>It is a bad idea and should be withdrawn for the foreseeable future.</a:t>
            </a:r>
          </a:p>
        </p:txBody>
      </p:sp>
      <p:sp>
        <p:nvSpPr>
          <p:cNvPr id="5" name="Title 4"/>
          <p:cNvSpPr>
            <a:spLocks noGrp="1"/>
          </p:cNvSpPr>
          <p:nvPr>
            <p:ph type="title"/>
          </p:nvPr>
        </p:nvSpPr>
        <p:spPr/>
        <p:txBody>
          <a:bodyPr/>
          <a:lstStyle/>
          <a:p>
            <a:r>
              <a:rPr lang="en-GB" dirty="0"/>
              <a:t>STER will be a costly non-solution with significant risks</a:t>
            </a:r>
          </a:p>
        </p:txBody>
      </p:sp>
    </p:spTree>
    <p:extLst>
      <p:ext uri="{BB962C8B-B14F-4D97-AF65-F5344CB8AC3E}">
        <p14:creationId xmlns:p14="http://schemas.microsoft.com/office/powerpoint/2010/main" xmlns="" val="152736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xmlns="" val="163240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a:t>SMM: economist, worked at the Department of Transport’s Economic Analysis Unit, advised MPs on public finance matters while at the Parliamentary Budget Office (including financing of SOEs), have lectured public economics, microeconomics and industrial policy</a:t>
            </a:r>
          </a:p>
          <a:p>
            <a:r>
              <a:rPr lang="en-GB" dirty="0"/>
              <a:t>AMM: former DG of Water Affairs and Forestry, National Planning Commissioner, has consulted and advised extensively to local and multilateral institutions on water, planning and development</a:t>
            </a:r>
          </a:p>
          <a:p>
            <a:endParaRPr lang="en-GB" dirty="0"/>
          </a:p>
          <a:p>
            <a:r>
              <a:rPr lang="en-GB" b="1" dirty="0"/>
              <a:t>We do not represent any interest group, nor have we received any funding for this work: our sole concern is the public interest.</a:t>
            </a:r>
          </a:p>
        </p:txBody>
      </p:sp>
      <p:sp>
        <p:nvSpPr>
          <p:cNvPr id="5" name="Title 4"/>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xmlns="" val="181418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68300" y="1268413"/>
            <a:ext cx="11452225" cy="2300697"/>
          </a:xfrm>
        </p:spPr>
        <p:txBody>
          <a:bodyPr/>
          <a:lstStyle/>
          <a:p>
            <a:pPr marL="0" indent="0">
              <a:buNone/>
            </a:pPr>
            <a:r>
              <a:rPr lang="en-GB" i="1" dirty="0"/>
              <a:t>We do not believe the Bill as it stands will best serve the public interest, either of transport users or the broader South African public; r</a:t>
            </a:r>
            <a:r>
              <a:rPr lang="en-ZA" i="1" dirty="0" err="1"/>
              <a:t>espectfully</a:t>
            </a:r>
            <a:r>
              <a:rPr lang="en-ZA" i="1" dirty="0"/>
              <a:t> suggest that Parliament return this legislation to the Executive and it be withdrawn.</a:t>
            </a:r>
          </a:p>
          <a:p>
            <a:pPr marL="0" indent="0">
              <a:buNone/>
            </a:pPr>
            <a:endParaRPr lang="en-ZA" i="1" dirty="0"/>
          </a:p>
          <a:p>
            <a:pPr marL="0" indent="0">
              <a:buNone/>
            </a:pPr>
            <a:r>
              <a:rPr lang="en-ZA" b="1" dirty="0"/>
              <a:t>Five main reasons</a:t>
            </a:r>
          </a:p>
          <a:p>
            <a:pPr marL="0" indent="0">
              <a:buNone/>
            </a:pPr>
            <a:endParaRPr lang="en-GB" b="1" dirty="0"/>
          </a:p>
        </p:txBody>
      </p:sp>
      <p:sp>
        <p:nvSpPr>
          <p:cNvPr id="5" name="Title 4"/>
          <p:cNvSpPr>
            <a:spLocks noGrp="1"/>
          </p:cNvSpPr>
          <p:nvPr>
            <p:ph type="title"/>
          </p:nvPr>
        </p:nvSpPr>
        <p:spPr/>
        <p:txBody>
          <a:bodyPr/>
          <a:lstStyle/>
          <a:p>
            <a:r>
              <a:rPr lang="en-GB" dirty="0"/>
              <a:t>The Bill should not be passed in any form</a:t>
            </a:r>
          </a:p>
        </p:txBody>
      </p:sp>
      <p:sp>
        <p:nvSpPr>
          <p:cNvPr id="7" name="TextBox 6"/>
          <p:cNvSpPr txBox="1"/>
          <p:nvPr/>
        </p:nvSpPr>
        <p:spPr>
          <a:xfrm>
            <a:off x="368300" y="3849329"/>
            <a:ext cx="5914513" cy="2139047"/>
          </a:xfrm>
          <a:prstGeom prst="rect">
            <a:avLst/>
          </a:prstGeom>
          <a:noFill/>
        </p:spPr>
        <p:txBody>
          <a:bodyPr wrap="square" rtlCol="0">
            <a:spAutoFit/>
          </a:bodyPr>
          <a:lstStyle/>
          <a:p>
            <a:pPr marL="342900" indent="-342900">
              <a:spcBef>
                <a:spcPts val="600"/>
              </a:spcBef>
              <a:spcAft>
                <a:spcPts val="600"/>
              </a:spcAft>
              <a:buAutoNum type="arabicPeriod"/>
            </a:pPr>
            <a:r>
              <a:rPr lang="en-GB" dirty="0"/>
              <a:t>Main issues in transport sector are not related to price regulation</a:t>
            </a:r>
          </a:p>
          <a:p>
            <a:pPr marL="342900" indent="-342900">
              <a:spcBef>
                <a:spcPts val="600"/>
              </a:spcBef>
              <a:spcAft>
                <a:spcPts val="600"/>
              </a:spcAft>
              <a:buAutoNum type="arabicPeriod"/>
            </a:pPr>
            <a:r>
              <a:rPr lang="en-GB" dirty="0"/>
              <a:t>State already has power it is not exercising to resolve various pricing issues</a:t>
            </a:r>
          </a:p>
          <a:p>
            <a:pPr marL="342900" indent="-342900">
              <a:spcBef>
                <a:spcPts val="600"/>
              </a:spcBef>
              <a:spcAft>
                <a:spcPts val="600"/>
              </a:spcAft>
              <a:buAutoNum type="arabicPeriod"/>
            </a:pPr>
            <a:r>
              <a:rPr lang="en-GB" dirty="0"/>
              <a:t>Regulator model has not worked in other sectors</a:t>
            </a:r>
          </a:p>
          <a:p>
            <a:pPr marL="342900" indent="-342900">
              <a:buAutoNum type="arabicPeriod"/>
            </a:pPr>
            <a:endParaRPr lang="en-GB" dirty="0"/>
          </a:p>
        </p:txBody>
      </p:sp>
      <p:sp>
        <p:nvSpPr>
          <p:cNvPr id="8" name="TextBox 7"/>
          <p:cNvSpPr txBox="1"/>
          <p:nvPr/>
        </p:nvSpPr>
        <p:spPr>
          <a:xfrm>
            <a:off x="5906012" y="3849329"/>
            <a:ext cx="5914513" cy="1631216"/>
          </a:xfrm>
          <a:prstGeom prst="rect">
            <a:avLst/>
          </a:prstGeom>
          <a:noFill/>
        </p:spPr>
        <p:txBody>
          <a:bodyPr wrap="square" rtlCol="0">
            <a:spAutoFit/>
          </a:bodyPr>
          <a:lstStyle/>
          <a:p>
            <a:pPr marL="342900" indent="-342900">
              <a:spcBef>
                <a:spcPts val="600"/>
              </a:spcBef>
              <a:spcAft>
                <a:spcPts val="600"/>
              </a:spcAft>
              <a:buFont typeface="+mj-lt"/>
              <a:buAutoNum type="arabicPeriod" startAt="4"/>
            </a:pPr>
            <a:r>
              <a:rPr lang="en-GB" dirty="0"/>
              <a:t>Regulatory model requires scarce resources and skills that could be better-utilised</a:t>
            </a:r>
          </a:p>
          <a:p>
            <a:pPr marL="342900" indent="-342900">
              <a:spcBef>
                <a:spcPts val="600"/>
              </a:spcBef>
              <a:spcAft>
                <a:spcPts val="600"/>
              </a:spcAft>
              <a:buFont typeface="+mj-lt"/>
              <a:buAutoNum type="arabicPeriod" startAt="4"/>
            </a:pPr>
            <a:r>
              <a:rPr lang="en-GB" dirty="0"/>
              <a:t>The solution to most problems in the transport sector is better political and public management. There is no way around that – with or without a regulator.</a:t>
            </a:r>
          </a:p>
        </p:txBody>
      </p:sp>
    </p:spTree>
    <p:extLst>
      <p:ext uri="{BB962C8B-B14F-4D97-AF65-F5344CB8AC3E}">
        <p14:creationId xmlns:p14="http://schemas.microsoft.com/office/powerpoint/2010/main" xmlns="" val="369091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073" y="2144185"/>
            <a:ext cx="10091282" cy="923480"/>
          </a:xfrm>
        </p:spPr>
        <p:txBody>
          <a:bodyPr/>
          <a:lstStyle/>
          <a:p>
            <a:r>
              <a:rPr lang="en-GB" dirty="0"/>
              <a:t>Overview of the general arguments pertaining to economic regulation</a:t>
            </a:r>
          </a:p>
        </p:txBody>
      </p:sp>
    </p:spTree>
    <p:extLst>
      <p:ext uri="{BB962C8B-B14F-4D97-AF65-F5344CB8AC3E}">
        <p14:creationId xmlns:p14="http://schemas.microsoft.com/office/powerpoint/2010/main" xmlns="" val="2431720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457200" indent="-457200">
              <a:spcAft>
                <a:spcPts val="600"/>
              </a:spcAft>
              <a:buFont typeface="+mj-lt"/>
              <a:buAutoNum type="arabicPeriod"/>
            </a:pPr>
            <a:r>
              <a:rPr lang="en-ZA" dirty="0"/>
              <a:t>South Africa’s economic regulation model for SOEs has failed</a:t>
            </a:r>
          </a:p>
          <a:p>
            <a:pPr lvl="1">
              <a:spcAft>
                <a:spcPts val="1200"/>
              </a:spcAft>
            </a:pPr>
            <a:r>
              <a:rPr lang="en-ZA" dirty="0"/>
              <a:t>Concurs with the recent literature (e.g. van </a:t>
            </a:r>
            <a:r>
              <a:rPr lang="en-ZA" dirty="0" err="1"/>
              <a:t>Basten</a:t>
            </a:r>
            <a:r>
              <a:rPr lang="en-ZA" dirty="0"/>
              <a:t>, 2007; Steyn, 2012; NDP, 2012; PRC, 2013)</a:t>
            </a:r>
          </a:p>
          <a:p>
            <a:pPr marL="457200" indent="-457200">
              <a:spcAft>
                <a:spcPts val="600"/>
              </a:spcAft>
              <a:buFont typeface="+mj-lt"/>
              <a:buAutoNum type="arabicPeriod"/>
            </a:pPr>
            <a:r>
              <a:rPr lang="en-ZA" dirty="0"/>
              <a:t>That indicates need to reconsider the </a:t>
            </a:r>
            <a:r>
              <a:rPr lang="en-ZA" i="1" dirty="0"/>
              <a:t>entire</a:t>
            </a:r>
            <a:r>
              <a:rPr lang="en-ZA" dirty="0"/>
              <a:t> model</a:t>
            </a:r>
          </a:p>
          <a:p>
            <a:pPr marL="630238" lvl="1" indent="-457200"/>
            <a:r>
              <a:rPr lang="en-ZA" dirty="0"/>
              <a:t>Contrary to most authors who favour tinkering with, or doubling-down, on the model</a:t>
            </a:r>
          </a:p>
          <a:p>
            <a:pPr marL="630238" lvl="1" indent="-457200"/>
            <a:r>
              <a:rPr lang="en-ZA" dirty="0"/>
              <a:t>For these, and sector-specific, reasons we argue against expansion to other sectors (notably transport, in the form of the Economic Regulation of Transport Bill, and water)</a:t>
            </a:r>
          </a:p>
          <a:p>
            <a:pPr marL="457200" indent="-457200">
              <a:spcAft>
                <a:spcPts val="600"/>
              </a:spcAft>
              <a:buFont typeface="+mj-lt"/>
              <a:buAutoNum type="arabicPeriod"/>
            </a:pPr>
            <a:r>
              <a:rPr lang="en-ZA" dirty="0"/>
              <a:t>Capacity requirements of the model are unrealistic and wasteful</a:t>
            </a:r>
          </a:p>
          <a:p>
            <a:pPr marL="630238" lvl="1" indent="-457200">
              <a:spcAft>
                <a:spcPts val="1200"/>
              </a:spcAft>
            </a:pPr>
            <a:r>
              <a:rPr lang="en-ZA" dirty="0"/>
              <a:t>Seemingly obvious, but apparently neglected, point in the literature which is particularly salient in the South African context: an aspirant developmental state with scarce resources and skills</a:t>
            </a:r>
          </a:p>
          <a:p>
            <a:pPr marL="457200" indent="-457200">
              <a:buFont typeface="+mj-lt"/>
              <a:buAutoNum type="arabicPeriod"/>
            </a:pPr>
            <a:endParaRPr lang="en-GB" dirty="0"/>
          </a:p>
        </p:txBody>
      </p:sp>
      <p:sp>
        <p:nvSpPr>
          <p:cNvPr id="5" name="Title 4"/>
          <p:cNvSpPr>
            <a:spLocks noGrp="1"/>
          </p:cNvSpPr>
          <p:nvPr>
            <p:ph type="title"/>
          </p:nvPr>
        </p:nvSpPr>
        <p:spPr/>
        <p:txBody>
          <a:bodyPr/>
          <a:lstStyle/>
          <a:p>
            <a:r>
              <a:rPr lang="en-ZA" dirty="0"/>
              <a:t>Three main components to the argument</a:t>
            </a:r>
            <a:endParaRPr lang="en-GB" dirty="0"/>
          </a:p>
        </p:txBody>
      </p:sp>
    </p:spTree>
    <p:extLst>
      <p:ext uri="{BB962C8B-B14F-4D97-AF65-F5344CB8AC3E}">
        <p14:creationId xmlns:p14="http://schemas.microsoft.com/office/powerpoint/2010/main" xmlns="" val="736672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ZA" dirty="0"/>
              <a:t>Eskom and, by association NERSA, is the most notable failure</a:t>
            </a:r>
          </a:p>
          <a:p>
            <a:pPr marL="0" indent="0">
              <a:buNone/>
            </a:pPr>
            <a:r>
              <a:rPr lang="en-ZA" sz="2000" i="1" dirty="0"/>
              <a:t>[the electricity crisis] is indicative of the absence of a developmental state in South Africa…Unlike any developmental state in the past, policy for electricity supply has effectively been devolved to a regulator with limited powers other than the short-termism associated with pricing </a:t>
            </a:r>
            <a:r>
              <a:rPr lang="en-ZA" sz="2000" dirty="0"/>
              <a:t>(Fine, 2010)</a:t>
            </a:r>
            <a:endParaRPr lang="en-ZA" sz="2000" i="1" dirty="0"/>
          </a:p>
          <a:p>
            <a:r>
              <a:rPr lang="en-ZA" dirty="0"/>
              <a:t>Some important points</a:t>
            </a:r>
          </a:p>
          <a:p>
            <a:pPr lvl="1"/>
            <a:r>
              <a:rPr lang="en-ZA" dirty="0"/>
              <a:t>Inconsistent, unpredictable pricing path with negative consequences for consumers and the SOE</a:t>
            </a:r>
          </a:p>
          <a:p>
            <a:pPr lvl="1"/>
            <a:r>
              <a:rPr lang="en-ZA" dirty="0"/>
              <a:t>Failures within the utility, shareholder department, policy department and regulator</a:t>
            </a:r>
          </a:p>
          <a:p>
            <a:pPr lvl="1"/>
            <a:r>
              <a:rPr lang="en-ZA" dirty="0"/>
              <a:t>SOE and regulator model was insufficient to protect from corruption, bad management and bad decision-making but </a:t>
            </a:r>
            <a:r>
              <a:rPr lang="en-ZA" i="1" dirty="0"/>
              <a:t>is</a:t>
            </a:r>
            <a:r>
              <a:rPr lang="en-ZA" dirty="0"/>
              <a:t> impeding efforts to deal with the financial and operational crises</a:t>
            </a:r>
          </a:p>
          <a:p>
            <a:pPr lvl="1"/>
            <a:r>
              <a:rPr lang="en-ZA" dirty="0"/>
              <a:t>Private generation is only going to worsen Eskom’s financial situation – i.e. it exacerbates the biggest problem in the sector</a:t>
            </a:r>
          </a:p>
        </p:txBody>
      </p:sp>
      <p:sp>
        <p:nvSpPr>
          <p:cNvPr id="5" name="Title 4"/>
          <p:cNvSpPr>
            <a:spLocks noGrp="1"/>
          </p:cNvSpPr>
          <p:nvPr>
            <p:ph type="title"/>
          </p:nvPr>
        </p:nvSpPr>
        <p:spPr/>
        <p:txBody>
          <a:bodyPr/>
          <a:lstStyle/>
          <a:p>
            <a:r>
              <a:rPr lang="en-ZA" dirty="0"/>
              <a:t>The current model and its failures</a:t>
            </a:r>
            <a:endParaRPr lang="en-GB" dirty="0"/>
          </a:p>
        </p:txBody>
      </p:sp>
    </p:spTree>
    <p:extLst>
      <p:ext uri="{BB962C8B-B14F-4D97-AF65-F5344CB8AC3E}">
        <p14:creationId xmlns:p14="http://schemas.microsoft.com/office/powerpoint/2010/main" xmlns="" val="2202692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dirty="0"/>
              <a:t>There is a push for greater economic regulation from economists at the National Treasury and South African Reserve Bank – of which this Bill is the largest part</a:t>
            </a:r>
          </a:p>
          <a:p>
            <a:r>
              <a:rPr lang="en-GB" dirty="0"/>
              <a:t>However, there is little support for their position</a:t>
            </a:r>
          </a:p>
          <a:p>
            <a:pPr marL="669925" lvl="1" indent="-514350">
              <a:buFont typeface="+mj-lt"/>
              <a:buAutoNum type="romanLcPeriod"/>
            </a:pPr>
            <a:r>
              <a:rPr lang="en-GB" sz="2400" dirty="0"/>
              <a:t>It resembles a recycling of structural adjustment thinking of the 1990s which did/does not hold up to scrutiny</a:t>
            </a:r>
          </a:p>
          <a:p>
            <a:pPr marL="669925" lvl="1" indent="-514350">
              <a:buFont typeface="+mj-lt"/>
              <a:buAutoNum type="romanLcPeriod"/>
            </a:pPr>
            <a:r>
              <a:rPr lang="en-GB" sz="2400" dirty="0"/>
              <a:t>It commits the error of what </a:t>
            </a:r>
            <a:r>
              <a:rPr lang="en-GB" sz="2400" dirty="0" err="1"/>
              <a:t>Thandika</a:t>
            </a:r>
            <a:r>
              <a:rPr lang="en-GB" sz="2400" dirty="0"/>
              <a:t> </a:t>
            </a:r>
            <a:r>
              <a:rPr lang="en-GB" sz="2400" dirty="0" err="1"/>
              <a:t>Mkandawire</a:t>
            </a:r>
            <a:r>
              <a:rPr lang="en-GB" sz="2400" dirty="0"/>
              <a:t> called “The pessimism of the diagnosis and the optimism of the prescription”</a:t>
            </a:r>
          </a:p>
          <a:p>
            <a:pPr marL="669925" lvl="1" indent="-514350">
              <a:buFont typeface="+mj-lt"/>
              <a:buAutoNum type="romanLcPeriod"/>
            </a:pPr>
            <a:r>
              <a:rPr lang="en-GB" sz="2400" dirty="0"/>
              <a:t>There are serious, unacknowledged risks, as illustrated by NERSA’s failures and the UK experience with vertical separation, that could worsen the situation</a:t>
            </a:r>
          </a:p>
        </p:txBody>
      </p:sp>
      <p:sp>
        <p:nvSpPr>
          <p:cNvPr id="5" name="Title 4"/>
          <p:cNvSpPr>
            <a:spLocks noGrp="1"/>
          </p:cNvSpPr>
          <p:nvPr>
            <p:ph type="title"/>
          </p:nvPr>
        </p:nvSpPr>
        <p:spPr/>
        <p:txBody>
          <a:bodyPr/>
          <a:lstStyle/>
          <a:p>
            <a:r>
              <a:rPr lang="en-GB" dirty="0"/>
              <a:t>Apparent, outdated ideological commitments in the State</a:t>
            </a:r>
          </a:p>
        </p:txBody>
      </p:sp>
    </p:spTree>
    <p:extLst>
      <p:ext uri="{BB962C8B-B14F-4D97-AF65-F5344CB8AC3E}">
        <p14:creationId xmlns:p14="http://schemas.microsoft.com/office/powerpoint/2010/main" xmlns="" val="728131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Aft>
                <a:spcPts val="600"/>
              </a:spcAft>
            </a:pPr>
            <a:r>
              <a:rPr lang="en-ZA" dirty="0"/>
              <a:t>Many studies cite lack of capacity and insufficient resources as reasons for the failures of regulators, but do not consider the broader implications and framework</a:t>
            </a:r>
          </a:p>
          <a:p>
            <a:pPr>
              <a:spcAft>
                <a:spcPts val="600"/>
              </a:spcAft>
            </a:pPr>
            <a:r>
              <a:rPr lang="en-ZA" dirty="0"/>
              <a:t>One of the critical functions of developmental states is optimising the deployment of significantly constrained resources (Chang 2010, </a:t>
            </a:r>
            <a:r>
              <a:rPr lang="en-ZA" dirty="0" err="1"/>
              <a:t>Mkandawire</a:t>
            </a:r>
            <a:r>
              <a:rPr lang="en-ZA" dirty="0"/>
              <a:t> 2010)</a:t>
            </a:r>
          </a:p>
          <a:p>
            <a:r>
              <a:rPr lang="en-ZA" dirty="0"/>
              <a:t>Existing, favoured model of economic regulation requires triplication of capacity: state, SOE and regulator</a:t>
            </a:r>
          </a:p>
          <a:p>
            <a:pPr lvl="1">
              <a:spcAft>
                <a:spcPts val="600"/>
              </a:spcAft>
            </a:pPr>
            <a:r>
              <a:rPr lang="en-ZA" dirty="0" err="1"/>
              <a:t>Sextuplication</a:t>
            </a:r>
            <a:r>
              <a:rPr lang="en-ZA" dirty="0"/>
              <a:t> if you separate shareholder from policy departments, SOE board from management, and add the National Treasury</a:t>
            </a:r>
          </a:p>
          <a:p>
            <a:r>
              <a:rPr lang="en-ZA" dirty="0"/>
              <a:t>Somewhat absurd and certainly wasteful, compounding costs of the model’s failures and even worse given the Covid-19 situation</a:t>
            </a:r>
            <a:endParaRPr lang="en-GB" dirty="0"/>
          </a:p>
        </p:txBody>
      </p:sp>
      <p:sp>
        <p:nvSpPr>
          <p:cNvPr id="5" name="Title 4"/>
          <p:cNvSpPr>
            <a:spLocks noGrp="1"/>
          </p:cNvSpPr>
          <p:nvPr>
            <p:ph type="title"/>
          </p:nvPr>
        </p:nvSpPr>
        <p:spPr/>
        <p:txBody>
          <a:bodyPr/>
          <a:lstStyle/>
          <a:p>
            <a:r>
              <a:rPr lang="en-ZA" dirty="0"/>
              <a:t>Developmental states shouldn’t waste scarce human capital</a:t>
            </a:r>
            <a:endParaRPr lang="en-GB" dirty="0"/>
          </a:p>
        </p:txBody>
      </p:sp>
    </p:spTree>
    <p:extLst>
      <p:ext uri="{BB962C8B-B14F-4D97-AF65-F5344CB8AC3E}">
        <p14:creationId xmlns:p14="http://schemas.microsoft.com/office/powerpoint/2010/main" xmlns="" val="975893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073" y="2144185"/>
            <a:ext cx="10091282" cy="923480"/>
          </a:xfrm>
        </p:spPr>
        <p:txBody>
          <a:bodyPr/>
          <a:lstStyle/>
          <a:p>
            <a:r>
              <a:rPr lang="en-GB" dirty="0"/>
              <a:t>Specific illustrations relating to the transport sector</a:t>
            </a:r>
          </a:p>
        </p:txBody>
      </p:sp>
    </p:spTree>
    <p:extLst>
      <p:ext uri="{BB962C8B-B14F-4D97-AF65-F5344CB8AC3E}">
        <p14:creationId xmlns:p14="http://schemas.microsoft.com/office/powerpoint/2010/main" xmlns="" val="3252672695"/>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6968</TotalTime>
  <Words>1369</Words>
  <Application>Microsoft Office PowerPoint</Application>
  <PresentationFormat>Custom</PresentationFormat>
  <Paragraphs>90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UJ</vt:lpstr>
      <vt:lpstr>Submission on the Economic Regulation of Transport Bill [B1 – 2020]</vt:lpstr>
      <vt:lpstr>Introduction</vt:lpstr>
      <vt:lpstr>The Bill should not be passed in any form</vt:lpstr>
      <vt:lpstr>Overview of the general arguments pertaining to economic regulation</vt:lpstr>
      <vt:lpstr>Three main components to the argument</vt:lpstr>
      <vt:lpstr>The current model and its failures</vt:lpstr>
      <vt:lpstr>Apparent, outdated ideological commitments in the State</vt:lpstr>
      <vt:lpstr>Developmental states shouldn’t waste scarce human capital</vt:lpstr>
      <vt:lpstr>Specific illustrations relating to the transport sector</vt:lpstr>
      <vt:lpstr>Passenger rail</vt:lpstr>
      <vt:lpstr>Port pricing</vt:lpstr>
      <vt:lpstr>Freight rail</vt:lpstr>
      <vt:lpstr>STER will be a costly non-solution with significant risks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Selected comments on the Eastern Cape Money Bills Amendment Procedure and Related Matters Bill</dc:title>
  <dc:creator>Muller, Sean</dc:creator>
  <cp:lastModifiedBy>USER</cp:lastModifiedBy>
  <cp:revision>18</cp:revision>
  <dcterms:created xsi:type="dcterms:W3CDTF">2016-08-29T16:05:45Z</dcterms:created>
  <dcterms:modified xsi:type="dcterms:W3CDTF">2020-10-28T10:14:04Z</dcterms:modified>
</cp:coreProperties>
</file>