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753" r:id="rId1"/>
  </p:sldMasterIdLst>
  <p:notesMasterIdLst>
    <p:notesMasterId r:id="rId31"/>
  </p:notesMasterIdLst>
  <p:handoutMasterIdLst>
    <p:handoutMasterId r:id="rId32"/>
  </p:handoutMasterIdLst>
  <p:sldIdLst>
    <p:sldId id="256" r:id="rId2"/>
    <p:sldId id="316" r:id="rId3"/>
    <p:sldId id="317" r:id="rId4"/>
    <p:sldId id="318" r:id="rId5"/>
    <p:sldId id="319" r:id="rId6"/>
    <p:sldId id="320" r:id="rId7"/>
    <p:sldId id="321" r:id="rId8"/>
    <p:sldId id="322" r:id="rId9"/>
    <p:sldId id="340" r:id="rId10"/>
    <p:sldId id="323" r:id="rId11"/>
    <p:sldId id="326" r:id="rId12"/>
    <p:sldId id="327" r:id="rId13"/>
    <p:sldId id="328" r:id="rId14"/>
    <p:sldId id="341" r:id="rId15"/>
    <p:sldId id="342" r:id="rId16"/>
    <p:sldId id="331" r:id="rId17"/>
    <p:sldId id="332" r:id="rId18"/>
    <p:sldId id="329" r:id="rId19"/>
    <p:sldId id="334" r:id="rId20"/>
    <p:sldId id="343" r:id="rId21"/>
    <p:sldId id="344" r:id="rId22"/>
    <p:sldId id="345" r:id="rId23"/>
    <p:sldId id="335" r:id="rId24"/>
    <p:sldId id="336" r:id="rId25"/>
    <p:sldId id="337" r:id="rId26"/>
    <p:sldId id="338" r:id="rId27"/>
    <p:sldId id="339" r:id="rId28"/>
    <p:sldId id="346" r:id="rId29"/>
    <p:sldId id="347" r:id="rId30"/>
  </p:sldIdLst>
  <p:sldSz cx="24371300" cy="13716000"/>
  <p:notesSz cx="6797675" cy="9926638"/>
  <p:defaultTextStyle>
    <a:lvl1pPr defTabSz="1828432">
      <a:defRPr sz="3600">
        <a:solidFill>
          <a:srgbClr val="737572"/>
        </a:solidFill>
        <a:latin typeface="+mj-lt"/>
        <a:ea typeface="+mj-ea"/>
        <a:cs typeface="+mj-cs"/>
        <a:sym typeface="Helvetica Neue"/>
      </a:defRPr>
    </a:lvl1pPr>
    <a:lvl2pPr defTabSz="1828432">
      <a:defRPr sz="3600">
        <a:solidFill>
          <a:srgbClr val="737572"/>
        </a:solidFill>
        <a:latin typeface="+mj-lt"/>
        <a:ea typeface="+mj-ea"/>
        <a:cs typeface="+mj-cs"/>
        <a:sym typeface="Helvetica Neue"/>
      </a:defRPr>
    </a:lvl2pPr>
    <a:lvl3pPr defTabSz="1828432">
      <a:defRPr sz="3600">
        <a:solidFill>
          <a:srgbClr val="737572"/>
        </a:solidFill>
        <a:latin typeface="+mj-lt"/>
        <a:ea typeface="+mj-ea"/>
        <a:cs typeface="+mj-cs"/>
        <a:sym typeface="Helvetica Neue"/>
      </a:defRPr>
    </a:lvl3pPr>
    <a:lvl4pPr defTabSz="1828432">
      <a:defRPr sz="3600">
        <a:solidFill>
          <a:srgbClr val="737572"/>
        </a:solidFill>
        <a:latin typeface="+mj-lt"/>
        <a:ea typeface="+mj-ea"/>
        <a:cs typeface="+mj-cs"/>
        <a:sym typeface="Helvetica Neue"/>
      </a:defRPr>
    </a:lvl4pPr>
    <a:lvl5pPr defTabSz="1828432">
      <a:defRPr sz="3600">
        <a:solidFill>
          <a:srgbClr val="737572"/>
        </a:solidFill>
        <a:latin typeface="+mj-lt"/>
        <a:ea typeface="+mj-ea"/>
        <a:cs typeface="+mj-cs"/>
        <a:sym typeface="Helvetica Neue"/>
      </a:defRPr>
    </a:lvl5pPr>
    <a:lvl6pPr defTabSz="1828432">
      <a:defRPr sz="3600">
        <a:solidFill>
          <a:srgbClr val="737572"/>
        </a:solidFill>
        <a:latin typeface="+mj-lt"/>
        <a:ea typeface="+mj-ea"/>
        <a:cs typeface="+mj-cs"/>
        <a:sym typeface="Helvetica Neue"/>
      </a:defRPr>
    </a:lvl6pPr>
    <a:lvl7pPr defTabSz="1828432">
      <a:defRPr sz="3600">
        <a:solidFill>
          <a:srgbClr val="737572"/>
        </a:solidFill>
        <a:latin typeface="+mj-lt"/>
        <a:ea typeface="+mj-ea"/>
        <a:cs typeface="+mj-cs"/>
        <a:sym typeface="Helvetica Neue"/>
      </a:defRPr>
    </a:lvl7pPr>
    <a:lvl8pPr defTabSz="1828432">
      <a:defRPr sz="3600">
        <a:solidFill>
          <a:srgbClr val="737572"/>
        </a:solidFill>
        <a:latin typeface="+mj-lt"/>
        <a:ea typeface="+mj-ea"/>
        <a:cs typeface="+mj-cs"/>
        <a:sym typeface="Helvetica Neue"/>
      </a:defRPr>
    </a:lvl8pPr>
    <a:lvl9pPr defTabSz="1828432">
      <a:defRPr sz="3600">
        <a:solidFill>
          <a:srgbClr val="737572"/>
        </a:solidFill>
        <a:latin typeface="+mj-lt"/>
        <a:ea typeface="+mj-ea"/>
        <a:cs typeface="+mj-cs"/>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B0DD7F"/>
    <a:srgbClr val="666633"/>
    <a:srgbClr val="FF66FF"/>
    <a:srgbClr val="FFFF99"/>
    <a:srgbClr val="0D7E4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737572"/>
        </a:fontRef>
        <a:srgbClr val="737572"/>
      </a:tcTxStyle>
      <a:tcStyle>
        <a:tcBdr>
          <a:left>
            <a:ln w="12700" cap="flat">
              <a:solidFill>
                <a:srgbClr val="FAFCFF"/>
              </a:solidFill>
              <a:prstDash val="solid"/>
              <a:bevel/>
            </a:ln>
          </a:left>
          <a:right>
            <a:ln w="12700" cap="flat">
              <a:solidFill>
                <a:srgbClr val="FAFCFF"/>
              </a:solidFill>
              <a:prstDash val="solid"/>
              <a:bevel/>
            </a:ln>
          </a:right>
          <a:top>
            <a:ln w="12700" cap="flat">
              <a:solidFill>
                <a:srgbClr val="FAFCFF"/>
              </a:solidFill>
              <a:prstDash val="solid"/>
              <a:bevel/>
            </a:ln>
          </a:top>
          <a:bottom>
            <a:ln w="127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F4E7CB"/>
          </a:solidFill>
        </a:fill>
      </a:tcStyle>
    </a:wholeTbl>
    <a:band2H>
      <a:tcTxStyle/>
      <a:tcStyle>
        <a:tcBdr/>
        <a:fill>
          <a:solidFill>
            <a:srgbClr val="FAF3E7"/>
          </a:solidFill>
        </a:fill>
      </a:tcStyle>
    </a:band2H>
    <a:firstCol>
      <a:tcTxStyle b="on" i="on">
        <a:fontRef idx="major">
          <a:srgbClr val="FAFCFF"/>
        </a:fontRef>
        <a:srgbClr val="FAFCFF"/>
      </a:tcTxStyle>
      <a:tcStyle>
        <a:tcBdr>
          <a:left>
            <a:ln w="12700" cap="flat">
              <a:solidFill>
                <a:srgbClr val="FAFCFF"/>
              </a:solidFill>
              <a:prstDash val="solid"/>
              <a:bevel/>
            </a:ln>
          </a:left>
          <a:right>
            <a:ln w="12700" cap="flat">
              <a:solidFill>
                <a:srgbClr val="FAFCFF"/>
              </a:solidFill>
              <a:prstDash val="solid"/>
              <a:bevel/>
            </a:ln>
          </a:right>
          <a:top>
            <a:ln w="12700" cap="flat">
              <a:solidFill>
                <a:srgbClr val="FAFCFF"/>
              </a:solidFill>
              <a:prstDash val="solid"/>
              <a:bevel/>
            </a:ln>
          </a:top>
          <a:bottom>
            <a:ln w="127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E2BB19"/>
          </a:solidFill>
        </a:fill>
      </a:tcStyle>
    </a:firstCol>
    <a:lastRow>
      <a:tcTxStyle b="on" i="on">
        <a:fontRef idx="major">
          <a:srgbClr val="FAFCFF"/>
        </a:fontRef>
        <a:srgbClr val="FAFCFF"/>
      </a:tcTxStyle>
      <a:tcStyle>
        <a:tcBdr>
          <a:left>
            <a:ln w="12700" cap="flat">
              <a:solidFill>
                <a:srgbClr val="FAFCFF"/>
              </a:solidFill>
              <a:prstDash val="solid"/>
              <a:bevel/>
            </a:ln>
          </a:left>
          <a:right>
            <a:ln w="12700" cap="flat">
              <a:solidFill>
                <a:srgbClr val="FAFCFF"/>
              </a:solidFill>
              <a:prstDash val="solid"/>
              <a:bevel/>
            </a:ln>
          </a:right>
          <a:top>
            <a:ln w="38100" cap="flat">
              <a:solidFill>
                <a:srgbClr val="FAFCFF"/>
              </a:solidFill>
              <a:prstDash val="solid"/>
              <a:bevel/>
            </a:ln>
          </a:top>
          <a:bottom>
            <a:ln w="127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E2BB19"/>
          </a:solidFill>
        </a:fill>
      </a:tcStyle>
    </a:lastRow>
    <a:firstRow>
      <a:tcTxStyle b="on" i="on">
        <a:fontRef idx="major">
          <a:srgbClr val="FAFCFF"/>
        </a:fontRef>
        <a:srgbClr val="FAFCFF"/>
      </a:tcTxStyle>
      <a:tcStyle>
        <a:tcBdr>
          <a:left>
            <a:ln w="12700" cap="flat">
              <a:solidFill>
                <a:srgbClr val="FAFCFF"/>
              </a:solidFill>
              <a:prstDash val="solid"/>
              <a:bevel/>
            </a:ln>
          </a:left>
          <a:right>
            <a:ln w="12700" cap="flat">
              <a:solidFill>
                <a:srgbClr val="FAFCFF"/>
              </a:solidFill>
              <a:prstDash val="solid"/>
              <a:bevel/>
            </a:ln>
          </a:right>
          <a:top>
            <a:ln w="12700" cap="flat">
              <a:solidFill>
                <a:srgbClr val="FAFCFF"/>
              </a:solidFill>
              <a:prstDash val="solid"/>
              <a:bevel/>
            </a:ln>
          </a:top>
          <a:bottom>
            <a:ln w="381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E2BB19"/>
          </a:solidFill>
        </a:fill>
      </a:tcStyle>
    </a:firstRow>
  </a:tblStyle>
  <a:tblStyle styleId="{C7B018BB-80A7-4F77-B60F-C8B233D01FF8}" styleName="">
    <a:tblBg/>
    <a:wholeTbl>
      <a:tcTxStyle b="on" i="on">
        <a:fontRef idx="major">
          <a:srgbClr val="737572"/>
        </a:fontRef>
        <a:srgbClr val="737572"/>
      </a:tcTxStyle>
      <a:tcStyle>
        <a:tcBdr>
          <a:left>
            <a:ln w="12700" cap="flat">
              <a:solidFill>
                <a:srgbClr val="FAFCFF"/>
              </a:solidFill>
              <a:prstDash val="solid"/>
              <a:bevel/>
            </a:ln>
          </a:left>
          <a:right>
            <a:ln w="12700" cap="flat">
              <a:solidFill>
                <a:srgbClr val="FAFCFF"/>
              </a:solidFill>
              <a:prstDash val="solid"/>
              <a:bevel/>
            </a:ln>
          </a:right>
          <a:top>
            <a:ln w="12700" cap="flat">
              <a:solidFill>
                <a:srgbClr val="FAFCFF"/>
              </a:solidFill>
              <a:prstDash val="solid"/>
              <a:bevel/>
            </a:ln>
          </a:top>
          <a:bottom>
            <a:ln w="127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E2DACA"/>
          </a:solidFill>
        </a:fill>
      </a:tcStyle>
    </a:wholeTbl>
    <a:band2H>
      <a:tcTxStyle/>
      <a:tcStyle>
        <a:tcBdr/>
        <a:fill>
          <a:solidFill>
            <a:srgbClr val="F1EDE7"/>
          </a:solidFill>
        </a:fill>
      </a:tcStyle>
    </a:band2H>
    <a:firstCol>
      <a:tcTxStyle b="on" i="on">
        <a:fontRef idx="major">
          <a:srgbClr val="FAFCFF"/>
        </a:fontRef>
        <a:srgbClr val="FAFCFF"/>
      </a:tcTxStyle>
      <a:tcStyle>
        <a:tcBdr>
          <a:left>
            <a:ln w="12700" cap="flat">
              <a:solidFill>
                <a:srgbClr val="FAFCFF"/>
              </a:solidFill>
              <a:prstDash val="solid"/>
              <a:bevel/>
            </a:ln>
          </a:left>
          <a:right>
            <a:ln w="12700" cap="flat">
              <a:solidFill>
                <a:srgbClr val="FAFCFF"/>
              </a:solidFill>
              <a:prstDash val="solid"/>
              <a:bevel/>
            </a:ln>
          </a:right>
          <a:top>
            <a:ln w="12700" cap="flat">
              <a:solidFill>
                <a:srgbClr val="FAFCFF"/>
              </a:solidFill>
              <a:prstDash val="solid"/>
              <a:bevel/>
            </a:ln>
          </a:top>
          <a:bottom>
            <a:ln w="127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AA8C14"/>
          </a:solidFill>
        </a:fill>
      </a:tcStyle>
    </a:firstCol>
    <a:lastRow>
      <a:tcTxStyle b="on" i="on">
        <a:fontRef idx="major">
          <a:srgbClr val="FAFCFF"/>
        </a:fontRef>
        <a:srgbClr val="FAFCFF"/>
      </a:tcTxStyle>
      <a:tcStyle>
        <a:tcBdr>
          <a:left>
            <a:ln w="12700" cap="flat">
              <a:solidFill>
                <a:srgbClr val="FAFCFF"/>
              </a:solidFill>
              <a:prstDash val="solid"/>
              <a:bevel/>
            </a:ln>
          </a:left>
          <a:right>
            <a:ln w="12700" cap="flat">
              <a:solidFill>
                <a:srgbClr val="FAFCFF"/>
              </a:solidFill>
              <a:prstDash val="solid"/>
              <a:bevel/>
            </a:ln>
          </a:right>
          <a:top>
            <a:ln w="38100" cap="flat">
              <a:solidFill>
                <a:srgbClr val="FAFCFF"/>
              </a:solidFill>
              <a:prstDash val="solid"/>
              <a:bevel/>
            </a:ln>
          </a:top>
          <a:bottom>
            <a:ln w="127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AA8C14"/>
          </a:solidFill>
        </a:fill>
      </a:tcStyle>
    </a:lastRow>
    <a:firstRow>
      <a:tcTxStyle b="on" i="on">
        <a:fontRef idx="major">
          <a:srgbClr val="FAFCFF"/>
        </a:fontRef>
        <a:srgbClr val="FAFCFF"/>
      </a:tcTxStyle>
      <a:tcStyle>
        <a:tcBdr>
          <a:left>
            <a:ln w="12700" cap="flat">
              <a:solidFill>
                <a:srgbClr val="FAFCFF"/>
              </a:solidFill>
              <a:prstDash val="solid"/>
              <a:bevel/>
            </a:ln>
          </a:left>
          <a:right>
            <a:ln w="12700" cap="flat">
              <a:solidFill>
                <a:srgbClr val="FAFCFF"/>
              </a:solidFill>
              <a:prstDash val="solid"/>
              <a:bevel/>
            </a:ln>
          </a:right>
          <a:top>
            <a:ln w="12700" cap="flat">
              <a:solidFill>
                <a:srgbClr val="FAFCFF"/>
              </a:solidFill>
              <a:prstDash val="solid"/>
              <a:bevel/>
            </a:ln>
          </a:top>
          <a:bottom>
            <a:ln w="381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AA8C14"/>
          </a:solidFill>
        </a:fill>
      </a:tcStyle>
    </a:firstRow>
  </a:tblStyle>
  <a:tblStyle styleId="{EEE7283C-3CF3-47DC-8721-378D4A62B228}" styleName="">
    <a:tblBg/>
    <a:wholeTbl>
      <a:tcTxStyle b="on" i="on">
        <a:fontRef idx="major">
          <a:srgbClr val="737572"/>
        </a:fontRef>
        <a:srgbClr val="737572"/>
      </a:tcTxStyle>
      <a:tcStyle>
        <a:tcBdr>
          <a:left>
            <a:ln w="12700" cap="flat">
              <a:solidFill>
                <a:srgbClr val="FAFCFF"/>
              </a:solidFill>
              <a:prstDash val="solid"/>
              <a:bevel/>
            </a:ln>
          </a:left>
          <a:right>
            <a:ln w="12700" cap="flat">
              <a:solidFill>
                <a:srgbClr val="FAFCFF"/>
              </a:solidFill>
              <a:prstDash val="solid"/>
              <a:bevel/>
            </a:ln>
          </a:right>
          <a:top>
            <a:ln w="12700" cap="flat">
              <a:solidFill>
                <a:srgbClr val="FAFCFF"/>
              </a:solidFill>
              <a:prstDash val="solid"/>
              <a:bevel/>
            </a:ln>
          </a:top>
          <a:bottom>
            <a:ln w="127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CCCDCD"/>
          </a:solidFill>
        </a:fill>
      </a:tcStyle>
    </a:wholeTbl>
    <a:band2H>
      <a:tcTxStyle/>
      <a:tcStyle>
        <a:tcBdr/>
        <a:fill>
          <a:solidFill>
            <a:srgbClr val="E7E7E7"/>
          </a:solidFill>
        </a:fill>
      </a:tcStyle>
    </a:band2H>
    <a:firstCol>
      <a:tcTxStyle b="on" i="on">
        <a:fontRef idx="major">
          <a:srgbClr val="FAFCFF"/>
        </a:fontRef>
        <a:srgbClr val="FAFCFF"/>
      </a:tcTxStyle>
      <a:tcStyle>
        <a:tcBdr>
          <a:left>
            <a:ln w="12700" cap="flat">
              <a:solidFill>
                <a:srgbClr val="FAFCFF"/>
              </a:solidFill>
              <a:prstDash val="solid"/>
              <a:bevel/>
            </a:ln>
          </a:left>
          <a:right>
            <a:ln w="12700" cap="flat">
              <a:solidFill>
                <a:srgbClr val="FAFCFF"/>
              </a:solidFill>
              <a:prstDash val="solid"/>
              <a:bevel/>
            </a:ln>
          </a:right>
          <a:top>
            <a:ln w="12700" cap="flat">
              <a:solidFill>
                <a:srgbClr val="FAFCFF"/>
              </a:solidFill>
              <a:prstDash val="solid"/>
              <a:bevel/>
            </a:ln>
          </a:top>
          <a:bottom>
            <a:ln w="127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333C3C"/>
          </a:solidFill>
        </a:fill>
      </a:tcStyle>
    </a:firstCol>
    <a:lastRow>
      <a:tcTxStyle b="on" i="on">
        <a:fontRef idx="major">
          <a:srgbClr val="FAFCFF"/>
        </a:fontRef>
        <a:srgbClr val="FAFCFF"/>
      </a:tcTxStyle>
      <a:tcStyle>
        <a:tcBdr>
          <a:left>
            <a:ln w="12700" cap="flat">
              <a:solidFill>
                <a:srgbClr val="FAFCFF"/>
              </a:solidFill>
              <a:prstDash val="solid"/>
              <a:bevel/>
            </a:ln>
          </a:left>
          <a:right>
            <a:ln w="12700" cap="flat">
              <a:solidFill>
                <a:srgbClr val="FAFCFF"/>
              </a:solidFill>
              <a:prstDash val="solid"/>
              <a:bevel/>
            </a:ln>
          </a:right>
          <a:top>
            <a:ln w="38100" cap="flat">
              <a:solidFill>
                <a:srgbClr val="FAFCFF"/>
              </a:solidFill>
              <a:prstDash val="solid"/>
              <a:bevel/>
            </a:ln>
          </a:top>
          <a:bottom>
            <a:ln w="127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333C3C"/>
          </a:solidFill>
        </a:fill>
      </a:tcStyle>
    </a:lastRow>
    <a:firstRow>
      <a:tcTxStyle b="on" i="on">
        <a:fontRef idx="major">
          <a:srgbClr val="FAFCFF"/>
        </a:fontRef>
        <a:srgbClr val="FAFCFF"/>
      </a:tcTxStyle>
      <a:tcStyle>
        <a:tcBdr>
          <a:left>
            <a:ln w="12700" cap="flat">
              <a:solidFill>
                <a:srgbClr val="FAFCFF"/>
              </a:solidFill>
              <a:prstDash val="solid"/>
              <a:bevel/>
            </a:ln>
          </a:left>
          <a:right>
            <a:ln w="12700" cap="flat">
              <a:solidFill>
                <a:srgbClr val="FAFCFF"/>
              </a:solidFill>
              <a:prstDash val="solid"/>
              <a:bevel/>
            </a:ln>
          </a:right>
          <a:top>
            <a:ln w="12700" cap="flat">
              <a:solidFill>
                <a:srgbClr val="FAFCFF"/>
              </a:solidFill>
              <a:prstDash val="solid"/>
              <a:bevel/>
            </a:ln>
          </a:top>
          <a:bottom>
            <a:ln w="381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333C3C"/>
          </a:solidFill>
        </a:fill>
      </a:tcStyle>
    </a:firstRow>
  </a:tblStyle>
  <a:tblStyle styleId="{CF821DB8-F4EB-4A41-A1BA-3FCAFE7338EE}" styleName="">
    <a:tblBg/>
    <a:wholeTbl>
      <a:tcTxStyle b="on" i="on">
        <a:fontRef idx="major">
          <a:srgbClr val="737572"/>
        </a:fontRef>
        <a:srgbClr val="73757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BEBEB"/>
          </a:solidFill>
        </a:fill>
      </a:tcStyle>
    </a:wholeTbl>
    <a:band2H>
      <a:tcTxStyle/>
      <a:tcStyle>
        <a:tcBdr/>
        <a:fill>
          <a:solidFill>
            <a:srgbClr val="FAFCFF"/>
          </a:solidFill>
        </a:fill>
      </a:tcStyle>
    </a:band2H>
    <a:firstCol>
      <a:tcTxStyle b="on" i="on">
        <a:fontRef idx="major">
          <a:srgbClr val="FAFCFF"/>
        </a:fontRef>
        <a:srgbClr val="FAFC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2BB19"/>
          </a:solidFill>
        </a:fill>
      </a:tcStyle>
    </a:firstCol>
    <a:lastRow>
      <a:tcTxStyle b="on" i="on">
        <a:fontRef idx="major">
          <a:srgbClr val="737572"/>
        </a:fontRef>
        <a:srgbClr val="737572"/>
      </a:tcTxStyle>
      <a:tcStyle>
        <a:tcBdr>
          <a:left>
            <a:ln w="12700" cap="flat">
              <a:noFill/>
              <a:miter lim="400000"/>
            </a:ln>
          </a:left>
          <a:right>
            <a:ln w="12700" cap="flat">
              <a:noFill/>
              <a:miter lim="400000"/>
            </a:ln>
          </a:right>
          <a:top>
            <a:ln w="50800" cap="flat">
              <a:solidFill>
                <a:srgbClr val="737572"/>
              </a:solidFill>
              <a:prstDash val="solid"/>
              <a:bevel/>
            </a:ln>
          </a:top>
          <a:bottom>
            <a:ln w="25400" cap="flat">
              <a:solidFill>
                <a:srgbClr val="737572"/>
              </a:solidFill>
              <a:prstDash val="solid"/>
              <a:bevel/>
            </a:ln>
          </a:bottom>
          <a:insideH>
            <a:ln w="12700" cap="flat">
              <a:noFill/>
              <a:miter lim="400000"/>
            </a:ln>
          </a:insideH>
          <a:insideV>
            <a:ln w="12700" cap="flat">
              <a:noFill/>
              <a:miter lim="400000"/>
            </a:ln>
          </a:insideV>
        </a:tcBdr>
        <a:fill>
          <a:solidFill>
            <a:srgbClr val="FAFCFF"/>
          </a:solidFill>
        </a:fill>
      </a:tcStyle>
    </a:lastRow>
    <a:firstRow>
      <a:tcTxStyle b="on" i="on">
        <a:fontRef idx="major">
          <a:srgbClr val="FAFCFF"/>
        </a:fontRef>
        <a:srgbClr val="FAFCFF"/>
      </a:tcTxStyle>
      <a:tcStyle>
        <a:tcBdr>
          <a:left>
            <a:ln w="12700" cap="flat">
              <a:noFill/>
              <a:miter lim="400000"/>
            </a:ln>
          </a:left>
          <a:right>
            <a:ln w="12700" cap="flat">
              <a:noFill/>
              <a:miter lim="400000"/>
            </a:ln>
          </a:right>
          <a:top>
            <a:ln w="25400" cap="flat">
              <a:solidFill>
                <a:srgbClr val="737572"/>
              </a:solidFill>
              <a:prstDash val="solid"/>
              <a:bevel/>
            </a:ln>
          </a:top>
          <a:bottom>
            <a:ln w="25400" cap="flat">
              <a:solidFill>
                <a:srgbClr val="737572"/>
              </a:solidFill>
              <a:prstDash val="solid"/>
              <a:bevel/>
            </a:ln>
          </a:bottom>
          <a:insideH>
            <a:ln w="12700" cap="flat">
              <a:noFill/>
              <a:miter lim="400000"/>
            </a:ln>
          </a:insideH>
          <a:insideV>
            <a:ln w="12700" cap="flat">
              <a:noFill/>
              <a:miter lim="400000"/>
            </a:ln>
          </a:insideV>
        </a:tcBdr>
        <a:fill>
          <a:solidFill>
            <a:srgbClr val="E2BB19"/>
          </a:solidFill>
        </a:fill>
      </a:tcStyle>
    </a:firstRow>
  </a:tblStyle>
  <a:tblStyle styleId="{33BA23B1-9221-436E-865A-0063620EA4FD}" styleName="">
    <a:tblBg/>
    <a:wholeTbl>
      <a:tcTxStyle b="on" i="on">
        <a:fontRef idx="major">
          <a:srgbClr val="737572"/>
        </a:fontRef>
        <a:srgbClr val="737572"/>
      </a:tcTxStyle>
      <a:tcStyle>
        <a:tcBdr>
          <a:left>
            <a:ln w="12700" cap="flat">
              <a:solidFill>
                <a:srgbClr val="FAFCFF"/>
              </a:solidFill>
              <a:prstDash val="solid"/>
              <a:bevel/>
            </a:ln>
          </a:left>
          <a:right>
            <a:ln w="12700" cap="flat">
              <a:solidFill>
                <a:srgbClr val="FAFCFF"/>
              </a:solidFill>
              <a:prstDash val="solid"/>
              <a:bevel/>
            </a:ln>
          </a:right>
          <a:top>
            <a:ln w="12700" cap="flat">
              <a:solidFill>
                <a:srgbClr val="FAFCFF"/>
              </a:solidFill>
              <a:prstDash val="solid"/>
              <a:bevel/>
            </a:ln>
          </a:top>
          <a:bottom>
            <a:ln w="127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D4D5D4"/>
          </a:solidFill>
        </a:fill>
      </a:tcStyle>
    </a:wholeTbl>
    <a:band2H>
      <a:tcTxStyle/>
      <a:tcStyle>
        <a:tcBdr/>
        <a:fill>
          <a:solidFill>
            <a:srgbClr val="EBEBEB"/>
          </a:solidFill>
        </a:fill>
      </a:tcStyle>
    </a:band2H>
    <a:firstCol>
      <a:tcTxStyle b="on" i="on">
        <a:fontRef idx="major">
          <a:srgbClr val="FAFCFF"/>
        </a:fontRef>
        <a:srgbClr val="FAFCFF"/>
      </a:tcTxStyle>
      <a:tcStyle>
        <a:tcBdr>
          <a:left>
            <a:ln w="12700" cap="flat">
              <a:solidFill>
                <a:srgbClr val="FAFCFF"/>
              </a:solidFill>
              <a:prstDash val="solid"/>
              <a:bevel/>
            </a:ln>
          </a:left>
          <a:right>
            <a:ln w="12700" cap="flat">
              <a:solidFill>
                <a:srgbClr val="FAFCFF"/>
              </a:solidFill>
              <a:prstDash val="solid"/>
              <a:bevel/>
            </a:ln>
          </a:right>
          <a:top>
            <a:ln w="12700" cap="flat">
              <a:solidFill>
                <a:srgbClr val="FAFCFF"/>
              </a:solidFill>
              <a:prstDash val="solid"/>
              <a:bevel/>
            </a:ln>
          </a:top>
          <a:bottom>
            <a:ln w="127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737572"/>
          </a:solidFill>
        </a:fill>
      </a:tcStyle>
    </a:firstCol>
    <a:lastRow>
      <a:tcTxStyle b="on" i="on">
        <a:fontRef idx="major">
          <a:srgbClr val="FAFCFF"/>
        </a:fontRef>
        <a:srgbClr val="FAFCFF"/>
      </a:tcTxStyle>
      <a:tcStyle>
        <a:tcBdr>
          <a:left>
            <a:ln w="12700" cap="flat">
              <a:solidFill>
                <a:srgbClr val="FAFCFF"/>
              </a:solidFill>
              <a:prstDash val="solid"/>
              <a:bevel/>
            </a:ln>
          </a:left>
          <a:right>
            <a:ln w="12700" cap="flat">
              <a:solidFill>
                <a:srgbClr val="FAFCFF"/>
              </a:solidFill>
              <a:prstDash val="solid"/>
              <a:bevel/>
            </a:ln>
          </a:right>
          <a:top>
            <a:ln w="38100" cap="flat">
              <a:solidFill>
                <a:srgbClr val="FAFCFF"/>
              </a:solidFill>
              <a:prstDash val="solid"/>
              <a:bevel/>
            </a:ln>
          </a:top>
          <a:bottom>
            <a:ln w="127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737572"/>
          </a:solidFill>
        </a:fill>
      </a:tcStyle>
    </a:lastRow>
    <a:firstRow>
      <a:tcTxStyle b="on" i="on">
        <a:fontRef idx="major">
          <a:srgbClr val="FAFCFF"/>
        </a:fontRef>
        <a:srgbClr val="FAFCFF"/>
      </a:tcTxStyle>
      <a:tcStyle>
        <a:tcBdr>
          <a:left>
            <a:ln w="12700" cap="flat">
              <a:solidFill>
                <a:srgbClr val="FAFCFF"/>
              </a:solidFill>
              <a:prstDash val="solid"/>
              <a:bevel/>
            </a:ln>
          </a:left>
          <a:right>
            <a:ln w="12700" cap="flat">
              <a:solidFill>
                <a:srgbClr val="FAFCFF"/>
              </a:solidFill>
              <a:prstDash val="solid"/>
              <a:bevel/>
            </a:ln>
          </a:right>
          <a:top>
            <a:ln w="12700" cap="flat">
              <a:solidFill>
                <a:srgbClr val="FAFCFF"/>
              </a:solidFill>
              <a:prstDash val="solid"/>
              <a:bevel/>
            </a:ln>
          </a:top>
          <a:bottom>
            <a:ln w="38100" cap="flat">
              <a:solidFill>
                <a:srgbClr val="FAFCFF"/>
              </a:solidFill>
              <a:prstDash val="solid"/>
              <a:bevel/>
            </a:ln>
          </a:bottom>
          <a:insideH>
            <a:ln w="12700" cap="flat">
              <a:solidFill>
                <a:srgbClr val="FAFCFF"/>
              </a:solidFill>
              <a:prstDash val="solid"/>
              <a:bevel/>
            </a:ln>
          </a:insideH>
          <a:insideV>
            <a:ln w="12700" cap="flat">
              <a:solidFill>
                <a:srgbClr val="FAFCFF"/>
              </a:solidFill>
              <a:prstDash val="solid"/>
              <a:bevel/>
            </a:ln>
          </a:insideV>
        </a:tcBdr>
        <a:fill>
          <a:solidFill>
            <a:srgbClr val="737572"/>
          </a:solidFill>
        </a:fill>
      </a:tcStyle>
    </a:firstRow>
  </a:tblStyle>
  <a:tblStyle styleId="{2708684C-4D16-4618-839F-0558EEFCDFE6}" styleName="">
    <a:tblBg/>
    <a:wholeTbl>
      <a:tcTxStyle b="on" i="on">
        <a:fontRef idx="major">
          <a:srgbClr val="737572"/>
        </a:fontRef>
        <a:srgbClr val="737572"/>
      </a:tcTxStyle>
      <a:tcStyle>
        <a:tcBdr>
          <a:left>
            <a:ln w="12700" cap="flat">
              <a:solidFill>
                <a:srgbClr val="737572"/>
              </a:solidFill>
              <a:prstDash val="solid"/>
              <a:bevel/>
            </a:ln>
          </a:left>
          <a:right>
            <a:ln w="12700" cap="flat">
              <a:solidFill>
                <a:srgbClr val="737572"/>
              </a:solidFill>
              <a:prstDash val="solid"/>
              <a:bevel/>
            </a:ln>
          </a:right>
          <a:top>
            <a:ln w="12700" cap="flat">
              <a:solidFill>
                <a:srgbClr val="737572"/>
              </a:solidFill>
              <a:prstDash val="solid"/>
              <a:bevel/>
            </a:ln>
          </a:top>
          <a:bottom>
            <a:ln w="12700" cap="flat">
              <a:solidFill>
                <a:srgbClr val="737572"/>
              </a:solidFill>
              <a:prstDash val="solid"/>
              <a:bevel/>
            </a:ln>
          </a:bottom>
          <a:insideH>
            <a:ln w="12700" cap="flat">
              <a:solidFill>
                <a:srgbClr val="737572"/>
              </a:solidFill>
              <a:prstDash val="solid"/>
              <a:bevel/>
            </a:ln>
          </a:insideH>
          <a:insideV>
            <a:ln w="12700" cap="flat">
              <a:solidFill>
                <a:srgbClr val="737572"/>
              </a:solidFill>
              <a:prstDash val="solid"/>
              <a:bevel/>
            </a:ln>
          </a:insideV>
        </a:tcBdr>
        <a:fill>
          <a:solidFill>
            <a:srgbClr val="737572">
              <a:alpha val="20000"/>
            </a:srgbClr>
          </a:solidFill>
        </a:fill>
      </a:tcStyle>
    </a:wholeTbl>
    <a:band2H>
      <a:tcTxStyle/>
      <a:tcStyle>
        <a:tcBdr/>
        <a:fill>
          <a:solidFill>
            <a:srgbClr val="FFFFFF"/>
          </a:solidFill>
        </a:fill>
      </a:tcStyle>
    </a:band2H>
    <a:firstCol>
      <a:tcTxStyle b="on" i="on">
        <a:fontRef idx="major">
          <a:srgbClr val="737572"/>
        </a:fontRef>
        <a:srgbClr val="737572"/>
      </a:tcTxStyle>
      <a:tcStyle>
        <a:tcBdr>
          <a:left>
            <a:ln w="12700" cap="flat">
              <a:solidFill>
                <a:srgbClr val="737572"/>
              </a:solidFill>
              <a:prstDash val="solid"/>
              <a:bevel/>
            </a:ln>
          </a:left>
          <a:right>
            <a:ln w="12700" cap="flat">
              <a:solidFill>
                <a:srgbClr val="737572"/>
              </a:solidFill>
              <a:prstDash val="solid"/>
              <a:bevel/>
            </a:ln>
          </a:right>
          <a:top>
            <a:ln w="12700" cap="flat">
              <a:solidFill>
                <a:srgbClr val="737572"/>
              </a:solidFill>
              <a:prstDash val="solid"/>
              <a:bevel/>
            </a:ln>
          </a:top>
          <a:bottom>
            <a:ln w="12700" cap="flat">
              <a:solidFill>
                <a:srgbClr val="737572"/>
              </a:solidFill>
              <a:prstDash val="solid"/>
              <a:bevel/>
            </a:ln>
          </a:bottom>
          <a:insideH>
            <a:ln w="12700" cap="flat">
              <a:solidFill>
                <a:srgbClr val="737572"/>
              </a:solidFill>
              <a:prstDash val="solid"/>
              <a:bevel/>
            </a:ln>
          </a:insideH>
          <a:insideV>
            <a:ln w="12700" cap="flat">
              <a:solidFill>
                <a:srgbClr val="737572"/>
              </a:solidFill>
              <a:prstDash val="solid"/>
              <a:bevel/>
            </a:ln>
          </a:insideV>
        </a:tcBdr>
        <a:fill>
          <a:solidFill>
            <a:srgbClr val="737572">
              <a:alpha val="20000"/>
            </a:srgbClr>
          </a:solidFill>
        </a:fill>
      </a:tcStyle>
    </a:firstCol>
    <a:lastRow>
      <a:tcTxStyle b="on" i="on">
        <a:fontRef idx="major">
          <a:srgbClr val="737572"/>
        </a:fontRef>
        <a:srgbClr val="737572"/>
      </a:tcTxStyle>
      <a:tcStyle>
        <a:tcBdr>
          <a:left>
            <a:ln w="12700" cap="flat">
              <a:solidFill>
                <a:srgbClr val="737572"/>
              </a:solidFill>
              <a:prstDash val="solid"/>
              <a:bevel/>
            </a:ln>
          </a:left>
          <a:right>
            <a:ln w="12700" cap="flat">
              <a:solidFill>
                <a:srgbClr val="737572"/>
              </a:solidFill>
              <a:prstDash val="solid"/>
              <a:bevel/>
            </a:ln>
          </a:right>
          <a:top>
            <a:ln w="50800" cap="flat">
              <a:solidFill>
                <a:srgbClr val="737572"/>
              </a:solidFill>
              <a:prstDash val="solid"/>
              <a:bevel/>
            </a:ln>
          </a:top>
          <a:bottom>
            <a:ln w="12700" cap="flat">
              <a:solidFill>
                <a:srgbClr val="737572"/>
              </a:solidFill>
              <a:prstDash val="solid"/>
              <a:bevel/>
            </a:ln>
          </a:bottom>
          <a:insideH>
            <a:ln w="12700" cap="flat">
              <a:solidFill>
                <a:srgbClr val="737572"/>
              </a:solidFill>
              <a:prstDash val="solid"/>
              <a:bevel/>
            </a:ln>
          </a:insideH>
          <a:insideV>
            <a:ln w="12700" cap="flat">
              <a:solidFill>
                <a:srgbClr val="737572"/>
              </a:solidFill>
              <a:prstDash val="solid"/>
              <a:bevel/>
            </a:ln>
          </a:insideV>
        </a:tcBdr>
        <a:fill>
          <a:noFill/>
        </a:fill>
      </a:tcStyle>
    </a:lastRow>
    <a:firstRow>
      <a:tcTxStyle b="on" i="on">
        <a:fontRef idx="major">
          <a:srgbClr val="737572"/>
        </a:fontRef>
        <a:srgbClr val="737572"/>
      </a:tcTxStyle>
      <a:tcStyle>
        <a:tcBdr>
          <a:left>
            <a:ln w="12700" cap="flat">
              <a:solidFill>
                <a:srgbClr val="737572"/>
              </a:solidFill>
              <a:prstDash val="solid"/>
              <a:bevel/>
            </a:ln>
          </a:left>
          <a:right>
            <a:ln w="12700" cap="flat">
              <a:solidFill>
                <a:srgbClr val="737572"/>
              </a:solidFill>
              <a:prstDash val="solid"/>
              <a:bevel/>
            </a:ln>
          </a:right>
          <a:top>
            <a:ln w="12700" cap="flat">
              <a:solidFill>
                <a:srgbClr val="737572"/>
              </a:solidFill>
              <a:prstDash val="solid"/>
              <a:bevel/>
            </a:ln>
          </a:top>
          <a:bottom>
            <a:ln w="25400" cap="flat">
              <a:solidFill>
                <a:srgbClr val="737572"/>
              </a:solidFill>
              <a:prstDash val="solid"/>
              <a:bevel/>
            </a:ln>
          </a:bottom>
          <a:insideH>
            <a:ln w="12700" cap="flat">
              <a:solidFill>
                <a:srgbClr val="737572"/>
              </a:solidFill>
              <a:prstDash val="solid"/>
              <a:bevel/>
            </a:ln>
          </a:insideH>
          <a:insideV>
            <a:ln w="12700" cap="flat">
              <a:solidFill>
                <a:srgbClr val="737572"/>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79" autoAdjust="0"/>
    <p:restoredTop sz="94660"/>
  </p:normalViewPr>
  <p:slideViewPr>
    <p:cSldViewPr snapToGrid="0">
      <p:cViewPr varScale="1">
        <p:scale>
          <a:sx n="36" d="100"/>
          <a:sy n="36" d="100"/>
        </p:scale>
        <p:origin x="-270" y="-108"/>
      </p:cViewPr>
      <p:guideLst>
        <p:guide orient="horz" pos="4320"/>
        <p:guide pos="7676"/>
      </p:guideLst>
    </p:cSldViewPr>
  </p:slideViewPr>
  <p:notesTextViewPr>
    <p:cViewPr>
      <p:scale>
        <a:sx n="1" d="1"/>
        <a:sy n="1" d="1"/>
      </p:scale>
      <p:origin x="0" y="0"/>
    </p:cViewPr>
  </p:notesTextViewPr>
  <p:sorterViewPr>
    <p:cViewPr>
      <p:scale>
        <a:sx n="40" d="100"/>
        <a:sy n="40" d="100"/>
      </p:scale>
      <p:origin x="0" y="-26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Column2</c:v>
                </c:pt>
              </c:strCache>
            </c:strRef>
          </c:tx>
          <c:dPt>
            <c:idx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FB27-46E4-87B6-A7BA05920594}"/>
              </c:ext>
            </c:extLst>
          </c:dPt>
          <c:dPt>
            <c:idx val="1"/>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FB27-46E4-87B6-A7BA05920594}"/>
              </c:ext>
            </c:extLst>
          </c:dPt>
          <c:dLbls>
            <c:spPr>
              <a:noFill/>
              <a:ln>
                <a:noFill/>
              </a:ln>
              <a:effectLst/>
            </c:spPr>
            <c:txPr>
              <a:bodyPr rot="0" spcFirstLastPara="1" vertOverflow="ellipsis" vert="horz" wrap="square" anchor="ctr" anchorCtr="1"/>
              <a:lstStyle/>
              <a:p>
                <a:pPr>
                  <a:defRPr lang="en-US" sz="1800" b="0" i="0" u="none" strike="noStrike" kern="1200" baseline="0">
                    <a:solidFill>
                      <a:schemeClr val="tx1">
                        <a:lumMod val="75000"/>
                        <a:lumOff val="25000"/>
                      </a:schemeClr>
                    </a:solidFill>
                    <a:latin typeface="Arial Rounded MT Bold" panose="020F0704030504030204" pitchFamily="34" charset="0"/>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Conditions of Service</c:v>
                </c:pt>
                <c:pt idx="1">
                  <c:v>Official Conduct</c:v>
                </c:pt>
              </c:strCache>
            </c:strRef>
          </c:cat>
          <c:val>
            <c:numRef>
              <c:f>Sheet1!$B$2:$B$3</c:f>
              <c:numCache>
                <c:formatCode>General</c:formatCode>
                <c:ptCount val="2"/>
                <c:pt idx="0">
                  <c:v>306</c:v>
                </c:pt>
                <c:pt idx="1">
                  <c:v>2</c:v>
                </c:pt>
              </c:numCache>
            </c:numRef>
          </c:val>
          <c:extLst xmlns:c16r2="http://schemas.microsoft.com/office/drawing/2015/06/chart">
            <c:ext xmlns:c16="http://schemas.microsoft.com/office/drawing/2014/chart" uri="{C3380CC4-5D6E-409C-BE32-E72D297353CC}">
              <c16:uniqueId val="{00000004-FB27-46E4-87B6-A7BA05920594}"/>
            </c:ext>
          </c:extLst>
        </c:ser>
        <c:dLbls>
          <c:showCatName val="1"/>
          <c:showPercent val="1"/>
        </c:dLbls>
        <c:firstSliceAng val="0"/>
        <c:holeSize val="50"/>
      </c:doughnutChart>
      <c:spPr>
        <a:noFill/>
        <a:ln>
          <a:noFill/>
        </a:ln>
        <a:effectLst/>
      </c:spPr>
    </c:plotArea>
    <c:plotVisOnly val="1"/>
    <c:dispBlanksAs val="zero"/>
  </c:chart>
  <c:spPr>
    <a:noFill/>
    <a:ln>
      <a:noFill/>
    </a:ln>
    <a:effectLst/>
  </c:spPr>
  <c:txPr>
    <a:bodyPr/>
    <a:lstStyle/>
    <a:p>
      <a:pPr>
        <a:defRPr sz="1800">
          <a:latin typeface="Arial Rounded MT Bold" panose="020F0704030504030204" pitchFamily="34" charset="0"/>
        </a:defRPr>
      </a:pPr>
      <a:endParaRPr lang="en-US"/>
    </a:p>
  </c:txPr>
  <c:externalData r:id="rId2"/>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9E3F9-DA71-4A1A-85FB-C1CBEC34CAA4}" type="doc">
      <dgm:prSet loTypeId="urn:microsoft.com/office/officeart/2005/8/layout/pyramid1" loCatId="pyramid" qsTypeId="urn:microsoft.com/office/officeart/2005/8/quickstyle/simple1" qsCatId="simple" csTypeId="urn:microsoft.com/office/officeart/2005/8/colors/colorful1#1" csCatId="colorful" phldr="1"/>
      <dgm:spPr/>
    </dgm:pt>
    <dgm:pt modelId="{C3618B5E-93EA-4D1F-8615-D14A107EFFAB}">
      <dgm:prSet phldrT="[Text]"/>
      <dgm:spPr/>
      <dgm:t>
        <a:bodyPr anchor="b"/>
        <a:lstStyle/>
        <a:p>
          <a:pPr algn="ctr"/>
          <a:r>
            <a:rPr lang="en-ZA" altLang="en-US" b="1" u="sng" dirty="0" smtClean="0">
              <a:solidFill>
                <a:schemeClr val="tx1"/>
              </a:solidFill>
              <a:latin typeface="Arial Rounded MT Bold" panose="020F0704030504030204" pitchFamily="34" charset="0"/>
              <a:cs typeface="Arial" panose="020B0604020202020204" pitchFamily="34" charset="0"/>
            </a:rPr>
            <a:t>Vision</a:t>
          </a:r>
          <a:r>
            <a:rPr lang="en-ZA" altLang="en-US" b="1" dirty="0" smtClean="0">
              <a:solidFill>
                <a:schemeClr val="tx1"/>
              </a:solidFill>
              <a:latin typeface="Arial Rounded MT Bold" panose="020F0704030504030204" pitchFamily="34" charset="0"/>
              <a:cs typeface="Arial" panose="020B0604020202020204" pitchFamily="34" charset="0"/>
            </a:rPr>
            <a:t>: </a:t>
          </a:r>
        </a:p>
        <a:p>
          <a:pPr algn="ctr"/>
          <a:r>
            <a:rPr lang="en-ZA" altLang="en-US" dirty="0" smtClean="0">
              <a:solidFill>
                <a:schemeClr val="tx1"/>
              </a:solidFill>
              <a:latin typeface="Arial Rounded MT Bold" panose="020F0704030504030204" pitchFamily="34" charset="0"/>
              <a:cs typeface="Arial" panose="020B0604020202020204" pitchFamily="34" charset="0"/>
            </a:rPr>
            <a:t>A World </a:t>
          </a:r>
        </a:p>
        <a:p>
          <a:pPr algn="ctr"/>
          <a:r>
            <a:rPr lang="en-ZA" altLang="en-US" dirty="0" smtClean="0">
              <a:solidFill>
                <a:schemeClr val="tx1"/>
              </a:solidFill>
              <a:latin typeface="Arial Rounded MT Bold" panose="020F0704030504030204" pitchFamily="34" charset="0"/>
              <a:cs typeface="Arial" panose="020B0604020202020204" pitchFamily="34" charset="0"/>
            </a:rPr>
            <a:t>Leading </a:t>
          </a:r>
        </a:p>
        <a:p>
          <a:pPr algn="ctr"/>
          <a:r>
            <a:rPr lang="en-ZA" altLang="en-US" dirty="0" smtClean="0">
              <a:solidFill>
                <a:schemeClr val="tx1"/>
              </a:solidFill>
              <a:latin typeface="Arial Rounded MT Bold" panose="020F0704030504030204" pitchFamily="34" charset="0"/>
              <a:cs typeface="Arial" panose="020B0604020202020204" pitchFamily="34" charset="0"/>
            </a:rPr>
            <a:t>Independent and </a:t>
          </a:r>
        </a:p>
        <a:p>
          <a:pPr algn="ctr"/>
          <a:r>
            <a:rPr lang="en-ZA" altLang="en-US" dirty="0" smtClean="0">
              <a:solidFill>
                <a:schemeClr val="tx1"/>
              </a:solidFill>
              <a:latin typeface="Arial Rounded MT Bold" panose="020F0704030504030204" pitchFamily="34" charset="0"/>
              <a:cs typeface="Arial" panose="020B0604020202020204" pitchFamily="34" charset="0"/>
            </a:rPr>
            <a:t>Impartial </a:t>
          </a:r>
        </a:p>
        <a:p>
          <a:pPr algn="ctr"/>
          <a:r>
            <a:rPr lang="en-ZA" altLang="en-US" dirty="0" smtClean="0">
              <a:solidFill>
                <a:schemeClr val="tx1"/>
              </a:solidFill>
              <a:latin typeface="Arial Rounded MT Bold" panose="020F0704030504030204" pitchFamily="34" charset="0"/>
              <a:cs typeface="Arial" panose="020B0604020202020204" pitchFamily="34" charset="0"/>
            </a:rPr>
            <a:t>Military Ombud Institution</a:t>
          </a:r>
          <a:endParaRPr lang="en-ZA" dirty="0"/>
        </a:p>
      </dgm:t>
    </dgm:pt>
    <dgm:pt modelId="{D7DB9968-FFF6-48EB-B61A-FEFB8BA86FBA}" type="parTrans" cxnId="{83BC418A-1AD2-4E01-BB71-58AA7DF3AF7C}">
      <dgm:prSet/>
      <dgm:spPr/>
      <dgm:t>
        <a:bodyPr/>
        <a:lstStyle/>
        <a:p>
          <a:pPr algn="ctr"/>
          <a:endParaRPr lang="en-ZA"/>
        </a:p>
      </dgm:t>
    </dgm:pt>
    <dgm:pt modelId="{A2E199D8-6750-4057-AEFF-7B28672A9C6A}" type="sibTrans" cxnId="{83BC418A-1AD2-4E01-BB71-58AA7DF3AF7C}">
      <dgm:prSet/>
      <dgm:spPr/>
      <dgm:t>
        <a:bodyPr/>
        <a:lstStyle/>
        <a:p>
          <a:pPr algn="ctr"/>
          <a:endParaRPr lang="en-ZA"/>
        </a:p>
      </dgm:t>
    </dgm:pt>
    <dgm:pt modelId="{71F37838-23BC-4D6D-9514-BA0284B7160E}">
      <dgm:prSet phldrT="[Text]" custT="1"/>
      <dgm:spPr/>
      <dgm:t>
        <a:bodyPr/>
        <a:lstStyle/>
        <a:p>
          <a:pPr algn="ctr">
            <a:lnSpc>
              <a:spcPct val="150000"/>
            </a:lnSpc>
            <a:spcAft>
              <a:spcPts val="0"/>
            </a:spcAft>
          </a:pPr>
          <a:r>
            <a:rPr lang="en-ZA" altLang="en-US" sz="2200" b="1" u="sng" dirty="0" smtClean="0">
              <a:solidFill>
                <a:schemeClr val="tx1"/>
              </a:solidFill>
              <a:latin typeface="Arial Rounded MT Bold" panose="020F0704030504030204" pitchFamily="34" charset="0"/>
              <a:cs typeface="Arial" panose="020B0604020202020204" pitchFamily="34" charset="0"/>
            </a:rPr>
            <a:t>Mission</a:t>
          </a:r>
          <a:r>
            <a:rPr lang="en-ZA" altLang="en-US" sz="2200" b="1" dirty="0" smtClean="0">
              <a:solidFill>
                <a:schemeClr val="tx1"/>
              </a:solidFill>
              <a:latin typeface="Arial Rounded MT Bold" panose="020F0704030504030204" pitchFamily="34" charset="0"/>
              <a:cs typeface="Arial" panose="020B0604020202020204" pitchFamily="34" charset="0"/>
            </a:rPr>
            <a:t>: </a:t>
          </a:r>
          <a:r>
            <a:rPr lang="en-US" altLang="en-US" sz="2200" dirty="0" smtClean="0">
              <a:solidFill>
                <a:schemeClr val="tx1"/>
              </a:solidFill>
              <a:latin typeface="Arial Rounded MT Bold" panose="020F0704030504030204" pitchFamily="34" charset="0"/>
              <a:cs typeface="Arial" panose="020B0604020202020204" pitchFamily="34" charset="0"/>
            </a:rPr>
            <a:t>To provide an Independent, </a:t>
          </a:r>
        </a:p>
        <a:p>
          <a:pPr algn="ctr">
            <a:lnSpc>
              <a:spcPct val="150000"/>
            </a:lnSpc>
            <a:spcAft>
              <a:spcPts val="0"/>
            </a:spcAft>
          </a:pPr>
          <a:r>
            <a:rPr lang="en-US" altLang="en-US" sz="2200" dirty="0" smtClean="0">
              <a:solidFill>
                <a:schemeClr val="tx1"/>
              </a:solidFill>
              <a:latin typeface="Arial Rounded MT Bold" panose="020F0704030504030204" pitchFamily="34" charset="0"/>
              <a:cs typeface="Arial" panose="020B0604020202020204" pitchFamily="34" charset="0"/>
            </a:rPr>
            <a:t>Impartial  and Expeditious Complaints</a:t>
          </a:r>
        </a:p>
        <a:p>
          <a:pPr algn="ctr">
            <a:lnSpc>
              <a:spcPct val="150000"/>
            </a:lnSpc>
            <a:spcAft>
              <a:spcPts val="0"/>
            </a:spcAft>
          </a:pPr>
          <a:r>
            <a:rPr lang="en-US" altLang="en-US" sz="2200" dirty="0" smtClean="0">
              <a:solidFill>
                <a:schemeClr val="tx1"/>
              </a:solidFill>
              <a:latin typeface="Arial Rounded MT Bold" panose="020F0704030504030204" pitchFamily="34" charset="0"/>
              <a:cs typeface="Arial" panose="020B0604020202020204" pitchFamily="34" charset="0"/>
            </a:rPr>
            <a:t>Resolution Process for Serving and Former</a:t>
          </a:r>
        </a:p>
        <a:p>
          <a:pPr algn="ctr">
            <a:lnSpc>
              <a:spcPct val="150000"/>
            </a:lnSpc>
            <a:spcAft>
              <a:spcPts val="0"/>
            </a:spcAft>
          </a:pPr>
          <a:r>
            <a:rPr lang="en-US" altLang="en-US" sz="2200" dirty="0" smtClean="0">
              <a:solidFill>
                <a:schemeClr val="tx1"/>
              </a:solidFill>
              <a:latin typeface="Arial Rounded MT Bold" panose="020F0704030504030204" pitchFamily="34" charset="0"/>
              <a:cs typeface="Arial" panose="020B0604020202020204" pitchFamily="34" charset="0"/>
            </a:rPr>
            <a:t>Members of the SANDF and the Public to Promote Good Governance.</a:t>
          </a:r>
        </a:p>
      </dgm:t>
    </dgm:pt>
    <dgm:pt modelId="{B59B600F-5630-4F4A-ACEE-CD3730995629}" type="parTrans" cxnId="{80D2A8D4-4888-46D2-9669-6B55E77E2666}">
      <dgm:prSet/>
      <dgm:spPr/>
      <dgm:t>
        <a:bodyPr/>
        <a:lstStyle/>
        <a:p>
          <a:pPr algn="ctr"/>
          <a:endParaRPr lang="en-ZA"/>
        </a:p>
      </dgm:t>
    </dgm:pt>
    <dgm:pt modelId="{96CA17B0-282E-4097-888B-31ABD9516336}" type="sibTrans" cxnId="{80D2A8D4-4888-46D2-9669-6B55E77E2666}">
      <dgm:prSet/>
      <dgm:spPr/>
      <dgm:t>
        <a:bodyPr/>
        <a:lstStyle/>
        <a:p>
          <a:pPr algn="ctr"/>
          <a:endParaRPr lang="en-ZA"/>
        </a:p>
      </dgm:t>
    </dgm:pt>
    <dgm:pt modelId="{A7354F17-D5B9-4859-8B38-BA4DC06B1BD2}">
      <dgm:prSet phldrT="[Text]"/>
      <dgm:spPr/>
      <dgm:t>
        <a:bodyPr/>
        <a:lstStyle/>
        <a:p>
          <a:pPr algn="ctr"/>
          <a:r>
            <a:rPr lang="en-GB" b="1" u="sng" dirty="0" smtClean="0">
              <a:latin typeface="Arial Rounded MT Bold" panose="020F0704030504030204" pitchFamily="34" charset="0"/>
              <a:ea typeface="Calibri" panose="020F0502020204030204" pitchFamily="34" charset="0"/>
              <a:cs typeface="Times New Roman" panose="02020603050405020304" pitchFamily="18" charset="0"/>
            </a:rPr>
            <a:t>Mandate</a:t>
          </a:r>
          <a:r>
            <a:rPr lang="en-GB" b="1" dirty="0" smtClean="0">
              <a:latin typeface="Arial Rounded MT Bold" panose="020F0704030504030204" pitchFamily="34" charset="0"/>
              <a:ea typeface="Calibri" panose="020F0502020204030204" pitchFamily="34" charset="0"/>
              <a:cs typeface="Times New Roman" panose="02020603050405020304" pitchFamily="18" charset="0"/>
            </a:rPr>
            <a:t>.  </a:t>
          </a:r>
          <a:r>
            <a:rPr lang="en-GB" dirty="0" smtClean="0">
              <a:latin typeface="Arial Rounded MT Bold" panose="020F0704030504030204" pitchFamily="34" charset="0"/>
              <a:ea typeface="Calibri" panose="020F0502020204030204" pitchFamily="34" charset="0"/>
              <a:cs typeface="Times New Roman" panose="02020603050405020304" pitchFamily="18" charset="0"/>
            </a:rPr>
            <a:t>The mandate of the Office as captured in the Military Ombud Act No 4 of 2012 is to investigate complaints lodged in writing by – </a:t>
          </a:r>
          <a:endParaRPr lang="en-ZA" dirty="0" smtClean="0">
            <a:latin typeface="Arial Rounded MT Bold" panose="020F0704030504030204" pitchFamily="34" charset="0"/>
            <a:ea typeface="Calibri" panose="020F0502020204030204" pitchFamily="34" charset="0"/>
            <a:cs typeface="Times New Roman" panose="02020603050405020304" pitchFamily="18" charset="0"/>
          </a:endParaRPr>
        </a:p>
        <a:p>
          <a:pPr algn="l"/>
          <a:r>
            <a:rPr lang="en-GB" dirty="0" smtClean="0">
              <a:latin typeface="Arial Rounded MT Bold" panose="020F0704030504030204" pitchFamily="34" charset="0"/>
              <a:ea typeface="Calibri" panose="020F0502020204030204" pitchFamily="34" charset="0"/>
              <a:cs typeface="Times New Roman" panose="02020603050405020304" pitchFamily="18" charset="0"/>
            </a:rPr>
            <a:t>A member regarding his or her conditions of service;</a:t>
          </a:r>
          <a:endParaRPr lang="en-ZA" dirty="0" smtClean="0">
            <a:latin typeface="Arial Rounded MT Bold" panose="020F0704030504030204" pitchFamily="34" charset="0"/>
            <a:ea typeface="Calibri" panose="020F0502020204030204" pitchFamily="34" charset="0"/>
            <a:cs typeface="Times New Roman" panose="02020603050405020304" pitchFamily="18" charset="0"/>
          </a:endParaRPr>
        </a:p>
        <a:p>
          <a:pPr algn="l"/>
          <a:r>
            <a:rPr lang="en-GB" dirty="0" smtClean="0">
              <a:latin typeface="Arial Rounded MT Bold" panose="020F0704030504030204" pitchFamily="34" charset="0"/>
              <a:ea typeface="Calibri" panose="020F0502020204030204" pitchFamily="34" charset="0"/>
              <a:cs typeface="Times New Roman" panose="02020603050405020304" pitchFamily="18" charset="0"/>
            </a:rPr>
            <a:t>A former member regarding his or her conditions of service;</a:t>
          </a:r>
          <a:endParaRPr lang="en-ZA" dirty="0" smtClean="0">
            <a:latin typeface="Arial Rounded MT Bold" panose="020F0704030504030204" pitchFamily="34" charset="0"/>
            <a:ea typeface="Calibri" panose="020F0502020204030204" pitchFamily="34" charset="0"/>
            <a:cs typeface="Times New Roman" panose="02020603050405020304" pitchFamily="18" charset="0"/>
          </a:endParaRPr>
        </a:p>
        <a:p>
          <a:pPr algn="l"/>
          <a:r>
            <a:rPr lang="en-GB" dirty="0" smtClean="0">
              <a:latin typeface="Arial Rounded MT Bold" panose="020F0704030504030204" pitchFamily="34" charset="0"/>
              <a:ea typeface="Calibri" panose="020F0502020204030204" pitchFamily="34" charset="0"/>
              <a:cs typeface="Times New Roman" panose="02020603050405020304" pitchFamily="18" charset="0"/>
            </a:rPr>
            <a:t>A member of the public regarding the official conduct of a member of the Defence Force; or</a:t>
          </a:r>
          <a:endParaRPr lang="en-ZA" dirty="0" smtClean="0">
            <a:latin typeface="Arial Rounded MT Bold" panose="020F0704030504030204" pitchFamily="34" charset="0"/>
            <a:ea typeface="Calibri" panose="020F0502020204030204" pitchFamily="34" charset="0"/>
            <a:cs typeface="Times New Roman" panose="02020603050405020304" pitchFamily="18" charset="0"/>
          </a:endParaRPr>
        </a:p>
        <a:p>
          <a:pPr algn="l"/>
          <a:r>
            <a:rPr lang="en-GB" dirty="0" smtClean="0">
              <a:latin typeface="Arial Rounded MT Bold" panose="020F0704030504030204" pitchFamily="34" charset="0"/>
              <a:ea typeface="Calibri" panose="020F0502020204030204" pitchFamily="34" charset="0"/>
            </a:rPr>
            <a:t>A person acting on behalf of a member.</a:t>
          </a:r>
          <a:endParaRPr lang="en-ZA" dirty="0"/>
        </a:p>
      </dgm:t>
    </dgm:pt>
    <dgm:pt modelId="{7889D0F8-1691-4480-A95E-8A9930932EF0}" type="parTrans" cxnId="{A7FC2E01-900D-4BA1-83BE-1AA43CEE7478}">
      <dgm:prSet/>
      <dgm:spPr/>
      <dgm:t>
        <a:bodyPr/>
        <a:lstStyle/>
        <a:p>
          <a:pPr algn="ctr"/>
          <a:endParaRPr lang="en-ZA"/>
        </a:p>
      </dgm:t>
    </dgm:pt>
    <dgm:pt modelId="{89FEAAC1-DF3E-49A5-A038-328326EB3CE6}" type="sibTrans" cxnId="{A7FC2E01-900D-4BA1-83BE-1AA43CEE7478}">
      <dgm:prSet/>
      <dgm:spPr/>
      <dgm:t>
        <a:bodyPr/>
        <a:lstStyle/>
        <a:p>
          <a:pPr algn="ctr"/>
          <a:endParaRPr lang="en-ZA"/>
        </a:p>
      </dgm:t>
    </dgm:pt>
    <dgm:pt modelId="{C93B865F-F603-474E-9938-50D65589C3C7}">
      <dgm:prSet/>
      <dgm:spPr/>
      <dgm:t>
        <a:bodyPr/>
        <a:lstStyle/>
        <a:p>
          <a:pPr algn="ctr"/>
          <a:r>
            <a:rPr lang="en-ZA" b="1" u="sng" dirty="0" smtClean="0">
              <a:solidFill>
                <a:schemeClr val="tx1"/>
              </a:solidFill>
              <a:latin typeface="Arial Rounded MT Bold" panose="020F0704030504030204" pitchFamily="34" charset="0"/>
            </a:rPr>
            <a:t>Core Values</a:t>
          </a:r>
          <a:r>
            <a:rPr lang="en-ZA" dirty="0" smtClean="0">
              <a:solidFill>
                <a:schemeClr val="tx1"/>
              </a:solidFill>
              <a:latin typeface="Arial Rounded MT Bold" panose="020F0704030504030204" pitchFamily="34" charset="0"/>
            </a:rPr>
            <a:t>. </a:t>
          </a:r>
          <a:r>
            <a:rPr lang="en-GB" dirty="0" smtClean="0">
              <a:solidFill>
                <a:schemeClr val="tx1"/>
              </a:solidFill>
              <a:latin typeface="Arial Rounded MT Bold" panose="020F0704030504030204" pitchFamily="34" charset="0"/>
            </a:rPr>
            <a:t>The values reflect the work ethics and culture in support of the mission of the Office of the Military Ombud:</a:t>
          </a:r>
        </a:p>
        <a:p>
          <a:pPr algn="l"/>
          <a:r>
            <a:rPr lang="en-GB" dirty="0" smtClean="0">
              <a:solidFill>
                <a:schemeClr val="tx1"/>
              </a:solidFill>
              <a:latin typeface="Arial Rounded MT Bold" panose="020F0704030504030204" pitchFamily="34" charset="0"/>
            </a:rPr>
            <a:t>Accountability;  Confidentiality;  Commitment ;  Impartiality;  Professionalism and  </a:t>
          </a:r>
          <a:r>
            <a:rPr lang="en-ZA" dirty="0" smtClean="0">
              <a:solidFill>
                <a:schemeClr val="tx1"/>
              </a:solidFill>
              <a:latin typeface="Arial Rounded MT Bold" panose="020F0704030504030204" pitchFamily="34" charset="0"/>
            </a:rPr>
            <a:t>Integrity</a:t>
          </a:r>
          <a:endParaRPr lang="en-ZA" dirty="0"/>
        </a:p>
      </dgm:t>
    </dgm:pt>
    <dgm:pt modelId="{126ADED7-23F1-43E3-84A4-AEF5795B937F}" type="parTrans" cxnId="{6734F12C-A000-4E27-A803-28A76BEFD3CB}">
      <dgm:prSet/>
      <dgm:spPr/>
      <dgm:t>
        <a:bodyPr/>
        <a:lstStyle/>
        <a:p>
          <a:pPr algn="ctr"/>
          <a:endParaRPr lang="en-ZA"/>
        </a:p>
      </dgm:t>
    </dgm:pt>
    <dgm:pt modelId="{E4C108B8-0EB1-4F4D-85CE-68131E8FB360}" type="sibTrans" cxnId="{6734F12C-A000-4E27-A803-28A76BEFD3CB}">
      <dgm:prSet/>
      <dgm:spPr/>
      <dgm:t>
        <a:bodyPr/>
        <a:lstStyle/>
        <a:p>
          <a:pPr algn="ctr"/>
          <a:endParaRPr lang="en-ZA"/>
        </a:p>
      </dgm:t>
    </dgm:pt>
    <dgm:pt modelId="{4AFD01EC-FC9F-4555-8600-5261BB6A12CD}" type="pres">
      <dgm:prSet presAssocID="{6549E3F9-DA71-4A1A-85FB-C1CBEC34CAA4}" presName="Name0" presStyleCnt="0">
        <dgm:presLayoutVars>
          <dgm:dir/>
          <dgm:animLvl val="lvl"/>
          <dgm:resizeHandles val="exact"/>
        </dgm:presLayoutVars>
      </dgm:prSet>
      <dgm:spPr/>
    </dgm:pt>
    <dgm:pt modelId="{17AA3654-56F0-4117-85E3-EE291B4284D2}" type="pres">
      <dgm:prSet presAssocID="{C3618B5E-93EA-4D1F-8615-D14A107EFFAB}" presName="Name8" presStyleCnt="0"/>
      <dgm:spPr/>
    </dgm:pt>
    <dgm:pt modelId="{D2444DB1-10A8-415D-ADDF-6CA6CE9D39D0}" type="pres">
      <dgm:prSet presAssocID="{C3618B5E-93EA-4D1F-8615-D14A107EFFAB}" presName="level" presStyleLbl="node1" presStyleIdx="0" presStyleCnt="4">
        <dgm:presLayoutVars>
          <dgm:chMax val="1"/>
          <dgm:bulletEnabled val="1"/>
        </dgm:presLayoutVars>
      </dgm:prSet>
      <dgm:spPr/>
      <dgm:t>
        <a:bodyPr/>
        <a:lstStyle/>
        <a:p>
          <a:endParaRPr lang="en-ZA"/>
        </a:p>
      </dgm:t>
    </dgm:pt>
    <dgm:pt modelId="{379127E9-EA5F-4D2F-BCA4-3AEC70449241}" type="pres">
      <dgm:prSet presAssocID="{C3618B5E-93EA-4D1F-8615-D14A107EFFAB}" presName="levelTx" presStyleLbl="revTx" presStyleIdx="0" presStyleCnt="0">
        <dgm:presLayoutVars>
          <dgm:chMax val="1"/>
          <dgm:bulletEnabled val="1"/>
        </dgm:presLayoutVars>
      </dgm:prSet>
      <dgm:spPr/>
      <dgm:t>
        <a:bodyPr/>
        <a:lstStyle/>
        <a:p>
          <a:endParaRPr lang="en-ZA"/>
        </a:p>
      </dgm:t>
    </dgm:pt>
    <dgm:pt modelId="{F90AE31B-377F-4FB6-8DF8-814268B88731}" type="pres">
      <dgm:prSet presAssocID="{71F37838-23BC-4D6D-9514-BA0284B7160E}" presName="Name8" presStyleCnt="0"/>
      <dgm:spPr/>
    </dgm:pt>
    <dgm:pt modelId="{E6EACA4F-6725-40B8-92F0-69278C0EA603}" type="pres">
      <dgm:prSet presAssocID="{71F37838-23BC-4D6D-9514-BA0284B7160E}" presName="level" presStyleLbl="node1" presStyleIdx="1" presStyleCnt="4">
        <dgm:presLayoutVars>
          <dgm:chMax val="1"/>
          <dgm:bulletEnabled val="1"/>
        </dgm:presLayoutVars>
      </dgm:prSet>
      <dgm:spPr/>
      <dgm:t>
        <a:bodyPr/>
        <a:lstStyle/>
        <a:p>
          <a:endParaRPr lang="en-ZA"/>
        </a:p>
      </dgm:t>
    </dgm:pt>
    <dgm:pt modelId="{453F5494-BE5B-483E-8863-C755772AFCB8}" type="pres">
      <dgm:prSet presAssocID="{71F37838-23BC-4D6D-9514-BA0284B7160E}" presName="levelTx" presStyleLbl="revTx" presStyleIdx="0" presStyleCnt="0">
        <dgm:presLayoutVars>
          <dgm:chMax val="1"/>
          <dgm:bulletEnabled val="1"/>
        </dgm:presLayoutVars>
      </dgm:prSet>
      <dgm:spPr/>
      <dgm:t>
        <a:bodyPr/>
        <a:lstStyle/>
        <a:p>
          <a:endParaRPr lang="en-ZA"/>
        </a:p>
      </dgm:t>
    </dgm:pt>
    <dgm:pt modelId="{49CB8939-C735-42CE-A1D0-7519CDE209A1}" type="pres">
      <dgm:prSet presAssocID="{A7354F17-D5B9-4859-8B38-BA4DC06B1BD2}" presName="Name8" presStyleCnt="0"/>
      <dgm:spPr/>
    </dgm:pt>
    <dgm:pt modelId="{606D3018-3E8F-4F11-B2B8-172FAC607CD3}" type="pres">
      <dgm:prSet presAssocID="{A7354F17-D5B9-4859-8B38-BA4DC06B1BD2}" presName="level" presStyleLbl="node1" presStyleIdx="2" presStyleCnt="4">
        <dgm:presLayoutVars>
          <dgm:chMax val="1"/>
          <dgm:bulletEnabled val="1"/>
        </dgm:presLayoutVars>
      </dgm:prSet>
      <dgm:spPr/>
      <dgm:t>
        <a:bodyPr/>
        <a:lstStyle/>
        <a:p>
          <a:endParaRPr lang="en-ZA"/>
        </a:p>
      </dgm:t>
    </dgm:pt>
    <dgm:pt modelId="{C93AD581-FE96-4B47-B127-094540EDF1C6}" type="pres">
      <dgm:prSet presAssocID="{A7354F17-D5B9-4859-8B38-BA4DC06B1BD2}" presName="levelTx" presStyleLbl="revTx" presStyleIdx="0" presStyleCnt="0">
        <dgm:presLayoutVars>
          <dgm:chMax val="1"/>
          <dgm:bulletEnabled val="1"/>
        </dgm:presLayoutVars>
      </dgm:prSet>
      <dgm:spPr/>
      <dgm:t>
        <a:bodyPr/>
        <a:lstStyle/>
        <a:p>
          <a:endParaRPr lang="en-ZA"/>
        </a:p>
      </dgm:t>
    </dgm:pt>
    <dgm:pt modelId="{73477828-FEF4-46ED-8E18-F7CDBB02A179}" type="pres">
      <dgm:prSet presAssocID="{C93B865F-F603-474E-9938-50D65589C3C7}" presName="Name8" presStyleCnt="0"/>
      <dgm:spPr/>
    </dgm:pt>
    <dgm:pt modelId="{91DE75C7-811E-4D5B-8174-1E57ABD04EFB}" type="pres">
      <dgm:prSet presAssocID="{C93B865F-F603-474E-9938-50D65589C3C7}" presName="level" presStyleLbl="node1" presStyleIdx="3" presStyleCnt="4">
        <dgm:presLayoutVars>
          <dgm:chMax val="1"/>
          <dgm:bulletEnabled val="1"/>
        </dgm:presLayoutVars>
      </dgm:prSet>
      <dgm:spPr/>
      <dgm:t>
        <a:bodyPr/>
        <a:lstStyle/>
        <a:p>
          <a:endParaRPr lang="en-ZA"/>
        </a:p>
      </dgm:t>
    </dgm:pt>
    <dgm:pt modelId="{829DA9FD-6A12-48B5-BE8C-D349C1A9329B}" type="pres">
      <dgm:prSet presAssocID="{C93B865F-F603-474E-9938-50D65589C3C7}" presName="levelTx" presStyleLbl="revTx" presStyleIdx="0" presStyleCnt="0">
        <dgm:presLayoutVars>
          <dgm:chMax val="1"/>
          <dgm:bulletEnabled val="1"/>
        </dgm:presLayoutVars>
      </dgm:prSet>
      <dgm:spPr/>
      <dgm:t>
        <a:bodyPr/>
        <a:lstStyle/>
        <a:p>
          <a:endParaRPr lang="en-ZA"/>
        </a:p>
      </dgm:t>
    </dgm:pt>
  </dgm:ptLst>
  <dgm:cxnLst>
    <dgm:cxn modelId="{AEBE4D6A-C725-4C28-BE88-C691D50C73FB}" type="presOf" srcId="{6549E3F9-DA71-4A1A-85FB-C1CBEC34CAA4}" destId="{4AFD01EC-FC9F-4555-8600-5261BB6A12CD}" srcOrd="0" destOrd="0" presId="urn:microsoft.com/office/officeart/2005/8/layout/pyramid1"/>
    <dgm:cxn modelId="{4E254813-B0AD-4EB8-A706-1D5F7F40CB08}" type="presOf" srcId="{C3618B5E-93EA-4D1F-8615-D14A107EFFAB}" destId="{D2444DB1-10A8-415D-ADDF-6CA6CE9D39D0}" srcOrd="0" destOrd="0" presId="urn:microsoft.com/office/officeart/2005/8/layout/pyramid1"/>
    <dgm:cxn modelId="{35B632D8-80E3-4585-ADA9-13B3B675834E}" type="presOf" srcId="{71F37838-23BC-4D6D-9514-BA0284B7160E}" destId="{453F5494-BE5B-483E-8863-C755772AFCB8}" srcOrd="1" destOrd="0" presId="urn:microsoft.com/office/officeart/2005/8/layout/pyramid1"/>
    <dgm:cxn modelId="{BDDB4E57-6607-4CE6-BF7A-D9CB5AFE144E}" type="presOf" srcId="{71F37838-23BC-4D6D-9514-BA0284B7160E}" destId="{E6EACA4F-6725-40B8-92F0-69278C0EA603}" srcOrd="0" destOrd="0" presId="urn:microsoft.com/office/officeart/2005/8/layout/pyramid1"/>
    <dgm:cxn modelId="{80D2A8D4-4888-46D2-9669-6B55E77E2666}" srcId="{6549E3F9-DA71-4A1A-85FB-C1CBEC34CAA4}" destId="{71F37838-23BC-4D6D-9514-BA0284B7160E}" srcOrd="1" destOrd="0" parTransId="{B59B600F-5630-4F4A-ACEE-CD3730995629}" sibTransId="{96CA17B0-282E-4097-888B-31ABD9516336}"/>
    <dgm:cxn modelId="{6734F12C-A000-4E27-A803-28A76BEFD3CB}" srcId="{6549E3F9-DA71-4A1A-85FB-C1CBEC34CAA4}" destId="{C93B865F-F603-474E-9938-50D65589C3C7}" srcOrd="3" destOrd="0" parTransId="{126ADED7-23F1-43E3-84A4-AEF5795B937F}" sibTransId="{E4C108B8-0EB1-4F4D-85CE-68131E8FB360}"/>
    <dgm:cxn modelId="{A7FC2E01-900D-4BA1-83BE-1AA43CEE7478}" srcId="{6549E3F9-DA71-4A1A-85FB-C1CBEC34CAA4}" destId="{A7354F17-D5B9-4859-8B38-BA4DC06B1BD2}" srcOrd="2" destOrd="0" parTransId="{7889D0F8-1691-4480-A95E-8A9930932EF0}" sibTransId="{89FEAAC1-DF3E-49A5-A038-328326EB3CE6}"/>
    <dgm:cxn modelId="{8D8BC1C7-1469-486F-A0D5-3108110631F2}" type="presOf" srcId="{C3618B5E-93EA-4D1F-8615-D14A107EFFAB}" destId="{379127E9-EA5F-4D2F-BCA4-3AEC70449241}" srcOrd="1" destOrd="0" presId="urn:microsoft.com/office/officeart/2005/8/layout/pyramid1"/>
    <dgm:cxn modelId="{83BC418A-1AD2-4E01-BB71-58AA7DF3AF7C}" srcId="{6549E3F9-DA71-4A1A-85FB-C1CBEC34CAA4}" destId="{C3618B5E-93EA-4D1F-8615-D14A107EFFAB}" srcOrd="0" destOrd="0" parTransId="{D7DB9968-FFF6-48EB-B61A-FEFB8BA86FBA}" sibTransId="{A2E199D8-6750-4057-AEFF-7B28672A9C6A}"/>
    <dgm:cxn modelId="{67869BBF-CE78-49E9-855F-879C5B4A5780}" type="presOf" srcId="{A7354F17-D5B9-4859-8B38-BA4DC06B1BD2}" destId="{606D3018-3E8F-4F11-B2B8-172FAC607CD3}" srcOrd="0" destOrd="0" presId="urn:microsoft.com/office/officeart/2005/8/layout/pyramid1"/>
    <dgm:cxn modelId="{6328B9CD-8D88-4EE1-A4F4-59405366AEF8}" type="presOf" srcId="{C93B865F-F603-474E-9938-50D65589C3C7}" destId="{91DE75C7-811E-4D5B-8174-1E57ABD04EFB}" srcOrd="0" destOrd="0" presId="urn:microsoft.com/office/officeart/2005/8/layout/pyramid1"/>
    <dgm:cxn modelId="{294E46E9-FFE6-4B22-9DCD-01C1674037A2}" type="presOf" srcId="{A7354F17-D5B9-4859-8B38-BA4DC06B1BD2}" destId="{C93AD581-FE96-4B47-B127-094540EDF1C6}" srcOrd="1" destOrd="0" presId="urn:microsoft.com/office/officeart/2005/8/layout/pyramid1"/>
    <dgm:cxn modelId="{1D5CEC31-3FE5-44E9-909A-6398C817FFB2}" type="presOf" srcId="{C93B865F-F603-474E-9938-50D65589C3C7}" destId="{829DA9FD-6A12-48B5-BE8C-D349C1A9329B}" srcOrd="1" destOrd="0" presId="urn:microsoft.com/office/officeart/2005/8/layout/pyramid1"/>
    <dgm:cxn modelId="{FCFFF779-8437-4D86-944D-F0648A65CCAC}" type="presParOf" srcId="{4AFD01EC-FC9F-4555-8600-5261BB6A12CD}" destId="{17AA3654-56F0-4117-85E3-EE291B4284D2}" srcOrd="0" destOrd="0" presId="urn:microsoft.com/office/officeart/2005/8/layout/pyramid1"/>
    <dgm:cxn modelId="{B76D313C-1FD8-4C6E-98CB-2FAA53088AFA}" type="presParOf" srcId="{17AA3654-56F0-4117-85E3-EE291B4284D2}" destId="{D2444DB1-10A8-415D-ADDF-6CA6CE9D39D0}" srcOrd="0" destOrd="0" presId="urn:microsoft.com/office/officeart/2005/8/layout/pyramid1"/>
    <dgm:cxn modelId="{D55B76A8-E2C7-4613-874F-51E8617746A0}" type="presParOf" srcId="{17AA3654-56F0-4117-85E3-EE291B4284D2}" destId="{379127E9-EA5F-4D2F-BCA4-3AEC70449241}" srcOrd="1" destOrd="0" presId="urn:microsoft.com/office/officeart/2005/8/layout/pyramid1"/>
    <dgm:cxn modelId="{412F7C43-4BB2-48FB-8FF5-D6AD36E49022}" type="presParOf" srcId="{4AFD01EC-FC9F-4555-8600-5261BB6A12CD}" destId="{F90AE31B-377F-4FB6-8DF8-814268B88731}" srcOrd="1" destOrd="0" presId="urn:microsoft.com/office/officeart/2005/8/layout/pyramid1"/>
    <dgm:cxn modelId="{6F38222F-9E13-48D3-943B-0F8C0C27ACEE}" type="presParOf" srcId="{F90AE31B-377F-4FB6-8DF8-814268B88731}" destId="{E6EACA4F-6725-40B8-92F0-69278C0EA603}" srcOrd="0" destOrd="0" presId="urn:microsoft.com/office/officeart/2005/8/layout/pyramid1"/>
    <dgm:cxn modelId="{D189C4B4-D3FE-4D38-A2F8-B0FA6D0E1122}" type="presParOf" srcId="{F90AE31B-377F-4FB6-8DF8-814268B88731}" destId="{453F5494-BE5B-483E-8863-C755772AFCB8}" srcOrd="1" destOrd="0" presId="urn:microsoft.com/office/officeart/2005/8/layout/pyramid1"/>
    <dgm:cxn modelId="{4415BF89-822A-417B-AC95-38FE0ECD5612}" type="presParOf" srcId="{4AFD01EC-FC9F-4555-8600-5261BB6A12CD}" destId="{49CB8939-C735-42CE-A1D0-7519CDE209A1}" srcOrd="2" destOrd="0" presId="urn:microsoft.com/office/officeart/2005/8/layout/pyramid1"/>
    <dgm:cxn modelId="{6DD41485-62B3-4BD7-A9DF-E9B3C9F77944}" type="presParOf" srcId="{49CB8939-C735-42CE-A1D0-7519CDE209A1}" destId="{606D3018-3E8F-4F11-B2B8-172FAC607CD3}" srcOrd="0" destOrd="0" presId="urn:microsoft.com/office/officeart/2005/8/layout/pyramid1"/>
    <dgm:cxn modelId="{35C549B4-33F1-4983-AD74-C8AB535AD682}" type="presParOf" srcId="{49CB8939-C735-42CE-A1D0-7519CDE209A1}" destId="{C93AD581-FE96-4B47-B127-094540EDF1C6}" srcOrd="1" destOrd="0" presId="urn:microsoft.com/office/officeart/2005/8/layout/pyramid1"/>
    <dgm:cxn modelId="{65F13AB9-07A6-49AC-B77C-39612FE1F754}" type="presParOf" srcId="{4AFD01EC-FC9F-4555-8600-5261BB6A12CD}" destId="{73477828-FEF4-46ED-8E18-F7CDBB02A179}" srcOrd="3" destOrd="0" presId="urn:microsoft.com/office/officeart/2005/8/layout/pyramid1"/>
    <dgm:cxn modelId="{A45E9954-73F5-4BAE-B4C9-C0B608C9EE0F}" type="presParOf" srcId="{73477828-FEF4-46ED-8E18-F7CDBB02A179}" destId="{91DE75C7-811E-4D5B-8174-1E57ABD04EFB}" srcOrd="0" destOrd="0" presId="urn:microsoft.com/office/officeart/2005/8/layout/pyramid1"/>
    <dgm:cxn modelId="{76677A9A-F65A-459B-BD54-3F169B1A5D8A}" type="presParOf" srcId="{73477828-FEF4-46ED-8E18-F7CDBB02A179}" destId="{829DA9FD-6A12-48B5-BE8C-D349C1A9329B}"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44DB1-10A8-415D-ADDF-6CA6CE9D39D0}">
      <dsp:nvSpPr>
        <dsp:cNvPr id="0" name=""/>
        <dsp:cNvSpPr/>
      </dsp:nvSpPr>
      <dsp:spPr>
        <a:xfrm>
          <a:off x="7551290" y="0"/>
          <a:ext cx="5034193" cy="3002369"/>
        </a:xfrm>
        <a:prstGeom prst="trapezoid">
          <a:avLst>
            <a:gd name="adj" fmla="val 83837"/>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b" anchorCtr="0">
          <a:noAutofit/>
        </a:bodyPr>
        <a:lstStyle/>
        <a:p>
          <a:pPr lvl="0" algn="ctr" defTabSz="1022350">
            <a:lnSpc>
              <a:spcPct val="90000"/>
            </a:lnSpc>
            <a:spcBef>
              <a:spcPct val="0"/>
            </a:spcBef>
            <a:spcAft>
              <a:spcPct val="35000"/>
            </a:spcAft>
          </a:pPr>
          <a:r>
            <a:rPr lang="en-ZA" altLang="en-US" sz="2300" b="1" u="sng" kern="1200" dirty="0" smtClean="0">
              <a:solidFill>
                <a:schemeClr val="tx1"/>
              </a:solidFill>
              <a:latin typeface="Arial Rounded MT Bold" panose="020F0704030504030204" pitchFamily="34" charset="0"/>
              <a:cs typeface="Arial" panose="020B0604020202020204" pitchFamily="34" charset="0"/>
            </a:rPr>
            <a:t>Vision</a:t>
          </a:r>
          <a:r>
            <a:rPr lang="en-ZA" altLang="en-US" sz="2300" b="1" kern="1200" dirty="0" smtClean="0">
              <a:solidFill>
                <a:schemeClr val="tx1"/>
              </a:solidFill>
              <a:latin typeface="Arial Rounded MT Bold" panose="020F0704030504030204" pitchFamily="34" charset="0"/>
              <a:cs typeface="Arial" panose="020B0604020202020204" pitchFamily="34" charset="0"/>
            </a:rPr>
            <a:t>: </a:t>
          </a:r>
        </a:p>
        <a:p>
          <a:pPr lvl="0" algn="ctr" defTabSz="1022350">
            <a:lnSpc>
              <a:spcPct val="90000"/>
            </a:lnSpc>
            <a:spcBef>
              <a:spcPct val="0"/>
            </a:spcBef>
            <a:spcAft>
              <a:spcPct val="35000"/>
            </a:spcAft>
          </a:pPr>
          <a:r>
            <a:rPr lang="en-ZA" altLang="en-US" sz="2300" kern="1200" dirty="0" smtClean="0">
              <a:solidFill>
                <a:schemeClr val="tx1"/>
              </a:solidFill>
              <a:latin typeface="Arial Rounded MT Bold" panose="020F0704030504030204" pitchFamily="34" charset="0"/>
              <a:cs typeface="Arial" panose="020B0604020202020204" pitchFamily="34" charset="0"/>
            </a:rPr>
            <a:t>A World </a:t>
          </a:r>
        </a:p>
        <a:p>
          <a:pPr lvl="0" algn="ctr" defTabSz="1022350">
            <a:lnSpc>
              <a:spcPct val="90000"/>
            </a:lnSpc>
            <a:spcBef>
              <a:spcPct val="0"/>
            </a:spcBef>
            <a:spcAft>
              <a:spcPct val="35000"/>
            </a:spcAft>
          </a:pPr>
          <a:r>
            <a:rPr lang="en-ZA" altLang="en-US" sz="2300" kern="1200" dirty="0" smtClean="0">
              <a:solidFill>
                <a:schemeClr val="tx1"/>
              </a:solidFill>
              <a:latin typeface="Arial Rounded MT Bold" panose="020F0704030504030204" pitchFamily="34" charset="0"/>
              <a:cs typeface="Arial" panose="020B0604020202020204" pitchFamily="34" charset="0"/>
            </a:rPr>
            <a:t>Leading </a:t>
          </a:r>
        </a:p>
        <a:p>
          <a:pPr lvl="0" algn="ctr" defTabSz="1022350">
            <a:lnSpc>
              <a:spcPct val="90000"/>
            </a:lnSpc>
            <a:spcBef>
              <a:spcPct val="0"/>
            </a:spcBef>
            <a:spcAft>
              <a:spcPct val="35000"/>
            </a:spcAft>
          </a:pPr>
          <a:r>
            <a:rPr lang="en-ZA" altLang="en-US" sz="2300" kern="1200" dirty="0" smtClean="0">
              <a:solidFill>
                <a:schemeClr val="tx1"/>
              </a:solidFill>
              <a:latin typeface="Arial Rounded MT Bold" panose="020F0704030504030204" pitchFamily="34" charset="0"/>
              <a:cs typeface="Arial" panose="020B0604020202020204" pitchFamily="34" charset="0"/>
            </a:rPr>
            <a:t>Independent and </a:t>
          </a:r>
        </a:p>
        <a:p>
          <a:pPr lvl="0" algn="ctr" defTabSz="1022350">
            <a:lnSpc>
              <a:spcPct val="90000"/>
            </a:lnSpc>
            <a:spcBef>
              <a:spcPct val="0"/>
            </a:spcBef>
            <a:spcAft>
              <a:spcPct val="35000"/>
            </a:spcAft>
          </a:pPr>
          <a:r>
            <a:rPr lang="en-ZA" altLang="en-US" sz="2300" kern="1200" dirty="0" smtClean="0">
              <a:solidFill>
                <a:schemeClr val="tx1"/>
              </a:solidFill>
              <a:latin typeface="Arial Rounded MT Bold" panose="020F0704030504030204" pitchFamily="34" charset="0"/>
              <a:cs typeface="Arial" panose="020B0604020202020204" pitchFamily="34" charset="0"/>
            </a:rPr>
            <a:t>Impartial </a:t>
          </a:r>
        </a:p>
        <a:p>
          <a:pPr lvl="0" algn="ctr" defTabSz="1022350">
            <a:lnSpc>
              <a:spcPct val="90000"/>
            </a:lnSpc>
            <a:spcBef>
              <a:spcPct val="0"/>
            </a:spcBef>
            <a:spcAft>
              <a:spcPct val="35000"/>
            </a:spcAft>
          </a:pPr>
          <a:r>
            <a:rPr lang="en-ZA" altLang="en-US" sz="2300" kern="1200" dirty="0" smtClean="0">
              <a:solidFill>
                <a:schemeClr val="tx1"/>
              </a:solidFill>
              <a:latin typeface="Arial Rounded MT Bold" panose="020F0704030504030204" pitchFamily="34" charset="0"/>
              <a:cs typeface="Arial" panose="020B0604020202020204" pitchFamily="34" charset="0"/>
            </a:rPr>
            <a:t>Military Ombud Institution</a:t>
          </a:r>
          <a:endParaRPr lang="en-ZA" sz="2300" kern="1200" dirty="0"/>
        </a:p>
      </dsp:txBody>
      <dsp:txXfrm>
        <a:off x="7551290" y="0"/>
        <a:ext cx="5034193" cy="3002369"/>
      </dsp:txXfrm>
    </dsp:sp>
    <dsp:sp modelId="{E6EACA4F-6725-40B8-92F0-69278C0EA603}">
      <dsp:nvSpPr>
        <dsp:cNvPr id="0" name=""/>
        <dsp:cNvSpPr/>
      </dsp:nvSpPr>
      <dsp:spPr>
        <a:xfrm>
          <a:off x="5034193" y="3002368"/>
          <a:ext cx="10068387" cy="3002369"/>
        </a:xfrm>
        <a:prstGeom prst="trapezoid">
          <a:avLst>
            <a:gd name="adj" fmla="val 83837"/>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150000"/>
            </a:lnSpc>
            <a:spcBef>
              <a:spcPct val="0"/>
            </a:spcBef>
            <a:spcAft>
              <a:spcPts val="0"/>
            </a:spcAft>
          </a:pPr>
          <a:r>
            <a:rPr lang="en-ZA" altLang="en-US" sz="2200" b="1" u="sng" kern="1200" dirty="0" smtClean="0">
              <a:solidFill>
                <a:schemeClr val="tx1"/>
              </a:solidFill>
              <a:latin typeface="Arial Rounded MT Bold" panose="020F0704030504030204" pitchFamily="34" charset="0"/>
              <a:cs typeface="Arial" panose="020B0604020202020204" pitchFamily="34" charset="0"/>
            </a:rPr>
            <a:t>Mission</a:t>
          </a:r>
          <a:r>
            <a:rPr lang="en-ZA" altLang="en-US" sz="2200" b="1" kern="1200" dirty="0" smtClean="0">
              <a:solidFill>
                <a:schemeClr val="tx1"/>
              </a:solidFill>
              <a:latin typeface="Arial Rounded MT Bold" panose="020F0704030504030204" pitchFamily="34" charset="0"/>
              <a:cs typeface="Arial" panose="020B0604020202020204" pitchFamily="34" charset="0"/>
            </a:rPr>
            <a:t>: </a:t>
          </a:r>
          <a:r>
            <a:rPr lang="en-US" altLang="en-US" sz="2200" kern="1200" dirty="0" smtClean="0">
              <a:solidFill>
                <a:schemeClr val="tx1"/>
              </a:solidFill>
              <a:latin typeface="Arial Rounded MT Bold" panose="020F0704030504030204" pitchFamily="34" charset="0"/>
              <a:cs typeface="Arial" panose="020B0604020202020204" pitchFamily="34" charset="0"/>
            </a:rPr>
            <a:t>To provide an Independent, </a:t>
          </a:r>
        </a:p>
        <a:p>
          <a:pPr lvl="0" algn="ctr" defTabSz="977900">
            <a:lnSpc>
              <a:spcPct val="150000"/>
            </a:lnSpc>
            <a:spcBef>
              <a:spcPct val="0"/>
            </a:spcBef>
            <a:spcAft>
              <a:spcPts val="0"/>
            </a:spcAft>
          </a:pPr>
          <a:r>
            <a:rPr lang="en-US" altLang="en-US" sz="2200" kern="1200" dirty="0" smtClean="0">
              <a:solidFill>
                <a:schemeClr val="tx1"/>
              </a:solidFill>
              <a:latin typeface="Arial Rounded MT Bold" panose="020F0704030504030204" pitchFamily="34" charset="0"/>
              <a:cs typeface="Arial" panose="020B0604020202020204" pitchFamily="34" charset="0"/>
            </a:rPr>
            <a:t>Impartial  and Expeditious Complaints</a:t>
          </a:r>
        </a:p>
        <a:p>
          <a:pPr lvl="0" algn="ctr" defTabSz="977900">
            <a:lnSpc>
              <a:spcPct val="150000"/>
            </a:lnSpc>
            <a:spcBef>
              <a:spcPct val="0"/>
            </a:spcBef>
            <a:spcAft>
              <a:spcPts val="0"/>
            </a:spcAft>
          </a:pPr>
          <a:r>
            <a:rPr lang="en-US" altLang="en-US" sz="2200" kern="1200" dirty="0" smtClean="0">
              <a:solidFill>
                <a:schemeClr val="tx1"/>
              </a:solidFill>
              <a:latin typeface="Arial Rounded MT Bold" panose="020F0704030504030204" pitchFamily="34" charset="0"/>
              <a:cs typeface="Arial" panose="020B0604020202020204" pitchFamily="34" charset="0"/>
            </a:rPr>
            <a:t>Resolution Process for Serving and Former</a:t>
          </a:r>
        </a:p>
        <a:p>
          <a:pPr lvl="0" algn="ctr" defTabSz="977900">
            <a:lnSpc>
              <a:spcPct val="150000"/>
            </a:lnSpc>
            <a:spcBef>
              <a:spcPct val="0"/>
            </a:spcBef>
            <a:spcAft>
              <a:spcPts val="0"/>
            </a:spcAft>
          </a:pPr>
          <a:r>
            <a:rPr lang="en-US" altLang="en-US" sz="2200" kern="1200" dirty="0" smtClean="0">
              <a:solidFill>
                <a:schemeClr val="tx1"/>
              </a:solidFill>
              <a:latin typeface="Arial Rounded MT Bold" panose="020F0704030504030204" pitchFamily="34" charset="0"/>
              <a:cs typeface="Arial" panose="020B0604020202020204" pitchFamily="34" charset="0"/>
            </a:rPr>
            <a:t>Members of the SANDF and the Public to Promote Good Governance.</a:t>
          </a:r>
        </a:p>
      </dsp:txBody>
      <dsp:txXfrm>
        <a:off x="6796161" y="3002368"/>
        <a:ext cx="6544451" cy="3002369"/>
      </dsp:txXfrm>
    </dsp:sp>
    <dsp:sp modelId="{606D3018-3E8F-4F11-B2B8-172FAC607CD3}">
      <dsp:nvSpPr>
        <dsp:cNvPr id="0" name=""/>
        <dsp:cNvSpPr/>
      </dsp:nvSpPr>
      <dsp:spPr>
        <a:xfrm>
          <a:off x="2517096" y="6004737"/>
          <a:ext cx="15102581" cy="3002369"/>
        </a:xfrm>
        <a:prstGeom prst="trapezoid">
          <a:avLst>
            <a:gd name="adj" fmla="val 83837"/>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b="1" u="sng" kern="1200" dirty="0" smtClean="0">
              <a:latin typeface="Arial Rounded MT Bold" panose="020F0704030504030204" pitchFamily="34" charset="0"/>
              <a:ea typeface="Calibri" panose="020F0502020204030204" pitchFamily="34" charset="0"/>
              <a:cs typeface="Times New Roman" panose="02020603050405020304" pitchFamily="18" charset="0"/>
            </a:rPr>
            <a:t>Mandate</a:t>
          </a:r>
          <a:r>
            <a:rPr lang="en-GB" sz="2300" b="1" kern="1200" dirty="0" smtClean="0">
              <a:latin typeface="Arial Rounded MT Bold" panose="020F0704030504030204" pitchFamily="34" charset="0"/>
              <a:ea typeface="Calibri" panose="020F0502020204030204" pitchFamily="34" charset="0"/>
              <a:cs typeface="Times New Roman" panose="02020603050405020304" pitchFamily="18" charset="0"/>
            </a:rPr>
            <a:t>.  </a:t>
          </a:r>
          <a:r>
            <a:rPr lang="en-GB" sz="2300" kern="1200" dirty="0" smtClean="0">
              <a:latin typeface="Arial Rounded MT Bold" panose="020F0704030504030204" pitchFamily="34" charset="0"/>
              <a:ea typeface="Calibri" panose="020F0502020204030204" pitchFamily="34" charset="0"/>
              <a:cs typeface="Times New Roman" panose="02020603050405020304" pitchFamily="18" charset="0"/>
            </a:rPr>
            <a:t>The mandate of the Office as captured in the Military Ombud Act No 4 of 2012 is to investigate complaints lodged in writing by – </a:t>
          </a:r>
          <a:endParaRPr lang="en-ZA" sz="2300" kern="1200" dirty="0" smtClean="0">
            <a:latin typeface="Arial Rounded MT Bold" panose="020F0704030504030204" pitchFamily="34" charset="0"/>
            <a:ea typeface="Calibri" panose="020F0502020204030204" pitchFamily="34" charset="0"/>
            <a:cs typeface="Times New Roman" panose="02020603050405020304" pitchFamily="18" charset="0"/>
          </a:endParaRPr>
        </a:p>
        <a:p>
          <a:pPr lvl="0" algn="l" defTabSz="1022350">
            <a:lnSpc>
              <a:spcPct val="90000"/>
            </a:lnSpc>
            <a:spcBef>
              <a:spcPct val="0"/>
            </a:spcBef>
            <a:spcAft>
              <a:spcPct val="35000"/>
            </a:spcAft>
          </a:pPr>
          <a:r>
            <a:rPr lang="en-GB" sz="2300" kern="1200" dirty="0" smtClean="0">
              <a:latin typeface="Arial Rounded MT Bold" panose="020F0704030504030204" pitchFamily="34" charset="0"/>
              <a:ea typeface="Calibri" panose="020F0502020204030204" pitchFamily="34" charset="0"/>
              <a:cs typeface="Times New Roman" panose="02020603050405020304" pitchFamily="18" charset="0"/>
            </a:rPr>
            <a:t>A member regarding his or her conditions of service;</a:t>
          </a:r>
          <a:endParaRPr lang="en-ZA" sz="2300" kern="1200" dirty="0" smtClean="0">
            <a:latin typeface="Arial Rounded MT Bold" panose="020F0704030504030204" pitchFamily="34" charset="0"/>
            <a:ea typeface="Calibri" panose="020F0502020204030204" pitchFamily="34" charset="0"/>
            <a:cs typeface="Times New Roman" panose="02020603050405020304" pitchFamily="18" charset="0"/>
          </a:endParaRPr>
        </a:p>
        <a:p>
          <a:pPr lvl="0" algn="l" defTabSz="1022350">
            <a:lnSpc>
              <a:spcPct val="90000"/>
            </a:lnSpc>
            <a:spcBef>
              <a:spcPct val="0"/>
            </a:spcBef>
            <a:spcAft>
              <a:spcPct val="35000"/>
            </a:spcAft>
          </a:pPr>
          <a:r>
            <a:rPr lang="en-GB" sz="2300" kern="1200" dirty="0" smtClean="0">
              <a:latin typeface="Arial Rounded MT Bold" panose="020F0704030504030204" pitchFamily="34" charset="0"/>
              <a:ea typeface="Calibri" panose="020F0502020204030204" pitchFamily="34" charset="0"/>
              <a:cs typeface="Times New Roman" panose="02020603050405020304" pitchFamily="18" charset="0"/>
            </a:rPr>
            <a:t>A former member regarding his or her conditions of service;</a:t>
          </a:r>
          <a:endParaRPr lang="en-ZA" sz="2300" kern="1200" dirty="0" smtClean="0">
            <a:latin typeface="Arial Rounded MT Bold" panose="020F0704030504030204" pitchFamily="34" charset="0"/>
            <a:ea typeface="Calibri" panose="020F0502020204030204" pitchFamily="34" charset="0"/>
            <a:cs typeface="Times New Roman" panose="02020603050405020304" pitchFamily="18" charset="0"/>
          </a:endParaRPr>
        </a:p>
        <a:p>
          <a:pPr lvl="0" algn="l" defTabSz="1022350">
            <a:lnSpc>
              <a:spcPct val="90000"/>
            </a:lnSpc>
            <a:spcBef>
              <a:spcPct val="0"/>
            </a:spcBef>
            <a:spcAft>
              <a:spcPct val="35000"/>
            </a:spcAft>
          </a:pPr>
          <a:r>
            <a:rPr lang="en-GB" sz="2300" kern="1200" dirty="0" smtClean="0">
              <a:latin typeface="Arial Rounded MT Bold" panose="020F0704030504030204" pitchFamily="34" charset="0"/>
              <a:ea typeface="Calibri" panose="020F0502020204030204" pitchFamily="34" charset="0"/>
              <a:cs typeface="Times New Roman" panose="02020603050405020304" pitchFamily="18" charset="0"/>
            </a:rPr>
            <a:t>A member of the public regarding the official conduct of a member of the Defence Force; or</a:t>
          </a:r>
          <a:endParaRPr lang="en-ZA" sz="2300" kern="1200" dirty="0" smtClean="0">
            <a:latin typeface="Arial Rounded MT Bold" panose="020F0704030504030204" pitchFamily="34" charset="0"/>
            <a:ea typeface="Calibri" panose="020F0502020204030204" pitchFamily="34" charset="0"/>
            <a:cs typeface="Times New Roman" panose="02020603050405020304" pitchFamily="18" charset="0"/>
          </a:endParaRPr>
        </a:p>
        <a:p>
          <a:pPr lvl="0" algn="l" defTabSz="1022350">
            <a:lnSpc>
              <a:spcPct val="90000"/>
            </a:lnSpc>
            <a:spcBef>
              <a:spcPct val="0"/>
            </a:spcBef>
            <a:spcAft>
              <a:spcPct val="35000"/>
            </a:spcAft>
          </a:pPr>
          <a:r>
            <a:rPr lang="en-GB" sz="2300" kern="1200" dirty="0" smtClean="0">
              <a:latin typeface="Arial Rounded MT Bold" panose="020F0704030504030204" pitchFamily="34" charset="0"/>
              <a:ea typeface="Calibri" panose="020F0502020204030204" pitchFamily="34" charset="0"/>
            </a:rPr>
            <a:t>A person acting on behalf of a member.</a:t>
          </a:r>
          <a:endParaRPr lang="en-ZA" sz="2300" kern="1200" dirty="0"/>
        </a:p>
      </dsp:txBody>
      <dsp:txXfrm>
        <a:off x="5160048" y="6004737"/>
        <a:ext cx="9816677" cy="3002369"/>
      </dsp:txXfrm>
    </dsp:sp>
    <dsp:sp modelId="{91DE75C7-811E-4D5B-8174-1E57ABD04EFB}">
      <dsp:nvSpPr>
        <dsp:cNvPr id="0" name=""/>
        <dsp:cNvSpPr/>
      </dsp:nvSpPr>
      <dsp:spPr>
        <a:xfrm>
          <a:off x="0" y="9007107"/>
          <a:ext cx="20136774" cy="3002369"/>
        </a:xfrm>
        <a:prstGeom prst="trapezoid">
          <a:avLst>
            <a:gd name="adj" fmla="val 83837"/>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ZA" sz="2300" b="1" u="sng" kern="1200" dirty="0" smtClean="0">
              <a:solidFill>
                <a:schemeClr val="tx1"/>
              </a:solidFill>
              <a:latin typeface="Arial Rounded MT Bold" panose="020F0704030504030204" pitchFamily="34" charset="0"/>
            </a:rPr>
            <a:t>Core Values</a:t>
          </a:r>
          <a:r>
            <a:rPr lang="en-ZA" sz="2300" kern="1200" dirty="0" smtClean="0">
              <a:solidFill>
                <a:schemeClr val="tx1"/>
              </a:solidFill>
              <a:latin typeface="Arial Rounded MT Bold" panose="020F0704030504030204" pitchFamily="34" charset="0"/>
            </a:rPr>
            <a:t>. </a:t>
          </a:r>
          <a:r>
            <a:rPr lang="en-GB" sz="2300" kern="1200" dirty="0" smtClean="0">
              <a:solidFill>
                <a:schemeClr val="tx1"/>
              </a:solidFill>
              <a:latin typeface="Arial Rounded MT Bold" panose="020F0704030504030204" pitchFamily="34" charset="0"/>
            </a:rPr>
            <a:t>The values reflect the work ethics and culture in support of the mission of the Office of the Military Ombud:</a:t>
          </a:r>
        </a:p>
        <a:p>
          <a:pPr lvl="0" algn="l" defTabSz="1022350">
            <a:lnSpc>
              <a:spcPct val="90000"/>
            </a:lnSpc>
            <a:spcBef>
              <a:spcPct val="0"/>
            </a:spcBef>
            <a:spcAft>
              <a:spcPct val="35000"/>
            </a:spcAft>
          </a:pPr>
          <a:r>
            <a:rPr lang="en-GB" sz="2300" kern="1200" dirty="0" smtClean="0">
              <a:solidFill>
                <a:schemeClr val="tx1"/>
              </a:solidFill>
              <a:latin typeface="Arial Rounded MT Bold" panose="020F0704030504030204" pitchFamily="34" charset="0"/>
            </a:rPr>
            <a:t>Accountability;  Confidentiality;  Commitment ;  Impartiality;  Professionalism and  </a:t>
          </a:r>
          <a:r>
            <a:rPr lang="en-ZA" sz="2300" kern="1200" dirty="0" smtClean="0">
              <a:solidFill>
                <a:schemeClr val="tx1"/>
              </a:solidFill>
              <a:latin typeface="Arial Rounded MT Bold" panose="020F0704030504030204" pitchFamily="34" charset="0"/>
            </a:rPr>
            <a:t>Integrity</a:t>
          </a:r>
          <a:endParaRPr lang="en-ZA" sz="2300" kern="1200" dirty="0"/>
        </a:p>
      </dsp:txBody>
      <dsp:txXfrm>
        <a:off x="3523935" y="9007107"/>
        <a:ext cx="13088903" cy="300236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59F71F8-24A1-47E2-9564-16634130E6FA}" type="datetimeFigureOut">
              <a:rPr lang="en-ZA" smtClean="0"/>
              <a:pPr/>
              <a:t>2020/11/03</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AC40E50-959D-4227-882A-38B7DAD5DED0}" type="slidenum">
              <a:rPr lang="en-ZA" smtClean="0"/>
              <a:pPr/>
              <a:t>‹#›</a:t>
            </a:fld>
            <a:endParaRPr lang="en-ZA"/>
          </a:p>
        </p:txBody>
      </p:sp>
    </p:spTree>
    <p:extLst>
      <p:ext uri="{BB962C8B-B14F-4D97-AF65-F5344CB8AC3E}">
        <p14:creationId xmlns:p14="http://schemas.microsoft.com/office/powerpoint/2010/main" xmlns="" val="237828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92075" y="744538"/>
            <a:ext cx="6613525" cy="3722687"/>
          </a:xfrm>
          <a:prstGeom prst="rect">
            <a:avLst/>
          </a:prstGeom>
        </p:spPr>
        <p:txBody>
          <a:bodyPr/>
          <a:lstStyle/>
          <a:p>
            <a:pPr lvl="0"/>
            <a:endParaRPr/>
          </a:p>
        </p:txBody>
      </p:sp>
      <p:sp>
        <p:nvSpPr>
          <p:cNvPr id="278" name="Shape 278"/>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xmlns="" val="1255236062"/>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426256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184104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78359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19350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40727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423645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87107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1830357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24" y="9920274"/>
            <a:ext cx="15536704" cy="2926080"/>
          </a:xfrm>
        </p:spPr>
        <p:txBody>
          <a:bodyPr anchor="ctr">
            <a:normAutofit/>
          </a:bodyPr>
          <a:lstStyle>
            <a:lvl1pPr algn="r">
              <a:defRPr sz="9995" spc="400" baseline="0"/>
            </a:lvl1pPr>
          </a:lstStyle>
          <a:p>
            <a:r>
              <a:rPr lang="en-US" smtClean="0"/>
              <a:t>Click to edit Master title style</a:t>
            </a:r>
            <a:endParaRPr lang="en-US" dirty="0"/>
          </a:p>
        </p:txBody>
      </p:sp>
      <p:sp>
        <p:nvSpPr>
          <p:cNvPr id="3" name="Subtitle 2"/>
          <p:cNvSpPr>
            <a:spLocks noGrp="1"/>
          </p:cNvSpPr>
          <p:nvPr>
            <p:ph type="subTitle" idx="1"/>
          </p:nvPr>
        </p:nvSpPr>
        <p:spPr>
          <a:xfrm>
            <a:off x="17212231" y="9920274"/>
            <a:ext cx="6397466" cy="2926080"/>
          </a:xfrm>
        </p:spPr>
        <p:txBody>
          <a:bodyPr lIns="91440" rIns="91440" anchor="ctr">
            <a:normAutofit/>
          </a:bodyPr>
          <a:lstStyle>
            <a:lvl1pPr marL="0" indent="0" algn="l">
              <a:lnSpc>
                <a:spcPct val="100000"/>
              </a:lnSpc>
              <a:spcBef>
                <a:spcPts val="0"/>
              </a:spcBef>
              <a:buNone/>
              <a:defRPr sz="3598">
                <a:solidFill>
                  <a:schemeClr val="tx1">
                    <a:lumMod val="95000"/>
                    <a:lumOff val="5000"/>
                  </a:schemeClr>
                </a:solidFill>
              </a:defRPr>
            </a:lvl1pPr>
            <a:lvl2pPr marL="913943" indent="0" algn="ctr">
              <a:buNone/>
              <a:defRPr sz="3598"/>
            </a:lvl2pPr>
            <a:lvl3pPr marL="1827886" indent="0" algn="ctr">
              <a:buNone/>
              <a:defRPr sz="3598"/>
            </a:lvl3pPr>
            <a:lvl4pPr marL="2741828" indent="0" algn="ctr">
              <a:buNone/>
              <a:defRPr sz="3598"/>
            </a:lvl4pPr>
            <a:lvl5pPr marL="3655771" indent="0" algn="ctr">
              <a:buNone/>
              <a:defRPr sz="3598"/>
            </a:lvl5pPr>
            <a:lvl6pPr marL="4569714" indent="0" algn="ctr">
              <a:buNone/>
              <a:defRPr sz="3598"/>
            </a:lvl6pPr>
            <a:lvl7pPr marL="5483657" indent="0" algn="ctr">
              <a:buNone/>
              <a:defRPr sz="3598"/>
            </a:lvl7pPr>
            <a:lvl8pPr marL="6397600" indent="0" algn="ctr">
              <a:buNone/>
              <a:defRPr sz="3598"/>
            </a:lvl8pPr>
            <a:lvl9pPr marL="7311542" indent="0" algn="ctr">
              <a:buNone/>
              <a:defRPr sz="359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ZA" smtClean="0"/>
              <a:pPr lvl="0"/>
              <a:t>‹#›</a:t>
            </a:fld>
            <a:endParaRPr lang="en-ZA"/>
          </a:p>
        </p:txBody>
      </p:sp>
      <p:cxnSp>
        <p:nvCxnSpPr>
          <p:cNvPr id="13" name="Straight Connector 12"/>
          <p:cNvCxnSpPr/>
          <p:nvPr/>
        </p:nvCxnSpPr>
        <p:spPr>
          <a:xfrm flipV="1">
            <a:off x="16764948" y="10528212"/>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24371300" cy="9144002"/>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994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ZA" smtClean="0"/>
              <a:pPr lvl="0"/>
              <a:t>‹#›</a:t>
            </a:fld>
            <a:endParaRPr lang="en-ZA"/>
          </a:p>
        </p:txBody>
      </p:sp>
    </p:spTree>
    <p:extLst>
      <p:ext uri="{BB962C8B-B14F-4D97-AF65-F5344CB8AC3E}">
        <p14:creationId xmlns:p14="http://schemas.microsoft.com/office/powerpoint/2010/main" xmlns="" val="151345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0713" y="1524000"/>
            <a:ext cx="5255062" cy="108204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0170" y="1524000"/>
            <a:ext cx="15155902" cy="1082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ZA" smtClean="0"/>
              <a:pPr lvl="0"/>
              <a:t>‹#›</a:t>
            </a:fld>
            <a:endParaRPr lang="en-ZA"/>
          </a:p>
        </p:txBody>
      </p:sp>
      <p:cxnSp>
        <p:nvCxnSpPr>
          <p:cNvPr id="7" name="Straight Connector 6"/>
          <p:cNvCxnSpPr/>
          <p:nvPr/>
        </p:nvCxnSpPr>
        <p:spPr>
          <a:xfrm rot="5400000" flipV="1">
            <a:off x="20106323" y="119002"/>
            <a:ext cx="0" cy="182784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11837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Layout 01">
    <p:bg>
      <p:bgPr>
        <a:solidFill>
          <a:srgbClr val="FAFC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517857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5874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924" y="9920274"/>
            <a:ext cx="15536704" cy="2926080"/>
          </a:xfrm>
        </p:spPr>
        <p:txBody>
          <a:bodyPr anchor="ctr">
            <a:normAutofit/>
          </a:bodyPr>
          <a:lstStyle>
            <a:lvl1pPr algn="r">
              <a:defRPr sz="9995" b="0" spc="4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212231" y="9920274"/>
            <a:ext cx="6397466" cy="2926080"/>
          </a:xfrm>
        </p:spPr>
        <p:txBody>
          <a:bodyPr lIns="91440" rIns="91440" anchor="ctr">
            <a:normAutofit/>
          </a:bodyPr>
          <a:lstStyle>
            <a:lvl1pPr marL="0" indent="0">
              <a:lnSpc>
                <a:spcPct val="100000"/>
              </a:lnSpc>
              <a:spcBef>
                <a:spcPts val="0"/>
              </a:spcBef>
              <a:buNone/>
              <a:defRPr sz="3598">
                <a:solidFill>
                  <a:schemeClr val="tx1">
                    <a:lumMod val="95000"/>
                    <a:lumOff val="5000"/>
                  </a:schemeClr>
                </a:solidFill>
              </a:defRPr>
            </a:lvl1pPr>
            <a:lvl2pPr marL="913943" indent="0">
              <a:buNone/>
              <a:defRPr sz="3598">
                <a:solidFill>
                  <a:schemeClr val="tx1">
                    <a:tint val="75000"/>
                  </a:schemeClr>
                </a:solidFill>
              </a:defRPr>
            </a:lvl2pPr>
            <a:lvl3pPr marL="1827886" indent="0">
              <a:buNone/>
              <a:defRPr sz="3198">
                <a:solidFill>
                  <a:schemeClr val="tx1">
                    <a:tint val="75000"/>
                  </a:schemeClr>
                </a:solidFill>
              </a:defRPr>
            </a:lvl3pPr>
            <a:lvl4pPr marL="2741828" indent="0">
              <a:buNone/>
              <a:defRPr sz="2799">
                <a:solidFill>
                  <a:schemeClr val="tx1">
                    <a:tint val="75000"/>
                  </a:schemeClr>
                </a:solidFill>
              </a:defRPr>
            </a:lvl4pPr>
            <a:lvl5pPr marL="3655771" indent="0">
              <a:buNone/>
              <a:defRPr sz="2799">
                <a:solidFill>
                  <a:schemeClr val="tx1">
                    <a:tint val="75000"/>
                  </a:schemeClr>
                </a:solidFill>
              </a:defRPr>
            </a:lvl5pPr>
            <a:lvl6pPr marL="4569714" indent="0">
              <a:buNone/>
              <a:defRPr sz="2799">
                <a:solidFill>
                  <a:schemeClr val="tx1">
                    <a:tint val="75000"/>
                  </a:schemeClr>
                </a:solidFill>
              </a:defRPr>
            </a:lvl6pPr>
            <a:lvl7pPr marL="5483657" indent="0">
              <a:buNone/>
              <a:defRPr sz="2799">
                <a:solidFill>
                  <a:schemeClr val="tx1">
                    <a:tint val="75000"/>
                  </a:schemeClr>
                </a:solidFill>
              </a:defRPr>
            </a:lvl7pPr>
            <a:lvl8pPr marL="6397600" indent="0">
              <a:buNone/>
              <a:defRPr sz="2799">
                <a:solidFill>
                  <a:schemeClr val="tx1">
                    <a:tint val="75000"/>
                  </a:schemeClr>
                </a:solidFill>
              </a:defRPr>
            </a:lvl8pPr>
            <a:lvl9pPr marL="7311542" indent="0">
              <a:buNone/>
              <a:defRPr sz="279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ZA" smtClean="0"/>
              <a:pPr lvl="0"/>
              <a:t>‹#›</a:t>
            </a:fld>
            <a:endParaRPr lang="en-ZA"/>
          </a:p>
        </p:txBody>
      </p:sp>
      <p:cxnSp>
        <p:nvCxnSpPr>
          <p:cNvPr id="12" name="Straight Connector 11"/>
          <p:cNvCxnSpPr/>
          <p:nvPr/>
        </p:nvCxnSpPr>
        <p:spPr>
          <a:xfrm flipV="1">
            <a:off x="16764948" y="10528212"/>
            <a:ext cx="0" cy="1828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2"/>
            <a:ext cx="24371300" cy="9144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2007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47189" y="1170432"/>
            <a:ext cx="19430019" cy="29992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47187" y="4572000"/>
            <a:ext cx="9504807" cy="8046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972401" y="4572000"/>
            <a:ext cx="9504807" cy="8046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ZA" smtClean="0"/>
              <a:pPr lvl="0"/>
              <a:t>‹#›</a:t>
            </a:fld>
            <a:endParaRPr lang="en-ZA"/>
          </a:p>
        </p:txBody>
      </p:sp>
    </p:spTree>
    <p:extLst>
      <p:ext uri="{BB962C8B-B14F-4D97-AF65-F5344CB8AC3E}">
        <p14:creationId xmlns:p14="http://schemas.microsoft.com/office/powerpoint/2010/main" xmlns="" val="125530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47189" y="4359272"/>
            <a:ext cx="9504807" cy="1645920"/>
          </a:xfrm>
        </p:spPr>
        <p:txBody>
          <a:bodyPr lIns="137160" rIns="137160" anchor="ctr">
            <a:normAutofit/>
          </a:bodyPr>
          <a:lstStyle>
            <a:lvl1pPr marL="0" indent="0">
              <a:spcBef>
                <a:spcPts val="0"/>
              </a:spcBef>
              <a:spcAft>
                <a:spcPts val="0"/>
              </a:spcAft>
              <a:buNone/>
              <a:defRPr sz="4598" b="0" cap="none" baseline="0">
                <a:solidFill>
                  <a:schemeClr val="accent1"/>
                </a:solidFill>
                <a:latin typeface="+mn-lt"/>
              </a:defRPr>
            </a:lvl1pPr>
            <a:lvl2pPr marL="913943" indent="0">
              <a:buNone/>
              <a:defRPr sz="3998" b="1"/>
            </a:lvl2pPr>
            <a:lvl3pPr marL="1827886" indent="0">
              <a:buNone/>
              <a:defRPr sz="3598" b="1"/>
            </a:lvl3pPr>
            <a:lvl4pPr marL="2741828" indent="0">
              <a:buNone/>
              <a:defRPr sz="3198" b="1"/>
            </a:lvl4pPr>
            <a:lvl5pPr marL="3655771" indent="0">
              <a:buNone/>
              <a:defRPr sz="3198" b="1"/>
            </a:lvl5pPr>
            <a:lvl6pPr marL="4569714" indent="0">
              <a:buNone/>
              <a:defRPr sz="3198" b="1"/>
            </a:lvl6pPr>
            <a:lvl7pPr marL="5483657" indent="0">
              <a:buNone/>
              <a:defRPr sz="3198" b="1"/>
            </a:lvl7pPr>
            <a:lvl8pPr marL="6397600" indent="0">
              <a:buNone/>
              <a:defRPr sz="3198" b="1"/>
            </a:lvl8pPr>
            <a:lvl9pPr marL="7311542" indent="0">
              <a:buNone/>
              <a:defRPr sz="3198" b="1"/>
            </a:lvl9pPr>
          </a:lstStyle>
          <a:p>
            <a:pPr lvl="0"/>
            <a:r>
              <a:rPr lang="en-US" smtClean="0"/>
              <a:t>Click to edit Master text styles</a:t>
            </a:r>
          </a:p>
        </p:txBody>
      </p:sp>
      <p:sp>
        <p:nvSpPr>
          <p:cNvPr id="4" name="Content Placeholder 3"/>
          <p:cNvSpPr>
            <a:spLocks noGrp="1"/>
          </p:cNvSpPr>
          <p:nvPr>
            <p:ph sz="half" idx="2"/>
          </p:nvPr>
        </p:nvSpPr>
        <p:spPr>
          <a:xfrm>
            <a:off x="2047189" y="5935576"/>
            <a:ext cx="9504807" cy="66831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975535" y="4359272"/>
            <a:ext cx="9504807" cy="1645920"/>
          </a:xfrm>
        </p:spPr>
        <p:txBody>
          <a:bodyPr lIns="137160" rIns="137160" anchor="ctr">
            <a:normAutofit/>
          </a:bodyPr>
          <a:lstStyle>
            <a:lvl1pPr marL="0" indent="0">
              <a:spcBef>
                <a:spcPts val="0"/>
              </a:spcBef>
              <a:spcAft>
                <a:spcPts val="0"/>
              </a:spcAft>
              <a:buNone/>
              <a:defRPr lang="en-US" sz="4598" b="0" kern="1200" cap="none" baseline="0" dirty="0">
                <a:solidFill>
                  <a:schemeClr val="accent1"/>
                </a:solidFill>
                <a:latin typeface="+mn-lt"/>
                <a:ea typeface="+mn-ea"/>
                <a:cs typeface="+mn-cs"/>
              </a:defRPr>
            </a:lvl1pPr>
            <a:lvl2pPr marL="913943" indent="0">
              <a:buNone/>
              <a:defRPr sz="3998" b="1"/>
            </a:lvl2pPr>
            <a:lvl3pPr marL="1827886" indent="0">
              <a:buNone/>
              <a:defRPr sz="3598" b="1"/>
            </a:lvl3pPr>
            <a:lvl4pPr marL="2741828" indent="0">
              <a:buNone/>
              <a:defRPr sz="3198" b="1"/>
            </a:lvl4pPr>
            <a:lvl5pPr marL="3655771" indent="0">
              <a:buNone/>
              <a:defRPr sz="3198" b="1"/>
            </a:lvl5pPr>
            <a:lvl6pPr marL="4569714" indent="0">
              <a:buNone/>
              <a:defRPr sz="3198" b="1"/>
            </a:lvl6pPr>
            <a:lvl7pPr marL="5483657" indent="0">
              <a:buNone/>
              <a:defRPr sz="3198" b="1"/>
            </a:lvl7pPr>
            <a:lvl8pPr marL="6397600" indent="0">
              <a:buNone/>
              <a:defRPr sz="3198" b="1"/>
            </a:lvl8pPr>
            <a:lvl9pPr marL="7311542" indent="0">
              <a:buNone/>
              <a:defRPr sz="3198" b="1"/>
            </a:lvl9pPr>
          </a:lstStyle>
          <a:p>
            <a:pPr marL="0" lvl="0" indent="0" algn="l" defTabSz="1827886" rtl="0" eaLnBrk="1" latinLnBrk="0" hangingPunct="1">
              <a:lnSpc>
                <a:spcPct val="90000"/>
              </a:lnSpc>
              <a:spcBef>
                <a:spcPts val="3598"/>
              </a:spcBef>
              <a:buNone/>
            </a:pPr>
            <a:r>
              <a:rPr lang="en-US" smtClean="0"/>
              <a:t>Click to edit Master text styles</a:t>
            </a:r>
          </a:p>
        </p:txBody>
      </p:sp>
      <p:sp>
        <p:nvSpPr>
          <p:cNvPr id="6" name="Content Placeholder 5"/>
          <p:cNvSpPr>
            <a:spLocks noGrp="1"/>
          </p:cNvSpPr>
          <p:nvPr>
            <p:ph sz="quarter" idx="4"/>
          </p:nvPr>
        </p:nvSpPr>
        <p:spPr>
          <a:xfrm>
            <a:off x="11975535" y="5935576"/>
            <a:ext cx="9504807" cy="66831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fld id="{86CB4B4D-7CA3-9044-876B-883B54F8677D}" type="slidenum">
              <a:rPr lang="en-ZA" smtClean="0"/>
              <a:pPr lvl="0"/>
              <a:t>‹#›</a:t>
            </a:fld>
            <a:endParaRPr lang="en-ZA"/>
          </a:p>
        </p:txBody>
      </p:sp>
    </p:spTree>
    <p:extLst>
      <p:ext uri="{BB962C8B-B14F-4D97-AF65-F5344CB8AC3E}">
        <p14:creationId xmlns:p14="http://schemas.microsoft.com/office/powerpoint/2010/main" xmlns="" val="400391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fld id="{86CB4B4D-7CA3-9044-876B-883B54F8677D}" type="slidenum">
              <a:rPr lang="en-ZA" smtClean="0"/>
              <a:pPr lvl="0"/>
              <a:t>‹#›</a:t>
            </a:fld>
            <a:endParaRPr lang="en-ZA"/>
          </a:p>
        </p:txBody>
      </p:sp>
    </p:spTree>
    <p:extLst>
      <p:ext uri="{BB962C8B-B14F-4D97-AF65-F5344CB8AC3E}">
        <p14:creationId xmlns:p14="http://schemas.microsoft.com/office/powerpoint/2010/main" xmlns="" val="207413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1491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2047189" y="943018"/>
            <a:ext cx="8773668" cy="3474720"/>
          </a:xfrm>
        </p:spPr>
        <p:txBody>
          <a:bodyPr>
            <a:noAutofit/>
          </a:bodyPr>
          <a:lstStyle>
            <a:lvl1pPr>
              <a:lnSpc>
                <a:spcPct val="80000"/>
              </a:lnSpc>
              <a:defRPr sz="7996"/>
            </a:lvl1pPr>
          </a:lstStyle>
          <a:p>
            <a:r>
              <a:rPr lang="en-US" smtClean="0"/>
              <a:t>Click to edit Master title style</a:t>
            </a:r>
            <a:endParaRPr lang="en-US" dirty="0"/>
          </a:p>
        </p:txBody>
      </p:sp>
      <p:sp>
        <p:nvSpPr>
          <p:cNvPr id="3" name="Content Placeholder 2"/>
          <p:cNvSpPr>
            <a:spLocks noGrp="1"/>
          </p:cNvSpPr>
          <p:nvPr>
            <p:ph idx="1"/>
          </p:nvPr>
        </p:nvSpPr>
        <p:spPr>
          <a:xfrm>
            <a:off x="11424047" y="1645920"/>
            <a:ext cx="11350933" cy="10369296"/>
          </a:xfrm>
        </p:spPr>
        <p:txBody>
          <a:bodyPr/>
          <a:lstStyle>
            <a:lvl1pPr>
              <a:defRPr sz="4798"/>
            </a:lvl1pPr>
            <a:lvl2pPr>
              <a:defRPr sz="3998"/>
            </a:lvl2pPr>
            <a:lvl3pPr>
              <a:defRPr sz="3198"/>
            </a:lvl3pPr>
            <a:lvl4pPr>
              <a:defRPr sz="3198"/>
            </a:lvl4pPr>
            <a:lvl5pPr>
              <a:defRPr sz="3198"/>
            </a:lvl5pPr>
            <a:lvl6pPr>
              <a:defRPr sz="3198"/>
            </a:lvl6pPr>
            <a:lvl7pPr>
              <a:defRPr sz="3198"/>
            </a:lvl7pPr>
            <a:lvl8pPr>
              <a:defRPr sz="3198"/>
            </a:lvl8pPr>
            <a:lvl9pPr>
              <a:defRPr sz="31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47189" y="4515012"/>
            <a:ext cx="8773668" cy="7524588"/>
          </a:xfrm>
        </p:spPr>
        <p:txBody>
          <a:bodyPr lIns="91440" rIns="91440">
            <a:normAutofit/>
          </a:bodyPr>
          <a:lstStyle>
            <a:lvl1pPr marL="0" indent="0">
              <a:lnSpc>
                <a:spcPct val="108000"/>
              </a:lnSpc>
              <a:spcBef>
                <a:spcPts val="1199"/>
              </a:spcBef>
              <a:buNone/>
              <a:defRPr sz="3198"/>
            </a:lvl1pPr>
            <a:lvl2pPr marL="913943" indent="0">
              <a:buNone/>
              <a:defRPr sz="2399"/>
            </a:lvl2pPr>
            <a:lvl3pPr marL="1827886" indent="0">
              <a:buNone/>
              <a:defRPr sz="1999"/>
            </a:lvl3pPr>
            <a:lvl4pPr marL="2741828" indent="0">
              <a:buNone/>
              <a:defRPr sz="1799"/>
            </a:lvl4pPr>
            <a:lvl5pPr marL="3655771" indent="0">
              <a:buNone/>
              <a:defRPr sz="1799"/>
            </a:lvl5pPr>
            <a:lvl6pPr marL="4569714" indent="0">
              <a:buNone/>
              <a:defRPr sz="1799"/>
            </a:lvl6pPr>
            <a:lvl7pPr marL="5483657" indent="0">
              <a:buNone/>
              <a:defRPr sz="1799"/>
            </a:lvl7pPr>
            <a:lvl8pPr marL="6397600" indent="0">
              <a:buNone/>
              <a:defRPr sz="1799"/>
            </a:lvl8pPr>
            <a:lvl9pPr marL="7311542" indent="0">
              <a:buNone/>
              <a:defRPr sz="1799"/>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ZA" smtClean="0"/>
              <a:pPr lvl="0"/>
              <a:t>‹#›</a:t>
            </a:fld>
            <a:endParaRPr lang="en-ZA"/>
          </a:p>
        </p:txBody>
      </p:sp>
    </p:spTree>
    <p:extLst>
      <p:ext uri="{BB962C8B-B14F-4D97-AF65-F5344CB8AC3E}">
        <p14:creationId xmlns:p14="http://schemas.microsoft.com/office/powerpoint/2010/main" xmlns="" val="148338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924" y="9920276"/>
            <a:ext cx="15536704" cy="2926080"/>
          </a:xfrm>
        </p:spPr>
        <p:txBody>
          <a:bodyPr anchor="ctr">
            <a:normAutofit/>
          </a:bodyPr>
          <a:lstStyle>
            <a:lvl1pPr algn="r">
              <a:defRPr sz="9995" spc="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2"/>
            <a:ext cx="24365207" cy="9144000"/>
          </a:xfrm>
          <a:solidFill>
            <a:schemeClr val="accent1">
              <a:lumMod val="60000"/>
              <a:lumOff val="40000"/>
            </a:schemeClr>
          </a:solidFill>
        </p:spPr>
        <p:txBody>
          <a:bodyPr lIns="457200" tIns="365760" rIns="45720" bIns="45720" anchor="t"/>
          <a:lstStyle>
            <a:lvl1pPr marL="0" indent="0">
              <a:buNone/>
              <a:defRPr sz="6397"/>
            </a:lvl1pPr>
            <a:lvl2pPr marL="913943" indent="0">
              <a:buNone/>
              <a:defRPr sz="5597"/>
            </a:lvl2pPr>
            <a:lvl3pPr marL="1827886" indent="0">
              <a:buNone/>
              <a:defRPr sz="4798"/>
            </a:lvl3pPr>
            <a:lvl4pPr marL="2741828" indent="0">
              <a:buNone/>
              <a:defRPr sz="3998"/>
            </a:lvl4pPr>
            <a:lvl5pPr marL="3655771" indent="0">
              <a:buNone/>
              <a:defRPr sz="3998"/>
            </a:lvl5pPr>
            <a:lvl6pPr marL="4569714" indent="0">
              <a:buNone/>
              <a:defRPr sz="3998"/>
            </a:lvl6pPr>
            <a:lvl7pPr marL="5483657" indent="0">
              <a:buNone/>
              <a:defRPr sz="3998"/>
            </a:lvl7pPr>
            <a:lvl8pPr marL="6397600" indent="0">
              <a:buNone/>
              <a:defRPr sz="3998"/>
            </a:lvl8pPr>
            <a:lvl9pPr marL="7311542" indent="0">
              <a:buNone/>
              <a:defRPr sz="3998"/>
            </a:lvl9pPr>
          </a:lstStyle>
          <a:p>
            <a:r>
              <a:rPr lang="en-US" smtClean="0"/>
              <a:t>Click icon to add picture</a:t>
            </a:r>
            <a:endParaRPr lang="en-US" dirty="0"/>
          </a:p>
        </p:txBody>
      </p:sp>
      <p:sp>
        <p:nvSpPr>
          <p:cNvPr id="4" name="Text Placeholder 3"/>
          <p:cNvSpPr>
            <a:spLocks noGrp="1"/>
          </p:cNvSpPr>
          <p:nvPr>
            <p:ph type="body" sz="half" idx="2"/>
          </p:nvPr>
        </p:nvSpPr>
        <p:spPr>
          <a:xfrm>
            <a:off x="17212231" y="9920276"/>
            <a:ext cx="6397466" cy="2926080"/>
          </a:xfrm>
        </p:spPr>
        <p:txBody>
          <a:bodyPr lIns="91440" rIns="91440" anchor="ctr">
            <a:normAutofit/>
          </a:bodyPr>
          <a:lstStyle>
            <a:lvl1pPr marL="0" indent="0">
              <a:lnSpc>
                <a:spcPct val="100000"/>
              </a:lnSpc>
              <a:spcBef>
                <a:spcPts val="0"/>
              </a:spcBef>
              <a:buNone/>
              <a:defRPr sz="3598">
                <a:solidFill>
                  <a:schemeClr val="tx1">
                    <a:lumMod val="95000"/>
                    <a:lumOff val="5000"/>
                  </a:schemeClr>
                </a:solidFill>
              </a:defRPr>
            </a:lvl1pPr>
            <a:lvl2pPr marL="913943" indent="0">
              <a:buNone/>
              <a:defRPr sz="2799"/>
            </a:lvl2pPr>
            <a:lvl3pPr marL="1827886" indent="0">
              <a:buNone/>
              <a:defRPr sz="2399"/>
            </a:lvl3pPr>
            <a:lvl4pPr marL="2741828" indent="0">
              <a:buNone/>
              <a:defRPr sz="1999"/>
            </a:lvl4pPr>
            <a:lvl5pPr marL="3655771" indent="0">
              <a:buNone/>
              <a:defRPr sz="1999"/>
            </a:lvl5pPr>
            <a:lvl6pPr marL="4569714" indent="0">
              <a:buNone/>
              <a:defRPr sz="1999"/>
            </a:lvl6pPr>
            <a:lvl7pPr marL="5483657" indent="0">
              <a:buNone/>
              <a:defRPr sz="1999"/>
            </a:lvl7pPr>
            <a:lvl8pPr marL="6397600" indent="0">
              <a:buNone/>
              <a:defRPr sz="1999"/>
            </a:lvl8pPr>
            <a:lvl9pPr marL="7311542" indent="0">
              <a:buNone/>
              <a:defRPr sz="1999"/>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ZA" smtClean="0"/>
              <a:pPr lvl="0"/>
              <a:t>‹#›</a:t>
            </a:fld>
            <a:endParaRPr lang="en-ZA"/>
          </a:p>
        </p:txBody>
      </p:sp>
      <p:cxnSp>
        <p:nvCxnSpPr>
          <p:cNvPr id="8" name="Straight Connector 7"/>
          <p:cNvCxnSpPr/>
          <p:nvPr/>
        </p:nvCxnSpPr>
        <p:spPr>
          <a:xfrm flipV="1">
            <a:off x="16764950" y="10528212"/>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9982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47189" y="1170432"/>
            <a:ext cx="19430019" cy="299923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47190" y="4572000"/>
            <a:ext cx="19430021" cy="804672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7192" y="12941408"/>
            <a:ext cx="4306042" cy="548640"/>
          </a:xfrm>
          <a:prstGeom prst="rect">
            <a:avLst/>
          </a:prstGeom>
        </p:spPr>
        <p:txBody>
          <a:bodyPr vert="horz" lIns="91440" tIns="45720" rIns="91440" bIns="45720" rtlCol="0" anchor="ctr"/>
          <a:lstStyle>
            <a:lvl1pPr algn="l">
              <a:defRPr sz="1999">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9680820" y="12941408"/>
            <a:ext cx="11796771" cy="548640"/>
          </a:xfrm>
          <a:prstGeom prst="rect">
            <a:avLst/>
          </a:prstGeom>
        </p:spPr>
        <p:txBody>
          <a:bodyPr vert="horz" lIns="91440" tIns="45720" rIns="91440" bIns="45720" rtlCol="0" anchor="ctr"/>
          <a:lstStyle>
            <a:lvl1pPr algn="r">
              <a:defRPr sz="1999"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21663378" y="12941408"/>
            <a:ext cx="1946320" cy="548640"/>
          </a:xfrm>
          <a:prstGeom prst="rect">
            <a:avLst/>
          </a:prstGeom>
        </p:spPr>
        <p:txBody>
          <a:bodyPr vert="horz" lIns="91440" tIns="45720" rIns="91440" bIns="45720" rtlCol="0" anchor="ctr"/>
          <a:lstStyle>
            <a:lvl1pPr algn="l">
              <a:defRPr sz="1999">
                <a:solidFill>
                  <a:schemeClr val="tx1">
                    <a:lumMod val="95000"/>
                    <a:lumOff val="5000"/>
                  </a:schemeClr>
                </a:solidFill>
                <a:latin typeface="+mj-lt"/>
              </a:defRPr>
            </a:lvl1pPr>
          </a:lstStyle>
          <a:p>
            <a:pPr lvl="0"/>
            <a:fld id="{86CB4B4D-7CA3-9044-876B-883B54F8677D}" type="slidenum">
              <a:rPr lang="en-ZA" smtClean="0"/>
              <a:pPr lvl="0"/>
              <a:t>‹#›</a:t>
            </a:fld>
            <a:endParaRPr lang="en-ZA"/>
          </a:p>
        </p:txBody>
      </p:sp>
      <p:cxnSp>
        <p:nvCxnSpPr>
          <p:cNvPr id="8" name="Straight Connector 7"/>
          <p:cNvCxnSpPr/>
          <p:nvPr/>
        </p:nvCxnSpPr>
        <p:spPr>
          <a:xfrm flipV="1">
            <a:off x="1523206" y="1652648"/>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27403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ftr="0" dt="0"/>
  <p:txStyles>
    <p:title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p:titleStyle>
    <p:bodyStyle>
      <a:lvl1pPr marL="182789" indent="-182789" algn="l" defTabSz="1827886" rtl="0" eaLnBrk="1" latinLnBrk="0" hangingPunct="1">
        <a:lnSpc>
          <a:spcPct val="90000"/>
        </a:lnSpc>
        <a:spcBef>
          <a:spcPts val="2399"/>
        </a:spcBef>
        <a:spcAft>
          <a:spcPts val="400"/>
        </a:spcAft>
        <a:buClr>
          <a:schemeClr val="accent1"/>
        </a:buClr>
        <a:buSzPct val="100000"/>
        <a:buFont typeface="Tw Cen MT" panose="020B0602020104020603" pitchFamily="34" charset="0"/>
        <a:buChar char=" "/>
        <a:defRPr sz="4398" kern="1200">
          <a:solidFill>
            <a:schemeClr val="tx1"/>
          </a:solidFill>
          <a:latin typeface="+mn-lt"/>
          <a:ea typeface="+mn-ea"/>
          <a:cs typeface="+mn-cs"/>
        </a:defRPr>
      </a:lvl1pPr>
      <a:lvl2pPr marL="530087" indent="-274183" algn="l" defTabSz="1827886" rtl="0" eaLnBrk="1" latinLnBrk="0" hangingPunct="1">
        <a:lnSpc>
          <a:spcPct val="90000"/>
        </a:lnSpc>
        <a:spcBef>
          <a:spcPts val="400"/>
        </a:spcBef>
        <a:spcAft>
          <a:spcPts val="800"/>
        </a:spcAft>
        <a:buClr>
          <a:schemeClr val="accent1"/>
        </a:buClr>
        <a:buFont typeface="Wingdings 3" pitchFamily="18" charset="2"/>
        <a:buChar char=""/>
        <a:defRPr sz="3598" kern="1200">
          <a:solidFill>
            <a:schemeClr val="tx1"/>
          </a:solidFill>
          <a:latin typeface="+mn-lt"/>
          <a:ea typeface="+mn-ea"/>
          <a:cs typeface="+mn-cs"/>
        </a:defRPr>
      </a:lvl2pPr>
      <a:lvl3pPr marL="895664"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tx1"/>
          </a:solidFill>
          <a:latin typeface="+mn-lt"/>
          <a:ea typeface="+mn-ea"/>
          <a:cs typeface="+mn-cs"/>
        </a:defRPr>
      </a:lvl3pPr>
      <a:lvl4pPr marL="1188126"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tx1"/>
          </a:solidFill>
          <a:latin typeface="+mn-lt"/>
          <a:ea typeface="+mn-ea"/>
          <a:cs typeface="+mn-cs"/>
        </a:defRPr>
      </a:lvl4pPr>
      <a:lvl5pPr marL="1553703"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tx1"/>
          </a:solidFill>
          <a:latin typeface="+mn-lt"/>
          <a:ea typeface="+mn-ea"/>
          <a:cs typeface="+mn-cs"/>
        </a:defRPr>
      </a:lvl5pPr>
      <a:lvl6pPr marL="1827886"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tx1"/>
          </a:solidFill>
          <a:latin typeface="+mn-lt"/>
          <a:ea typeface="+mn-ea"/>
          <a:cs typeface="+mn-cs"/>
        </a:defRPr>
      </a:lvl6pPr>
      <a:lvl7pPr marL="2120347"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tx1"/>
          </a:solidFill>
          <a:latin typeface="+mn-lt"/>
          <a:ea typeface="+mn-ea"/>
          <a:cs typeface="+mn-cs"/>
        </a:defRPr>
      </a:lvl7pPr>
      <a:lvl8pPr marL="2431088"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tx1"/>
          </a:solidFill>
          <a:latin typeface="+mn-lt"/>
          <a:ea typeface="+mn-ea"/>
          <a:cs typeface="+mn-cs"/>
        </a:defRPr>
      </a:lvl8pPr>
      <a:lvl9pPr marL="2723550"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tx1"/>
          </a:solidFill>
          <a:latin typeface="+mn-lt"/>
          <a:ea typeface="+mn-ea"/>
          <a:cs typeface="+mn-cs"/>
        </a:defRPr>
      </a:lvl9pPr>
    </p:bodyStyle>
    <p:otherStyle>
      <a:defPPr>
        <a:defRPr lang="en-US"/>
      </a:defPPr>
      <a:lvl1pPr marL="0" algn="l" defTabSz="1827886" rtl="0" eaLnBrk="1" latinLnBrk="0" hangingPunct="1">
        <a:defRPr sz="3598" kern="1200">
          <a:solidFill>
            <a:schemeClr val="tx1"/>
          </a:solidFill>
          <a:latin typeface="+mn-lt"/>
          <a:ea typeface="+mn-ea"/>
          <a:cs typeface="+mn-cs"/>
        </a:defRPr>
      </a:lvl1pPr>
      <a:lvl2pPr marL="913943" algn="l" defTabSz="1827886" rtl="0" eaLnBrk="1" latinLnBrk="0" hangingPunct="1">
        <a:defRPr sz="3598" kern="1200">
          <a:solidFill>
            <a:schemeClr val="tx1"/>
          </a:solidFill>
          <a:latin typeface="+mn-lt"/>
          <a:ea typeface="+mn-ea"/>
          <a:cs typeface="+mn-cs"/>
        </a:defRPr>
      </a:lvl2pPr>
      <a:lvl3pPr marL="1827886" algn="l" defTabSz="1827886" rtl="0" eaLnBrk="1" latinLnBrk="0" hangingPunct="1">
        <a:defRPr sz="3598" kern="1200">
          <a:solidFill>
            <a:schemeClr val="tx1"/>
          </a:solidFill>
          <a:latin typeface="+mn-lt"/>
          <a:ea typeface="+mn-ea"/>
          <a:cs typeface="+mn-cs"/>
        </a:defRPr>
      </a:lvl3pPr>
      <a:lvl4pPr marL="2741828" algn="l" defTabSz="1827886" rtl="0" eaLnBrk="1" latinLnBrk="0" hangingPunct="1">
        <a:defRPr sz="3598" kern="1200">
          <a:solidFill>
            <a:schemeClr val="tx1"/>
          </a:solidFill>
          <a:latin typeface="+mn-lt"/>
          <a:ea typeface="+mn-ea"/>
          <a:cs typeface="+mn-cs"/>
        </a:defRPr>
      </a:lvl4pPr>
      <a:lvl5pPr marL="3655771" algn="l" defTabSz="1827886" rtl="0" eaLnBrk="1" latinLnBrk="0" hangingPunct="1">
        <a:defRPr sz="3598" kern="1200">
          <a:solidFill>
            <a:schemeClr val="tx1"/>
          </a:solidFill>
          <a:latin typeface="+mn-lt"/>
          <a:ea typeface="+mn-ea"/>
          <a:cs typeface="+mn-cs"/>
        </a:defRPr>
      </a:lvl5pPr>
      <a:lvl6pPr marL="4569714" algn="l" defTabSz="1827886" rtl="0" eaLnBrk="1" latinLnBrk="0" hangingPunct="1">
        <a:defRPr sz="3598" kern="1200">
          <a:solidFill>
            <a:schemeClr val="tx1"/>
          </a:solidFill>
          <a:latin typeface="+mn-lt"/>
          <a:ea typeface="+mn-ea"/>
          <a:cs typeface="+mn-cs"/>
        </a:defRPr>
      </a:lvl6pPr>
      <a:lvl7pPr marL="5483657" algn="l" defTabSz="1827886" rtl="0" eaLnBrk="1" latinLnBrk="0" hangingPunct="1">
        <a:defRPr sz="3598" kern="1200">
          <a:solidFill>
            <a:schemeClr val="tx1"/>
          </a:solidFill>
          <a:latin typeface="+mn-lt"/>
          <a:ea typeface="+mn-ea"/>
          <a:cs typeface="+mn-cs"/>
        </a:defRPr>
      </a:lvl7pPr>
      <a:lvl8pPr marL="6397600" algn="l" defTabSz="1827886" rtl="0" eaLnBrk="1" latinLnBrk="0" hangingPunct="1">
        <a:defRPr sz="3598" kern="1200">
          <a:solidFill>
            <a:schemeClr val="tx1"/>
          </a:solidFill>
          <a:latin typeface="+mn-lt"/>
          <a:ea typeface="+mn-ea"/>
          <a:cs typeface="+mn-cs"/>
        </a:defRPr>
      </a:lvl8pPr>
      <a:lvl9pPr marL="7311542" algn="l" defTabSz="1827886" rtl="0" eaLnBrk="1" latinLnBrk="0" hangingPunct="1">
        <a:defRPr sz="35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take@milombud.org"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p:nvPr/>
        </p:nvSpPr>
        <p:spPr>
          <a:xfrm>
            <a:off x="0" y="-12699"/>
            <a:ext cx="24377650" cy="9291896"/>
          </a:xfrm>
          <a:prstGeom prst="rect">
            <a:avLst/>
          </a:prstGeom>
          <a:gradFill>
            <a:gsLst>
              <a:gs pos="0">
                <a:srgbClr val="0C7F40"/>
              </a:gs>
              <a:gs pos="100000">
                <a:srgbClr val="0C7F40"/>
              </a:gs>
            </a:gsLst>
            <a:lin ang="5400000"/>
          </a:gradFill>
          <a:ln w="12700">
            <a:miter lim="400000"/>
          </a:ln>
        </p:spPr>
        <p:txBody>
          <a:bodyPr lIns="0" tIns="0" rIns="0" bIns="0" anchor="ctr"/>
          <a:lstStyle/>
          <a:p>
            <a:pPr lvl="0" algn="ctr">
              <a:defRPr>
                <a:solidFill>
                  <a:srgbClr val="FFFFFF"/>
                </a:solidFill>
                <a:latin typeface="Lato Light"/>
                <a:ea typeface="Lato Light"/>
                <a:cs typeface="Lato Light"/>
                <a:sym typeface="Lato Light"/>
              </a:defRPr>
            </a:pPr>
            <a:endParaRPr/>
          </a:p>
        </p:txBody>
      </p:sp>
      <p:sp>
        <p:nvSpPr>
          <p:cNvPr id="282" name="Shape 282"/>
          <p:cNvSpPr/>
          <p:nvPr/>
        </p:nvSpPr>
        <p:spPr>
          <a:xfrm>
            <a:off x="0" y="9291894"/>
            <a:ext cx="24377650" cy="4424107"/>
          </a:xfrm>
          <a:prstGeom prst="rect">
            <a:avLst/>
          </a:prstGeom>
          <a:solidFill>
            <a:srgbClr val="E2BB19"/>
          </a:solidFill>
          <a:ln w="12700">
            <a:miter lim="400000"/>
          </a:ln>
        </p:spPr>
        <p:txBody>
          <a:bodyPr lIns="0" tIns="0" rIns="0" bIns="0" anchor="ctr"/>
          <a:lstStyle/>
          <a:p>
            <a:pPr lvl="0" algn="ctr">
              <a:defRPr>
                <a:solidFill>
                  <a:srgbClr val="FFFFFF"/>
                </a:solidFill>
                <a:latin typeface="Lato Light"/>
                <a:ea typeface="Lato Light"/>
                <a:cs typeface="Lato Light"/>
                <a:sym typeface="Lato Light"/>
              </a:defRPr>
            </a:pPr>
            <a:endParaRPr/>
          </a:p>
        </p:txBody>
      </p:sp>
      <p:sp>
        <p:nvSpPr>
          <p:cNvPr id="283" name="Shape 283"/>
          <p:cNvSpPr/>
          <p:nvPr/>
        </p:nvSpPr>
        <p:spPr>
          <a:xfrm>
            <a:off x="792855" y="11749245"/>
            <a:ext cx="9442526" cy="107721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defRPr sz="1800">
                <a:solidFill>
                  <a:srgbClr val="000000"/>
                </a:solidFill>
              </a:defRPr>
            </a:pPr>
            <a:r>
              <a:rPr sz="3200" b="1" dirty="0">
                <a:solidFill>
                  <a:schemeClr val="tx1"/>
                </a:solidFill>
                <a:latin typeface="Arial Rounded MT Bold" panose="020F0704030504030204" pitchFamily="34" charset="0"/>
                <a:ea typeface="Montserrat-SemiBold"/>
                <a:cs typeface="Montserrat-SemiBold"/>
                <a:sym typeface="Montserrat-SemiBold"/>
              </a:rPr>
              <a:t>Presenter: </a:t>
            </a:r>
            <a:r>
              <a:rPr lang="en-ZA" sz="3200" b="1" dirty="0" smtClean="0">
                <a:solidFill>
                  <a:schemeClr val="tx1"/>
                </a:solidFill>
                <a:latin typeface="Arial Rounded MT Bold" panose="020F0704030504030204" pitchFamily="34" charset="0"/>
                <a:ea typeface="Montserrat-SemiBold"/>
                <a:cs typeface="Montserrat-SemiBold"/>
                <a:sym typeface="Montserrat-SemiBold"/>
              </a:rPr>
              <a:t>Ms Annelize Welgemoed</a:t>
            </a:r>
            <a:endParaRPr dirty="0">
              <a:solidFill>
                <a:schemeClr val="tx1"/>
              </a:solidFill>
              <a:latin typeface="Arial Rounded MT Bold" panose="020F0704030504030204" pitchFamily="34" charset="0"/>
              <a:ea typeface="Lato Light"/>
              <a:cs typeface="Lato Light"/>
              <a:sym typeface="Lato Light"/>
            </a:endParaRPr>
          </a:p>
          <a:p>
            <a:pPr lvl="0">
              <a:defRPr sz="1800">
                <a:solidFill>
                  <a:srgbClr val="000000"/>
                </a:solidFill>
              </a:defRPr>
            </a:pPr>
            <a:r>
              <a:rPr sz="3200" b="1" dirty="0">
                <a:solidFill>
                  <a:schemeClr val="tx1"/>
                </a:solidFill>
                <a:latin typeface="Arial Rounded MT Bold" panose="020F0704030504030204" pitchFamily="34" charset="0"/>
                <a:ea typeface="Montserrat-SemiBold"/>
                <a:cs typeface="Montserrat-SemiBold"/>
                <a:sym typeface="Montserrat-SemiBold"/>
              </a:rPr>
              <a:t>Date: </a:t>
            </a:r>
            <a:r>
              <a:rPr lang="en-ZA" sz="3200" b="1" dirty="0" smtClean="0">
                <a:solidFill>
                  <a:schemeClr val="tx1"/>
                </a:solidFill>
                <a:latin typeface="Arial Rounded MT Bold" panose="020F0704030504030204" pitchFamily="34" charset="0"/>
                <a:ea typeface="Montserrat-SemiBold"/>
                <a:cs typeface="Montserrat-SemiBold"/>
                <a:sym typeface="Montserrat-SemiBold"/>
              </a:rPr>
              <a:t>28 October </a:t>
            </a:r>
            <a:r>
              <a:rPr sz="3200" b="1" dirty="0" smtClean="0">
                <a:solidFill>
                  <a:schemeClr val="tx1"/>
                </a:solidFill>
                <a:latin typeface="Arial Rounded MT Bold" panose="020F0704030504030204" pitchFamily="34" charset="0"/>
                <a:ea typeface="Montserrat-SemiBold"/>
                <a:cs typeface="Montserrat-SemiBold"/>
                <a:sym typeface="Montserrat-SemiBold"/>
              </a:rPr>
              <a:t>20</a:t>
            </a:r>
            <a:r>
              <a:rPr lang="en-ZA" sz="3200" b="1" dirty="0" smtClean="0">
                <a:solidFill>
                  <a:schemeClr val="tx1"/>
                </a:solidFill>
                <a:latin typeface="Arial Rounded MT Bold" panose="020F0704030504030204" pitchFamily="34" charset="0"/>
                <a:ea typeface="Montserrat-SemiBold"/>
                <a:cs typeface="Montserrat-SemiBold"/>
                <a:sym typeface="Montserrat-SemiBold"/>
              </a:rPr>
              <a:t>20</a:t>
            </a:r>
            <a:endParaRPr dirty="0">
              <a:solidFill>
                <a:schemeClr val="tx1"/>
              </a:solidFill>
              <a:latin typeface="Arial Rounded MT Bold" panose="020F0704030504030204" pitchFamily="34" charset="0"/>
              <a:ea typeface="Lato Light"/>
              <a:cs typeface="Lato Light"/>
              <a:sym typeface="Lato Light"/>
            </a:endParaRPr>
          </a:p>
        </p:txBody>
      </p:sp>
      <p:grpSp>
        <p:nvGrpSpPr>
          <p:cNvPr id="286" name="Group 286"/>
          <p:cNvGrpSpPr/>
          <p:nvPr/>
        </p:nvGrpSpPr>
        <p:grpSpPr>
          <a:xfrm>
            <a:off x="2033019" y="1471867"/>
            <a:ext cx="20311592" cy="132488"/>
            <a:chOff x="0" y="0"/>
            <a:chExt cx="20311591" cy="132486"/>
          </a:xfrm>
        </p:grpSpPr>
        <p:sp>
          <p:nvSpPr>
            <p:cNvPr id="284" name="Shape 284"/>
            <p:cNvSpPr/>
            <p:nvPr/>
          </p:nvSpPr>
          <p:spPr>
            <a:xfrm>
              <a:off x="0" y="-1"/>
              <a:ext cx="20311591" cy="132487"/>
            </a:xfrm>
            <a:prstGeom prst="rect">
              <a:avLst/>
            </a:pr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latin typeface="Lato Light"/>
                  <a:ea typeface="Lato Light"/>
                  <a:cs typeface="Lato Light"/>
                  <a:sym typeface="Lato Light"/>
                </a:defRPr>
              </a:pPr>
              <a:endParaRPr/>
            </a:p>
          </p:txBody>
        </p:sp>
        <p:sp>
          <p:nvSpPr>
            <p:cNvPr id="285" name="Shape 285"/>
            <p:cNvSpPr/>
            <p:nvPr/>
          </p:nvSpPr>
          <p:spPr>
            <a:xfrm>
              <a:off x="-1" y="-1"/>
              <a:ext cx="1838944" cy="132487"/>
            </a:xfrm>
            <a:prstGeom prst="rect">
              <a:avLst/>
            </a:prstGeom>
            <a:solidFill>
              <a:srgbClr val="E2BB19"/>
            </a:solidFill>
            <a:ln w="12700" cap="flat">
              <a:noFill/>
              <a:miter lim="400000"/>
            </a:ln>
            <a:effectLst/>
          </p:spPr>
          <p:txBody>
            <a:bodyPr wrap="square" lIns="0" tIns="0" rIns="0" bIns="0" numCol="1" anchor="ctr">
              <a:noAutofit/>
            </a:bodyPr>
            <a:lstStyle/>
            <a:p>
              <a:pPr lvl="0" algn="ctr">
                <a:defRPr>
                  <a:solidFill>
                    <a:srgbClr val="FFFFFF"/>
                  </a:solidFill>
                  <a:latin typeface="Lato Light"/>
                  <a:ea typeface="Lato Light"/>
                  <a:cs typeface="Lato Light"/>
                  <a:sym typeface="Lato Light"/>
                </a:defRPr>
              </a:pPr>
              <a:endParaRPr/>
            </a:p>
          </p:txBody>
        </p:sp>
      </p:grpSp>
      <p:sp>
        <p:nvSpPr>
          <p:cNvPr id="287" name="Shape 287"/>
          <p:cNvSpPr/>
          <p:nvPr/>
        </p:nvSpPr>
        <p:spPr>
          <a:xfrm>
            <a:off x="1957467" y="3380964"/>
            <a:ext cx="14708209" cy="44012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lvl="0">
              <a:defRPr sz="1800">
                <a:solidFill>
                  <a:srgbClr val="000000"/>
                </a:solidFill>
              </a:defRPr>
            </a:pPr>
            <a:r>
              <a:rPr lang="en-ZA" sz="7000" b="1" dirty="0" smtClean="0">
                <a:solidFill>
                  <a:srgbClr val="FFFFFF"/>
                </a:solidFill>
                <a:latin typeface="Arial Rounded MT Bold" panose="020F0704030504030204" pitchFamily="34" charset="0"/>
                <a:ea typeface="Lato Black"/>
                <a:cs typeface="Lato Black"/>
                <a:sym typeface="Lato Black"/>
              </a:rPr>
              <a:t>PRESENTATION TO MEMBERS OF THE PORTFOLIO COMMITTEE ON DEFENCE AND MILITARY VETERANS</a:t>
            </a:r>
            <a:endParaRPr lang="en-ZA" dirty="0">
              <a:latin typeface="Arial Rounded MT Bold" panose="020F0704030504030204" pitchFamily="34" charset="0"/>
              <a:ea typeface="Lato Light"/>
              <a:cs typeface="Lato Light"/>
              <a:sym typeface="Lato Light"/>
            </a:endParaRPr>
          </a:p>
        </p:txBody>
      </p:sp>
      <p:sp>
        <p:nvSpPr>
          <p:cNvPr id="288" name="Shape 288"/>
          <p:cNvSpPr/>
          <p:nvPr/>
        </p:nvSpPr>
        <p:spPr>
          <a:xfrm>
            <a:off x="1957468" y="2780526"/>
            <a:ext cx="92394" cy="5232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sz="2800" spc="300">
                <a:solidFill>
                  <a:srgbClr val="FFFFFF"/>
                </a:solidFill>
                <a:latin typeface="Lato Regular"/>
                <a:ea typeface="Lato Regular"/>
                <a:cs typeface="Lato Regular"/>
                <a:sym typeface="Lato Regular"/>
              </a:defRPr>
            </a:lvl1pPr>
          </a:lstStyle>
          <a:p>
            <a:pPr lvl="0">
              <a:defRPr sz="1800" spc="0">
                <a:solidFill>
                  <a:srgbClr val="000000"/>
                </a:solidFill>
              </a:defRPr>
            </a:pPr>
            <a:endParaRPr sz="2800" spc="300" dirty="0">
              <a:solidFill>
                <a:srgbClr val="FFFFFF"/>
              </a:solidFill>
            </a:endParaRPr>
          </a:p>
        </p:txBody>
      </p:sp>
      <p:pic>
        <p:nvPicPr>
          <p:cNvPr id="290" name="image5.png"/>
          <p:cNvPicPr/>
          <p:nvPr/>
        </p:nvPicPr>
        <p:blipFill>
          <a:blip r:embed="rId3">
            <a:extLst/>
          </a:blip>
          <a:stretch>
            <a:fillRect/>
          </a:stretch>
        </p:blipFill>
        <p:spPr>
          <a:xfrm>
            <a:off x="17517740" y="2279505"/>
            <a:ext cx="5299274" cy="5299274"/>
          </a:xfrm>
          <a:prstGeom prst="rect">
            <a:avLst/>
          </a:prstGeom>
          <a:ln w="12700">
            <a:miter lim="400000"/>
          </a:ln>
        </p:spPr>
      </p:pic>
      <p:grpSp>
        <p:nvGrpSpPr>
          <p:cNvPr id="293" name="Group 293"/>
          <p:cNvGrpSpPr/>
          <p:nvPr/>
        </p:nvGrpSpPr>
        <p:grpSpPr>
          <a:xfrm>
            <a:off x="2033019" y="9304593"/>
            <a:ext cx="20311592" cy="132488"/>
            <a:chOff x="0" y="0"/>
            <a:chExt cx="20311591" cy="132486"/>
          </a:xfrm>
        </p:grpSpPr>
        <p:sp>
          <p:nvSpPr>
            <p:cNvPr id="291" name="Shape 291"/>
            <p:cNvSpPr/>
            <p:nvPr/>
          </p:nvSpPr>
          <p:spPr>
            <a:xfrm>
              <a:off x="0" y="-1"/>
              <a:ext cx="20311591" cy="132487"/>
            </a:xfrm>
            <a:prstGeom prst="rect">
              <a:avLst/>
            </a:pr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latin typeface="Lato Light"/>
                  <a:ea typeface="Lato Light"/>
                  <a:cs typeface="Lato Light"/>
                  <a:sym typeface="Lato Light"/>
                </a:defRPr>
              </a:pPr>
              <a:endParaRPr/>
            </a:p>
          </p:txBody>
        </p:sp>
        <p:sp>
          <p:nvSpPr>
            <p:cNvPr id="292" name="Shape 292"/>
            <p:cNvSpPr/>
            <p:nvPr/>
          </p:nvSpPr>
          <p:spPr>
            <a:xfrm>
              <a:off x="-1" y="-1"/>
              <a:ext cx="1838944" cy="132487"/>
            </a:xfrm>
            <a:prstGeom prst="rect">
              <a:avLst/>
            </a:prstGeom>
            <a:solidFill>
              <a:srgbClr val="E2BB19"/>
            </a:solidFill>
            <a:ln w="12700" cap="flat">
              <a:noFill/>
              <a:miter lim="400000"/>
            </a:ln>
            <a:effectLst/>
          </p:spPr>
          <p:txBody>
            <a:bodyPr wrap="square" lIns="0" tIns="0" rIns="0" bIns="0" numCol="1" anchor="ctr">
              <a:noAutofit/>
            </a:bodyPr>
            <a:lstStyle/>
            <a:p>
              <a:pPr lvl="0" algn="ctr">
                <a:defRPr>
                  <a:solidFill>
                    <a:srgbClr val="FFFFFF"/>
                  </a:solidFill>
                  <a:latin typeface="Lato Light"/>
                  <a:ea typeface="Lato Light"/>
                  <a:cs typeface="Lato Light"/>
                  <a:sym typeface="Lato Light"/>
                </a:defRPr>
              </a:pPr>
              <a:endParaRPr/>
            </a:p>
          </p:txBody>
        </p:sp>
      </p:grpSp>
      <p:sp>
        <p:nvSpPr>
          <p:cNvPr id="294" name="Shape 294"/>
          <p:cNvSpPr/>
          <p:nvPr/>
        </p:nvSpPr>
        <p:spPr>
          <a:xfrm>
            <a:off x="17593290" y="7661701"/>
            <a:ext cx="5148172" cy="624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defRPr sz="1800" cap="none">
                <a:solidFill>
                  <a:srgbClr val="000000"/>
                </a:solidFill>
              </a:defRPr>
            </a:pPr>
            <a:r>
              <a:rPr sz="3500" cap="all" dirty="0">
                <a:solidFill>
                  <a:srgbClr val="FFDE17"/>
                </a:solidFill>
              </a:rPr>
              <a:t>Independent and Impartial</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71516" y="28299"/>
            <a:ext cx="20199784"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TextBox 7"/>
          <p:cNvSpPr txBox="1"/>
          <p:nvPr/>
        </p:nvSpPr>
        <p:spPr>
          <a:xfrm>
            <a:off x="4270820" y="1861273"/>
            <a:ext cx="4713787"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828432" rtl="0" fontAlgn="auto" latinLnBrk="1" hangingPunct="0">
              <a:lnSpc>
                <a:spcPct val="100000"/>
              </a:lnSpc>
              <a:spcBef>
                <a:spcPts val="0"/>
              </a:spcBef>
              <a:spcAft>
                <a:spcPts val="0"/>
              </a:spcAft>
              <a:buClrTx/>
              <a:buSzTx/>
              <a:buFontTx/>
              <a:buNone/>
              <a:tabLst/>
            </a:pPr>
            <a:r>
              <a:rPr lang="en-ZA" u="sng" dirty="0" smtClean="0">
                <a:solidFill>
                  <a:schemeClr val="tx1"/>
                </a:solidFill>
                <a:latin typeface="Arial Rounded MT Bold" panose="020F0704030504030204" pitchFamily="34" charset="0"/>
              </a:rPr>
              <a:t>Statistical Overview</a:t>
            </a:r>
            <a:r>
              <a:rPr lang="en-ZA" dirty="0" smtClean="0">
                <a:solidFill>
                  <a:schemeClr val="tx1"/>
                </a:solidFill>
                <a:latin typeface="Arial Rounded MT Bold" panose="020F0704030504030204" pitchFamily="34" charset="0"/>
              </a:rPr>
              <a:t>.</a:t>
            </a:r>
            <a:endParaRPr kumimoji="0" lang="en-ZA" sz="3600" b="0" i="0" strike="noStrike" cap="none" spc="0" normalizeH="0" baseline="0" dirty="0">
              <a:ln>
                <a:noFill/>
              </a:ln>
              <a:solidFill>
                <a:schemeClr val="tx1"/>
              </a:solidFill>
              <a:effectLst/>
              <a:uFillTx/>
              <a:latin typeface="Arial Rounded MT Bold" panose="020F0704030504030204" pitchFamily="34" charset="0"/>
              <a:sym typeface="Helvetica Neue"/>
            </a:endParaRPr>
          </a:p>
        </p:txBody>
      </p:sp>
      <p:graphicFrame>
        <p:nvGraphicFramePr>
          <p:cNvPr id="4" name="Table 3"/>
          <p:cNvGraphicFramePr>
            <a:graphicFrameLocks noGrp="1"/>
          </p:cNvGraphicFramePr>
          <p:nvPr>
            <p:extLst>
              <p:ext uri="{D42A27DB-BD31-4B8C-83A1-F6EECF244321}">
                <p14:modId xmlns:p14="http://schemas.microsoft.com/office/powerpoint/2010/main" xmlns="" val="4271820440"/>
              </p:ext>
            </p:extLst>
          </p:nvPr>
        </p:nvGraphicFramePr>
        <p:xfrm>
          <a:off x="4585176" y="2700113"/>
          <a:ext cx="19189224" cy="6502288"/>
        </p:xfrm>
        <a:graphic>
          <a:graphicData uri="http://schemas.openxmlformats.org/drawingml/2006/table">
            <a:tbl>
              <a:tblPr firstRow="1" firstCol="1" bandRow="1"/>
              <a:tblGrid>
                <a:gridCol w="2705136">
                  <a:extLst>
                    <a:ext uri="{9D8B030D-6E8A-4147-A177-3AD203B41FA5}">
                      <a16:colId xmlns:a16="http://schemas.microsoft.com/office/drawing/2014/main" xmlns="" val="20000"/>
                    </a:ext>
                  </a:extLst>
                </a:gridCol>
                <a:gridCol w="3018004">
                  <a:extLst>
                    <a:ext uri="{9D8B030D-6E8A-4147-A177-3AD203B41FA5}">
                      <a16:colId xmlns:a16="http://schemas.microsoft.com/office/drawing/2014/main" xmlns="" val="20001"/>
                    </a:ext>
                  </a:extLst>
                </a:gridCol>
                <a:gridCol w="3318101">
                  <a:extLst>
                    <a:ext uri="{9D8B030D-6E8A-4147-A177-3AD203B41FA5}">
                      <a16:colId xmlns:a16="http://schemas.microsoft.com/office/drawing/2014/main" xmlns="" val="20002"/>
                    </a:ext>
                  </a:extLst>
                </a:gridCol>
                <a:gridCol w="3318101">
                  <a:extLst>
                    <a:ext uri="{9D8B030D-6E8A-4147-A177-3AD203B41FA5}">
                      <a16:colId xmlns:a16="http://schemas.microsoft.com/office/drawing/2014/main" xmlns="" val="20003"/>
                    </a:ext>
                  </a:extLst>
                </a:gridCol>
                <a:gridCol w="3318101">
                  <a:extLst>
                    <a:ext uri="{9D8B030D-6E8A-4147-A177-3AD203B41FA5}">
                      <a16:colId xmlns:a16="http://schemas.microsoft.com/office/drawing/2014/main" xmlns="" val="20004"/>
                    </a:ext>
                  </a:extLst>
                </a:gridCol>
                <a:gridCol w="3511781">
                  <a:extLst>
                    <a:ext uri="{9D8B030D-6E8A-4147-A177-3AD203B41FA5}">
                      <a16:colId xmlns:a16="http://schemas.microsoft.com/office/drawing/2014/main" xmlns="" val="20005"/>
                    </a:ext>
                  </a:extLst>
                </a:gridCol>
              </a:tblGrid>
              <a:tr h="1300387">
                <a:tc>
                  <a:txBody>
                    <a:bodyPr/>
                    <a:lstStyle/>
                    <a:p>
                      <a:pPr algn="ctr">
                        <a:lnSpc>
                          <a:spcPct val="107000"/>
                        </a:lnSpc>
                        <a:spcAft>
                          <a:spcPts val="0"/>
                        </a:spcAft>
                      </a:pPr>
                      <a:r>
                        <a:rPr lang="en-GB" sz="2400" b="1" dirty="0">
                          <a:effectLst/>
                          <a:latin typeface="Arial" panose="020B0604020202020204" pitchFamily="34" charset="0"/>
                          <a:ea typeface="Calibri" panose="020F0502020204030204" pitchFamily="34" charset="0"/>
                          <a:cs typeface="Arial" panose="020B0604020202020204" pitchFamily="34" charset="0"/>
                        </a:rPr>
                        <a:t>Financial Year</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400" b="1" dirty="0">
                          <a:effectLst/>
                          <a:latin typeface="Arial" panose="020B0604020202020204" pitchFamily="34" charset="0"/>
                          <a:ea typeface="Calibri" panose="020F0502020204030204" pitchFamily="34" charset="0"/>
                          <a:cs typeface="Arial" panose="020B0604020202020204" pitchFamily="34" charset="0"/>
                        </a:rPr>
                        <a:t>Total Carried Over Cases</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400" b="1" dirty="0">
                          <a:effectLst/>
                          <a:latin typeface="Arial" panose="020B0604020202020204" pitchFamily="34" charset="0"/>
                          <a:ea typeface="Calibri" panose="020F0502020204030204" pitchFamily="34" charset="0"/>
                          <a:cs typeface="Arial" panose="020B0604020202020204" pitchFamily="34" charset="0"/>
                        </a:rPr>
                        <a:t>Total Cases Received in the FY</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400" b="1" dirty="0">
                          <a:effectLst/>
                          <a:latin typeface="Arial" panose="020B0604020202020204" pitchFamily="34" charset="0"/>
                          <a:ea typeface="Calibri" panose="020F0502020204030204" pitchFamily="34" charset="0"/>
                          <a:cs typeface="Arial" panose="020B0604020202020204" pitchFamily="34" charset="0"/>
                        </a:rPr>
                        <a:t>Total Caseload</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400" b="1" dirty="0">
                          <a:effectLst/>
                          <a:latin typeface="Arial" panose="020B0604020202020204" pitchFamily="34" charset="0"/>
                          <a:ea typeface="Calibri" panose="020F0502020204030204" pitchFamily="34" charset="0"/>
                          <a:cs typeface="Arial" panose="020B0604020202020204" pitchFamily="34" charset="0"/>
                        </a:rPr>
                        <a:t>Total Finalised</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400" b="1" dirty="0">
                          <a:effectLst/>
                          <a:latin typeface="Arial" panose="020B0604020202020204" pitchFamily="34" charset="0"/>
                          <a:ea typeface="Calibri" panose="020F0502020204030204" pitchFamily="34" charset="0"/>
                          <a:cs typeface="Arial" panose="020B0604020202020204" pitchFamily="34" charset="0"/>
                        </a:rPr>
                        <a:t>Active Cases at FY End</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577989">
                <a:tc>
                  <a:txBody>
                    <a:bodyPr/>
                    <a:lstStyle/>
                    <a:p>
                      <a:pPr algn="ctr">
                        <a:lnSpc>
                          <a:spcPct val="115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a.</a:t>
                      </a:r>
                      <a:endParaRPr lang="en-ZA"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b.</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c.</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d.</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e.</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f.</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577989">
                <a:tc>
                  <a:txBody>
                    <a:bodyPr/>
                    <a:lstStyle/>
                    <a:p>
                      <a:pPr algn="just">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FY2012/13</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a:t>
                      </a:r>
                      <a:endParaRPr lang="en-ZA"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307</a:t>
                      </a:r>
                      <a:endParaRPr lang="en-ZA"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307</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117</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190</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2"/>
                  </a:ext>
                </a:extLst>
              </a:tr>
              <a:tr h="577989">
                <a:tc>
                  <a:txBody>
                    <a:bodyPr/>
                    <a:lstStyle/>
                    <a:p>
                      <a:pPr algn="just">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FY2013/14</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190</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301</a:t>
                      </a:r>
                      <a:endParaRPr lang="en-ZA"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491</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219</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272</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3"/>
                  </a:ext>
                </a:extLst>
              </a:tr>
              <a:tr h="577989">
                <a:tc>
                  <a:txBody>
                    <a:bodyPr/>
                    <a:lstStyle/>
                    <a:p>
                      <a:pPr algn="just">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FY2014/15</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272</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279</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551</a:t>
                      </a:r>
                      <a:endParaRPr lang="en-ZA"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318</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233</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4"/>
                  </a:ext>
                </a:extLst>
              </a:tr>
              <a:tr h="577989">
                <a:tc>
                  <a:txBody>
                    <a:bodyPr/>
                    <a:lstStyle/>
                    <a:p>
                      <a:pPr algn="just">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FY2015/16</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233</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250</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483</a:t>
                      </a:r>
                      <a:endParaRPr lang="en-ZA"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365</a:t>
                      </a:r>
                      <a:endParaRPr lang="en-ZA"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118</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5"/>
                  </a:ext>
                </a:extLst>
              </a:tr>
              <a:tr h="577989">
                <a:tc>
                  <a:txBody>
                    <a:bodyPr/>
                    <a:lstStyle/>
                    <a:p>
                      <a:pPr algn="just">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FY2016/17</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118</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310</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428</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236</a:t>
                      </a:r>
                      <a:endParaRPr lang="en-ZA"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192</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6"/>
                  </a:ext>
                </a:extLst>
              </a:tr>
              <a:tr h="577989">
                <a:tc>
                  <a:txBody>
                    <a:bodyPr/>
                    <a:lstStyle/>
                    <a:p>
                      <a:pPr algn="just">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FY2017/18</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192</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607</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799</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664</a:t>
                      </a:r>
                      <a:endParaRPr lang="en-ZA"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135</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7"/>
                  </a:ext>
                </a:extLst>
              </a:tr>
              <a:tr h="577989">
                <a:tc>
                  <a:txBody>
                    <a:bodyPr/>
                    <a:lstStyle/>
                    <a:p>
                      <a:pPr algn="just">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FY2018/19</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135</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390</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525</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246</a:t>
                      </a:r>
                      <a:endParaRPr lang="en-ZA"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279</a:t>
                      </a:r>
                      <a:endParaRPr lang="en-ZA"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8"/>
                  </a:ext>
                </a:extLst>
              </a:tr>
              <a:tr h="577989">
                <a:tc>
                  <a:txBody>
                    <a:bodyPr/>
                    <a:lstStyle/>
                    <a:p>
                      <a:pPr algn="just">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FY2019/20</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279</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308</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587</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a:effectLst/>
                          <a:latin typeface="Arial" panose="020B0604020202020204" pitchFamily="34" charset="0"/>
                          <a:ea typeface="Calibri" panose="020F0502020204030204" pitchFamily="34" charset="0"/>
                          <a:cs typeface="Arial" panose="020B0604020202020204" pitchFamily="34" charset="0"/>
                        </a:rPr>
                        <a:t>439</a:t>
                      </a:r>
                      <a:endParaRPr lang="en-ZA"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148</a:t>
                      </a:r>
                      <a:endParaRPr lang="en-ZA"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9"/>
                  </a:ext>
                </a:extLst>
              </a:tr>
            </a:tbl>
          </a:graphicData>
        </a:graphic>
      </p:graphicFrame>
      <p:sp>
        <p:nvSpPr>
          <p:cNvPr id="10" name="Rounded Rectangular Callout 9"/>
          <p:cNvSpPr/>
          <p:nvPr/>
        </p:nvSpPr>
        <p:spPr>
          <a:xfrm>
            <a:off x="14230350" y="9863829"/>
            <a:ext cx="9972675" cy="3779754"/>
          </a:xfrm>
          <a:prstGeom prst="wedgeRoundRectCallout">
            <a:avLst>
              <a:gd name="adj1" fmla="val 23634"/>
              <a:gd name="adj2" fmla="val -77278"/>
              <a:gd name="adj3" fmla="val 16667"/>
            </a:avLst>
          </a:prstGeom>
          <a:noFill/>
          <a:ln w="25400" cap="flat">
            <a:solidFill>
              <a:srgbClr val="FFC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l" rtl="0" latinLnBrk="1" hangingPunct="0"/>
            <a:r>
              <a:rPr lang="en-GB" sz="2400" dirty="0">
                <a:solidFill>
                  <a:schemeClr val="tx1"/>
                </a:solidFill>
                <a:latin typeface="Arial Rounded MT Bold" panose="020F0704030504030204" pitchFamily="34" charset="0"/>
              </a:rPr>
              <a:t>Since the establishment of the Office of the Military Ombud in </a:t>
            </a:r>
            <a:endParaRPr lang="en-GB" sz="2400" dirty="0" smtClean="0">
              <a:solidFill>
                <a:schemeClr val="tx1"/>
              </a:solidFill>
              <a:latin typeface="Arial Rounded MT Bold" panose="020F0704030504030204" pitchFamily="34" charset="0"/>
            </a:endParaRPr>
          </a:p>
          <a:p>
            <a:pPr algn="l" rtl="0" latinLnBrk="1" hangingPunct="0"/>
            <a:r>
              <a:rPr lang="en-GB" sz="2400" dirty="0" smtClean="0">
                <a:solidFill>
                  <a:schemeClr val="tx1"/>
                </a:solidFill>
                <a:latin typeface="Arial Rounded MT Bold" panose="020F0704030504030204" pitchFamily="34" charset="0"/>
              </a:rPr>
              <a:t>May </a:t>
            </a:r>
            <a:r>
              <a:rPr lang="en-GB" sz="2400" dirty="0">
                <a:solidFill>
                  <a:schemeClr val="tx1"/>
                </a:solidFill>
                <a:latin typeface="Arial Rounded MT Bold" panose="020F0704030504030204" pitchFamily="34" charset="0"/>
              </a:rPr>
              <a:t>2012 a total number of 2752 complaints have </a:t>
            </a:r>
            <a:r>
              <a:rPr lang="en-GB" sz="2400" dirty="0" smtClean="0">
                <a:solidFill>
                  <a:schemeClr val="tx1"/>
                </a:solidFill>
                <a:latin typeface="Arial Rounded MT Bold" panose="020F0704030504030204" pitchFamily="34" charset="0"/>
              </a:rPr>
              <a:t>been </a:t>
            </a:r>
          </a:p>
          <a:p>
            <a:pPr algn="l" rtl="0" latinLnBrk="1" hangingPunct="0"/>
            <a:r>
              <a:rPr lang="en-GB" sz="2400" dirty="0" smtClean="0">
                <a:solidFill>
                  <a:schemeClr val="tx1"/>
                </a:solidFill>
                <a:latin typeface="Arial Rounded MT Bold" panose="020F0704030504030204" pitchFamily="34" charset="0"/>
              </a:rPr>
              <a:t>registered </a:t>
            </a:r>
            <a:r>
              <a:rPr lang="en-GB" sz="2400" dirty="0">
                <a:solidFill>
                  <a:schemeClr val="tx1"/>
                </a:solidFill>
                <a:latin typeface="Arial Rounded MT Bold" panose="020F0704030504030204" pitchFamily="34" charset="0"/>
              </a:rPr>
              <a:t>with the Office of these 2606 have been </a:t>
            </a:r>
            <a:r>
              <a:rPr lang="en-GB" sz="2400" dirty="0" smtClean="0">
                <a:solidFill>
                  <a:schemeClr val="tx1"/>
                </a:solidFill>
                <a:latin typeface="Arial Rounded MT Bold" panose="020F0704030504030204" pitchFamily="34" charset="0"/>
              </a:rPr>
              <a:t>finalised </a:t>
            </a:r>
          </a:p>
          <a:p>
            <a:pPr algn="l" rtl="0" latinLnBrk="1" hangingPunct="0"/>
            <a:r>
              <a:rPr lang="en-GB" sz="2400" dirty="0" smtClean="0">
                <a:solidFill>
                  <a:schemeClr val="tx1"/>
                </a:solidFill>
                <a:latin typeface="Arial Rounded MT Bold" panose="020F0704030504030204" pitchFamily="34" charset="0"/>
              </a:rPr>
              <a:t>leaving </a:t>
            </a:r>
            <a:r>
              <a:rPr lang="en-GB" sz="2400" dirty="0">
                <a:solidFill>
                  <a:schemeClr val="tx1"/>
                </a:solidFill>
                <a:latin typeface="Arial Rounded MT Bold" panose="020F0704030504030204" pitchFamily="34" charset="0"/>
              </a:rPr>
              <a:t>148 active cases at the end of March 2020. </a:t>
            </a:r>
            <a:endParaRPr lang="en-GB" sz="2400" dirty="0" smtClean="0">
              <a:solidFill>
                <a:schemeClr val="tx1"/>
              </a:solidFill>
              <a:latin typeface="Arial Rounded MT Bold" panose="020F0704030504030204" pitchFamily="34" charset="0"/>
            </a:endParaRPr>
          </a:p>
          <a:p>
            <a:pPr algn="l" rtl="0" latinLnBrk="1" hangingPunct="0"/>
            <a:endParaRPr lang="en-GB" sz="2400" dirty="0">
              <a:solidFill>
                <a:schemeClr val="tx1"/>
              </a:solidFill>
              <a:latin typeface="Arial Rounded MT Bold" panose="020F0704030504030204" pitchFamily="34" charset="0"/>
            </a:endParaRPr>
          </a:p>
          <a:p>
            <a:pPr algn="l" rtl="0" latinLnBrk="1" hangingPunct="0"/>
            <a:r>
              <a:rPr lang="en-GB" sz="2400" dirty="0" smtClean="0">
                <a:solidFill>
                  <a:schemeClr val="tx1"/>
                </a:solidFill>
                <a:latin typeface="Arial Rounded MT Bold" panose="020F0704030504030204" pitchFamily="34" charset="0"/>
              </a:rPr>
              <a:t>To </a:t>
            </a:r>
            <a:r>
              <a:rPr lang="en-GB" sz="2400" dirty="0">
                <a:solidFill>
                  <a:schemeClr val="tx1"/>
                </a:solidFill>
                <a:latin typeface="Arial Rounded MT Bold" panose="020F0704030504030204" pitchFamily="34" charset="0"/>
              </a:rPr>
              <a:t>maintain the operational edge and encourage </a:t>
            </a:r>
            <a:r>
              <a:rPr lang="en-GB" sz="2400" dirty="0" smtClean="0">
                <a:solidFill>
                  <a:schemeClr val="tx1"/>
                </a:solidFill>
                <a:latin typeface="Arial Rounded MT Bold" panose="020F0704030504030204" pitchFamily="34" charset="0"/>
              </a:rPr>
              <a:t>innovation </a:t>
            </a:r>
            <a:r>
              <a:rPr lang="en-GB" sz="2400" dirty="0">
                <a:solidFill>
                  <a:schemeClr val="tx1"/>
                </a:solidFill>
                <a:latin typeface="Arial Rounded MT Bold" panose="020F0704030504030204" pitchFamily="34" charset="0"/>
              </a:rPr>
              <a:t>one of the key priorities within the Office is to </a:t>
            </a:r>
            <a:r>
              <a:rPr lang="en-GB" sz="2400" dirty="0" smtClean="0">
                <a:solidFill>
                  <a:schemeClr val="tx1"/>
                </a:solidFill>
                <a:latin typeface="Arial Rounded MT Bold" panose="020F0704030504030204" pitchFamily="34" charset="0"/>
              </a:rPr>
              <a:t>ensure </a:t>
            </a:r>
            <a:r>
              <a:rPr lang="en-GB" sz="2400" dirty="0">
                <a:solidFill>
                  <a:schemeClr val="tx1"/>
                </a:solidFill>
                <a:latin typeface="Arial Rounded MT Bold" panose="020F0704030504030204" pitchFamily="34" charset="0"/>
              </a:rPr>
              <a:t>that all energy and focus is directed towards the </a:t>
            </a:r>
            <a:r>
              <a:rPr lang="en-GB" sz="2400" dirty="0" smtClean="0">
                <a:solidFill>
                  <a:schemeClr val="tx1"/>
                </a:solidFill>
                <a:latin typeface="Arial Rounded MT Bold" panose="020F0704030504030204" pitchFamily="34" charset="0"/>
              </a:rPr>
              <a:t>expeditious </a:t>
            </a:r>
            <a:r>
              <a:rPr lang="en-GB" sz="2400" dirty="0">
                <a:solidFill>
                  <a:schemeClr val="tx1"/>
                </a:solidFill>
                <a:latin typeface="Arial Rounded MT Bold" panose="020F0704030504030204" pitchFamily="34" charset="0"/>
              </a:rPr>
              <a:t>resolution of </a:t>
            </a:r>
            <a:endParaRPr lang="en-GB" sz="2400" dirty="0" smtClean="0">
              <a:solidFill>
                <a:schemeClr val="tx1"/>
              </a:solidFill>
              <a:latin typeface="Arial Rounded MT Bold" panose="020F0704030504030204" pitchFamily="34" charset="0"/>
            </a:endParaRPr>
          </a:p>
          <a:p>
            <a:pPr algn="l" rtl="0" latinLnBrk="1" hangingPunct="0"/>
            <a:r>
              <a:rPr lang="en-GB" sz="2400" dirty="0" smtClean="0">
                <a:solidFill>
                  <a:schemeClr val="tx1"/>
                </a:solidFill>
                <a:latin typeface="Arial Rounded MT Bold" panose="020F0704030504030204" pitchFamily="34" charset="0"/>
              </a:rPr>
              <a:t>complaints</a:t>
            </a:r>
            <a:r>
              <a:rPr lang="en-GB" sz="2400" dirty="0">
                <a:solidFill>
                  <a:schemeClr val="tx1"/>
                </a:solidFill>
                <a:latin typeface="Arial Rounded MT Bold" panose="020F0704030504030204" pitchFamily="34" charset="0"/>
              </a:rPr>
              <a:t>.</a:t>
            </a:r>
            <a:endParaRPr kumimoji="0" lang="en-ZA" sz="2400" b="1" i="0" u="none" strike="noStrike" cap="none" spc="0" normalizeH="0" baseline="0" dirty="0">
              <a:ln>
                <a:noFill/>
              </a:ln>
              <a:solidFill>
                <a:schemeClr val="tx1"/>
              </a:solidFill>
              <a:effectLst/>
              <a:uFillTx/>
              <a:latin typeface="Arial Rounded MT Bold" panose="020F0704030504030204" pitchFamily="34" charset="0"/>
              <a:cs typeface="Arial" panose="020B0604020202020204" pitchFamily="34" charset="0"/>
              <a:sym typeface="Helvetica Neue"/>
            </a:endParaRPr>
          </a:p>
        </p:txBody>
      </p:sp>
      <p:sp>
        <p:nvSpPr>
          <p:cNvPr id="13" name="Rounded Rectangular Callout 12"/>
          <p:cNvSpPr/>
          <p:nvPr/>
        </p:nvSpPr>
        <p:spPr>
          <a:xfrm>
            <a:off x="4886325" y="10666121"/>
            <a:ext cx="8639175" cy="2145264"/>
          </a:xfrm>
          <a:prstGeom prst="wedgeRoundRectCallout">
            <a:avLst>
              <a:gd name="adj1" fmla="val 98755"/>
              <a:gd name="adj2" fmla="val -136468"/>
              <a:gd name="adj3" fmla="val 16667"/>
            </a:avLst>
          </a:prstGeom>
          <a:noFill/>
          <a:ln w="25400" cap="flat">
            <a:solidFill>
              <a:srgbClr val="FFC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en-GB" sz="2400" b="1" u="sng" dirty="0">
                <a:solidFill>
                  <a:schemeClr val="tx1"/>
                </a:solidFill>
                <a:latin typeface="Arial Rounded MT Bold" panose="020F0704030504030204" pitchFamily="34" charset="0"/>
              </a:rPr>
              <a:t>Complaints Finalised in 2019</a:t>
            </a:r>
            <a:r>
              <a:rPr lang="en-GB" sz="2400" b="1" dirty="0">
                <a:solidFill>
                  <a:schemeClr val="tx1"/>
                </a:solidFill>
                <a:latin typeface="Arial Rounded MT Bold" panose="020F0704030504030204" pitchFamily="34" charset="0"/>
              </a:rPr>
              <a:t>.  </a:t>
            </a:r>
            <a:r>
              <a:rPr lang="en-GB" sz="2400" dirty="0">
                <a:solidFill>
                  <a:schemeClr val="tx1"/>
                </a:solidFill>
                <a:latin typeface="Arial Rounded MT Bold" panose="020F0704030504030204" pitchFamily="34" charset="0"/>
              </a:rPr>
              <a:t>The finalisation rate was at </a:t>
            </a:r>
            <a:r>
              <a:rPr lang="en-GB" sz="2400" b="1" dirty="0">
                <a:solidFill>
                  <a:schemeClr val="tx1"/>
                </a:solidFill>
                <a:latin typeface="Arial Rounded MT Bold" panose="020F0704030504030204" pitchFamily="34" charset="0"/>
              </a:rPr>
              <a:t>75%</a:t>
            </a:r>
            <a:r>
              <a:rPr lang="en-GB" sz="2400" dirty="0">
                <a:solidFill>
                  <a:schemeClr val="tx1"/>
                </a:solidFill>
                <a:latin typeface="Arial Rounded MT Bold" panose="020F0704030504030204" pitchFamily="34" charset="0"/>
              </a:rPr>
              <a:t> with a total caseload of </a:t>
            </a:r>
            <a:r>
              <a:rPr lang="en-GB" sz="2400" b="1" dirty="0">
                <a:solidFill>
                  <a:schemeClr val="tx1"/>
                </a:solidFill>
                <a:latin typeface="Arial Rounded MT Bold" panose="020F0704030504030204" pitchFamily="34" charset="0"/>
              </a:rPr>
              <a:t>587</a:t>
            </a:r>
            <a:r>
              <a:rPr lang="en-GB" sz="2400" dirty="0">
                <a:solidFill>
                  <a:schemeClr val="tx1"/>
                </a:solidFill>
                <a:latin typeface="Arial Rounded MT Bold" panose="020F0704030504030204" pitchFamily="34" charset="0"/>
              </a:rPr>
              <a:t> of which </a:t>
            </a:r>
            <a:r>
              <a:rPr lang="en-GB" sz="2400" b="1" dirty="0">
                <a:solidFill>
                  <a:schemeClr val="tx1"/>
                </a:solidFill>
                <a:latin typeface="Arial Rounded MT Bold" panose="020F0704030504030204" pitchFamily="34" charset="0"/>
              </a:rPr>
              <a:t>439</a:t>
            </a:r>
            <a:r>
              <a:rPr lang="en-GB" sz="2400" dirty="0">
                <a:solidFill>
                  <a:schemeClr val="tx1"/>
                </a:solidFill>
                <a:latin typeface="Arial Rounded MT Bold" panose="020F0704030504030204" pitchFamily="34" charset="0"/>
              </a:rPr>
              <a:t> were finalised. The average turn-around time for finalisation of complaints is </a:t>
            </a:r>
            <a:r>
              <a:rPr lang="en-GB" sz="2400" b="1" dirty="0">
                <a:solidFill>
                  <a:schemeClr val="tx1"/>
                </a:solidFill>
                <a:latin typeface="Arial Rounded MT Bold" panose="020F0704030504030204" pitchFamily="34" charset="0"/>
              </a:rPr>
              <a:t>247</a:t>
            </a:r>
            <a:r>
              <a:rPr lang="en-GB" sz="2400" dirty="0">
                <a:solidFill>
                  <a:schemeClr val="tx1"/>
                </a:solidFill>
                <a:latin typeface="Arial Rounded MT Bold" panose="020F0704030504030204" pitchFamily="34" charset="0"/>
              </a:rPr>
              <a:t> days which is approximately 8 months.</a:t>
            </a:r>
            <a:endParaRPr lang="en-ZA" sz="24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xmlns="" val="300292700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43374" y="28299"/>
            <a:ext cx="20227926"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TextBox 7"/>
          <p:cNvSpPr txBox="1"/>
          <p:nvPr/>
        </p:nvSpPr>
        <p:spPr>
          <a:xfrm>
            <a:off x="4250924" y="1908785"/>
            <a:ext cx="11523343"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828432" rtl="0" fontAlgn="auto" latinLnBrk="1" hangingPunct="0">
              <a:lnSpc>
                <a:spcPct val="100000"/>
              </a:lnSpc>
              <a:spcBef>
                <a:spcPts val="0"/>
              </a:spcBef>
              <a:spcAft>
                <a:spcPts val="0"/>
              </a:spcAft>
              <a:buClrTx/>
              <a:buSzTx/>
              <a:buFontTx/>
              <a:buNone/>
              <a:tabLst/>
            </a:pPr>
            <a:r>
              <a:rPr lang="en-ZA" u="sng" dirty="0" smtClean="0">
                <a:solidFill>
                  <a:schemeClr val="tx1"/>
                </a:solidFill>
                <a:latin typeface="Arial Rounded MT Bold" panose="020F0704030504030204" pitchFamily="34" charset="0"/>
              </a:rPr>
              <a:t>Number of Complaints Finalised within FY2019/20.</a:t>
            </a:r>
            <a:endParaRPr kumimoji="0" lang="en-ZA" sz="3600" b="0" i="0" u="sng" strike="noStrike" cap="none" spc="0" normalizeH="0" baseline="0" dirty="0">
              <a:ln>
                <a:noFill/>
              </a:ln>
              <a:solidFill>
                <a:schemeClr val="tx1"/>
              </a:solidFill>
              <a:effectLst/>
              <a:uFillTx/>
              <a:latin typeface="Arial Rounded MT Bold" panose="020F0704030504030204" pitchFamily="34" charset="0"/>
              <a:sym typeface="Helvetica Neue"/>
            </a:endParaRPr>
          </a:p>
        </p:txBody>
      </p:sp>
      <p:pic>
        <p:nvPicPr>
          <p:cNvPr id="3" name="Picture 2"/>
          <p:cNvPicPr>
            <a:picLocks noChangeAspect="1"/>
          </p:cNvPicPr>
          <p:nvPr/>
        </p:nvPicPr>
        <p:blipFill>
          <a:blip r:embed="rId3"/>
          <a:stretch>
            <a:fillRect/>
          </a:stretch>
        </p:blipFill>
        <p:spPr>
          <a:xfrm rot="16200000">
            <a:off x="16197212" y="5571411"/>
            <a:ext cx="10913807" cy="531638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2224399721"/>
              </p:ext>
            </p:extLst>
          </p:nvPr>
        </p:nvGraphicFramePr>
        <p:xfrm>
          <a:off x="9201150" y="2686978"/>
          <a:ext cx="10972800" cy="8562244"/>
        </p:xfrm>
        <a:graphic>
          <a:graphicData uri="http://schemas.openxmlformats.org/drawingml/2006/table">
            <a:tbl>
              <a:tblPr firstRow="1" firstCol="1" bandRow="1"/>
              <a:tblGrid>
                <a:gridCol w="8167383">
                  <a:extLst>
                    <a:ext uri="{9D8B030D-6E8A-4147-A177-3AD203B41FA5}">
                      <a16:colId xmlns:a16="http://schemas.microsoft.com/office/drawing/2014/main" xmlns="" val="20000"/>
                    </a:ext>
                  </a:extLst>
                </a:gridCol>
                <a:gridCol w="2805417">
                  <a:extLst>
                    <a:ext uri="{9D8B030D-6E8A-4147-A177-3AD203B41FA5}">
                      <a16:colId xmlns:a16="http://schemas.microsoft.com/office/drawing/2014/main" xmlns="" val="20001"/>
                    </a:ext>
                  </a:extLst>
                </a:gridCol>
              </a:tblGrid>
              <a:tr h="1139313">
                <a:tc>
                  <a:txBody>
                    <a:bodyPr/>
                    <a:lstStyle/>
                    <a:p>
                      <a:pPr algn="ctr">
                        <a:lnSpc>
                          <a:spcPct val="115000"/>
                        </a:lnSpc>
                        <a:spcAft>
                          <a:spcPts val="0"/>
                        </a:spcAft>
                      </a:pPr>
                      <a:r>
                        <a:rPr lang="en-GB" sz="2200" b="1" dirty="0">
                          <a:effectLst/>
                          <a:latin typeface="Arial Rounded MT Bold" panose="020F0704030504030204" pitchFamily="34" charset="0"/>
                          <a:ea typeface="Calibri" panose="020F0502020204030204" pitchFamily="34" charset="0"/>
                          <a:cs typeface="Arial" panose="020B0604020202020204" pitchFamily="34" charset="0"/>
                        </a:rPr>
                        <a:t>Reason for Finalisation</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200" b="1" dirty="0">
                          <a:effectLst/>
                          <a:latin typeface="Arial Rounded MT Bold" panose="020F0704030504030204" pitchFamily="34" charset="0"/>
                          <a:ea typeface="Calibri" panose="020F0502020204030204" pitchFamily="34" charset="0"/>
                          <a:cs typeface="Arial" panose="020B0604020202020204" pitchFamily="34" charset="0"/>
                        </a:rPr>
                        <a:t>Number of Complaints Finalised</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569656">
                <a:tc>
                  <a:txBody>
                    <a:bodyPr/>
                    <a:lstStyle/>
                    <a:p>
                      <a:pPr algn="just">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Complaint dismissed</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107</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69656">
                <a:tc>
                  <a:txBody>
                    <a:bodyPr/>
                    <a:lstStyle/>
                    <a:p>
                      <a:pPr algn="just">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Complaint upheld</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67</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69656">
                <a:tc>
                  <a:txBody>
                    <a:bodyPr/>
                    <a:lstStyle/>
                    <a:p>
                      <a:pPr algn="just">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Complaint withdrawn by Complainant</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69656">
                <a:tc>
                  <a:txBody>
                    <a:bodyPr/>
                    <a:lstStyle/>
                    <a:p>
                      <a:pPr algn="just">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Condonation declined</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6</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69656">
                <a:tc>
                  <a:txBody>
                    <a:bodyPr/>
                    <a:lstStyle/>
                    <a:p>
                      <a:pPr algn="just">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Complaint will undermine channel of command</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5</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69656">
                <a:tc>
                  <a:txBody>
                    <a:bodyPr/>
                    <a:lstStyle/>
                    <a:p>
                      <a:pPr algn="just">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Did not follow grievance procedure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58</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69656">
                <a:tc>
                  <a:txBody>
                    <a:bodyPr/>
                    <a:lstStyle/>
                    <a:p>
                      <a:pPr algn="just">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Mediation, Conciliation, Negotiation</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24</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69656">
                <a:tc>
                  <a:txBody>
                    <a:bodyPr/>
                    <a:lstStyle/>
                    <a:p>
                      <a:pPr algn="just">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Matter referred to appropriate public institution</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71</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69656">
                <a:tc>
                  <a:txBody>
                    <a:bodyPr/>
                    <a:lstStyle/>
                    <a:p>
                      <a:pPr algn="just">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Matter pending before civilian court</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6</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569656">
                <a:tc>
                  <a:txBody>
                    <a:bodyPr/>
                    <a:lstStyle/>
                    <a:p>
                      <a:pPr algn="just">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Not a condition of service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5</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569656">
                <a:tc>
                  <a:txBody>
                    <a:bodyPr/>
                    <a:lstStyle/>
                    <a:p>
                      <a:pPr algn="just">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Similar Complaints/Collective Investigation</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87</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569656">
                <a:tc>
                  <a:txBody>
                    <a:bodyPr/>
                    <a:lstStyle/>
                    <a:p>
                      <a:pPr algn="just">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Duplicate complaint</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1</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569656">
                <a:tc>
                  <a:txBody>
                    <a:bodyPr/>
                    <a:lstStyle/>
                    <a:p>
                      <a:pPr algn="just">
                        <a:lnSpc>
                          <a:spcPct val="115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Grand Total</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200" b="1" dirty="0">
                          <a:effectLst/>
                          <a:latin typeface="Arial Rounded MT Bold" panose="020F0704030504030204" pitchFamily="34" charset="0"/>
                          <a:ea typeface="Calibri" panose="020F0502020204030204" pitchFamily="34" charset="0"/>
                          <a:cs typeface="Arial" panose="020B0604020202020204" pitchFamily="34" charset="0"/>
                        </a:rPr>
                        <a:t>439</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13"/>
                  </a:ext>
                </a:extLst>
              </a:tr>
            </a:tbl>
          </a:graphicData>
        </a:graphic>
      </p:graphicFrame>
      <p:sp>
        <p:nvSpPr>
          <p:cNvPr id="12" name="TextBox 11"/>
          <p:cNvSpPr txBox="1"/>
          <p:nvPr/>
        </p:nvSpPr>
        <p:spPr>
          <a:xfrm>
            <a:off x="4260449" y="11433785"/>
            <a:ext cx="8094520"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828432" rtl="0" fontAlgn="auto" latinLnBrk="1" hangingPunct="0">
              <a:lnSpc>
                <a:spcPct val="100000"/>
              </a:lnSpc>
              <a:spcBef>
                <a:spcPts val="0"/>
              </a:spcBef>
              <a:spcAft>
                <a:spcPts val="0"/>
              </a:spcAft>
              <a:buClrTx/>
              <a:buSzTx/>
              <a:buFontTx/>
              <a:buNone/>
              <a:tabLst/>
            </a:pPr>
            <a:r>
              <a:rPr lang="en-ZA" u="sng" dirty="0" smtClean="0">
                <a:solidFill>
                  <a:schemeClr val="tx1"/>
                </a:solidFill>
                <a:latin typeface="Arial Rounded MT Bold" panose="020F0704030504030204" pitchFamily="34" charset="0"/>
              </a:rPr>
              <a:t>Age Analysis of Active Complaints.</a:t>
            </a:r>
            <a:endParaRPr kumimoji="0" lang="en-ZA" sz="3600" b="0" i="0" u="sng" strike="noStrike" cap="none" spc="0" normalizeH="0" baseline="0" dirty="0">
              <a:ln>
                <a:noFill/>
              </a:ln>
              <a:solidFill>
                <a:schemeClr val="tx1"/>
              </a:solidFill>
              <a:effectLst/>
              <a:uFillTx/>
              <a:latin typeface="Arial Rounded MT Bold" panose="020F0704030504030204" pitchFamily="34" charset="0"/>
              <a:sym typeface="Helvetica Neue"/>
            </a:endParaRPr>
          </a:p>
        </p:txBody>
      </p:sp>
      <p:graphicFrame>
        <p:nvGraphicFramePr>
          <p:cNvPr id="10" name="Table 9"/>
          <p:cNvGraphicFramePr>
            <a:graphicFrameLocks noGrp="1"/>
          </p:cNvGraphicFramePr>
          <p:nvPr>
            <p:extLst>
              <p:ext uri="{D42A27DB-BD31-4B8C-83A1-F6EECF244321}">
                <p14:modId xmlns:p14="http://schemas.microsoft.com/office/powerpoint/2010/main" xmlns="" val="385714736"/>
              </p:ext>
            </p:extLst>
          </p:nvPr>
        </p:nvGraphicFramePr>
        <p:xfrm>
          <a:off x="4556599" y="12264675"/>
          <a:ext cx="15617350" cy="1051276"/>
        </p:xfrm>
        <a:graphic>
          <a:graphicData uri="http://schemas.openxmlformats.org/drawingml/2006/table">
            <a:tbl>
              <a:tblPr firstRow="1" firstCol="1" bandRow="1"/>
              <a:tblGrid>
                <a:gridCol w="3091945">
                  <a:extLst>
                    <a:ext uri="{9D8B030D-6E8A-4147-A177-3AD203B41FA5}">
                      <a16:colId xmlns:a16="http://schemas.microsoft.com/office/drawing/2014/main" xmlns="" val="20000"/>
                    </a:ext>
                  </a:extLst>
                </a:gridCol>
                <a:gridCol w="3244376">
                  <a:extLst>
                    <a:ext uri="{9D8B030D-6E8A-4147-A177-3AD203B41FA5}">
                      <a16:colId xmlns:a16="http://schemas.microsoft.com/office/drawing/2014/main" xmlns="" val="20001"/>
                    </a:ext>
                  </a:extLst>
                </a:gridCol>
                <a:gridCol w="3244376">
                  <a:extLst>
                    <a:ext uri="{9D8B030D-6E8A-4147-A177-3AD203B41FA5}">
                      <a16:colId xmlns:a16="http://schemas.microsoft.com/office/drawing/2014/main" xmlns="" val="20002"/>
                    </a:ext>
                  </a:extLst>
                </a:gridCol>
                <a:gridCol w="3244376">
                  <a:extLst>
                    <a:ext uri="{9D8B030D-6E8A-4147-A177-3AD203B41FA5}">
                      <a16:colId xmlns:a16="http://schemas.microsoft.com/office/drawing/2014/main" xmlns="" val="20003"/>
                    </a:ext>
                  </a:extLst>
                </a:gridCol>
                <a:gridCol w="2792277">
                  <a:extLst>
                    <a:ext uri="{9D8B030D-6E8A-4147-A177-3AD203B41FA5}">
                      <a16:colId xmlns:a16="http://schemas.microsoft.com/office/drawing/2014/main" xmlns="" val="20004"/>
                    </a:ext>
                  </a:extLst>
                </a:gridCol>
              </a:tblGrid>
              <a:tr h="525638">
                <a:tc>
                  <a:txBody>
                    <a:bodyPr/>
                    <a:lstStyle/>
                    <a:p>
                      <a:pPr algn="ctr">
                        <a:lnSpc>
                          <a:spcPct val="115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FY 19/20</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FY18/19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FY17/18</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FY16/17</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Total</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525638">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71</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64</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12</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1</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148</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9" name="Picture 8"/>
          <p:cNvPicPr>
            <a:picLocks noChangeAspect="1"/>
          </p:cNvPicPr>
          <p:nvPr/>
        </p:nvPicPr>
        <p:blipFill>
          <a:blip r:embed="rId4" cstate="print"/>
          <a:stretch>
            <a:fillRect/>
          </a:stretch>
        </p:blipFill>
        <p:spPr>
          <a:xfrm>
            <a:off x="4230944" y="7951929"/>
            <a:ext cx="4939785" cy="3293190"/>
          </a:xfrm>
          <a:prstGeom prst="rect">
            <a:avLst/>
          </a:prstGeom>
        </p:spPr>
      </p:pic>
      <p:pic>
        <p:nvPicPr>
          <p:cNvPr id="6" name="Picture 5"/>
          <p:cNvPicPr>
            <a:picLocks noChangeAspect="1"/>
          </p:cNvPicPr>
          <p:nvPr/>
        </p:nvPicPr>
        <p:blipFill>
          <a:blip r:embed="rId5" cstate="print"/>
          <a:stretch>
            <a:fillRect/>
          </a:stretch>
        </p:blipFill>
        <p:spPr>
          <a:xfrm>
            <a:off x="4213264" y="4864672"/>
            <a:ext cx="4928891" cy="327416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13264" y="2616047"/>
            <a:ext cx="4928891" cy="3285927"/>
          </a:xfrm>
          <a:prstGeom prst="rect">
            <a:avLst/>
          </a:prstGeom>
        </p:spPr>
      </p:pic>
    </p:spTree>
    <p:extLst>
      <p:ext uri="{BB962C8B-B14F-4D97-AF65-F5344CB8AC3E}">
        <p14:creationId xmlns:p14="http://schemas.microsoft.com/office/powerpoint/2010/main" xmlns="" val="23212168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11" name="Title 1"/>
          <p:cNvSpPr txBox="1">
            <a:spLocks/>
          </p:cNvSpPr>
          <p:nvPr/>
        </p:nvSpPr>
        <p:spPr>
          <a:xfrm>
            <a:off x="4171516" y="28299"/>
            <a:ext cx="1982492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12" name="TextBox 11"/>
          <p:cNvSpPr txBox="1"/>
          <p:nvPr/>
        </p:nvSpPr>
        <p:spPr>
          <a:xfrm>
            <a:off x="4319001" y="1786335"/>
            <a:ext cx="15130100"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828432" rtl="0" fontAlgn="auto" latinLnBrk="1" hangingPunct="0">
              <a:lnSpc>
                <a:spcPct val="100000"/>
              </a:lnSpc>
              <a:spcBef>
                <a:spcPts val="0"/>
              </a:spcBef>
              <a:spcAft>
                <a:spcPts val="0"/>
              </a:spcAft>
              <a:buClrTx/>
              <a:buSzTx/>
              <a:buFontTx/>
              <a:buNone/>
              <a:tabLst/>
            </a:pPr>
            <a:r>
              <a:rPr lang="en-ZA" u="sng" dirty="0" smtClean="0">
                <a:solidFill>
                  <a:schemeClr val="tx1"/>
                </a:solidFill>
                <a:latin typeface="Arial Rounded MT Bold" panose="020F0704030504030204" pitchFamily="34" charset="0"/>
              </a:rPr>
              <a:t>Number of Complaints Submitted as per the Mandate of the Office</a:t>
            </a:r>
            <a:r>
              <a:rPr lang="en-ZA" dirty="0" smtClean="0">
                <a:solidFill>
                  <a:schemeClr val="tx1"/>
                </a:solidFill>
                <a:latin typeface="Arial Rounded MT Bold" panose="020F0704030504030204" pitchFamily="34" charset="0"/>
              </a:rPr>
              <a:t>.  </a:t>
            </a:r>
            <a:endParaRPr kumimoji="0" lang="en-ZA" sz="3600" b="0" i="0" strike="noStrike" cap="none" spc="0" normalizeH="0" baseline="0" dirty="0">
              <a:ln>
                <a:noFill/>
              </a:ln>
              <a:solidFill>
                <a:schemeClr val="tx1"/>
              </a:solidFill>
              <a:effectLst/>
              <a:uFillTx/>
              <a:latin typeface="Arial Rounded MT Bold" panose="020F0704030504030204" pitchFamily="34" charset="0"/>
              <a:sym typeface="Helvetica Neue"/>
            </a:endParaRPr>
          </a:p>
        </p:txBody>
      </p:sp>
      <p:graphicFrame>
        <p:nvGraphicFramePr>
          <p:cNvPr id="10" name="Chart 9"/>
          <p:cNvGraphicFramePr/>
          <p:nvPr>
            <p:extLst>
              <p:ext uri="{D42A27DB-BD31-4B8C-83A1-F6EECF244321}">
                <p14:modId xmlns:p14="http://schemas.microsoft.com/office/powerpoint/2010/main" xmlns="" val="2462065200"/>
              </p:ext>
            </p:extLst>
          </p:nvPr>
        </p:nvGraphicFramePr>
        <p:xfrm>
          <a:off x="8605684" y="2782628"/>
          <a:ext cx="8196415" cy="582161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686300" y="9430628"/>
            <a:ext cx="18338585" cy="2074414"/>
          </a:xfrm>
          <a:prstGeom prst="rect">
            <a:avLst/>
          </a:prstGeom>
        </p:spPr>
        <p:txBody>
          <a:bodyPr wrap="square">
            <a:spAutoFit/>
          </a:bodyPr>
          <a:lstStyle/>
          <a:p>
            <a:pPr algn="just">
              <a:lnSpc>
                <a:spcPct val="115000"/>
              </a:lnSpc>
              <a:spcAft>
                <a:spcPts val="0"/>
              </a:spcAft>
            </a:pPr>
            <a:r>
              <a:rPr lang="en-GB"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During the year under review, the Office of the Military Ombud received a total of </a:t>
            </a:r>
            <a:r>
              <a:rPr lang="en-GB" sz="2800" b="1"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308</a:t>
            </a:r>
            <a:r>
              <a:rPr lang="en-GB"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 new complaints. A total of </a:t>
            </a:r>
            <a:r>
              <a:rPr lang="en-GB" sz="2800" b="1"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306 </a:t>
            </a:r>
            <a:r>
              <a:rPr lang="en-GB"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complaints relate to service conditions of members of the SANDF which amounts to </a:t>
            </a:r>
            <a:r>
              <a:rPr lang="en-GB" sz="2800" b="1"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99%</a:t>
            </a:r>
            <a:r>
              <a:rPr lang="en-GB"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 of the new complaints received. Only </a:t>
            </a:r>
            <a:r>
              <a:rPr lang="en-GB" sz="2800" b="1"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2 </a:t>
            </a:r>
            <a:r>
              <a:rPr lang="en-GB"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complaints were received with regards to the official conduct of a member.</a:t>
            </a:r>
            <a:endParaRPr lang="en-ZA" sz="2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2471138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71516" y="28299"/>
            <a:ext cx="1982492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TextBox 7"/>
          <p:cNvSpPr txBox="1"/>
          <p:nvPr/>
        </p:nvSpPr>
        <p:spPr>
          <a:xfrm>
            <a:off x="4171516" y="1915212"/>
            <a:ext cx="7892541"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828432" rtl="0" fontAlgn="auto" latinLnBrk="1" hangingPunct="0">
              <a:lnSpc>
                <a:spcPct val="100000"/>
              </a:lnSpc>
              <a:spcBef>
                <a:spcPts val="0"/>
              </a:spcBef>
              <a:spcAft>
                <a:spcPts val="0"/>
              </a:spcAft>
              <a:buClrTx/>
              <a:buSzTx/>
              <a:buFontTx/>
              <a:buNone/>
              <a:tabLst/>
            </a:pPr>
            <a:r>
              <a:rPr lang="en-ZA" u="sng" dirty="0" smtClean="0">
                <a:solidFill>
                  <a:schemeClr val="tx1"/>
                </a:solidFill>
                <a:latin typeface="Arial Rounded MT Bold" panose="020F0704030504030204" pitchFamily="34" charset="0"/>
              </a:rPr>
              <a:t>Complaints Category Information</a:t>
            </a:r>
            <a:r>
              <a:rPr lang="en-ZA" dirty="0" smtClean="0">
                <a:solidFill>
                  <a:schemeClr val="tx1"/>
                </a:solidFill>
                <a:latin typeface="Arial Rounded MT Bold" panose="020F0704030504030204" pitchFamily="34" charset="0"/>
              </a:rPr>
              <a:t>.  </a:t>
            </a:r>
            <a:endParaRPr kumimoji="0" lang="en-ZA" sz="3600" b="0" i="0" strike="noStrike" cap="none" spc="0" normalizeH="0" baseline="0" dirty="0">
              <a:ln>
                <a:noFill/>
              </a:ln>
              <a:solidFill>
                <a:schemeClr val="tx1"/>
              </a:solidFill>
              <a:effectLst/>
              <a:uFillTx/>
              <a:latin typeface="Arial Rounded MT Bold" panose="020F0704030504030204" pitchFamily="34" charset="0"/>
              <a:sym typeface="Helvetica Neue"/>
            </a:endParaRPr>
          </a:p>
        </p:txBody>
      </p:sp>
      <p:graphicFrame>
        <p:nvGraphicFramePr>
          <p:cNvPr id="3" name="Table 2"/>
          <p:cNvGraphicFramePr>
            <a:graphicFrameLocks noGrp="1"/>
          </p:cNvGraphicFramePr>
          <p:nvPr>
            <p:extLst>
              <p:ext uri="{D42A27DB-BD31-4B8C-83A1-F6EECF244321}">
                <p14:modId xmlns:p14="http://schemas.microsoft.com/office/powerpoint/2010/main" xmlns="" val="1297023696"/>
              </p:ext>
            </p:extLst>
          </p:nvPr>
        </p:nvGraphicFramePr>
        <p:xfrm>
          <a:off x="5224726" y="3039175"/>
          <a:ext cx="15654074" cy="7106856"/>
        </p:xfrm>
        <a:graphic>
          <a:graphicData uri="http://schemas.openxmlformats.org/drawingml/2006/table">
            <a:tbl>
              <a:tblPr firstRow="1" firstCol="1" bandRow="1"/>
              <a:tblGrid>
                <a:gridCol w="11313437">
                  <a:extLst>
                    <a:ext uri="{9D8B030D-6E8A-4147-A177-3AD203B41FA5}">
                      <a16:colId xmlns:a16="http://schemas.microsoft.com/office/drawing/2014/main" xmlns="" val="20000"/>
                    </a:ext>
                  </a:extLst>
                </a:gridCol>
                <a:gridCol w="4340637">
                  <a:extLst>
                    <a:ext uri="{9D8B030D-6E8A-4147-A177-3AD203B41FA5}">
                      <a16:colId xmlns:a16="http://schemas.microsoft.com/office/drawing/2014/main" xmlns="" val="20001"/>
                    </a:ext>
                  </a:extLst>
                </a:gridCol>
              </a:tblGrid>
              <a:tr h="592238">
                <a:tc>
                  <a:txBody>
                    <a:bodyPr/>
                    <a:lstStyle/>
                    <a:p>
                      <a:pPr algn="ctr">
                        <a:lnSpc>
                          <a:spcPct val="107000"/>
                        </a:lnSpc>
                        <a:spcAft>
                          <a:spcPts val="0"/>
                        </a:spcAft>
                      </a:pPr>
                      <a:r>
                        <a:rPr lang="en-GB" sz="2600" b="1">
                          <a:effectLst/>
                          <a:latin typeface="Arial Rounded MT Bold" panose="020F0704030504030204" pitchFamily="34" charset="0"/>
                          <a:ea typeface="Calibri" panose="020F0502020204030204" pitchFamily="34" charset="0"/>
                          <a:cs typeface="Arial" panose="020B0604020202020204" pitchFamily="34" charset="0"/>
                        </a:rPr>
                        <a:t>Category</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600" b="1">
                          <a:effectLst/>
                          <a:latin typeface="Arial Rounded MT Bold" panose="020F0704030504030204" pitchFamily="34" charset="0"/>
                          <a:ea typeface="Calibri" panose="020F0502020204030204" pitchFamily="34" charset="0"/>
                          <a:cs typeface="Arial" panose="020B0604020202020204" pitchFamily="34" charset="0"/>
                        </a:rPr>
                        <a:t>Received in FY2019/20</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592238">
                <a:tc>
                  <a:txBody>
                    <a:bodyPr/>
                    <a:lstStyle/>
                    <a:p>
                      <a:pPr algn="ct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a.</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b.</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592238">
                <a:tc>
                  <a:txBody>
                    <a:bodyPr/>
                    <a:lstStyle/>
                    <a:p>
                      <a:pP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Promotion, Demotion and Career Intervention</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61</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92238">
                <a:tc>
                  <a:txBody>
                    <a:bodyPr/>
                    <a:lstStyle/>
                    <a:p>
                      <a:pP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Service Benefits and Working Environment</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58</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92238">
                <a:tc>
                  <a:txBody>
                    <a:bodyPr/>
                    <a:lstStyle/>
                    <a:p>
                      <a:pP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Remuneration</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52</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92238">
                <a:tc>
                  <a:txBody>
                    <a:bodyPr/>
                    <a:lstStyle/>
                    <a:p>
                      <a:pP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Service Termination</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45</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92238">
                <a:tc>
                  <a:txBody>
                    <a:bodyPr/>
                    <a:lstStyle/>
                    <a:p>
                      <a:pP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Utilisation and Placement</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19</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92238">
                <a:tc>
                  <a:txBody>
                    <a:bodyPr/>
                    <a:lstStyle/>
                    <a:p>
                      <a:pP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Grievance / Discipline Procedures</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18</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92238">
                <a:tc>
                  <a:txBody>
                    <a:bodyPr/>
                    <a:lstStyle/>
                    <a:p>
                      <a:pP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Education, Training and Development</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7</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92238">
                <a:tc>
                  <a:txBody>
                    <a:bodyPr/>
                    <a:lstStyle/>
                    <a:p>
                      <a:pP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Official Conduct of Member of SANDF</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2</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592238">
                <a:tc>
                  <a:txBody>
                    <a:bodyPr/>
                    <a:lstStyle/>
                    <a:p>
                      <a:pP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Other</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46</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592238">
                <a:tc>
                  <a:txBody>
                    <a:bodyPr/>
                    <a:lstStyle/>
                    <a:p>
                      <a:pPr>
                        <a:lnSpc>
                          <a:spcPct val="107000"/>
                        </a:lnSpc>
                        <a:spcAft>
                          <a:spcPts val="0"/>
                        </a:spcAft>
                      </a:pPr>
                      <a:r>
                        <a:rPr lang="en-GB" sz="2600" b="1">
                          <a:effectLst/>
                          <a:latin typeface="Arial Rounded MT Bold" panose="020F0704030504030204" pitchFamily="34" charset="0"/>
                          <a:ea typeface="Calibri" panose="020F0502020204030204" pitchFamily="34" charset="0"/>
                          <a:cs typeface="Times New Roman" panose="02020603050405020304" pitchFamily="18" charset="0"/>
                        </a:rPr>
                        <a:t>Total</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2600" b="1" dirty="0">
                          <a:effectLst/>
                          <a:latin typeface="Arial Rounded MT Bold" panose="020F0704030504030204" pitchFamily="34" charset="0"/>
                          <a:ea typeface="Calibri" panose="020F0502020204030204" pitchFamily="34" charset="0"/>
                          <a:cs typeface="Arial" panose="020B0604020202020204" pitchFamily="34" charset="0"/>
                        </a:rPr>
                        <a:t>308</a:t>
                      </a:r>
                      <a:endParaRPr lang="en-ZA" sz="26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11"/>
                  </a:ext>
                </a:extLst>
              </a:tr>
            </a:tbl>
          </a:graphicData>
        </a:graphic>
      </p:graphicFrame>
      <p:sp>
        <p:nvSpPr>
          <p:cNvPr id="11" name="Rounded Rectangular Callout 10"/>
          <p:cNvSpPr/>
          <p:nvPr/>
        </p:nvSpPr>
        <p:spPr>
          <a:xfrm>
            <a:off x="7894320" y="10820400"/>
            <a:ext cx="10942320" cy="2043295"/>
          </a:xfrm>
          <a:prstGeom prst="wedgeRoundRectCallout">
            <a:avLst>
              <a:gd name="adj1" fmla="val -60666"/>
              <a:gd name="adj2" fmla="val -125514"/>
              <a:gd name="adj3" fmla="val 1666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3"/>
          <p:cNvSpPr>
            <a:spLocks noChangeArrowheads="1"/>
          </p:cNvSpPr>
          <p:nvPr/>
        </p:nvSpPr>
        <p:spPr bwMode="auto">
          <a:xfrm>
            <a:off x="7894320" y="11136842"/>
            <a:ext cx="1094232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The Complaints recorded under other range from complaints relating to military veteran benefits of which the Military Ombud does not have a mandate as well as those from members relating to incorrect capturing of reason for exiting the SANDF</a:t>
            </a:r>
            <a:endParaRPr kumimoji="0" lang="en-GB" altLang="en-US" sz="2400" b="0" i="0" u="none" strike="noStrike" cap="none" normalizeH="0" baseline="0" dirty="0" smtClean="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xmlns="" val="133559090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71516" y="28299"/>
            <a:ext cx="1982492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TextBox 7"/>
          <p:cNvSpPr txBox="1"/>
          <p:nvPr/>
        </p:nvSpPr>
        <p:spPr>
          <a:xfrm>
            <a:off x="4171516" y="2364806"/>
            <a:ext cx="19431433" cy="32316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rtl="0" latinLnBrk="1" hangingPunct="0"/>
            <a:r>
              <a:rPr lang="en-ZA" u="sng" dirty="0" smtClean="0">
                <a:solidFill>
                  <a:schemeClr val="tx1"/>
                </a:solidFill>
                <a:latin typeface="Arial Rounded MT Bold" panose="020F0704030504030204" pitchFamily="34" charset="0"/>
              </a:rPr>
              <a:t>Number of Complaints per Service /  Members of the Public</a:t>
            </a:r>
            <a:r>
              <a:rPr lang="en-ZA" dirty="0" smtClean="0">
                <a:solidFill>
                  <a:schemeClr val="tx1"/>
                </a:solidFill>
                <a:latin typeface="Arial Rounded MT Bold" panose="020F0704030504030204" pitchFamily="34" charset="0"/>
              </a:rPr>
              <a:t>. </a:t>
            </a:r>
          </a:p>
          <a:p>
            <a:pPr marL="542925" algn="just" rtl="0" latinLnBrk="1" hangingPunct="0"/>
            <a:r>
              <a:rPr lang="en-GB" sz="2800" dirty="0" smtClean="0">
                <a:solidFill>
                  <a:schemeClr val="tx1"/>
                </a:solidFill>
                <a:latin typeface="Arial Rounded MT Bold" panose="020F0704030504030204" pitchFamily="34" charset="0"/>
              </a:rPr>
              <a:t>The </a:t>
            </a:r>
            <a:r>
              <a:rPr lang="en-GB" sz="2800" dirty="0">
                <a:solidFill>
                  <a:schemeClr val="tx1"/>
                </a:solidFill>
                <a:latin typeface="Arial Rounded MT Bold" panose="020F0704030504030204" pitchFamily="34" charset="0"/>
              </a:rPr>
              <a:t>majority of complaints received during this Financial Year were against the SA Army at </a:t>
            </a:r>
            <a:r>
              <a:rPr lang="en-GB" sz="2800" b="1" dirty="0">
                <a:solidFill>
                  <a:schemeClr val="tx1"/>
                </a:solidFill>
                <a:latin typeface="Arial Rounded MT Bold" panose="020F0704030504030204" pitchFamily="34" charset="0"/>
              </a:rPr>
              <a:t>167 </a:t>
            </a:r>
            <a:r>
              <a:rPr lang="en-GB" sz="2800" dirty="0">
                <a:solidFill>
                  <a:schemeClr val="tx1"/>
                </a:solidFill>
                <a:latin typeface="Arial Rounded MT Bold" panose="020F0704030504030204" pitchFamily="34" charset="0"/>
              </a:rPr>
              <a:t>which is </a:t>
            </a:r>
            <a:r>
              <a:rPr lang="en-GB" sz="2800" b="1" dirty="0">
                <a:solidFill>
                  <a:schemeClr val="tx1"/>
                </a:solidFill>
                <a:latin typeface="Arial Rounded MT Bold" panose="020F0704030504030204" pitchFamily="34" charset="0"/>
              </a:rPr>
              <a:t>54%</a:t>
            </a:r>
            <a:r>
              <a:rPr lang="en-GB" sz="2800" dirty="0">
                <a:solidFill>
                  <a:schemeClr val="tx1"/>
                </a:solidFill>
                <a:latin typeface="Arial Rounded MT Bold" panose="020F0704030504030204" pitchFamily="34" charset="0"/>
              </a:rPr>
              <a:t> of </a:t>
            </a:r>
            <a:r>
              <a:rPr lang="en-GB" sz="2800" dirty="0" smtClean="0">
                <a:solidFill>
                  <a:schemeClr val="tx1"/>
                </a:solidFill>
                <a:latin typeface="Arial Rounded MT Bold" panose="020F0704030504030204" pitchFamily="34" charset="0"/>
              </a:rPr>
              <a:t>the </a:t>
            </a:r>
            <a:r>
              <a:rPr lang="en-GB" sz="2800" dirty="0">
                <a:solidFill>
                  <a:schemeClr val="tx1"/>
                </a:solidFill>
                <a:latin typeface="Arial Rounded MT Bold" panose="020F0704030504030204" pitchFamily="34" charset="0"/>
              </a:rPr>
              <a:t>total new complaints received during the year. Complaints from members of the </a:t>
            </a:r>
            <a:r>
              <a:rPr lang="en-GB" sz="2800" dirty="0" smtClean="0">
                <a:solidFill>
                  <a:schemeClr val="tx1"/>
                </a:solidFill>
                <a:latin typeface="Arial Rounded MT Bold" panose="020F0704030504030204" pitchFamily="34" charset="0"/>
              </a:rPr>
              <a:t>public </a:t>
            </a:r>
            <a:r>
              <a:rPr lang="en-GB" sz="2800" dirty="0">
                <a:solidFill>
                  <a:schemeClr val="tx1"/>
                </a:solidFill>
                <a:latin typeface="Arial Rounded MT Bold" panose="020F0704030504030204" pitchFamily="34" charset="0"/>
              </a:rPr>
              <a:t>were only 13 of which only 2 related to the official </a:t>
            </a:r>
            <a:r>
              <a:rPr lang="en-GB" sz="2800" dirty="0" smtClean="0">
                <a:solidFill>
                  <a:schemeClr val="tx1"/>
                </a:solidFill>
                <a:latin typeface="Arial Rounded MT Bold" panose="020F0704030504030204" pitchFamily="34" charset="0"/>
              </a:rPr>
              <a:t>conduct </a:t>
            </a:r>
            <a:r>
              <a:rPr lang="en-GB" sz="2800" dirty="0">
                <a:solidFill>
                  <a:schemeClr val="tx1"/>
                </a:solidFill>
                <a:latin typeface="Arial Rounded MT Bold" panose="020F0704030504030204" pitchFamily="34" charset="0"/>
              </a:rPr>
              <a:t>of a member. Majority of complaints from members of the public </a:t>
            </a:r>
            <a:endParaRPr lang="en-GB" sz="2800" dirty="0" smtClean="0">
              <a:solidFill>
                <a:schemeClr val="tx1"/>
              </a:solidFill>
              <a:latin typeface="Arial Rounded MT Bold" panose="020F0704030504030204" pitchFamily="34" charset="0"/>
            </a:endParaRPr>
          </a:p>
          <a:p>
            <a:pPr marL="542925" algn="just" rtl="0" latinLnBrk="1" hangingPunct="0"/>
            <a:r>
              <a:rPr lang="en-GB" sz="2800" dirty="0" smtClean="0">
                <a:solidFill>
                  <a:schemeClr val="tx1"/>
                </a:solidFill>
                <a:latin typeface="Arial Rounded MT Bold" panose="020F0704030504030204" pitchFamily="34" charset="0"/>
              </a:rPr>
              <a:t>were </a:t>
            </a:r>
            <a:r>
              <a:rPr lang="en-GB" sz="2800" dirty="0">
                <a:solidFill>
                  <a:schemeClr val="tx1"/>
                </a:solidFill>
                <a:latin typeface="Arial Rounded MT Bold" panose="020F0704030504030204" pitchFamily="34" charset="0"/>
              </a:rPr>
              <a:t>those who complained on behalf </a:t>
            </a:r>
            <a:r>
              <a:rPr lang="en-GB" sz="2800" dirty="0" smtClean="0">
                <a:solidFill>
                  <a:schemeClr val="tx1"/>
                </a:solidFill>
                <a:latin typeface="Arial Rounded MT Bold" panose="020F0704030504030204" pitchFamily="34" charset="0"/>
              </a:rPr>
              <a:t>of members</a:t>
            </a:r>
            <a:r>
              <a:rPr lang="en-GB" sz="2800" dirty="0">
                <a:solidFill>
                  <a:schemeClr val="tx1"/>
                </a:solidFill>
                <a:latin typeface="Arial Rounded MT Bold" panose="020F0704030504030204" pitchFamily="34" charset="0"/>
              </a:rPr>
              <a:t>. This year the office also saw an influx of complaints from members of </a:t>
            </a:r>
            <a:r>
              <a:rPr lang="en-GB" sz="2800" dirty="0" smtClean="0">
                <a:solidFill>
                  <a:schemeClr val="tx1"/>
                </a:solidFill>
                <a:latin typeface="Arial Rounded MT Bold" panose="020F0704030504030204" pitchFamily="34" charset="0"/>
              </a:rPr>
              <a:t>former </a:t>
            </a:r>
            <a:r>
              <a:rPr lang="en-GB" sz="2800" dirty="0">
                <a:solidFill>
                  <a:schemeClr val="tx1"/>
                </a:solidFill>
                <a:latin typeface="Arial Rounded MT Bold" panose="020F0704030504030204" pitchFamily="34" charset="0"/>
              </a:rPr>
              <a:t>Non Statutory Forces who required assistance with accessing military veterans</a:t>
            </a:r>
            <a:r>
              <a:rPr lang="en-GB" sz="2800" dirty="0" smtClean="0">
                <a:solidFill>
                  <a:schemeClr val="tx1"/>
                </a:solidFill>
                <a:latin typeface="Arial Rounded MT Bold" panose="020F0704030504030204" pitchFamily="34" charset="0"/>
              </a:rPr>
              <a:t>’ benefits</a:t>
            </a:r>
            <a:r>
              <a:rPr lang="en-GB" sz="2800" dirty="0">
                <a:solidFill>
                  <a:schemeClr val="tx1"/>
                </a:solidFill>
                <a:latin typeface="Arial Rounded MT Bold" panose="020F0704030504030204" pitchFamily="34" charset="0"/>
              </a:rPr>
              <a:t>. </a:t>
            </a:r>
            <a:endParaRPr lang="en-GB" sz="2800" dirty="0" smtClean="0">
              <a:solidFill>
                <a:schemeClr val="tx1"/>
              </a:solidFill>
              <a:latin typeface="Arial Rounded MT Bold" panose="020F0704030504030204" pitchFamily="34" charset="0"/>
            </a:endParaRPr>
          </a:p>
          <a:p>
            <a:pPr marL="542925" algn="just" rtl="0" latinLnBrk="1" hangingPunct="0"/>
            <a:r>
              <a:rPr lang="en-GB" sz="2800" dirty="0" smtClean="0">
                <a:solidFill>
                  <a:schemeClr val="tx1"/>
                </a:solidFill>
                <a:latin typeface="Arial Rounded MT Bold" panose="020F0704030504030204" pitchFamily="34" charset="0"/>
              </a:rPr>
              <a:t>These </a:t>
            </a:r>
            <a:r>
              <a:rPr lang="en-GB" sz="2800" dirty="0">
                <a:solidFill>
                  <a:schemeClr val="tx1"/>
                </a:solidFill>
                <a:latin typeface="Arial Rounded MT Bold" panose="020F0704030504030204" pitchFamily="34" charset="0"/>
              </a:rPr>
              <a:t>complaints were referred to the </a:t>
            </a:r>
            <a:r>
              <a:rPr lang="en-GB" sz="2800" dirty="0" smtClean="0">
                <a:solidFill>
                  <a:schemeClr val="tx1"/>
                </a:solidFill>
                <a:latin typeface="Arial Rounded MT Bold" panose="020F0704030504030204" pitchFamily="34" charset="0"/>
              </a:rPr>
              <a:t>Department </a:t>
            </a:r>
            <a:r>
              <a:rPr lang="en-GB" sz="2800" dirty="0">
                <a:solidFill>
                  <a:schemeClr val="tx1"/>
                </a:solidFill>
                <a:latin typeface="Arial Rounded MT Bold" panose="020F0704030504030204" pitchFamily="34" charset="0"/>
              </a:rPr>
              <a:t>of Military Veterans for </a:t>
            </a:r>
            <a:r>
              <a:rPr lang="en-GB" sz="2800" dirty="0" smtClean="0">
                <a:solidFill>
                  <a:schemeClr val="tx1"/>
                </a:solidFill>
                <a:latin typeface="Arial Rounded MT Bold" panose="020F0704030504030204" pitchFamily="34" charset="0"/>
              </a:rPr>
              <a:t>assistance</a:t>
            </a:r>
            <a:r>
              <a:rPr lang="en-GB" sz="2800" dirty="0">
                <a:solidFill>
                  <a:schemeClr val="tx1"/>
                </a:solidFill>
                <a:latin typeface="Arial Rounded MT Bold" panose="020F0704030504030204" pitchFamily="34" charset="0"/>
              </a:rPr>
              <a:t>.</a:t>
            </a:r>
            <a:r>
              <a:rPr lang="en-ZA" sz="2800" dirty="0" smtClean="0">
                <a:solidFill>
                  <a:schemeClr val="tx1"/>
                </a:solidFill>
                <a:latin typeface="Arial Rounded MT Bold" panose="020F0704030504030204" pitchFamily="34" charset="0"/>
              </a:rPr>
              <a:t>  </a:t>
            </a:r>
            <a:endParaRPr kumimoji="0" lang="en-ZA" sz="2800" b="0" i="0" strike="noStrike" cap="none" spc="0" normalizeH="0" baseline="0" dirty="0">
              <a:ln>
                <a:noFill/>
              </a:ln>
              <a:solidFill>
                <a:schemeClr val="tx1"/>
              </a:solidFill>
              <a:effectLst/>
              <a:uFillTx/>
              <a:latin typeface="Arial Rounded MT Bold" panose="020F0704030504030204" pitchFamily="34" charset="0"/>
              <a:sym typeface="Helvetica Neue"/>
            </a:endParaRPr>
          </a:p>
        </p:txBody>
      </p:sp>
      <p:pic>
        <p:nvPicPr>
          <p:cNvPr id="4" name="Picture 3"/>
          <p:cNvPicPr>
            <a:picLocks noChangeAspect="1"/>
          </p:cNvPicPr>
          <p:nvPr/>
        </p:nvPicPr>
        <p:blipFill>
          <a:blip r:embed="rId3"/>
          <a:stretch>
            <a:fillRect/>
          </a:stretch>
        </p:blipFill>
        <p:spPr>
          <a:xfrm>
            <a:off x="6172200" y="5835877"/>
            <a:ext cx="15487649" cy="7360618"/>
          </a:xfrm>
          <a:prstGeom prst="rect">
            <a:avLst/>
          </a:prstGeom>
        </p:spPr>
      </p:pic>
    </p:spTree>
    <p:extLst>
      <p:ext uri="{BB962C8B-B14F-4D97-AF65-F5344CB8AC3E}">
        <p14:creationId xmlns:p14="http://schemas.microsoft.com/office/powerpoint/2010/main" xmlns="" val="356791275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71516" y="28299"/>
            <a:ext cx="1982492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TextBox 7"/>
          <p:cNvSpPr txBox="1"/>
          <p:nvPr/>
        </p:nvSpPr>
        <p:spPr>
          <a:xfrm>
            <a:off x="4171516" y="2364806"/>
            <a:ext cx="19431433"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rtl="0" latinLnBrk="1" hangingPunct="0"/>
            <a:r>
              <a:rPr lang="en-ZA" u="sng" dirty="0" smtClean="0">
                <a:solidFill>
                  <a:schemeClr val="tx1"/>
                </a:solidFill>
                <a:latin typeface="Arial Rounded MT Bold" panose="020F0704030504030204" pitchFamily="34" charset="0"/>
              </a:rPr>
              <a:t>Complaints from Current, Former and Members of the Public</a:t>
            </a:r>
            <a:r>
              <a:rPr lang="en-ZA" dirty="0" smtClean="0">
                <a:solidFill>
                  <a:schemeClr val="tx1"/>
                </a:solidFill>
                <a:latin typeface="Arial Rounded MT Bold" panose="020F0704030504030204" pitchFamily="34" charset="0"/>
              </a:rPr>
              <a:t>. </a:t>
            </a:r>
          </a:p>
        </p:txBody>
      </p:sp>
      <p:pic>
        <p:nvPicPr>
          <p:cNvPr id="3" name="Picture 2"/>
          <p:cNvPicPr>
            <a:picLocks noChangeAspect="1"/>
          </p:cNvPicPr>
          <p:nvPr/>
        </p:nvPicPr>
        <p:blipFill>
          <a:blip r:embed="rId3"/>
          <a:stretch>
            <a:fillRect/>
          </a:stretch>
        </p:blipFill>
        <p:spPr>
          <a:xfrm>
            <a:off x="7000876" y="3157016"/>
            <a:ext cx="9646096" cy="549480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1393799809"/>
              </p:ext>
            </p:extLst>
          </p:nvPr>
        </p:nvGraphicFramePr>
        <p:xfrm>
          <a:off x="4457700" y="9279066"/>
          <a:ext cx="8629650" cy="4206240"/>
        </p:xfrm>
        <a:graphic>
          <a:graphicData uri="http://schemas.openxmlformats.org/drawingml/2006/table">
            <a:tbl>
              <a:tblPr firstRow="1" firstCol="1" bandRow="1"/>
              <a:tblGrid>
                <a:gridCol w="5180149">
                  <a:extLst>
                    <a:ext uri="{9D8B030D-6E8A-4147-A177-3AD203B41FA5}">
                      <a16:colId xmlns:a16="http://schemas.microsoft.com/office/drawing/2014/main" xmlns="" val="20000"/>
                    </a:ext>
                  </a:extLst>
                </a:gridCol>
                <a:gridCol w="3449501">
                  <a:extLst>
                    <a:ext uri="{9D8B030D-6E8A-4147-A177-3AD203B41FA5}">
                      <a16:colId xmlns:a16="http://schemas.microsoft.com/office/drawing/2014/main" xmlns="" val="20001"/>
                    </a:ext>
                  </a:extLst>
                </a:gridCol>
              </a:tblGrid>
              <a:tr h="0">
                <a:tc>
                  <a:txBody>
                    <a:bodyPr/>
                    <a:lstStyle/>
                    <a:p>
                      <a:pPr algn="ctr">
                        <a:lnSpc>
                          <a:spcPct val="115000"/>
                        </a:lnSpc>
                        <a:spcAft>
                          <a:spcPts val="0"/>
                        </a:spcAft>
                      </a:pPr>
                      <a:r>
                        <a:rPr lang="en-GB" sz="2400" b="1">
                          <a:effectLst/>
                          <a:latin typeface="Arial Rounded MT Bold" panose="020F0704030504030204" pitchFamily="34" charset="0"/>
                          <a:ea typeface="Calibri" panose="020F0502020204030204" pitchFamily="34" charset="0"/>
                          <a:cs typeface="Arial" panose="020B0604020202020204" pitchFamily="34" charset="0"/>
                        </a:rPr>
                        <a:t>Rank Levels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400" b="1">
                          <a:effectLst/>
                          <a:latin typeface="Arial Rounded MT Bold" panose="020F0704030504030204" pitchFamily="34" charset="0"/>
                          <a:ea typeface="Calibri" panose="020F0502020204030204" pitchFamily="34" charset="0"/>
                          <a:cs typeface="Arial" panose="020B0604020202020204" pitchFamily="34" charset="0"/>
                        </a:rPr>
                        <a:t>Number</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0">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a.</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b.</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Generals/ Flag Officers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2</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Senior Officers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24</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Officers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18</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Candidate Officers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4</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Warrant Officers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10</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NCO’s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81</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Other Ranks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41</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gn="just">
                        <a:lnSpc>
                          <a:spcPct val="115000"/>
                        </a:lnSpc>
                        <a:spcAft>
                          <a:spcPts val="0"/>
                        </a:spcAft>
                      </a:pPr>
                      <a:r>
                        <a:rPr lang="en-GB" sz="2400" b="1">
                          <a:effectLst/>
                          <a:latin typeface="Arial Rounded MT Bold" panose="020F0704030504030204" pitchFamily="34" charset="0"/>
                          <a:ea typeface="Calibri" panose="020F0502020204030204" pitchFamily="34" charset="0"/>
                          <a:cs typeface="Arial" panose="020B0604020202020204" pitchFamily="34" charset="0"/>
                        </a:rPr>
                        <a:t>Total</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180</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614265682"/>
              </p:ext>
            </p:extLst>
          </p:nvPr>
        </p:nvGraphicFramePr>
        <p:xfrm>
          <a:off x="14287500" y="9279066"/>
          <a:ext cx="9315449" cy="4206240"/>
        </p:xfrm>
        <a:graphic>
          <a:graphicData uri="http://schemas.openxmlformats.org/drawingml/2006/table">
            <a:tbl>
              <a:tblPr firstRow="1" firstCol="1" bandRow="1"/>
              <a:tblGrid>
                <a:gridCol w="6208561">
                  <a:extLst>
                    <a:ext uri="{9D8B030D-6E8A-4147-A177-3AD203B41FA5}">
                      <a16:colId xmlns:a16="http://schemas.microsoft.com/office/drawing/2014/main" xmlns="" val="20000"/>
                    </a:ext>
                  </a:extLst>
                </a:gridCol>
                <a:gridCol w="3106888">
                  <a:extLst>
                    <a:ext uri="{9D8B030D-6E8A-4147-A177-3AD203B41FA5}">
                      <a16:colId xmlns:a16="http://schemas.microsoft.com/office/drawing/2014/main" xmlns="" val="20001"/>
                    </a:ext>
                  </a:extLst>
                </a:gridCol>
              </a:tblGrid>
              <a:tr h="0">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Rank Levels</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400" b="1">
                          <a:effectLst/>
                          <a:latin typeface="Arial Rounded MT Bold" panose="020F0704030504030204" pitchFamily="34" charset="0"/>
                          <a:ea typeface="Calibri" panose="020F0502020204030204" pitchFamily="34" charset="0"/>
                          <a:cs typeface="Arial" panose="020B0604020202020204" pitchFamily="34" charset="0"/>
                        </a:rPr>
                        <a:t>Number</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0">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a.</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b.</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Generals/ Flag Officers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1</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Senior Officers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8</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Officers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4</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Candidate Officers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2</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gn="just">
                        <a:lnSpc>
                          <a:spcPct val="115000"/>
                        </a:lnSpc>
                        <a:spcAft>
                          <a:spcPts val="0"/>
                        </a:spcAft>
                      </a:pPr>
                      <a:r>
                        <a:rPr lang="en-GB" sz="2400" dirty="0">
                          <a:effectLst/>
                          <a:latin typeface="Arial Rounded MT Bold" panose="020F0704030504030204" pitchFamily="34" charset="0"/>
                          <a:ea typeface="Calibri" panose="020F0502020204030204" pitchFamily="34" charset="0"/>
                          <a:cs typeface="Arial" panose="020B0604020202020204" pitchFamily="34" charset="0"/>
                        </a:rPr>
                        <a:t>Warrant Officers</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4</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NCO’s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15</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Other Ranks</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80</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gn="just">
                        <a:lnSpc>
                          <a:spcPct val="115000"/>
                        </a:lnSpc>
                        <a:spcAft>
                          <a:spcPts val="0"/>
                        </a:spcAft>
                      </a:pPr>
                      <a:r>
                        <a:rPr lang="en-GB" sz="2400" b="1">
                          <a:effectLst/>
                          <a:latin typeface="Arial Rounded MT Bold" panose="020F0704030504030204" pitchFamily="34" charset="0"/>
                          <a:ea typeface="Calibri" panose="020F0502020204030204" pitchFamily="34" charset="0"/>
                          <a:cs typeface="Arial" panose="020B0604020202020204" pitchFamily="34" charset="0"/>
                        </a:rPr>
                        <a:t>Total</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114</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9"/>
                  </a:ext>
                </a:extLst>
              </a:tr>
            </a:tbl>
          </a:graphicData>
        </a:graphic>
      </p:graphicFrame>
      <p:sp>
        <p:nvSpPr>
          <p:cNvPr id="14" name="TextBox 13"/>
          <p:cNvSpPr txBox="1"/>
          <p:nvPr/>
        </p:nvSpPr>
        <p:spPr>
          <a:xfrm>
            <a:off x="4495367" y="8638845"/>
            <a:ext cx="8591984" cy="584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rtl="0" latinLnBrk="1" hangingPunct="0"/>
            <a:r>
              <a:rPr lang="en-ZA" sz="3200" u="sng" dirty="0" smtClean="0">
                <a:solidFill>
                  <a:schemeClr val="tx1"/>
                </a:solidFill>
                <a:latin typeface="Arial Rounded MT Bold" panose="020F0704030504030204" pitchFamily="34" charset="0"/>
              </a:rPr>
              <a:t>Complaints from Current Members</a:t>
            </a:r>
            <a:r>
              <a:rPr lang="en-ZA" sz="3200" dirty="0" smtClean="0">
                <a:solidFill>
                  <a:schemeClr val="tx1"/>
                </a:solidFill>
                <a:latin typeface="Arial Rounded MT Bold" panose="020F0704030504030204" pitchFamily="34" charset="0"/>
              </a:rPr>
              <a:t>. </a:t>
            </a:r>
          </a:p>
        </p:txBody>
      </p:sp>
      <p:sp>
        <p:nvSpPr>
          <p:cNvPr id="15" name="TextBox 14"/>
          <p:cNvSpPr txBox="1"/>
          <p:nvPr/>
        </p:nvSpPr>
        <p:spPr>
          <a:xfrm>
            <a:off x="14306117" y="8648370"/>
            <a:ext cx="8591984" cy="584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rtl="0" latinLnBrk="1" hangingPunct="0"/>
            <a:r>
              <a:rPr lang="en-ZA" sz="3200" u="sng" dirty="0" smtClean="0">
                <a:solidFill>
                  <a:schemeClr val="tx1"/>
                </a:solidFill>
                <a:latin typeface="Arial Rounded MT Bold" panose="020F0704030504030204" pitchFamily="34" charset="0"/>
              </a:rPr>
              <a:t>Complaints from Former Members</a:t>
            </a:r>
            <a:r>
              <a:rPr lang="en-ZA" sz="3200" dirty="0" smtClean="0">
                <a:solidFill>
                  <a:schemeClr val="tx1"/>
                </a:solidFill>
                <a:latin typeface="Arial Rounded MT Bold" panose="020F0704030504030204" pitchFamily="34" charset="0"/>
              </a:rPr>
              <a:t>. </a:t>
            </a:r>
          </a:p>
        </p:txBody>
      </p:sp>
      <p:sp>
        <p:nvSpPr>
          <p:cNvPr id="11" name="Rectangular Callout 10"/>
          <p:cNvSpPr/>
          <p:nvPr/>
        </p:nvSpPr>
        <p:spPr>
          <a:xfrm>
            <a:off x="17373600" y="3725508"/>
            <a:ext cx="6622835" cy="3994797"/>
          </a:xfrm>
          <a:prstGeom prst="wedgeRectCallout">
            <a:avLst>
              <a:gd name="adj1" fmla="val -101924"/>
              <a:gd name="adj2" fmla="val 464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chemeClr val="tx1"/>
                </a:solidFill>
                <a:latin typeface="Arial Rounded MT Bold" panose="020F0704030504030204" pitchFamily="34" charset="0"/>
              </a:rPr>
              <a:t>Complaints from current serving members of the SANDF totalled </a:t>
            </a:r>
            <a:r>
              <a:rPr lang="en-GB" sz="2400" b="1">
                <a:solidFill>
                  <a:schemeClr val="tx1"/>
                </a:solidFill>
                <a:latin typeface="Arial Rounded MT Bold" panose="020F0704030504030204" pitchFamily="34" charset="0"/>
              </a:rPr>
              <a:t>180</a:t>
            </a:r>
            <a:r>
              <a:rPr lang="en-GB" sz="2400">
                <a:solidFill>
                  <a:schemeClr val="tx1"/>
                </a:solidFill>
                <a:latin typeface="Arial Rounded MT Bold" panose="020F0704030504030204" pitchFamily="34" charset="0"/>
              </a:rPr>
              <a:t> of the new complaints received. This constitutes 59%. This is followed by </a:t>
            </a:r>
            <a:r>
              <a:rPr lang="en-GB" sz="2400" b="1">
                <a:solidFill>
                  <a:schemeClr val="tx1"/>
                </a:solidFill>
                <a:latin typeface="Arial Rounded MT Bold" panose="020F0704030504030204" pitchFamily="34" charset="0"/>
              </a:rPr>
              <a:t>114</a:t>
            </a:r>
            <a:r>
              <a:rPr lang="en-GB" sz="2400">
                <a:solidFill>
                  <a:schemeClr val="tx1"/>
                </a:solidFill>
                <a:latin typeface="Arial Rounded MT Bold" panose="020F0704030504030204" pitchFamily="34" charset="0"/>
              </a:rPr>
              <a:t> complaints received from former members.  Complaints from members of the public were </a:t>
            </a:r>
            <a:r>
              <a:rPr lang="en-GB" sz="2400" b="1">
                <a:solidFill>
                  <a:schemeClr val="tx1"/>
                </a:solidFill>
                <a:latin typeface="Arial Rounded MT Bold" panose="020F0704030504030204" pitchFamily="34" charset="0"/>
              </a:rPr>
              <a:t>13</a:t>
            </a:r>
            <a:r>
              <a:rPr lang="en-GB" sz="2400">
                <a:solidFill>
                  <a:schemeClr val="tx1"/>
                </a:solidFill>
                <a:latin typeface="Arial Rounded MT Bold" panose="020F0704030504030204" pitchFamily="34" charset="0"/>
              </a:rPr>
              <a:t> which amounted to 4% of the total number of complaints received. </a:t>
            </a:r>
            <a:r>
              <a:rPr lang="en-GB" sz="2400" b="1">
                <a:solidFill>
                  <a:schemeClr val="tx1"/>
                </a:solidFill>
                <a:latin typeface="Arial Rounded MT Bold" panose="020F0704030504030204" pitchFamily="34" charset="0"/>
              </a:rPr>
              <a:t>1</a:t>
            </a:r>
            <a:r>
              <a:rPr lang="en-GB" sz="2400">
                <a:solidFill>
                  <a:schemeClr val="tx1"/>
                </a:solidFill>
                <a:latin typeface="Arial Rounded MT Bold" panose="020F0704030504030204" pitchFamily="34" charset="0"/>
              </a:rPr>
              <a:t> complainant did not state their category</a:t>
            </a:r>
            <a:endParaRPr lang="en-ZA" sz="240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xmlns="" val="134658883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71516" y="28299"/>
            <a:ext cx="1982492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TextBox 7"/>
          <p:cNvSpPr txBox="1"/>
          <p:nvPr/>
        </p:nvSpPr>
        <p:spPr>
          <a:xfrm>
            <a:off x="4306529" y="1956246"/>
            <a:ext cx="19770864" cy="203132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rtl="0" latinLnBrk="1" hangingPunct="0"/>
            <a:r>
              <a:rPr lang="en-ZA" u="sng" dirty="0" smtClean="0">
                <a:solidFill>
                  <a:schemeClr val="tx1"/>
                </a:solidFill>
                <a:latin typeface="Arial Rounded MT Bold" panose="020F0704030504030204" pitchFamily="34" charset="0"/>
              </a:rPr>
              <a:t>Complaints per Province</a:t>
            </a:r>
            <a:r>
              <a:rPr lang="en-ZA" dirty="0" smtClean="0">
                <a:solidFill>
                  <a:schemeClr val="tx1"/>
                </a:solidFill>
                <a:latin typeface="Arial Rounded MT Bold" panose="020F0704030504030204" pitchFamily="34" charset="0"/>
              </a:rPr>
              <a:t>. </a:t>
            </a:r>
            <a:r>
              <a:rPr lang="en-ZA" sz="3000" dirty="0" smtClean="0">
                <a:solidFill>
                  <a:schemeClr val="tx1"/>
                </a:solidFill>
                <a:latin typeface="Arial Rounded MT Bold" panose="020F0704030504030204" pitchFamily="34" charset="0"/>
              </a:rPr>
              <a:t>During the year under review </a:t>
            </a:r>
            <a:r>
              <a:rPr lang="en-GB" sz="3000" dirty="0" smtClean="0">
                <a:solidFill>
                  <a:schemeClr val="tx1"/>
                </a:solidFill>
                <a:latin typeface="Arial Rounded MT Bold" panose="020F0704030504030204" pitchFamily="34" charset="0"/>
              </a:rPr>
              <a:t>the </a:t>
            </a:r>
            <a:r>
              <a:rPr lang="en-GB" sz="3000" dirty="0">
                <a:solidFill>
                  <a:schemeClr val="tx1"/>
                </a:solidFill>
                <a:latin typeface="Arial Rounded MT Bold" panose="020F0704030504030204" pitchFamily="34" charset="0"/>
              </a:rPr>
              <a:t>Office of the Military Ombud saw an increase in the number of complaints that were lodged from North West. This was as a result of a targeted outreach that was held in </a:t>
            </a:r>
            <a:r>
              <a:rPr lang="en-GB" sz="3000" dirty="0" smtClean="0">
                <a:solidFill>
                  <a:schemeClr val="tx1"/>
                </a:solidFill>
                <a:latin typeface="Arial Rounded MT Bold" panose="020F0704030504030204" pitchFamily="34" charset="0"/>
              </a:rPr>
              <a:t> that </a:t>
            </a:r>
            <a:r>
              <a:rPr lang="en-GB" sz="3000" dirty="0">
                <a:solidFill>
                  <a:schemeClr val="tx1"/>
                </a:solidFill>
                <a:latin typeface="Arial Rounded MT Bold" panose="020F0704030504030204" pitchFamily="34" charset="0"/>
              </a:rPr>
              <a:t>province. Complaints from Gauteng were the second highest whereas Mpumalanga registered the lowest.</a:t>
            </a:r>
            <a:endParaRPr kumimoji="0" lang="en-ZA" sz="3000" b="0" i="0" strike="noStrike" cap="none" spc="0" normalizeH="0" baseline="0" dirty="0">
              <a:ln>
                <a:noFill/>
              </a:ln>
              <a:solidFill>
                <a:schemeClr val="tx1"/>
              </a:solidFill>
              <a:effectLst/>
              <a:uFillTx/>
              <a:latin typeface="Arial Rounded MT Bold" panose="020F0704030504030204" pitchFamily="34" charset="0"/>
              <a:sym typeface="Helvetica Neue"/>
            </a:endParaRPr>
          </a:p>
        </p:txBody>
      </p:sp>
      <p:pic>
        <p:nvPicPr>
          <p:cNvPr id="3" name="Picture 2"/>
          <p:cNvPicPr>
            <a:picLocks noChangeAspect="1"/>
          </p:cNvPicPr>
          <p:nvPr/>
        </p:nvPicPr>
        <p:blipFill>
          <a:blip r:embed="rId3"/>
          <a:stretch>
            <a:fillRect/>
          </a:stretch>
        </p:blipFill>
        <p:spPr>
          <a:xfrm>
            <a:off x="4802258" y="4079899"/>
            <a:ext cx="17943442" cy="9607525"/>
          </a:xfrm>
          <a:prstGeom prst="rect">
            <a:avLst/>
          </a:prstGeom>
        </p:spPr>
      </p:pic>
    </p:spTree>
    <p:extLst>
      <p:ext uri="{BB962C8B-B14F-4D97-AF65-F5344CB8AC3E}">
        <p14:creationId xmlns:p14="http://schemas.microsoft.com/office/powerpoint/2010/main" xmlns="" val="229354431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71516" y="28299"/>
            <a:ext cx="1982492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TextBox 7"/>
          <p:cNvSpPr txBox="1"/>
          <p:nvPr/>
        </p:nvSpPr>
        <p:spPr>
          <a:xfrm>
            <a:off x="4306529" y="1956246"/>
            <a:ext cx="19770864"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rtl="0" latinLnBrk="1" hangingPunct="0"/>
            <a:r>
              <a:rPr lang="en-ZA" u="sng" dirty="0" smtClean="0">
                <a:solidFill>
                  <a:schemeClr val="tx1"/>
                </a:solidFill>
                <a:latin typeface="Arial Rounded MT Bold" panose="020F0704030504030204" pitchFamily="34" charset="0"/>
              </a:rPr>
              <a:t>Complaints per Gender</a:t>
            </a:r>
            <a:r>
              <a:rPr lang="en-ZA" dirty="0" smtClean="0">
                <a:solidFill>
                  <a:schemeClr val="tx1"/>
                </a:solidFill>
                <a:latin typeface="Arial Rounded MT Bold" panose="020F0704030504030204" pitchFamily="34" charset="0"/>
              </a:rPr>
              <a:t>. </a:t>
            </a:r>
            <a:endParaRPr kumimoji="0" lang="en-ZA" sz="3600" b="0" i="0" strike="noStrike" cap="none" spc="0" normalizeH="0" baseline="0" dirty="0">
              <a:ln>
                <a:noFill/>
              </a:ln>
              <a:solidFill>
                <a:schemeClr val="tx1"/>
              </a:solidFill>
              <a:effectLst/>
              <a:uFillTx/>
              <a:latin typeface="Arial Rounded MT Bold" panose="020F0704030504030204" pitchFamily="34" charset="0"/>
              <a:sym typeface="Helvetica Neue"/>
            </a:endParaRPr>
          </a:p>
        </p:txBody>
      </p:sp>
      <p:pic>
        <p:nvPicPr>
          <p:cNvPr id="3" name="Picture 2"/>
          <p:cNvPicPr>
            <a:picLocks noChangeAspect="1"/>
          </p:cNvPicPr>
          <p:nvPr/>
        </p:nvPicPr>
        <p:blipFill>
          <a:blip r:embed="rId3"/>
          <a:stretch>
            <a:fillRect/>
          </a:stretch>
        </p:blipFill>
        <p:spPr>
          <a:xfrm>
            <a:off x="4448511" y="3072429"/>
            <a:ext cx="11959270" cy="5926177"/>
          </a:xfrm>
          <a:prstGeom prst="rect">
            <a:avLst/>
          </a:prstGeom>
        </p:spPr>
      </p:pic>
      <p:sp>
        <p:nvSpPr>
          <p:cNvPr id="12" name="Rounded Rectangular Callout 11"/>
          <p:cNvSpPr/>
          <p:nvPr/>
        </p:nvSpPr>
        <p:spPr>
          <a:xfrm>
            <a:off x="15686781" y="9385805"/>
            <a:ext cx="7430393" cy="3531196"/>
          </a:xfrm>
          <a:prstGeom prst="wedgeRoundRectCallout">
            <a:avLst>
              <a:gd name="adj1" fmla="val -77151"/>
              <a:gd name="adj2" fmla="val -163153"/>
              <a:gd name="adj3"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solidFill>
              <a:srgbClr val="B0DD7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0"/>
              </a:spcAft>
            </a:pPr>
            <a:r>
              <a:rPr lang="en-GB" sz="2400" dirty="0">
                <a:solidFill>
                  <a:schemeClr val="tx1"/>
                </a:solidFill>
                <a:latin typeface="Arial Rounded MT Bold" panose="020F0704030504030204" pitchFamily="34" charset="0"/>
              </a:rPr>
              <a:t>The large percentage of complaints that were lodged with the Office of the Military Ombud this Financial Year were from males at </a:t>
            </a:r>
            <a:r>
              <a:rPr lang="en-GB" sz="2400" b="1" dirty="0">
                <a:solidFill>
                  <a:schemeClr val="tx1"/>
                </a:solidFill>
                <a:latin typeface="Arial Rounded MT Bold" panose="020F0704030504030204" pitchFamily="34" charset="0"/>
              </a:rPr>
              <a:t>245</a:t>
            </a:r>
            <a:r>
              <a:rPr lang="en-GB" sz="2400" dirty="0">
                <a:solidFill>
                  <a:schemeClr val="tx1"/>
                </a:solidFill>
                <a:latin typeface="Arial Rounded MT Bold" panose="020F0704030504030204" pitchFamily="34" charset="0"/>
              </a:rPr>
              <a:t> which constitutes </a:t>
            </a:r>
            <a:r>
              <a:rPr lang="en-GB" sz="2400" b="1" dirty="0">
                <a:solidFill>
                  <a:schemeClr val="tx1"/>
                </a:solidFill>
                <a:latin typeface="Arial Rounded MT Bold" panose="020F0704030504030204" pitchFamily="34" charset="0"/>
              </a:rPr>
              <a:t>80% of</a:t>
            </a:r>
            <a:r>
              <a:rPr lang="en-GB" sz="2400" dirty="0">
                <a:solidFill>
                  <a:schemeClr val="tx1"/>
                </a:solidFill>
                <a:latin typeface="Arial Rounded MT Bold" panose="020F0704030504030204" pitchFamily="34" charset="0"/>
              </a:rPr>
              <a:t> the total complaints received. Complaints from females were </a:t>
            </a:r>
            <a:r>
              <a:rPr lang="en-GB" sz="2400" b="1" dirty="0">
                <a:solidFill>
                  <a:schemeClr val="tx1"/>
                </a:solidFill>
                <a:latin typeface="Arial Rounded MT Bold" panose="020F0704030504030204" pitchFamily="34" charset="0"/>
              </a:rPr>
              <a:t>62 </a:t>
            </a:r>
            <a:r>
              <a:rPr lang="en-GB" sz="2400" dirty="0">
                <a:solidFill>
                  <a:schemeClr val="tx1"/>
                </a:solidFill>
                <a:latin typeface="Arial Rounded MT Bold" panose="020F0704030504030204" pitchFamily="34" charset="0"/>
              </a:rPr>
              <a:t>which amounted to </a:t>
            </a:r>
            <a:r>
              <a:rPr lang="en-GB" sz="2400" b="1" dirty="0">
                <a:solidFill>
                  <a:schemeClr val="tx1"/>
                </a:solidFill>
                <a:latin typeface="Arial Rounded MT Bold" panose="020F0704030504030204" pitchFamily="34" charset="0"/>
              </a:rPr>
              <a:t>20%</a:t>
            </a:r>
            <a:r>
              <a:rPr lang="en-GB" sz="2400" dirty="0">
                <a:solidFill>
                  <a:schemeClr val="tx1"/>
                </a:solidFill>
                <a:latin typeface="Arial Rounded MT Bold" panose="020F0704030504030204" pitchFamily="34" charset="0"/>
              </a:rPr>
              <a:t>. 1 complainant preferred to remain anonymous.</a:t>
            </a:r>
            <a:endParaRPr lang="en-ZA" sz="2400" dirty="0">
              <a:solidFill>
                <a:schemeClr val="tx1"/>
              </a:solidFill>
              <a:effectLst/>
              <a:latin typeface="Arial Rounded MT Bold" panose="020F07040305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1239432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71516" y="28299"/>
            <a:ext cx="1982492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TextBox 7"/>
          <p:cNvSpPr txBox="1"/>
          <p:nvPr/>
        </p:nvSpPr>
        <p:spPr>
          <a:xfrm>
            <a:off x="4377995" y="1880486"/>
            <a:ext cx="19618441" cy="28007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rtl="0" latinLnBrk="1" hangingPunct="0"/>
            <a:r>
              <a:rPr lang="en-ZA" u="sng" dirty="0" smtClean="0">
                <a:solidFill>
                  <a:schemeClr val="tx1"/>
                </a:solidFill>
                <a:latin typeface="Arial Rounded MT Bold" panose="020F0704030504030204" pitchFamily="34" charset="0"/>
              </a:rPr>
              <a:t>Implementation and Non-Implementation of Recommendations</a:t>
            </a:r>
            <a:r>
              <a:rPr lang="en-ZA" dirty="0" smtClean="0">
                <a:solidFill>
                  <a:schemeClr val="tx1"/>
                </a:solidFill>
                <a:latin typeface="Arial Rounded MT Bold" panose="020F0704030504030204" pitchFamily="34" charset="0"/>
              </a:rPr>
              <a:t>. </a:t>
            </a:r>
            <a:r>
              <a:rPr lang="en-GB" sz="2800" dirty="0" smtClean="0">
                <a:solidFill>
                  <a:schemeClr val="tx1"/>
                </a:solidFill>
                <a:latin typeface="Arial Rounded MT Bold" panose="020F0704030504030204" pitchFamily="34" charset="0"/>
              </a:rPr>
              <a:t>The </a:t>
            </a:r>
            <a:r>
              <a:rPr lang="en-GB" sz="2800" dirty="0">
                <a:solidFill>
                  <a:schemeClr val="tx1"/>
                </a:solidFill>
                <a:latin typeface="Arial Rounded MT Bold" panose="020F0704030504030204" pitchFamily="34" charset="0"/>
              </a:rPr>
              <a:t>number </a:t>
            </a:r>
            <a:r>
              <a:rPr lang="en-GB" sz="2800" dirty="0" smtClean="0">
                <a:solidFill>
                  <a:schemeClr val="tx1"/>
                </a:solidFill>
                <a:latin typeface="Arial Rounded MT Bold" panose="020F0704030504030204" pitchFamily="34" charset="0"/>
              </a:rPr>
              <a:t>of                                recommendations </a:t>
            </a:r>
            <a:r>
              <a:rPr lang="en-GB" sz="2800" dirty="0">
                <a:solidFill>
                  <a:schemeClr val="tx1"/>
                </a:solidFill>
                <a:latin typeface="Arial Rounded MT Bold" panose="020F0704030504030204" pitchFamily="34" charset="0"/>
              </a:rPr>
              <a:t>that are awaiting implementation comprise those that have been accepted </a:t>
            </a:r>
            <a:r>
              <a:rPr lang="en-GB" sz="2800" dirty="0" smtClean="0">
                <a:solidFill>
                  <a:schemeClr val="tx1"/>
                </a:solidFill>
                <a:latin typeface="Arial Rounded MT Bold" panose="020F0704030504030204" pitchFamily="34" charset="0"/>
              </a:rPr>
              <a:t>by the </a:t>
            </a:r>
            <a:r>
              <a:rPr lang="en-GB" sz="2800" dirty="0">
                <a:solidFill>
                  <a:schemeClr val="tx1"/>
                </a:solidFill>
                <a:latin typeface="Arial Rounded MT Bold" panose="020F0704030504030204" pitchFamily="34" charset="0"/>
              </a:rPr>
              <a:t>Minister of </a:t>
            </a:r>
            <a:r>
              <a:rPr lang="en-GB" sz="2800" dirty="0" smtClean="0">
                <a:solidFill>
                  <a:schemeClr val="tx1"/>
                </a:solidFill>
                <a:latin typeface="Arial Rounded MT Bold" panose="020F0704030504030204" pitchFamily="34" charset="0"/>
              </a:rPr>
              <a:t>    the </a:t>
            </a:r>
            <a:r>
              <a:rPr lang="en-GB" sz="2800" dirty="0">
                <a:solidFill>
                  <a:schemeClr val="tx1"/>
                </a:solidFill>
                <a:latin typeface="Arial Rounded MT Bold" panose="020F0704030504030204" pitchFamily="34" charset="0"/>
              </a:rPr>
              <a:t>Defence and Military Veterans and has issued a directive for the CSANDF to </a:t>
            </a:r>
            <a:r>
              <a:rPr lang="en-GB" sz="2800" dirty="0" smtClean="0">
                <a:solidFill>
                  <a:schemeClr val="tx1"/>
                </a:solidFill>
                <a:latin typeface="Arial Rounded MT Bold" panose="020F0704030504030204" pitchFamily="34" charset="0"/>
              </a:rPr>
              <a:t>implement</a:t>
            </a:r>
            <a:r>
              <a:rPr lang="en-GB" sz="2800" dirty="0">
                <a:solidFill>
                  <a:schemeClr val="tx1"/>
                </a:solidFill>
                <a:latin typeface="Arial Rounded MT Bold" panose="020F0704030504030204" pitchFamily="34" charset="0"/>
              </a:rPr>
              <a:t>. It also consists of </a:t>
            </a:r>
            <a:r>
              <a:rPr lang="en-GB" sz="2800" dirty="0" smtClean="0">
                <a:solidFill>
                  <a:schemeClr val="tx1"/>
                </a:solidFill>
                <a:latin typeface="Arial Rounded MT Bold" panose="020F0704030504030204" pitchFamily="34" charset="0"/>
              </a:rPr>
              <a:t>       those </a:t>
            </a:r>
            <a:r>
              <a:rPr lang="en-GB" sz="2800" dirty="0">
                <a:solidFill>
                  <a:schemeClr val="tx1"/>
                </a:solidFill>
                <a:latin typeface="Arial Rounded MT Bold" panose="020F0704030504030204" pitchFamily="34" charset="0"/>
              </a:rPr>
              <a:t>that the Minister has not accepted and has directed that the </a:t>
            </a:r>
            <a:r>
              <a:rPr lang="en-GB" sz="2800" dirty="0" smtClean="0">
                <a:solidFill>
                  <a:schemeClr val="tx1"/>
                </a:solidFill>
                <a:latin typeface="Arial Rounded MT Bold" panose="020F0704030504030204" pitchFamily="34" charset="0"/>
              </a:rPr>
              <a:t>reports </a:t>
            </a:r>
            <a:r>
              <a:rPr lang="en-GB" sz="2800" dirty="0">
                <a:solidFill>
                  <a:schemeClr val="tx1"/>
                </a:solidFill>
                <a:latin typeface="Arial Rounded MT Bold" panose="020F0704030504030204" pitchFamily="34" charset="0"/>
              </a:rPr>
              <a:t>be reviewed. There were also </a:t>
            </a:r>
            <a:r>
              <a:rPr lang="en-GB" sz="2800" dirty="0" smtClean="0">
                <a:solidFill>
                  <a:schemeClr val="tx1"/>
                </a:solidFill>
                <a:latin typeface="Arial Rounded MT Bold" panose="020F0704030504030204" pitchFamily="34" charset="0"/>
              </a:rPr>
              <a:t>                complaints </a:t>
            </a:r>
            <a:r>
              <a:rPr lang="en-GB" sz="2800" dirty="0">
                <a:solidFill>
                  <a:schemeClr val="tx1"/>
                </a:solidFill>
                <a:latin typeface="Arial Rounded MT Bold" panose="020F0704030504030204" pitchFamily="34" charset="0"/>
              </a:rPr>
              <a:t>that were resolved with the SANDF of which the </a:t>
            </a:r>
            <a:r>
              <a:rPr lang="en-GB" sz="2800" dirty="0" smtClean="0">
                <a:solidFill>
                  <a:schemeClr val="tx1"/>
                </a:solidFill>
                <a:latin typeface="Arial Rounded MT Bold" panose="020F0704030504030204" pitchFamily="34" charset="0"/>
              </a:rPr>
              <a:t>Defence </a:t>
            </a:r>
            <a:r>
              <a:rPr lang="en-GB" sz="2800" dirty="0">
                <a:solidFill>
                  <a:schemeClr val="tx1"/>
                </a:solidFill>
                <a:latin typeface="Arial Rounded MT Bold" panose="020F0704030504030204" pitchFamily="34" charset="0"/>
              </a:rPr>
              <a:t>Force will be </a:t>
            </a:r>
            <a:r>
              <a:rPr lang="en-GB" sz="2800" dirty="0" smtClean="0">
                <a:solidFill>
                  <a:schemeClr val="tx1"/>
                </a:solidFill>
                <a:latin typeface="Arial Rounded MT Bold" panose="020F0704030504030204" pitchFamily="34" charset="0"/>
              </a:rPr>
              <a:t>implementing </a:t>
            </a:r>
            <a:r>
              <a:rPr lang="en-GB" sz="2800" dirty="0">
                <a:solidFill>
                  <a:schemeClr val="tx1"/>
                </a:solidFill>
                <a:latin typeface="Arial Rounded MT Bold" panose="020F0704030504030204" pitchFamily="34" charset="0"/>
              </a:rPr>
              <a:t>the </a:t>
            </a:r>
            <a:r>
              <a:rPr lang="en-GB" sz="2800" dirty="0" smtClean="0">
                <a:solidFill>
                  <a:schemeClr val="tx1"/>
                </a:solidFill>
                <a:latin typeface="Arial Rounded MT Bold" panose="020F0704030504030204" pitchFamily="34" charset="0"/>
              </a:rPr>
              <a:t>                          recommendations </a:t>
            </a:r>
            <a:r>
              <a:rPr lang="en-GB" sz="2800" dirty="0">
                <a:solidFill>
                  <a:schemeClr val="tx1"/>
                </a:solidFill>
                <a:latin typeface="Arial Rounded MT Bold" panose="020F0704030504030204" pitchFamily="34" charset="0"/>
              </a:rPr>
              <a:t>that were issued as a result of the </a:t>
            </a:r>
            <a:r>
              <a:rPr lang="en-GB" sz="2800" dirty="0" smtClean="0">
                <a:solidFill>
                  <a:schemeClr val="tx1"/>
                </a:solidFill>
                <a:latin typeface="Arial Rounded MT Bold" panose="020F0704030504030204" pitchFamily="34" charset="0"/>
              </a:rPr>
              <a:t>amicable </a:t>
            </a:r>
            <a:r>
              <a:rPr lang="en-GB" sz="2800" dirty="0">
                <a:solidFill>
                  <a:schemeClr val="tx1"/>
                </a:solidFill>
                <a:latin typeface="Arial Rounded MT Bold" panose="020F0704030504030204" pitchFamily="34" charset="0"/>
              </a:rPr>
              <a:t>resolution.</a:t>
            </a:r>
            <a:r>
              <a:rPr lang="en-ZA" sz="2800" dirty="0" smtClean="0">
                <a:solidFill>
                  <a:schemeClr val="tx1"/>
                </a:solidFill>
                <a:latin typeface="Arial Rounded MT Bold" panose="020F0704030504030204" pitchFamily="34" charset="0"/>
              </a:rPr>
              <a:t>  </a:t>
            </a:r>
            <a:endParaRPr kumimoji="0" lang="en-ZA" sz="2800" b="0" i="0" u="none" strike="noStrike" cap="none" spc="0" normalizeH="0" baseline="0" dirty="0">
              <a:ln>
                <a:noFill/>
              </a:ln>
              <a:solidFill>
                <a:schemeClr val="tx1"/>
              </a:solidFill>
              <a:effectLst/>
              <a:uFillTx/>
              <a:latin typeface="Arial Rounded MT Bold" panose="020F0704030504030204" pitchFamily="34" charset="0"/>
              <a:sym typeface="Helvetica Neue"/>
            </a:endParaRPr>
          </a:p>
        </p:txBody>
      </p:sp>
      <p:graphicFrame>
        <p:nvGraphicFramePr>
          <p:cNvPr id="3" name="Table 2"/>
          <p:cNvGraphicFramePr>
            <a:graphicFrameLocks noGrp="1"/>
          </p:cNvGraphicFramePr>
          <p:nvPr>
            <p:extLst>
              <p:ext uri="{D42A27DB-BD31-4B8C-83A1-F6EECF244321}">
                <p14:modId xmlns:p14="http://schemas.microsoft.com/office/powerpoint/2010/main" xmlns="" val="677126125"/>
              </p:ext>
            </p:extLst>
          </p:nvPr>
        </p:nvGraphicFramePr>
        <p:xfrm>
          <a:off x="4616759" y="5292535"/>
          <a:ext cx="18676381" cy="2734056"/>
        </p:xfrm>
        <a:graphic>
          <a:graphicData uri="http://schemas.openxmlformats.org/drawingml/2006/table">
            <a:tbl>
              <a:tblPr firstRow="1" firstCol="1" bandRow="1"/>
              <a:tblGrid>
                <a:gridCol w="3709094">
                  <a:extLst>
                    <a:ext uri="{9D8B030D-6E8A-4147-A177-3AD203B41FA5}">
                      <a16:colId xmlns:a16="http://schemas.microsoft.com/office/drawing/2014/main" xmlns="" val="20000"/>
                    </a:ext>
                  </a:extLst>
                </a:gridCol>
                <a:gridCol w="4259179">
                  <a:extLst>
                    <a:ext uri="{9D8B030D-6E8A-4147-A177-3AD203B41FA5}">
                      <a16:colId xmlns:a16="http://schemas.microsoft.com/office/drawing/2014/main" xmlns="" val="20001"/>
                    </a:ext>
                  </a:extLst>
                </a:gridCol>
                <a:gridCol w="3392905">
                  <a:extLst>
                    <a:ext uri="{9D8B030D-6E8A-4147-A177-3AD203B41FA5}">
                      <a16:colId xmlns:a16="http://schemas.microsoft.com/office/drawing/2014/main" xmlns="" val="20002"/>
                    </a:ext>
                  </a:extLst>
                </a:gridCol>
                <a:gridCol w="3705726">
                  <a:extLst>
                    <a:ext uri="{9D8B030D-6E8A-4147-A177-3AD203B41FA5}">
                      <a16:colId xmlns:a16="http://schemas.microsoft.com/office/drawing/2014/main" xmlns="" val="20003"/>
                    </a:ext>
                  </a:extLst>
                </a:gridCol>
                <a:gridCol w="3609477">
                  <a:extLst>
                    <a:ext uri="{9D8B030D-6E8A-4147-A177-3AD203B41FA5}">
                      <a16:colId xmlns:a16="http://schemas.microsoft.com/office/drawing/2014/main" xmlns="" val="20004"/>
                    </a:ext>
                  </a:extLst>
                </a:gridCol>
              </a:tblGrid>
              <a:tr h="0">
                <a:tc>
                  <a:txBody>
                    <a:bodyPr/>
                    <a:lstStyle/>
                    <a:p>
                      <a:pPr algn="ctr">
                        <a:lnSpc>
                          <a:spcPct val="115000"/>
                        </a:lnSpc>
                        <a:spcAft>
                          <a:spcPts val="0"/>
                        </a:spcAft>
                      </a:pPr>
                      <a:r>
                        <a:rPr lang="en-ZA" sz="2600" b="1" dirty="0" smtClean="0">
                          <a:effectLst/>
                          <a:latin typeface="Arial Rounded MT Bold" panose="020F0704030504030204" pitchFamily="34" charset="0"/>
                          <a:ea typeface="Calibri" panose="020F0502020204030204" pitchFamily="34" charset="0"/>
                          <a:cs typeface="Times New Roman" panose="02020603050405020304" pitchFamily="18" charset="0"/>
                        </a:rPr>
                        <a:t>Total Number of Complaints Upheld</a:t>
                      </a:r>
                      <a:endParaRPr lang="en-ZA" sz="2600" b="1"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lvl="0" indent="0" algn="ctr" defTabSz="1827886" rtl="0" eaLnBrk="1" fontAlgn="auto" latinLnBrk="0" hangingPunct="1">
                        <a:lnSpc>
                          <a:spcPct val="115000"/>
                        </a:lnSpc>
                        <a:spcBef>
                          <a:spcPts val="0"/>
                        </a:spcBef>
                        <a:spcAft>
                          <a:spcPts val="0"/>
                        </a:spcAft>
                        <a:buClrTx/>
                        <a:buSzTx/>
                        <a:buFontTx/>
                        <a:buNone/>
                        <a:tabLst/>
                        <a:defRPr/>
                      </a:pPr>
                      <a:r>
                        <a:rPr lang="en-GB" sz="2600" b="1" dirty="0" smtClean="0">
                          <a:effectLst/>
                          <a:latin typeface="Arial Rounded MT Bold" panose="020F0704030504030204" pitchFamily="34" charset="0"/>
                          <a:ea typeface="Calibri" panose="020F0502020204030204" pitchFamily="34" charset="0"/>
                          <a:cs typeface="Arial" panose="020B0604020202020204" pitchFamily="34" charset="0"/>
                        </a:rPr>
                        <a:t>Number of Recommendations Implemented</a:t>
                      </a:r>
                      <a:endParaRPr lang="en-ZA" sz="2600" b="1" dirty="0" smtClean="0">
                        <a:effectLst/>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ZA" sz="2600" b="1"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600" b="1" dirty="0">
                          <a:effectLst/>
                          <a:latin typeface="Arial Rounded MT Bold" panose="020F0704030504030204" pitchFamily="34" charset="0"/>
                          <a:ea typeface="Calibri" panose="020F0502020204030204" pitchFamily="34" charset="0"/>
                          <a:cs typeface="Arial" panose="020B0604020202020204" pitchFamily="34" charset="0"/>
                        </a:rPr>
                        <a:t>Number of Recommendations Awaiting Implementation</a:t>
                      </a:r>
                      <a:endParaRPr lang="en-ZA" sz="2600" b="1"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600" b="1" dirty="0">
                          <a:effectLst/>
                          <a:latin typeface="Arial Rounded MT Bold" panose="020F0704030504030204" pitchFamily="34" charset="0"/>
                          <a:ea typeface="Calibri" panose="020F0502020204030204" pitchFamily="34" charset="0"/>
                          <a:cs typeface="Arial" panose="020B0604020202020204" pitchFamily="34" charset="0"/>
                        </a:rPr>
                        <a:t>Number of Recommendations not Accepted by MOD&amp;MV</a:t>
                      </a:r>
                      <a:endParaRPr lang="en-ZA" sz="2600" b="1"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600" b="1" dirty="0">
                          <a:effectLst/>
                          <a:latin typeface="Arial Rounded MT Bold" panose="020F0704030504030204" pitchFamily="34" charset="0"/>
                          <a:ea typeface="Calibri" panose="020F0502020204030204" pitchFamily="34" charset="0"/>
                          <a:cs typeface="Arial" panose="020B0604020202020204" pitchFamily="34" charset="0"/>
                        </a:rPr>
                        <a:t>Number of Complaints Resolved with the SANDF</a:t>
                      </a:r>
                      <a:endParaRPr lang="en-ZA" sz="2600" b="1"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0">
                <a:tc>
                  <a:txBody>
                    <a:bodyPr/>
                    <a:lstStyle/>
                    <a:p>
                      <a:pPr algn="ctr">
                        <a:lnSpc>
                          <a:spcPct val="115000"/>
                        </a:lnSpc>
                        <a:spcAft>
                          <a:spcPts val="0"/>
                        </a:spcAft>
                      </a:pPr>
                      <a:r>
                        <a:rPr lang="en-GB" sz="2600" dirty="0">
                          <a:effectLst/>
                          <a:latin typeface="Arial Rounded MT Bold" panose="020F0704030504030204" pitchFamily="34" charset="0"/>
                          <a:ea typeface="Calibri" panose="020F0502020204030204" pitchFamily="34" charset="0"/>
                          <a:cs typeface="Arial" panose="020B0604020202020204" pitchFamily="34" charset="0"/>
                        </a:rPr>
                        <a:t>a.</a:t>
                      </a:r>
                      <a:endParaRPr lang="en-ZA" sz="26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ZA" sz="2600" dirty="0" smtClean="0">
                          <a:effectLst/>
                          <a:latin typeface="Arial Rounded MT Bold" panose="020F0704030504030204" pitchFamily="34" charset="0"/>
                          <a:ea typeface="Calibri" panose="020F0502020204030204" pitchFamily="34" charset="0"/>
                          <a:cs typeface="Times New Roman" panose="02020603050405020304" pitchFamily="18" charset="0"/>
                        </a:rPr>
                        <a:t>b.</a:t>
                      </a:r>
                      <a:endParaRPr lang="en-ZA" sz="26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600" dirty="0" smtClean="0">
                          <a:effectLst/>
                          <a:latin typeface="Arial Rounded MT Bold" panose="020F0704030504030204" pitchFamily="34" charset="0"/>
                          <a:ea typeface="Calibri" panose="020F0502020204030204" pitchFamily="34" charset="0"/>
                          <a:cs typeface="Arial" panose="020B0604020202020204" pitchFamily="34" charset="0"/>
                        </a:rPr>
                        <a:t>c.</a:t>
                      </a:r>
                      <a:endParaRPr lang="en-ZA" sz="26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600" dirty="0" smtClean="0">
                          <a:effectLst/>
                          <a:latin typeface="Arial Rounded MT Bold" panose="020F0704030504030204" pitchFamily="34" charset="0"/>
                          <a:ea typeface="Calibri" panose="020F0502020204030204" pitchFamily="34" charset="0"/>
                          <a:cs typeface="Arial" panose="020B0604020202020204" pitchFamily="34" charset="0"/>
                        </a:rPr>
                        <a:t>d.</a:t>
                      </a:r>
                      <a:endParaRPr lang="en-ZA" sz="26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600" dirty="0" smtClean="0">
                          <a:effectLst/>
                          <a:latin typeface="Arial Rounded MT Bold" panose="020F0704030504030204" pitchFamily="34" charset="0"/>
                          <a:ea typeface="Calibri" panose="020F0502020204030204" pitchFamily="34" charset="0"/>
                          <a:cs typeface="Arial" panose="020B0604020202020204" pitchFamily="34" charset="0"/>
                        </a:rPr>
                        <a:t>e.</a:t>
                      </a:r>
                      <a:endParaRPr lang="en-ZA" sz="26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0">
                <a:tc>
                  <a:txBody>
                    <a:bodyPr/>
                    <a:lstStyle/>
                    <a:p>
                      <a:pPr algn="ctr">
                        <a:lnSpc>
                          <a:spcPct val="115000"/>
                        </a:lnSpc>
                        <a:spcAft>
                          <a:spcPts val="0"/>
                        </a:spcAft>
                      </a:pPr>
                      <a:r>
                        <a:rPr lang="en-ZA" sz="2600" dirty="0" smtClean="0">
                          <a:effectLst/>
                          <a:latin typeface="Arial Rounded MT Bold" panose="020F0704030504030204" pitchFamily="34" charset="0"/>
                          <a:ea typeface="Calibri" panose="020F0502020204030204" pitchFamily="34" charset="0"/>
                          <a:cs typeface="Times New Roman" panose="02020603050405020304" pitchFamily="18" charset="0"/>
                        </a:rPr>
                        <a:t>67</a:t>
                      </a:r>
                      <a:endParaRPr lang="en-ZA" sz="26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827886" rtl="0" eaLnBrk="1" fontAlgn="auto" latinLnBrk="0" hangingPunct="1">
                        <a:lnSpc>
                          <a:spcPct val="115000"/>
                        </a:lnSpc>
                        <a:spcBef>
                          <a:spcPts val="0"/>
                        </a:spcBef>
                        <a:spcAft>
                          <a:spcPts val="0"/>
                        </a:spcAft>
                        <a:buClrTx/>
                        <a:buSzTx/>
                        <a:buFontTx/>
                        <a:buNone/>
                        <a:tabLst/>
                        <a:defRPr/>
                      </a:pPr>
                      <a:r>
                        <a:rPr lang="en-GB" sz="2600" dirty="0" smtClean="0">
                          <a:effectLst/>
                          <a:latin typeface="Arial Rounded MT Bold" panose="020F0704030504030204" pitchFamily="34" charset="0"/>
                          <a:ea typeface="Calibri" panose="020F0502020204030204" pitchFamily="34" charset="0"/>
                          <a:cs typeface="Arial" panose="020B0604020202020204" pitchFamily="34" charset="0"/>
                        </a:rPr>
                        <a:t>10</a:t>
                      </a:r>
                      <a:endParaRPr lang="en-ZA" sz="26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600" dirty="0">
                          <a:effectLst/>
                          <a:latin typeface="Arial Rounded MT Bold" panose="020F0704030504030204" pitchFamily="34" charset="0"/>
                          <a:ea typeface="Calibri" panose="020F0502020204030204" pitchFamily="34" charset="0"/>
                          <a:cs typeface="Arial" panose="020B0604020202020204" pitchFamily="34" charset="0"/>
                        </a:rPr>
                        <a:t>14</a:t>
                      </a:r>
                      <a:endParaRPr lang="en-ZA" sz="26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600">
                          <a:effectLst/>
                          <a:latin typeface="Arial Rounded MT Bold" panose="020F0704030504030204" pitchFamily="34" charset="0"/>
                          <a:ea typeface="Calibri" panose="020F0502020204030204" pitchFamily="34" charset="0"/>
                          <a:cs typeface="Arial" panose="020B0604020202020204" pitchFamily="34" charset="0"/>
                        </a:rPr>
                        <a:t>4</a:t>
                      </a:r>
                      <a:endParaRPr lang="en-ZA" sz="26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600" dirty="0">
                          <a:effectLst/>
                          <a:latin typeface="Arial Rounded MT Bold" panose="020F0704030504030204" pitchFamily="34" charset="0"/>
                          <a:ea typeface="Calibri" panose="020F0502020204030204" pitchFamily="34" charset="0"/>
                          <a:cs typeface="Arial" panose="020B0604020202020204" pitchFamily="34" charset="0"/>
                        </a:rPr>
                        <a:t>14</a:t>
                      </a:r>
                      <a:endParaRPr lang="en-ZA" sz="26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1" name="TextBox 10"/>
          <p:cNvSpPr txBox="1"/>
          <p:nvPr/>
        </p:nvSpPr>
        <p:spPr>
          <a:xfrm>
            <a:off x="4386017" y="8554001"/>
            <a:ext cx="19618441" cy="19389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rtl="0" latinLnBrk="1" hangingPunct="0"/>
            <a:r>
              <a:rPr lang="en-ZA" u="sng" dirty="0" smtClean="0">
                <a:solidFill>
                  <a:schemeClr val="tx1"/>
                </a:solidFill>
                <a:latin typeface="Arial Rounded MT Bold" panose="020F0704030504030204" pitchFamily="34" charset="0"/>
              </a:rPr>
              <a:t>Liaison Forum Meetings</a:t>
            </a:r>
            <a:r>
              <a:rPr lang="en-ZA" sz="2800" dirty="0" smtClean="0">
                <a:solidFill>
                  <a:schemeClr val="tx1"/>
                </a:solidFill>
                <a:latin typeface="Arial Rounded MT Bold" panose="020F0704030504030204" pitchFamily="34" charset="0"/>
              </a:rPr>
              <a:t>. </a:t>
            </a:r>
            <a:r>
              <a:rPr lang="en-ZA" sz="2800" b="1" dirty="0" smtClean="0">
                <a:latin typeface="Arial Rounded MT Bold" panose="020F0704030504030204" pitchFamily="34" charset="0"/>
              </a:rPr>
              <a:t> </a:t>
            </a:r>
            <a:r>
              <a:rPr lang="en-ZA" sz="2800" dirty="0">
                <a:solidFill>
                  <a:schemeClr val="tx1"/>
                </a:solidFill>
                <a:latin typeface="Arial Rounded MT Bold" panose="020F0704030504030204" pitchFamily="34" charset="0"/>
              </a:rPr>
              <a:t>A total of </a:t>
            </a:r>
            <a:r>
              <a:rPr lang="en-ZA" sz="2800" b="1" dirty="0">
                <a:solidFill>
                  <a:schemeClr val="tx1"/>
                </a:solidFill>
                <a:latin typeface="Arial Rounded MT Bold" panose="020F0704030504030204" pitchFamily="34" charset="0"/>
              </a:rPr>
              <a:t>10</a:t>
            </a:r>
            <a:r>
              <a:rPr lang="en-ZA" sz="2800" dirty="0">
                <a:solidFill>
                  <a:schemeClr val="tx1"/>
                </a:solidFill>
                <a:latin typeface="Arial Rounded MT Bold" panose="020F0704030504030204" pitchFamily="34" charset="0"/>
              </a:rPr>
              <a:t> Monthly Liaison Forum Meetings with the CSANDF and Services </a:t>
            </a:r>
            <a:endParaRPr lang="en-ZA" sz="2800" dirty="0" smtClean="0">
              <a:solidFill>
                <a:schemeClr val="tx1"/>
              </a:solidFill>
              <a:latin typeface="Arial Rounded MT Bold" panose="020F0704030504030204" pitchFamily="34" charset="0"/>
            </a:endParaRPr>
          </a:p>
          <a:p>
            <a:pPr algn="just" rtl="0" latinLnBrk="1" hangingPunct="0"/>
            <a:r>
              <a:rPr lang="en-ZA" sz="2800" dirty="0" smtClean="0">
                <a:solidFill>
                  <a:schemeClr val="tx1"/>
                </a:solidFill>
                <a:latin typeface="Arial Rounded MT Bold" panose="020F0704030504030204" pitchFamily="34" charset="0"/>
              </a:rPr>
              <a:t>were </a:t>
            </a:r>
            <a:r>
              <a:rPr lang="en-ZA" sz="2800" dirty="0">
                <a:solidFill>
                  <a:schemeClr val="tx1"/>
                </a:solidFill>
                <a:latin typeface="Arial Rounded MT Bold" panose="020F0704030504030204" pitchFamily="34" charset="0"/>
              </a:rPr>
              <a:t>held. The purpose of this Forum is to track and follow up on non-responses to investigations and preliminary reports as well as monitor progress on the recommendations that are awaiting implementation.  The meetings are held in accordance with the Memorandum of Understanding between the Military Ombud and the CSANDF.</a:t>
            </a:r>
            <a:endParaRPr kumimoji="0" lang="en-ZA" sz="2800" b="0" i="0" u="none" strike="noStrike" cap="none" spc="0" normalizeH="0" baseline="0" dirty="0">
              <a:ln>
                <a:noFill/>
              </a:ln>
              <a:solidFill>
                <a:schemeClr val="tx1"/>
              </a:solidFill>
              <a:effectLst/>
              <a:uFillTx/>
              <a:latin typeface="Arial Rounded MT Bold" panose="020F0704030504030204" pitchFamily="34" charset="0"/>
              <a:sym typeface="Helvetica Neue"/>
            </a:endParaRPr>
          </a:p>
        </p:txBody>
      </p:sp>
    </p:spTree>
    <p:extLst>
      <p:ext uri="{BB962C8B-B14F-4D97-AF65-F5344CB8AC3E}">
        <p14:creationId xmlns:p14="http://schemas.microsoft.com/office/powerpoint/2010/main" xmlns="" val="394439878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3">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71516" y="28299"/>
            <a:ext cx="1982492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TextBox 7"/>
          <p:cNvSpPr txBox="1"/>
          <p:nvPr/>
        </p:nvSpPr>
        <p:spPr>
          <a:xfrm>
            <a:off x="4290510" y="1956246"/>
            <a:ext cx="7878115"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828432" rtl="0" fontAlgn="auto" latinLnBrk="1" hangingPunct="0">
              <a:lnSpc>
                <a:spcPct val="100000"/>
              </a:lnSpc>
              <a:spcBef>
                <a:spcPts val="0"/>
              </a:spcBef>
              <a:spcAft>
                <a:spcPts val="0"/>
              </a:spcAft>
              <a:buClrTx/>
              <a:buSzTx/>
              <a:buFontTx/>
              <a:buNone/>
              <a:tabLst/>
            </a:pPr>
            <a:r>
              <a:rPr lang="en-ZA" u="sng" dirty="0" smtClean="0">
                <a:solidFill>
                  <a:schemeClr val="tx1"/>
                </a:solidFill>
                <a:latin typeface="Arial Rounded MT Bold" panose="020F0704030504030204" pitchFamily="34" charset="0"/>
              </a:rPr>
              <a:t>Internal Stakeholder Interactions</a:t>
            </a:r>
            <a:r>
              <a:rPr lang="en-ZA" dirty="0" smtClean="0">
                <a:solidFill>
                  <a:schemeClr val="tx1"/>
                </a:solidFill>
                <a:latin typeface="Arial Rounded MT Bold" panose="020F0704030504030204" pitchFamily="34" charset="0"/>
              </a:rPr>
              <a:t>.  </a:t>
            </a:r>
            <a:endParaRPr kumimoji="0" lang="en-ZA" sz="3600" b="0" i="0" u="none" strike="noStrike" cap="none" spc="0" normalizeH="0" baseline="0" dirty="0">
              <a:ln>
                <a:noFill/>
              </a:ln>
              <a:solidFill>
                <a:schemeClr val="tx1"/>
              </a:solidFill>
              <a:effectLst/>
              <a:uFillTx/>
              <a:latin typeface="Arial Rounded MT Bold" panose="020F0704030504030204" pitchFamily="34" charset="0"/>
              <a:sym typeface="Helvetica Neue"/>
            </a:endParaRPr>
          </a:p>
        </p:txBody>
      </p:sp>
      <p:graphicFrame>
        <p:nvGraphicFramePr>
          <p:cNvPr id="3" name="Table 2"/>
          <p:cNvGraphicFramePr>
            <a:graphicFrameLocks noGrp="1"/>
          </p:cNvGraphicFramePr>
          <p:nvPr>
            <p:extLst>
              <p:ext uri="{D42A27DB-BD31-4B8C-83A1-F6EECF244321}">
                <p14:modId xmlns:p14="http://schemas.microsoft.com/office/powerpoint/2010/main" xmlns="" val="1231261580"/>
              </p:ext>
            </p:extLst>
          </p:nvPr>
        </p:nvGraphicFramePr>
        <p:xfrm>
          <a:off x="4604658" y="2743647"/>
          <a:ext cx="19293807" cy="9339496"/>
        </p:xfrm>
        <a:graphic>
          <a:graphicData uri="http://schemas.openxmlformats.org/drawingml/2006/table">
            <a:tbl>
              <a:tblPr firstRow="1" firstCol="1" bandRow="1"/>
              <a:tblGrid>
                <a:gridCol w="4187023">
                  <a:extLst>
                    <a:ext uri="{9D8B030D-6E8A-4147-A177-3AD203B41FA5}">
                      <a16:colId xmlns:a16="http://schemas.microsoft.com/office/drawing/2014/main" xmlns="" val="20000"/>
                    </a:ext>
                  </a:extLst>
                </a:gridCol>
                <a:gridCol w="2947666">
                  <a:extLst>
                    <a:ext uri="{9D8B030D-6E8A-4147-A177-3AD203B41FA5}">
                      <a16:colId xmlns:a16="http://schemas.microsoft.com/office/drawing/2014/main" xmlns="" val="20001"/>
                    </a:ext>
                  </a:extLst>
                </a:gridCol>
                <a:gridCol w="12159118">
                  <a:extLst>
                    <a:ext uri="{9D8B030D-6E8A-4147-A177-3AD203B41FA5}">
                      <a16:colId xmlns:a16="http://schemas.microsoft.com/office/drawing/2014/main" xmlns="" val="20002"/>
                    </a:ext>
                  </a:extLst>
                </a:gridCol>
              </a:tblGrid>
              <a:tr h="668351">
                <a:tc>
                  <a:txBody>
                    <a:bodyPr/>
                    <a:lstStyle/>
                    <a:p>
                      <a:pPr algn="ctr">
                        <a:lnSpc>
                          <a:spcPct val="115000"/>
                        </a:lnSpc>
                        <a:spcAft>
                          <a:spcPts val="0"/>
                        </a:spcAft>
                      </a:pPr>
                      <a:r>
                        <a:rPr lang="en-GB" sz="2500" b="1" dirty="0">
                          <a:effectLst/>
                          <a:latin typeface="Arial Rounded MT Bold" panose="020F0704030504030204" pitchFamily="34" charset="0"/>
                          <a:ea typeface="Calibri" panose="020F0502020204030204" pitchFamily="34" charset="0"/>
                          <a:cs typeface="Arial" panose="020B0604020202020204" pitchFamily="34" charset="0"/>
                        </a:rPr>
                        <a:t>Stakeholder</a:t>
                      </a:r>
                      <a:endParaRPr lang="en-ZA" sz="25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500" b="1" dirty="0">
                          <a:effectLst/>
                          <a:latin typeface="Arial Rounded MT Bold" panose="020F0704030504030204" pitchFamily="34" charset="0"/>
                          <a:ea typeface="Calibri" panose="020F0502020204030204" pitchFamily="34" charset="0"/>
                          <a:cs typeface="Arial" panose="020B0604020202020204" pitchFamily="34" charset="0"/>
                        </a:rPr>
                        <a:t>Date</a:t>
                      </a:r>
                      <a:endParaRPr lang="en-ZA" sz="25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500" b="1" dirty="0">
                          <a:effectLst/>
                          <a:latin typeface="Arial Rounded MT Bold" panose="020F0704030504030204" pitchFamily="34" charset="0"/>
                          <a:ea typeface="Calibri" panose="020F0502020204030204" pitchFamily="34" charset="0"/>
                          <a:cs typeface="Arial" panose="020B0604020202020204" pitchFamily="34" charset="0"/>
                        </a:rPr>
                        <a:t>Event</a:t>
                      </a:r>
                      <a:endParaRPr lang="en-ZA" sz="25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351886">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c.</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872401">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Woman’s Day Celebration</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 31 August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 motivational speaker Ndivhuho Maphwanya was invited to speak about issues on gender equality and women empowerment.</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40972">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Heritage Day Celebration </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20 September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Staff members cooked and shared various dishes depicting South African cultures. Speakers who specialise in indigenous plants were also invited to exhibit and speak to staff about indigenous knowledge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39343">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Annual Military Ombud Employee Recognition Awards with all the staff members</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05 December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The Military Ombud, Lt Gen (Ret) Masondo joined the Deputy Military Ombud and staff members on his first event in Office, after his Inaugural Swearing-in ceremony held on 8 November 2019. </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Employee Recognition Awards was held in December 2019.  The event celebrated employees who went beyond the call of duty and achieved exceptional performance in the following key aspects:</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72720" algn="l"/>
                        </a:tabLst>
                      </a:pPr>
                      <a:r>
                        <a:rPr lang="en-GB" sz="2200" i="1" dirty="0">
                          <a:effectLst/>
                          <a:latin typeface="Arial Rounded MT Bold" panose="020F0704030504030204" pitchFamily="34" charset="0"/>
                          <a:ea typeface="Calibri" panose="020F0502020204030204" pitchFamily="34" charset="0"/>
                          <a:cs typeface="Arial" panose="020B0604020202020204" pitchFamily="34" charset="0"/>
                        </a:rPr>
                        <a:t>•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High standards of work performance</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72720" algn="l"/>
                        </a:tabLs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	Excellent client relations</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72720" algn="l"/>
                        </a:tabLs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	Living by the values of Military Ombud.</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Narrow" panose="020B0606020202030204" pitchFamily="34" charset="0"/>
                        <a:buChar char="•"/>
                        <a:tabLst>
                          <a:tab pos="184150" algn="l"/>
                        </a:tabLs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Noteworthy operation or support efforts </a:t>
                      </a:r>
                      <a:endParaRPr lang="en-ZA" sz="2200" dirty="0">
                        <a:effectLst/>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Arial Narrow" panose="020B0606020202030204" pitchFamily="34" charset="0"/>
                        <a:buChar char="•"/>
                        <a:tabLst>
                          <a:tab pos="184150" algn="l"/>
                        </a:tabLs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Walking an extra </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mile</a:t>
                      </a:r>
                      <a:endParaRPr lang="en-ZA" sz="2200" dirty="0">
                        <a:effectLst/>
                        <a:latin typeface="Arial Rounded MT Bold" panose="020F0704030504030204" pitchFamily="34" charset="0"/>
                        <a:ea typeface="Calibri" panose="020F0502020204030204" pitchFamily="34" charset="0"/>
                        <a:cs typeface="Arial" panose="020B0604020202020204" pitchFamily="34" charset="0"/>
                      </a:endParaRPr>
                    </a:p>
                  </a:txBody>
                  <a:tcPr marL="65731" marR="6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81743">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Military Ombud Welcome to 2020 Breakfast.</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17 January 2020</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This is an event led by the Social Committee to welcome members in the Office of the Military Ombud and to enable the Military Ombud to set the tone for the new year.</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51114">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Human Rights Day.</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20 March 2020</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An event aimed at commemorating human rights of South Africans in our democratic state.</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5731" marR="6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86065052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1"/>
          <p:cNvSpPr txBox="1">
            <a:spLocks/>
          </p:cNvSpPr>
          <p:nvPr/>
        </p:nvSpPr>
        <p:spPr>
          <a:xfrm>
            <a:off x="4171516" y="28033"/>
            <a:ext cx="20199784" cy="1523206"/>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7996" b="1" dirty="0" smtClean="0">
                <a:solidFill>
                  <a:schemeClr val="tx1"/>
                </a:solidFill>
                <a:latin typeface="Arial Rounded MT Bold" panose="020F0704030504030204" pitchFamily="34" charset="0"/>
                <a:cs typeface="Arial" panose="020B0604020202020204" pitchFamily="34" charset="0"/>
              </a:rPr>
              <a:t>AIM</a:t>
            </a:r>
            <a:endParaRPr lang="en-ZA" sz="7996" b="1" dirty="0">
              <a:solidFill>
                <a:schemeClr val="tx1"/>
              </a:solidFill>
              <a:latin typeface="Arial Rounded MT Bold" panose="020F0704030504030204" pitchFamily="34" charset="0"/>
              <a:cs typeface="Arial" panose="020B0604020202020204" pitchFamily="34" charset="0"/>
            </a:endParaRPr>
          </a:p>
        </p:txBody>
      </p:sp>
      <p:sp>
        <p:nvSpPr>
          <p:cNvPr id="6" name="Content Placeholder 2"/>
          <p:cNvSpPr txBox="1">
            <a:spLocks/>
          </p:cNvSpPr>
          <p:nvPr/>
        </p:nvSpPr>
        <p:spPr>
          <a:xfrm>
            <a:off x="4807131" y="4427542"/>
            <a:ext cx="18679886" cy="2235493"/>
          </a:xfrm>
          <a:prstGeom prst="rect">
            <a:avLst/>
          </a:prstGeom>
          <a:noFill/>
          <a:ln w="15875" cap="flat" cmpd="sng" algn="ctr">
            <a:noFill/>
            <a:prstDash val="solid"/>
          </a:ln>
        </p:spPr>
        <p:style>
          <a:lnRef idx="2">
            <a:schemeClr val="dk1"/>
          </a:lnRef>
          <a:fillRef idx="1">
            <a:schemeClr val="lt1"/>
          </a:fillRef>
          <a:effectRef idx="0">
            <a:schemeClr val="dk1"/>
          </a:effectRef>
          <a:fontRef idx="minor">
            <a:schemeClr val="dk1"/>
          </a:fontRef>
        </p:style>
        <p:txBody>
          <a:bodyPr anchor="ctr">
            <a:normAutofit/>
          </a:bodyPr>
          <a:lstStyle>
            <a:lvl1pPr marL="182789" indent="-182789" algn="l" defTabSz="1827886" rtl="0" eaLnBrk="1" latinLnBrk="0" hangingPunct="1">
              <a:lnSpc>
                <a:spcPct val="90000"/>
              </a:lnSpc>
              <a:spcBef>
                <a:spcPts val="2399"/>
              </a:spcBef>
              <a:spcAft>
                <a:spcPts val="400"/>
              </a:spcAft>
              <a:buClr>
                <a:schemeClr val="accent1"/>
              </a:buClr>
              <a:buSzPct val="100000"/>
              <a:buFont typeface="Tw Cen MT" panose="020B0602020104020603" pitchFamily="34" charset="0"/>
              <a:buChar char=" "/>
              <a:defRPr sz="4398" kern="1200">
                <a:solidFill>
                  <a:schemeClr val="dk1"/>
                </a:solidFill>
                <a:latin typeface="+mn-lt"/>
                <a:ea typeface="+mn-ea"/>
                <a:cs typeface="+mn-cs"/>
              </a:defRPr>
            </a:lvl1pPr>
            <a:lvl2pPr marL="530087" indent="-274183" algn="l" defTabSz="1827886" rtl="0" eaLnBrk="1" latinLnBrk="0" hangingPunct="1">
              <a:lnSpc>
                <a:spcPct val="90000"/>
              </a:lnSpc>
              <a:spcBef>
                <a:spcPts val="400"/>
              </a:spcBef>
              <a:spcAft>
                <a:spcPts val="800"/>
              </a:spcAft>
              <a:buClr>
                <a:schemeClr val="accent1"/>
              </a:buClr>
              <a:buFont typeface="Wingdings 3" pitchFamily="18" charset="2"/>
              <a:buChar char=""/>
              <a:defRPr sz="3598" kern="1200">
                <a:solidFill>
                  <a:schemeClr val="dk1"/>
                </a:solidFill>
                <a:latin typeface="+mn-lt"/>
                <a:ea typeface="+mn-ea"/>
                <a:cs typeface="+mn-cs"/>
              </a:defRPr>
            </a:lvl2pPr>
            <a:lvl3pPr marL="895664"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3pPr>
            <a:lvl4pPr marL="1188126"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4pPr>
            <a:lvl5pPr marL="1553703"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5pPr>
            <a:lvl6pPr marL="1827886"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6pPr>
            <a:lvl7pPr marL="2120347"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7pPr>
            <a:lvl8pPr marL="2431088"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8pPr>
            <a:lvl9pPr marL="2723550"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9pPr>
          </a:lstStyle>
          <a:p>
            <a:pPr marL="0" indent="0">
              <a:buFont typeface="Tw Cen MT" panose="020B0602020104020603" pitchFamily="34" charset="0"/>
              <a:buNone/>
            </a:pPr>
            <a:r>
              <a:rPr lang="en-ZA" dirty="0" smtClean="0">
                <a:solidFill>
                  <a:schemeClr val="tx1"/>
                </a:solidFill>
                <a:latin typeface="Arial Rounded MT Bold" panose="020F0704030504030204" pitchFamily="34" charset="0"/>
                <a:cs typeface="Arial" panose="020B0604020202020204" pitchFamily="34" charset="0"/>
              </a:rPr>
              <a:t>The aim of the presentation is to present the Military Ombud Annual Activity Report for the FY2019/20 as per the Portfolio Committee on Defence and Military Veterans</a:t>
            </a:r>
            <a:r>
              <a:rPr lang="en-ZA" dirty="0" smtClean="0">
                <a:solidFill>
                  <a:schemeClr val="tx1">
                    <a:lumMod val="95000"/>
                    <a:lumOff val="5000"/>
                  </a:schemeClr>
                </a:solidFill>
                <a:latin typeface="Arial Rounded MT Bold" panose="020F0704030504030204" pitchFamily="34" charset="0"/>
                <a:cs typeface="Arial" panose="020B0604020202020204" pitchFamily="34" charset="0"/>
              </a:rPr>
              <a:t> 2020 Fourth Term Programme</a:t>
            </a:r>
            <a:endParaRPr lang="en-ZA" b="1" i="1" dirty="0">
              <a:solidFill>
                <a:schemeClr val="tx1">
                  <a:lumMod val="95000"/>
                  <a:lumOff val="5000"/>
                </a:schemeClr>
              </a:solidFill>
              <a:latin typeface="Arial Rounded MT Bold" panose="020F0704030504030204" pitchFamily="34" charset="0"/>
              <a:cs typeface="Arial" panose="020B0604020202020204" pitchFamily="34" charset="0"/>
            </a:endParaRPr>
          </a:p>
        </p:txBody>
      </p:sp>
      <p:grpSp>
        <p:nvGrpSpPr>
          <p:cNvPr id="7" name="Group 6"/>
          <p:cNvGrpSpPr/>
          <p:nvPr/>
        </p:nvGrpSpPr>
        <p:grpSpPr>
          <a:xfrm>
            <a:off x="15014716" y="8953921"/>
            <a:ext cx="9327087" cy="4743450"/>
            <a:chOff x="1812863" y="279082"/>
            <a:chExt cx="15976723" cy="7990046"/>
          </a:xfrm>
        </p:grpSpPr>
        <p:sp>
          <p:nvSpPr>
            <p:cNvPr id="8" name="Shape 303"/>
            <p:cNvSpPr/>
            <p:nvPr/>
          </p:nvSpPr>
          <p:spPr>
            <a:xfrm>
              <a:off x="1812863" y="279082"/>
              <a:ext cx="15646461" cy="7990046"/>
            </a:xfrm>
            <a:prstGeom prst="rect">
              <a:avLst/>
            </a:prstGeom>
            <a:solidFill>
              <a:srgbClr val="0C7F40"/>
            </a:solidFill>
            <a:ln w="12700">
              <a:miter lim="400000"/>
            </a:ln>
          </p:spPr>
          <p:txBody>
            <a:bodyPr lIns="0" tIns="0" rIns="0" bIns="0" anchor="ctr"/>
            <a:lstStyle/>
            <a:p>
              <a:pPr lvl="0" algn="ctr">
                <a:defRPr>
                  <a:solidFill>
                    <a:srgbClr val="FFFFFF"/>
                  </a:solidFill>
                  <a:latin typeface="Lato Light"/>
                  <a:ea typeface="Lato Light"/>
                  <a:cs typeface="Lato Light"/>
                  <a:sym typeface="Lato Light"/>
                </a:defRPr>
              </a:pPr>
              <a:endParaRPr/>
            </a:p>
          </p:txBody>
        </p:sp>
        <p:pic>
          <p:nvPicPr>
            <p:cNvPr id="9" name="Picture 8"/>
            <p:cNvPicPr>
              <a:picLocks noChangeAspect="1"/>
            </p:cNvPicPr>
            <p:nvPr/>
          </p:nvPicPr>
          <p:blipFill>
            <a:blip r:embed="rId3"/>
            <a:stretch>
              <a:fillRect/>
            </a:stretch>
          </p:blipFill>
          <p:spPr>
            <a:xfrm>
              <a:off x="2041464" y="639603"/>
              <a:ext cx="15748122" cy="7629525"/>
            </a:xfrm>
            <a:prstGeom prst="rect">
              <a:avLst/>
            </a:prstGeom>
          </p:spPr>
        </p:pic>
      </p:grpSp>
      <p:grpSp>
        <p:nvGrpSpPr>
          <p:cNvPr id="11" name="Group 10"/>
          <p:cNvGrpSpPr/>
          <p:nvPr/>
        </p:nvGrpSpPr>
        <p:grpSpPr>
          <a:xfrm>
            <a:off x="28141" y="269838"/>
            <a:ext cx="4115234" cy="5191435"/>
            <a:chOff x="28141" y="859778"/>
            <a:chExt cx="4115234" cy="5191435"/>
          </a:xfrm>
        </p:grpSpPr>
        <p:pic>
          <p:nvPicPr>
            <p:cNvPr id="3" name="image5.png"/>
            <p:cNvPicPr/>
            <p:nvPr/>
          </p:nvPicPr>
          <p:blipFill>
            <a:blip r:embed="rId4">
              <a:extLst/>
            </a:blip>
            <a:stretch>
              <a:fillRect/>
            </a:stretch>
          </p:blipFill>
          <p:spPr>
            <a:xfrm>
              <a:off x="28141" y="859778"/>
              <a:ext cx="4115234" cy="3880663"/>
            </a:xfrm>
            <a:prstGeom prst="rect">
              <a:avLst/>
            </a:prstGeom>
            <a:ln w="12700">
              <a:miter lim="400000"/>
            </a:ln>
          </p:spPr>
        </p:pic>
        <p:sp>
          <p:nvSpPr>
            <p:cNvPr id="10"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Tree>
    <p:extLst>
      <p:ext uri="{BB962C8B-B14F-4D97-AF65-F5344CB8AC3E}">
        <p14:creationId xmlns:p14="http://schemas.microsoft.com/office/powerpoint/2010/main" xmlns="" val="378840821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3">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71516" y="28299"/>
            <a:ext cx="1982492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TextBox 7"/>
          <p:cNvSpPr txBox="1"/>
          <p:nvPr/>
        </p:nvSpPr>
        <p:spPr>
          <a:xfrm>
            <a:off x="4290510" y="1956246"/>
            <a:ext cx="8118565"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828432" rtl="0" fontAlgn="auto" latinLnBrk="1" hangingPunct="0">
              <a:lnSpc>
                <a:spcPct val="100000"/>
              </a:lnSpc>
              <a:spcBef>
                <a:spcPts val="0"/>
              </a:spcBef>
              <a:spcAft>
                <a:spcPts val="0"/>
              </a:spcAft>
              <a:buClrTx/>
              <a:buSzTx/>
              <a:buFontTx/>
              <a:buNone/>
              <a:tabLst/>
            </a:pPr>
            <a:r>
              <a:rPr lang="en-ZA" u="sng" dirty="0" smtClean="0">
                <a:solidFill>
                  <a:schemeClr val="tx1"/>
                </a:solidFill>
                <a:latin typeface="Arial Rounded MT Bold" panose="020F0704030504030204" pitchFamily="34" charset="0"/>
              </a:rPr>
              <a:t>External Stakeholder Interactions</a:t>
            </a:r>
            <a:r>
              <a:rPr lang="en-ZA" dirty="0" smtClean="0">
                <a:solidFill>
                  <a:schemeClr val="tx1"/>
                </a:solidFill>
                <a:latin typeface="Arial Rounded MT Bold" panose="020F0704030504030204" pitchFamily="34" charset="0"/>
              </a:rPr>
              <a:t>.  </a:t>
            </a:r>
            <a:endParaRPr kumimoji="0" lang="en-ZA" sz="3600" b="0" i="0" u="none" strike="noStrike" cap="none" spc="0" normalizeH="0" baseline="0" dirty="0">
              <a:ln>
                <a:noFill/>
              </a:ln>
              <a:solidFill>
                <a:schemeClr val="tx1"/>
              </a:solidFill>
              <a:effectLst/>
              <a:uFillTx/>
              <a:latin typeface="Arial Rounded MT Bold" panose="020F0704030504030204" pitchFamily="34" charset="0"/>
              <a:sym typeface="Helvetica Neue"/>
            </a:endParaRPr>
          </a:p>
        </p:txBody>
      </p:sp>
      <p:graphicFrame>
        <p:nvGraphicFramePr>
          <p:cNvPr id="3" name="Table 2"/>
          <p:cNvGraphicFramePr>
            <a:graphicFrameLocks noGrp="1"/>
          </p:cNvGraphicFramePr>
          <p:nvPr>
            <p:extLst>
              <p:ext uri="{D42A27DB-BD31-4B8C-83A1-F6EECF244321}">
                <p14:modId xmlns:p14="http://schemas.microsoft.com/office/powerpoint/2010/main" xmlns="" val="1282966764"/>
              </p:ext>
            </p:extLst>
          </p:nvPr>
        </p:nvGraphicFramePr>
        <p:xfrm>
          <a:off x="4539343" y="2873828"/>
          <a:ext cx="19137085" cy="9674352"/>
        </p:xfrm>
        <a:graphic>
          <a:graphicData uri="http://schemas.openxmlformats.org/drawingml/2006/table">
            <a:tbl>
              <a:tblPr firstRow="1" firstCol="1" bandRow="1"/>
              <a:tblGrid>
                <a:gridCol w="4376057">
                  <a:extLst>
                    <a:ext uri="{9D8B030D-6E8A-4147-A177-3AD203B41FA5}">
                      <a16:colId xmlns:a16="http://schemas.microsoft.com/office/drawing/2014/main" xmlns="" val="20000"/>
                    </a:ext>
                  </a:extLst>
                </a:gridCol>
                <a:gridCol w="2547257">
                  <a:extLst>
                    <a:ext uri="{9D8B030D-6E8A-4147-A177-3AD203B41FA5}">
                      <a16:colId xmlns:a16="http://schemas.microsoft.com/office/drawing/2014/main" xmlns="" val="20001"/>
                    </a:ext>
                  </a:extLst>
                </a:gridCol>
                <a:gridCol w="12213771">
                  <a:extLst>
                    <a:ext uri="{9D8B030D-6E8A-4147-A177-3AD203B41FA5}">
                      <a16:colId xmlns:a16="http://schemas.microsoft.com/office/drawing/2014/main" xmlns="" val="20002"/>
                    </a:ext>
                  </a:extLst>
                </a:gridCol>
              </a:tblGrid>
              <a:tr h="54742">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Stakeholder</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Date</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Event</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54742">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164225">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King </a:t>
                      </a:r>
                      <a:r>
                        <a:rPr lang="en-GB" sz="2200" dirty="0" err="1">
                          <a:effectLst/>
                          <a:latin typeface="Arial Rounded MT Bold" panose="020F0704030504030204" pitchFamily="34" charset="0"/>
                          <a:ea typeface="Calibri" panose="020F0502020204030204" pitchFamily="34" charset="0"/>
                          <a:cs typeface="Arial" panose="020B0604020202020204" pitchFamily="34" charset="0"/>
                        </a:rPr>
                        <a:t>Sabata</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 </a:t>
                      </a:r>
                      <a:r>
                        <a:rPr lang="en-GB" sz="2200" dirty="0" err="1">
                          <a:effectLst/>
                          <a:latin typeface="Arial Rounded MT Bold" panose="020F0704030504030204" pitchFamily="34" charset="0"/>
                          <a:ea typeface="Calibri" panose="020F0502020204030204" pitchFamily="34" charset="0"/>
                          <a:cs typeface="Arial" panose="020B0604020202020204" pitchFamily="34" charset="0"/>
                        </a:rPr>
                        <a:t>Dalinyebo</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 Local Municipality Mayor’s Office</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04 April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To discuss community outreach collaboration.</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18967">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Annual Military Ombud Symposium</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26 April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The objective of this critical dialogue is to </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engage</a:t>
                      </a:r>
                      <a:r>
                        <a:rPr lang="en-GB" sz="2200" baseline="0" dirty="0" smtClean="0">
                          <a:effectLst/>
                          <a:latin typeface="Arial Rounded MT Bold" panose="020F0704030504030204" pitchFamily="34" charset="0"/>
                          <a:ea typeface="Calibri" panose="020F0502020204030204" pitchFamily="34" charset="0"/>
                          <a:cs typeface="Arial" panose="020B0604020202020204" pitchFamily="34" charset="0"/>
                        </a:rPr>
                        <a:t> in discussions</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 with private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sector, military and security industry, captains of industry as well as other stakeholders.</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3709">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Seven Year Review Book Launch and Gala Dinner</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10 May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This event celebrated seven years of the existence of the Office and </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bib farewell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to Lt Gen (Ret) T.T. Matanzima as his seven year term as the first Military Ombud came to an end.</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64225">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Government Pensions Administration Agency (GPAA).</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27 May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Bilateral meeting to discuss working relationship or collaboration in terms of the outreach programme.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64225">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Health Ombud </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28 May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Bilateral meeting to discuss working relationship or collaboration in terms of the outreach programme.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64225">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Public Service Commission (PSC)</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28 May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Bilateral meeting to discuss working relationship or collaboration in terms of the outreach programme.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09484">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Old Mutual</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05 June 2020</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Briefing on logistics and planning pertaining to the Annual Military Golf Day.</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09484">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Health Ombud	 </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06 June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Follow -up outreach planning meeting</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64225">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Western Cape Police Ombud	</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28 June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To discuss community outreach programme collaboration. </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18967">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Phoenix Aviation  Mamelodi</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30 July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Nelson Mandela Day was commemorated with the handing over of non-perishable goods to Phoenix Aviation from Mamelodi, Pretoria East.</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28451">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Annual Military Ombud Golf Day</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23 August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The objective of this event was to interact with stakeholders from the military and civil society in a relaxed environment.  This event was also used as a platform to present the mandate of the Office of the Military Ombud to participants.</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64225">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South African Military Veterans Association (SAMVA) </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12 September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A meeting was held with members of SAMVA to discuss some of their frustrations regarding Military Veterans benefits.</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86187140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3">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71516" y="28299"/>
            <a:ext cx="1982492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TextBox 7"/>
          <p:cNvSpPr txBox="1"/>
          <p:nvPr/>
        </p:nvSpPr>
        <p:spPr>
          <a:xfrm>
            <a:off x="4290510" y="1956246"/>
            <a:ext cx="8118565"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828432" rtl="0" fontAlgn="auto" latinLnBrk="1" hangingPunct="0">
              <a:lnSpc>
                <a:spcPct val="100000"/>
              </a:lnSpc>
              <a:spcBef>
                <a:spcPts val="0"/>
              </a:spcBef>
              <a:spcAft>
                <a:spcPts val="0"/>
              </a:spcAft>
              <a:buClrTx/>
              <a:buSzTx/>
              <a:buFontTx/>
              <a:buNone/>
              <a:tabLst/>
            </a:pPr>
            <a:r>
              <a:rPr lang="en-ZA" u="sng" dirty="0" smtClean="0">
                <a:solidFill>
                  <a:schemeClr val="tx1"/>
                </a:solidFill>
                <a:latin typeface="Arial Rounded MT Bold" panose="020F0704030504030204" pitchFamily="34" charset="0"/>
              </a:rPr>
              <a:t>External Stakeholder Interactions</a:t>
            </a:r>
            <a:r>
              <a:rPr lang="en-ZA" dirty="0" smtClean="0">
                <a:solidFill>
                  <a:schemeClr val="tx1"/>
                </a:solidFill>
                <a:latin typeface="Arial Rounded MT Bold" panose="020F0704030504030204" pitchFamily="34" charset="0"/>
              </a:rPr>
              <a:t>.  </a:t>
            </a:r>
            <a:endParaRPr kumimoji="0" lang="en-ZA" sz="3600" b="0" i="0" u="none" strike="noStrike" cap="none" spc="0" normalizeH="0" baseline="0" dirty="0">
              <a:ln>
                <a:noFill/>
              </a:ln>
              <a:solidFill>
                <a:schemeClr val="tx1"/>
              </a:solidFill>
              <a:effectLst/>
              <a:uFillTx/>
              <a:latin typeface="Arial Rounded MT Bold" panose="020F0704030504030204" pitchFamily="34" charset="0"/>
              <a:sym typeface="Helvetica Neue"/>
            </a:endParaRPr>
          </a:p>
        </p:txBody>
      </p:sp>
      <p:graphicFrame>
        <p:nvGraphicFramePr>
          <p:cNvPr id="3" name="Table 2"/>
          <p:cNvGraphicFramePr>
            <a:graphicFrameLocks noGrp="1"/>
          </p:cNvGraphicFramePr>
          <p:nvPr>
            <p:extLst>
              <p:ext uri="{D42A27DB-BD31-4B8C-83A1-F6EECF244321}">
                <p14:modId xmlns:p14="http://schemas.microsoft.com/office/powerpoint/2010/main" xmlns="" val="2779671850"/>
              </p:ext>
            </p:extLst>
          </p:nvPr>
        </p:nvGraphicFramePr>
        <p:xfrm>
          <a:off x="4539343" y="2873828"/>
          <a:ext cx="19137085" cy="10059924"/>
        </p:xfrm>
        <a:graphic>
          <a:graphicData uri="http://schemas.openxmlformats.org/drawingml/2006/table">
            <a:tbl>
              <a:tblPr firstRow="1" firstCol="1" bandRow="1"/>
              <a:tblGrid>
                <a:gridCol w="4376057">
                  <a:extLst>
                    <a:ext uri="{9D8B030D-6E8A-4147-A177-3AD203B41FA5}">
                      <a16:colId xmlns:a16="http://schemas.microsoft.com/office/drawing/2014/main" xmlns="" val="20000"/>
                    </a:ext>
                  </a:extLst>
                </a:gridCol>
                <a:gridCol w="2547257">
                  <a:extLst>
                    <a:ext uri="{9D8B030D-6E8A-4147-A177-3AD203B41FA5}">
                      <a16:colId xmlns:a16="http://schemas.microsoft.com/office/drawing/2014/main" xmlns="" val="20001"/>
                    </a:ext>
                  </a:extLst>
                </a:gridCol>
                <a:gridCol w="12213771">
                  <a:extLst>
                    <a:ext uri="{9D8B030D-6E8A-4147-A177-3AD203B41FA5}">
                      <a16:colId xmlns:a16="http://schemas.microsoft.com/office/drawing/2014/main" xmlns="" val="20002"/>
                    </a:ext>
                  </a:extLst>
                </a:gridCol>
              </a:tblGrid>
              <a:tr h="54742">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Stakeholder</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Date</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Event</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54742">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109484">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Joint Operations.</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04 October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A meeting was </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held to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discuss the outreach programme to border posts.</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20280">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Military Ombud Inauguration </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12 November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The South African Military Ombud Office welcomed its newly appointed Military Ombud Lt Gen (Ret) Vusumuzi Masondo at a swearing-in ceremony that took place on Friday 8 November 2019, at SAMHS Training Formation in Thaba Tshwane</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a:t>
                      </a:r>
                    </a:p>
                    <a:p>
                      <a:pPr>
                        <a:lnSpc>
                          <a:spcPct val="115000"/>
                        </a:lnSpc>
                        <a:spcAft>
                          <a:spcPts val="0"/>
                        </a:spcAft>
                      </a:pP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General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Masondo has replaced Lt Gen (Ret) Temba Matanzima who served in the position for a period of 7 years.</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200" dirty="0" smtClean="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15000"/>
                        </a:lnSpc>
                        <a:spcAft>
                          <a:spcPts val="0"/>
                        </a:spcAft>
                      </a:pP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Lt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Gen (Ret Masondo ascended into the position after his appointment by the President of the Republic of South Africa, Mr Cyril </a:t>
                      </a:r>
                      <a:r>
                        <a:rPr lang="en-GB" sz="2200" dirty="0" err="1">
                          <a:effectLst/>
                          <a:latin typeface="Arial Rounded MT Bold" panose="020F0704030504030204" pitchFamily="34" charset="0"/>
                          <a:ea typeface="Calibri" panose="020F0502020204030204" pitchFamily="34" charset="0"/>
                          <a:cs typeface="Arial" panose="020B0604020202020204" pitchFamily="34" charset="0"/>
                        </a:rPr>
                        <a:t>Matamela</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 Ramaphosa, and will serve in the position for a period of 7 years.</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200" dirty="0" smtClean="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15000"/>
                        </a:lnSpc>
                        <a:spcAft>
                          <a:spcPts val="0"/>
                        </a:spcAft>
                      </a:pP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The swearing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in ceremony was officiated by the High Court Judge Lettie </a:t>
                      </a:r>
                      <a:r>
                        <a:rPr lang="en-GB" sz="2200" dirty="0" err="1">
                          <a:effectLst/>
                          <a:latin typeface="Arial Rounded MT Bold" panose="020F0704030504030204" pitchFamily="34" charset="0"/>
                          <a:ea typeface="Calibri" panose="020F0502020204030204" pitchFamily="34" charset="0"/>
                          <a:cs typeface="Arial" panose="020B0604020202020204" pitchFamily="34" charset="0"/>
                        </a:rPr>
                        <a:t>Molopa-Sethosa</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 and the Minister of Defence and Military Veterans, Ms </a:t>
                      </a:r>
                      <a:r>
                        <a:rPr lang="en-GB" sz="2200" dirty="0" err="1">
                          <a:effectLst/>
                          <a:latin typeface="Arial Rounded MT Bold" panose="020F0704030504030204" pitchFamily="34" charset="0"/>
                          <a:ea typeface="Calibri" panose="020F0502020204030204" pitchFamily="34" charset="0"/>
                          <a:cs typeface="Arial" panose="020B0604020202020204" pitchFamily="34" charset="0"/>
                        </a:rPr>
                        <a:t>Nosiviwe</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 </a:t>
                      </a:r>
                      <a:r>
                        <a:rPr lang="en-GB" sz="2200" dirty="0" err="1">
                          <a:effectLst/>
                          <a:latin typeface="Arial Rounded MT Bold" panose="020F0704030504030204" pitchFamily="34" charset="0"/>
                          <a:ea typeface="Calibri" panose="020F0502020204030204" pitchFamily="34" charset="0"/>
                          <a:cs typeface="Arial" panose="020B0604020202020204" pitchFamily="34" charset="0"/>
                        </a:rPr>
                        <a:t>Mapisa-Nqakula</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 gave the key note address.</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200" dirty="0" smtClean="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15000"/>
                        </a:lnSpc>
                        <a:spcAft>
                          <a:spcPts val="0"/>
                        </a:spcAft>
                      </a:pP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Speaking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at the </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swearing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in ceremony Minister </a:t>
                      </a:r>
                      <a:r>
                        <a:rPr lang="en-GB" sz="2200" dirty="0" err="1">
                          <a:effectLst/>
                          <a:latin typeface="Arial Rounded MT Bold" panose="020F0704030504030204" pitchFamily="34" charset="0"/>
                          <a:ea typeface="Calibri" panose="020F0502020204030204" pitchFamily="34" charset="0"/>
                          <a:cs typeface="Arial" panose="020B0604020202020204" pitchFamily="34" charset="0"/>
                        </a:rPr>
                        <a:t>Nosiviwe</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 </a:t>
                      </a:r>
                      <a:r>
                        <a:rPr lang="en-GB" sz="2200" dirty="0" err="1">
                          <a:effectLst/>
                          <a:latin typeface="Arial Rounded MT Bold" panose="020F0704030504030204" pitchFamily="34" charset="0"/>
                          <a:ea typeface="Calibri" panose="020F0502020204030204" pitchFamily="34" charset="0"/>
                          <a:cs typeface="Arial" panose="020B0604020202020204" pitchFamily="34" charset="0"/>
                        </a:rPr>
                        <a:t>Mapisa-Nqakula</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 told those in attendance that the new Military Ombud has got a task in </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ensuring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that the Office enforces its mandate</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a:t>
                      </a:r>
                      <a:r>
                        <a:rPr lang="en-ZA" sz="2200" baseline="0" dirty="0" smtClean="0">
                          <a:effectLst/>
                          <a:latin typeface="Arial Rounded MT Bold" panose="020F0704030504030204" pitchFamily="34" charset="0"/>
                          <a:ea typeface="Calibri" panose="020F0502020204030204" pitchFamily="34" charset="0"/>
                          <a:cs typeface="Times New Roman" panose="02020603050405020304" pitchFamily="18" charset="0"/>
                        </a:rPr>
                        <a:t>  </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Most important thing is the protection of the fundamental rights and freedom of members of the Armed Forces, and ensuring that there is minimisation of the violation of human rights,” said the Minister</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  She said to Lt Gen (Ret) Masondo as he takes over the role of the Military Ombud, he must remain ever cognisant of the institutions independence and impartiality, and ensuring that justice is delivered to serving or retired members, as well as the South Africa’s public.</a:t>
                      </a:r>
                      <a:endParaRPr lang="en-ZA" sz="2200" dirty="0" smtClean="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12797715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3">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71516" y="28299"/>
            <a:ext cx="1982492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TextBox 7"/>
          <p:cNvSpPr txBox="1"/>
          <p:nvPr/>
        </p:nvSpPr>
        <p:spPr>
          <a:xfrm>
            <a:off x="4290510" y="1956246"/>
            <a:ext cx="8118565"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828432" rtl="0" fontAlgn="auto" latinLnBrk="1" hangingPunct="0">
              <a:lnSpc>
                <a:spcPct val="100000"/>
              </a:lnSpc>
              <a:spcBef>
                <a:spcPts val="0"/>
              </a:spcBef>
              <a:spcAft>
                <a:spcPts val="0"/>
              </a:spcAft>
              <a:buClrTx/>
              <a:buSzTx/>
              <a:buFontTx/>
              <a:buNone/>
              <a:tabLst/>
            </a:pPr>
            <a:r>
              <a:rPr lang="en-ZA" u="sng" dirty="0" smtClean="0">
                <a:solidFill>
                  <a:schemeClr val="tx1"/>
                </a:solidFill>
                <a:latin typeface="Arial Rounded MT Bold" panose="020F0704030504030204" pitchFamily="34" charset="0"/>
              </a:rPr>
              <a:t>External Stakeholder Interactions</a:t>
            </a:r>
            <a:r>
              <a:rPr lang="en-ZA" dirty="0" smtClean="0">
                <a:solidFill>
                  <a:schemeClr val="tx1"/>
                </a:solidFill>
                <a:latin typeface="Arial Rounded MT Bold" panose="020F0704030504030204" pitchFamily="34" charset="0"/>
              </a:rPr>
              <a:t>.  </a:t>
            </a:r>
            <a:endParaRPr kumimoji="0" lang="en-ZA" sz="3600" b="0" i="0" u="none" strike="noStrike" cap="none" spc="0" normalizeH="0" baseline="0" dirty="0">
              <a:ln>
                <a:noFill/>
              </a:ln>
              <a:solidFill>
                <a:schemeClr val="tx1"/>
              </a:solidFill>
              <a:effectLst/>
              <a:uFillTx/>
              <a:latin typeface="Arial Rounded MT Bold" panose="020F0704030504030204" pitchFamily="34" charset="0"/>
              <a:sym typeface="Helvetica Neue"/>
            </a:endParaRPr>
          </a:p>
        </p:txBody>
      </p:sp>
      <p:graphicFrame>
        <p:nvGraphicFramePr>
          <p:cNvPr id="3" name="Table 2"/>
          <p:cNvGraphicFramePr>
            <a:graphicFrameLocks noGrp="1"/>
          </p:cNvGraphicFramePr>
          <p:nvPr>
            <p:extLst>
              <p:ext uri="{D42A27DB-BD31-4B8C-83A1-F6EECF244321}">
                <p14:modId xmlns:p14="http://schemas.microsoft.com/office/powerpoint/2010/main" xmlns="" val="1735426360"/>
              </p:ext>
            </p:extLst>
          </p:nvPr>
        </p:nvGraphicFramePr>
        <p:xfrm>
          <a:off x="4539343" y="2873828"/>
          <a:ext cx="19137085" cy="8517636"/>
        </p:xfrm>
        <a:graphic>
          <a:graphicData uri="http://schemas.openxmlformats.org/drawingml/2006/table">
            <a:tbl>
              <a:tblPr firstRow="1" firstCol="1" bandRow="1"/>
              <a:tblGrid>
                <a:gridCol w="4376057">
                  <a:extLst>
                    <a:ext uri="{9D8B030D-6E8A-4147-A177-3AD203B41FA5}">
                      <a16:colId xmlns:a16="http://schemas.microsoft.com/office/drawing/2014/main" xmlns="" val="20000"/>
                    </a:ext>
                  </a:extLst>
                </a:gridCol>
                <a:gridCol w="2547257">
                  <a:extLst>
                    <a:ext uri="{9D8B030D-6E8A-4147-A177-3AD203B41FA5}">
                      <a16:colId xmlns:a16="http://schemas.microsoft.com/office/drawing/2014/main" xmlns="" val="20001"/>
                    </a:ext>
                  </a:extLst>
                </a:gridCol>
                <a:gridCol w="12213771">
                  <a:extLst>
                    <a:ext uri="{9D8B030D-6E8A-4147-A177-3AD203B41FA5}">
                      <a16:colId xmlns:a16="http://schemas.microsoft.com/office/drawing/2014/main" xmlns="" val="20002"/>
                    </a:ext>
                  </a:extLst>
                </a:gridCol>
              </a:tblGrid>
              <a:tr h="54742">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Stakeholder</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Date</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Event</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54742">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164225">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Log Support Formation.</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04 December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 meeting to discuss logistics pertaining to the Annual Military Ombud Employee Recognition Awards and Gala Dinner.</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9484">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SALGA Western Cape Provincial Office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11 December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A meeting to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discuss a working relationship to access local government structures.</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4225">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Caroline Peters founder of 1000 Women One Voice.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11 December 2019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 meeting was held to discuss the Outreach Programme in communities around the Cape Flats.</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37934">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Ministerial Task Team (MTT).</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16 January 2020</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A presentation was conducted to the Military Ombud </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by the MTT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on </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the findings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of prevalent sexual harassment in the Defence Force from the time of appointment by the Minister of Defence and Military Veterans. The MTT was also looking at ways of collaborating with the Office of the Military Ombud to publicise the Call Centre.</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83192">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Joint Operations.</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17 January 2020</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A meeting was held to discuss logistics pertaining to the planned Eco Origin internal Outreach Programme </a:t>
                      </a:r>
                      <a:r>
                        <a:rPr lang="en-GB" sz="2200" dirty="0" smtClean="0">
                          <a:effectLst/>
                          <a:latin typeface="Arial Rounded MT Bold" panose="020F0704030504030204" pitchFamily="34" charset="0"/>
                          <a:ea typeface="Calibri" panose="020F0502020204030204" pitchFamily="34" charset="0"/>
                          <a:cs typeface="Arial" panose="020B0604020202020204" pitchFamily="34" charset="0"/>
                        </a:rPr>
                        <a:t>targeting military </a:t>
                      </a:r>
                      <a:r>
                        <a:rPr lang="en-GB" sz="2200" dirty="0">
                          <a:effectLst/>
                          <a:latin typeface="Arial Rounded MT Bold" panose="020F0704030504030204" pitchFamily="34" charset="0"/>
                          <a:ea typeface="Calibri" panose="020F0502020204030204" pitchFamily="34" charset="0"/>
                          <a:cs typeface="Arial" panose="020B0604020202020204" pitchFamily="34" charset="0"/>
                        </a:rPr>
                        <a:t>units within the Business Park and those on Witch Hazel Avenue as well as organisations operating within who form part of the mandate of the Military Ombud.</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09484">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Defence Force Service Commission (DFSC)</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3 February 2020</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Meeting to strengthen bilateral relations and the existing MOU.</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64225">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SALGA Western Cape Speakers Forum.</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06 February 2020</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 delegation led by the Military Ombud presented the mandate of the Of the Office to Members of the Speakers Forum.</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18967">
                <a:tc>
                  <a:txBody>
                    <a:bodyPr/>
                    <a:lstStyle/>
                    <a:p>
                      <a:pPr>
                        <a:lnSpc>
                          <a:spcPct val="115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SALGA National Office, Pretoria.</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02 March 2020</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A delegation led by the Military Ombud presented the mandate of the Office to SALGA officials and also discussed possible areas of collaboration country wide.</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19473" marR="1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424921218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71516" y="-1198"/>
            <a:ext cx="18865466"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Rectangle 7"/>
          <p:cNvSpPr/>
          <p:nvPr/>
        </p:nvSpPr>
        <p:spPr>
          <a:xfrm>
            <a:off x="4307628" y="1848816"/>
            <a:ext cx="19791238" cy="10639836"/>
          </a:xfrm>
          <a:prstGeom prst="rect">
            <a:avLst/>
          </a:prstGeom>
        </p:spPr>
        <p:txBody>
          <a:bodyPr wrap="square">
            <a:spAutoFit/>
          </a:bodyPr>
          <a:lstStyle/>
          <a:p>
            <a:pPr algn="just">
              <a:lnSpc>
                <a:spcPct val="115000"/>
              </a:lnSpc>
              <a:spcAft>
                <a:spcPts val="0"/>
              </a:spcAft>
            </a:pPr>
            <a:r>
              <a:rPr lang="en-GB" b="1" u="sng"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International Relations</a:t>
            </a:r>
            <a:r>
              <a:rPr lang="en-GB"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  </a:t>
            </a:r>
            <a:r>
              <a:rPr lang="en-GB"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International relations remains a pillar whilst the Office continues to promote the strategic objectives and improve external partnerships. In </a:t>
            </a:r>
            <a:r>
              <a:rPr lang="en-GB"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the 2019/20 </a:t>
            </a:r>
            <a:r>
              <a:rPr lang="en-GB"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financial year, the Office attended various bilateral and multilateral international engagements.  A summary of these visits per membership and/or association are outlined </a:t>
            </a:r>
            <a:r>
              <a:rPr lang="en-GB"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below:</a:t>
            </a:r>
          </a:p>
          <a:p>
            <a:pPr algn="just">
              <a:lnSpc>
                <a:spcPct val="115000"/>
              </a:lnSpc>
              <a:spcAft>
                <a:spcPts val="0"/>
              </a:spcAft>
            </a:pPr>
            <a:endParaRPr lang="en-GB" sz="2800" u="sng"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1600200" lvl="2" indent="-1600200" algn="just">
              <a:lnSpc>
                <a:spcPct val="115000"/>
              </a:lnSpc>
              <a:buFont typeface="Wingdings" panose="05000000000000000000" pitchFamily="2" charset="2"/>
              <a:buChar char="Ø"/>
            </a:pPr>
            <a:r>
              <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Military Ombud African Footprint Project</a:t>
            </a:r>
          </a:p>
          <a:p>
            <a:pPr marL="1600200" lvl="2" indent="-1600200" algn="just">
              <a:lnSpc>
                <a:spcPct val="115000"/>
              </a:lnSpc>
              <a:buFont typeface="Wingdings" panose="05000000000000000000" pitchFamily="2" charset="2"/>
              <a:buChar char="Ø"/>
            </a:pPr>
            <a:endPar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1600200" lvl="2" indent="-1600200" algn="just">
              <a:lnSpc>
                <a:spcPct val="115000"/>
              </a:lnSpc>
              <a:buFont typeface="Wingdings" panose="05000000000000000000" pitchFamily="2" charset="2"/>
              <a:buChar char="Ø"/>
            </a:pPr>
            <a:r>
              <a:rPr lang="en-ZA" sz="2800" dirty="0" smtClean="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11ICOAF Preparatory Meeting </a:t>
            </a:r>
            <a:r>
              <a:rPr lang="en-ZA"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over the period </a:t>
            </a:r>
            <a:r>
              <a:rPr lang="en-ZA" sz="2800" dirty="0" smtClean="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11 – 12 June 2019</a:t>
            </a:r>
          </a:p>
          <a:p>
            <a:pPr marL="1600200" lvl="2" indent="-1600200" algn="just">
              <a:lnSpc>
                <a:spcPct val="115000"/>
              </a:lnSpc>
              <a:buFont typeface="Wingdings" panose="05000000000000000000" pitchFamily="2" charset="2"/>
              <a:buChar char="Ø"/>
            </a:pPr>
            <a:endPar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1600200" lvl="2" indent="-1600200" algn="just">
              <a:lnSpc>
                <a:spcPct val="115000"/>
              </a:lnSpc>
              <a:buFont typeface="Wingdings" panose="05000000000000000000" pitchFamily="2" charset="2"/>
              <a:buChar char="Ø"/>
            </a:pPr>
            <a:r>
              <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AOMA Southern African Regional </a:t>
            </a:r>
            <a:r>
              <a:rPr lang="en-ZA"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Meeting over the period </a:t>
            </a:r>
            <a:r>
              <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5 – 8 August 2019</a:t>
            </a:r>
          </a:p>
          <a:p>
            <a:pPr marL="1600200" lvl="2" indent="-1600200" algn="just">
              <a:lnSpc>
                <a:spcPct val="115000"/>
              </a:lnSpc>
              <a:buFont typeface="Wingdings" panose="05000000000000000000" pitchFamily="2" charset="2"/>
              <a:buChar char="Ø"/>
            </a:pPr>
            <a:endPar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1600200" lvl="2" indent="-1600200" algn="just">
              <a:lnSpc>
                <a:spcPct val="115000"/>
              </a:lnSpc>
              <a:buFont typeface="Wingdings" panose="05000000000000000000" pitchFamily="2" charset="2"/>
              <a:buChar char="Ø"/>
            </a:pPr>
            <a:r>
              <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11ICOAF in Bosnia and </a:t>
            </a:r>
            <a:r>
              <a:rPr lang="en-ZA"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Herzegovina over the period </a:t>
            </a:r>
            <a:r>
              <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27 – 29 October 2019</a:t>
            </a:r>
          </a:p>
          <a:p>
            <a:pPr marL="1600200" lvl="2" indent="-1600200" algn="just">
              <a:lnSpc>
                <a:spcPct val="115000"/>
              </a:lnSpc>
              <a:buFont typeface="Wingdings" panose="05000000000000000000" pitchFamily="2" charset="2"/>
              <a:buChar char="Ø"/>
            </a:pPr>
            <a:endPar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1600200" lvl="2" indent="-1600200" algn="just">
              <a:lnSpc>
                <a:spcPct val="115000"/>
              </a:lnSpc>
              <a:buFont typeface="Wingdings" panose="05000000000000000000" pitchFamily="2" charset="2"/>
              <a:buChar char="Ø"/>
            </a:pPr>
            <a:r>
              <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International Ombudsman Expo </a:t>
            </a:r>
            <a:r>
              <a:rPr lang="en-ZA"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over the period </a:t>
            </a:r>
            <a:r>
              <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28 – 31 October 2019 </a:t>
            </a:r>
            <a:endParaRPr lang="en-ZA"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1600200" lvl="2" indent="-1600200" algn="just">
              <a:lnSpc>
                <a:spcPct val="115000"/>
              </a:lnSpc>
              <a:buFont typeface="Wingdings" panose="05000000000000000000" pitchFamily="2" charset="2"/>
              <a:buChar char="Ø"/>
            </a:pPr>
            <a:endParaRPr lang="en-ZA" sz="2800" dirty="0" smtClean="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1600200" lvl="2" indent="-1600200" algn="just">
              <a:lnSpc>
                <a:spcPct val="115000"/>
              </a:lnSpc>
              <a:buFont typeface="Wingdings" panose="05000000000000000000" pitchFamily="2" charset="2"/>
              <a:buChar char="Ø"/>
            </a:pPr>
            <a:r>
              <a:rPr lang="en-ZA" sz="2800" dirty="0" smtClean="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DCAF Foundation Council in Zurich, Switzerland </a:t>
            </a:r>
            <a:r>
              <a:rPr lang="en-ZA" sz="28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over the period</a:t>
            </a:r>
            <a:r>
              <a:rPr lang="en-ZA" sz="2800" dirty="0" smtClean="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26 – 29 November 2019</a:t>
            </a:r>
          </a:p>
          <a:p>
            <a:pPr marL="1600200" lvl="2" indent="-1600200" algn="just">
              <a:lnSpc>
                <a:spcPct val="115000"/>
              </a:lnSpc>
              <a:buFont typeface="Wingdings" panose="05000000000000000000" pitchFamily="2" charset="2"/>
              <a:buChar char="Ø"/>
            </a:pPr>
            <a:endPar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1600200" lvl="2" indent="-1600200" algn="just">
              <a:lnSpc>
                <a:spcPct val="115000"/>
              </a:lnSpc>
              <a:buFont typeface="Wingdings" panose="05000000000000000000" pitchFamily="2" charset="2"/>
              <a:buChar char="Ø"/>
            </a:pPr>
            <a:r>
              <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12ICOAF Preparatory Meeting in Vienna, Austria over the period 27 – 27 February 2020</a:t>
            </a:r>
          </a:p>
          <a:p>
            <a:pPr marL="1600200" lvl="2" indent="-1600200" algn="just">
              <a:lnSpc>
                <a:spcPct val="115000"/>
              </a:lnSpc>
              <a:buFont typeface="Wingdings" panose="05000000000000000000" pitchFamily="2" charset="2"/>
              <a:buChar char="Ø"/>
            </a:pPr>
            <a:endPar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1600200" lvl="2" indent="-1600200" algn="just">
              <a:lnSpc>
                <a:spcPct val="115000"/>
              </a:lnSpc>
              <a:buFont typeface="Wingdings" panose="05000000000000000000" pitchFamily="2" charset="2"/>
              <a:buChar char="Ø"/>
            </a:pPr>
            <a:r>
              <a:rPr lang="en-ZA" sz="2800"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International Training Event Hosted  (GMSI) in Pretoria, South Africa over the period 16 -20 September 2019</a:t>
            </a:r>
            <a:endParaRPr lang="en-ZA" sz="28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34495760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43375" y="28299"/>
            <a:ext cx="1985306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Rectangle 7"/>
          <p:cNvSpPr/>
          <p:nvPr/>
        </p:nvSpPr>
        <p:spPr>
          <a:xfrm>
            <a:off x="4429480" y="1880486"/>
            <a:ext cx="18502156" cy="671146"/>
          </a:xfrm>
          <a:prstGeom prst="rect">
            <a:avLst/>
          </a:prstGeom>
        </p:spPr>
        <p:txBody>
          <a:bodyPr wrap="square">
            <a:spAutoFit/>
          </a:bodyPr>
          <a:lstStyle/>
          <a:p>
            <a:pPr algn="just">
              <a:lnSpc>
                <a:spcPct val="115000"/>
              </a:lnSpc>
              <a:spcAft>
                <a:spcPts val="0"/>
              </a:spcAft>
            </a:pPr>
            <a:r>
              <a:rPr lang="en-GB" b="1" u="sng"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Number of Outreach Programmes done per Province</a:t>
            </a:r>
            <a:r>
              <a:rPr lang="en-GB"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  </a:t>
            </a:r>
            <a:endParaRPr lang="en-ZA"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47248" y="2551634"/>
            <a:ext cx="6070333" cy="37800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41528" y="5836909"/>
            <a:ext cx="6076053" cy="388828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41528" y="9689104"/>
            <a:ext cx="6076053" cy="405070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610915" y="10017936"/>
            <a:ext cx="6760385" cy="3721870"/>
          </a:xfrm>
          <a:prstGeom prst="rect">
            <a:avLst/>
          </a:prstGeom>
        </p:spPr>
      </p:pic>
      <p:pic>
        <p:nvPicPr>
          <p:cNvPr id="6" name="Picture 5"/>
          <p:cNvPicPr>
            <a:picLocks noChangeAspect="1"/>
          </p:cNvPicPr>
          <p:nvPr/>
        </p:nvPicPr>
        <p:blipFill>
          <a:blip r:embed="rId7"/>
          <a:stretch>
            <a:fillRect/>
          </a:stretch>
        </p:blipFill>
        <p:spPr>
          <a:xfrm>
            <a:off x="17586549" y="4889596"/>
            <a:ext cx="6784752" cy="5321374"/>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xmlns="" val="3780814796"/>
              </p:ext>
            </p:extLst>
          </p:nvPr>
        </p:nvGraphicFramePr>
        <p:xfrm>
          <a:off x="10291645" y="3770390"/>
          <a:ext cx="7123328" cy="7898652"/>
        </p:xfrm>
        <a:graphic>
          <a:graphicData uri="http://schemas.openxmlformats.org/drawingml/2006/table">
            <a:tbl>
              <a:tblPr firstRow="1" firstCol="1" bandRow="1"/>
              <a:tblGrid>
                <a:gridCol w="3960100">
                  <a:extLst>
                    <a:ext uri="{9D8B030D-6E8A-4147-A177-3AD203B41FA5}">
                      <a16:colId xmlns:a16="http://schemas.microsoft.com/office/drawing/2014/main" xmlns="" val="20000"/>
                    </a:ext>
                  </a:extLst>
                </a:gridCol>
                <a:gridCol w="3163228">
                  <a:extLst>
                    <a:ext uri="{9D8B030D-6E8A-4147-A177-3AD203B41FA5}">
                      <a16:colId xmlns:a16="http://schemas.microsoft.com/office/drawing/2014/main" xmlns="" val="20001"/>
                    </a:ext>
                  </a:extLst>
                </a:gridCol>
              </a:tblGrid>
              <a:tr h="1289056">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Province</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400" b="1" dirty="0">
                          <a:effectLst/>
                          <a:latin typeface="Arial Rounded MT Bold" panose="020F0704030504030204" pitchFamily="34" charset="0"/>
                          <a:ea typeface="Calibri" panose="020F0502020204030204" pitchFamily="34" charset="0"/>
                          <a:cs typeface="Arial" panose="020B0604020202020204" pitchFamily="34" charset="0"/>
                        </a:rPr>
                        <a:t>Number of Outreaches</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808844">
                <a:tc>
                  <a:txBody>
                    <a:bodyPr/>
                    <a:lstStyle/>
                    <a:p>
                      <a:pPr algn="ctr">
                        <a:lnSpc>
                          <a:spcPct val="115000"/>
                        </a:lnSpc>
                        <a:spcAft>
                          <a:spcPts val="0"/>
                        </a:spcAft>
                      </a:pPr>
                      <a:r>
                        <a:rPr lang="en-GB" sz="2400" dirty="0">
                          <a:effectLst/>
                          <a:latin typeface="Arial Rounded MT Bold" panose="020F0704030504030204" pitchFamily="34" charset="0"/>
                          <a:ea typeface="Calibri" panose="020F0502020204030204" pitchFamily="34" charset="0"/>
                          <a:cs typeface="Arial" panose="020B0604020202020204" pitchFamily="34" charset="0"/>
                        </a:rPr>
                        <a:t>a.</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b.</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644528">
                <a:tc>
                  <a:txBody>
                    <a:bodyPr/>
                    <a:lstStyle/>
                    <a:p>
                      <a:pPr algn="just">
                        <a:lnSpc>
                          <a:spcPct val="115000"/>
                        </a:lnSpc>
                        <a:spcAft>
                          <a:spcPts val="0"/>
                        </a:spcAft>
                      </a:pPr>
                      <a:r>
                        <a:rPr lang="en-GB" sz="2400" dirty="0">
                          <a:effectLst/>
                          <a:latin typeface="Arial Rounded MT Bold" panose="020F0704030504030204" pitchFamily="34" charset="0"/>
                          <a:ea typeface="Calibri" panose="020F0502020204030204" pitchFamily="34" charset="0"/>
                          <a:cs typeface="Arial" panose="020B0604020202020204" pitchFamily="34" charset="0"/>
                        </a:rPr>
                        <a:t>Gauteng</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smtClean="0">
                          <a:effectLst/>
                          <a:latin typeface="Arial Rounded MT Bold" panose="020F0704030504030204" pitchFamily="34" charset="0"/>
                          <a:ea typeface="Calibri" panose="020F0502020204030204" pitchFamily="34" charset="0"/>
                          <a:cs typeface="Arial" panose="020B0604020202020204" pitchFamily="34" charset="0"/>
                        </a:rPr>
                        <a:t>6</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44528">
                <a:tc>
                  <a:txBody>
                    <a:bodyPr/>
                    <a:lstStyle/>
                    <a:p>
                      <a:pPr algn="just">
                        <a:lnSpc>
                          <a:spcPct val="115000"/>
                        </a:lnSpc>
                        <a:spcAft>
                          <a:spcPts val="0"/>
                        </a:spcAft>
                      </a:pPr>
                      <a:r>
                        <a:rPr lang="en-GB" sz="2400" dirty="0">
                          <a:effectLst/>
                          <a:latin typeface="Arial Rounded MT Bold" panose="020F0704030504030204" pitchFamily="34" charset="0"/>
                          <a:ea typeface="Calibri" panose="020F0502020204030204" pitchFamily="34" charset="0"/>
                          <a:cs typeface="Arial" panose="020B0604020202020204" pitchFamily="34" charset="0"/>
                        </a:rPr>
                        <a:t>Eastern Cape</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Arial Rounded MT Bold" panose="020F0704030504030204" pitchFamily="34" charset="0"/>
                          <a:ea typeface="Calibri" panose="020F0502020204030204" pitchFamily="34" charset="0"/>
                          <a:cs typeface="Arial" panose="020B0604020202020204" pitchFamily="34" charset="0"/>
                        </a:rPr>
                        <a:t>5</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44528">
                <a:tc>
                  <a:txBody>
                    <a:bodyPr/>
                    <a:lstStyle/>
                    <a:p>
                      <a:pPr algn="just">
                        <a:lnSpc>
                          <a:spcPct val="115000"/>
                        </a:lnSpc>
                        <a:spcAft>
                          <a:spcPts val="0"/>
                        </a:spcAft>
                      </a:pPr>
                      <a:r>
                        <a:rPr lang="en-GB" sz="2400" dirty="0">
                          <a:effectLst/>
                          <a:latin typeface="Arial Rounded MT Bold" panose="020F0704030504030204" pitchFamily="34" charset="0"/>
                          <a:ea typeface="Calibri" panose="020F0502020204030204" pitchFamily="34" charset="0"/>
                          <a:cs typeface="Arial" panose="020B0604020202020204" pitchFamily="34" charset="0"/>
                        </a:rPr>
                        <a:t>Limpopo</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Arial Rounded MT Bold" panose="020F0704030504030204" pitchFamily="34" charset="0"/>
                          <a:ea typeface="Calibri" panose="020F0502020204030204" pitchFamily="34" charset="0"/>
                          <a:cs typeface="Arial" panose="020B0604020202020204" pitchFamily="34" charset="0"/>
                        </a:rPr>
                        <a:t>9</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44528">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Western Cape</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smtClean="0">
                          <a:effectLst/>
                          <a:latin typeface="Arial Rounded MT Bold" panose="020F0704030504030204" pitchFamily="34" charset="0"/>
                          <a:ea typeface="Calibri" panose="020F0502020204030204" pitchFamily="34" charset="0"/>
                          <a:cs typeface="Arial" panose="020B0604020202020204" pitchFamily="34" charset="0"/>
                        </a:rPr>
                        <a:t>15</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44528">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North West</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243965" algn="l"/>
                          <a:tab pos="1362710" algn="ctr"/>
                        </a:tabLst>
                      </a:pPr>
                      <a:r>
                        <a:rPr lang="en-GB" sz="2400" dirty="0">
                          <a:effectLst/>
                          <a:latin typeface="Arial Rounded MT Bold" panose="020F0704030504030204" pitchFamily="34" charset="0"/>
                          <a:ea typeface="Calibri" panose="020F0502020204030204" pitchFamily="34" charset="0"/>
                          <a:cs typeface="Arial" panose="020B0604020202020204" pitchFamily="34" charset="0"/>
                        </a:rPr>
                        <a:t>1</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44528">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Kwa-Zulu Natal</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Arial Rounded MT Bold" panose="020F0704030504030204" pitchFamily="34" charset="0"/>
                          <a:ea typeface="Calibri" panose="020F0502020204030204" pitchFamily="34" charset="0"/>
                          <a:cs typeface="Arial" panose="020B0604020202020204" pitchFamily="34" charset="0"/>
                        </a:rPr>
                        <a:t>4</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44528">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Free State</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smtClean="0">
                          <a:effectLst/>
                          <a:latin typeface="Arial Rounded MT Bold" panose="020F0704030504030204" pitchFamily="34" charset="0"/>
                          <a:ea typeface="Calibri" panose="020F0502020204030204" pitchFamily="34" charset="0"/>
                          <a:cs typeface="Arial" panose="020B0604020202020204" pitchFamily="34" charset="0"/>
                        </a:rPr>
                        <a:t>9</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44528">
                <a:tc>
                  <a:txBody>
                    <a:bodyPr/>
                    <a:lstStyle/>
                    <a:p>
                      <a:pPr algn="just">
                        <a:lnSpc>
                          <a:spcPct val="115000"/>
                        </a:lnSpc>
                        <a:spcAft>
                          <a:spcPts val="0"/>
                        </a:spcAft>
                      </a:pPr>
                      <a:r>
                        <a:rPr lang="en-GB" sz="2400">
                          <a:effectLst/>
                          <a:latin typeface="Arial Rounded MT Bold" panose="020F0704030504030204" pitchFamily="34" charset="0"/>
                          <a:ea typeface="Calibri" panose="020F0502020204030204" pitchFamily="34" charset="0"/>
                          <a:cs typeface="Arial" panose="020B0604020202020204" pitchFamily="34" charset="0"/>
                        </a:rPr>
                        <a:t>Northern Cape</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Arial Rounded MT Bold" panose="020F0704030504030204" pitchFamily="34" charset="0"/>
                          <a:ea typeface="Calibri" panose="020F0502020204030204" pitchFamily="34" charset="0"/>
                          <a:cs typeface="Arial" panose="020B0604020202020204" pitchFamily="34" charset="0"/>
                        </a:rPr>
                        <a:t>3</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44528">
                <a:tc>
                  <a:txBody>
                    <a:bodyPr/>
                    <a:lstStyle/>
                    <a:p>
                      <a:pPr algn="just">
                        <a:lnSpc>
                          <a:spcPct val="115000"/>
                        </a:lnSpc>
                        <a:spcAft>
                          <a:spcPts val="0"/>
                        </a:spcAft>
                      </a:pPr>
                      <a:r>
                        <a:rPr lang="en-GB" sz="2400" b="1">
                          <a:effectLst/>
                          <a:latin typeface="Arial Rounded MT Bold" panose="020F0704030504030204" pitchFamily="34" charset="0"/>
                          <a:ea typeface="Calibri" panose="020F0502020204030204" pitchFamily="34" charset="0"/>
                          <a:cs typeface="Arial" panose="020B0604020202020204" pitchFamily="34" charset="0"/>
                        </a:rPr>
                        <a:t>Total</a:t>
                      </a:r>
                      <a:endParaRPr lang="en-ZA" sz="24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smtClean="0">
                          <a:effectLst/>
                          <a:latin typeface="Arial Rounded MT Bold" panose="020F0704030504030204" pitchFamily="34" charset="0"/>
                          <a:ea typeface="Calibri" panose="020F0502020204030204" pitchFamily="34" charset="0"/>
                          <a:cs typeface="Arial" panose="020B0604020202020204" pitchFamily="34" charset="0"/>
                        </a:rPr>
                        <a:t>52</a:t>
                      </a:r>
                      <a:endParaRPr lang="en-ZA" sz="24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7610915" y="1028181"/>
            <a:ext cx="6760385" cy="4110835"/>
          </a:xfrm>
          <a:prstGeom prst="rect">
            <a:avLst/>
          </a:prstGeom>
        </p:spPr>
      </p:pic>
    </p:spTree>
    <p:extLst>
      <p:ext uri="{BB962C8B-B14F-4D97-AF65-F5344CB8AC3E}">
        <p14:creationId xmlns:p14="http://schemas.microsoft.com/office/powerpoint/2010/main" xmlns="" val="56329056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3">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43375" y="28299"/>
            <a:ext cx="1985306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OPERATIONS</a:t>
            </a:r>
            <a:endParaRPr lang="en-ZA" sz="4900" b="1" dirty="0">
              <a:latin typeface="Arial Rounded MT Bold" panose="020F0704030504030204" pitchFamily="34" charset="0"/>
            </a:endParaRPr>
          </a:p>
        </p:txBody>
      </p:sp>
      <p:sp>
        <p:nvSpPr>
          <p:cNvPr id="8" name="Rectangle 7"/>
          <p:cNvSpPr/>
          <p:nvPr/>
        </p:nvSpPr>
        <p:spPr>
          <a:xfrm>
            <a:off x="4429479" y="1880486"/>
            <a:ext cx="19566955" cy="7134261"/>
          </a:xfrm>
          <a:prstGeom prst="rect">
            <a:avLst/>
          </a:prstGeom>
        </p:spPr>
        <p:txBody>
          <a:bodyPr wrap="square">
            <a:spAutoFit/>
          </a:bodyPr>
          <a:lstStyle/>
          <a:p>
            <a:pPr algn="just">
              <a:lnSpc>
                <a:spcPct val="115000"/>
              </a:lnSpc>
              <a:spcAft>
                <a:spcPts val="0"/>
              </a:spcAft>
            </a:pPr>
            <a:r>
              <a:rPr lang="en-GB" b="1" u="sng" dirty="0" smtClean="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Legal Services</a:t>
            </a:r>
          </a:p>
          <a:p>
            <a:pPr algn="just">
              <a:lnSpc>
                <a:spcPct val="115000"/>
              </a:lnSpc>
              <a:spcAft>
                <a:spcPts val="0"/>
              </a:spcAft>
            </a:pPr>
            <a:endParaRPr lang="en-GB" sz="2800" dirty="0">
              <a:solidFill>
                <a:schemeClr val="tx1"/>
              </a:solidFill>
              <a:latin typeface="Arial Rounded MT Bold" panose="020F0704030504030204" pitchFamily="34" charset="0"/>
            </a:endParaRPr>
          </a:p>
          <a:p>
            <a:pPr marL="542925" lvl="2" algn="just"/>
            <a:r>
              <a:rPr lang="en-GB" sz="2400" u="sng" dirty="0">
                <a:solidFill>
                  <a:schemeClr val="tx1"/>
                </a:solidFill>
                <a:latin typeface="Arial Rounded MT Bold" panose="020F0704030504030204" pitchFamily="34" charset="0"/>
              </a:rPr>
              <a:t>Ministerial Directive on the Authority of the Military Ombud</a:t>
            </a:r>
            <a:r>
              <a:rPr lang="en-GB" sz="2400" dirty="0">
                <a:solidFill>
                  <a:schemeClr val="tx1"/>
                </a:solidFill>
                <a:latin typeface="Arial Rounded MT Bold" panose="020F0704030504030204" pitchFamily="34" charset="0"/>
              </a:rPr>
              <a:t>.  The Ministerial Directive on the authority of the Military Ombud for the purposes of enhancing the independence of the Office was approved and signed by the Minister on 25 October 2018 and during the FY19/20 rigorous steps were taken with the office of the Secretary for Defence to ensure the implementation thereof. </a:t>
            </a:r>
            <a:endParaRPr lang="en-ZA" sz="2400" dirty="0">
              <a:solidFill>
                <a:schemeClr val="tx1"/>
              </a:solidFill>
              <a:latin typeface="Arial Rounded MT Bold" panose="020F0704030504030204" pitchFamily="34" charset="0"/>
            </a:endParaRPr>
          </a:p>
          <a:p>
            <a:pPr marL="542925" lvl="2" algn="just"/>
            <a:r>
              <a:rPr lang="en-GB" sz="2400" dirty="0">
                <a:solidFill>
                  <a:schemeClr val="tx1"/>
                </a:solidFill>
                <a:latin typeface="Arial Rounded MT Bold" panose="020F0704030504030204" pitchFamily="34" charset="0"/>
              </a:rPr>
              <a:t> </a:t>
            </a:r>
            <a:endParaRPr lang="en-ZA" sz="2400" dirty="0">
              <a:solidFill>
                <a:schemeClr val="tx1"/>
              </a:solidFill>
              <a:latin typeface="Arial Rounded MT Bold" panose="020F0704030504030204" pitchFamily="34" charset="0"/>
            </a:endParaRPr>
          </a:p>
          <a:p>
            <a:pPr marL="542925" lvl="2" algn="just"/>
            <a:r>
              <a:rPr lang="en-GB" sz="2400" u="sng" dirty="0">
                <a:solidFill>
                  <a:schemeClr val="tx1"/>
                </a:solidFill>
                <a:latin typeface="Arial Rounded MT Bold" panose="020F0704030504030204" pitchFamily="34" charset="0"/>
              </a:rPr>
              <a:t>Litigation</a:t>
            </a:r>
            <a:r>
              <a:rPr lang="en-GB" sz="2400" dirty="0">
                <a:solidFill>
                  <a:schemeClr val="tx1"/>
                </a:solidFill>
                <a:latin typeface="Arial Rounded MT Bold" panose="020F0704030504030204" pitchFamily="34" charset="0"/>
              </a:rPr>
              <a:t>.  Litigation matters managed in this FY ranged from applications instituted by complainants in the High Court either seeking orders against the MOD&amp;MV for the implementation of the Military </a:t>
            </a:r>
            <a:r>
              <a:rPr lang="en-GB" sz="2400" dirty="0" err="1">
                <a:solidFill>
                  <a:schemeClr val="tx1"/>
                </a:solidFill>
                <a:latin typeface="Arial Rounded MT Bold" panose="020F0704030504030204" pitchFamily="34" charset="0"/>
              </a:rPr>
              <a:t>Ombud’s</a:t>
            </a:r>
            <a:r>
              <a:rPr lang="en-GB" sz="2400" dirty="0">
                <a:solidFill>
                  <a:schemeClr val="tx1"/>
                </a:solidFill>
                <a:latin typeface="Arial Rounded MT Bold" panose="020F0704030504030204" pitchFamily="34" charset="0"/>
              </a:rPr>
              <a:t> findings and recommendations or applications to review and set aside the Military </a:t>
            </a:r>
            <a:r>
              <a:rPr lang="en-GB" sz="2400" dirty="0" err="1">
                <a:solidFill>
                  <a:schemeClr val="tx1"/>
                </a:solidFill>
                <a:latin typeface="Arial Rounded MT Bold" panose="020F0704030504030204" pitchFamily="34" charset="0"/>
              </a:rPr>
              <a:t>Ombud’s</a:t>
            </a:r>
            <a:r>
              <a:rPr lang="en-GB" sz="2400" dirty="0">
                <a:solidFill>
                  <a:schemeClr val="tx1"/>
                </a:solidFill>
                <a:latin typeface="Arial Rounded MT Bold" panose="020F0704030504030204" pitchFamily="34" charset="0"/>
              </a:rPr>
              <a:t> findings and recommendations. </a:t>
            </a:r>
            <a:endParaRPr lang="en-ZA" sz="2400" dirty="0">
              <a:solidFill>
                <a:schemeClr val="tx1"/>
              </a:solidFill>
              <a:latin typeface="Arial Rounded MT Bold" panose="020F0704030504030204" pitchFamily="34" charset="0"/>
            </a:endParaRPr>
          </a:p>
          <a:p>
            <a:pPr marL="542925" lvl="2" algn="just"/>
            <a:r>
              <a:rPr lang="en-GB" sz="2400" dirty="0">
                <a:solidFill>
                  <a:schemeClr val="tx1"/>
                </a:solidFill>
                <a:latin typeface="Arial Rounded MT Bold" panose="020F0704030504030204" pitchFamily="34" charset="0"/>
              </a:rPr>
              <a:t> </a:t>
            </a:r>
            <a:endParaRPr lang="en-ZA" sz="2400" dirty="0">
              <a:solidFill>
                <a:schemeClr val="tx1"/>
              </a:solidFill>
              <a:latin typeface="Arial Rounded MT Bold" panose="020F0704030504030204" pitchFamily="34" charset="0"/>
            </a:endParaRPr>
          </a:p>
          <a:p>
            <a:pPr marL="542925" lvl="2" algn="just"/>
            <a:r>
              <a:rPr lang="en-GB" sz="2400" u="sng" dirty="0">
                <a:solidFill>
                  <a:schemeClr val="tx1"/>
                </a:solidFill>
                <a:latin typeface="Arial Rounded MT Bold" panose="020F0704030504030204" pitchFamily="34" charset="0"/>
              </a:rPr>
              <a:t>Legal Advisory Services</a:t>
            </a:r>
            <a:r>
              <a:rPr lang="en-GB" sz="2400" dirty="0">
                <a:solidFill>
                  <a:schemeClr val="tx1"/>
                </a:solidFill>
                <a:latin typeface="Arial Rounded MT Bold" panose="020F0704030504030204" pitchFamily="34" charset="0"/>
              </a:rPr>
              <a:t>.  In this financial year legal advisory services was continually </a:t>
            </a:r>
            <a:r>
              <a:rPr lang="en-GB" sz="2400" dirty="0" smtClean="0">
                <a:solidFill>
                  <a:schemeClr val="tx1"/>
                </a:solidFill>
                <a:latin typeface="Arial Rounded MT Bold" panose="020F0704030504030204" pitchFamily="34" charset="0"/>
              </a:rPr>
              <a:t>provided, </a:t>
            </a:r>
            <a:r>
              <a:rPr lang="en-GB" sz="2400" dirty="0">
                <a:solidFill>
                  <a:schemeClr val="tx1"/>
                </a:solidFill>
                <a:latin typeface="Arial Rounded MT Bold" panose="020F0704030504030204" pitchFamily="34" charset="0"/>
              </a:rPr>
              <a:t>to ensure the Office rigorously complied with the regulatory and good governance framework. </a:t>
            </a:r>
            <a:endParaRPr lang="en-ZA" sz="2400" dirty="0">
              <a:solidFill>
                <a:schemeClr val="tx1"/>
              </a:solidFill>
              <a:latin typeface="Arial Rounded MT Bold" panose="020F0704030504030204" pitchFamily="34" charset="0"/>
            </a:endParaRPr>
          </a:p>
          <a:p>
            <a:pPr marL="542925" lvl="2" algn="just"/>
            <a:r>
              <a:rPr lang="en-GB" sz="2400" dirty="0">
                <a:solidFill>
                  <a:schemeClr val="tx1"/>
                </a:solidFill>
                <a:latin typeface="Arial Rounded MT Bold" panose="020F0704030504030204" pitchFamily="34" charset="0"/>
              </a:rPr>
              <a:t> </a:t>
            </a:r>
            <a:endParaRPr lang="en-ZA" sz="2400" dirty="0">
              <a:solidFill>
                <a:schemeClr val="tx1"/>
              </a:solidFill>
              <a:latin typeface="Arial Rounded MT Bold" panose="020F0704030504030204" pitchFamily="34" charset="0"/>
            </a:endParaRPr>
          </a:p>
          <a:p>
            <a:pPr marL="542925" lvl="2" algn="just"/>
            <a:r>
              <a:rPr lang="en-GB" sz="2400" u="sng" dirty="0">
                <a:solidFill>
                  <a:schemeClr val="tx1"/>
                </a:solidFill>
                <a:latin typeface="Arial Rounded MT Bold" panose="020F0704030504030204" pitchFamily="34" charset="0"/>
              </a:rPr>
              <a:t>Memoranda of Understanding and Service Level Agreements</a:t>
            </a:r>
            <a:r>
              <a:rPr lang="en-GB" sz="2400" dirty="0">
                <a:solidFill>
                  <a:schemeClr val="tx1"/>
                </a:solidFill>
                <a:latin typeface="Arial Rounded MT Bold" panose="020F0704030504030204" pitchFamily="34" charset="0"/>
              </a:rPr>
              <a:t>.  This environment has continuously contributed to the enhancement of complaints handling through the management of stakeholder relations by ensuring effective implementation of Memoranda of Understanding (MOU) and Service Level Agreements (SLA) that were signed in the previous and current financial year. While these MOU’s and SLA’s are being continuously reviewed for effectiveness and efficiency, new agreements were developed and signed to ensure significant stakeholder relationships are formalised and sustained. </a:t>
            </a:r>
            <a:endParaRPr lang="en-GB" sz="2400" b="1"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9" name="Group 8"/>
          <p:cNvGrpSpPr/>
          <p:nvPr/>
        </p:nvGrpSpPr>
        <p:grpSpPr>
          <a:xfrm>
            <a:off x="6200775" y="9090508"/>
            <a:ext cx="13515975" cy="4368318"/>
            <a:chOff x="6200775" y="9090508"/>
            <a:chExt cx="13515975" cy="4368318"/>
          </a:xfrm>
        </p:grpSpPr>
        <p:sp>
          <p:nvSpPr>
            <p:cNvPr id="6" name="Rectangle 5"/>
            <p:cNvSpPr/>
            <p:nvPr/>
          </p:nvSpPr>
          <p:spPr>
            <a:xfrm>
              <a:off x="6200775" y="9090508"/>
              <a:ext cx="13515975" cy="4368318"/>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6235699" y="9241405"/>
              <a:ext cx="13166725" cy="3985706"/>
            </a:xfrm>
            <a:prstGeom prst="rect">
              <a:avLst/>
            </a:prstGeom>
            <a:solidFill>
              <a:schemeClr val="accent4">
                <a:lumMod val="60000"/>
                <a:lumOff val="40000"/>
              </a:schemeClr>
            </a:solidFill>
            <a:ln>
              <a:noFill/>
            </a:ln>
          </p:spPr>
          <p:txBody>
            <a:bodyPr wrap="square">
              <a:spAutoFit/>
            </a:bodyPr>
            <a:lstStyle/>
            <a:p>
              <a:pPr marL="450215" algn="just">
                <a:lnSpc>
                  <a:spcPct val="115000"/>
                </a:lnSpc>
                <a:spcAft>
                  <a:spcPts val="0"/>
                </a:spcAft>
              </a:pPr>
              <a:r>
                <a:rPr lang="en-GB" sz="2000" b="1" u="sng"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MOU’s with Other Ombud Institutions and Public Entities</a:t>
              </a:r>
              <a:r>
                <a:rPr lang="en-GB" sz="2000" b="1"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 </a:t>
              </a:r>
              <a:endParaRPr lang="en-ZA"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450215" algn="just">
                <a:lnSpc>
                  <a:spcPct val="115000"/>
                </a:lnSpc>
                <a:spcAft>
                  <a:spcPts val="0"/>
                </a:spcAft>
              </a:pPr>
              <a:r>
                <a:rPr lang="en-GB"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 </a:t>
              </a:r>
              <a:endParaRPr lang="en-ZA"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450215" algn="just">
                <a:lnSpc>
                  <a:spcPct val="115000"/>
                </a:lnSpc>
                <a:spcAft>
                  <a:spcPts val="0"/>
                </a:spcAft>
              </a:pPr>
              <a:r>
                <a:rPr lang="en-GB"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Chief of the South African National Defence Force (CSANDF) and the Secretary for Defence (SecDef);</a:t>
              </a:r>
              <a:endParaRPr lang="en-ZA"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450215" algn="just">
                <a:lnSpc>
                  <a:spcPct val="115000"/>
                </a:lnSpc>
                <a:spcAft>
                  <a:spcPts val="0"/>
                </a:spcAft>
              </a:pPr>
              <a:r>
                <a:rPr lang="en-GB"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Military Academy / University of Stellenbosch;</a:t>
              </a:r>
              <a:endParaRPr lang="en-ZA"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450215" algn="just">
                <a:lnSpc>
                  <a:spcPct val="115000"/>
                </a:lnSpc>
                <a:spcAft>
                  <a:spcPts val="0"/>
                </a:spcAft>
              </a:pPr>
              <a:r>
                <a:rPr lang="en-GB"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Department of Military Veterans;</a:t>
              </a:r>
              <a:endParaRPr lang="en-ZA"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450215" algn="just">
                <a:lnSpc>
                  <a:spcPct val="115000"/>
                </a:lnSpc>
                <a:spcAft>
                  <a:spcPts val="0"/>
                </a:spcAft>
              </a:pPr>
              <a:r>
                <a:rPr lang="en-GB"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Public Service Commission;</a:t>
              </a:r>
              <a:endParaRPr lang="en-ZA"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450215" algn="just">
                <a:lnSpc>
                  <a:spcPct val="115000"/>
                </a:lnSpc>
                <a:spcAft>
                  <a:spcPts val="0"/>
                </a:spcAft>
              </a:pPr>
              <a:r>
                <a:rPr lang="en-GB"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The Health Ombud;</a:t>
              </a:r>
              <a:endParaRPr lang="en-ZA"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450215" algn="just">
                <a:lnSpc>
                  <a:spcPct val="115000"/>
                </a:lnSpc>
                <a:spcAft>
                  <a:spcPts val="0"/>
                </a:spcAft>
              </a:pPr>
              <a:r>
                <a:rPr lang="en-GB"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The Public Protector of South Africa (PPSA);</a:t>
              </a:r>
              <a:endParaRPr lang="en-ZA"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450215" algn="just">
                <a:lnSpc>
                  <a:spcPct val="115000"/>
                </a:lnSpc>
                <a:spcAft>
                  <a:spcPts val="0"/>
                </a:spcAft>
              </a:pPr>
              <a:r>
                <a:rPr lang="en-GB"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South African Human Rights Commission (SAHRC);</a:t>
              </a:r>
              <a:endParaRPr lang="en-ZA"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450215" algn="just">
                <a:lnSpc>
                  <a:spcPct val="115000"/>
                </a:lnSpc>
                <a:spcAft>
                  <a:spcPts val="0"/>
                </a:spcAft>
              </a:pPr>
              <a:r>
                <a:rPr lang="en-GB"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Defence Force Service Commission (DFSC); and the </a:t>
              </a:r>
              <a:endParaRPr lang="en-ZA"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endParaRPr>
            </a:p>
            <a:p>
              <a:pPr marL="450215" algn="just">
                <a:lnSpc>
                  <a:spcPct val="115000"/>
                </a:lnSpc>
                <a:spcAft>
                  <a:spcPts val="0"/>
                </a:spcAft>
              </a:pPr>
              <a:r>
                <a:rPr lang="en-GB" sz="2000" dirty="0">
                  <a:solidFill>
                    <a:schemeClr val="tx1"/>
                  </a:solidFill>
                  <a:latin typeface="Arial Rounded MT Bold" panose="020F0704030504030204" pitchFamily="34" charset="0"/>
                  <a:ea typeface="Calibri" panose="020F0502020204030204" pitchFamily="34" charset="0"/>
                  <a:cs typeface="Times New Roman" panose="02020603050405020304" pitchFamily="18" charset="0"/>
                </a:rPr>
                <a:t>Western Cape Police Ombud.</a:t>
              </a:r>
              <a:endParaRPr lang="en-ZA" sz="200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xmlns="" val="375828807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43375" y="28299"/>
            <a:ext cx="1985306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Corporate support</a:t>
            </a:r>
            <a:endParaRPr lang="en-ZA" sz="4900" b="1" dirty="0">
              <a:latin typeface="Arial Rounded MT Bold" panose="020F0704030504030204" pitchFamily="34" charset="0"/>
            </a:endParaRPr>
          </a:p>
        </p:txBody>
      </p:sp>
      <p:sp>
        <p:nvSpPr>
          <p:cNvPr id="10" name="TextBox 9"/>
          <p:cNvSpPr txBox="1"/>
          <p:nvPr/>
        </p:nvSpPr>
        <p:spPr>
          <a:xfrm>
            <a:off x="4565874" y="1887005"/>
            <a:ext cx="7353932"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1828432" rtl="0" fontAlgn="auto" latinLnBrk="1" hangingPunct="0">
              <a:lnSpc>
                <a:spcPct val="100000"/>
              </a:lnSpc>
              <a:spcBef>
                <a:spcPts val="0"/>
              </a:spcBef>
              <a:spcAft>
                <a:spcPts val="0"/>
              </a:spcAft>
              <a:buClrTx/>
              <a:buSzTx/>
              <a:buFontTx/>
              <a:buNone/>
              <a:tabLst/>
            </a:pPr>
            <a:r>
              <a:rPr lang="en-ZA" b="1" u="sng" dirty="0" smtClean="0">
                <a:solidFill>
                  <a:schemeClr val="tx1"/>
                </a:solidFill>
                <a:latin typeface="Arial Rounded MT Bold" panose="020F0704030504030204" pitchFamily="34" charset="0"/>
              </a:rPr>
              <a:t>Human Resource Management</a:t>
            </a:r>
            <a:r>
              <a:rPr lang="en-ZA" b="1" dirty="0" smtClean="0">
                <a:solidFill>
                  <a:schemeClr val="tx1"/>
                </a:solidFill>
                <a:latin typeface="Arial Rounded MT Bold" panose="020F0704030504030204" pitchFamily="34" charset="0"/>
              </a:rPr>
              <a:t>.  </a:t>
            </a:r>
            <a:endParaRPr kumimoji="0" lang="en-ZA" sz="3600" b="1" i="0" strike="noStrike" cap="none" spc="0" normalizeH="0" baseline="0" dirty="0">
              <a:ln>
                <a:noFill/>
              </a:ln>
              <a:solidFill>
                <a:schemeClr val="tx1"/>
              </a:solidFill>
              <a:effectLst/>
              <a:uFillTx/>
              <a:latin typeface="Arial Rounded MT Bold" panose="020F0704030504030204" pitchFamily="34" charset="0"/>
              <a:sym typeface="Helvetica Neue"/>
            </a:endParaRPr>
          </a:p>
        </p:txBody>
      </p:sp>
      <p:sp>
        <p:nvSpPr>
          <p:cNvPr id="12" name="Rectangle 5"/>
          <p:cNvSpPr>
            <a:spLocks noChangeArrowheads="1"/>
          </p:cNvSpPr>
          <p:nvPr/>
        </p:nvSpPr>
        <p:spPr bwMode="auto">
          <a:xfrm>
            <a:off x="13230226" y="2139448"/>
            <a:ext cx="1071562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Planned versus Actual as at 31 March 2020</a:t>
            </a:r>
            <a:endParaRPr kumimoji="0" lang="en-GB" altLang="en-US" sz="2400" b="0" i="0" u="none" strike="noStrike" cap="none" normalizeH="0" baseline="0" dirty="0" smtClean="0">
              <a:ln>
                <a:noFill/>
              </a:ln>
              <a:solidFill>
                <a:schemeClr val="tx1"/>
              </a:solidFill>
              <a:effectLst/>
              <a:latin typeface="Arial Rounded MT Bold" panose="020F07040305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677321889"/>
              </p:ext>
            </p:extLst>
          </p:nvPr>
        </p:nvGraphicFramePr>
        <p:xfrm>
          <a:off x="13201650" y="2660649"/>
          <a:ext cx="10715625" cy="1793875"/>
        </p:xfrm>
        <a:graphic>
          <a:graphicData uri="http://schemas.openxmlformats.org/drawingml/2006/table">
            <a:tbl>
              <a:tblPr firstRow="1" firstCol="1" bandRow="1"/>
              <a:tblGrid>
                <a:gridCol w="5235396">
                  <a:extLst>
                    <a:ext uri="{9D8B030D-6E8A-4147-A177-3AD203B41FA5}">
                      <a16:colId xmlns:a16="http://schemas.microsoft.com/office/drawing/2014/main" xmlns="" val="20000"/>
                    </a:ext>
                  </a:extLst>
                </a:gridCol>
                <a:gridCol w="2781118">
                  <a:extLst>
                    <a:ext uri="{9D8B030D-6E8A-4147-A177-3AD203B41FA5}">
                      <a16:colId xmlns:a16="http://schemas.microsoft.com/office/drawing/2014/main" xmlns="" val="20001"/>
                    </a:ext>
                  </a:extLst>
                </a:gridCol>
                <a:gridCol w="2699111">
                  <a:extLst>
                    <a:ext uri="{9D8B030D-6E8A-4147-A177-3AD203B41FA5}">
                      <a16:colId xmlns:a16="http://schemas.microsoft.com/office/drawing/2014/main" xmlns="" val="20002"/>
                    </a:ext>
                  </a:extLst>
                </a:gridCol>
              </a:tblGrid>
              <a:tr h="0">
                <a:tc>
                  <a:txBody>
                    <a:bodyPr/>
                    <a:lstStyle/>
                    <a:p>
                      <a:pPr algn="ctr">
                        <a:lnSpc>
                          <a:spcPct val="107000"/>
                        </a:lnSpc>
                        <a:spcAft>
                          <a:spcPts val="0"/>
                        </a:spcAft>
                      </a:pPr>
                      <a:r>
                        <a:rPr lang="en-GB" sz="2200" b="1" dirty="0">
                          <a:effectLst/>
                          <a:latin typeface="Arial Rounded MT Bold" panose="020F0704030504030204" pitchFamily="34" charset="0"/>
                          <a:ea typeface="Calibri" panose="020F0502020204030204" pitchFamily="34" charset="0"/>
                          <a:cs typeface="Arial" panose="020B0604020202020204" pitchFamily="34" charset="0"/>
                        </a:rPr>
                        <a:t>Environment</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Planned Strength</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200" b="1" dirty="0">
                          <a:effectLst/>
                          <a:latin typeface="Arial Rounded MT Bold" panose="020F0704030504030204" pitchFamily="34" charset="0"/>
                          <a:ea typeface="Calibri" panose="020F0502020204030204" pitchFamily="34" charset="0"/>
                          <a:cs typeface="Arial" panose="020B0604020202020204" pitchFamily="34" charset="0"/>
                        </a:rPr>
                        <a:t>Actual Strength</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0">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0">
                <a:tc>
                  <a:txBody>
                    <a:bodyPr/>
                    <a:lstStyle/>
                    <a:p>
                      <a:pPr algn="just">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Executive Office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7</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7</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Corporate Operations </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36</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36</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lnSpc>
                          <a:spcPct val="107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Corporate Support</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20</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18</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826291051"/>
              </p:ext>
            </p:extLst>
          </p:nvPr>
        </p:nvGraphicFramePr>
        <p:xfrm>
          <a:off x="4642324" y="5260974"/>
          <a:ext cx="11759726" cy="1793875"/>
        </p:xfrm>
        <a:graphic>
          <a:graphicData uri="http://schemas.openxmlformats.org/drawingml/2006/table">
            <a:tbl>
              <a:tblPr firstRow="1" firstCol="1" bandRow="1"/>
              <a:tblGrid>
                <a:gridCol w="4582066">
                  <a:extLst>
                    <a:ext uri="{9D8B030D-6E8A-4147-A177-3AD203B41FA5}">
                      <a16:colId xmlns:a16="http://schemas.microsoft.com/office/drawing/2014/main" xmlns="" val="20000"/>
                    </a:ext>
                  </a:extLst>
                </a:gridCol>
                <a:gridCol w="2454725">
                  <a:extLst>
                    <a:ext uri="{9D8B030D-6E8A-4147-A177-3AD203B41FA5}">
                      <a16:colId xmlns:a16="http://schemas.microsoft.com/office/drawing/2014/main" xmlns="" val="20001"/>
                    </a:ext>
                  </a:extLst>
                </a:gridCol>
                <a:gridCol w="2465161">
                  <a:extLst>
                    <a:ext uri="{9D8B030D-6E8A-4147-A177-3AD203B41FA5}">
                      <a16:colId xmlns:a16="http://schemas.microsoft.com/office/drawing/2014/main" xmlns="" val="20002"/>
                    </a:ext>
                  </a:extLst>
                </a:gridCol>
                <a:gridCol w="2257774">
                  <a:extLst>
                    <a:ext uri="{9D8B030D-6E8A-4147-A177-3AD203B41FA5}">
                      <a16:colId xmlns:a16="http://schemas.microsoft.com/office/drawing/2014/main" xmlns="" val="20003"/>
                    </a:ext>
                  </a:extLst>
                </a:gridCol>
              </a:tblGrid>
              <a:tr h="0">
                <a:tc>
                  <a:txBody>
                    <a:bodyPr/>
                    <a:lstStyle/>
                    <a:p>
                      <a:pPr algn="ctr">
                        <a:lnSpc>
                          <a:spcPct val="107000"/>
                        </a:lnSpc>
                        <a:spcAft>
                          <a:spcPts val="0"/>
                        </a:spcAft>
                      </a:pPr>
                      <a:r>
                        <a:rPr lang="en-GB" sz="2200" b="1" dirty="0">
                          <a:effectLst/>
                          <a:latin typeface="Arial Rounded MT Bold" panose="020F0704030504030204" pitchFamily="34" charset="0"/>
                          <a:ea typeface="Calibri" panose="020F0502020204030204" pitchFamily="34" charset="0"/>
                          <a:cs typeface="Arial" panose="020B0604020202020204" pitchFamily="34" charset="0"/>
                        </a:rPr>
                        <a:t>Environment</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Approved Posts</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Staffed Posts</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Vacant Posts</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0">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d.</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0">
                <a:tc>
                  <a:txBody>
                    <a:bodyPr/>
                    <a:lstStyle/>
                    <a:p>
                      <a:pPr algn="just">
                        <a:lnSpc>
                          <a:spcPct val="107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Executive Office</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7</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lnSpc>
                          <a:spcPct val="107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Corporate Operations </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59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36</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23</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Corporate Support</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21</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20</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1</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0" name="Rectangle 5"/>
          <p:cNvSpPr>
            <a:spLocks noChangeArrowheads="1"/>
          </p:cNvSpPr>
          <p:nvPr/>
        </p:nvSpPr>
        <p:spPr bwMode="auto">
          <a:xfrm>
            <a:off x="4670899" y="4749298"/>
            <a:ext cx="1163166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chemeClr val="tx1"/>
                </a:solidFill>
                <a:latin typeface="Arial Rounded MT Bold" panose="020F0704030504030204" pitchFamily="34" charset="0"/>
              </a:rPr>
              <a:t>Employment and Vacancies per Environment as at 31 March 2020</a:t>
            </a:r>
            <a:endParaRPr kumimoji="0" lang="en-GB" altLang="en-US" sz="2400" b="0" i="0" u="none" strike="noStrike" cap="none" normalizeH="0" baseline="0" dirty="0" smtClean="0">
              <a:ln>
                <a:noFill/>
              </a:ln>
              <a:solidFill>
                <a:schemeClr val="tx1"/>
              </a:solidFill>
              <a:effectLst/>
              <a:latin typeface="Arial Rounded MT Bold" panose="020F070403050403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771455504"/>
              </p:ext>
            </p:extLst>
          </p:nvPr>
        </p:nvGraphicFramePr>
        <p:xfrm>
          <a:off x="10980553" y="7781214"/>
          <a:ext cx="13071842" cy="1435100"/>
        </p:xfrm>
        <a:graphic>
          <a:graphicData uri="http://schemas.openxmlformats.org/drawingml/2006/table">
            <a:tbl>
              <a:tblPr firstRow="1" firstCol="1" bandRow="1"/>
              <a:tblGrid>
                <a:gridCol w="3907343">
                  <a:extLst>
                    <a:ext uri="{9D8B030D-6E8A-4147-A177-3AD203B41FA5}">
                      <a16:colId xmlns:a16="http://schemas.microsoft.com/office/drawing/2014/main" xmlns="" val="20000"/>
                    </a:ext>
                  </a:extLst>
                </a:gridCol>
                <a:gridCol w="3262162">
                  <a:extLst>
                    <a:ext uri="{9D8B030D-6E8A-4147-A177-3AD203B41FA5}">
                      <a16:colId xmlns:a16="http://schemas.microsoft.com/office/drawing/2014/main" xmlns="" val="20001"/>
                    </a:ext>
                  </a:extLst>
                </a:gridCol>
                <a:gridCol w="3001189">
                  <a:extLst>
                    <a:ext uri="{9D8B030D-6E8A-4147-A177-3AD203B41FA5}">
                      <a16:colId xmlns:a16="http://schemas.microsoft.com/office/drawing/2014/main" xmlns="" val="20002"/>
                    </a:ext>
                  </a:extLst>
                </a:gridCol>
                <a:gridCol w="2901148">
                  <a:extLst>
                    <a:ext uri="{9D8B030D-6E8A-4147-A177-3AD203B41FA5}">
                      <a16:colId xmlns:a16="http://schemas.microsoft.com/office/drawing/2014/main" xmlns="" val="20003"/>
                    </a:ext>
                  </a:extLst>
                </a:gridCol>
              </a:tblGrid>
              <a:tr h="0">
                <a:tc>
                  <a:txBody>
                    <a:bodyPr/>
                    <a:lstStyle/>
                    <a:p>
                      <a:pPr algn="ctr">
                        <a:lnSpc>
                          <a:spcPct val="107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Expenditure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Number of Approved Posts</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Number of Staffed Posts</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R-Value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0">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d.</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0">
                <a:tc>
                  <a:txBody>
                    <a:bodyPr/>
                    <a:lstStyle/>
                    <a:p>
                      <a:pPr algn="just">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Total Expenditure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89</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61</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 Rm 41,513,828</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3" name="Rectangle 5"/>
          <p:cNvSpPr>
            <a:spLocks noChangeArrowheads="1"/>
          </p:cNvSpPr>
          <p:nvPr/>
        </p:nvSpPr>
        <p:spPr bwMode="auto">
          <a:xfrm>
            <a:off x="12509974" y="7273423"/>
            <a:ext cx="1038156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2400" dirty="0" smtClean="0">
                <a:solidFill>
                  <a:schemeClr val="tx1"/>
                </a:solidFill>
                <a:latin typeface="Arial Rounded MT Bold" panose="020F0704030504030204" pitchFamily="34" charset="0"/>
              </a:rPr>
              <a:t>Personnel Cost</a:t>
            </a:r>
            <a:endParaRPr kumimoji="0" lang="en-GB" altLang="en-US" sz="2400" b="0" i="0" u="none" strike="noStrike" cap="none" normalizeH="0" baseline="0" dirty="0" smtClean="0">
              <a:ln>
                <a:noFill/>
              </a:ln>
              <a:solidFill>
                <a:schemeClr val="tx1"/>
              </a:solidFill>
              <a:effectLst/>
              <a:latin typeface="Arial Rounded MT Bold" panose="020F070403050403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438828134"/>
              </p:ext>
            </p:extLst>
          </p:nvPr>
        </p:nvGraphicFramePr>
        <p:xfrm>
          <a:off x="4756625" y="9937590"/>
          <a:ext cx="9201149" cy="1076325"/>
        </p:xfrm>
        <a:graphic>
          <a:graphicData uri="http://schemas.openxmlformats.org/drawingml/2006/table">
            <a:tbl>
              <a:tblPr firstRow="1" firstCol="1" bandRow="1"/>
              <a:tblGrid>
                <a:gridCol w="4528368">
                  <a:extLst>
                    <a:ext uri="{9D8B030D-6E8A-4147-A177-3AD203B41FA5}">
                      <a16:colId xmlns:a16="http://schemas.microsoft.com/office/drawing/2014/main" xmlns="" val="20000"/>
                    </a:ext>
                  </a:extLst>
                </a:gridCol>
                <a:gridCol w="4672781">
                  <a:extLst>
                    <a:ext uri="{9D8B030D-6E8A-4147-A177-3AD203B41FA5}">
                      <a16:colId xmlns:a16="http://schemas.microsoft.com/office/drawing/2014/main" xmlns="" val="20001"/>
                    </a:ext>
                  </a:extLst>
                </a:gridCol>
              </a:tblGrid>
              <a:tr h="0">
                <a:tc>
                  <a:txBody>
                    <a:bodyPr/>
                    <a:lstStyle/>
                    <a:p>
                      <a:pPr algn="ctr">
                        <a:lnSpc>
                          <a:spcPct val="107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Short Courses</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Symposia/Seminar</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0">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0">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50</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11</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4" name="Rectangle 5"/>
          <p:cNvSpPr>
            <a:spLocks noChangeArrowheads="1"/>
          </p:cNvSpPr>
          <p:nvPr/>
        </p:nvSpPr>
        <p:spPr bwMode="auto">
          <a:xfrm>
            <a:off x="4404199" y="9459650"/>
            <a:ext cx="100833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chemeClr val="tx1"/>
                </a:solidFill>
                <a:latin typeface="Arial Rounded MT Bold" panose="020F0704030504030204" pitchFamily="34" charset="0"/>
              </a:rPr>
              <a:t>Number of Skills Development Opportunities as at 31 March </a:t>
            </a:r>
            <a:r>
              <a:rPr lang="en-GB" sz="2400" dirty="0" smtClean="0">
                <a:solidFill>
                  <a:schemeClr val="tx1"/>
                </a:solidFill>
                <a:latin typeface="Arial Rounded MT Bold" panose="020F0704030504030204" pitchFamily="34" charset="0"/>
              </a:rPr>
              <a:t>2020</a:t>
            </a:r>
            <a:endParaRPr kumimoji="0" lang="en-GB" altLang="en-US" sz="2400" b="0" i="0" u="none" strike="noStrike" cap="none" normalizeH="0" baseline="0" dirty="0" smtClean="0">
              <a:ln>
                <a:noFill/>
              </a:ln>
              <a:solidFill>
                <a:schemeClr val="tx1"/>
              </a:solidFill>
              <a:effectLst/>
              <a:latin typeface="Arial Rounded MT Bold" panose="020F070403050403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864968728"/>
              </p:ext>
            </p:extLst>
          </p:nvPr>
        </p:nvGraphicFramePr>
        <p:xfrm>
          <a:off x="9429750" y="11604624"/>
          <a:ext cx="14766711" cy="1793875"/>
        </p:xfrm>
        <a:graphic>
          <a:graphicData uri="http://schemas.openxmlformats.org/drawingml/2006/table">
            <a:tbl>
              <a:tblPr firstRow="1" firstCol="1" bandRow="1"/>
              <a:tblGrid>
                <a:gridCol w="3142192">
                  <a:extLst>
                    <a:ext uri="{9D8B030D-6E8A-4147-A177-3AD203B41FA5}">
                      <a16:colId xmlns:a16="http://schemas.microsoft.com/office/drawing/2014/main" xmlns="" val="20000"/>
                    </a:ext>
                  </a:extLst>
                </a:gridCol>
                <a:gridCol w="1350507">
                  <a:extLst>
                    <a:ext uri="{9D8B030D-6E8A-4147-A177-3AD203B41FA5}">
                      <a16:colId xmlns:a16="http://schemas.microsoft.com/office/drawing/2014/main" xmlns="" val="20001"/>
                    </a:ext>
                  </a:extLst>
                </a:gridCol>
                <a:gridCol w="1574270">
                  <a:extLst>
                    <a:ext uri="{9D8B030D-6E8A-4147-A177-3AD203B41FA5}">
                      <a16:colId xmlns:a16="http://schemas.microsoft.com/office/drawing/2014/main" xmlns="" val="20002"/>
                    </a:ext>
                  </a:extLst>
                </a:gridCol>
                <a:gridCol w="1574270">
                  <a:extLst>
                    <a:ext uri="{9D8B030D-6E8A-4147-A177-3AD203B41FA5}">
                      <a16:colId xmlns:a16="http://schemas.microsoft.com/office/drawing/2014/main" xmlns="" val="20003"/>
                    </a:ext>
                  </a:extLst>
                </a:gridCol>
                <a:gridCol w="1350507">
                  <a:extLst>
                    <a:ext uri="{9D8B030D-6E8A-4147-A177-3AD203B41FA5}">
                      <a16:colId xmlns:a16="http://schemas.microsoft.com/office/drawing/2014/main" xmlns="" val="20004"/>
                    </a:ext>
                  </a:extLst>
                </a:gridCol>
                <a:gridCol w="1350507">
                  <a:extLst>
                    <a:ext uri="{9D8B030D-6E8A-4147-A177-3AD203B41FA5}">
                      <a16:colId xmlns:a16="http://schemas.microsoft.com/office/drawing/2014/main" xmlns="" val="20005"/>
                    </a:ext>
                  </a:extLst>
                </a:gridCol>
                <a:gridCol w="1582204">
                  <a:extLst>
                    <a:ext uri="{9D8B030D-6E8A-4147-A177-3AD203B41FA5}">
                      <a16:colId xmlns:a16="http://schemas.microsoft.com/office/drawing/2014/main" xmlns="" val="20006"/>
                    </a:ext>
                  </a:extLst>
                </a:gridCol>
                <a:gridCol w="1582204">
                  <a:extLst>
                    <a:ext uri="{9D8B030D-6E8A-4147-A177-3AD203B41FA5}">
                      <a16:colId xmlns:a16="http://schemas.microsoft.com/office/drawing/2014/main" xmlns="" val="20007"/>
                    </a:ext>
                  </a:extLst>
                </a:gridCol>
                <a:gridCol w="1260050">
                  <a:extLst>
                    <a:ext uri="{9D8B030D-6E8A-4147-A177-3AD203B41FA5}">
                      <a16:colId xmlns:a16="http://schemas.microsoft.com/office/drawing/2014/main" xmlns="" val="20008"/>
                    </a:ext>
                  </a:extLst>
                </a:gridCol>
              </a:tblGrid>
              <a:tr h="0">
                <a:tc rowSpan="2">
                  <a:txBody>
                    <a:bodyPr/>
                    <a:lstStyle/>
                    <a:p>
                      <a:pPr algn="ctr">
                        <a:lnSpc>
                          <a:spcPct val="107000"/>
                        </a:lnSpc>
                        <a:spcAft>
                          <a:spcPts val="0"/>
                        </a:spcAft>
                      </a:pPr>
                      <a:r>
                        <a:rPr lang="en-GB" sz="2200" b="1" dirty="0">
                          <a:effectLst/>
                          <a:latin typeface="Arial Rounded MT Bold" panose="020F0704030504030204" pitchFamily="34" charset="0"/>
                          <a:ea typeface="Calibri" panose="020F0502020204030204" pitchFamily="34" charset="0"/>
                          <a:cs typeface="Arial" panose="020B0604020202020204" pitchFamily="34" charset="0"/>
                        </a:rPr>
                        <a:t>Environment</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4">
                  <a:txBody>
                    <a:bodyPr/>
                    <a:lstStyle/>
                    <a:p>
                      <a:pPr algn="ctr">
                        <a:lnSpc>
                          <a:spcPct val="107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Male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07000"/>
                        </a:lnSpc>
                        <a:spcAft>
                          <a:spcPts val="0"/>
                        </a:spcAft>
                      </a:pPr>
                      <a:r>
                        <a:rPr lang="en-GB" sz="2200" b="1">
                          <a:effectLst/>
                          <a:latin typeface="Arial Rounded MT Bold" panose="020F0704030504030204" pitchFamily="34" charset="0"/>
                          <a:ea typeface="Calibri" panose="020F0502020204030204" pitchFamily="34" charset="0"/>
                          <a:cs typeface="Arial" panose="020B0604020202020204" pitchFamily="34" charset="0"/>
                        </a:rPr>
                        <a:t>Female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0">
                <a:tc vMerge="1">
                  <a:txBody>
                    <a:bodyPr/>
                    <a:lstStyle/>
                    <a:p>
                      <a:endParaRPr lang="en-ZA"/>
                    </a:p>
                  </a:txBody>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African</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Asian</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Coloured</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White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African</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Asian</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Coloured</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White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0">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a.</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b.</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c.</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d.</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e.</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f.</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g.</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h.</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i.</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2"/>
                  </a:ext>
                </a:extLst>
              </a:tr>
              <a:tr h="0">
                <a:tc>
                  <a:txBody>
                    <a:bodyPr/>
                    <a:lstStyle/>
                    <a:p>
                      <a:pPr algn="just">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Office of Military Ombud</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24</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00</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00</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02</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31</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01</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a:effectLst/>
                          <a:latin typeface="Arial Rounded MT Bold" panose="020F0704030504030204" pitchFamily="34" charset="0"/>
                          <a:ea typeface="Calibri" panose="020F0502020204030204" pitchFamily="34" charset="0"/>
                          <a:cs typeface="Arial" panose="020B0604020202020204" pitchFamily="34" charset="0"/>
                        </a:rPr>
                        <a:t>01</a:t>
                      </a:r>
                      <a:endParaRPr lang="en-ZA" sz="22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200" dirty="0">
                          <a:effectLst/>
                          <a:latin typeface="Arial Rounded MT Bold" panose="020F0704030504030204" pitchFamily="34" charset="0"/>
                          <a:ea typeface="Calibri" panose="020F0502020204030204" pitchFamily="34" charset="0"/>
                          <a:cs typeface="Arial" panose="020B0604020202020204" pitchFamily="34" charset="0"/>
                        </a:rPr>
                        <a:t>02</a:t>
                      </a:r>
                      <a:endParaRPr lang="en-ZA" sz="22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5" name="Rectangle 5"/>
          <p:cNvSpPr>
            <a:spLocks noChangeArrowheads="1"/>
          </p:cNvSpPr>
          <p:nvPr/>
        </p:nvSpPr>
        <p:spPr bwMode="auto">
          <a:xfrm>
            <a:off x="9471499" y="11109949"/>
            <a:ext cx="1472496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chemeClr val="tx1"/>
                </a:solidFill>
                <a:latin typeface="Arial Rounded MT Bold" panose="020F0704030504030204" pitchFamily="34" charset="0"/>
              </a:rPr>
              <a:t>Employment Equity Figures as at 31 March </a:t>
            </a:r>
            <a:r>
              <a:rPr lang="en-GB" sz="2400" dirty="0" smtClean="0">
                <a:solidFill>
                  <a:schemeClr val="tx1"/>
                </a:solidFill>
                <a:latin typeface="Arial Rounded MT Bold" panose="020F0704030504030204" pitchFamily="34" charset="0"/>
              </a:rPr>
              <a:t>2020</a:t>
            </a:r>
            <a:endParaRPr kumimoji="0" lang="en-GB" altLang="en-US" sz="2400" b="0" i="0" u="none" strike="noStrike" cap="none" normalizeH="0" baseline="0" dirty="0" smtClean="0">
              <a:ln>
                <a:noFill/>
              </a:ln>
              <a:solidFill>
                <a:schemeClr val="tx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xmlns="" val="24521146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3">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43375" y="28299"/>
            <a:ext cx="1985306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Corporate support</a:t>
            </a:r>
            <a:endParaRPr lang="en-ZA" sz="4900" b="1" dirty="0">
              <a:latin typeface="Arial Rounded MT Bold" panose="020F0704030504030204" pitchFamily="34" charset="0"/>
            </a:endParaRPr>
          </a:p>
        </p:txBody>
      </p:sp>
      <p:sp>
        <p:nvSpPr>
          <p:cNvPr id="8" name="TextBox 7"/>
          <p:cNvSpPr txBox="1"/>
          <p:nvPr/>
        </p:nvSpPr>
        <p:spPr>
          <a:xfrm>
            <a:off x="4441371" y="1880486"/>
            <a:ext cx="19104429" cy="61247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r>
              <a:rPr lang="en-ZA" sz="2800" b="1" u="sng" dirty="0" smtClean="0">
                <a:solidFill>
                  <a:schemeClr val="tx1"/>
                </a:solidFill>
                <a:latin typeface="Arial Rounded MT Bold" panose="020F0704030504030204" pitchFamily="34" charset="0"/>
              </a:rPr>
              <a:t>Financial Management</a:t>
            </a:r>
            <a:r>
              <a:rPr lang="en-ZA" sz="2800" b="1" dirty="0" smtClean="0">
                <a:solidFill>
                  <a:schemeClr val="tx1"/>
                </a:solidFill>
                <a:latin typeface="Arial Rounded MT Bold" panose="020F0704030504030204" pitchFamily="34" charset="0"/>
              </a:rPr>
              <a:t>. </a:t>
            </a:r>
            <a:r>
              <a:rPr lang="en-GB" sz="2800" dirty="0">
                <a:solidFill>
                  <a:schemeClr val="tx1"/>
                </a:solidFill>
                <a:latin typeface="Arial Rounded MT Bold" panose="020F0704030504030204" pitchFamily="34" charset="0"/>
              </a:rPr>
              <a:t>The current economy and the strain that there is on the </a:t>
            </a:r>
            <a:r>
              <a:rPr lang="en-GB" sz="2800" dirty="0" err="1">
                <a:solidFill>
                  <a:schemeClr val="tx1"/>
                </a:solidFill>
                <a:latin typeface="Arial Rounded MT Bold" panose="020F0704030504030204" pitchFamily="34" charset="0"/>
              </a:rPr>
              <a:t>fiscus</a:t>
            </a:r>
            <a:r>
              <a:rPr lang="en-GB" sz="2800" dirty="0">
                <a:solidFill>
                  <a:schemeClr val="tx1"/>
                </a:solidFill>
                <a:latin typeface="Arial Rounded MT Bold" panose="020F0704030504030204" pitchFamily="34" charset="0"/>
              </a:rPr>
              <a:t> with reduced allocations means that the Office has to be efficient and effective with resources allocated to it to ensure that the Office is able to meet its mandate and the expectations of its clients to resolve complaints lodged with it.  In its endeavour to perform optimally the Office continuously evaluates its performance and the use of the resources allocated to it. The Office is, however, still affected by the Compensation of Employees ceiling that is placed on the </a:t>
            </a:r>
            <a:r>
              <a:rPr lang="en-GB" sz="2800" dirty="0" smtClean="0">
                <a:solidFill>
                  <a:schemeClr val="tx1"/>
                </a:solidFill>
                <a:latin typeface="Arial Rounded MT Bold" panose="020F0704030504030204" pitchFamily="34" charset="0"/>
              </a:rPr>
              <a:t>DOD.  This matter will be addressed </a:t>
            </a:r>
            <a:r>
              <a:rPr lang="en-GB" sz="2800" dirty="0">
                <a:solidFill>
                  <a:schemeClr val="tx1"/>
                </a:solidFill>
                <a:latin typeface="Arial Rounded MT Bold" panose="020F0704030504030204" pitchFamily="34" charset="0"/>
              </a:rPr>
              <a:t>with the SecDef.</a:t>
            </a:r>
            <a:endParaRPr lang="en-ZA" sz="2800" dirty="0">
              <a:solidFill>
                <a:schemeClr val="tx1"/>
              </a:solidFill>
              <a:latin typeface="Arial Rounded MT Bold" panose="020F0704030504030204" pitchFamily="34" charset="0"/>
            </a:endParaRPr>
          </a:p>
          <a:p>
            <a:pPr algn="just"/>
            <a:r>
              <a:rPr lang="en-GB" sz="2800" dirty="0">
                <a:solidFill>
                  <a:schemeClr val="tx1"/>
                </a:solidFill>
                <a:latin typeface="Arial Rounded MT Bold" panose="020F0704030504030204" pitchFamily="34" charset="0"/>
              </a:rPr>
              <a:t> </a:t>
            </a:r>
            <a:endParaRPr lang="en-ZA" sz="2800" dirty="0">
              <a:solidFill>
                <a:schemeClr val="tx1"/>
              </a:solidFill>
              <a:latin typeface="Arial Rounded MT Bold" panose="020F0704030504030204" pitchFamily="34" charset="0"/>
            </a:endParaRPr>
          </a:p>
          <a:p>
            <a:pPr algn="just"/>
            <a:r>
              <a:rPr lang="en-GB" sz="2800" b="1" u="sng" dirty="0">
                <a:solidFill>
                  <a:schemeClr val="tx1"/>
                </a:solidFill>
                <a:latin typeface="Arial Rounded MT Bold" panose="020F0704030504030204" pitchFamily="34" charset="0"/>
              </a:rPr>
              <a:t>Expenditure Analysis</a:t>
            </a:r>
            <a:r>
              <a:rPr lang="en-GB" sz="2800" dirty="0">
                <a:solidFill>
                  <a:schemeClr val="tx1"/>
                </a:solidFill>
                <a:latin typeface="Arial Rounded MT Bold" panose="020F0704030504030204" pitchFamily="34" charset="0"/>
              </a:rPr>
              <a:t>.  The vote for the Office for the 2019/20FY was Rm54,505.  The Office had a total expenditure of Rm53,080 of which </a:t>
            </a:r>
            <a:r>
              <a:rPr lang="en-GB" sz="2800" dirty="0" smtClean="0">
                <a:solidFill>
                  <a:schemeClr val="tx1"/>
                </a:solidFill>
                <a:latin typeface="Arial Rounded MT Bold" panose="020F0704030504030204" pitchFamily="34" charset="0"/>
              </a:rPr>
              <a:t>Rm41,514 </a:t>
            </a:r>
            <a:r>
              <a:rPr lang="en-GB" sz="2800" dirty="0">
                <a:solidFill>
                  <a:schemeClr val="tx1"/>
                </a:solidFill>
                <a:latin typeface="Arial Rounded MT Bold" panose="020F0704030504030204" pitchFamily="34" charset="0"/>
              </a:rPr>
              <a:t>was spent on Compensation of Employees and Rm11,566 was spent on Operating costs.  The allocation for Compensation of Employees was 74% of the vote while 26% of the vote was available for operating costs. </a:t>
            </a:r>
            <a:endParaRPr lang="en-ZA" sz="2800" dirty="0">
              <a:solidFill>
                <a:schemeClr val="tx1"/>
              </a:solidFill>
              <a:latin typeface="Arial Rounded MT Bold" panose="020F0704030504030204" pitchFamily="34" charset="0"/>
            </a:endParaRPr>
          </a:p>
          <a:p>
            <a:pPr algn="just"/>
            <a:r>
              <a:rPr lang="en-GB" sz="2800" dirty="0">
                <a:solidFill>
                  <a:schemeClr val="tx1"/>
                </a:solidFill>
                <a:latin typeface="Arial Rounded MT Bold" panose="020F0704030504030204" pitchFamily="34" charset="0"/>
              </a:rPr>
              <a:t> </a:t>
            </a:r>
            <a:endParaRPr lang="en-ZA" sz="2800" dirty="0">
              <a:solidFill>
                <a:schemeClr val="tx1"/>
              </a:solidFill>
              <a:latin typeface="Arial Rounded MT Bold" panose="020F0704030504030204" pitchFamily="34" charset="0"/>
            </a:endParaRPr>
          </a:p>
          <a:p>
            <a:pPr algn="just"/>
            <a:r>
              <a:rPr lang="en-GB" sz="2800" b="1" u="sng" dirty="0">
                <a:solidFill>
                  <a:schemeClr val="tx1"/>
                </a:solidFill>
                <a:latin typeface="Arial Rounded MT Bold" panose="020F0704030504030204" pitchFamily="34" charset="0"/>
              </a:rPr>
              <a:t>Plans to Address Future Financial Challenges</a:t>
            </a:r>
            <a:r>
              <a:rPr lang="en-GB" sz="2800" dirty="0">
                <a:solidFill>
                  <a:schemeClr val="tx1"/>
                </a:solidFill>
                <a:latin typeface="Arial Rounded MT Bold" panose="020F0704030504030204" pitchFamily="34" charset="0"/>
              </a:rPr>
              <a:t>.  The Office is engaging the SecDef to have the allocation of the Office adjusted to cater for Compensation of Employees that is not fully funded</a:t>
            </a:r>
            <a:r>
              <a:rPr lang="en-GB" sz="2800" dirty="0" smtClean="0">
                <a:solidFill>
                  <a:schemeClr val="tx1"/>
                </a:solidFill>
                <a:latin typeface="Arial Rounded MT Bold" panose="020F0704030504030204" pitchFamily="34" charset="0"/>
              </a:rPr>
              <a:t>.</a:t>
            </a:r>
            <a:endParaRPr lang="en-ZA" sz="2800" dirty="0">
              <a:solidFill>
                <a:schemeClr val="tx1"/>
              </a:solidFill>
              <a:latin typeface="Arial Rounded MT Bold" panose="020F0704030504030204" pitchFamily="34" charset="0"/>
            </a:endParaRPr>
          </a:p>
        </p:txBody>
      </p:sp>
      <p:pic>
        <p:nvPicPr>
          <p:cNvPr id="2050" name="Picture 2" descr="Image result for financial managemen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345275" y="9947191"/>
            <a:ext cx="5026026" cy="37646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52969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sldNum" sz="quarter" idx="4294967295"/>
          </p:nvPr>
        </p:nvSpPr>
        <p:spPr>
          <a:xfrm>
            <a:off x="17212230" y="12627778"/>
            <a:ext cx="5483543" cy="355417"/>
          </a:xfrm>
          <a:prstGeom prst="rect">
            <a:avLst/>
          </a:prstGeom>
        </p:spPr>
        <p:txBody>
          <a:bodyPr lIns="0" tIns="0" rIns="0" bIns="0">
            <a:normAutofit lnSpcReduction="10000"/>
          </a:bodyPr>
          <a:lstStyle/>
          <a:p>
            <a:pPr lvl="0">
              <a:defRPr sz="1800">
                <a:solidFill>
                  <a:srgbClr val="000000"/>
                </a:solidFill>
              </a:defRPr>
            </a:pPr>
            <a:fld id="{86CB4B4D-7CA3-9044-876B-883B54F8677D}" type="slidenum">
              <a:rPr sz="2399">
                <a:solidFill>
                  <a:srgbClr val="888888"/>
                </a:solidFill>
              </a:rPr>
              <a:pPr lvl="0">
                <a:defRPr sz="1800">
                  <a:solidFill>
                    <a:srgbClr val="000000"/>
                  </a:solidFill>
                </a:defRPr>
              </a:pPr>
              <a:t>28</a:t>
            </a:fld>
            <a:endParaRPr sz="2399">
              <a:solidFill>
                <a:srgbClr val="888888"/>
              </a:solidFill>
            </a:endParaRPr>
          </a:p>
        </p:txBody>
      </p:sp>
      <p:sp>
        <p:nvSpPr>
          <p:cNvPr id="218" name="Shape 218"/>
          <p:cNvSpPr/>
          <p:nvPr/>
        </p:nvSpPr>
        <p:spPr>
          <a:xfrm>
            <a:off x="6348" y="3569"/>
            <a:ext cx="24364953" cy="9287058"/>
          </a:xfrm>
          <a:prstGeom prst="rect">
            <a:avLst/>
          </a:prstGeom>
          <a:solidFill>
            <a:srgbClr val="E2BB1A"/>
          </a:solidFill>
          <a:ln w="12700">
            <a:miter lim="400000"/>
          </a:ln>
        </p:spPr>
        <p:txBody>
          <a:bodyPr lIns="0" tIns="0" rIns="0" bIns="0" anchor="ctr"/>
          <a:lstStyle/>
          <a:p>
            <a:pPr defTabSz="3654502">
              <a:defRPr>
                <a:solidFill>
                  <a:srgbClr val="FFFFFF"/>
                </a:solidFill>
                <a:latin typeface="Lato Light"/>
                <a:ea typeface="Lato Light"/>
                <a:cs typeface="Lato Light"/>
                <a:sym typeface="Lato Light"/>
              </a:defRPr>
            </a:pPr>
            <a:endParaRPr sz="7196"/>
          </a:p>
        </p:txBody>
      </p:sp>
      <p:sp>
        <p:nvSpPr>
          <p:cNvPr id="219" name="Shape 219"/>
          <p:cNvSpPr/>
          <p:nvPr/>
        </p:nvSpPr>
        <p:spPr>
          <a:xfrm>
            <a:off x="3171" y="9300921"/>
            <a:ext cx="24364959" cy="4421808"/>
          </a:xfrm>
          <a:prstGeom prst="rect">
            <a:avLst/>
          </a:prstGeom>
          <a:solidFill>
            <a:srgbClr val="0C7F40"/>
          </a:solidFill>
          <a:ln w="12700">
            <a:miter lim="400000"/>
          </a:ln>
        </p:spPr>
        <p:txBody>
          <a:bodyPr lIns="0" tIns="0" rIns="0" bIns="0" anchor="ctr"/>
          <a:lstStyle/>
          <a:p>
            <a:pPr defTabSz="3654502">
              <a:defRPr>
                <a:solidFill>
                  <a:srgbClr val="FFFFFF"/>
                </a:solidFill>
                <a:latin typeface="Lato Light"/>
                <a:ea typeface="Lato Light"/>
                <a:cs typeface="Lato Light"/>
                <a:sym typeface="Lato Light"/>
              </a:defRPr>
            </a:pPr>
            <a:endParaRPr sz="7196"/>
          </a:p>
        </p:txBody>
      </p:sp>
      <p:sp>
        <p:nvSpPr>
          <p:cNvPr id="220" name="Shape 220"/>
          <p:cNvSpPr/>
          <p:nvPr/>
        </p:nvSpPr>
        <p:spPr>
          <a:xfrm>
            <a:off x="6346" y="3895328"/>
            <a:ext cx="15648487" cy="54797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644" y="0"/>
                </a:lnTo>
                <a:cubicBezTo>
                  <a:pt x="19829" y="0"/>
                  <a:pt x="21600" y="4835"/>
                  <a:pt x="21600" y="10800"/>
                </a:cubicBezTo>
                <a:cubicBezTo>
                  <a:pt x="21600" y="16765"/>
                  <a:pt x="19829" y="21600"/>
                  <a:pt x="17644" y="21600"/>
                </a:cubicBezTo>
                <a:lnTo>
                  <a:pt x="0" y="21600"/>
                </a:lnTo>
                <a:close/>
              </a:path>
            </a:pathLst>
          </a:custGeom>
          <a:solidFill>
            <a:srgbClr val="0C7F40"/>
          </a:solidFill>
          <a:ln w="12700">
            <a:miter lim="400000"/>
          </a:ln>
          <a:effectLst>
            <a:outerShdw blurRad="63500" dist="19050" dir="5400000" rotWithShape="0">
              <a:srgbClr val="000000">
                <a:alpha val="63000"/>
              </a:srgbClr>
            </a:outerShdw>
          </a:effectLst>
        </p:spPr>
        <p:txBody>
          <a:bodyPr lIns="0" tIns="0" rIns="0" bIns="0" anchor="ctr"/>
          <a:lstStyle/>
          <a:p>
            <a:pPr lvl="0">
              <a:defRPr>
                <a:solidFill>
                  <a:srgbClr val="FFFFFF"/>
                </a:solidFill>
                <a:latin typeface="Lora"/>
                <a:ea typeface="Lora"/>
                <a:cs typeface="Lora"/>
                <a:sym typeface="Lora"/>
              </a:defRPr>
            </a:pPr>
            <a:endParaRPr sz="7196"/>
          </a:p>
        </p:txBody>
      </p:sp>
      <p:sp>
        <p:nvSpPr>
          <p:cNvPr id="221" name="Shape 221"/>
          <p:cNvSpPr/>
          <p:nvPr/>
        </p:nvSpPr>
        <p:spPr>
          <a:xfrm>
            <a:off x="3630179" y="9888489"/>
            <a:ext cx="17644313" cy="3537828"/>
          </a:xfrm>
          <a:prstGeom prst="rect">
            <a:avLst/>
          </a:prstGeom>
          <a:ln w="12700">
            <a:miter lim="400000"/>
          </a:ln>
        </p:spPr>
        <p:txBody>
          <a:bodyPr lIns="0" tIns="0" rIns="0" bIns="0" anchor="ctr">
            <a:spAutoFit/>
          </a:bodyPr>
          <a:lstStyle/>
          <a:p>
            <a:pPr lvl="1" algn="ctr">
              <a:spcBef>
                <a:spcPts val="1799"/>
              </a:spcBef>
            </a:pPr>
            <a:r>
              <a:rPr sz="3398" b="1" dirty="0">
                <a:solidFill>
                  <a:srgbClr val="FFFFFF"/>
                </a:solidFill>
              </a:rPr>
              <a:t>Physical Address: Block C4, Eco Origin, 349 Witch-Hazel Ave, Highveld, Centurion</a:t>
            </a:r>
          </a:p>
          <a:p>
            <a:pPr lvl="1" algn="ctr">
              <a:spcBef>
                <a:spcPts val="1799"/>
              </a:spcBef>
            </a:pPr>
            <a:r>
              <a:rPr sz="3398" b="1" dirty="0">
                <a:solidFill>
                  <a:srgbClr val="FFFFFF"/>
                </a:solidFill>
              </a:rPr>
              <a:t>Postal Address: SA Military Ombud, Private Bag X163, 0046</a:t>
            </a:r>
          </a:p>
          <a:p>
            <a:pPr lvl="1" algn="ctr">
              <a:spcBef>
                <a:spcPts val="1799"/>
              </a:spcBef>
            </a:pPr>
            <a:r>
              <a:rPr sz="3398" b="1" dirty="0">
                <a:solidFill>
                  <a:srgbClr val="FFFFFF"/>
                </a:solidFill>
              </a:rPr>
              <a:t>Tel: +27 12 676 3800; Fax: +27 12 661 2091</a:t>
            </a:r>
          </a:p>
          <a:p>
            <a:pPr lvl="1" algn="ctr">
              <a:spcBef>
                <a:spcPts val="1799"/>
              </a:spcBef>
            </a:pPr>
            <a:r>
              <a:rPr sz="3398" b="1" dirty="0">
                <a:solidFill>
                  <a:srgbClr val="FFFFFF"/>
                </a:solidFill>
              </a:rPr>
              <a:t>Toll Free: 080 726 6283 (080 SA OMBUD)</a:t>
            </a:r>
          </a:p>
          <a:p>
            <a:pPr lvl="1" algn="ctr">
              <a:spcBef>
                <a:spcPts val="1799"/>
              </a:spcBef>
            </a:pPr>
            <a:r>
              <a:rPr sz="3398" b="1" dirty="0">
                <a:solidFill>
                  <a:srgbClr val="FFFFFF"/>
                </a:solidFill>
              </a:rPr>
              <a:t>E-mail: </a:t>
            </a:r>
            <a:r>
              <a:rPr sz="3398" dirty="0">
                <a:solidFill>
                  <a:schemeClr val="bg1"/>
                </a:solidFill>
              </a:rPr>
              <a:t>intake@milombud.org</a:t>
            </a:r>
            <a:endParaRPr sz="3398" dirty="0">
              <a:solidFill>
                <a:schemeClr val="bg1"/>
              </a:solidFill>
              <a:hlinkClick r:id="rId2"/>
            </a:endParaRPr>
          </a:p>
        </p:txBody>
      </p:sp>
      <p:grpSp>
        <p:nvGrpSpPr>
          <p:cNvPr id="224" name="Group 224"/>
          <p:cNvGrpSpPr/>
          <p:nvPr/>
        </p:nvGrpSpPr>
        <p:grpSpPr>
          <a:xfrm>
            <a:off x="1815508" y="1474665"/>
            <a:ext cx="20301025" cy="132427"/>
            <a:chOff x="0" y="0"/>
            <a:chExt cx="10155801" cy="66247"/>
          </a:xfrm>
        </p:grpSpPr>
        <p:sp>
          <p:nvSpPr>
            <p:cNvPr id="222" name="Shape 222"/>
            <p:cNvSpPr/>
            <p:nvPr/>
          </p:nvSpPr>
          <p:spPr>
            <a:xfrm>
              <a:off x="-1" y="-1"/>
              <a:ext cx="10155802" cy="66248"/>
            </a:xfrm>
            <a:prstGeom prst="rect">
              <a:avLst/>
            </a:prstGeom>
            <a:solidFill>
              <a:srgbClr val="FFFFFF"/>
            </a:solidFill>
            <a:ln w="12700" cap="flat">
              <a:noFill/>
              <a:miter lim="400000"/>
            </a:ln>
            <a:effectLst/>
          </p:spPr>
          <p:txBody>
            <a:bodyPr wrap="square" lIns="0" tIns="0" rIns="0" bIns="0" numCol="1" anchor="ctr">
              <a:noAutofit/>
            </a:bodyPr>
            <a:lstStyle/>
            <a:p>
              <a:pPr algn="ctr" defTabSz="3654502">
                <a:defRPr>
                  <a:solidFill>
                    <a:srgbClr val="FFFFFF"/>
                  </a:solidFill>
                  <a:latin typeface="Lato Light"/>
                  <a:ea typeface="Lato Light"/>
                  <a:cs typeface="Lato Light"/>
                  <a:sym typeface="Lato Light"/>
                </a:defRPr>
              </a:pPr>
              <a:endParaRPr sz="7196"/>
            </a:p>
          </p:txBody>
        </p:sp>
        <p:sp>
          <p:nvSpPr>
            <p:cNvPr id="223" name="Shape 223"/>
            <p:cNvSpPr/>
            <p:nvPr/>
          </p:nvSpPr>
          <p:spPr>
            <a:xfrm>
              <a:off x="-1" y="-1"/>
              <a:ext cx="919475" cy="66248"/>
            </a:xfrm>
            <a:prstGeom prst="rect">
              <a:avLst/>
            </a:prstGeom>
            <a:solidFill>
              <a:srgbClr val="0C7F40"/>
            </a:solidFill>
            <a:ln w="12700" cap="flat">
              <a:noFill/>
              <a:miter lim="400000"/>
            </a:ln>
            <a:effectLst/>
          </p:spPr>
          <p:txBody>
            <a:bodyPr wrap="square" lIns="0" tIns="0" rIns="0" bIns="0" numCol="1" anchor="ctr">
              <a:noAutofit/>
            </a:bodyPr>
            <a:lstStyle/>
            <a:p>
              <a:pPr algn="ctr" defTabSz="3654502">
                <a:defRPr>
                  <a:solidFill>
                    <a:srgbClr val="FFFFFF"/>
                  </a:solidFill>
                  <a:latin typeface="Lato Light"/>
                  <a:ea typeface="Lato Light"/>
                  <a:cs typeface="Lato Light"/>
                  <a:sym typeface="Lato Light"/>
                </a:defRPr>
              </a:pPr>
              <a:endParaRPr sz="7196"/>
            </a:p>
          </p:txBody>
        </p:sp>
      </p:grpSp>
      <p:grpSp>
        <p:nvGrpSpPr>
          <p:cNvPr id="227" name="Group 227"/>
          <p:cNvGrpSpPr/>
          <p:nvPr/>
        </p:nvGrpSpPr>
        <p:grpSpPr>
          <a:xfrm>
            <a:off x="1815508" y="9277924"/>
            <a:ext cx="20301025" cy="132429"/>
            <a:chOff x="0" y="0"/>
            <a:chExt cx="10155801" cy="66247"/>
          </a:xfrm>
        </p:grpSpPr>
        <p:sp>
          <p:nvSpPr>
            <p:cNvPr id="225" name="Shape 225"/>
            <p:cNvSpPr/>
            <p:nvPr/>
          </p:nvSpPr>
          <p:spPr>
            <a:xfrm>
              <a:off x="-1" y="-1"/>
              <a:ext cx="10155802" cy="66248"/>
            </a:xfrm>
            <a:prstGeom prst="rect">
              <a:avLst/>
            </a:prstGeom>
            <a:solidFill>
              <a:srgbClr val="FFFFFF"/>
            </a:solidFill>
            <a:ln w="12700" cap="flat">
              <a:noFill/>
              <a:miter lim="400000"/>
            </a:ln>
            <a:effectLst/>
          </p:spPr>
          <p:txBody>
            <a:bodyPr wrap="square" lIns="0" tIns="0" rIns="0" bIns="0" numCol="1" anchor="ctr">
              <a:noAutofit/>
            </a:bodyPr>
            <a:lstStyle/>
            <a:p>
              <a:pPr algn="ctr" defTabSz="3654502">
                <a:defRPr>
                  <a:solidFill>
                    <a:srgbClr val="FFFFFF"/>
                  </a:solidFill>
                  <a:latin typeface="Lato Light"/>
                  <a:ea typeface="Lato Light"/>
                  <a:cs typeface="Lato Light"/>
                  <a:sym typeface="Lato Light"/>
                </a:defRPr>
              </a:pPr>
              <a:endParaRPr sz="7196"/>
            </a:p>
          </p:txBody>
        </p:sp>
        <p:sp>
          <p:nvSpPr>
            <p:cNvPr id="226" name="Shape 226"/>
            <p:cNvSpPr/>
            <p:nvPr/>
          </p:nvSpPr>
          <p:spPr>
            <a:xfrm>
              <a:off x="-1" y="-1"/>
              <a:ext cx="919475" cy="66248"/>
            </a:xfrm>
            <a:prstGeom prst="rect">
              <a:avLst/>
            </a:prstGeom>
            <a:solidFill>
              <a:srgbClr val="E2BB1A"/>
            </a:solidFill>
            <a:ln w="12700" cap="flat">
              <a:noFill/>
              <a:miter lim="400000"/>
            </a:ln>
            <a:effectLst/>
          </p:spPr>
          <p:txBody>
            <a:bodyPr wrap="square" lIns="0" tIns="0" rIns="0" bIns="0" numCol="1" anchor="ctr">
              <a:noAutofit/>
            </a:bodyPr>
            <a:lstStyle/>
            <a:p>
              <a:pPr algn="ctr" defTabSz="3654502">
                <a:defRPr>
                  <a:solidFill>
                    <a:srgbClr val="FFFFFF"/>
                  </a:solidFill>
                  <a:latin typeface="Lato Light"/>
                  <a:ea typeface="Lato Light"/>
                  <a:cs typeface="Lato Light"/>
                  <a:sym typeface="Lato Light"/>
                </a:defRPr>
              </a:pPr>
              <a:endParaRPr sz="7196"/>
            </a:p>
          </p:txBody>
        </p:sp>
      </p:grpSp>
      <p:grpSp>
        <p:nvGrpSpPr>
          <p:cNvPr id="230" name="Group 230"/>
          <p:cNvGrpSpPr/>
          <p:nvPr/>
        </p:nvGrpSpPr>
        <p:grpSpPr>
          <a:xfrm>
            <a:off x="10205348" y="3894402"/>
            <a:ext cx="5312428" cy="5312424"/>
            <a:chOff x="0" y="0"/>
            <a:chExt cx="2657597" cy="2657595"/>
          </a:xfrm>
        </p:grpSpPr>
        <p:sp>
          <p:nvSpPr>
            <p:cNvPr id="228" name="Shape 228"/>
            <p:cNvSpPr/>
            <p:nvPr/>
          </p:nvSpPr>
          <p:spPr>
            <a:xfrm flipH="1">
              <a:off x="215826" y="242335"/>
              <a:ext cx="2226171" cy="222628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a:solidFill>
                <a:srgbClr val="FFFFFF"/>
              </a:solidFill>
              <a:prstDash val="solid"/>
              <a:miter lim="800000"/>
            </a:ln>
            <a:effectLst/>
          </p:spPr>
          <p:txBody>
            <a:bodyPr wrap="square" lIns="0" tIns="0" rIns="0" bIns="0" numCol="1" anchor="ctr">
              <a:noAutofit/>
            </a:bodyPr>
            <a:lstStyle/>
            <a:p>
              <a:pPr lvl="0" algn="ctr">
                <a:defRPr>
                  <a:latin typeface="Source Sans Pro Light"/>
                  <a:ea typeface="Source Sans Pro Light"/>
                  <a:cs typeface="Source Sans Pro Light"/>
                  <a:sym typeface="Source Sans Pro Light"/>
                </a:defRPr>
              </a:pPr>
              <a:endParaRPr sz="7196"/>
            </a:p>
          </p:txBody>
        </p:sp>
        <p:pic>
          <p:nvPicPr>
            <p:cNvPr id="229" name="image1.png"/>
            <p:cNvPicPr/>
            <p:nvPr/>
          </p:nvPicPr>
          <p:blipFill>
            <a:blip r:embed="rId3"/>
            <a:stretch>
              <a:fillRect/>
            </a:stretch>
          </p:blipFill>
          <p:spPr>
            <a:xfrm>
              <a:off x="-1" y="0"/>
              <a:ext cx="2657599" cy="2657596"/>
            </a:xfrm>
            <a:prstGeom prst="rect">
              <a:avLst/>
            </a:prstGeom>
            <a:ln w="12700" cap="flat">
              <a:noFill/>
              <a:miter lim="400000"/>
              <a:headEnd/>
              <a:tailEnd/>
            </a:ln>
            <a:effectLst/>
          </p:spPr>
        </p:pic>
      </p:grpSp>
      <p:sp>
        <p:nvSpPr>
          <p:cNvPr id="231" name="Shape 231"/>
          <p:cNvSpPr>
            <a:spLocks noGrp="1"/>
          </p:cNvSpPr>
          <p:nvPr>
            <p:ph type="title" idx="4294967295"/>
          </p:nvPr>
        </p:nvSpPr>
        <p:spPr>
          <a:xfrm>
            <a:off x="3272139" y="59997"/>
            <a:ext cx="18360392" cy="1330329"/>
          </a:xfrm>
          <a:prstGeom prst="rect">
            <a:avLst/>
          </a:prstGeom>
        </p:spPr>
        <p:txBody>
          <a:bodyPr vert="horz" lIns="0" tIns="0" rIns="0" bIns="0" rtlCol="0" anchor="ctr">
            <a:normAutofit/>
          </a:bodyPr>
          <a:lstStyle>
            <a:lvl1pPr defTabSz="1632585">
              <a:lnSpc>
                <a:spcPct val="100000"/>
              </a:lnSpc>
              <a:defRPr sz="2600" b="1">
                <a:solidFill>
                  <a:srgbClr val="0C7F40"/>
                </a:solidFill>
                <a:latin typeface="Route 159 UltraLight"/>
                <a:ea typeface="Route 159 UltraLight"/>
                <a:cs typeface="Route 159 UltraLight"/>
                <a:sym typeface="Route 159 UltraLight"/>
              </a:defRPr>
            </a:lvl1pPr>
          </a:lstStyle>
          <a:p>
            <a:pPr lvl="0">
              <a:defRPr sz="1800" b="0">
                <a:solidFill>
                  <a:srgbClr val="000000"/>
                </a:solidFill>
              </a:defRPr>
            </a:pPr>
            <a:r>
              <a:rPr sz="5197">
                <a:latin typeface="Arial" panose="020B0604020202020204" pitchFamily="34" charset="0"/>
                <a:cs typeface="Arial" panose="020B0604020202020204" pitchFamily="34" charset="0"/>
              </a:rPr>
              <a:t>How to Contact us</a:t>
            </a:r>
          </a:p>
        </p:txBody>
      </p:sp>
      <p:grpSp>
        <p:nvGrpSpPr>
          <p:cNvPr id="234" name="Group 234"/>
          <p:cNvGrpSpPr/>
          <p:nvPr/>
        </p:nvGrpSpPr>
        <p:grpSpPr>
          <a:xfrm>
            <a:off x="602872" y="5042244"/>
            <a:ext cx="9753705" cy="791164"/>
            <a:chOff x="0" y="0"/>
            <a:chExt cx="4879393" cy="395787"/>
          </a:xfrm>
        </p:grpSpPr>
        <p:pic>
          <p:nvPicPr>
            <p:cNvPr id="232" name="image11.png"/>
            <p:cNvPicPr/>
            <p:nvPr/>
          </p:nvPicPr>
          <p:blipFill>
            <a:blip r:embed="rId4"/>
            <a:srcRect l="16211" r="16211"/>
            <a:stretch>
              <a:fillRect/>
            </a:stretch>
          </p:blipFill>
          <p:spPr>
            <a:xfrm>
              <a:off x="0" y="0"/>
              <a:ext cx="395785" cy="395787"/>
            </a:xfrm>
            <a:prstGeom prst="rect">
              <a:avLst/>
            </a:prstGeom>
            <a:ln w="12700" cap="flat">
              <a:noFill/>
              <a:miter lim="400000"/>
              <a:headEnd/>
              <a:tailEnd/>
            </a:ln>
            <a:effectLst/>
          </p:spPr>
        </p:pic>
        <p:sp>
          <p:nvSpPr>
            <p:cNvPr id="233" name="Shape 233"/>
            <p:cNvSpPr/>
            <p:nvPr/>
          </p:nvSpPr>
          <p:spPr>
            <a:xfrm>
              <a:off x="561261" y="106425"/>
              <a:ext cx="4318132" cy="261655"/>
            </a:xfrm>
            <a:prstGeom prst="rect">
              <a:avLst/>
            </a:prstGeom>
            <a:noFill/>
            <a:ln w="12700" cap="flat">
              <a:noFill/>
              <a:miter lim="400000"/>
            </a:ln>
            <a:effectLst/>
          </p:spPr>
          <p:txBody>
            <a:bodyPr wrap="square" lIns="45694" tIns="45694" rIns="45694" bIns="45694" numCol="1" anchor="t">
              <a:spAutoFit/>
            </a:bodyPr>
            <a:lstStyle>
              <a:lvl1pPr>
                <a:defRPr sz="1400" b="1">
                  <a:solidFill>
                    <a:srgbClr val="FFFFFF"/>
                  </a:solidFill>
                  <a:latin typeface="Arial" panose="020B0604020202020204"/>
                  <a:ea typeface="Arial" panose="020B0604020202020204"/>
                  <a:cs typeface="Arial" panose="020B0604020202020204"/>
                  <a:sym typeface="Arial" panose="020B0604020202020204"/>
                </a:defRPr>
              </a:lvl1pPr>
            </a:lstStyle>
            <a:p>
              <a:pPr lvl="0">
                <a:defRPr sz="1800" b="0">
                  <a:solidFill>
                    <a:srgbClr val="000000"/>
                  </a:solidFill>
                </a:defRPr>
              </a:pPr>
              <a:r>
                <a:rPr sz="2799"/>
                <a:t>South African Military Ombud</a:t>
              </a:r>
            </a:p>
          </p:txBody>
        </p:sp>
      </p:grpSp>
      <p:grpSp>
        <p:nvGrpSpPr>
          <p:cNvPr id="237" name="Group 237"/>
          <p:cNvGrpSpPr/>
          <p:nvPr/>
        </p:nvGrpSpPr>
        <p:grpSpPr>
          <a:xfrm>
            <a:off x="602872" y="7454054"/>
            <a:ext cx="9753705" cy="791162"/>
            <a:chOff x="0" y="0"/>
            <a:chExt cx="4879393" cy="395785"/>
          </a:xfrm>
        </p:grpSpPr>
        <p:pic>
          <p:nvPicPr>
            <p:cNvPr id="235" name="image12.png"/>
            <p:cNvPicPr/>
            <p:nvPr/>
          </p:nvPicPr>
          <p:blipFill>
            <a:blip r:embed="rId5"/>
            <a:srcRect l="16211" r="16211"/>
            <a:stretch>
              <a:fillRect/>
            </a:stretch>
          </p:blipFill>
          <p:spPr>
            <a:xfrm>
              <a:off x="0" y="0"/>
              <a:ext cx="395785" cy="395785"/>
            </a:xfrm>
            <a:prstGeom prst="rect">
              <a:avLst/>
            </a:prstGeom>
            <a:ln w="12700" cap="flat">
              <a:noFill/>
              <a:miter lim="400000"/>
              <a:headEnd/>
              <a:tailEnd/>
            </a:ln>
            <a:effectLst/>
          </p:spPr>
        </p:pic>
        <p:sp>
          <p:nvSpPr>
            <p:cNvPr id="236" name="Shape 236"/>
            <p:cNvSpPr/>
            <p:nvPr/>
          </p:nvSpPr>
          <p:spPr>
            <a:xfrm>
              <a:off x="561262" y="71978"/>
              <a:ext cx="4318131" cy="261654"/>
            </a:xfrm>
            <a:prstGeom prst="rect">
              <a:avLst/>
            </a:prstGeom>
            <a:noFill/>
            <a:ln w="12700" cap="flat">
              <a:noFill/>
              <a:miter lim="400000"/>
            </a:ln>
            <a:effectLst/>
          </p:spPr>
          <p:txBody>
            <a:bodyPr wrap="square" lIns="45694" tIns="45694" rIns="45694" bIns="45694" numCol="1" anchor="t">
              <a:spAutoFit/>
            </a:bodyPr>
            <a:lstStyle>
              <a:lvl1pPr>
                <a:defRPr sz="1400" b="1">
                  <a:solidFill>
                    <a:srgbClr val="FFFFFF"/>
                  </a:solidFill>
                  <a:latin typeface="Arial" panose="020B0604020202020204"/>
                  <a:ea typeface="Arial" panose="020B0604020202020204"/>
                  <a:cs typeface="Arial" panose="020B0604020202020204"/>
                  <a:sym typeface="Arial" panose="020B0604020202020204"/>
                </a:defRPr>
              </a:lvl1pPr>
            </a:lstStyle>
            <a:p>
              <a:pPr lvl="0">
                <a:defRPr sz="1800" b="0">
                  <a:solidFill>
                    <a:srgbClr val="000000"/>
                  </a:solidFill>
                </a:defRPr>
              </a:pPr>
              <a:r>
                <a:rPr sz="2799"/>
                <a:t>@Mil_OmbudSA</a:t>
              </a:r>
            </a:p>
          </p:txBody>
        </p:sp>
      </p:grpSp>
      <p:grpSp>
        <p:nvGrpSpPr>
          <p:cNvPr id="240" name="Group 240"/>
          <p:cNvGrpSpPr/>
          <p:nvPr/>
        </p:nvGrpSpPr>
        <p:grpSpPr>
          <a:xfrm>
            <a:off x="602873" y="6274009"/>
            <a:ext cx="9745715" cy="775184"/>
            <a:chOff x="0" y="0"/>
            <a:chExt cx="4875396" cy="387793"/>
          </a:xfrm>
        </p:grpSpPr>
        <p:pic>
          <p:nvPicPr>
            <p:cNvPr id="238" name="image13.png"/>
            <p:cNvPicPr/>
            <p:nvPr/>
          </p:nvPicPr>
          <p:blipFill>
            <a:blip r:embed="rId6"/>
            <a:stretch>
              <a:fillRect/>
            </a:stretch>
          </p:blipFill>
          <p:spPr>
            <a:xfrm>
              <a:off x="0" y="0"/>
              <a:ext cx="387792" cy="387793"/>
            </a:xfrm>
            <a:prstGeom prst="rect">
              <a:avLst/>
            </a:prstGeom>
            <a:ln w="12700" cap="flat">
              <a:noFill/>
              <a:miter lim="400000"/>
              <a:headEnd/>
              <a:tailEnd/>
            </a:ln>
            <a:effectLst/>
          </p:spPr>
        </p:pic>
        <p:sp>
          <p:nvSpPr>
            <p:cNvPr id="239" name="Shape 239"/>
            <p:cNvSpPr/>
            <p:nvPr/>
          </p:nvSpPr>
          <p:spPr>
            <a:xfrm>
              <a:off x="557265" y="75156"/>
              <a:ext cx="4318131" cy="261655"/>
            </a:xfrm>
            <a:prstGeom prst="rect">
              <a:avLst/>
            </a:prstGeom>
            <a:noFill/>
            <a:ln w="12700" cap="flat">
              <a:noFill/>
              <a:miter lim="400000"/>
            </a:ln>
            <a:effectLst/>
          </p:spPr>
          <p:txBody>
            <a:bodyPr wrap="square" lIns="45694" tIns="45694" rIns="45694" bIns="45694" numCol="1" anchor="t">
              <a:spAutoFit/>
            </a:bodyPr>
            <a:lstStyle>
              <a:lvl1pPr>
                <a:defRPr sz="1400" b="1">
                  <a:solidFill>
                    <a:srgbClr val="FFFFFF"/>
                  </a:solidFill>
                  <a:latin typeface="Arial" panose="020B0604020202020204"/>
                  <a:ea typeface="Arial" panose="020B0604020202020204"/>
                  <a:cs typeface="Arial" panose="020B0604020202020204"/>
                  <a:sym typeface="Arial" panose="020B0604020202020204"/>
                </a:defRPr>
              </a:lvl1pPr>
            </a:lstStyle>
            <a:p>
              <a:pPr lvl="0">
                <a:defRPr sz="1800" b="0">
                  <a:solidFill>
                    <a:srgbClr val="000000"/>
                  </a:solidFill>
                </a:defRPr>
              </a:pPr>
              <a:r>
                <a:rPr sz="2799"/>
                <a:t>South African Military Ombud</a:t>
              </a:r>
            </a:p>
          </p:txBody>
        </p:sp>
      </p:grpSp>
    </p:spTree>
    <p:extLst>
      <p:ext uri="{BB962C8B-B14F-4D97-AF65-F5344CB8AC3E}">
        <p14:creationId xmlns:p14="http://schemas.microsoft.com/office/powerpoint/2010/main" xmlns="" val="27472450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0"/>
                                        </p:tgtEl>
                                        <p:attrNameLst>
                                          <p:attrName>style.visibility</p:attrName>
                                        </p:attrNameLst>
                                      </p:cBhvr>
                                      <p:to>
                                        <p:strVal val="visible"/>
                                      </p:to>
                                    </p:set>
                                    <p:anim calcmode="lin" valueType="num">
                                      <p:cBhvr>
                                        <p:cTn id="7" dur="500" fill="hold"/>
                                        <p:tgtEl>
                                          <p:spTgt spid="220"/>
                                        </p:tgtEl>
                                        <p:attrNameLst>
                                          <p:attrName>ppt_x</p:attrName>
                                        </p:attrNameLst>
                                      </p:cBhvr>
                                      <p:tavLst>
                                        <p:tav tm="0">
                                          <p:val>
                                            <p:strVal val="0-#ppt_w/2"/>
                                          </p:val>
                                        </p:tav>
                                        <p:tav tm="100000">
                                          <p:val>
                                            <p:strVal val="#ppt_x"/>
                                          </p:val>
                                        </p:tav>
                                      </p:tavLst>
                                    </p:anim>
                                    <p:anim calcmode="lin" valueType="num">
                                      <p:cBhvr>
                                        <p:cTn id="8" dur="500" fill="hold"/>
                                        <p:tgtEl>
                                          <p:spTgt spid="2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indefinite" fill="hold"/>
                                        <p:tgtEl>
                                          <p:spTgt spid="221"/>
                                        </p:tgtEl>
                                        <p:attrNameLst>
                                          <p:attrName>style.visibility</p:attrName>
                                        </p:attrNameLst>
                                      </p:cBhvr>
                                      <p:to>
                                        <p:strVal val="visible"/>
                                      </p:to>
                                    </p:set>
                                    <p:animEffect transition="in" filter="fade">
                                      <p:cBhvr>
                                        <p:cTn id="12"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advAuto="0"/>
      <p:bldP spid="22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7631032" y="2303382"/>
            <a:ext cx="9108777" cy="910877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D7E40"/>
          </a:solidFill>
          <a:ln w="12700">
            <a:miter lim="400000"/>
          </a:ln>
        </p:spPr>
        <p:txBody>
          <a:bodyPr lIns="0" tIns="0" rIns="0" bIns="0" anchor="ctr"/>
          <a:lstStyle/>
          <a:p>
            <a:pPr lvl="0" algn="ctr">
              <a:defRPr>
                <a:solidFill>
                  <a:srgbClr val="FFFFFF"/>
                </a:solidFill>
                <a:latin typeface="Roboto Light"/>
                <a:ea typeface="Roboto Light"/>
                <a:cs typeface="Roboto Light"/>
                <a:sym typeface="Roboto Light"/>
              </a:defRPr>
            </a:pPr>
            <a:endParaRPr sz="7196"/>
          </a:p>
        </p:txBody>
      </p:sp>
      <p:sp>
        <p:nvSpPr>
          <p:cNvPr id="243" name="Shape 243"/>
          <p:cNvSpPr/>
          <p:nvPr/>
        </p:nvSpPr>
        <p:spPr>
          <a:xfrm>
            <a:off x="11103225" y="4183175"/>
            <a:ext cx="2164858" cy="21805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875"/>
                  <a:pt x="16537" y="21600"/>
                  <a:pt x="10800" y="21600"/>
                </a:cubicBezTo>
                <a:cubicBezTo>
                  <a:pt x="4725" y="21600"/>
                  <a:pt x="0" y="16875"/>
                  <a:pt x="0" y="10800"/>
                </a:cubicBezTo>
                <a:cubicBezTo>
                  <a:pt x="0" y="4725"/>
                  <a:pt x="4725" y="0"/>
                  <a:pt x="10800" y="0"/>
                </a:cubicBezTo>
                <a:cubicBezTo>
                  <a:pt x="16537" y="0"/>
                  <a:pt x="21600" y="4725"/>
                  <a:pt x="21600" y="10800"/>
                </a:cubicBezTo>
                <a:close/>
                <a:moveTo>
                  <a:pt x="4725" y="12825"/>
                </a:moveTo>
                <a:cubicBezTo>
                  <a:pt x="4725" y="12150"/>
                  <a:pt x="4388" y="11475"/>
                  <a:pt x="4388" y="10800"/>
                </a:cubicBezTo>
                <a:cubicBezTo>
                  <a:pt x="4388" y="10125"/>
                  <a:pt x="4725" y="9450"/>
                  <a:pt x="4725" y="8775"/>
                </a:cubicBezTo>
                <a:cubicBezTo>
                  <a:pt x="2700" y="6412"/>
                  <a:pt x="2700" y="6412"/>
                  <a:pt x="2700" y="6412"/>
                </a:cubicBezTo>
                <a:cubicBezTo>
                  <a:pt x="2025" y="7763"/>
                  <a:pt x="1350" y="9450"/>
                  <a:pt x="1350" y="10800"/>
                </a:cubicBezTo>
                <a:cubicBezTo>
                  <a:pt x="1350" y="12487"/>
                  <a:pt x="2025" y="13837"/>
                  <a:pt x="2700" y="15188"/>
                </a:cubicBezTo>
                <a:lnTo>
                  <a:pt x="4725" y="12825"/>
                </a:lnTo>
                <a:close/>
                <a:moveTo>
                  <a:pt x="15188" y="10800"/>
                </a:moveTo>
                <a:cubicBezTo>
                  <a:pt x="15188" y="8437"/>
                  <a:pt x="13162" y="6075"/>
                  <a:pt x="10800" y="6075"/>
                </a:cubicBezTo>
                <a:cubicBezTo>
                  <a:pt x="8100" y="6075"/>
                  <a:pt x="6075" y="8437"/>
                  <a:pt x="6075" y="10800"/>
                </a:cubicBezTo>
                <a:cubicBezTo>
                  <a:pt x="6075" y="13500"/>
                  <a:pt x="8100" y="15525"/>
                  <a:pt x="10800" y="15525"/>
                </a:cubicBezTo>
                <a:cubicBezTo>
                  <a:pt x="13162" y="15525"/>
                  <a:pt x="15188" y="13500"/>
                  <a:pt x="15188" y="10800"/>
                </a:cubicBezTo>
                <a:close/>
                <a:moveTo>
                  <a:pt x="6413" y="2700"/>
                </a:moveTo>
                <a:cubicBezTo>
                  <a:pt x="8775" y="5063"/>
                  <a:pt x="8775" y="5063"/>
                  <a:pt x="8775" y="5063"/>
                </a:cubicBezTo>
                <a:cubicBezTo>
                  <a:pt x="9450" y="4725"/>
                  <a:pt x="10125" y="4725"/>
                  <a:pt x="10800" y="4725"/>
                </a:cubicBezTo>
                <a:cubicBezTo>
                  <a:pt x="11475" y="4725"/>
                  <a:pt x="12150" y="4725"/>
                  <a:pt x="12825" y="5063"/>
                </a:cubicBezTo>
                <a:cubicBezTo>
                  <a:pt x="15188" y="2700"/>
                  <a:pt x="15188" y="2700"/>
                  <a:pt x="15188" y="2700"/>
                </a:cubicBezTo>
                <a:cubicBezTo>
                  <a:pt x="13838" y="2025"/>
                  <a:pt x="12150" y="1687"/>
                  <a:pt x="10800" y="1687"/>
                </a:cubicBezTo>
                <a:cubicBezTo>
                  <a:pt x="9112" y="1687"/>
                  <a:pt x="7763" y="2025"/>
                  <a:pt x="6413" y="2700"/>
                </a:cubicBezTo>
                <a:close/>
                <a:moveTo>
                  <a:pt x="15188" y="18900"/>
                </a:moveTo>
                <a:cubicBezTo>
                  <a:pt x="12825" y="16537"/>
                  <a:pt x="12825" y="16537"/>
                  <a:pt x="12825" y="16537"/>
                </a:cubicBezTo>
                <a:cubicBezTo>
                  <a:pt x="12150" y="16875"/>
                  <a:pt x="11475" y="16875"/>
                  <a:pt x="10800" y="16875"/>
                </a:cubicBezTo>
                <a:cubicBezTo>
                  <a:pt x="10125" y="16875"/>
                  <a:pt x="9450" y="16875"/>
                  <a:pt x="8775" y="16537"/>
                </a:cubicBezTo>
                <a:cubicBezTo>
                  <a:pt x="6413" y="18900"/>
                  <a:pt x="6413" y="18900"/>
                  <a:pt x="6413" y="18900"/>
                </a:cubicBezTo>
                <a:cubicBezTo>
                  <a:pt x="7763" y="19575"/>
                  <a:pt x="9112" y="20250"/>
                  <a:pt x="10800" y="20250"/>
                </a:cubicBezTo>
                <a:cubicBezTo>
                  <a:pt x="12150" y="20250"/>
                  <a:pt x="13838" y="19575"/>
                  <a:pt x="15188" y="18900"/>
                </a:cubicBezTo>
                <a:close/>
                <a:moveTo>
                  <a:pt x="18900" y="15188"/>
                </a:moveTo>
                <a:cubicBezTo>
                  <a:pt x="19575" y="13837"/>
                  <a:pt x="19912" y="12487"/>
                  <a:pt x="19912" y="10800"/>
                </a:cubicBezTo>
                <a:cubicBezTo>
                  <a:pt x="19912" y="9450"/>
                  <a:pt x="19575" y="7763"/>
                  <a:pt x="18900" y="6412"/>
                </a:cubicBezTo>
                <a:cubicBezTo>
                  <a:pt x="16537" y="8775"/>
                  <a:pt x="16537" y="8775"/>
                  <a:pt x="16537" y="8775"/>
                </a:cubicBezTo>
                <a:cubicBezTo>
                  <a:pt x="16875" y="9450"/>
                  <a:pt x="16875" y="10125"/>
                  <a:pt x="16875" y="10800"/>
                </a:cubicBezTo>
                <a:cubicBezTo>
                  <a:pt x="16875" y="11475"/>
                  <a:pt x="16875" y="12150"/>
                  <a:pt x="16537" y="12825"/>
                </a:cubicBezTo>
                <a:lnTo>
                  <a:pt x="18900" y="15188"/>
                </a:lnTo>
                <a:close/>
              </a:path>
            </a:pathLst>
          </a:custGeom>
          <a:solidFill>
            <a:srgbClr val="FFFFFF"/>
          </a:solidFill>
          <a:ln w="12700">
            <a:miter lim="400000"/>
          </a:ln>
        </p:spPr>
        <p:txBody>
          <a:bodyPr lIns="0" tIns="0" rIns="0" bIns="0"/>
          <a:lstStyle/>
          <a:p>
            <a:pPr lvl="0">
              <a:defRPr>
                <a:latin typeface="Roboto Light"/>
                <a:ea typeface="Roboto Light"/>
                <a:cs typeface="Roboto Light"/>
                <a:sym typeface="Roboto Light"/>
              </a:defRPr>
            </a:pPr>
            <a:endParaRPr sz="7196"/>
          </a:p>
        </p:txBody>
      </p:sp>
      <p:sp>
        <p:nvSpPr>
          <p:cNvPr id="244" name="Shape 244"/>
          <p:cNvSpPr/>
          <p:nvPr/>
        </p:nvSpPr>
        <p:spPr>
          <a:xfrm>
            <a:off x="8896288" y="6631052"/>
            <a:ext cx="6578724" cy="1353576"/>
          </a:xfrm>
          <a:prstGeom prst="rect">
            <a:avLst/>
          </a:prstGeom>
          <a:ln w="12700">
            <a:miter lim="400000"/>
          </a:ln>
        </p:spPr>
        <p:txBody>
          <a:bodyPr wrap="none" lIns="0" tIns="0" rIns="0" bIns="0">
            <a:spAutoFit/>
          </a:bodyPr>
          <a:lstStyle>
            <a:lvl1pPr algn="ctr">
              <a:defRPr sz="4400">
                <a:solidFill>
                  <a:srgbClr val="FFFFFF"/>
                </a:solidFill>
                <a:latin typeface="Roboto Bold"/>
                <a:ea typeface="Roboto Bold"/>
                <a:cs typeface="Roboto Bold"/>
                <a:sym typeface="Roboto Bold"/>
              </a:defRPr>
            </a:lvl1pPr>
          </a:lstStyle>
          <a:p>
            <a:pPr lvl="0">
              <a:defRPr sz="1800">
                <a:solidFill>
                  <a:srgbClr val="000000"/>
                </a:solidFill>
              </a:defRPr>
            </a:pPr>
            <a:r>
              <a:rPr sz="8796"/>
              <a:t>THANK YOU</a:t>
            </a:r>
          </a:p>
        </p:txBody>
      </p:sp>
      <p:sp>
        <p:nvSpPr>
          <p:cNvPr id="245" name="Shape 245"/>
          <p:cNvSpPr/>
          <p:nvPr/>
        </p:nvSpPr>
        <p:spPr>
          <a:xfrm>
            <a:off x="9878127" y="8041657"/>
            <a:ext cx="4615046" cy="738344"/>
          </a:xfrm>
          <a:prstGeom prst="rect">
            <a:avLst/>
          </a:prstGeom>
          <a:ln w="12700">
            <a:miter lim="400000"/>
          </a:ln>
        </p:spPr>
        <p:txBody>
          <a:bodyPr wrap="none" lIns="0" tIns="0" rIns="0" bIns="0">
            <a:spAutoFit/>
          </a:bodyPr>
          <a:lstStyle>
            <a:lvl1pPr algn="ctr">
              <a:defRPr sz="2400">
                <a:solidFill>
                  <a:srgbClr val="FFFFFF"/>
                </a:solidFill>
                <a:latin typeface="Roboto Light"/>
                <a:ea typeface="Roboto Light"/>
                <a:cs typeface="Roboto Light"/>
                <a:sym typeface="Roboto Light"/>
              </a:defRPr>
            </a:lvl1pPr>
          </a:lstStyle>
          <a:p>
            <a:pPr lvl="0">
              <a:defRPr sz="1800">
                <a:solidFill>
                  <a:srgbClr val="000000"/>
                </a:solidFill>
              </a:defRPr>
            </a:pPr>
            <a:r>
              <a:rPr sz="4798"/>
              <a:t>for your attention</a:t>
            </a:r>
          </a:p>
        </p:txBody>
      </p:sp>
      <p:sp>
        <p:nvSpPr>
          <p:cNvPr id="2" name="Slide Number Placeholder 1"/>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xmlns="" val="2353488034"/>
      </p:ext>
    </p:extLst>
  </p:cSld>
  <p:clrMapOvr>
    <a:masterClrMapping/>
  </p:clrMapOvr>
  <p:transition spd="slow">
    <p:dissolve/>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indefinite" fill="hold"/>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indefinite" fill="hold"/>
                                        <p:tgtEl>
                                          <p:spTgt spid="242"/>
                                        </p:tgtEl>
                                        <p:attrNameLst>
                                          <p:attrName>style.visibility</p:attrName>
                                        </p:attrNameLst>
                                      </p:cBhvr>
                                      <p:to>
                                        <p:strVal val="visible"/>
                                      </p:to>
                                    </p:set>
                                    <p:anim calcmode="lin" valueType="num">
                                      <p:cBhvr>
                                        <p:cTn id="11" dur="500" fill="hold"/>
                                        <p:tgtEl>
                                          <p:spTgt spid="242"/>
                                        </p:tgtEl>
                                        <p:attrNameLst>
                                          <p:attrName>ppt_w</p:attrName>
                                        </p:attrNameLst>
                                      </p:cBhvr>
                                      <p:tavLst>
                                        <p:tav tm="0">
                                          <p:val>
                                            <p:fltVal val="0"/>
                                          </p:val>
                                        </p:tav>
                                        <p:tav tm="100000">
                                          <p:val>
                                            <p:strVal val="#ppt_w"/>
                                          </p:val>
                                        </p:tav>
                                      </p:tavLst>
                                    </p:anim>
                                    <p:anim calcmode="lin" valueType="num">
                                      <p:cBhvr>
                                        <p:cTn id="12" dur="500" fill="hold"/>
                                        <p:tgtEl>
                                          <p:spTgt spid="24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indefinite" fill="hold"/>
                                        <p:tgtEl>
                                          <p:spTgt spid="244"/>
                                        </p:tgtEl>
                                        <p:attrNameLst>
                                          <p:attrName>style.visibility</p:attrName>
                                        </p:attrNameLst>
                                      </p:cBhvr>
                                      <p:to>
                                        <p:strVal val="visible"/>
                                      </p:to>
                                    </p:set>
                                    <p:animEffect transition="in" filter="fade">
                                      <p:cBhvr>
                                        <p:cTn id="16" dur="500"/>
                                        <p:tgtEl>
                                          <p:spTgt spid="24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indefinite" fill="hold"/>
                                        <p:tgtEl>
                                          <p:spTgt spid="245"/>
                                        </p:tgtEl>
                                        <p:attrNameLst>
                                          <p:attrName>style.visibility</p:attrName>
                                        </p:attrNameLst>
                                      </p:cBhvr>
                                      <p:to>
                                        <p:strVal val="visible"/>
                                      </p:to>
                                    </p:set>
                                    <p:animEffect transition="in" filter="fade">
                                      <p:cBhvr>
                                        <p:cTn id="20"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advAuto="0"/>
      <p:bldP spid="243" grpId="0" animBg="1" advAuto="0"/>
      <p:bldP spid="244" grpId="0" animBg="1" advAuto="0"/>
      <p:bldP spid="245"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4171516" y="32476"/>
            <a:ext cx="20199784" cy="1523206"/>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7996" b="1" dirty="0" smtClean="0">
                <a:solidFill>
                  <a:schemeClr val="tx1"/>
                </a:solidFill>
                <a:latin typeface="Arial Rounded MT Bold" panose="020F0704030504030204" pitchFamily="34" charset="0"/>
              </a:rPr>
              <a:t>SCOPE</a:t>
            </a:r>
            <a:endParaRPr lang="en-ZA" sz="7996" b="1" dirty="0">
              <a:solidFill>
                <a:schemeClr val="tx1"/>
              </a:solidFill>
              <a:latin typeface="Arial Rounded MT Bold" panose="020F0704030504030204" pitchFamily="34" charset="0"/>
            </a:endParaRPr>
          </a:p>
        </p:txBody>
      </p:sp>
      <p:sp>
        <p:nvSpPr>
          <p:cNvPr id="11" name="Content Placeholder 2"/>
          <p:cNvSpPr txBox="1">
            <a:spLocks/>
          </p:cNvSpPr>
          <p:nvPr/>
        </p:nvSpPr>
        <p:spPr>
          <a:xfrm>
            <a:off x="4542503" y="1706990"/>
            <a:ext cx="19172903" cy="11293944"/>
          </a:xfrm>
          <a:prstGeom prst="rect">
            <a:avLst/>
          </a:prstGeom>
          <a:noFill/>
          <a:ln w="15875" cap="flat" cmpd="sng" algn="ctr">
            <a:noFill/>
            <a:prstDash val="solid"/>
          </a:ln>
        </p:spPr>
        <p:style>
          <a:lnRef idx="2">
            <a:schemeClr val="dk1"/>
          </a:lnRef>
          <a:fillRef idx="1">
            <a:schemeClr val="lt1"/>
          </a:fillRef>
          <a:effectRef idx="0">
            <a:schemeClr val="dk1"/>
          </a:effectRef>
          <a:fontRef idx="minor">
            <a:schemeClr val="dk1"/>
          </a:fontRef>
        </p:style>
        <p:txBody>
          <a:bodyPr>
            <a:noAutofit/>
          </a:bodyPr>
          <a:lstStyle>
            <a:lvl1pPr marL="182789" indent="-182789" algn="l" defTabSz="1827886" rtl="0" eaLnBrk="1" latinLnBrk="0" hangingPunct="1">
              <a:lnSpc>
                <a:spcPct val="90000"/>
              </a:lnSpc>
              <a:spcBef>
                <a:spcPts val="2399"/>
              </a:spcBef>
              <a:spcAft>
                <a:spcPts val="400"/>
              </a:spcAft>
              <a:buClr>
                <a:schemeClr val="accent1"/>
              </a:buClr>
              <a:buSzPct val="100000"/>
              <a:buFont typeface="Tw Cen MT" panose="020B0602020104020603" pitchFamily="34" charset="0"/>
              <a:buChar char=" "/>
              <a:defRPr sz="4398" kern="1200">
                <a:solidFill>
                  <a:schemeClr val="dk1"/>
                </a:solidFill>
                <a:latin typeface="+mn-lt"/>
                <a:ea typeface="+mn-ea"/>
                <a:cs typeface="+mn-cs"/>
              </a:defRPr>
            </a:lvl1pPr>
            <a:lvl2pPr marL="530087" indent="-274183" algn="l" defTabSz="1827886" rtl="0" eaLnBrk="1" latinLnBrk="0" hangingPunct="1">
              <a:lnSpc>
                <a:spcPct val="90000"/>
              </a:lnSpc>
              <a:spcBef>
                <a:spcPts val="400"/>
              </a:spcBef>
              <a:spcAft>
                <a:spcPts val="800"/>
              </a:spcAft>
              <a:buClr>
                <a:schemeClr val="accent1"/>
              </a:buClr>
              <a:buFont typeface="Wingdings 3" pitchFamily="18" charset="2"/>
              <a:buChar char=""/>
              <a:defRPr sz="3598" kern="1200">
                <a:solidFill>
                  <a:schemeClr val="dk1"/>
                </a:solidFill>
                <a:latin typeface="+mn-lt"/>
                <a:ea typeface="+mn-ea"/>
                <a:cs typeface="+mn-cs"/>
              </a:defRPr>
            </a:lvl2pPr>
            <a:lvl3pPr marL="895664"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3pPr>
            <a:lvl4pPr marL="1188126"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4pPr>
            <a:lvl5pPr marL="1553703"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5pPr>
            <a:lvl6pPr marL="1827886"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6pPr>
            <a:lvl7pPr marL="2120347"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7pPr>
            <a:lvl8pPr marL="2431088"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8pPr>
            <a:lvl9pPr marL="2723550" indent="-274183" algn="l" defTabSz="1827886" rtl="0" eaLnBrk="1" latinLnBrk="0" hangingPunct="1">
              <a:lnSpc>
                <a:spcPct val="90000"/>
              </a:lnSpc>
              <a:spcBef>
                <a:spcPts val="400"/>
              </a:spcBef>
              <a:spcAft>
                <a:spcPts val="800"/>
              </a:spcAft>
              <a:buClr>
                <a:schemeClr val="accent1"/>
              </a:buClr>
              <a:buFont typeface="Wingdings 3" pitchFamily="18" charset="2"/>
              <a:buChar char=""/>
              <a:defRPr sz="2799" kern="1200">
                <a:solidFill>
                  <a:schemeClr val="dk1"/>
                </a:solidFill>
                <a:latin typeface="+mn-lt"/>
                <a:ea typeface="+mn-ea"/>
                <a:cs typeface="+mn-cs"/>
              </a:defRPr>
            </a:lvl9pPr>
          </a:lstStyle>
          <a:p>
            <a:pPr marL="0" indent="0">
              <a:buClrTx/>
              <a:buFont typeface="Tw Cen MT" panose="020B0602020104020603" pitchFamily="34" charset="0"/>
              <a:buNone/>
            </a:pPr>
            <a:r>
              <a:rPr lang="en-ZA" sz="2800" dirty="0" smtClean="0">
                <a:solidFill>
                  <a:schemeClr val="tx1"/>
                </a:solidFill>
                <a:latin typeface="Arial Rounded MT Bold" panose="020F0704030504030204" pitchFamily="34" charset="0"/>
              </a:rPr>
              <a:t>The following will be discussed as part of the presentation:</a:t>
            </a:r>
          </a:p>
          <a:p>
            <a:pPr marL="742950" indent="-742950">
              <a:buClrTx/>
              <a:buFont typeface="+mj-lt"/>
              <a:buAutoNum type="arabicPeriod"/>
            </a:pPr>
            <a:r>
              <a:rPr lang="en-ZA" sz="2800" dirty="0" smtClean="0">
                <a:solidFill>
                  <a:schemeClr val="tx1"/>
                </a:solidFill>
                <a:latin typeface="Arial Rounded MT Bold" panose="020F0704030504030204" pitchFamily="34" charset="0"/>
              </a:rPr>
              <a:t>Strategic Overview</a:t>
            </a:r>
          </a:p>
          <a:p>
            <a:pPr marL="1885875" lvl="1" indent="-742950">
              <a:buClrTx/>
              <a:buFont typeface="+mj-lt"/>
              <a:buAutoNum type="alphaLcPeriod"/>
            </a:pPr>
            <a:r>
              <a:rPr lang="en-ZA" sz="2800" dirty="0" smtClean="0">
                <a:solidFill>
                  <a:schemeClr val="tx1"/>
                </a:solidFill>
                <a:latin typeface="Arial Rounded MT Bold" panose="020F0704030504030204" pitchFamily="34" charset="0"/>
              </a:rPr>
              <a:t>Mandate</a:t>
            </a:r>
          </a:p>
          <a:p>
            <a:pPr marL="1885875" lvl="1" indent="-742950">
              <a:buClrTx/>
              <a:buFont typeface="+mj-lt"/>
              <a:buAutoNum type="alphaLcPeriod"/>
            </a:pPr>
            <a:r>
              <a:rPr lang="en-ZA" sz="2800" dirty="0" smtClean="0">
                <a:solidFill>
                  <a:schemeClr val="tx1"/>
                </a:solidFill>
                <a:latin typeface="Arial Rounded MT Bold" panose="020F0704030504030204" pitchFamily="34" charset="0"/>
              </a:rPr>
              <a:t>Vision</a:t>
            </a:r>
          </a:p>
          <a:p>
            <a:pPr marL="1885875" lvl="1" indent="-742950">
              <a:buClrTx/>
              <a:buFont typeface="+mj-lt"/>
              <a:buAutoNum type="alphaLcPeriod"/>
            </a:pPr>
            <a:r>
              <a:rPr lang="en-ZA" sz="2800" dirty="0" smtClean="0">
                <a:solidFill>
                  <a:schemeClr val="tx1"/>
                </a:solidFill>
                <a:latin typeface="Arial Rounded MT Bold" panose="020F0704030504030204" pitchFamily="34" charset="0"/>
              </a:rPr>
              <a:t>Mission</a:t>
            </a:r>
          </a:p>
          <a:p>
            <a:pPr marL="1885875" lvl="1" indent="-742950">
              <a:buClrTx/>
              <a:buFont typeface="+mj-lt"/>
              <a:buAutoNum type="alphaLcPeriod"/>
            </a:pPr>
            <a:r>
              <a:rPr lang="en-ZA" sz="2800" dirty="0" smtClean="0">
                <a:solidFill>
                  <a:schemeClr val="tx1"/>
                </a:solidFill>
                <a:latin typeface="Arial Rounded MT Bold" panose="020F0704030504030204" pitchFamily="34" charset="0"/>
              </a:rPr>
              <a:t>Values</a:t>
            </a:r>
          </a:p>
          <a:p>
            <a:pPr marL="1885875" lvl="1" indent="-742950">
              <a:buClrTx/>
              <a:buFont typeface="+mj-lt"/>
              <a:buAutoNum type="alphaLcPeriod"/>
            </a:pPr>
            <a:r>
              <a:rPr lang="en-ZA" sz="2800" dirty="0" smtClean="0">
                <a:solidFill>
                  <a:schemeClr val="tx1"/>
                </a:solidFill>
                <a:latin typeface="Arial Rounded MT Bold" panose="020F0704030504030204" pitchFamily="34" charset="0"/>
              </a:rPr>
              <a:t>Organisational Structure</a:t>
            </a:r>
            <a:endParaRPr lang="en-ZA" sz="2800" dirty="0" smtClean="0">
              <a:solidFill>
                <a:schemeClr val="tx1">
                  <a:lumMod val="95000"/>
                  <a:lumOff val="5000"/>
                </a:schemeClr>
              </a:solidFill>
              <a:latin typeface="Arial Rounded MT Bold" panose="020F0704030504030204" pitchFamily="34" charset="0"/>
            </a:endParaRPr>
          </a:p>
          <a:p>
            <a:pPr marL="742950" indent="-742950">
              <a:buClrTx/>
              <a:buFont typeface="+mj-lt"/>
              <a:buAutoNum type="arabicPeriod"/>
            </a:pPr>
            <a:r>
              <a:rPr lang="en-ZA" sz="2800" dirty="0" smtClean="0">
                <a:solidFill>
                  <a:schemeClr val="tx1">
                    <a:lumMod val="95000"/>
                    <a:lumOff val="5000"/>
                  </a:schemeClr>
                </a:solidFill>
                <a:latin typeface="Arial Rounded MT Bold" panose="020F0704030504030204" pitchFamily="34" charset="0"/>
              </a:rPr>
              <a:t>Performance Overview</a:t>
            </a:r>
          </a:p>
          <a:p>
            <a:pPr marL="742950" indent="-742950">
              <a:buClrTx/>
              <a:buFont typeface="+mj-lt"/>
              <a:buAutoNum type="arabicPeriod"/>
            </a:pPr>
            <a:r>
              <a:rPr lang="en-ZA" sz="2800" dirty="0" smtClean="0">
                <a:solidFill>
                  <a:schemeClr val="tx1">
                    <a:lumMod val="95000"/>
                    <a:lumOff val="5000"/>
                  </a:schemeClr>
                </a:solidFill>
                <a:latin typeface="Arial Rounded MT Bold" panose="020F0704030504030204" pitchFamily="34" charset="0"/>
              </a:rPr>
              <a:t>Governance</a:t>
            </a:r>
          </a:p>
          <a:p>
            <a:pPr marL="1885875" lvl="1" indent="-742950">
              <a:buClrTx/>
              <a:buFont typeface="+mj-lt"/>
              <a:buAutoNum type="alphaLcPeriod"/>
            </a:pPr>
            <a:r>
              <a:rPr lang="en-ZA" sz="2800" dirty="0" smtClean="0">
                <a:solidFill>
                  <a:schemeClr val="tx1">
                    <a:lumMod val="95000"/>
                    <a:lumOff val="5000"/>
                  </a:schemeClr>
                </a:solidFill>
                <a:latin typeface="Arial Rounded MT Bold" panose="020F0704030504030204" pitchFamily="34" charset="0"/>
              </a:rPr>
              <a:t>Strategic Risks</a:t>
            </a:r>
          </a:p>
          <a:p>
            <a:pPr marL="1885875" lvl="1" indent="-742950">
              <a:buClrTx/>
              <a:buFont typeface="+mj-lt"/>
              <a:buAutoNum type="alphaLcPeriod"/>
            </a:pPr>
            <a:r>
              <a:rPr lang="en-ZA" sz="2800" dirty="0" smtClean="0">
                <a:solidFill>
                  <a:schemeClr val="tx1">
                    <a:lumMod val="95000"/>
                    <a:lumOff val="5000"/>
                  </a:schemeClr>
                </a:solidFill>
                <a:latin typeface="Arial Rounded MT Bold" panose="020F0704030504030204" pitchFamily="34" charset="0"/>
              </a:rPr>
              <a:t>Governance </a:t>
            </a:r>
            <a:r>
              <a:rPr lang="en-ZA" sz="2800" dirty="0">
                <a:solidFill>
                  <a:schemeClr val="tx1">
                    <a:lumMod val="95000"/>
                    <a:lumOff val="5000"/>
                  </a:schemeClr>
                </a:solidFill>
                <a:latin typeface="Arial Rounded MT Bold" panose="020F0704030504030204" pitchFamily="34" charset="0"/>
              </a:rPr>
              <a:t>Structures </a:t>
            </a:r>
            <a:endParaRPr lang="en-ZA" sz="2800" dirty="0" smtClean="0">
              <a:solidFill>
                <a:schemeClr val="tx1">
                  <a:lumMod val="95000"/>
                  <a:lumOff val="5000"/>
                </a:schemeClr>
              </a:solidFill>
              <a:latin typeface="Arial Rounded MT Bold" panose="020F0704030504030204" pitchFamily="34" charset="0"/>
            </a:endParaRPr>
          </a:p>
          <a:p>
            <a:pPr marL="742950" indent="-742950">
              <a:buClrTx/>
              <a:buFont typeface="+mj-lt"/>
              <a:buAutoNum type="arabicPeriod"/>
            </a:pPr>
            <a:r>
              <a:rPr lang="en-ZA" sz="2800" dirty="0" smtClean="0">
                <a:solidFill>
                  <a:schemeClr val="tx1">
                    <a:lumMod val="95000"/>
                    <a:lumOff val="5000"/>
                  </a:schemeClr>
                </a:solidFill>
                <a:latin typeface="Arial Rounded MT Bold" panose="020F0704030504030204" pitchFamily="34" charset="0"/>
              </a:rPr>
              <a:t>Operations (Core Business)</a:t>
            </a:r>
          </a:p>
          <a:p>
            <a:pPr marL="1885875" lvl="1" indent="-742950">
              <a:buClrTx/>
              <a:buFont typeface="+mj-lt"/>
              <a:buAutoNum type="alphaLcPeriod"/>
            </a:pPr>
            <a:r>
              <a:rPr lang="en-ZA" sz="2800" dirty="0" smtClean="0">
                <a:solidFill>
                  <a:schemeClr val="tx1">
                    <a:lumMod val="95000"/>
                    <a:lumOff val="5000"/>
                  </a:schemeClr>
                </a:solidFill>
                <a:latin typeface="Arial Rounded MT Bold" panose="020F0704030504030204" pitchFamily="34" charset="0"/>
              </a:rPr>
              <a:t>Statistical Overview</a:t>
            </a:r>
          </a:p>
          <a:p>
            <a:pPr marL="1885875" lvl="1" indent="-742950">
              <a:buClrTx/>
              <a:buFont typeface="+mj-lt"/>
              <a:buAutoNum type="alphaLcPeriod"/>
            </a:pPr>
            <a:r>
              <a:rPr lang="en-ZA" sz="2800" dirty="0" smtClean="0">
                <a:solidFill>
                  <a:schemeClr val="tx1">
                    <a:lumMod val="95000"/>
                    <a:lumOff val="5000"/>
                  </a:schemeClr>
                </a:solidFill>
                <a:latin typeface="Arial Rounded MT Bold" panose="020F0704030504030204" pitchFamily="34" charset="0"/>
              </a:rPr>
              <a:t>Stakeholder Management</a:t>
            </a:r>
          </a:p>
          <a:p>
            <a:pPr marL="1885875" lvl="1" indent="-742950">
              <a:buClrTx/>
              <a:buFont typeface="+mj-lt"/>
              <a:buAutoNum type="alphaLcPeriod"/>
            </a:pPr>
            <a:r>
              <a:rPr lang="en-ZA" sz="2800" dirty="0" smtClean="0">
                <a:solidFill>
                  <a:schemeClr val="tx1">
                    <a:lumMod val="95000"/>
                    <a:lumOff val="5000"/>
                  </a:schemeClr>
                </a:solidFill>
                <a:latin typeface="Arial Rounded MT Bold" panose="020F0704030504030204" pitchFamily="34" charset="0"/>
              </a:rPr>
              <a:t>International Relations</a:t>
            </a:r>
          </a:p>
          <a:p>
            <a:pPr marL="1885875" lvl="1" indent="-742950">
              <a:buClrTx/>
              <a:buFont typeface="+mj-lt"/>
              <a:buAutoNum type="alphaLcPeriod"/>
            </a:pPr>
            <a:r>
              <a:rPr lang="en-ZA" sz="2800" dirty="0" smtClean="0">
                <a:solidFill>
                  <a:schemeClr val="tx1">
                    <a:lumMod val="95000"/>
                    <a:lumOff val="5000"/>
                  </a:schemeClr>
                </a:solidFill>
                <a:latin typeface="Arial Rounded MT Bold" panose="020F0704030504030204" pitchFamily="34" charset="0"/>
              </a:rPr>
              <a:t>Outreach Programme</a:t>
            </a:r>
          </a:p>
          <a:p>
            <a:pPr marL="1885875" lvl="1" indent="-742950">
              <a:buClrTx/>
              <a:buFont typeface="+mj-lt"/>
              <a:buAutoNum type="alphaLcPeriod"/>
            </a:pPr>
            <a:r>
              <a:rPr lang="en-ZA" sz="2800" dirty="0" smtClean="0">
                <a:solidFill>
                  <a:schemeClr val="tx1">
                    <a:lumMod val="95000"/>
                    <a:lumOff val="5000"/>
                  </a:schemeClr>
                </a:solidFill>
                <a:latin typeface="Arial Rounded MT Bold" panose="020F0704030504030204" pitchFamily="34" charset="0"/>
              </a:rPr>
              <a:t>Legal Services</a:t>
            </a:r>
          </a:p>
          <a:p>
            <a:pPr marL="742950" indent="-742950">
              <a:buClrTx/>
              <a:buFont typeface="+mj-lt"/>
              <a:buAutoNum type="arabicPeriod"/>
            </a:pPr>
            <a:r>
              <a:rPr lang="en-ZA" sz="2800" dirty="0" smtClean="0">
                <a:solidFill>
                  <a:schemeClr val="tx1">
                    <a:lumMod val="95000"/>
                    <a:lumOff val="5000"/>
                  </a:schemeClr>
                </a:solidFill>
                <a:latin typeface="Arial Rounded MT Bold" panose="020F0704030504030204" pitchFamily="34" charset="0"/>
              </a:rPr>
              <a:t>Corporate Support</a:t>
            </a:r>
          </a:p>
          <a:p>
            <a:pPr marL="1885875" lvl="1" indent="-742950">
              <a:buClrTx/>
              <a:buFont typeface="+mj-lt"/>
              <a:buAutoNum type="alphaLcPeriod"/>
            </a:pPr>
            <a:r>
              <a:rPr lang="en-ZA" sz="2800" dirty="0" smtClean="0">
                <a:solidFill>
                  <a:schemeClr val="tx1">
                    <a:lumMod val="95000"/>
                    <a:lumOff val="5000"/>
                  </a:schemeClr>
                </a:solidFill>
                <a:latin typeface="Arial Rounded MT Bold" panose="020F0704030504030204" pitchFamily="34" charset="0"/>
              </a:rPr>
              <a:t>Human Resource Management</a:t>
            </a:r>
          </a:p>
          <a:p>
            <a:pPr marL="1885875" lvl="1" indent="-742950">
              <a:buClrTx/>
              <a:buFont typeface="+mj-lt"/>
              <a:buAutoNum type="alphaLcPeriod"/>
            </a:pPr>
            <a:r>
              <a:rPr lang="en-ZA" sz="2800" dirty="0" smtClean="0">
                <a:solidFill>
                  <a:schemeClr val="tx1">
                    <a:lumMod val="95000"/>
                    <a:lumOff val="5000"/>
                  </a:schemeClr>
                </a:solidFill>
                <a:latin typeface="Arial Rounded MT Bold" panose="020F0704030504030204" pitchFamily="34" charset="0"/>
              </a:rPr>
              <a:t>Financial Management</a:t>
            </a:r>
            <a:endParaRPr lang="en-ZA" sz="2800" dirty="0" smtClean="0">
              <a:solidFill>
                <a:schemeClr val="tx1"/>
              </a:solidFill>
              <a:latin typeface="Arial Rounded MT Bold" panose="020F0704030504030204" pitchFamily="34" charset="0"/>
            </a:endParaRPr>
          </a:p>
        </p:txBody>
      </p:sp>
      <p:pic>
        <p:nvPicPr>
          <p:cNvPr id="14" name="image6.jpg"/>
          <p:cNvPicPr/>
          <p:nvPr/>
        </p:nvPicPr>
        <p:blipFill>
          <a:blip r:embed="rId2">
            <a:extLst/>
          </a:blip>
          <a:srcRect l="1605" t="1605" r="1605" b="1605"/>
          <a:stretch>
            <a:fillRect/>
          </a:stretch>
        </p:blipFill>
        <p:spPr>
          <a:xfrm>
            <a:off x="17698065" y="4740441"/>
            <a:ext cx="6673235" cy="8975559"/>
          </a:xfrm>
          <a:prstGeom prst="rect">
            <a:avLst/>
          </a:prstGeom>
          <a:ln w="114300">
            <a:solidFill>
              <a:srgbClr val="FFFFFF"/>
            </a:solidFill>
            <a:miter lim="400000"/>
          </a:ln>
        </p:spPr>
      </p:pic>
      <p:grpSp>
        <p:nvGrpSpPr>
          <p:cNvPr id="15" name="Group 14"/>
          <p:cNvGrpSpPr/>
          <p:nvPr/>
        </p:nvGrpSpPr>
        <p:grpSpPr>
          <a:xfrm>
            <a:off x="28141" y="269843"/>
            <a:ext cx="4115234" cy="5191435"/>
            <a:chOff x="28141" y="859778"/>
            <a:chExt cx="4115234" cy="5191435"/>
          </a:xfrm>
        </p:grpSpPr>
        <p:pic>
          <p:nvPicPr>
            <p:cNvPr id="16" name="image5.png"/>
            <p:cNvPicPr/>
            <p:nvPr/>
          </p:nvPicPr>
          <p:blipFill>
            <a:blip r:embed="rId3">
              <a:extLst/>
            </a:blip>
            <a:stretch>
              <a:fillRect/>
            </a:stretch>
          </p:blipFill>
          <p:spPr>
            <a:xfrm>
              <a:off x="28141" y="859778"/>
              <a:ext cx="4115234" cy="3880663"/>
            </a:xfrm>
            <a:prstGeom prst="rect">
              <a:avLst/>
            </a:prstGeom>
            <a:ln w="12700">
              <a:miter lim="400000"/>
            </a:ln>
          </p:spPr>
        </p:pic>
        <p:sp>
          <p:nvSpPr>
            <p:cNvPr id="17"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Tree>
    <p:extLst>
      <p:ext uri="{BB962C8B-B14F-4D97-AF65-F5344CB8AC3E}">
        <p14:creationId xmlns:p14="http://schemas.microsoft.com/office/powerpoint/2010/main" xmlns="" val="229066931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itle 1"/>
          <p:cNvSpPr txBox="1">
            <a:spLocks/>
          </p:cNvSpPr>
          <p:nvPr/>
        </p:nvSpPr>
        <p:spPr>
          <a:xfrm>
            <a:off x="4171516" y="0"/>
            <a:ext cx="20199784" cy="1524000"/>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STRATEGIC OVERVIEW</a:t>
            </a:r>
            <a:endParaRPr lang="en-ZA" sz="8000" b="1" dirty="0">
              <a:latin typeface="Arial Rounded MT Bold" panose="020F0704030504030204" pitchFamily="34" charset="0"/>
            </a:endParaRPr>
          </a:p>
        </p:txBody>
      </p:sp>
      <p:grpSp>
        <p:nvGrpSpPr>
          <p:cNvPr id="10" name="Group 9"/>
          <p:cNvGrpSpPr/>
          <p:nvPr/>
        </p:nvGrpSpPr>
        <p:grpSpPr>
          <a:xfrm>
            <a:off x="28141" y="269838"/>
            <a:ext cx="4115234" cy="5191435"/>
            <a:chOff x="28141" y="859778"/>
            <a:chExt cx="4115234" cy="5191435"/>
          </a:xfrm>
        </p:grpSpPr>
        <p:pic>
          <p:nvPicPr>
            <p:cNvPr id="11"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2"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graphicFrame>
        <p:nvGraphicFramePr>
          <p:cNvPr id="17" name="Diagram 16"/>
          <p:cNvGraphicFramePr/>
          <p:nvPr>
            <p:extLst>
              <p:ext uri="{D42A27DB-BD31-4B8C-83A1-F6EECF244321}">
                <p14:modId xmlns:p14="http://schemas.microsoft.com/office/powerpoint/2010/main" xmlns="" val="2012600679"/>
              </p:ext>
            </p:extLst>
          </p:nvPr>
        </p:nvGraphicFramePr>
        <p:xfrm>
          <a:off x="4234524" y="1622323"/>
          <a:ext cx="20136775" cy="12009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6068435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19" name="Title 1"/>
          <p:cNvSpPr txBox="1">
            <a:spLocks/>
          </p:cNvSpPr>
          <p:nvPr/>
        </p:nvSpPr>
        <p:spPr>
          <a:xfrm>
            <a:off x="4171516" y="28299"/>
            <a:ext cx="20199784"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ORGANISATIONAL PLACEMENT</a:t>
            </a:r>
            <a:endParaRPr lang="en-ZA" sz="4900" b="1" dirty="0">
              <a:latin typeface="Arial Rounded MT Bold" panose="020F0704030504030204" pitchFamily="34" charset="0"/>
            </a:endParaRPr>
          </a:p>
        </p:txBody>
      </p:sp>
      <p:pic>
        <p:nvPicPr>
          <p:cNvPr id="20" name="Picture 19"/>
          <p:cNvPicPr/>
          <p:nvPr/>
        </p:nvPicPr>
        <p:blipFill>
          <a:blip r:embed="rId3">
            <a:extLst>
              <a:ext uri="{28A0092B-C50C-407E-A947-70E740481C1C}">
                <a14:useLocalDpi xmlns:a14="http://schemas.microsoft.com/office/drawing/2010/main" xmlns="" val="0"/>
              </a:ext>
            </a:extLst>
          </a:blip>
          <a:stretch>
            <a:fillRect/>
          </a:stretch>
        </p:blipFill>
        <p:spPr>
          <a:xfrm>
            <a:off x="4143375" y="1769806"/>
            <a:ext cx="20227925" cy="11946193"/>
          </a:xfrm>
          <a:prstGeom prst="rect">
            <a:avLst/>
          </a:prstGeom>
        </p:spPr>
      </p:pic>
    </p:spTree>
    <p:extLst>
      <p:ext uri="{BB962C8B-B14F-4D97-AF65-F5344CB8AC3E}">
        <p14:creationId xmlns:p14="http://schemas.microsoft.com/office/powerpoint/2010/main" xmlns="" val="345081493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1516" y="1773191"/>
            <a:ext cx="20195860" cy="1197110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7" name="Title 1"/>
          <p:cNvSpPr txBox="1">
            <a:spLocks/>
          </p:cNvSpPr>
          <p:nvPr/>
        </p:nvSpPr>
        <p:spPr>
          <a:xfrm>
            <a:off x="4143374" y="28299"/>
            <a:ext cx="20227926" cy="1852187"/>
          </a:xfrm>
          <a:prstGeom prst="rect">
            <a:avLst/>
          </a:prstGeom>
        </p:spPr>
        <p:txBody>
          <a:bodyPr anchor="ctr">
            <a:normAutofit fontScale="97500"/>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STRUCTURE OF THE OFFICE</a:t>
            </a:r>
            <a:endParaRPr lang="en-ZA" sz="8000" b="1" dirty="0">
              <a:latin typeface="Arial Rounded MT Bold" panose="020F0704030504030204" pitchFamily="34" charset="0"/>
            </a:endParaRPr>
          </a:p>
        </p:txBody>
      </p:sp>
      <p:grpSp>
        <p:nvGrpSpPr>
          <p:cNvPr id="8" name="Group 7"/>
          <p:cNvGrpSpPr>
            <a:grpSpLocks/>
          </p:cNvGrpSpPr>
          <p:nvPr/>
        </p:nvGrpSpPr>
        <p:grpSpPr bwMode="auto">
          <a:xfrm>
            <a:off x="4501028" y="2140427"/>
            <a:ext cx="19373850" cy="11344206"/>
            <a:chOff x="303071" y="685800"/>
            <a:chExt cx="10998597" cy="5130560"/>
          </a:xfrm>
        </p:grpSpPr>
        <p:sp>
          <p:nvSpPr>
            <p:cNvPr id="9" name="Rectangle 8"/>
            <p:cNvSpPr/>
            <p:nvPr/>
          </p:nvSpPr>
          <p:spPr>
            <a:xfrm>
              <a:off x="4572568" y="685800"/>
              <a:ext cx="2595112" cy="5176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latin typeface="Arial" panose="020B0604020202020204" pitchFamily="34" charset="0"/>
                  <a:cs typeface="Arial" panose="020B0604020202020204" pitchFamily="34" charset="0"/>
                </a:rPr>
                <a:t>Office of the Military Ombud</a:t>
              </a:r>
              <a:endParaRPr lang="en-ZA" sz="3200" b="1"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6204259" y="1463828"/>
              <a:ext cx="2595112" cy="5176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latin typeface="Arial" panose="020B0604020202020204" pitchFamily="34" charset="0"/>
                  <a:cs typeface="Arial" panose="020B0604020202020204" pitchFamily="34" charset="0"/>
                </a:rPr>
                <a:t>Office of the Deputy Military Ombud</a:t>
              </a:r>
              <a:endParaRPr lang="en-ZA" sz="3200"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1901349" y="2317605"/>
              <a:ext cx="2595112" cy="5176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latin typeface="Arial" panose="020B0604020202020204" pitchFamily="34" charset="0"/>
                  <a:cs typeface="Arial" panose="020B0604020202020204" pitchFamily="34" charset="0"/>
                </a:rPr>
                <a:t>Corporate Operations</a:t>
              </a:r>
              <a:endParaRPr lang="en-ZA" sz="3200" b="1"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7798823" y="2317605"/>
              <a:ext cx="2595112" cy="5176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latin typeface="Arial" panose="020B0604020202020204" pitchFamily="34" charset="0"/>
                  <a:cs typeface="Arial" panose="020B0604020202020204" pitchFamily="34" charset="0"/>
                </a:rPr>
                <a:t>Corporate Support</a:t>
              </a:r>
              <a:endParaRPr lang="en-ZA" sz="32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303071" y="3116148"/>
              <a:ext cx="1837740" cy="5176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panose="020B0604020202020204" pitchFamily="34" charset="0"/>
                  <a:cs typeface="Arial" panose="020B0604020202020204" pitchFamily="34" charset="0"/>
                </a:rPr>
                <a:t>Operations</a:t>
              </a:r>
              <a:endParaRPr lang="en-ZA" sz="32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555528" y="4033053"/>
              <a:ext cx="1963969" cy="470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panose="020B0604020202020204" pitchFamily="34" charset="0"/>
                  <a:cs typeface="Arial" panose="020B0604020202020204" pitchFamily="34" charset="0"/>
                </a:rPr>
                <a:t>Intake &amp; Analysis</a:t>
              </a:r>
              <a:endParaRPr lang="en-ZA" sz="32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555528" y="4689562"/>
              <a:ext cx="1963969" cy="470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panose="020B0604020202020204" pitchFamily="34" charset="0"/>
                  <a:cs typeface="Arial" panose="020B0604020202020204" pitchFamily="34" charset="0"/>
                </a:rPr>
                <a:t>Investigations</a:t>
              </a:r>
              <a:endParaRPr lang="en-ZA" sz="32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555528" y="5346072"/>
              <a:ext cx="1963969" cy="470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panose="020B0604020202020204" pitchFamily="34" charset="0"/>
                  <a:cs typeface="Arial" panose="020B0604020202020204" pitchFamily="34" charset="0"/>
                </a:rPr>
                <a:t>Research &amp; Development</a:t>
              </a:r>
              <a:endParaRPr lang="en-ZA" sz="32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2265184" y="3116148"/>
              <a:ext cx="1837740" cy="5176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panose="020B0604020202020204" pitchFamily="34" charset="0"/>
                  <a:cs typeface="Arial" panose="020B0604020202020204" pitchFamily="34" charset="0"/>
                </a:rPr>
                <a:t>Legal Support</a:t>
              </a:r>
              <a:endParaRPr lang="en-ZA" sz="32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4240291" y="3116148"/>
              <a:ext cx="1839596" cy="5176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panose="020B0604020202020204" pitchFamily="34" charset="0"/>
                  <a:cs typeface="Arial" panose="020B0604020202020204" pitchFamily="34" charset="0"/>
                </a:rPr>
                <a:t>Communication</a:t>
              </a:r>
              <a:endParaRPr lang="en-ZA" sz="32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6965344" y="3117727"/>
              <a:ext cx="1962112" cy="470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panose="020B0604020202020204" pitchFamily="34" charset="0"/>
                  <a:cs typeface="Arial" panose="020B0604020202020204" pitchFamily="34" charset="0"/>
                </a:rPr>
                <a:t>Policy, Strategy &amp; Planning</a:t>
              </a:r>
              <a:endParaRPr lang="en-ZA" sz="3200"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9257878" y="3117727"/>
              <a:ext cx="1963969" cy="470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panose="020B0604020202020204" pitchFamily="34" charset="0"/>
                  <a:cs typeface="Arial" panose="020B0604020202020204" pitchFamily="34" charset="0"/>
                </a:rPr>
                <a:t>Human Resources</a:t>
              </a:r>
              <a:endParaRPr lang="en-ZA" sz="32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6980194" y="3799487"/>
              <a:ext cx="1962112" cy="470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panose="020B0604020202020204" pitchFamily="34" charset="0"/>
                  <a:cs typeface="Arial" panose="020B0604020202020204" pitchFamily="34" charset="0"/>
                </a:rPr>
                <a:t>Logistics</a:t>
              </a:r>
              <a:endParaRPr lang="en-ZA" sz="3200" dirty="0">
                <a:solidFill>
                  <a:schemeClr val="tx1"/>
                </a:solidFill>
                <a:latin typeface="Arial" panose="020B0604020202020204" pitchFamily="34" charset="0"/>
                <a:cs typeface="Arial" panose="020B0604020202020204" pitchFamily="34" charset="0"/>
              </a:endParaRPr>
            </a:p>
          </p:txBody>
        </p:sp>
        <p:sp>
          <p:nvSpPr>
            <p:cNvPr id="25" name="Rectangle 24"/>
            <p:cNvSpPr/>
            <p:nvPr/>
          </p:nvSpPr>
          <p:spPr>
            <a:xfrm>
              <a:off x="9291291" y="3799487"/>
              <a:ext cx="1962113" cy="470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panose="020B0604020202020204" pitchFamily="34" charset="0"/>
                  <a:cs typeface="Arial" panose="020B0604020202020204" pitchFamily="34" charset="0"/>
                </a:rPr>
                <a:t>Finance</a:t>
              </a:r>
              <a:endParaRPr lang="en-ZA" sz="3200"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6972769" y="4427590"/>
              <a:ext cx="1962112" cy="7006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panose="020B0604020202020204" pitchFamily="34" charset="0"/>
                  <a:cs typeface="Arial" panose="020B0604020202020204" pitchFamily="34" charset="0"/>
                </a:rPr>
                <a:t>Information, Communication &amp; Technology</a:t>
              </a:r>
              <a:endParaRPr lang="en-ZA" sz="3200"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9339555" y="4427590"/>
              <a:ext cx="1962113" cy="7006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panose="020B0604020202020204" pitchFamily="34" charset="0"/>
                  <a:cs typeface="Arial" panose="020B0604020202020204" pitchFamily="34" charset="0"/>
                </a:rPr>
                <a:t>Facility, Security &amp; Reception Management</a:t>
              </a:r>
              <a:endParaRPr lang="en-ZA" sz="3200" dirty="0">
                <a:solidFill>
                  <a:schemeClr val="tx1"/>
                </a:solidFill>
                <a:latin typeface="Arial" panose="020B0604020202020204" pitchFamily="34" charset="0"/>
                <a:cs typeface="Arial" panose="020B0604020202020204" pitchFamily="34" charset="0"/>
              </a:endParaRPr>
            </a:p>
          </p:txBody>
        </p:sp>
        <p:cxnSp>
          <p:nvCxnSpPr>
            <p:cNvPr id="28" name="Elbow Connector 27"/>
            <p:cNvCxnSpPr>
              <a:stCxn id="9" idx="2"/>
              <a:endCxn id="10" idx="1"/>
            </p:cNvCxnSpPr>
            <p:nvPr/>
          </p:nvCxnSpPr>
          <p:spPr>
            <a:xfrm rot="16200000" flipH="1">
              <a:off x="5777587" y="1295971"/>
              <a:ext cx="519211" cy="33413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9" idx="2"/>
              <a:endCxn id="11" idx="0"/>
            </p:cNvCxnSpPr>
            <p:nvPr/>
          </p:nvCxnSpPr>
          <p:spPr>
            <a:xfrm rot="5400000">
              <a:off x="3977428" y="424908"/>
              <a:ext cx="1114173" cy="2671221"/>
            </a:xfrm>
            <a:prstGeom prst="bentConnector3">
              <a:avLst>
                <a:gd name="adj1" fmla="val 8552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9" idx="2"/>
              <a:endCxn id="12" idx="0"/>
            </p:cNvCxnSpPr>
            <p:nvPr/>
          </p:nvCxnSpPr>
          <p:spPr>
            <a:xfrm rot="16200000" flipH="1">
              <a:off x="6926166" y="147391"/>
              <a:ext cx="1114173" cy="3226255"/>
            </a:xfrm>
            <a:prstGeom prst="bentConnector3">
              <a:avLst>
                <a:gd name="adj1" fmla="val 8530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1" idx="2"/>
              <a:endCxn id="13" idx="0"/>
            </p:cNvCxnSpPr>
            <p:nvPr/>
          </p:nvCxnSpPr>
          <p:spPr>
            <a:xfrm rot="5400000">
              <a:off x="2069968" y="1987212"/>
              <a:ext cx="280910" cy="197696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1" idx="2"/>
              <a:endCxn id="20" idx="0"/>
            </p:cNvCxnSpPr>
            <p:nvPr/>
          </p:nvCxnSpPr>
          <p:spPr>
            <a:xfrm rot="5400000">
              <a:off x="3051023" y="2968268"/>
              <a:ext cx="280910" cy="1485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1" idx="2"/>
              <a:endCxn id="21" idx="0"/>
            </p:cNvCxnSpPr>
            <p:nvPr/>
          </p:nvCxnSpPr>
          <p:spPr>
            <a:xfrm rot="16200000" flipH="1">
              <a:off x="4038576" y="1995565"/>
              <a:ext cx="280910" cy="196025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2" idx="2"/>
              <a:endCxn id="22" idx="3"/>
            </p:cNvCxnSpPr>
            <p:nvPr/>
          </p:nvCxnSpPr>
          <p:spPr>
            <a:xfrm rot="5400000">
              <a:off x="8753102" y="3009591"/>
              <a:ext cx="517633" cy="16892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2" idx="2"/>
              <a:endCxn id="24" idx="3"/>
            </p:cNvCxnSpPr>
            <p:nvPr/>
          </p:nvCxnSpPr>
          <p:spPr>
            <a:xfrm rot="5400000">
              <a:off x="8419647" y="3357897"/>
              <a:ext cx="1199393" cy="15407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2" idx="2"/>
              <a:endCxn id="26" idx="3"/>
            </p:cNvCxnSpPr>
            <p:nvPr/>
          </p:nvCxnSpPr>
          <p:spPr>
            <a:xfrm rot="5400000">
              <a:off x="8044280" y="3725839"/>
              <a:ext cx="1942701" cy="16149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2" idx="2"/>
              <a:endCxn id="23" idx="1"/>
            </p:cNvCxnSpPr>
            <p:nvPr/>
          </p:nvCxnSpPr>
          <p:spPr>
            <a:xfrm rot="16200000" flipH="1">
              <a:off x="8918312" y="3013305"/>
              <a:ext cx="517633" cy="16149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2" idx="2"/>
              <a:endCxn id="25" idx="1"/>
            </p:cNvCxnSpPr>
            <p:nvPr/>
          </p:nvCxnSpPr>
          <p:spPr>
            <a:xfrm rot="16200000" flipH="1">
              <a:off x="8594140" y="3337478"/>
              <a:ext cx="1199393" cy="19491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2" idx="2"/>
              <a:endCxn id="27" idx="1"/>
            </p:cNvCxnSpPr>
            <p:nvPr/>
          </p:nvCxnSpPr>
          <p:spPr>
            <a:xfrm rot="16200000" flipH="1">
              <a:off x="8246616" y="3685001"/>
              <a:ext cx="1942701" cy="24317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3" idx="2"/>
              <a:endCxn id="14" idx="1"/>
            </p:cNvCxnSpPr>
            <p:nvPr/>
          </p:nvCxnSpPr>
          <p:spPr>
            <a:xfrm rot="5400000">
              <a:off x="571527" y="3617782"/>
              <a:ext cx="634416" cy="666413"/>
            </a:xfrm>
            <a:prstGeom prst="bentConnector4">
              <a:avLst>
                <a:gd name="adj1" fmla="val 31465"/>
                <a:gd name="adj2" fmla="val 13429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3" idx="2"/>
              <a:endCxn id="15" idx="1"/>
            </p:cNvCxnSpPr>
            <p:nvPr/>
          </p:nvCxnSpPr>
          <p:spPr>
            <a:xfrm rot="5400000">
              <a:off x="243272" y="3946037"/>
              <a:ext cx="1290925" cy="666413"/>
            </a:xfrm>
            <a:prstGeom prst="bentConnector4">
              <a:avLst>
                <a:gd name="adj1" fmla="val 15722"/>
                <a:gd name="adj2" fmla="val 13429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3" idx="2"/>
              <a:endCxn id="19" idx="1"/>
            </p:cNvCxnSpPr>
            <p:nvPr/>
          </p:nvCxnSpPr>
          <p:spPr>
            <a:xfrm rot="5400000">
              <a:off x="-84982" y="4274291"/>
              <a:ext cx="1947435" cy="666413"/>
            </a:xfrm>
            <a:prstGeom prst="bentConnector4">
              <a:avLst>
                <a:gd name="adj1" fmla="val 10593"/>
                <a:gd name="adj2" fmla="val 13429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Rectangular Callout 42"/>
          <p:cNvSpPr/>
          <p:nvPr/>
        </p:nvSpPr>
        <p:spPr>
          <a:xfrm>
            <a:off x="4716448" y="2385082"/>
            <a:ext cx="6640637" cy="1008363"/>
          </a:xfrm>
          <a:prstGeom prst="wedgeRectCallout">
            <a:avLst>
              <a:gd name="adj1" fmla="val 63099"/>
              <a:gd name="adj2" fmla="val -38065"/>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latin typeface="Arial" panose="020B0604020202020204" pitchFamily="34" charset="0"/>
                <a:cs typeface="Arial" panose="020B0604020202020204" pitchFamily="34" charset="0"/>
              </a:rPr>
              <a:t>Total number of posts as approved by the Minister of Defence and Military Veterans during June 2012 is </a:t>
            </a:r>
            <a:r>
              <a:rPr lang="en-US" sz="2000" b="1" dirty="0">
                <a:solidFill>
                  <a:schemeClr val="tx1"/>
                </a:solidFill>
                <a:latin typeface="Arial" panose="020B0604020202020204" pitchFamily="34" charset="0"/>
                <a:cs typeface="Arial" panose="020B0604020202020204" pitchFamily="34" charset="0"/>
              </a:rPr>
              <a:t>89</a:t>
            </a:r>
            <a:endParaRPr lang="en-ZA" sz="2000" b="1" dirty="0">
              <a:solidFill>
                <a:schemeClr val="tx1"/>
              </a:solidFill>
              <a:latin typeface="Arial" panose="020B0604020202020204" pitchFamily="34" charset="0"/>
              <a:cs typeface="Arial" panose="020B0604020202020204" pitchFamily="34" charset="0"/>
            </a:endParaRPr>
          </a:p>
        </p:txBody>
      </p:sp>
      <p:sp>
        <p:nvSpPr>
          <p:cNvPr id="44" name="Rectangular Callout 43"/>
          <p:cNvSpPr/>
          <p:nvPr/>
        </p:nvSpPr>
        <p:spPr>
          <a:xfrm>
            <a:off x="17367140" y="1958001"/>
            <a:ext cx="6507737" cy="1142656"/>
          </a:xfrm>
          <a:prstGeom prst="wedgeRectCallout">
            <a:avLst>
              <a:gd name="adj1" fmla="val -66213"/>
              <a:gd name="adj2" fmla="val 29371"/>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panose="020B0604020202020204" pitchFamily="34" charset="0"/>
                <a:cs typeface="Arial" panose="020B0604020202020204" pitchFamily="34" charset="0"/>
              </a:rPr>
              <a:t>Total number of approved posts within the Executive Office is </a:t>
            </a:r>
            <a:r>
              <a:rPr lang="en-US" sz="2000" b="1" dirty="0">
                <a:solidFill>
                  <a:schemeClr val="tx1"/>
                </a:solidFill>
                <a:latin typeface="Arial" panose="020B0604020202020204" pitchFamily="34" charset="0"/>
                <a:cs typeface="Arial" panose="020B0604020202020204" pitchFamily="34" charset="0"/>
              </a:rPr>
              <a:t>9</a:t>
            </a:r>
            <a:endParaRPr lang="en-ZA" sz="2000" b="1" dirty="0">
              <a:solidFill>
                <a:schemeClr val="tx1"/>
              </a:solidFill>
              <a:latin typeface="Arial" panose="020B0604020202020204" pitchFamily="34" charset="0"/>
              <a:cs typeface="Arial" panose="020B0604020202020204" pitchFamily="34" charset="0"/>
            </a:endParaRPr>
          </a:p>
        </p:txBody>
      </p:sp>
      <p:sp>
        <p:nvSpPr>
          <p:cNvPr id="45" name="Rectangular Callout 44"/>
          <p:cNvSpPr/>
          <p:nvPr/>
        </p:nvSpPr>
        <p:spPr>
          <a:xfrm>
            <a:off x="4700760" y="4174580"/>
            <a:ext cx="5642488" cy="952818"/>
          </a:xfrm>
          <a:prstGeom prst="wedgeRectCallout">
            <a:avLst>
              <a:gd name="adj1" fmla="val -950"/>
              <a:gd name="adj2" fmla="val 136898"/>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panose="020B0604020202020204" pitchFamily="34" charset="0"/>
                <a:cs typeface="Arial" panose="020B0604020202020204" pitchFamily="34" charset="0"/>
              </a:rPr>
              <a:t>Total number of approved posts within Corporate Operations is </a:t>
            </a:r>
            <a:r>
              <a:rPr lang="en-US" sz="2000" b="1" dirty="0">
                <a:solidFill>
                  <a:schemeClr val="tx1"/>
                </a:solidFill>
                <a:latin typeface="Arial" panose="020B0604020202020204" pitchFamily="34" charset="0"/>
                <a:cs typeface="Arial" panose="020B0604020202020204" pitchFamily="34" charset="0"/>
              </a:rPr>
              <a:t>59</a:t>
            </a:r>
            <a:endParaRPr lang="en-ZA" sz="2000" b="1" dirty="0">
              <a:solidFill>
                <a:schemeClr val="tx1"/>
              </a:solidFill>
              <a:latin typeface="Arial" panose="020B0604020202020204" pitchFamily="34" charset="0"/>
              <a:cs typeface="Arial" panose="020B0604020202020204" pitchFamily="34" charset="0"/>
            </a:endParaRPr>
          </a:p>
        </p:txBody>
      </p:sp>
      <p:sp>
        <p:nvSpPr>
          <p:cNvPr id="46" name="Rectangular Callout 45"/>
          <p:cNvSpPr/>
          <p:nvPr/>
        </p:nvSpPr>
        <p:spPr>
          <a:xfrm>
            <a:off x="19841521" y="3601842"/>
            <a:ext cx="4318220" cy="1065212"/>
          </a:xfrm>
          <a:prstGeom prst="wedgeRectCallout">
            <a:avLst>
              <a:gd name="adj1" fmla="val -36385"/>
              <a:gd name="adj2" fmla="val 182139"/>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panose="020B0604020202020204" pitchFamily="34" charset="0"/>
                <a:cs typeface="Arial" panose="020B0604020202020204" pitchFamily="34" charset="0"/>
              </a:rPr>
              <a:t>Total number of approved posts within Corporate Support is </a:t>
            </a:r>
            <a:r>
              <a:rPr lang="en-US" sz="2000" b="1" dirty="0">
                <a:solidFill>
                  <a:schemeClr val="tx1"/>
                </a:solidFill>
                <a:latin typeface="Arial" panose="020B0604020202020204" pitchFamily="34" charset="0"/>
                <a:cs typeface="Arial" panose="020B0604020202020204" pitchFamily="34" charset="0"/>
              </a:rPr>
              <a:t>21</a:t>
            </a:r>
            <a:endParaRPr lang="en-ZA" sz="2000" b="1" dirty="0">
              <a:solidFill>
                <a:schemeClr val="tx1"/>
              </a:solidFill>
              <a:latin typeface="Arial" panose="020B0604020202020204" pitchFamily="34" charset="0"/>
              <a:cs typeface="Arial" panose="020B0604020202020204" pitchFamily="34" charset="0"/>
            </a:endParaRPr>
          </a:p>
        </p:txBody>
      </p:sp>
      <p:sp>
        <p:nvSpPr>
          <p:cNvPr id="47" name="Shape 158"/>
          <p:cNvSpPr/>
          <p:nvPr/>
        </p:nvSpPr>
        <p:spPr>
          <a:xfrm>
            <a:off x="10516390" y="12463645"/>
            <a:ext cx="13543760" cy="1107996"/>
          </a:xfrm>
          <a:prstGeom prst="rect">
            <a:avLst/>
          </a:prstGeom>
          <a:solidFill>
            <a:srgbClr val="0C7F40"/>
          </a:solidFill>
          <a:ln w="12700">
            <a:miter lim="400000"/>
          </a:ln>
          <a:effectLst>
            <a:outerShdw blurRad="63500" dist="19050" dir="5400000" rotWithShape="0">
              <a:srgbClr val="000000">
                <a:alpha val="63000"/>
              </a:srgbClr>
            </a:outerShdw>
          </a:effectLst>
        </p:spPr>
        <p:txBody>
          <a:bodyPr wrap="square" lIns="0" tIns="0" rIns="0" bIns="0">
            <a:spAutoFit/>
          </a:bodyPr>
          <a:lstStyle/>
          <a:p>
            <a:pPr lvl="5"/>
            <a:r>
              <a:rPr sz="2400" b="1" i="1" u="sng" dirty="0" smtClean="0">
                <a:solidFill>
                  <a:srgbClr val="FFFFFF"/>
                </a:solidFill>
                <a:latin typeface="Arial" panose="020B0604020202020204" pitchFamily="34" charset="0"/>
                <a:ea typeface="Arial" panose="020B0604020202020204"/>
                <a:cs typeface="Arial" panose="020B0604020202020204" pitchFamily="34" charset="0"/>
                <a:sym typeface="Arial" panose="020B0604020202020204"/>
              </a:rPr>
              <a:t>NB</a:t>
            </a:r>
            <a:r>
              <a:rPr sz="2400" b="1" i="1" dirty="0">
                <a:solidFill>
                  <a:srgbClr val="FFFFFF"/>
                </a:solidFill>
                <a:latin typeface="Arial" panose="020B0604020202020204" pitchFamily="34" charset="0"/>
                <a:ea typeface="Arial" panose="020B0604020202020204"/>
                <a:cs typeface="Arial" panose="020B0604020202020204" pitchFamily="34" charset="0"/>
                <a:sym typeface="Arial" panose="020B0604020202020204"/>
              </a:rPr>
              <a:t>:  </a:t>
            </a:r>
            <a:r>
              <a:rPr sz="2400" b="1" dirty="0">
                <a:solidFill>
                  <a:srgbClr val="FFFFFF"/>
                </a:solidFill>
                <a:latin typeface="Arial" panose="020B0604020202020204" pitchFamily="34" charset="0"/>
                <a:ea typeface="Arial" panose="020B0604020202020204"/>
                <a:cs typeface="Arial" panose="020B0604020202020204" pitchFamily="34" charset="0"/>
                <a:sym typeface="Arial" panose="020B0604020202020204"/>
              </a:rPr>
              <a:t>The Chief Directorate: Operations is the core business of the Office responsible for the </a:t>
            </a:r>
            <a:r>
              <a:rPr sz="2400" b="1" dirty="0">
                <a:solidFill>
                  <a:srgbClr val="FFFFFF"/>
                </a:solidFill>
                <a:latin typeface="Arial" panose="020B0604020202020204" pitchFamily="34" charset="0"/>
                <a:ea typeface="Lora"/>
                <a:cs typeface="Arial" panose="020B0604020202020204" pitchFamily="34" charset="0"/>
                <a:sym typeface="Lora"/>
              </a:rPr>
              <a:t>effective</a:t>
            </a:r>
            <a:r>
              <a:rPr sz="2400" b="1" dirty="0" smtClean="0">
                <a:solidFill>
                  <a:srgbClr val="FFFFFF"/>
                </a:solidFill>
                <a:latin typeface="Arial" panose="020B0604020202020204" pitchFamily="34" charset="0"/>
                <a:ea typeface="Lora"/>
                <a:cs typeface="Arial" panose="020B0604020202020204" pitchFamily="34" charset="0"/>
                <a:sym typeface="Lora"/>
              </a:rPr>
              <a:t>,</a:t>
            </a:r>
            <a:r>
              <a:rPr lang="en-ZA" sz="2400" b="1" dirty="0" smtClean="0">
                <a:solidFill>
                  <a:srgbClr val="FFFFFF"/>
                </a:solidFill>
                <a:latin typeface="Arial" panose="020B0604020202020204" pitchFamily="34" charset="0"/>
                <a:ea typeface="Lora"/>
                <a:cs typeface="Arial" panose="020B0604020202020204" pitchFamily="34" charset="0"/>
                <a:sym typeface="Lora"/>
              </a:rPr>
              <a:t> </a:t>
            </a:r>
            <a:r>
              <a:rPr sz="2400" b="1" dirty="0" smtClean="0">
                <a:solidFill>
                  <a:srgbClr val="FFFFFF"/>
                </a:solidFill>
                <a:latin typeface="Arial" panose="020B0604020202020204" pitchFamily="34" charset="0"/>
                <a:ea typeface="Lora"/>
                <a:cs typeface="Arial" panose="020B0604020202020204" pitchFamily="34" charset="0"/>
                <a:sym typeface="Lora"/>
              </a:rPr>
              <a:t>efficient </a:t>
            </a:r>
            <a:r>
              <a:rPr sz="2400" b="1" dirty="0">
                <a:solidFill>
                  <a:srgbClr val="FFFFFF"/>
                </a:solidFill>
                <a:latin typeface="Arial" panose="020B0604020202020204" pitchFamily="34" charset="0"/>
                <a:ea typeface="Lora"/>
                <a:cs typeface="Arial" panose="020B0604020202020204" pitchFamily="34" charset="0"/>
                <a:sym typeface="Lora"/>
              </a:rPr>
              <a:t>resolution </a:t>
            </a:r>
            <a:r>
              <a:rPr sz="2400" b="1" dirty="0" smtClean="0">
                <a:solidFill>
                  <a:srgbClr val="FFFFFF"/>
                </a:solidFill>
                <a:latin typeface="Arial" panose="020B0604020202020204" pitchFamily="34" charset="0"/>
                <a:ea typeface="Lora"/>
                <a:cs typeface="Arial" panose="020B0604020202020204" pitchFamily="34" charset="0"/>
                <a:sym typeface="Lora"/>
              </a:rPr>
              <a:t>of</a:t>
            </a:r>
            <a:r>
              <a:rPr lang="en-ZA" sz="2400" b="1" dirty="0" smtClean="0">
                <a:solidFill>
                  <a:srgbClr val="FFFFFF"/>
                </a:solidFill>
                <a:latin typeface="Arial" panose="020B0604020202020204" pitchFamily="34" charset="0"/>
                <a:ea typeface="Lora"/>
                <a:cs typeface="Arial" panose="020B0604020202020204" pitchFamily="34" charset="0"/>
                <a:sym typeface="Lora"/>
              </a:rPr>
              <a:t> </a:t>
            </a:r>
            <a:r>
              <a:rPr sz="2400" b="1" dirty="0" smtClean="0">
                <a:solidFill>
                  <a:srgbClr val="FFFFFF"/>
                </a:solidFill>
                <a:latin typeface="Arial" panose="020B0604020202020204" pitchFamily="34" charset="0"/>
                <a:ea typeface="Lora"/>
                <a:cs typeface="Arial" panose="020B0604020202020204" pitchFamily="34" charset="0"/>
                <a:sym typeface="Lora"/>
              </a:rPr>
              <a:t>complaints </a:t>
            </a:r>
            <a:r>
              <a:rPr sz="2400" b="1" dirty="0">
                <a:solidFill>
                  <a:srgbClr val="FFFFFF"/>
                </a:solidFill>
                <a:latin typeface="Arial" panose="020B0604020202020204" pitchFamily="34" charset="0"/>
                <a:ea typeface="Lora"/>
                <a:cs typeface="Arial" panose="020B0604020202020204" pitchFamily="34" charset="0"/>
                <a:sym typeface="Lora"/>
              </a:rPr>
              <a:t>in a fair, economical and expeditious manner as prescribed. </a:t>
            </a:r>
          </a:p>
        </p:txBody>
      </p:sp>
    </p:spTree>
    <p:extLst>
      <p:ext uri="{BB962C8B-B14F-4D97-AF65-F5344CB8AC3E}">
        <p14:creationId xmlns:p14="http://schemas.microsoft.com/office/powerpoint/2010/main" xmlns="" val="125920617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sp>
        <p:nvSpPr>
          <p:cNvPr id="7" name="Title 1"/>
          <p:cNvSpPr txBox="1">
            <a:spLocks/>
          </p:cNvSpPr>
          <p:nvPr/>
        </p:nvSpPr>
        <p:spPr>
          <a:xfrm>
            <a:off x="0" y="28299"/>
            <a:ext cx="24371300"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dirty="0" smtClean="0">
                <a:latin typeface="Arial Rounded MT Bold" panose="020F0704030504030204" pitchFamily="34" charset="0"/>
              </a:rPr>
              <a:t>PERFORMANCE OVERVIEW</a:t>
            </a:r>
            <a:endParaRPr lang="en-ZA" sz="4900" b="1" dirty="0">
              <a:latin typeface="Arial Rounded MT Bold" panose="020F07040305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984985756"/>
              </p:ext>
            </p:extLst>
          </p:nvPr>
        </p:nvGraphicFramePr>
        <p:xfrm>
          <a:off x="428625" y="2051933"/>
          <a:ext cx="23545802" cy="11755377"/>
        </p:xfrm>
        <a:graphic>
          <a:graphicData uri="http://schemas.openxmlformats.org/drawingml/2006/table">
            <a:tbl>
              <a:tblPr firstRow="1" firstCol="1" bandRow="1"/>
              <a:tblGrid>
                <a:gridCol w="932507">
                  <a:extLst>
                    <a:ext uri="{9D8B030D-6E8A-4147-A177-3AD203B41FA5}">
                      <a16:colId xmlns:a16="http://schemas.microsoft.com/office/drawing/2014/main" xmlns="" val="20000"/>
                    </a:ext>
                  </a:extLst>
                </a:gridCol>
                <a:gridCol w="4591999">
                  <a:extLst>
                    <a:ext uri="{9D8B030D-6E8A-4147-A177-3AD203B41FA5}">
                      <a16:colId xmlns:a16="http://schemas.microsoft.com/office/drawing/2014/main" xmlns="" val="20001"/>
                    </a:ext>
                  </a:extLst>
                </a:gridCol>
                <a:gridCol w="1141591">
                  <a:extLst>
                    <a:ext uri="{9D8B030D-6E8A-4147-A177-3AD203B41FA5}">
                      <a16:colId xmlns:a16="http://schemas.microsoft.com/office/drawing/2014/main" xmlns="" val="20002"/>
                    </a:ext>
                  </a:extLst>
                </a:gridCol>
                <a:gridCol w="1113877">
                  <a:extLst>
                    <a:ext uri="{9D8B030D-6E8A-4147-A177-3AD203B41FA5}">
                      <a16:colId xmlns:a16="http://schemas.microsoft.com/office/drawing/2014/main" xmlns="" val="20003"/>
                    </a:ext>
                  </a:extLst>
                </a:gridCol>
                <a:gridCol w="1113877">
                  <a:extLst>
                    <a:ext uri="{9D8B030D-6E8A-4147-A177-3AD203B41FA5}">
                      <a16:colId xmlns:a16="http://schemas.microsoft.com/office/drawing/2014/main" xmlns="" val="20004"/>
                    </a:ext>
                  </a:extLst>
                </a:gridCol>
                <a:gridCol w="1123114">
                  <a:extLst>
                    <a:ext uri="{9D8B030D-6E8A-4147-A177-3AD203B41FA5}">
                      <a16:colId xmlns:a16="http://schemas.microsoft.com/office/drawing/2014/main" xmlns="" val="20005"/>
                    </a:ext>
                  </a:extLst>
                </a:gridCol>
                <a:gridCol w="1123114">
                  <a:extLst>
                    <a:ext uri="{9D8B030D-6E8A-4147-A177-3AD203B41FA5}">
                      <a16:colId xmlns:a16="http://schemas.microsoft.com/office/drawing/2014/main" xmlns="" val="20006"/>
                    </a:ext>
                  </a:extLst>
                </a:gridCol>
                <a:gridCol w="1123114">
                  <a:extLst>
                    <a:ext uri="{9D8B030D-6E8A-4147-A177-3AD203B41FA5}">
                      <a16:colId xmlns:a16="http://schemas.microsoft.com/office/drawing/2014/main" xmlns="" val="20007"/>
                    </a:ext>
                  </a:extLst>
                </a:gridCol>
                <a:gridCol w="1123114">
                  <a:extLst>
                    <a:ext uri="{9D8B030D-6E8A-4147-A177-3AD203B41FA5}">
                      <a16:colId xmlns:a16="http://schemas.microsoft.com/office/drawing/2014/main" xmlns="" val="20008"/>
                    </a:ext>
                  </a:extLst>
                </a:gridCol>
                <a:gridCol w="1445135">
                  <a:extLst>
                    <a:ext uri="{9D8B030D-6E8A-4147-A177-3AD203B41FA5}">
                      <a16:colId xmlns:a16="http://schemas.microsoft.com/office/drawing/2014/main" xmlns="" val="20009"/>
                    </a:ext>
                  </a:extLst>
                </a:gridCol>
                <a:gridCol w="1445135">
                  <a:extLst>
                    <a:ext uri="{9D8B030D-6E8A-4147-A177-3AD203B41FA5}">
                      <a16:colId xmlns:a16="http://schemas.microsoft.com/office/drawing/2014/main" xmlns="" val="20010"/>
                    </a:ext>
                  </a:extLst>
                </a:gridCol>
                <a:gridCol w="2023872">
                  <a:extLst>
                    <a:ext uri="{9D8B030D-6E8A-4147-A177-3AD203B41FA5}">
                      <a16:colId xmlns:a16="http://schemas.microsoft.com/office/drawing/2014/main" xmlns="" val="20011"/>
                    </a:ext>
                  </a:extLst>
                </a:gridCol>
                <a:gridCol w="5245353">
                  <a:extLst>
                    <a:ext uri="{9D8B030D-6E8A-4147-A177-3AD203B41FA5}">
                      <a16:colId xmlns:a16="http://schemas.microsoft.com/office/drawing/2014/main" xmlns="" val="20012"/>
                    </a:ext>
                  </a:extLst>
                </a:gridCol>
              </a:tblGrid>
              <a:tr h="413513">
                <a:tc rowSpan="4">
                  <a:txBody>
                    <a:bodyPr/>
                    <a:lstStyle/>
                    <a:p>
                      <a:pPr algn="ctr">
                        <a:lnSpc>
                          <a:spcPct val="107000"/>
                        </a:lnSpc>
                        <a:spcAft>
                          <a:spcPts val="0"/>
                        </a:spcAft>
                      </a:pPr>
                      <a:r>
                        <a:rPr lang="en-GB" sz="1700" b="1" dirty="0" err="1">
                          <a:effectLst/>
                          <a:latin typeface="Arial" panose="020B0604020202020204" pitchFamily="34" charset="0"/>
                          <a:ea typeface="Calibri" panose="020F0502020204030204" pitchFamily="34" charset="0"/>
                          <a:cs typeface="Arial" panose="020B0604020202020204" pitchFamily="34" charset="0"/>
                        </a:rPr>
                        <a:t>Ser</a:t>
                      </a:r>
                      <a:r>
                        <a:rPr lang="en-GB" sz="1700" b="1" dirty="0">
                          <a:effectLst/>
                          <a:latin typeface="Arial" panose="020B0604020202020204" pitchFamily="34" charset="0"/>
                          <a:ea typeface="Calibri" panose="020F0502020204030204" pitchFamily="34" charset="0"/>
                          <a:cs typeface="Arial" panose="020B0604020202020204" pitchFamily="34" charset="0"/>
                        </a:rPr>
                        <a:t> No</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rowSpan="3">
                  <a:txBody>
                    <a:bodyPr/>
                    <a:lstStyle/>
                    <a:p>
                      <a:pPr algn="ctr">
                        <a:lnSpc>
                          <a:spcPct val="107000"/>
                        </a:lnSpc>
                        <a:spcAft>
                          <a:spcPts val="0"/>
                        </a:spcAft>
                      </a:pPr>
                      <a:r>
                        <a:rPr lang="en-GB" sz="1700" b="1">
                          <a:effectLst/>
                          <a:latin typeface="Arial" panose="020B0604020202020204" pitchFamily="34" charset="0"/>
                          <a:ea typeface="Calibri" panose="020F0502020204030204" pitchFamily="34" charset="0"/>
                          <a:cs typeface="Arial" panose="020B0604020202020204" pitchFamily="34" charset="0"/>
                        </a:rPr>
                        <a:t>Performance Indicator</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rowSpan="3">
                  <a:txBody>
                    <a:bodyPr/>
                    <a:lstStyle/>
                    <a:p>
                      <a:pPr algn="ctr">
                        <a:lnSpc>
                          <a:spcPct val="107000"/>
                        </a:lnSpc>
                        <a:spcAft>
                          <a:spcPts val="0"/>
                        </a:spcAft>
                      </a:pPr>
                      <a:r>
                        <a:rPr lang="en-GB" sz="1700" b="1">
                          <a:effectLst/>
                          <a:latin typeface="Arial" panose="020B0604020202020204" pitchFamily="34" charset="0"/>
                          <a:ea typeface="Calibri" panose="020F0502020204030204" pitchFamily="34" charset="0"/>
                          <a:cs typeface="Arial" panose="020B0604020202020204" pitchFamily="34" charset="0"/>
                        </a:rPr>
                        <a:t>Annual Target as per APP</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9">
                  <a:txBody>
                    <a:bodyPr/>
                    <a:lstStyle/>
                    <a:p>
                      <a:pPr algn="ctr">
                        <a:lnSpc>
                          <a:spcPct val="107000"/>
                        </a:lnSpc>
                        <a:spcAft>
                          <a:spcPts val="0"/>
                        </a:spcAft>
                      </a:pPr>
                      <a:r>
                        <a:rPr lang="en-GB" sz="1700" b="1">
                          <a:effectLst/>
                          <a:latin typeface="Arial" panose="020B0604020202020204" pitchFamily="34" charset="0"/>
                          <a:ea typeface="Calibri" panose="020F0502020204030204" pitchFamily="34" charset="0"/>
                          <a:cs typeface="Arial" panose="020B0604020202020204" pitchFamily="34" charset="0"/>
                        </a:rPr>
                        <a:t>Performance</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3">
                  <a:txBody>
                    <a:bodyPr/>
                    <a:lstStyle/>
                    <a:p>
                      <a:pPr algn="ctr">
                        <a:lnSpc>
                          <a:spcPct val="107000"/>
                        </a:lnSpc>
                        <a:spcAft>
                          <a:spcPts val="0"/>
                        </a:spcAft>
                      </a:pPr>
                      <a:r>
                        <a:rPr lang="en-GB" sz="1700" b="1">
                          <a:effectLst/>
                          <a:latin typeface="Arial" panose="020B0604020202020204" pitchFamily="34" charset="0"/>
                          <a:ea typeface="Calibri" panose="020F0502020204030204" pitchFamily="34" charset="0"/>
                          <a:cs typeface="Arial" panose="020B0604020202020204" pitchFamily="34" charset="0"/>
                        </a:rPr>
                        <a:t>Achievement / Reason for Deviation / Corrective Action / Planned Management Intervention</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413513">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Quarter 1</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ZA"/>
                    </a:p>
                  </a:txBody>
                  <a:tcPr/>
                </a:tc>
                <a:tc gridSpan="2">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Quarter 2</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ZA"/>
                    </a:p>
                  </a:txBody>
                  <a:tcPr/>
                </a:tc>
                <a:tc gridSpan="2">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Quarter 3</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ZA"/>
                    </a:p>
                  </a:txBody>
                  <a:tcPr/>
                </a:tc>
                <a:tc gridSpan="2">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Quarter 4</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ZA"/>
                    </a:p>
                  </a:txBody>
                  <a:tcPr/>
                </a:tc>
                <a:tc rowSpan="2">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Annual Performance Pre-Audited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vMerge="1">
                  <a:txBody>
                    <a:bodyPr/>
                    <a:lstStyle/>
                    <a:p>
                      <a:endParaRPr lang="en-ZA"/>
                    </a:p>
                  </a:txBody>
                  <a:tcPr/>
                </a:tc>
                <a:extLst>
                  <a:ext uri="{0D108BD9-81ED-4DB2-BD59-A6C34878D82A}">
                    <a16:rowId xmlns:a16="http://schemas.microsoft.com/office/drawing/2014/main" xmlns="" val="10001"/>
                  </a:ext>
                </a:extLst>
              </a:tr>
              <a:tr h="41351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APP</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Validated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APP</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Validated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APP</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Validated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APP</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Validated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413513">
                <a:tc vMerge="1">
                  <a:txBody>
                    <a:bodyPr/>
                    <a:lstStyle/>
                    <a:p>
                      <a:endParaRPr lang="en-ZA"/>
                    </a:p>
                  </a:txBody>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b.</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c.</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e.</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f.</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g.</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h.</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i.</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j.</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k.</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l.</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3"/>
                  </a:ext>
                </a:extLst>
              </a:tr>
              <a:tr h="413513">
                <a:tc gridSpan="13">
                  <a:txBody>
                    <a:bodyPr/>
                    <a:lstStyle/>
                    <a:p>
                      <a:pPr>
                        <a:lnSpc>
                          <a:spcPct val="107000"/>
                        </a:lnSpc>
                        <a:spcAft>
                          <a:spcPts val="0"/>
                        </a:spcAft>
                      </a:pPr>
                      <a:r>
                        <a:rPr lang="en-GB" sz="1700" b="1" u="sng">
                          <a:effectLst/>
                          <a:latin typeface="Arial" panose="020B0604020202020204" pitchFamily="34" charset="0"/>
                          <a:ea typeface="Calibri" panose="020F0502020204030204" pitchFamily="34" charset="0"/>
                          <a:cs typeface="Arial" panose="020B0604020202020204" pitchFamily="34" charset="0"/>
                        </a:rPr>
                        <a:t>Strategic Objective 1</a:t>
                      </a:r>
                      <a:r>
                        <a:rPr lang="en-GB" sz="1700">
                          <a:effectLst/>
                          <a:latin typeface="Arial" panose="020B0604020202020204" pitchFamily="34" charset="0"/>
                          <a:ea typeface="Calibri" panose="020F0502020204030204" pitchFamily="34" charset="0"/>
                          <a:cs typeface="Arial" panose="020B0604020202020204" pitchFamily="34" charset="0"/>
                        </a:rPr>
                        <a:t>:  To ensure direction to the Office of the Military Ombud in-line with Government’s intent and expectations</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413513">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Percentage compliance to the Policy on Policy.</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80%</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80%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60%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80%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60%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100%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100%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Achieved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27023">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2.</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Percentage compliance with submission dates of Military Ombud accountability documents.</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100%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100%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100%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just">
                        <a:lnSpc>
                          <a:spcPct val="107000"/>
                        </a:lnSpc>
                        <a:spcAft>
                          <a:spcPts val="0"/>
                        </a:spcAft>
                      </a:pPr>
                      <a:r>
                        <a:rPr lang="en-GB" sz="1700" dirty="0">
                          <a:effectLst/>
                          <a:latin typeface="Arial" panose="020B0604020202020204" pitchFamily="34" charset="0"/>
                          <a:ea typeface="Calibri" panose="020F0502020204030204" pitchFamily="34" charset="0"/>
                          <a:cs typeface="Arial" panose="020B0604020202020204" pitchFamily="34" charset="0"/>
                        </a:rPr>
                        <a:t>Due to Covid-19 and </a:t>
                      </a:r>
                      <a:r>
                        <a:rPr lang="en-GB" sz="1700" dirty="0" smtClean="0">
                          <a:effectLst/>
                          <a:latin typeface="Arial" panose="020B0604020202020204" pitchFamily="34" charset="0"/>
                          <a:ea typeface="Calibri" panose="020F0502020204030204" pitchFamily="34" charset="0"/>
                          <a:cs typeface="Arial" panose="020B0604020202020204" pitchFamily="34" charset="0"/>
                        </a:rPr>
                        <a:t>the </a:t>
                      </a:r>
                      <a:r>
                        <a:rPr lang="en-GB" sz="1700" dirty="0">
                          <a:effectLst/>
                          <a:latin typeface="Arial" panose="020B0604020202020204" pitchFamily="34" charset="0"/>
                          <a:ea typeface="Calibri" panose="020F0502020204030204" pitchFamily="34" charset="0"/>
                          <a:cs typeface="Arial" panose="020B0604020202020204" pitchFamily="34" charset="0"/>
                        </a:rPr>
                        <a:t>lockdown period.  The Office did not table the AAR as per the set date in the Military Ombud Act.</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3513">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3.</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Percentage compliance to organisational requirements.</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80%</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80%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80%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80%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70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100%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Achieved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13513">
                <a:tc gridSpan="13">
                  <a:txBody>
                    <a:bodyPr/>
                    <a:lstStyle/>
                    <a:p>
                      <a:pPr algn="just">
                        <a:lnSpc>
                          <a:spcPct val="107000"/>
                        </a:lnSpc>
                        <a:spcAft>
                          <a:spcPts val="0"/>
                        </a:spcAft>
                      </a:pPr>
                      <a:r>
                        <a:rPr lang="en-GB" sz="1700" b="1" u="sng">
                          <a:effectLst/>
                          <a:latin typeface="Arial" panose="020B0604020202020204" pitchFamily="34" charset="0"/>
                          <a:ea typeface="Calibri" panose="020F0502020204030204" pitchFamily="34" charset="0"/>
                          <a:cs typeface="Arial" panose="020B0604020202020204" pitchFamily="34" charset="0"/>
                        </a:rPr>
                        <a:t>Strategic Objective 2</a:t>
                      </a:r>
                      <a:r>
                        <a:rPr lang="en-GB" sz="1700">
                          <a:effectLst/>
                          <a:latin typeface="Arial" panose="020B0604020202020204" pitchFamily="34" charset="0"/>
                          <a:ea typeface="Calibri" panose="020F0502020204030204" pitchFamily="34" charset="0"/>
                          <a:cs typeface="Arial" panose="020B0604020202020204" pitchFamily="34" charset="0"/>
                        </a:rPr>
                        <a:t>:  To enhance and maintain corporate operations within the Office of the Military Ombud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8"/>
                  </a:ext>
                </a:extLst>
              </a:tr>
              <a:tr h="827023">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4.</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Percentage of written complaints finalised within the Office of the Military Ombud.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18.75%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22.19%</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37.5%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43.5%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Times New Roman" panose="02020603050405020304" pitchFamily="18" charset="0"/>
                          <a:cs typeface="Arial" panose="020B0604020202020204" pitchFamily="34" charset="0"/>
                        </a:rPr>
                        <a:t>56.25%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Times New Roman" panose="02020603050405020304" pitchFamily="18" charset="0"/>
                          <a:cs typeface="Arial" panose="020B0604020202020204" pitchFamily="34" charset="0"/>
                        </a:rPr>
                        <a:t>54.4%</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74.78%</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Achieved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827023">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Percentage of timely, effective and efficient legal services provided.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61%</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54%</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71.3%</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Achieved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13513">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6.</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Percentage compliance to the R&amp;D plan.</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20%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20%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20%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20%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20%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20%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20%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20%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Achieved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13513">
                <a:tc gridSpan="13">
                  <a:txBody>
                    <a:bodyPr/>
                    <a:lstStyle/>
                    <a:p>
                      <a:pPr algn="just">
                        <a:lnSpc>
                          <a:spcPct val="107000"/>
                        </a:lnSpc>
                        <a:spcAft>
                          <a:spcPts val="0"/>
                        </a:spcAft>
                      </a:pPr>
                      <a:r>
                        <a:rPr lang="en-GB" sz="1700" b="1" u="sng">
                          <a:effectLst/>
                          <a:latin typeface="Arial" panose="020B0604020202020204" pitchFamily="34" charset="0"/>
                          <a:ea typeface="Calibri" panose="020F0502020204030204" pitchFamily="34" charset="0"/>
                          <a:cs typeface="Arial" panose="020B0604020202020204" pitchFamily="34" charset="0"/>
                        </a:rPr>
                        <a:t>Strategic Objective 3</a:t>
                      </a:r>
                      <a:r>
                        <a:rPr lang="en-GB" sz="1700">
                          <a:effectLst/>
                          <a:latin typeface="Arial" panose="020B0604020202020204" pitchFamily="34" charset="0"/>
                          <a:ea typeface="Calibri" panose="020F0502020204030204" pitchFamily="34" charset="0"/>
                          <a:cs typeface="Arial" panose="020B0604020202020204" pitchFamily="34" charset="0"/>
                        </a:rPr>
                        <a:t>:  To administrate Military Ombud resources, as prescribed in the regulatory framework</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2"/>
                  </a:ext>
                </a:extLst>
              </a:tr>
              <a:tr h="827023">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Status of stakeholder opinion of the Office of the Military Ombud.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100%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84%</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100%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87%</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92.8%</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Achieved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827023">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Percentage compliance with HR Plan.</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89%</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86%</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68%</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78%</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80,3%</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57"/>
                    </a:solidFill>
                  </a:tcPr>
                </a:tc>
                <a:tc>
                  <a:txBody>
                    <a:bodyPr/>
                    <a:lstStyle/>
                    <a:p>
                      <a:pPr algn="just">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The deviation on both strength and expenditure is due to attrition.  The Military Ombud will address the shortage on the COE with the Secretary for Defence.</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413513">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Percentage compliance with allocated budget.</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97%</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102%</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Arial Narrow" panose="020B0606020202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Arial Narrow" panose="020B0606020202030204" pitchFamily="34" charset="0"/>
                          <a:cs typeface="Arial" panose="020B0604020202020204" pitchFamily="34" charset="0"/>
                        </a:rPr>
                        <a:t>84%</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97%</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Arial Narrow" panose="020B0606020202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Achieved</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827023">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Percentage compliance with allocated logistic budget.</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81%</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79%</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ZA" sz="1700">
                          <a:effectLst/>
                          <a:latin typeface="Arial" panose="020B0604020202020204" pitchFamily="34" charset="0"/>
                          <a:ea typeface="Calibri" panose="020F0502020204030204" pitchFamily="34" charset="0"/>
                          <a:cs typeface="Arial" panose="020B0604020202020204" pitchFamily="34" charset="0"/>
                        </a:rPr>
                        <a:t>95%</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700">
                          <a:effectLst/>
                          <a:latin typeface="Arial" panose="020B0604020202020204" pitchFamily="34" charset="0"/>
                          <a:ea typeface="Calibri" panose="020F0502020204030204" pitchFamily="34" charset="0"/>
                          <a:cs typeface="Arial" panose="020B0604020202020204" pitchFamily="34" charset="0"/>
                        </a:rPr>
                        <a:t>66%</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67%</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73.3%</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57"/>
                    </a:solidFill>
                  </a:tcPr>
                </a:tc>
                <a:tc>
                  <a:txBody>
                    <a:bodyPr/>
                    <a:lstStyle/>
                    <a:p>
                      <a:pPr algn="just">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The Office will commence the procurement process earlier than anticipated to ensure that the timely delivery of goods/services takes place.</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413513">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11.</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Percentage compliance to the ICT plan.</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71%</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95%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72.8%</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57"/>
                    </a:solidFill>
                  </a:tcPr>
                </a:tc>
                <a:tc>
                  <a:txBody>
                    <a:bodyPr/>
                    <a:lstStyle/>
                    <a:p>
                      <a:pPr algn="just">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New internal procurement process will be initiated in the next financial year.</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389379">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12.</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700" dirty="0">
                          <a:effectLst/>
                          <a:latin typeface="Arial" panose="020B0604020202020204" pitchFamily="34" charset="0"/>
                          <a:ea typeface="Calibri" panose="020F0502020204030204" pitchFamily="34" charset="0"/>
                          <a:cs typeface="Arial" panose="020B0604020202020204" pitchFamily="34" charset="0"/>
                        </a:rPr>
                        <a:t>Percentage compliance to the security policy.</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72%</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ZA" sz="1700">
                          <a:effectLst/>
                          <a:latin typeface="Arial" panose="020B0604020202020204" pitchFamily="34" charset="0"/>
                          <a:ea typeface="Calibri" panose="020F0502020204030204" pitchFamily="34" charset="0"/>
                          <a:cs typeface="Arial" panose="020B0604020202020204" pitchFamily="34" charset="0"/>
                        </a:rPr>
                        <a:t>75%</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700">
                          <a:effectLst/>
                          <a:latin typeface="Arial" panose="020B0604020202020204" pitchFamily="34" charset="0"/>
                          <a:ea typeface="Calibri" panose="020F0502020204030204" pitchFamily="34" charset="0"/>
                          <a:cs typeface="Arial" panose="020B0604020202020204" pitchFamily="34" charset="0"/>
                        </a:rPr>
                        <a:t>65%</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75%</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50%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700">
                          <a:effectLst/>
                          <a:latin typeface="Arial" panose="020B0604020202020204" pitchFamily="34" charset="0"/>
                          <a:ea typeface="Calibri" panose="020F0502020204030204" pitchFamily="34" charset="0"/>
                          <a:cs typeface="Arial" panose="020B0604020202020204" pitchFamily="34" charset="0"/>
                        </a:rPr>
                        <a:t>64.3%</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42900" lvl="0" indent="-342900" algn="just">
                        <a:lnSpc>
                          <a:spcPct val="107000"/>
                        </a:lnSpc>
                        <a:spcAft>
                          <a:spcPts val="0"/>
                        </a:spcAft>
                        <a:buFont typeface="Symbol" panose="05050102010706020507" pitchFamily="18" charset="2"/>
                        <a:buChar char=""/>
                      </a:pPr>
                      <a:r>
                        <a:rPr lang="en-GB" sz="1700" dirty="0">
                          <a:effectLst/>
                          <a:latin typeface="Arial" panose="020B0604020202020204" pitchFamily="34" charset="0"/>
                          <a:ea typeface="Calibri" panose="020F0502020204030204" pitchFamily="34" charset="0"/>
                          <a:cs typeface="Arial" panose="020B0604020202020204" pitchFamily="34" charset="0"/>
                        </a:rPr>
                        <a:t>Will initiate a new approach with Defence Intelligence (DI) to speed-up the security clearances of members.</a:t>
                      </a:r>
                      <a:endParaRPr lang="en-ZA" sz="17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n-GB" sz="1700" dirty="0">
                          <a:effectLst/>
                          <a:latin typeface="Arial" panose="020B0604020202020204" pitchFamily="34" charset="0"/>
                          <a:ea typeface="Calibri" panose="020F0502020204030204" pitchFamily="34" charset="0"/>
                          <a:cs typeface="Arial" panose="020B0604020202020204" pitchFamily="34" charset="0"/>
                        </a:rPr>
                        <a:t>Will ensure more awareness programmes wrt security and security awareness within the Office.</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bl>
          </a:graphicData>
        </a:graphic>
      </p:graphicFrame>
      <p:pic>
        <p:nvPicPr>
          <p:cNvPr id="11" name="image5.png"/>
          <p:cNvPicPr/>
          <p:nvPr/>
        </p:nvPicPr>
        <p:blipFill>
          <a:blip r:embed="rId2" cstate="print">
            <a:extLst/>
          </a:blip>
          <a:stretch>
            <a:fillRect/>
          </a:stretch>
        </p:blipFill>
        <p:spPr>
          <a:xfrm>
            <a:off x="5643" y="-257175"/>
            <a:ext cx="3397525" cy="3215382"/>
          </a:xfrm>
          <a:prstGeom prst="rect">
            <a:avLst/>
          </a:prstGeom>
          <a:ln w="12700">
            <a:miter lim="400000"/>
          </a:ln>
        </p:spPr>
      </p:pic>
    </p:spTree>
    <p:extLst>
      <p:ext uri="{BB962C8B-B14F-4D97-AF65-F5344CB8AC3E}">
        <p14:creationId xmlns:p14="http://schemas.microsoft.com/office/powerpoint/2010/main" xmlns="" val="76317305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8" name="TextBox 7"/>
          <p:cNvSpPr txBox="1"/>
          <p:nvPr/>
        </p:nvSpPr>
        <p:spPr>
          <a:xfrm>
            <a:off x="4143374" y="1908785"/>
            <a:ext cx="19984988" cy="42165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ZA" u="sng" dirty="0" smtClean="0">
                <a:solidFill>
                  <a:schemeClr val="tx1"/>
                </a:solidFill>
                <a:latin typeface="Arial Rounded MT Bold" panose="020F0704030504030204" pitchFamily="34" charset="0"/>
              </a:rPr>
              <a:t>Governance Structures within the Office of the Military Ombud</a:t>
            </a:r>
            <a:r>
              <a:rPr lang="en-ZA" dirty="0" smtClean="0">
                <a:solidFill>
                  <a:schemeClr val="tx1"/>
                </a:solidFill>
                <a:latin typeface="Arial Rounded MT Bold" panose="020F0704030504030204" pitchFamily="34" charset="0"/>
              </a:rPr>
              <a:t>. </a:t>
            </a:r>
            <a:r>
              <a:rPr lang="en-US" sz="2800" dirty="0">
                <a:solidFill>
                  <a:schemeClr val="tx1"/>
                </a:solidFill>
                <a:latin typeface="Arial Rounded MT Bold" panose="020F0704030504030204" pitchFamily="34" charset="0"/>
              </a:rPr>
              <a:t>The Office of the Military Ombud established a corporate governance </a:t>
            </a:r>
            <a:r>
              <a:rPr lang="en-US" sz="2800" dirty="0" smtClean="0">
                <a:solidFill>
                  <a:schemeClr val="tx1"/>
                </a:solidFill>
                <a:latin typeface="Arial Rounded MT Bold" panose="020F0704030504030204" pitchFamily="34" charset="0"/>
              </a:rPr>
              <a:t>structures </a:t>
            </a:r>
            <a:r>
              <a:rPr lang="en-US" sz="2800" dirty="0">
                <a:solidFill>
                  <a:schemeClr val="tx1"/>
                </a:solidFill>
                <a:latin typeface="Arial Rounded MT Bold" panose="020F0704030504030204" pitchFamily="34" charset="0"/>
              </a:rPr>
              <a:t>to:</a:t>
            </a:r>
            <a:endParaRPr lang="en-ZA" sz="2800" dirty="0">
              <a:solidFill>
                <a:schemeClr val="tx1"/>
              </a:solidFill>
              <a:latin typeface="Arial Rounded MT Bold" panose="020F0704030504030204" pitchFamily="34" charset="0"/>
            </a:endParaRPr>
          </a:p>
          <a:p>
            <a:pPr marL="457200" indent="-457200">
              <a:buFont typeface="Wingdings" panose="05000000000000000000" pitchFamily="2" charset="2"/>
              <a:buChar char="Ø"/>
            </a:pPr>
            <a:r>
              <a:rPr lang="en-US" sz="2800" dirty="0" smtClean="0">
                <a:solidFill>
                  <a:schemeClr val="tx1"/>
                </a:solidFill>
                <a:latin typeface="Arial Rounded MT Bold" panose="020F0704030504030204" pitchFamily="34" charset="0"/>
              </a:rPr>
              <a:t>enhance </a:t>
            </a:r>
            <a:r>
              <a:rPr lang="en-US" sz="2800" dirty="0">
                <a:solidFill>
                  <a:schemeClr val="tx1"/>
                </a:solidFill>
                <a:latin typeface="Arial Rounded MT Bold" panose="020F0704030504030204" pitchFamily="34" charset="0"/>
              </a:rPr>
              <a:t>accountability, </a:t>
            </a:r>
            <a:endParaRPr lang="en-ZA" sz="2800" dirty="0">
              <a:solidFill>
                <a:schemeClr val="tx1"/>
              </a:solidFill>
              <a:latin typeface="Arial Rounded MT Bold" panose="020F0704030504030204" pitchFamily="34" charset="0"/>
            </a:endParaRPr>
          </a:p>
          <a:p>
            <a:pPr marL="457200" indent="-457200">
              <a:buFont typeface="Wingdings" panose="05000000000000000000" pitchFamily="2" charset="2"/>
              <a:buChar char="Ø"/>
            </a:pPr>
            <a:r>
              <a:rPr lang="en-US" sz="2800" dirty="0" smtClean="0">
                <a:solidFill>
                  <a:schemeClr val="tx1"/>
                </a:solidFill>
                <a:latin typeface="Arial Rounded MT Bold" panose="020F0704030504030204" pitchFamily="34" charset="0"/>
              </a:rPr>
              <a:t>ensure </a:t>
            </a:r>
            <a:r>
              <a:rPr lang="en-US" sz="2800" dirty="0">
                <a:solidFill>
                  <a:schemeClr val="tx1"/>
                </a:solidFill>
                <a:latin typeface="Arial Rounded MT Bold" panose="020F0704030504030204" pitchFamily="34" charset="0"/>
              </a:rPr>
              <a:t>timely and accurate </a:t>
            </a:r>
            <a:r>
              <a:rPr lang="en-US" sz="2800" dirty="0" smtClean="0">
                <a:solidFill>
                  <a:schemeClr val="tx1"/>
                </a:solidFill>
                <a:latin typeface="Arial Rounded MT Bold" panose="020F0704030504030204" pitchFamily="34" charset="0"/>
              </a:rPr>
              <a:t>disclosures,</a:t>
            </a:r>
            <a:endParaRPr lang="en-ZA" sz="2800" dirty="0">
              <a:solidFill>
                <a:schemeClr val="tx1"/>
              </a:solidFill>
              <a:latin typeface="Arial Rounded MT Bold" panose="020F0704030504030204" pitchFamily="34" charset="0"/>
            </a:endParaRPr>
          </a:p>
          <a:p>
            <a:pPr marL="457200" indent="-457200">
              <a:buFont typeface="Wingdings" panose="05000000000000000000" pitchFamily="2" charset="2"/>
              <a:buChar char="Ø"/>
            </a:pPr>
            <a:r>
              <a:rPr lang="en-US" sz="2800" dirty="0" smtClean="0">
                <a:solidFill>
                  <a:schemeClr val="tx1"/>
                </a:solidFill>
                <a:latin typeface="Arial Rounded MT Bold" panose="020F0704030504030204" pitchFamily="34" charset="0"/>
              </a:rPr>
              <a:t>deal </a:t>
            </a:r>
            <a:r>
              <a:rPr lang="en-US" sz="2800" dirty="0">
                <a:solidFill>
                  <a:schemeClr val="tx1"/>
                </a:solidFill>
                <a:latin typeface="Arial Rounded MT Bold" panose="020F0704030504030204" pitchFamily="34" charset="0"/>
              </a:rPr>
              <a:t>fairly with stakeholder interests, </a:t>
            </a:r>
            <a:r>
              <a:rPr lang="en-US" sz="2800" dirty="0" smtClean="0">
                <a:solidFill>
                  <a:schemeClr val="tx1"/>
                </a:solidFill>
                <a:latin typeface="Arial Rounded MT Bold" panose="020F0704030504030204" pitchFamily="34" charset="0"/>
              </a:rPr>
              <a:t>and</a:t>
            </a:r>
            <a:endParaRPr lang="en-ZA" sz="2800" dirty="0">
              <a:solidFill>
                <a:schemeClr val="tx1"/>
              </a:solidFill>
              <a:latin typeface="Arial Rounded MT Bold" panose="020F0704030504030204" pitchFamily="34" charset="0"/>
            </a:endParaRPr>
          </a:p>
          <a:p>
            <a:pPr marL="457200" indent="-457200">
              <a:buFont typeface="Wingdings" panose="05000000000000000000" pitchFamily="2" charset="2"/>
              <a:buChar char="Ø"/>
            </a:pPr>
            <a:r>
              <a:rPr lang="en-US" sz="2800" dirty="0" smtClean="0">
                <a:solidFill>
                  <a:schemeClr val="tx1"/>
                </a:solidFill>
                <a:latin typeface="Arial Rounded MT Bold" panose="020F0704030504030204" pitchFamily="34" charset="0"/>
              </a:rPr>
              <a:t>maintain </a:t>
            </a:r>
            <a:r>
              <a:rPr lang="en-US" sz="2800" dirty="0">
                <a:solidFill>
                  <a:schemeClr val="tx1"/>
                </a:solidFill>
                <a:latin typeface="Arial Rounded MT Bold" panose="020F0704030504030204" pitchFamily="34" charset="0"/>
              </a:rPr>
              <a:t>high standards of business ethics and integrity. </a:t>
            </a:r>
            <a:endParaRPr lang="en-US" sz="2800" dirty="0" smtClean="0">
              <a:solidFill>
                <a:schemeClr val="tx1"/>
              </a:solidFill>
              <a:latin typeface="Arial Rounded MT Bold" panose="020F0704030504030204" pitchFamily="34" charset="0"/>
            </a:endParaRPr>
          </a:p>
          <a:p>
            <a:pPr marL="457200" indent="-457200">
              <a:buFont typeface="Wingdings" panose="05000000000000000000" pitchFamily="2" charset="2"/>
              <a:buChar char="Ø"/>
            </a:pPr>
            <a:endParaRPr lang="en-ZA" sz="2800" dirty="0">
              <a:solidFill>
                <a:schemeClr val="tx1"/>
              </a:solidFill>
              <a:latin typeface="Arial Rounded MT Bold" panose="020F0704030504030204" pitchFamily="34" charset="0"/>
            </a:endParaRPr>
          </a:p>
          <a:p>
            <a:r>
              <a:rPr lang="en-US" sz="2800" dirty="0">
                <a:solidFill>
                  <a:schemeClr val="tx1"/>
                </a:solidFill>
                <a:latin typeface="Arial Rounded MT Bold" panose="020F0704030504030204" pitchFamily="34" charset="0"/>
              </a:rPr>
              <a:t> </a:t>
            </a:r>
            <a:r>
              <a:rPr lang="en-US" sz="2800" dirty="0" smtClean="0">
                <a:solidFill>
                  <a:schemeClr val="tx1"/>
                </a:solidFill>
                <a:latin typeface="Arial Rounded MT Bold" panose="020F0704030504030204" pitchFamily="34" charset="0"/>
              </a:rPr>
              <a:t>The </a:t>
            </a:r>
            <a:r>
              <a:rPr lang="en-US" sz="2800" dirty="0">
                <a:solidFill>
                  <a:schemeClr val="tx1"/>
                </a:solidFill>
                <a:latin typeface="Arial Rounded MT Bold" panose="020F0704030504030204" pitchFamily="34" charset="0"/>
              </a:rPr>
              <a:t>following governance structures have been </a:t>
            </a:r>
            <a:r>
              <a:rPr lang="en-US" sz="2800" dirty="0" err="1">
                <a:solidFill>
                  <a:schemeClr val="tx1"/>
                </a:solidFill>
                <a:latin typeface="Arial Rounded MT Bold" panose="020F0704030504030204" pitchFamily="34" charset="0"/>
              </a:rPr>
              <a:t>institutionalised</a:t>
            </a:r>
            <a:r>
              <a:rPr lang="en-US" sz="2800" dirty="0">
                <a:solidFill>
                  <a:schemeClr val="tx1"/>
                </a:solidFill>
                <a:latin typeface="Arial Rounded MT Bold" panose="020F0704030504030204" pitchFamily="34" charset="0"/>
              </a:rPr>
              <a:t> within the Office of the Military Ombud.</a:t>
            </a:r>
            <a:endParaRPr lang="en-ZA" sz="2800" dirty="0">
              <a:solidFill>
                <a:schemeClr val="tx1"/>
              </a:solidFill>
              <a:latin typeface="Arial Rounded MT Bold" panose="020F0704030504030204" pitchFamily="34" charset="0"/>
            </a:endParaRPr>
          </a:p>
          <a:p>
            <a:pPr marL="0" marR="0" indent="0" algn="l" defTabSz="1828432" rtl="0" fontAlgn="auto" latinLnBrk="1" hangingPunct="0">
              <a:lnSpc>
                <a:spcPct val="100000"/>
              </a:lnSpc>
              <a:spcBef>
                <a:spcPts val="0"/>
              </a:spcBef>
              <a:spcAft>
                <a:spcPts val="0"/>
              </a:spcAft>
              <a:buClrTx/>
              <a:buSzTx/>
              <a:buFontTx/>
              <a:buNone/>
              <a:tabLst/>
            </a:pPr>
            <a:endParaRPr kumimoji="0" lang="en-ZA" sz="3600" b="0" i="0" u="sng" strike="noStrike" cap="none" spc="0" normalizeH="0" baseline="0" dirty="0">
              <a:ln>
                <a:noFill/>
              </a:ln>
              <a:solidFill>
                <a:schemeClr val="tx1"/>
              </a:solidFill>
              <a:effectLst/>
              <a:uFillTx/>
              <a:latin typeface="Arial Rounded MT Bold" panose="020F0704030504030204" pitchFamily="34" charset="0"/>
              <a:sym typeface="Helvetica Neue"/>
            </a:endParaRPr>
          </a:p>
        </p:txBody>
      </p:sp>
      <p:sp>
        <p:nvSpPr>
          <p:cNvPr id="9" name="Title 1"/>
          <p:cNvSpPr txBox="1">
            <a:spLocks/>
          </p:cNvSpPr>
          <p:nvPr/>
        </p:nvSpPr>
        <p:spPr>
          <a:xfrm>
            <a:off x="4143374" y="28299"/>
            <a:ext cx="20227926"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smtClean="0">
                <a:latin typeface="Arial Rounded MT Bold" panose="020F0704030504030204" pitchFamily="34" charset="0"/>
              </a:rPr>
              <a:t>GOVERNANCE</a:t>
            </a:r>
            <a:endParaRPr lang="en-ZA" sz="4900" b="1"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07522156"/>
              </p:ext>
            </p:extLst>
          </p:nvPr>
        </p:nvGraphicFramePr>
        <p:xfrm>
          <a:off x="4371975" y="5896514"/>
          <a:ext cx="19288126" cy="7119541"/>
        </p:xfrm>
        <a:graphic>
          <a:graphicData uri="http://schemas.openxmlformats.org/drawingml/2006/table">
            <a:tbl>
              <a:tblPr firstRow="1" firstCol="1" bandRow="1"/>
              <a:tblGrid>
                <a:gridCol w="3607881">
                  <a:extLst>
                    <a:ext uri="{9D8B030D-6E8A-4147-A177-3AD203B41FA5}">
                      <a16:colId xmlns:a16="http://schemas.microsoft.com/office/drawing/2014/main" xmlns="" val="20000"/>
                    </a:ext>
                  </a:extLst>
                </a:gridCol>
                <a:gridCol w="5730916">
                  <a:extLst>
                    <a:ext uri="{9D8B030D-6E8A-4147-A177-3AD203B41FA5}">
                      <a16:colId xmlns:a16="http://schemas.microsoft.com/office/drawing/2014/main" xmlns="" val="20001"/>
                    </a:ext>
                  </a:extLst>
                </a:gridCol>
                <a:gridCol w="2712293">
                  <a:extLst>
                    <a:ext uri="{9D8B030D-6E8A-4147-A177-3AD203B41FA5}">
                      <a16:colId xmlns:a16="http://schemas.microsoft.com/office/drawing/2014/main" xmlns="" val="20002"/>
                    </a:ext>
                  </a:extLst>
                </a:gridCol>
                <a:gridCol w="3016494">
                  <a:extLst>
                    <a:ext uri="{9D8B030D-6E8A-4147-A177-3AD203B41FA5}">
                      <a16:colId xmlns:a16="http://schemas.microsoft.com/office/drawing/2014/main" xmlns="" val="20003"/>
                    </a:ext>
                  </a:extLst>
                </a:gridCol>
                <a:gridCol w="2110271">
                  <a:extLst>
                    <a:ext uri="{9D8B030D-6E8A-4147-A177-3AD203B41FA5}">
                      <a16:colId xmlns:a16="http://schemas.microsoft.com/office/drawing/2014/main" xmlns="" val="20004"/>
                    </a:ext>
                  </a:extLst>
                </a:gridCol>
                <a:gridCol w="2110271">
                  <a:extLst>
                    <a:ext uri="{9D8B030D-6E8A-4147-A177-3AD203B41FA5}">
                      <a16:colId xmlns:a16="http://schemas.microsoft.com/office/drawing/2014/main" xmlns="" val="20005"/>
                    </a:ext>
                  </a:extLst>
                </a:gridCol>
              </a:tblGrid>
              <a:tr h="870900">
                <a:tc rowSpan="2">
                  <a:txBody>
                    <a:bodyPr/>
                    <a:lstStyle/>
                    <a:p>
                      <a:pPr algn="ctr">
                        <a:lnSpc>
                          <a:spcPct val="115000"/>
                        </a:lnSpc>
                        <a:spcAft>
                          <a:spcPts val="0"/>
                        </a:spcAft>
                      </a:pPr>
                      <a:r>
                        <a:rPr lang="en-GB" sz="2000" b="1">
                          <a:effectLst/>
                          <a:latin typeface="Arial" panose="020B0604020202020204" pitchFamily="34" charset="0"/>
                          <a:ea typeface="Calibri" panose="020F0502020204030204" pitchFamily="34" charset="0"/>
                          <a:cs typeface="Arial" panose="020B0604020202020204" pitchFamily="34" charset="0"/>
                        </a:rPr>
                        <a:t>Governance Structure</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rowSpan="2">
                  <a:txBody>
                    <a:bodyPr/>
                    <a:lstStyle/>
                    <a:p>
                      <a:pPr algn="ctr">
                        <a:lnSpc>
                          <a:spcPct val="115000"/>
                        </a:lnSpc>
                        <a:spcAft>
                          <a:spcPts val="0"/>
                        </a:spcAft>
                      </a:pPr>
                      <a:r>
                        <a:rPr lang="en-GB" sz="2000" b="1">
                          <a:effectLst/>
                          <a:latin typeface="Arial" panose="020B0604020202020204" pitchFamily="34" charset="0"/>
                          <a:ea typeface="Calibri" panose="020F0502020204030204" pitchFamily="34" charset="0"/>
                          <a:cs typeface="Arial" panose="020B0604020202020204" pitchFamily="34" charset="0"/>
                        </a:rPr>
                        <a:t>Function/Aim</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rowSpan="2">
                  <a:txBody>
                    <a:bodyPr/>
                    <a:lstStyle/>
                    <a:p>
                      <a:pPr algn="ctr">
                        <a:lnSpc>
                          <a:spcPct val="115000"/>
                        </a:lnSpc>
                        <a:spcAft>
                          <a:spcPts val="0"/>
                        </a:spcAft>
                      </a:pPr>
                      <a:r>
                        <a:rPr lang="en-GB" sz="2000" b="1">
                          <a:effectLst/>
                          <a:latin typeface="Arial" panose="020B0604020202020204" pitchFamily="34" charset="0"/>
                          <a:ea typeface="Calibri" panose="020F0502020204030204" pitchFamily="34" charset="0"/>
                          <a:cs typeface="Arial" panose="020B0604020202020204" pitchFamily="34" charset="0"/>
                        </a:rPr>
                        <a:t>Frequency</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rowSpan="2">
                  <a:txBody>
                    <a:bodyPr/>
                    <a:lstStyle/>
                    <a:p>
                      <a:pPr algn="ctr">
                        <a:lnSpc>
                          <a:spcPct val="115000"/>
                        </a:lnSpc>
                        <a:spcAft>
                          <a:spcPts val="0"/>
                        </a:spcAft>
                      </a:pPr>
                      <a:r>
                        <a:rPr lang="en-GB" sz="2000" b="1">
                          <a:effectLst/>
                          <a:latin typeface="Arial" panose="020B0604020202020204" pitchFamily="34" charset="0"/>
                          <a:ea typeface="Calibri" panose="020F0502020204030204" pitchFamily="34" charset="0"/>
                          <a:cs typeface="Arial" panose="020B0604020202020204" pitchFamily="34" charset="0"/>
                        </a:rPr>
                        <a:t>Chairperson</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2">
                  <a:txBody>
                    <a:bodyPr/>
                    <a:lstStyle/>
                    <a:p>
                      <a:pPr algn="ctr">
                        <a:lnSpc>
                          <a:spcPct val="115000"/>
                        </a:lnSpc>
                        <a:spcAft>
                          <a:spcPts val="0"/>
                        </a:spcAft>
                      </a:pPr>
                      <a:r>
                        <a:rPr lang="en-GB" sz="2000" b="1">
                          <a:effectLst/>
                          <a:latin typeface="Arial" panose="020B0604020202020204" pitchFamily="34" charset="0"/>
                          <a:ea typeface="Calibri" panose="020F0502020204030204" pitchFamily="34" charset="0"/>
                          <a:cs typeface="Arial" panose="020B0604020202020204" pitchFamily="34" charset="0"/>
                        </a:rPr>
                        <a:t>Number of Meetings Planned versus Achieved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extLst>
                  <a:ext uri="{0D108BD9-81ED-4DB2-BD59-A6C34878D82A}">
                    <a16:rowId xmlns:a16="http://schemas.microsoft.com/office/drawing/2014/main" xmlns="" val="10000"/>
                  </a:ext>
                </a:extLst>
              </a:tr>
              <a:tr h="43545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Planned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Achieved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1"/>
                  </a:ext>
                </a:extLst>
              </a:tr>
              <a:tr h="435450">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a.</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b.</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c.</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e.</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f.</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2"/>
                  </a:ext>
                </a:extLst>
              </a:tr>
              <a:tr h="870900">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Executive Meeting (EXCO)</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To provide strategic direction to the Office of the Military Ombud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Quarterly</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Military Ombud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4</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4</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70900">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Management Committee (MANCO)</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To ensure oversight over the administrative function within the Office of the Military Ombud.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Monthly</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Deputy Military Ombud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12</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11</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70900">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Military Ombud Dashboard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To act as an oversight body ensuring standardisation compliance to service delivery standards.</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Quarterly</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Military Ombud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4</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6</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42581">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Operations Complaints Assessment Meetings</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To assess newly received complaints</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Weekly</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Chief Director Operations</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52</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22</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870900">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Operations Quality Assurance Dashboard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To provide guidance wrt the standardisation of complaints handling and investigation approach.</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Monthly</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Chief Director Operations (CD Ops)</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12</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14</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870900">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Corporate Support Management Meeting</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The management and co-ordination of the Corporate Support environments daily activities.</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Twice a Month</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Chief Corporate Support (CCS)</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effectLst/>
                          <a:latin typeface="Arial" panose="020B0604020202020204" pitchFamily="34" charset="0"/>
                          <a:ea typeface="Calibri" panose="020F0502020204030204" pitchFamily="34" charset="0"/>
                          <a:cs typeface="Arial" panose="020B0604020202020204" pitchFamily="34" charset="0"/>
                        </a:rPr>
                        <a:t>20</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14</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98993197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43375" cy="13716000"/>
          </a:xfrm>
          <a:prstGeom prst="rect">
            <a:avLst/>
          </a:prstGeom>
          <a:solidFill>
            <a:srgbClr val="0D7E40"/>
          </a:solidFill>
          <a:ln>
            <a:solidFill>
              <a:srgbClr val="0D7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4061883" y="1956246"/>
            <a:ext cx="20309417" cy="10831689"/>
          </a:xfrm>
          <a:prstGeom prst="rect">
            <a:avLst/>
          </a:prstGeom>
        </p:spPr>
        <p:txBody>
          <a:bodyPr/>
          <a:lstStyle/>
          <a:p>
            <a:pPr lvl="0"/>
            <a:endParaRPr lang="en-ZA" dirty="0"/>
          </a:p>
          <a:p>
            <a:pPr lvl="0">
              <a:buChar char="•"/>
            </a:pPr>
            <a:endParaRPr lang="en-ZA" dirty="0"/>
          </a:p>
        </p:txBody>
      </p:sp>
      <p:grpSp>
        <p:nvGrpSpPr>
          <p:cNvPr id="16" name="Group 15"/>
          <p:cNvGrpSpPr/>
          <p:nvPr/>
        </p:nvGrpSpPr>
        <p:grpSpPr>
          <a:xfrm>
            <a:off x="28141" y="269838"/>
            <a:ext cx="4115234" cy="5191435"/>
            <a:chOff x="28141" y="859778"/>
            <a:chExt cx="4115234" cy="5191435"/>
          </a:xfrm>
        </p:grpSpPr>
        <p:pic>
          <p:nvPicPr>
            <p:cNvPr id="17" name="image5.png"/>
            <p:cNvPicPr/>
            <p:nvPr/>
          </p:nvPicPr>
          <p:blipFill>
            <a:blip r:embed="rId2">
              <a:extLst/>
            </a:blip>
            <a:stretch>
              <a:fillRect/>
            </a:stretch>
          </p:blipFill>
          <p:spPr>
            <a:xfrm>
              <a:off x="28141" y="859778"/>
              <a:ext cx="4115234" cy="3880663"/>
            </a:xfrm>
            <a:prstGeom prst="rect">
              <a:avLst/>
            </a:prstGeom>
            <a:ln w="12700">
              <a:miter lim="400000"/>
            </a:ln>
          </p:spPr>
        </p:pic>
        <p:sp>
          <p:nvSpPr>
            <p:cNvPr id="18" name="Shape 294"/>
            <p:cNvSpPr/>
            <p:nvPr/>
          </p:nvSpPr>
          <p:spPr>
            <a:xfrm>
              <a:off x="28141" y="4804722"/>
              <a:ext cx="4115234"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1632753">
                <a:defRPr sz="3500" cap="all">
                  <a:solidFill>
                    <a:srgbClr val="FFDE17"/>
                  </a:solidFill>
                  <a:latin typeface="Impact"/>
                  <a:ea typeface="Impact"/>
                  <a:cs typeface="Impact"/>
                  <a:sym typeface="Impact"/>
                </a:defRPr>
              </a:lvl1pPr>
            </a:lstStyle>
            <a:p>
              <a:pPr lvl="0" algn="ctr">
                <a:defRPr sz="1800" cap="none">
                  <a:solidFill>
                    <a:srgbClr val="000000"/>
                  </a:solidFill>
                </a:defRPr>
              </a:pPr>
              <a:r>
                <a:rPr sz="2500" cap="all" dirty="0">
                  <a:solidFill>
                    <a:srgbClr val="FFDE17"/>
                  </a:solidFill>
                  <a:latin typeface="Arial Black" panose="020B0A04020102020204" pitchFamily="34" charset="0"/>
                </a:rPr>
                <a:t>Independent </a:t>
              </a:r>
              <a:endParaRPr lang="en-ZA" sz="2500" cap="all" dirty="0" smtClean="0">
                <a:solidFill>
                  <a:srgbClr val="FFDE17"/>
                </a:solidFill>
                <a:latin typeface="Arial Black" panose="020B0A04020102020204" pitchFamily="34" charset="0"/>
              </a:endParaRPr>
            </a:p>
            <a:p>
              <a:pPr lvl="0" algn="ctr">
                <a:defRPr sz="1800" cap="none">
                  <a:solidFill>
                    <a:srgbClr val="000000"/>
                  </a:solidFill>
                </a:defRPr>
              </a:pPr>
              <a:r>
                <a:rPr lang="en-ZA" sz="2500" cap="all" dirty="0" smtClean="0">
                  <a:solidFill>
                    <a:srgbClr val="FFDE17"/>
                  </a:solidFill>
                  <a:latin typeface="Arial Black" panose="020B0A04020102020204" pitchFamily="34" charset="0"/>
                </a:rPr>
                <a:t>&amp;</a:t>
              </a:r>
            </a:p>
            <a:p>
              <a:pPr lvl="0" algn="ctr">
                <a:defRPr sz="1800" cap="none">
                  <a:solidFill>
                    <a:srgbClr val="000000"/>
                  </a:solidFill>
                </a:defRPr>
              </a:pPr>
              <a:r>
                <a:rPr sz="2500" cap="all" dirty="0" smtClean="0">
                  <a:solidFill>
                    <a:srgbClr val="FFDE17"/>
                  </a:solidFill>
                  <a:latin typeface="Arial Black" panose="020B0A04020102020204" pitchFamily="34" charset="0"/>
                </a:rPr>
                <a:t>Impartial</a:t>
              </a:r>
              <a:endParaRPr sz="2500" cap="all" dirty="0">
                <a:solidFill>
                  <a:srgbClr val="FFDE17"/>
                </a:solidFill>
                <a:latin typeface="Arial Black" panose="020B0A04020102020204" pitchFamily="34" charset="0"/>
              </a:endParaRPr>
            </a:p>
          </p:txBody>
        </p:sp>
      </p:grpSp>
      <p:sp>
        <p:nvSpPr>
          <p:cNvPr id="8" name="TextBox 7"/>
          <p:cNvSpPr txBox="1"/>
          <p:nvPr/>
        </p:nvSpPr>
        <p:spPr>
          <a:xfrm>
            <a:off x="4274002" y="1894115"/>
            <a:ext cx="19696341" cy="19389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rtl="0" latinLnBrk="1" hangingPunct="0"/>
            <a:r>
              <a:rPr lang="en-ZA" u="sng" dirty="0" smtClean="0">
                <a:solidFill>
                  <a:schemeClr val="tx1"/>
                </a:solidFill>
                <a:latin typeface="Arial Rounded MT Bold" panose="020F0704030504030204" pitchFamily="34" charset="0"/>
              </a:rPr>
              <a:t>Strategic Risks</a:t>
            </a:r>
            <a:r>
              <a:rPr lang="en-ZA" dirty="0" smtClean="0">
                <a:solidFill>
                  <a:schemeClr val="tx1"/>
                </a:solidFill>
                <a:latin typeface="Arial Rounded MT Bold" panose="020F0704030504030204" pitchFamily="34" charset="0"/>
              </a:rPr>
              <a:t>. </a:t>
            </a:r>
            <a:r>
              <a:rPr lang="en-US" sz="2800" dirty="0">
                <a:solidFill>
                  <a:schemeClr val="tx1"/>
                </a:solidFill>
                <a:latin typeface="Arial Rounded MT Bold" panose="020F0704030504030204" pitchFamily="34" charset="0"/>
              </a:rPr>
              <a:t>During the year under review the Office continued to dedicate and commit its efforts towards an improved and effective enterprise risk management approach. The transversal enterprise risks impact on the Office from the strategic output and outcome perspective, continued to be subjected to regular monitoring and </a:t>
            </a:r>
            <a:r>
              <a:rPr lang="en-US" sz="2800" dirty="0" smtClean="0">
                <a:solidFill>
                  <a:schemeClr val="tx1"/>
                </a:solidFill>
                <a:latin typeface="Arial Rounded MT Bold" panose="020F0704030504030204" pitchFamily="34" charset="0"/>
              </a:rPr>
              <a:t>    scrutiny </a:t>
            </a:r>
            <a:r>
              <a:rPr lang="en-US" sz="2800" dirty="0">
                <a:solidFill>
                  <a:schemeClr val="tx1"/>
                </a:solidFill>
                <a:latin typeface="Arial Rounded MT Bold" panose="020F0704030504030204" pitchFamily="34" charset="0"/>
              </a:rPr>
              <a:t>by the Management Forums and oversight governance structures such as the EXCO and MANCO.</a:t>
            </a:r>
            <a:endParaRPr kumimoji="0" lang="en-ZA" sz="2800" b="0" i="0" u="sng" strike="noStrike" cap="none" spc="0" normalizeH="0" baseline="0" dirty="0">
              <a:ln>
                <a:noFill/>
              </a:ln>
              <a:solidFill>
                <a:schemeClr val="tx1"/>
              </a:solidFill>
              <a:effectLst/>
              <a:uFillTx/>
              <a:latin typeface="Arial Rounded MT Bold" panose="020F0704030504030204" pitchFamily="34" charset="0"/>
              <a:sym typeface="Helvetica Neue"/>
            </a:endParaRPr>
          </a:p>
        </p:txBody>
      </p:sp>
      <p:sp>
        <p:nvSpPr>
          <p:cNvPr id="9" name="Title 1"/>
          <p:cNvSpPr txBox="1">
            <a:spLocks/>
          </p:cNvSpPr>
          <p:nvPr/>
        </p:nvSpPr>
        <p:spPr>
          <a:xfrm>
            <a:off x="4143374" y="28299"/>
            <a:ext cx="20227926" cy="1852187"/>
          </a:xfrm>
          <a:prstGeom prst="rect">
            <a:avLst/>
          </a:prstGeom>
        </p:spPr>
        <p:txBody>
          <a:bodyPr anchor="ctr">
            <a:normAutofit/>
          </a:bodyPr>
          <a:lstStyle>
            <a:lvl1pPr algn="l" defTabSz="1827886" rtl="0" eaLnBrk="1" latinLnBrk="0" hangingPunct="1">
              <a:lnSpc>
                <a:spcPct val="80000"/>
              </a:lnSpc>
              <a:spcBef>
                <a:spcPct val="0"/>
              </a:spcBef>
              <a:buNone/>
              <a:defRPr sz="9995" kern="1200" cap="all" spc="200" baseline="0">
                <a:solidFill>
                  <a:schemeClr val="tx1">
                    <a:lumMod val="95000"/>
                    <a:lumOff val="5000"/>
                  </a:schemeClr>
                </a:solidFill>
                <a:latin typeface="+mj-lt"/>
                <a:ea typeface="+mj-ea"/>
                <a:cs typeface="+mj-cs"/>
              </a:defRPr>
            </a:lvl1pPr>
          </a:lstStyle>
          <a:p>
            <a:pPr algn="ctr"/>
            <a:r>
              <a:rPr lang="en-ZA" sz="8000" b="1" smtClean="0">
                <a:latin typeface="Arial Rounded MT Bold" panose="020F0704030504030204" pitchFamily="34" charset="0"/>
              </a:rPr>
              <a:t>GOVERNANCE</a:t>
            </a:r>
            <a:endParaRPr lang="en-ZA" sz="4900" b="1" dirty="0">
              <a:latin typeface="Arial Rounded MT Bold" panose="020F07040305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029728176"/>
              </p:ext>
            </p:extLst>
          </p:nvPr>
        </p:nvGraphicFramePr>
        <p:xfrm>
          <a:off x="4331152" y="4429125"/>
          <a:ext cx="19300373" cy="8434569"/>
        </p:xfrm>
        <a:graphic>
          <a:graphicData uri="http://schemas.openxmlformats.org/drawingml/2006/table">
            <a:tbl>
              <a:tblPr firstRow="1" firstCol="1" bandRow="1"/>
              <a:tblGrid>
                <a:gridCol w="3570627">
                  <a:extLst>
                    <a:ext uri="{9D8B030D-6E8A-4147-A177-3AD203B41FA5}">
                      <a16:colId xmlns:a16="http://schemas.microsoft.com/office/drawing/2014/main" xmlns="" val="20000"/>
                    </a:ext>
                  </a:extLst>
                </a:gridCol>
                <a:gridCol w="4942306">
                  <a:extLst>
                    <a:ext uri="{9D8B030D-6E8A-4147-A177-3AD203B41FA5}">
                      <a16:colId xmlns:a16="http://schemas.microsoft.com/office/drawing/2014/main" xmlns="" val="20001"/>
                    </a:ext>
                  </a:extLst>
                </a:gridCol>
                <a:gridCol w="5393720">
                  <a:extLst>
                    <a:ext uri="{9D8B030D-6E8A-4147-A177-3AD203B41FA5}">
                      <a16:colId xmlns:a16="http://schemas.microsoft.com/office/drawing/2014/main" xmlns="" val="20002"/>
                    </a:ext>
                  </a:extLst>
                </a:gridCol>
                <a:gridCol w="5393720">
                  <a:extLst>
                    <a:ext uri="{9D8B030D-6E8A-4147-A177-3AD203B41FA5}">
                      <a16:colId xmlns:a16="http://schemas.microsoft.com/office/drawing/2014/main" xmlns="" val="20003"/>
                    </a:ext>
                  </a:extLst>
                </a:gridCol>
              </a:tblGrid>
              <a:tr h="937176">
                <a:tc rowSpan="2">
                  <a:txBody>
                    <a:bodyPr/>
                    <a:lstStyle/>
                    <a:p>
                      <a:pPr algn="ctr">
                        <a:lnSpc>
                          <a:spcPct val="107000"/>
                        </a:lnSpc>
                        <a:spcAft>
                          <a:spcPts val="0"/>
                        </a:spcAft>
                        <a:tabLst>
                          <a:tab pos="180340" algn="l"/>
                          <a:tab pos="540385" algn="l"/>
                          <a:tab pos="457200" algn="l"/>
                        </a:tabLst>
                      </a:pPr>
                      <a:r>
                        <a:rPr lang="en-GB" sz="2000" b="1" dirty="0">
                          <a:effectLst/>
                          <a:latin typeface="Arial" panose="020B0604020202020204" pitchFamily="34" charset="0"/>
                          <a:ea typeface="Times New Roman" panose="02020603050405020304" pitchFamily="18" charset="0"/>
                          <a:cs typeface="Arial" panose="020B0604020202020204" pitchFamily="34" charset="0"/>
                        </a:rPr>
                        <a:t>Strategic Objective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tabLst>
                          <a:tab pos="180340" algn="l"/>
                          <a:tab pos="540385" algn="l"/>
                          <a:tab pos="457200" algn="l"/>
                        </a:tabLst>
                      </a:pPr>
                      <a:r>
                        <a:rPr lang="en-GB" sz="2000" b="1">
                          <a:effectLst/>
                          <a:latin typeface="Arial" panose="020B0604020202020204" pitchFamily="34" charset="0"/>
                          <a:ea typeface="Times New Roman" panose="02020603050405020304" pitchFamily="18" charset="0"/>
                          <a:cs typeface="Arial" panose="020B0604020202020204" pitchFamily="34" charset="0"/>
                        </a:rPr>
                        <a:t>Military Ombud Delivery (Aligned with Military Ombud Strategy Map)</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tabLst>
                          <a:tab pos="180340" algn="l"/>
                          <a:tab pos="540385" algn="l"/>
                          <a:tab pos="457200" algn="l"/>
                        </a:tabLst>
                      </a:pPr>
                      <a:r>
                        <a:rPr lang="en-GB" sz="2000" b="1">
                          <a:effectLst/>
                          <a:latin typeface="Arial" panose="020B0604020202020204" pitchFamily="34" charset="0"/>
                          <a:ea typeface="Times New Roman" panose="02020603050405020304" pitchFamily="18" charset="0"/>
                          <a:cs typeface="Arial" panose="020B0604020202020204" pitchFamily="34" charset="0"/>
                        </a:rPr>
                        <a:t>Risk Description</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tabLst>
                          <a:tab pos="180340" algn="l"/>
                          <a:tab pos="540385" algn="l"/>
                          <a:tab pos="457200" algn="l"/>
                        </a:tabLst>
                      </a:pPr>
                      <a:r>
                        <a:rPr lang="en-GB" sz="2000" b="1">
                          <a:effectLst/>
                          <a:latin typeface="Arial" panose="020B0604020202020204" pitchFamily="34" charset="0"/>
                          <a:ea typeface="Times New Roman" panose="02020603050405020304" pitchFamily="18" charset="0"/>
                          <a:cs typeface="Arial" panose="020B0604020202020204" pitchFamily="34" charset="0"/>
                        </a:rPr>
                        <a:t>Risk Response</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xmlns="" val="10000"/>
                  </a:ext>
                </a:extLst>
              </a:tr>
              <a:tr h="937176">
                <a:tc vMerge="1">
                  <a:txBody>
                    <a:bodyPr/>
                    <a:lstStyle/>
                    <a:p>
                      <a:endParaRPr lang="en-ZA"/>
                    </a:p>
                  </a:txBody>
                  <a:tcPr/>
                </a:tc>
                <a:tc>
                  <a:txBody>
                    <a:bodyPr/>
                    <a:lstStyle/>
                    <a:p>
                      <a:pPr algn="ctr">
                        <a:lnSpc>
                          <a:spcPct val="107000"/>
                        </a:lnSpc>
                        <a:spcAft>
                          <a:spcPts val="0"/>
                        </a:spcAft>
                        <a:tabLst>
                          <a:tab pos="180340" algn="l"/>
                          <a:tab pos="540385" algn="l"/>
                          <a:tab pos="45720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a.</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tabLst>
                          <a:tab pos="180340" algn="l"/>
                          <a:tab pos="540385" algn="l"/>
                          <a:tab pos="45720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b.</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tabLst>
                          <a:tab pos="180340" algn="l"/>
                          <a:tab pos="540385" algn="l"/>
                          <a:tab pos="45720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c.</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01"/>
                  </a:ext>
                </a:extLst>
              </a:tr>
              <a:tr h="1874347">
                <a:tc>
                  <a:txBody>
                    <a:bodyPr/>
                    <a:lstStyle/>
                    <a:p>
                      <a:pPr algn="l">
                        <a:lnSpc>
                          <a:spcPct val="107000"/>
                        </a:lnSpc>
                        <a:spcAft>
                          <a:spcPts val="0"/>
                        </a:spcAft>
                        <a:tabLst>
                          <a:tab pos="180340" algn="l"/>
                          <a:tab pos="540385" algn="l"/>
                          <a:tab pos="45720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To ensure strategic direction to the Office of the Military Ombud in-line with governments intent and expectations.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180340" algn="l"/>
                          <a:tab pos="540385" algn="l"/>
                          <a:tab pos="45720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D4 – Ensure Military Ombud Services in compliance with Regulatory Framework</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180340" algn="l"/>
                          <a:tab pos="540385" algn="l"/>
                          <a:tab pos="45720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The Military Ombud Act does not address the governance and accountability framework hampering the Office in obtaining institutional and financial independence.</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tabLst>
                          <a:tab pos="180340" algn="l"/>
                          <a:tab pos="540385" algn="l"/>
                          <a:tab pos="45720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Updating of the Military Ombud Act and Regulations.</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11523">
                <a:tc>
                  <a:txBody>
                    <a:bodyPr/>
                    <a:lstStyle/>
                    <a:p>
                      <a:pPr algn="l">
                        <a:lnSpc>
                          <a:spcPct val="107000"/>
                        </a:lnSpc>
                        <a:spcAft>
                          <a:spcPts val="0"/>
                        </a:spcAft>
                        <a:tabLst>
                          <a:tab pos="180340" algn="l"/>
                          <a:tab pos="540385" algn="l"/>
                          <a:tab pos="45720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To ensure strategic direction to the Office of the Military Ombud in-line with governments intent and expectations.</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180340" algn="l"/>
                          <a:tab pos="540385" algn="l"/>
                          <a:tab pos="45720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D1 – Govern Military Ombud commitments in accordance with government policy and strategy</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180340" algn="l"/>
                          <a:tab pos="540385" algn="l"/>
                          <a:tab pos="45720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Independence is at risk.</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tabLst>
                          <a:tab pos="180340" algn="l"/>
                          <a:tab pos="540385" algn="l"/>
                          <a:tab pos="45720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Updating of the Military Ombud Act and Regulations.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7000"/>
                        </a:lnSpc>
                        <a:spcAft>
                          <a:spcPts val="0"/>
                        </a:spcAft>
                        <a:buFont typeface="Symbol" panose="05050102010706020507" pitchFamily="18" charset="2"/>
                        <a:buChar char=""/>
                        <a:tabLst>
                          <a:tab pos="180340" algn="l"/>
                          <a:tab pos="540385" algn="l"/>
                          <a:tab pos="45720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Conducting of a public perception survey and the intensifying of stakeholder engagements, education, awareness and outreach programmes on the mandate of the Office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74347">
                <a:tc>
                  <a:txBody>
                    <a:bodyPr/>
                    <a:lstStyle/>
                    <a:p>
                      <a:pPr algn="l">
                        <a:lnSpc>
                          <a:spcPct val="107000"/>
                        </a:lnSpc>
                        <a:spcAft>
                          <a:spcPts val="0"/>
                        </a:spcAft>
                        <a:tabLst>
                          <a:tab pos="180340" algn="l"/>
                          <a:tab pos="540385" algn="l"/>
                          <a:tab pos="45720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To administrate Military Ombud’s resources as prescribed in the regulatory framework.</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180340" algn="l"/>
                          <a:tab pos="540385" algn="l"/>
                          <a:tab pos="45720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D4 – Ensure Military Ombud Services in compliance with Regulatory Framework</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180340" algn="l"/>
                          <a:tab pos="540385" algn="l"/>
                          <a:tab pos="45720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The credibility, integrity and provision of management reports of complaints lodged and captured/registered are unreliable due to the limited availability of information.</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tabLst>
                          <a:tab pos="180340" algn="l"/>
                          <a:tab pos="540385" algn="l"/>
                          <a:tab pos="45720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Development of a Case and Matter Management System.</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7000"/>
                        </a:lnSpc>
                        <a:spcAft>
                          <a:spcPts val="0"/>
                        </a:spcAft>
                        <a:buFont typeface="Symbol" panose="05050102010706020507" pitchFamily="18" charset="2"/>
                        <a:buChar char=""/>
                        <a:tabLst>
                          <a:tab pos="180340" algn="l"/>
                          <a:tab pos="540385" algn="l"/>
                          <a:tab pos="45720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Complaints Handling Manual was reviewed and updated. </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641801097"/>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29F68FFC-748B-4FC3-BF39-7F84A6D5840F}"/>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E2BB19"/>
      </a:accent1>
      <a:accent2>
        <a:srgbClr val="EFD562"/>
      </a:accent2>
      <a:accent3>
        <a:srgbClr val="AA8C14"/>
      </a:accent3>
      <a:accent4>
        <a:srgbClr val="868789"/>
      </a:accent4>
      <a:accent5>
        <a:srgbClr val="B1B2B4"/>
      </a:accent5>
      <a:accent6>
        <a:srgbClr val="333C3C"/>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AFCFF"/>
        </a:solidFill>
        <a:ln w="25400" cap="flat">
          <a:solidFill>
            <a:srgbClr val="E2BB19"/>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1828432"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737572"/>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E2BB19"/>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1828432"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737572"/>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6515</TotalTime>
  <Words>4401</Words>
  <Application>Microsoft Office PowerPoint</Application>
  <PresentationFormat>Custom</PresentationFormat>
  <Paragraphs>927</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Integral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How to Contact us</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Jacha, Queeneth Nthombikayise</dc:creator>
  <cp:lastModifiedBy>USER</cp:lastModifiedBy>
  <cp:revision>171</cp:revision>
  <cp:lastPrinted>2020-10-13T12:36:45Z</cp:lastPrinted>
  <dcterms:modified xsi:type="dcterms:W3CDTF">2020-11-03T11:16:09Z</dcterms:modified>
</cp:coreProperties>
</file>