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0" r:id="rId2"/>
    <p:sldId id="2041" r:id="rId3"/>
    <p:sldId id="2038" r:id="rId4"/>
    <p:sldId id="2039" r:id="rId5"/>
    <p:sldId id="2061" r:id="rId6"/>
    <p:sldId id="2063" r:id="rId7"/>
    <p:sldId id="297" r:id="rId8"/>
    <p:sldId id="2055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210" y="-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7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8211E-9770-41DF-83D0-810E1A0906F6}" type="datetimeFigureOut">
              <a:rPr lang="en-ZA" smtClean="0"/>
              <a:pPr/>
              <a:t>2020/10/29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3F830-621F-4F4D-8AF9-BF78DF8A6D9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12735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104E0-309D-4AB1-9F3E-18D8F3E37B29}" type="datetimeFigureOut">
              <a:rPr lang="en-ZA" smtClean="0"/>
              <a:pPr/>
              <a:t>2020/10/29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E2DD-FB8F-4157-940A-E3B8B514D0D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00095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1pPr>
            <a:lvl2pPr marL="757040" indent="-291169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2pPr>
            <a:lvl3pPr marL="1164677" indent="-23293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3pPr>
            <a:lvl4pPr marL="1630548" indent="-23293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4pPr>
            <a:lvl5pPr marL="2096418" indent="-23293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5pPr>
            <a:lvl6pPr marL="2562289" indent="-232936" defTabSz="46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6pPr>
            <a:lvl7pPr marL="3028159" indent="-232936" defTabSz="46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7pPr>
            <a:lvl8pPr marL="3494031" indent="-232936" defTabSz="46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8pPr>
            <a:lvl9pPr marL="3959901" indent="-232936" defTabSz="4658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itchFamily="34" charset="-128"/>
              </a:defRPr>
            </a:lvl9pPr>
          </a:lstStyle>
          <a:p>
            <a:fld id="{CB23A657-0FE4-40FD-8861-3AF8735E6FF9}" type="slidenum">
              <a:rPr lang="en-ZA" altLang="en-US" smtClean="0"/>
              <a:pPr/>
              <a:t>1</a:t>
            </a:fld>
            <a:endParaRPr lang="en-ZA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3742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074CF-F3D7-472C-AB84-A4F1FC03AD6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936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074CF-F3D7-472C-AB84-A4F1FC03AD6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871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074CF-F3D7-472C-AB84-A4F1FC03AD6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85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074CF-F3D7-472C-AB84-A4F1FC03AD6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076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074CF-F3D7-472C-AB84-A4F1FC03AD6C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Z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26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45D6-8DAC-440D-BA96-F35058A2A5A0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2032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7824-3C18-437A-8A82-00366615DC8D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1688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12B7-A6DF-4950-9E46-E8277CC45CAF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12817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buFont typeface="+mj-lt"/>
              <a:buAutoNum type="arabicPeriod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F4E0-09CF-465B-A129-0A4208E4003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30200"/>
            <a:ext cx="10642600" cy="787400"/>
          </a:xfrm>
        </p:spPr>
        <p:txBody>
          <a:bodyPr anchor="ctr">
            <a:noAutofit/>
          </a:bodyPr>
          <a:lstStyle>
            <a:lvl1pPr marL="0" indent="0" algn="ctr">
              <a:buNone/>
              <a:defRPr sz="2400" b="1">
                <a:solidFill>
                  <a:srgbClr val="F967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 b="1">
                <a:solidFill>
                  <a:srgbClr val="EF47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 b="1">
                <a:solidFill>
                  <a:srgbClr val="EF47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 b="1">
                <a:solidFill>
                  <a:srgbClr val="EF47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 b="1">
                <a:solidFill>
                  <a:srgbClr val="EF47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enter Heading</a:t>
            </a:r>
          </a:p>
        </p:txBody>
      </p:sp>
    </p:spTree>
    <p:extLst>
      <p:ext uri="{BB962C8B-B14F-4D97-AF65-F5344CB8AC3E}">
        <p14:creationId xmlns:p14="http://schemas.microsoft.com/office/powerpoint/2010/main" xmlns="" val="60211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3" y="836712"/>
            <a:ext cx="5802875" cy="2088232"/>
          </a:xfrm>
        </p:spPr>
        <p:txBody>
          <a:bodyPr anchor="ctr"/>
          <a:lstStyle>
            <a:lvl1pPr algn="ctr">
              <a:defRPr sz="1800" b="1">
                <a:solidFill>
                  <a:srgbClr val="F967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17099" y="3068960"/>
            <a:ext cx="5825067" cy="1368152"/>
          </a:xfrm>
        </p:spPr>
        <p:txBody>
          <a:bodyPr anchor="ctr"/>
          <a:lstStyle>
            <a:lvl1pPr marL="0" indent="0" algn="ctr">
              <a:buNone/>
              <a:defRPr sz="1500" b="1">
                <a:solidFill>
                  <a:srgbClr val="F9671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Enter Meeting and Presenter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9119" y="6205539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B045D-CC78-4883-9145-466272C7FEAE}" type="datetime1">
              <a:rPr lang="en-ZA" altLang="en-US" smtClean="0"/>
              <a:pPr>
                <a:defRPr/>
              </a:pPr>
              <a:t>2020/10/29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771AC7C-942F-450F-AE9F-48ABDBD49A1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Text Placeholder 8"/>
          <p:cNvSpPr txBox="1">
            <a:spLocks/>
          </p:cNvSpPr>
          <p:nvPr userDrawn="1"/>
        </p:nvSpPr>
        <p:spPr>
          <a:xfrm>
            <a:off x="99285" y="4747395"/>
            <a:ext cx="3462867" cy="4445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rgbClr val="005D28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8"/>
          <p:cNvSpPr txBox="1">
            <a:spLocks/>
          </p:cNvSpPr>
          <p:nvPr userDrawn="1"/>
        </p:nvSpPr>
        <p:spPr>
          <a:xfrm>
            <a:off x="-17099" y="4581128"/>
            <a:ext cx="3462867" cy="4445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ZA" sz="105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9196" y="4717119"/>
            <a:ext cx="4550635" cy="448816"/>
          </a:xfrm>
        </p:spPr>
        <p:txBody>
          <a:bodyPr anchor="ctr"/>
          <a:lstStyle>
            <a:lvl1pPr marL="0" indent="0" algn="ctr">
              <a:buNone/>
              <a:defRPr sz="1050" b="1">
                <a:solidFill>
                  <a:srgbClr val="005D2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75" indent="0">
              <a:buNone/>
              <a:defRPr/>
            </a:lvl2pPr>
            <a:lvl3pPr marL="514350" indent="0">
              <a:buNone/>
              <a:defRPr/>
            </a:lvl3pPr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 dirty="0"/>
              <a:t>Click to enter Date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49241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219C6-9DCD-4B25-8045-661A28C93840}" type="datetime1">
              <a:rPr lang="en-US" altLang="en-US" smtClean="0"/>
              <a:pPr>
                <a:defRPr/>
              </a:pPr>
              <a:t>10/29/2020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25624" y="3150840"/>
            <a:ext cx="50863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ZA" sz="2800" b="1" dirty="0">
                <a:solidFill>
                  <a:srgbClr val="F9671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xmlns="" val="161351558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ADE0-49DC-4A28-BF49-0BF9DC57B2D4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56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6EDD9-D03B-4E0E-ABD5-FB6A87CEB21E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34341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0FD2-40B9-437A-84D6-B51013DB7CEC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3273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2950-9FDF-4929-88F8-4F0C1FE64A5C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3091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C371-C6CB-4F5F-AB07-E69E2EBDA0D7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75879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EA66-94E9-42CB-97CA-97721DFDB0E2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11399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1B9D4-21CE-4D3D-A416-DC560DBC0E0A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55887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08985-4D03-44E8-A084-91A322F83404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0358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BF36D-4BBF-4820-A055-62E602DF9473}" type="datetime1">
              <a:rPr lang="en-ZA" smtClean="0"/>
              <a:pPr/>
              <a:t>2020/10/29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1AF27-859B-4FF8-B771-80D758C40D2B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57863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  <p:sldLayoutId id="2147483666" r:id="rId13"/>
    <p:sldLayoutId id="2147483667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11176" y="1804910"/>
            <a:ext cx="5802875" cy="162409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STATE OF THE EMFULENI LM</a:t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COGTA PERSPECTIVE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54327" y="4184089"/>
            <a:ext cx="3412976" cy="601149"/>
          </a:xfrm>
        </p:spPr>
        <p:txBody>
          <a:bodyPr>
            <a:noAutofit/>
          </a:bodyPr>
          <a:lstStyle/>
          <a:p>
            <a:endParaRPr lang="en-ZA" sz="1000" dirty="0"/>
          </a:p>
          <a:p>
            <a:endParaRPr lang="en-ZA" sz="1600" dirty="0">
              <a:solidFill>
                <a:schemeClr val="accent2"/>
              </a:solidFill>
            </a:endParaRPr>
          </a:p>
          <a:p>
            <a:r>
              <a:rPr lang="en-ZA" sz="1600" dirty="0"/>
              <a:t>14 OCTOBER 2020</a:t>
            </a:r>
          </a:p>
          <a:p>
            <a:endParaRPr lang="en-ZA" sz="1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1AC7C-942F-450F-AE9F-48ABDBD49A1A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D4C0FF2-D7F4-4A0F-AC06-1C9E46CFF573}"/>
              </a:ext>
            </a:extLst>
          </p:cNvPr>
          <p:cNvSpPr/>
          <p:nvPr/>
        </p:nvSpPr>
        <p:spPr>
          <a:xfrm>
            <a:off x="1654785" y="3292055"/>
            <a:ext cx="6955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PRESENTING TO THE PORTFOLIO COMMITTEE</a:t>
            </a:r>
          </a:p>
        </p:txBody>
      </p:sp>
    </p:spTree>
    <p:extLst>
      <p:ext uri="{BB962C8B-B14F-4D97-AF65-F5344CB8AC3E}">
        <p14:creationId xmlns:p14="http://schemas.microsoft.com/office/powerpoint/2010/main" xmlns="" val="3973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470" y="890939"/>
            <a:ext cx="11797059" cy="5762110"/>
          </a:xfrm>
        </p:spPr>
        <p:txBody>
          <a:bodyPr>
            <a:normAutofit fontScale="40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Under intervention </a:t>
            </a:r>
            <a:r>
              <a:rPr lang="en-US" sz="5100" b="1" i="1" dirty="0">
                <a:latin typeface="Arial" panose="020B0604020202020204" pitchFamily="34" charset="0"/>
                <a:cs typeface="Arial" panose="020B0604020202020204" pitchFamily="34" charset="0"/>
              </a:rPr>
              <a:t>(139 (1)(b) and (5) 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since 2018 </a:t>
            </a:r>
            <a:r>
              <a:rPr lang="en-US" sz="5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(Failed intervention)</a:t>
            </a:r>
            <a:r>
              <a:rPr lang="en-US" sz="5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and has been extended, 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mainly as a result of: 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romanL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Sanitation crisis with sewerage spillages in public places and spilling into Vaal River System 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(national crisis).</a:t>
            </a:r>
          </a:p>
          <a:p>
            <a:pPr marL="971550" lvl="1" indent="-514350" algn="just">
              <a:lnSpc>
                <a:spcPct val="110000"/>
              </a:lnSpc>
              <a:buFont typeface="+mj-lt"/>
              <a:buAutoNum type="romanLcPeriod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Financial challenges as a result of no revenue generated and other leakages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 (corruption, wastage, incompetence, litigations etc.).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Collapse in governance and institutional systems 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(non-compliance to the prescripts), 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including vacancies at senior management positions for a prolonged period.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Political instability, with a change of Mayors in a short space of time and alleged interference. 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Moratorium on development due to sanitation infrastructure reaching maximum capacity.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Adverse Human Rights findings on impact of sewer spillage/pollution on the health of the people of Emfuleni.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Economy in bad state and declining 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(decline in steel manufacturing, impact of Covid-19 and others).</a:t>
            </a:r>
          </a:p>
          <a:p>
            <a:pPr marL="342900" indent="-34290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Poorest region in the province with high unemployment and migration rates from especially the Free State.</a:t>
            </a:r>
          </a:p>
          <a:p>
            <a:pPr marL="338138" indent="-338138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Several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litigations and litigations by companies and some formations.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AF27-859B-4FF8-B771-80D758C40D2B}" type="slidenum">
              <a:rPr lang="en-ZA" smtClean="0"/>
              <a:pPr/>
              <a:t>2</a:t>
            </a:fld>
            <a:endParaRPr lang="en-ZA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A13296D-A348-4C17-8556-8CB5323B1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014" y="204951"/>
            <a:ext cx="9156986" cy="90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649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1" y="842838"/>
            <a:ext cx="10947400" cy="579665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ZA" dirty="0">
              <a:latin typeface="+mn-lt"/>
            </a:endParaRP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The Municipality is unable to collect revenue, and majority of the household debtors’ are from the township areas </a:t>
            </a:r>
            <a:r>
              <a:rPr lang="en-US" sz="8000" i="1" dirty="0">
                <a:latin typeface="+mn-lt"/>
              </a:rPr>
              <a:t>(payment boycott/poor credit control measures/non-delivery of basic services?).</a:t>
            </a:r>
            <a:r>
              <a:rPr lang="en-US" sz="8000" dirty="0">
                <a:latin typeface="+mn-lt"/>
              </a:rPr>
              <a:t>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Lack of fiscal discipline, poor financial management (Eskom debt and other) and long term trend of unfunded budgets and remains unfunded.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The municipality reported a total of R2.2 billion in </a:t>
            </a:r>
            <a:r>
              <a:rPr lang="en-US" sz="8000" dirty="0" err="1">
                <a:latin typeface="+mn-lt"/>
              </a:rPr>
              <a:t>Unauthorised</a:t>
            </a:r>
            <a:r>
              <a:rPr lang="en-US" sz="8000" dirty="0">
                <a:latin typeface="+mn-lt"/>
              </a:rPr>
              <a:t>, Irregular, Fruitless and Wasteful Expenditure (UIFW) for 2017/18 financial year.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Remedial actions of several forensic investigations conducted have not been implemented and therefore responsible officials not held accountable and no consequence management.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Water losses currently very high, with average monthly billing by Rand-Water at R 70 million and the collection on average R24 million per month and non-cost reflective </a:t>
            </a:r>
            <a:r>
              <a:rPr lang="en-US" sz="8000" dirty="0" err="1">
                <a:latin typeface="+mn-lt"/>
              </a:rPr>
              <a:t>tarrifs</a:t>
            </a:r>
            <a:r>
              <a:rPr lang="en-US" sz="8000" dirty="0">
                <a:latin typeface="+mn-lt"/>
              </a:rPr>
              <a:t>.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Overdue outstanding creditors, especially Eskom and Rand Water accounts remain a problem. The Eskom arrears almost doubled in the period of the provincial intervention.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The municipality has remained stagnant with an unqualified opinion, with the increase in the number of audit findings in the 2017/18 financial year. This is due to a number of control deficiencies and a lack of effective and timeous implementation of action plans and this has resulted in repeat adverse findings.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0" dirty="0">
                <a:latin typeface="+mn-lt"/>
              </a:rPr>
              <a:t>The relationship with large industries and or business in general remains fragile and needs to be resolved as it constitutes the largest paying customers group of the municipality.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2036" y="213017"/>
            <a:ext cx="9845964" cy="542357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ZA" sz="2800" dirty="0">
                <a:solidFill>
                  <a:schemeClr val="accent2"/>
                </a:solidFill>
              </a:rPr>
              <a:t>FINANCIAL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EFF4E0-09CF-465B-A129-0A4208E40038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32158" y="21894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02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0914" y="924817"/>
            <a:ext cx="11350171" cy="579665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Poor state of Infrastructure Assets across the service areas (years of neglect and poor maintenance (despite investments through grants) and poor state of service delivery (sanitation, water, roads, refuse etc.).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This compounded by failure to spend grants (MIG 19/20 allocation: R81 745 million stopped, the revised allocation was R87,2 million. The expenditure as at end of May 2020 was R9,5 million or 11%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Delays in the implementation of the MIG Sanitation projects and the service providers on the 2019/20 MIG COVID-19 projects not appointed – delays in project implementation and expenditure.</a:t>
            </a:r>
            <a:endParaRPr lang="en-ZA" sz="8000" dirty="0"/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ZA" sz="8000" dirty="0"/>
              <a:t>Road infrastructure is dominated by potholes even though the MIG usage has been the largest in this area over the years.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Sewer spillages has increased during the period of intervention as a result of a lack of urgent maintenance and repairs that is needed on the municipality’s pump stations.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There is a lack of meters in most of the former black townships and where there are meters, some are broken and thus difficulty to collect revenue (also as a result of lack of services).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Significant backlog in refuse removal remains a challenge partly due to lack of tools of trade.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8000" dirty="0"/>
              <a:t>In addition to refuse removal challenges, the landfill air space is diminishing.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>
              <a:buNone/>
            </a:pPr>
            <a:endParaRPr lang="en-ZA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2036" y="213017"/>
            <a:ext cx="9845964" cy="542357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ZA" sz="2800" dirty="0">
                <a:solidFill>
                  <a:schemeClr val="accent2"/>
                </a:solidFill>
              </a:rPr>
              <a:t>SERVICE DELIVERY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EFF4E0-09CF-465B-A129-0A4208E40038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32158" y="21894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187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0914" y="988254"/>
            <a:ext cx="11350171" cy="6072156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Support to Emfuleni with cost of supply studies for electricity and water, The studies will be used as a basis for tariff design which is aimed at ensuring that the tariffs charged are cost reflective.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Vaal River Systems Intervention (VRSI): Facilitating engagement with key stakeholders on VRSI e.g. TSC, Support in the weekly Operations and Maintenance Sessions 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Development of Operation &amp; Maintenance Plan for Roads and Stormwater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 err="1"/>
              <a:t>Finalisation</a:t>
            </a:r>
            <a:r>
              <a:rPr lang="en-US" sz="2800" dirty="0"/>
              <a:t> of the Emfuleni Land Use Management Scheme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Formulation of the </a:t>
            </a:r>
            <a:r>
              <a:rPr lang="en-US" sz="2800" dirty="0" err="1"/>
              <a:t>Rietkuil</a:t>
            </a:r>
            <a:r>
              <a:rPr lang="en-US" sz="2800" dirty="0"/>
              <a:t> Agri-hub, Vaal aerotropolis and logistics hub Precinct plan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IDCOG introduced the MIG cost-reimbursement transfer and allocation is only transferred to the municipality after invoices and work done is verified by a team of officials from DCOG, MISA, DCOG intervened to prompt Emfuleni LM to </a:t>
            </a:r>
            <a:r>
              <a:rPr lang="en-US" sz="2800" dirty="0" err="1"/>
              <a:t>prioritise</a:t>
            </a:r>
            <a:r>
              <a:rPr lang="en-US" sz="2800" dirty="0"/>
              <a:t> the MIG allocation to focus on the critical sanitation projects 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DCOG together with other stakeholders hold biweekly meetings with Emfuleni LM’s PMU office to monitor progress of the MIG projects and offer advice.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>
              <a:buNone/>
            </a:pPr>
            <a:endParaRPr lang="en-ZA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2036" y="213017"/>
            <a:ext cx="9845964" cy="542357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ZA" sz="2800" dirty="0">
                <a:solidFill>
                  <a:schemeClr val="accent2"/>
                </a:solidFill>
              </a:rPr>
              <a:t>SUPPORT TO EMFULENI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EFF4E0-09CF-465B-A129-0A4208E40038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32158" y="21894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429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0914" y="924817"/>
            <a:ext cx="11350171" cy="5796658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In the process of engaging extensively with all stakeholders on the DDM profiles and the opportunities already emerging out of the district profile analysis.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 </a:t>
            </a:r>
            <a:r>
              <a:rPr lang="en-US" sz="2800" dirty="0" err="1"/>
              <a:t>vaal</a:t>
            </a:r>
            <a:r>
              <a:rPr lang="en-US" sz="2800" dirty="0"/>
              <a:t> river, once rehabilitated provides several opportunities including several tourism comparative advantages.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 interventions in infrastructure and economic investment will resolve the declining economy to boost employment.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Several catalytic projects already identified: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catalytic investment projects in the Sedibeng District: </a:t>
            </a:r>
          </a:p>
          <a:p>
            <a:pPr marL="74295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The Savannah City.</a:t>
            </a:r>
          </a:p>
          <a:p>
            <a:pPr marL="74295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Vaal River City and the Vaal University Village precinct.</a:t>
            </a:r>
          </a:p>
          <a:p>
            <a:pPr marL="74295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A cargo airport and logistics hub.</a:t>
            </a:r>
          </a:p>
          <a:p>
            <a:pPr marL="74295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The Vaal Special Economic Zone. </a:t>
            </a:r>
          </a:p>
          <a:p>
            <a:pPr marL="74295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An AB InBev investment project.</a:t>
            </a:r>
          </a:p>
          <a:p>
            <a:pPr marL="74295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The Vaal Marina development and logistics and mining investments in Lesedi. </a:t>
            </a:r>
          </a:p>
          <a:p>
            <a:pPr marL="74295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The Gauteng Highlands projects.</a:t>
            </a:r>
          </a:p>
          <a:p>
            <a:pPr marL="400050" lvl="1" indent="0" algn="just">
              <a:spcBef>
                <a:spcPts val="600"/>
              </a:spcBef>
              <a:buNone/>
            </a:pPr>
            <a:endParaRPr lang="en-US" sz="2300" dirty="0"/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These will find expression through the process of the finalization of the District One Plan to resolve identified socio-economic challenges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0" indent="0">
              <a:buNone/>
            </a:pPr>
            <a:endParaRPr lang="en-ZA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ZA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2036" y="213017"/>
            <a:ext cx="9845964" cy="542357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ZA" sz="2800" dirty="0">
                <a:solidFill>
                  <a:schemeClr val="accent2"/>
                </a:solidFill>
              </a:rPr>
              <a:t>DDM PROGRESS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EFF4E0-09CF-465B-A129-0A4208E40038}" type="slidenum">
              <a:rPr kumimoji="0" lang="en-Z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ZA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32158" y="21894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438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9143" y="1061342"/>
            <a:ext cx="11393714" cy="5796658"/>
          </a:xfrm>
        </p:spPr>
        <p:txBody>
          <a:bodyPr>
            <a:normAutofit/>
          </a:bodyPr>
          <a:lstStyle/>
          <a:p>
            <a:pPr marL="342900" indent="-342900" algn="just" defTabSz="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National support should be coordinated and enhanced to resolve sewer spillages and the pollution of the </a:t>
            </a:r>
            <a:r>
              <a:rPr lang="en-GB" sz="2800" dirty="0" err="1"/>
              <a:t>vaal</a:t>
            </a:r>
            <a:r>
              <a:rPr lang="en-GB" sz="2800" dirty="0"/>
              <a:t> river downstream.</a:t>
            </a:r>
          </a:p>
          <a:p>
            <a:pPr marL="342900" indent="-342900" algn="just" defTabSz="4572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sz="2800" dirty="0"/>
              <a:t>National support required to ensure the current intervention is effective.</a:t>
            </a:r>
          </a:p>
          <a:p>
            <a:pPr marL="0" indent="0" algn="just" defTabSz="45720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GB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22036" y="213017"/>
            <a:ext cx="9845964" cy="542357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ZA" sz="2800" dirty="0">
                <a:solidFill>
                  <a:schemeClr val="accent2"/>
                </a:solidFill>
              </a:rPr>
              <a:t>WAY FORWARD / CONCLUSION</a:t>
            </a:r>
            <a:r>
              <a:rPr lang="en-ZA" sz="28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FF4E0-09CF-465B-A129-0A4208E40038}" type="slidenum">
              <a:rPr lang="en-ZA" smtClean="0"/>
              <a:pPr/>
              <a:t>7</a:t>
            </a:fld>
            <a:endParaRPr lang="en-ZA"/>
          </a:p>
        </p:txBody>
      </p:sp>
      <p:sp>
        <p:nvSpPr>
          <p:cNvPr id="3" name="Rectangle 2"/>
          <p:cNvSpPr/>
          <p:nvPr/>
        </p:nvSpPr>
        <p:spPr>
          <a:xfrm>
            <a:off x="13132158" y="2189409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2600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1783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8498</TotalTime>
  <Words>1026</Words>
  <Application>Microsoft Office PowerPoint</Application>
  <PresentationFormat>Custom</PresentationFormat>
  <Paragraphs>95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STATE OF THE EMFULENI LM  COGTA PERSPECTIVE  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Dumisani Mngadi</dc:creator>
  <cp:lastModifiedBy>USER</cp:lastModifiedBy>
  <cp:revision>683</cp:revision>
  <cp:lastPrinted>2019-04-02T12:35:11Z</cp:lastPrinted>
  <dcterms:created xsi:type="dcterms:W3CDTF">2018-11-11T15:26:03Z</dcterms:created>
  <dcterms:modified xsi:type="dcterms:W3CDTF">2020-10-29T14:53:43Z</dcterms:modified>
</cp:coreProperties>
</file>