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570" r:id="rId2"/>
    <p:sldId id="519" r:id="rId3"/>
    <p:sldId id="760" r:id="rId4"/>
    <p:sldId id="765" r:id="rId5"/>
    <p:sldId id="764" r:id="rId6"/>
    <p:sldId id="768" r:id="rId7"/>
    <p:sldId id="766" r:id="rId8"/>
    <p:sldId id="767" r:id="rId9"/>
    <p:sldId id="729" r:id="rId10"/>
  </p:sldIdLst>
  <p:sldSz cx="9144000" cy="6858000" type="screen4x3"/>
  <p:notesSz cx="6797675" cy="9926638"/>
  <p:defaultTextStyle>
    <a:defPPr>
      <a:defRPr lang="en-US"/>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had Osman" initials="FO"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12AA7"/>
    <a:srgbClr val="29297B"/>
    <a:srgbClr val="FF9900"/>
    <a:srgbClr val="2210A8"/>
    <a:srgbClr val="180CB4"/>
    <a:srgbClr val="1D0FD7"/>
    <a:srgbClr val="00FF00"/>
    <a:srgbClr val="FFCCCC"/>
    <a:srgbClr val="2CA04D"/>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5" autoAdjust="0"/>
    <p:restoredTop sz="91356" autoAdjust="0"/>
  </p:normalViewPr>
  <p:slideViewPr>
    <p:cSldViewPr>
      <p:cViewPr varScale="1">
        <p:scale>
          <a:sx n="49" d="100"/>
          <a:sy n="49" d="100"/>
        </p:scale>
        <p:origin x="-84" y="-30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DC86797C-0EAA-4835-9CA3-6B5CFEFCD302}" type="datetimeFigureOut">
              <a:rPr lang="en-US"/>
              <a:pPr>
                <a:defRPr/>
              </a:pPr>
              <a:t>10/26/2020</a:t>
            </a:fld>
            <a:endParaRPr lang="en-ZA"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3A035F56-8059-484F-84EF-27E4F3861C6B}" type="slidenum">
              <a:rPr lang="en-ZA"/>
              <a:pPr>
                <a:defRPr/>
              </a:pPr>
              <a:t>‹#›</a:t>
            </a:fld>
            <a:endParaRPr lang="en-ZA" dirty="0"/>
          </a:p>
        </p:txBody>
      </p:sp>
    </p:spTree>
    <p:extLst>
      <p:ext uri="{BB962C8B-B14F-4D97-AF65-F5344CB8AC3E}">
        <p14:creationId xmlns:p14="http://schemas.microsoft.com/office/powerpoint/2010/main" xmlns="" val="2300680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7FDCE99A-3146-4BA1-BCB2-19B27B05AC6D}" type="datetimeFigureOut">
              <a:rPr lang="en-US"/>
              <a:pPr>
                <a:defRPr/>
              </a:pPr>
              <a:t>10/26/2020</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2ACEF963-89FD-494C-9260-DDF89D775176}" type="slidenum">
              <a:rPr lang="en-ZA"/>
              <a:pPr>
                <a:defRPr/>
              </a:pPr>
              <a:t>‹#›</a:t>
            </a:fld>
            <a:endParaRPr lang="en-ZA" dirty="0"/>
          </a:p>
        </p:txBody>
      </p:sp>
    </p:spTree>
    <p:extLst>
      <p:ext uri="{BB962C8B-B14F-4D97-AF65-F5344CB8AC3E}">
        <p14:creationId xmlns:p14="http://schemas.microsoft.com/office/powerpoint/2010/main" xmlns="" val="689957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f-ZA"/>
          </a:p>
        </p:txBody>
      </p:sp>
      <p:sp>
        <p:nvSpPr>
          <p:cNvPr id="4" name="Slide Number Placeholder 3"/>
          <p:cNvSpPr>
            <a:spLocks noGrp="1"/>
          </p:cNvSpPr>
          <p:nvPr>
            <p:ph type="sldNum" sz="quarter" idx="5"/>
          </p:nvPr>
        </p:nvSpPr>
        <p:spPr/>
        <p:txBody>
          <a:bodyPr/>
          <a:lstStyle/>
          <a:p>
            <a:pPr>
              <a:defRPr/>
            </a:pPr>
            <a:fld id="{25BA5889-994E-41FB-AE9E-5A35EB2BBB48}" type="slidenum">
              <a:rPr lang="en-ZA" smtClean="0"/>
              <a:pPr>
                <a:defRPr/>
              </a:pPr>
              <a:t>1</a:t>
            </a:fld>
            <a:endParaRPr lang="en-ZA" dirty="0"/>
          </a:p>
        </p:txBody>
      </p:sp>
    </p:spTree>
    <p:extLst>
      <p:ext uri="{BB962C8B-B14F-4D97-AF65-F5344CB8AC3E}">
        <p14:creationId xmlns:p14="http://schemas.microsoft.com/office/powerpoint/2010/main" xmlns="" val="171868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ACEF963-89FD-494C-9260-DDF89D775176}" type="slidenum">
              <a:rPr lang="en-ZA" smtClean="0"/>
              <a:pPr>
                <a:defRPr/>
              </a:pPr>
              <a:t>3</a:t>
            </a:fld>
            <a:endParaRPr lang="en-ZA" dirty="0"/>
          </a:p>
        </p:txBody>
      </p:sp>
    </p:spTree>
    <p:extLst>
      <p:ext uri="{BB962C8B-B14F-4D97-AF65-F5344CB8AC3E}">
        <p14:creationId xmlns:p14="http://schemas.microsoft.com/office/powerpoint/2010/main" xmlns="" val="4116384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ACEF963-89FD-494C-9260-DDF89D775176}" type="slidenum">
              <a:rPr lang="en-ZA" smtClean="0"/>
              <a:pPr>
                <a:defRPr/>
              </a:pPr>
              <a:t>4</a:t>
            </a:fld>
            <a:endParaRPr lang="en-ZA" dirty="0"/>
          </a:p>
        </p:txBody>
      </p:sp>
    </p:spTree>
    <p:extLst>
      <p:ext uri="{BB962C8B-B14F-4D97-AF65-F5344CB8AC3E}">
        <p14:creationId xmlns:p14="http://schemas.microsoft.com/office/powerpoint/2010/main" xmlns="" val="286644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ACEF963-89FD-494C-9260-DDF89D775176}" type="slidenum">
              <a:rPr lang="en-ZA" smtClean="0"/>
              <a:pPr>
                <a:defRPr/>
              </a:pPr>
              <a:t>5</a:t>
            </a:fld>
            <a:endParaRPr lang="en-ZA" dirty="0"/>
          </a:p>
        </p:txBody>
      </p:sp>
    </p:spTree>
    <p:extLst>
      <p:ext uri="{BB962C8B-B14F-4D97-AF65-F5344CB8AC3E}">
        <p14:creationId xmlns:p14="http://schemas.microsoft.com/office/powerpoint/2010/main" xmlns="" val="3250724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ACEF963-89FD-494C-9260-DDF89D775176}" type="slidenum">
              <a:rPr lang="en-ZA" smtClean="0"/>
              <a:pPr>
                <a:defRPr/>
              </a:pPr>
              <a:t>6</a:t>
            </a:fld>
            <a:endParaRPr lang="en-ZA" dirty="0"/>
          </a:p>
        </p:txBody>
      </p:sp>
    </p:spTree>
    <p:extLst>
      <p:ext uri="{BB962C8B-B14F-4D97-AF65-F5344CB8AC3E}">
        <p14:creationId xmlns:p14="http://schemas.microsoft.com/office/powerpoint/2010/main" xmlns="" val="4216092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ACEF963-89FD-494C-9260-DDF89D775176}" type="slidenum">
              <a:rPr lang="en-ZA" smtClean="0"/>
              <a:pPr>
                <a:defRPr/>
              </a:pPr>
              <a:t>7</a:t>
            </a:fld>
            <a:endParaRPr lang="en-ZA" dirty="0"/>
          </a:p>
        </p:txBody>
      </p:sp>
    </p:spTree>
    <p:extLst>
      <p:ext uri="{BB962C8B-B14F-4D97-AF65-F5344CB8AC3E}">
        <p14:creationId xmlns:p14="http://schemas.microsoft.com/office/powerpoint/2010/main" xmlns="" val="3440216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ACEF963-89FD-494C-9260-DDF89D775176}" type="slidenum">
              <a:rPr lang="en-ZA" smtClean="0"/>
              <a:pPr>
                <a:defRPr/>
              </a:pPr>
              <a:t>8</a:t>
            </a:fld>
            <a:endParaRPr lang="en-ZA" dirty="0"/>
          </a:p>
        </p:txBody>
      </p:sp>
    </p:spTree>
    <p:extLst>
      <p:ext uri="{BB962C8B-B14F-4D97-AF65-F5344CB8AC3E}">
        <p14:creationId xmlns:p14="http://schemas.microsoft.com/office/powerpoint/2010/main" xmlns="" val="2419363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36D7854F-BB25-4EBF-AC24-38D00AAFAF4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6559761D-B61F-4481-B4A1-07F1D6F7B4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30A1D51D-AA7E-43DD-855A-A4617F4375F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dirty="0"/>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5F104B22-8847-4421-A6B2-15511A0D707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22A525F6-AA27-4C0C-9780-FABF772D3FB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6B941FF1-1831-4115-95E2-37176DA718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A72A1F5D-8F71-48D7-8FB7-AD8F773A142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9" name="Slide Number Placeholder 8"/>
          <p:cNvSpPr>
            <a:spLocks noGrp="1"/>
          </p:cNvSpPr>
          <p:nvPr>
            <p:ph type="sldNum" sz="quarter" idx="12"/>
          </p:nvPr>
        </p:nvSpPr>
        <p:spPr/>
        <p:txBody>
          <a:bodyPr/>
          <a:lstStyle>
            <a:lvl1pPr>
              <a:defRPr/>
            </a:lvl1pPr>
          </a:lstStyle>
          <a:p>
            <a:pPr>
              <a:defRPr/>
            </a:pPr>
            <a:fld id="{69F013F5-858A-469D-A2E9-42C3871D9D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5" name="Slide Number Placeholder 4"/>
          <p:cNvSpPr>
            <a:spLocks noGrp="1"/>
          </p:cNvSpPr>
          <p:nvPr>
            <p:ph type="sldNum" sz="quarter" idx="12"/>
          </p:nvPr>
        </p:nvSpPr>
        <p:spPr/>
        <p:txBody>
          <a:bodyPr/>
          <a:lstStyle>
            <a:lvl1pPr>
              <a:defRPr/>
            </a:lvl1pPr>
          </a:lstStyle>
          <a:p>
            <a:pPr>
              <a:defRPr/>
            </a:pPr>
            <a:fld id="{E0F97061-FD04-4B12-96C1-6B37E956F7E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4" name="Slide Number Placeholder 3"/>
          <p:cNvSpPr>
            <a:spLocks noGrp="1"/>
          </p:cNvSpPr>
          <p:nvPr>
            <p:ph type="sldNum" sz="quarter" idx="12"/>
          </p:nvPr>
        </p:nvSpPr>
        <p:spPr/>
        <p:txBody>
          <a:bodyPr/>
          <a:lstStyle>
            <a:lvl1pPr>
              <a:defRPr/>
            </a:lvl1pPr>
          </a:lstStyle>
          <a:p>
            <a:pPr>
              <a:defRPr/>
            </a:pPr>
            <a:fld id="{E8305AC6-5B65-4BF6-976A-1909E30F547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1441FDEF-A3C4-47E6-9B56-B356F55E6CF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dirty="0"/>
              <a:t>Making South Africa a Global Leader</a:t>
            </a:r>
          </a:p>
          <a:p>
            <a:pPr>
              <a:defRPr/>
            </a:pPr>
            <a:r>
              <a:rPr lang="en-US" dirty="0"/>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ABCA85EA-5CE5-457D-B8E3-C0C09F0CB70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4475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a:p>
            <a:pPr lvl="3"/>
            <a:endParaRPr lang="en-US"/>
          </a:p>
        </p:txBody>
      </p:sp>
      <p:sp>
        <p:nvSpPr>
          <p:cNvPr id="1028" name="Rectangle 4"/>
          <p:cNvSpPr>
            <a:spLocks noGrp="1" noChangeArrowheads="1"/>
          </p:cNvSpPr>
          <p:nvPr>
            <p:ph type="dt" sz="half" idx="2"/>
          </p:nvPr>
        </p:nvSpPr>
        <p:spPr bwMode="auto">
          <a:xfrm>
            <a:off x="457200" y="6245225"/>
            <a:ext cx="101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2254250" y="6426200"/>
            <a:ext cx="4679950"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solidFill>
                  <a:srgbClr val="E15415"/>
                </a:solidFill>
                <a:latin typeface="+mn-lt"/>
                <a:cs typeface="+mn-cs"/>
              </a:defRPr>
            </a:lvl1pPr>
          </a:lstStyle>
          <a:p>
            <a:pPr>
              <a:defRPr/>
            </a:pPr>
            <a:r>
              <a:rPr lang="en-US" dirty="0"/>
              <a:t>Making South Africa a Global Leader</a:t>
            </a:r>
          </a:p>
          <a:p>
            <a:pPr>
              <a:defRPr/>
            </a:pPr>
            <a:r>
              <a:rPr lang="en-US" dirty="0"/>
              <a:t>in Harnessing ICTs for Socio-economic Development</a:t>
            </a:r>
          </a:p>
        </p:txBody>
      </p:sp>
      <p:sp>
        <p:nvSpPr>
          <p:cNvPr id="1030" name="Rectangle 6"/>
          <p:cNvSpPr>
            <a:spLocks noGrp="1" noChangeArrowheads="1"/>
          </p:cNvSpPr>
          <p:nvPr>
            <p:ph type="sldNum" sz="quarter" idx="4"/>
          </p:nvPr>
        </p:nvSpPr>
        <p:spPr bwMode="auto">
          <a:xfrm>
            <a:off x="7092950" y="6245225"/>
            <a:ext cx="1593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cs typeface="+mn-cs"/>
              </a:defRPr>
            </a:lvl1pPr>
          </a:lstStyle>
          <a:p>
            <a:pPr>
              <a:defRPr/>
            </a:pPr>
            <a:fld id="{13DAF0D4-8F83-44C5-8484-415C99B2E3B5}" type="slidenum">
              <a:rPr lang="en-US"/>
              <a:pPr>
                <a:defRPr/>
              </a:pPr>
              <a:t>‹#›</a:t>
            </a:fld>
            <a:endParaRPr lang="en-US" dirty="0"/>
          </a:p>
        </p:txBody>
      </p:sp>
      <p:pic>
        <p:nvPicPr>
          <p:cNvPr id="1031" name="Picture 7" descr="DoC Corporate ID"/>
          <p:cNvPicPr>
            <a:picLocks noChangeAspect="1" noChangeArrowheads="1"/>
          </p:cNvPicPr>
          <p:nvPr userDrawn="1"/>
        </p:nvPicPr>
        <p:blipFill>
          <a:blip r:embed="rId14" cstate="print"/>
          <a:srcRect/>
          <a:stretch>
            <a:fillRect/>
          </a:stretch>
        </p:blipFill>
        <p:spPr bwMode="auto">
          <a:xfrm>
            <a:off x="5943600" y="0"/>
            <a:ext cx="3149600" cy="1025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hf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bwMode="auto">
          <a:xfrm>
            <a:off x="0" y="1050925"/>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34796" y="44624"/>
            <a:ext cx="901700" cy="901700"/>
          </a:xfrm>
          <a:prstGeom prst="rect">
            <a:avLst/>
          </a:prstGeom>
        </p:spPr>
      </p:pic>
      <p:sp>
        <p:nvSpPr>
          <p:cNvPr id="7"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a:solidFill>
                  <a:schemeClr val="bg1"/>
                </a:solidFill>
                <a:latin typeface="Arial" pitchFamily="34" charset="0"/>
                <a:cs typeface="Arial" pitchFamily="34" charset="0"/>
              </a:rPr>
              <a:t>Making South Africa a Global Leader in Harnessing ICTs for Socio-economic Development</a:t>
            </a:r>
          </a:p>
        </p:txBody>
      </p:sp>
      <p:pic>
        <p:nvPicPr>
          <p:cNvPr id="10" name="Picture 9"/>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313464" y="21480"/>
            <a:ext cx="858936" cy="887240"/>
          </a:xfrm>
          <a:prstGeom prst="rect">
            <a:avLst/>
          </a:prstGeom>
          <a:noFill/>
        </p:spPr>
      </p:pic>
      <p:sp>
        <p:nvSpPr>
          <p:cNvPr id="12" name="TextBox 11"/>
          <p:cNvSpPr txBox="1"/>
          <p:nvPr/>
        </p:nvSpPr>
        <p:spPr>
          <a:xfrm>
            <a:off x="152400" y="1844824"/>
            <a:ext cx="8884096" cy="2862322"/>
          </a:xfrm>
          <a:prstGeom prst="rect">
            <a:avLst/>
          </a:prstGeom>
          <a:noFill/>
        </p:spPr>
        <p:txBody>
          <a:bodyPr wrap="square" rtlCol="0">
            <a:spAutoFit/>
          </a:bodyPr>
          <a:lstStyle/>
          <a:p>
            <a:r>
              <a:rPr lang="en-ZA" sz="2000" dirty="0">
                <a:solidFill>
                  <a:srgbClr val="112AA7"/>
                </a:solidFill>
              </a:rPr>
              <a:t>Presentation to: 	Portfolio Committee on Home Affairs</a:t>
            </a:r>
          </a:p>
          <a:p>
            <a:pPr lvl="0"/>
            <a:endParaRPr lang="en-ZA" sz="2000" dirty="0">
              <a:solidFill>
                <a:srgbClr val="112AA7"/>
              </a:solidFill>
            </a:endParaRPr>
          </a:p>
          <a:p>
            <a:pPr lvl="0"/>
            <a:r>
              <a:rPr lang="en-ZA" sz="2000" dirty="0">
                <a:solidFill>
                  <a:srgbClr val="112AA7"/>
                </a:solidFill>
              </a:rPr>
              <a:t>Organisation: 		State Information Technology Agency</a:t>
            </a:r>
          </a:p>
          <a:p>
            <a:pPr lvl="0"/>
            <a:endParaRPr lang="en-ZA" sz="2000" dirty="0">
              <a:solidFill>
                <a:srgbClr val="112AA7"/>
              </a:solidFill>
            </a:endParaRPr>
          </a:p>
          <a:p>
            <a:pPr lvl="0"/>
            <a:endParaRPr lang="en-ZA" sz="2000" dirty="0">
              <a:solidFill>
                <a:srgbClr val="112AA7"/>
              </a:solidFill>
            </a:endParaRPr>
          </a:p>
          <a:p>
            <a:r>
              <a:rPr lang="en-ZA" sz="2000" dirty="0">
                <a:solidFill>
                  <a:srgbClr val="112AA7"/>
                </a:solidFill>
              </a:rPr>
              <a:t>Presented By: 		Luvuyo Keyise – Executive Caretaker, assisted 			by the DCDT.</a:t>
            </a:r>
          </a:p>
          <a:p>
            <a:pPr lvl="0"/>
            <a:endParaRPr lang="en-ZA" sz="2000" dirty="0">
              <a:solidFill>
                <a:srgbClr val="112AA7"/>
              </a:solidFill>
            </a:endParaRPr>
          </a:p>
          <a:p>
            <a:pPr lvl="0"/>
            <a:r>
              <a:rPr lang="en-ZA" sz="2000" dirty="0">
                <a:solidFill>
                  <a:srgbClr val="112AA7"/>
                </a:solidFill>
              </a:rPr>
              <a:t>Date: 		</a:t>
            </a:r>
            <a:r>
              <a:rPr lang="en-ZA" sz="2000">
                <a:solidFill>
                  <a:srgbClr val="112AA7"/>
                </a:solidFill>
              </a:rPr>
              <a:t>	27 October </a:t>
            </a:r>
            <a:r>
              <a:rPr lang="en-ZA" sz="2000" dirty="0">
                <a:solidFill>
                  <a:srgbClr val="112AA7"/>
                </a:solidFill>
              </a:rPr>
              <a:t>2020</a:t>
            </a:r>
          </a:p>
        </p:txBody>
      </p:sp>
      <p:sp>
        <p:nvSpPr>
          <p:cNvPr id="13" name="Slide Number Placeholder 7"/>
          <p:cNvSpPr>
            <a:spLocks noGrp="1"/>
          </p:cNvSpPr>
          <p:nvPr>
            <p:ph type="sldNum" sz="quarter" idx="12"/>
          </p:nvPr>
        </p:nvSpPr>
        <p:spPr>
          <a:xfrm>
            <a:off x="7298630" y="6553150"/>
            <a:ext cx="1593850" cy="476250"/>
          </a:xfrm>
        </p:spPr>
        <p:txBody>
          <a:bodyPr/>
          <a:lstStyle/>
          <a:p>
            <a:pPr>
              <a:defRPr/>
            </a:pPr>
            <a:r>
              <a:rPr lang="en-US" dirty="0">
                <a:solidFill>
                  <a:schemeClr val="bg1"/>
                </a:solidFill>
              </a:rPr>
              <a:t>1</a:t>
            </a:r>
          </a:p>
        </p:txBody>
      </p:sp>
      <p:pic>
        <p:nvPicPr>
          <p:cNvPr id="2" name="Picture 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07504" y="116632"/>
            <a:ext cx="2808312" cy="883118"/>
          </a:xfrm>
          <a:prstGeom prst="rect">
            <a:avLst/>
          </a:prstGeom>
        </p:spPr>
      </p:pic>
    </p:spTree>
    <p:extLst>
      <p:ext uri="{BB962C8B-B14F-4D97-AF65-F5344CB8AC3E}">
        <p14:creationId xmlns:p14="http://schemas.microsoft.com/office/powerpoint/2010/main" xmlns="" val="914198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solidFill>
                  <a:schemeClr val="bg1"/>
                </a:solidFill>
              </a:rPr>
              <a:pPr>
                <a:defRPr/>
              </a:pPr>
              <a:t>2</a:t>
            </a:fld>
            <a:endParaRPr lang="en-US" dirty="0">
              <a:solidFill>
                <a:schemeClr val="bg1"/>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34796" y="44624"/>
            <a:ext cx="901700" cy="901700"/>
          </a:xfrm>
          <a:prstGeom prst="rect">
            <a:avLst/>
          </a:prstGeom>
        </p:spPr>
      </p:pic>
      <p:sp>
        <p:nvSpPr>
          <p:cNvPr id="12" name="Rectangle 11"/>
          <p:cNvSpPr/>
          <p:nvPr/>
        </p:nvSpPr>
        <p:spPr>
          <a:xfrm>
            <a:off x="2666564" y="536515"/>
            <a:ext cx="4236234" cy="400110"/>
          </a:xfrm>
          <a:prstGeom prst="rect">
            <a:avLst/>
          </a:prstGeom>
        </p:spPr>
        <p:txBody>
          <a:bodyPr wrap="square">
            <a:spAutoFit/>
          </a:bodyPr>
          <a:lstStyle/>
          <a:p>
            <a:pPr algn="ctr" eaLnBrk="0" hangingPunct="0">
              <a:defRPr/>
            </a:pPr>
            <a:r>
              <a:rPr lang="en-US" sz="2000" dirty="0">
                <a:solidFill>
                  <a:srgbClr val="112AA7"/>
                </a:solidFill>
              </a:rPr>
              <a:t>CONTENTS</a:t>
            </a:r>
          </a:p>
        </p:txBody>
      </p:sp>
      <p:sp>
        <p:nvSpPr>
          <p:cNvPr id="9" name="Title 1">
            <a:extLst>
              <a:ext uri="{FF2B5EF4-FFF2-40B4-BE49-F238E27FC236}">
                <a16:creationId xmlns="" xmlns:a16="http://schemas.microsoft.com/office/drawing/2014/main" id="{5575E5BC-785A-7244-BB2A-CC0819A24453}"/>
              </a:ext>
            </a:extLst>
          </p:cNvPr>
          <p:cNvSpPr txBox="1">
            <a:spLocks/>
          </p:cNvSpPr>
          <p:nvPr/>
        </p:nvSpPr>
        <p:spPr>
          <a:xfrm>
            <a:off x="97684" y="1393321"/>
            <a:ext cx="7772400" cy="6675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600" b="1" dirty="0">
              <a:solidFill>
                <a:schemeClr val="accent1">
                  <a:lumMod val="50000"/>
                </a:schemeClr>
              </a:solidFill>
            </a:endParaRPr>
          </a:p>
        </p:txBody>
      </p:sp>
      <p:sp>
        <p:nvSpPr>
          <p:cNvPr id="13" name="Rectangle 12"/>
          <p:cNvSpPr/>
          <p:nvPr/>
        </p:nvSpPr>
        <p:spPr>
          <a:xfrm>
            <a:off x="97684" y="1340768"/>
            <a:ext cx="8650780" cy="4154984"/>
          </a:xfrm>
          <a:prstGeom prst="rect">
            <a:avLst/>
          </a:prstGeom>
        </p:spPr>
        <p:txBody>
          <a:bodyPr wrap="square">
            <a:spAutoFit/>
          </a:bodyPr>
          <a:lstStyle/>
          <a:p>
            <a:pPr marL="342900" indent="-342900">
              <a:lnSpc>
                <a:spcPct val="200000"/>
              </a:lnSpc>
              <a:buFont typeface="Wingdings" panose="05000000000000000000" pitchFamily="2" charset="2"/>
              <a:buChar char="§"/>
            </a:pPr>
            <a:r>
              <a:rPr lang="en-US" dirty="0">
                <a:solidFill>
                  <a:srgbClr val="112AA7"/>
                </a:solidFill>
              </a:rPr>
              <a:t>Overview- Department of Home Affairs’ ABIS tender</a:t>
            </a:r>
          </a:p>
          <a:p>
            <a:pPr marL="342900" lvl="0" indent="-342900">
              <a:lnSpc>
                <a:spcPct val="200000"/>
              </a:lnSpc>
              <a:buFont typeface="Wingdings" panose="05000000000000000000" pitchFamily="2" charset="2"/>
              <a:buChar char="§"/>
            </a:pPr>
            <a:r>
              <a:rPr lang="en-US" dirty="0">
                <a:solidFill>
                  <a:srgbClr val="112AA7"/>
                </a:solidFill>
              </a:rPr>
              <a:t>Feedback on missing tender Masterfile</a:t>
            </a:r>
          </a:p>
          <a:p>
            <a:pPr marL="342900" indent="-342900">
              <a:lnSpc>
                <a:spcPct val="200000"/>
              </a:lnSpc>
              <a:buFont typeface="Wingdings" panose="05000000000000000000" pitchFamily="2" charset="2"/>
              <a:buChar char="§"/>
            </a:pPr>
            <a:r>
              <a:rPr lang="en-ZA" dirty="0">
                <a:solidFill>
                  <a:srgbClr val="112AA7"/>
                </a:solidFill>
              </a:rPr>
              <a:t>Consequence Management in relation to (known and possible) irregularities in the ABIS Tender</a:t>
            </a:r>
          </a:p>
          <a:p>
            <a:pPr marL="342900" indent="-342900">
              <a:lnSpc>
                <a:spcPct val="200000"/>
              </a:lnSpc>
              <a:buFont typeface="Wingdings" panose="05000000000000000000" pitchFamily="2" charset="2"/>
              <a:buChar char="§"/>
            </a:pPr>
            <a:r>
              <a:rPr lang="en-US" dirty="0">
                <a:solidFill>
                  <a:srgbClr val="112AA7"/>
                </a:solidFill>
              </a:rPr>
              <a:t>Status update </a:t>
            </a:r>
            <a:r>
              <a:rPr lang="en-ZA" dirty="0">
                <a:solidFill>
                  <a:srgbClr val="112AA7"/>
                </a:solidFill>
              </a:rPr>
              <a:t>on ABIS development project </a:t>
            </a:r>
            <a:endParaRPr lang="en-US" dirty="0">
              <a:solidFill>
                <a:srgbClr val="112AA7"/>
              </a:solidFill>
            </a:endParaRPr>
          </a:p>
          <a:p>
            <a:pPr marL="342900" indent="-342900">
              <a:lnSpc>
                <a:spcPct val="200000"/>
              </a:lnSpc>
              <a:buFont typeface="Wingdings" panose="05000000000000000000" pitchFamily="2" charset="2"/>
              <a:buChar char="§"/>
            </a:pPr>
            <a:endParaRPr lang="en-US" dirty="0">
              <a:solidFill>
                <a:srgbClr val="112AA7"/>
              </a:solidFill>
            </a:endParaRPr>
          </a:p>
          <a:p>
            <a:pPr lvl="0">
              <a:lnSpc>
                <a:spcPct val="200000"/>
              </a:lnSpc>
            </a:pPr>
            <a:endParaRPr lang="en-US" sz="2400" b="0" dirty="0">
              <a:solidFill>
                <a:prstClr val="black"/>
              </a:solidFill>
            </a:endParaRPr>
          </a:p>
        </p:txBody>
      </p:sp>
      <p:pic>
        <p:nvPicPr>
          <p:cNvPr id="15" name="Picture 1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13464" y="92895"/>
            <a:ext cx="858936" cy="887240"/>
          </a:xfrm>
          <a:prstGeom prst="rect">
            <a:avLst/>
          </a:prstGeom>
          <a:noFill/>
        </p:spPr>
      </p:pic>
      <p:pic>
        <p:nvPicPr>
          <p:cNvPr id="14" name="Picture 1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7504" y="116632"/>
            <a:ext cx="2808312" cy="883118"/>
          </a:xfrm>
          <a:prstGeom prst="rect">
            <a:avLst/>
          </a:prstGeom>
        </p:spPr>
      </p:pic>
    </p:spTree>
    <p:extLst>
      <p:ext uri="{BB962C8B-B14F-4D97-AF65-F5344CB8AC3E}">
        <p14:creationId xmlns:p14="http://schemas.microsoft.com/office/powerpoint/2010/main" xmlns="" val="225151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solidFill>
                  <a:schemeClr val="bg1"/>
                </a:solidFill>
                <a:ea typeface="ＭＳ Ｐゴシック" pitchFamily="34" charset="-128"/>
              </a:rPr>
              <a:pPr algn="ctr">
                <a:defRPr/>
              </a:pPr>
              <a:t>3</a:t>
            </a:fld>
            <a:endParaRPr lang="en-US" altLang="en-US" dirty="0">
              <a:solidFill>
                <a:schemeClr val="bg1"/>
              </a:solidFill>
              <a:ea typeface="ＭＳ Ｐゴシック" pitchFamily="34" charset="-12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8384" y="142062"/>
            <a:ext cx="1008112" cy="942040"/>
          </a:xfrm>
          <a:prstGeom prst="rect">
            <a:avLst/>
          </a:prstGeom>
        </p:spPr>
      </p:pic>
      <p:pic>
        <p:nvPicPr>
          <p:cNvPr id="11" name="Picture 10"/>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131727" y="165496"/>
            <a:ext cx="858936" cy="887240"/>
          </a:xfrm>
          <a:prstGeom prst="rect">
            <a:avLst/>
          </a:prstGeom>
          <a:noFill/>
        </p:spPr>
      </p:pic>
      <p:sp>
        <p:nvSpPr>
          <p:cNvPr id="10" name="Content Placeholder 5"/>
          <p:cNvSpPr txBox="1">
            <a:spLocks/>
          </p:cNvSpPr>
          <p:nvPr/>
        </p:nvSpPr>
        <p:spPr>
          <a:xfrm>
            <a:off x="361504" y="2204864"/>
            <a:ext cx="8420992" cy="4332482"/>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 typeface="Wingdings" pitchFamily="2" charset="2"/>
              <a:buNone/>
            </a:pPr>
            <a:endParaRPr lang="en-GB" b="0" kern="0" dirty="0">
              <a:solidFill>
                <a:schemeClr val="tx1"/>
              </a:solidFill>
              <a:latin typeface="Calibri Light" panose="020F0302020204030204" pitchFamily="34" charset="0"/>
            </a:endParaRPr>
          </a:p>
          <a:p>
            <a:endParaRPr lang="en-US" b="0" kern="0" dirty="0"/>
          </a:p>
        </p:txBody>
      </p:sp>
      <p:sp>
        <p:nvSpPr>
          <p:cNvPr id="12" name="Content Placeholder 2"/>
          <p:cNvSpPr txBox="1">
            <a:spLocks/>
          </p:cNvSpPr>
          <p:nvPr/>
        </p:nvSpPr>
        <p:spPr bwMode="auto">
          <a:xfrm>
            <a:off x="212651" y="1531093"/>
            <a:ext cx="8530976" cy="50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SITA assisted the Department of Home Affairs (DHA) with procurement of  integrated Automated Biometrics Identification System (ABIS) in 2017 as part of SITA’s agency transaction procurement process.  </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The procurement process followed the following phases, namely:</a:t>
            </a:r>
          </a:p>
          <a:p>
            <a:pPr lvl="1">
              <a:buFont typeface="Arial" panose="020B0604020202020204" pitchFamily="34" charset="0"/>
              <a:buChar char="•"/>
            </a:pPr>
            <a:r>
              <a:rPr lang="en-US" sz="2000" b="0" kern="0" dirty="0">
                <a:solidFill>
                  <a:schemeClr val="tx1"/>
                </a:solidFill>
                <a:latin typeface="Calibri Light" panose="020F0302020204030204" pitchFamily="34" charset="0"/>
              </a:rPr>
              <a:t>Request for Accreditation process (RFA 1412/2016), concluded on 12 September 2016 and </a:t>
            </a:r>
          </a:p>
          <a:p>
            <a:pPr lvl="1">
              <a:buFont typeface="Arial" panose="020B0604020202020204" pitchFamily="34" charset="0"/>
              <a:buChar char="•"/>
            </a:pPr>
            <a:r>
              <a:rPr lang="en-US" sz="2000" b="0" kern="0" dirty="0">
                <a:solidFill>
                  <a:schemeClr val="tx1"/>
                </a:solidFill>
                <a:latin typeface="Calibri Light" panose="020F0302020204030204" pitchFamily="34" charset="0"/>
              </a:rPr>
              <a:t>Request for proposal (RFP </a:t>
            </a:r>
            <a:r>
              <a:rPr lang="en-ZA" sz="2000" b="0" kern="0" dirty="0">
                <a:solidFill>
                  <a:schemeClr val="tx1"/>
                </a:solidFill>
                <a:latin typeface="Calibri Light" panose="020F0302020204030204" pitchFamily="34" charset="0"/>
              </a:rPr>
              <a:t>1498/2016</a:t>
            </a:r>
            <a:r>
              <a:rPr lang="en-US" sz="2000" b="0" kern="0" dirty="0">
                <a:solidFill>
                  <a:schemeClr val="tx1"/>
                </a:solidFill>
                <a:latin typeface="Calibri Light" panose="020F0302020204030204" pitchFamily="34" charset="0"/>
              </a:rPr>
              <a:t>), tender award stage concluded in July 2017.</a:t>
            </a:r>
            <a:endParaRPr lang="en-ZA" sz="2000" b="0" kern="0" dirty="0">
              <a:solidFill>
                <a:schemeClr val="tx1"/>
              </a:solidFill>
              <a:latin typeface="Calibri Light" panose="020F0302020204030204" pitchFamily="34" charset="0"/>
            </a:endParaRPr>
          </a:p>
          <a:p>
            <a:pPr lvl="0">
              <a:buFont typeface="Wingdings" panose="05000000000000000000" pitchFamily="2" charset="2"/>
              <a:buChar char="q"/>
            </a:pPr>
            <a:r>
              <a:rPr lang="en-ZA" sz="2000" b="0" kern="0" dirty="0">
                <a:solidFill>
                  <a:schemeClr val="tx1"/>
                </a:solidFill>
                <a:latin typeface="Calibri Light" panose="020F0302020204030204" pitchFamily="34" charset="0"/>
                <a:cs typeface="Arial" pitchFamily="34" charset="0"/>
              </a:rPr>
              <a:t>The following companies were successful bidders who qualified for accreditation phase and they were accredited respond to the RFP process: </a:t>
            </a:r>
          </a:p>
          <a:p>
            <a:pPr lvl="1">
              <a:buFont typeface="Arial" panose="020B0604020202020204" pitchFamily="34" charset="0"/>
              <a:buChar char="•"/>
            </a:pPr>
            <a:r>
              <a:rPr lang="en-ZA" sz="2000" b="0" kern="0" dirty="0">
                <a:solidFill>
                  <a:schemeClr val="tx1"/>
                </a:solidFill>
                <a:latin typeface="Calibri Light" panose="020F0302020204030204" pitchFamily="34" charset="0"/>
              </a:rPr>
              <a:t>NEC Africa (Pty) Ltd; </a:t>
            </a:r>
          </a:p>
          <a:p>
            <a:pPr lvl="1">
              <a:buFont typeface="Arial" panose="020B0604020202020204" pitchFamily="34" charset="0"/>
              <a:buChar char="•"/>
            </a:pPr>
            <a:r>
              <a:rPr lang="en-ZA" sz="2000" b="0" kern="0" dirty="0">
                <a:solidFill>
                  <a:schemeClr val="tx1"/>
                </a:solidFill>
                <a:latin typeface="Calibri Light" panose="020F0302020204030204" pitchFamily="34" charset="0"/>
              </a:rPr>
              <a:t>Accenture (South Africa) (Pty) Ltd; </a:t>
            </a:r>
          </a:p>
          <a:p>
            <a:pPr lvl="1">
              <a:buFont typeface="Arial" panose="020B0604020202020204" pitchFamily="34" charset="0"/>
              <a:buChar char="•"/>
            </a:pPr>
            <a:r>
              <a:rPr lang="en-ZA" sz="2000" b="0" kern="0" dirty="0">
                <a:solidFill>
                  <a:schemeClr val="tx1"/>
                </a:solidFill>
                <a:latin typeface="Calibri Light" panose="020F0302020204030204" pitchFamily="34" charset="0"/>
              </a:rPr>
              <a:t>Ernst &amp; Young Advisory Services (Pty) Ltd; and </a:t>
            </a:r>
          </a:p>
          <a:p>
            <a:pPr lvl="1">
              <a:buFont typeface="Arial" panose="020B0604020202020204" pitchFamily="34" charset="0"/>
              <a:buChar char="•"/>
            </a:pPr>
            <a:r>
              <a:rPr lang="en-ZA" sz="2000" b="0" kern="0" dirty="0">
                <a:solidFill>
                  <a:schemeClr val="tx1"/>
                </a:solidFill>
                <a:latin typeface="Calibri Light" panose="020F0302020204030204" pitchFamily="34" charset="0"/>
              </a:rPr>
              <a:t>EOH </a:t>
            </a:r>
            <a:r>
              <a:rPr lang="en-ZA" sz="2000" b="0" kern="0" dirty="0" err="1">
                <a:solidFill>
                  <a:schemeClr val="tx1"/>
                </a:solidFill>
                <a:latin typeface="Calibri Light" panose="020F0302020204030204" pitchFamily="34" charset="0"/>
              </a:rPr>
              <a:t>Mthombo</a:t>
            </a:r>
            <a:r>
              <a:rPr lang="en-ZA" sz="2000" b="0" kern="0" dirty="0">
                <a:solidFill>
                  <a:schemeClr val="tx1"/>
                </a:solidFill>
                <a:latin typeface="Calibri Light" panose="020F0302020204030204" pitchFamily="34" charset="0"/>
              </a:rPr>
              <a:t> (Pty) Ltd </a:t>
            </a:r>
          </a:p>
          <a:p>
            <a:pPr marL="0" indent="0">
              <a:buNone/>
            </a:pPr>
            <a:endParaRPr lang="en-ZA" sz="2000" b="0" kern="0" dirty="0">
              <a:solidFill>
                <a:schemeClr val="tx1"/>
              </a:solidFill>
              <a:latin typeface="Calibri Light" panose="020F0302020204030204" pitchFamily="34" charset="0"/>
              <a:cs typeface="Arial" pitchFamily="34" charset="0"/>
            </a:endParaRPr>
          </a:p>
        </p:txBody>
      </p:sp>
      <p:sp>
        <p:nvSpPr>
          <p:cNvPr id="13" name="Title 1">
            <a:extLst>
              <a:ext uri="{FF2B5EF4-FFF2-40B4-BE49-F238E27FC236}">
                <a16:creationId xmlns="" xmlns:a16="http://schemas.microsoft.com/office/drawing/2014/main" id="{260E2B6B-16CE-41DC-A1BF-B5E75CF66214}"/>
              </a:ext>
            </a:extLst>
          </p:cNvPr>
          <p:cNvSpPr txBox="1">
            <a:spLocks/>
          </p:cNvSpPr>
          <p:nvPr/>
        </p:nvSpPr>
        <p:spPr bwMode="auto">
          <a:xfrm>
            <a:off x="294110" y="1144588"/>
            <a:ext cx="8837364" cy="384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a:lstStyle>
          <a:p>
            <a:r>
              <a:rPr lang="en-US" kern="0" dirty="0">
                <a:solidFill>
                  <a:srgbClr val="29297B"/>
                </a:solidFill>
                <a:latin typeface="Calibri Light" panose="020F0302020204030204" pitchFamily="34" charset="0"/>
              </a:rPr>
              <a:t>Overview- ABIS tender</a:t>
            </a:r>
          </a:p>
        </p:txBody>
      </p:sp>
      <p:pic>
        <p:nvPicPr>
          <p:cNvPr id="14" name="Picture 1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07504" y="116632"/>
            <a:ext cx="2808312" cy="883118"/>
          </a:xfrm>
          <a:prstGeom prst="rect">
            <a:avLst/>
          </a:prstGeom>
        </p:spPr>
      </p:pic>
    </p:spTree>
    <p:extLst>
      <p:ext uri="{BB962C8B-B14F-4D97-AF65-F5344CB8AC3E}">
        <p14:creationId xmlns:p14="http://schemas.microsoft.com/office/powerpoint/2010/main" xmlns="" val="388451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solidFill>
                  <a:schemeClr val="bg1"/>
                </a:solidFill>
                <a:ea typeface="ＭＳ Ｐゴシック" pitchFamily="34" charset="-128"/>
              </a:rPr>
              <a:pPr algn="ctr">
                <a:defRPr/>
              </a:pPr>
              <a:t>4</a:t>
            </a:fld>
            <a:endParaRPr lang="en-US" altLang="en-US" dirty="0">
              <a:solidFill>
                <a:schemeClr val="bg1"/>
              </a:solidFill>
              <a:ea typeface="ＭＳ Ｐゴシック" pitchFamily="34" charset="-12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8384" y="142062"/>
            <a:ext cx="1008112" cy="942040"/>
          </a:xfrm>
          <a:prstGeom prst="rect">
            <a:avLst/>
          </a:prstGeom>
        </p:spPr>
      </p:pic>
      <p:pic>
        <p:nvPicPr>
          <p:cNvPr id="11" name="Picture 10"/>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131727" y="165496"/>
            <a:ext cx="858936" cy="887240"/>
          </a:xfrm>
          <a:prstGeom prst="rect">
            <a:avLst/>
          </a:prstGeom>
          <a:noFill/>
        </p:spPr>
      </p:pic>
      <p:sp>
        <p:nvSpPr>
          <p:cNvPr id="10" name="Content Placeholder 5"/>
          <p:cNvSpPr txBox="1">
            <a:spLocks/>
          </p:cNvSpPr>
          <p:nvPr/>
        </p:nvSpPr>
        <p:spPr>
          <a:xfrm>
            <a:off x="361504" y="2204864"/>
            <a:ext cx="8420992" cy="4332482"/>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 typeface="Wingdings" pitchFamily="2" charset="2"/>
              <a:buNone/>
            </a:pPr>
            <a:endParaRPr lang="en-GB" b="0" kern="0" dirty="0">
              <a:solidFill>
                <a:schemeClr val="tx1"/>
              </a:solidFill>
              <a:latin typeface="Calibri Light" panose="020F0302020204030204" pitchFamily="34" charset="0"/>
            </a:endParaRPr>
          </a:p>
          <a:p>
            <a:endParaRPr lang="en-US" b="0" kern="0" dirty="0"/>
          </a:p>
        </p:txBody>
      </p:sp>
      <p:sp>
        <p:nvSpPr>
          <p:cNvPr id="12" name="Content Placeholder 2"/>
          <p:cNvSpPr txBox="1">
            <a:spLocks/>
          </p:cNvSpPr>
          <p:nvPr/>
        </p:nvSpPr>
        <p:spPr bwMode="auto">
          <a:xfrm>
            <a:off x="212651" y="1531093"/>
            <a:ext cx="8530976" cy="50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buFont typeface="Wingdings" panose="05000000000000000000" pitchFamily="2" charset="2"/>
              <a:buChar char="q"/>
            </a:pPr>
            <a:r>
              <a:rPr lang="en-US" b="0" kern="0" dirty="0">
                <a:solidFill>
                  <a:schemeClr val="tx1"/>
                </a:solidFill>
                <a:latin typeface="Calibri Light" panose="020F0302020204030204" pitchFamily="34" charset="0"/>
                <a:cs typeface="Arial" pitchFamily="34" charset="0"/>
              </a:rPr>
              <a:t>SITA’s Bid Adjudication Committee recommended appointment of EOH for R409 million as a preferred bidder to the Accounting Officer of Home Affairs in July 2017. </a:t>
            </a:r>
            <a:endParaRPr lang="en-ZA" b="0" kern="0" dirty="0">
              <a:solidFill>
                <a:schemeClr val="tx1"/>
              </a:solidFill>
              <a:latin typeface="Calibri Light" panose="020F0302020204030204" pitchFamily="34" charset="0"/>
              <a:cs typeface="Arial" pitchFamily="34" charset="0"/>
            </a:endParaRPr>
          </a:p>
          <a:p>
            <a:pPr>
              <a:buFont typeface="Wingdings" panose="05000000000000000000" pitchFamily="2" charset="2"/>
              <a:buChar char="q"/>
            </a:pPr>
            <a:r>
              <a:rPr lang="en-US" b="0" kern="0" dirty="0">
                <a:solidFill>
                  <a:schemeClr val="tx1"/>
                </a:solidFill>
                <a:latin typeface="Calibri Light" panose="020F0302020204030204" pitchFamily="34" charset="0"/>
                <a:cs typeface="Arial" pitchFamily="34" charset="0"/>
              </a:rPr>
              <a:t>During 2017/18 financial year, the Auditor- General (AG) raised a finding on non-compliance with PFMA prescripts </a:t>
            </a:r>
            <a:r>
              <a:rPr lang="en-US" b="0" i="1" kern="0" dirty="0">
                <a:solidFill>
                  <a:schemeClr val="tx1"/>
                </a:solidFill>
                <a:latin typeface="Calibri Light" panose="020F0302020204030204" pitchFamily="34" charset="0"/>
                <a:cs typeface="Arial" pitchFamily="34" charset="0"/>
              </a:rPr>
              <a:t>because the tender Masterfile was missing. </a:t>
            </a:r>
            <a:endParaRPr lang="en-ZA" b="0" i="1" kern="0" dirty="0">
              <a:solidFill>
                <a:schemeClr val="tx1"/>
              </a:solidFill>
              <a:latin typeface="Calibri Light" panose="020F0302020204030204" pitchFamily="34" charset="0"/>
              <a:cs typeface="Arial" pitchFamily="34" charset="0"/>
            </a:endParaRPr>
          </a:p>
          <a:p>
            <a:pPr>
              <a:buFont typeface="Wingdings" panose="05000000000000000000" pitchFamily="2" charset="2"/>
              <a:buChar char="q"/>
            </a:pPr>
            <a:r>
              <a:rPr lang="en-US" b="0" kern="0" dirty="0">
                <a:solidFill>
                  <a:schemeClr val="tx1"/>
                </a:solidFill>
                <a:latin typeface="Calibri Light" panose="020F0302020204030204" pitchFamily="34" charset="0"/>
                <a:cs typeface="Arial" pitchFamily="34" charset="0"/>
              </a:rPr>
              <a:t>The Masterfile was reconstructed for audit purposes and for document management purposes, however  some of findings remained in the AG’s management report.</a:t>
            </a:r>
            <a:endParaRPr lang="en-ZA" b="0" kern="0" dirty="0">
              <a:solidFill>
                <a:schemeClr val="tx1"/>
              </a:solidFill>
              <a:latin typeface="Calibri Light" panose="020F0302020204030204" pitchFamily="34" charset="0"/>
              <a:cs typeface="Arial" pitchFamily="34" charset="0"/>
            </a:endParaRPr>
          </a:p>
          <a:p>
            <a:pPr marL="0" indent="0">
              <a:buNone/>
            </a:pPr>
            <a:endParaRPr lang="en-ZA" b="0" kern="0" dirty="0">
              <a:solidFill>
                <a:schemeClr val="tx1"/>
              </a:solidFill>
              <a:latin typeface="Calibri Light" panose="020F0302020204030204" pitchFamily="34" charset="0"/>
              <a:cs typeface="Arial" pitchFamily="34" charset="0"/>
            </a:endParaRPr>
          </a:p>
        </p:txBody>
      </p:sp>
      <p:sp>
        <p:nvSpPr>
          <p:cNvPr id="13" name="Title 1">
            <a:extLst>
              <a:ext uri="{FF2B5EF4-FFF2-40B4-BE49-F238E27FC236}">
                <a16:creationId xmlns="" xmlns:a16="http://schemas.microsoft.com/office/drawing/2014/main" id="{260E2B6B-16CE-41DC-A1BF-B5E75CF66214}"/>
              </a:ext>
            </a:extLst>
          </p:cNvPr>
          <p:cNvSpPr txBox="1">
            <a:spLocks/>
          </p:cNvSpPr>
          <p:nvPr/>
        </p:nvSpPr>
        <p:spPr bwMode="auto">
          <a:xfrm>
            <a:off x="294110" y="1144588"/>
            <a:ext cx="8837364" cy="384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a:lstStyle>
          <a:p>
            <a:r>
              <a:rPr lang="en-US" kern="0" dirty="0">
                <a:solidFill>
                  <a:srgbClr val="29297B"/>
                </a:solidFill>
                <a:latin typeface="Calibri Light" panose="020F0302020204030204" pitchFamily="34" charset="0"/>
              </a:rPr>
              <a:t>Overview- ABIS tender</a:t>
            </a:r>
          </a:p>
        </p:txBody>
      </p:sp>
      <p:pic>
        <p:nvPicPr>
          <p:cNvPr id="14" name="Picture 1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07504" y="116632"/>
            <a:ext cx="2808312" cy="883118"/>
          </a:xfrm>
          <a:prstGeom prst="rect">
            <a:avLst/>
          </a:prstGeom>
        </p:spPr>
      </p:pic>
    </p:spTree>
    <p:extLst>
      <p:ext uri="{BB962C8B-B14F-4D97-AF65-F5344CB8AC3E}">
        <p14:creationId xmlns:p14="http://schemas.microsoft.com/office/powerpoint/2010/main" xmlns="" val="2078218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solidFill>
                  <a:schemeClr val="bg1"/>
                </a:solidFill>
                <a:ea typeface="ＭＳ Ｐゴシック" pitchFamily="34" charset="-128"/>
              </a:rPr>
              <a:pPr algn="ctr">
                <a:defRPr/>
              </a:pPr>
              <a:t>5</a:t>
            </a:fld>
            <a:endParaRPr lang="en-US" altLang="en-US" dirty="0">
              <a:solidFill>
                <a:schemeClr val="bg1"/>
              </a:solidFill>
              <a:ea typeface="ＭＳ Ｐゴシック" pitchFamily="34" charset="-12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8384" y="142062"/>
            <a:ext cx="1008112" cy="942040"/>
          </a:xfrm>
          <a:prstGeom prst="rect">
            <a:avLst/>
          </a:prstGeom>
        </p:spPr>
      </p:pic>
      <p:pic>
        <p:nvPicPr>
          <p:cNvPr id="11" name="Picture 10"/>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131727" y="165496"/>
            <a:ext cx="858936" cy="887240"/>
          </a:xfrm>
          <a:prstGeom prst="rect">
            <a:avLst/>
          </a:prstGeom>
          <a:noFill/>
        </p:spPr>
      </p:pic>
      <p:sp>
        <p:nvSpPr>
          <p:cNvPr id="10" name="Content Placeholder 5"/>
          <p:cNvSpPr txBox="1">
            <a:spLocks/>
          </p:cNvSpPr>
          <p:nvPr/>
        </p:nvSpPr>
        <p:spPr>
          <a:xfrm>
            <a:off x="361504" y="2204864"/>
            <a:ext cx="8420992" cy="4332482"/>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 typeface="Wingdings" pitchFamily="2" charset="2"/>
              <a:buNone/>
            </a:pPr>
            <a:endParaRPr lang="en-GB" b="0" kern="0" dirty="0">
              <a:solidFill>
                <a:schemeClr val="tx1"/>
              </a:solidFill>
              <a:latin typeface="Calibri Light" panose="020F0302020204030204" pitchFamily="34" charset="0"/>
            </a:endParaRPr>
          </a:p>
          <a:p>
            <a:endParaRPr lang="en-US" b="0" kern="0" dirty="0"/>
          </a:p>
        </p:txBody>
      </p:sp>
      <p:sp>
        <p:nvSpPr>
          <p:cNvPr id="12" name="Content Placeholder 2"/>
          <p:cNvSpPr txBox="1">
            <a:spLocks/>
          </p:cNvSpPr>
          <p:nvPr/>
        </p:nvSpPr>
        <p:spPr bwMode="auto">
          <a:xfrm>
            <a:off x="89350" y="1319535"/>
            <a:ext cx="8928991" cy="52511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buFont typeface="Wingdings" panose="05000000000000000000" pitchFamily="2" charset="2"/>
              <a:buChar char="q"/>
            </a:pPr>
            <a:r>
              <a:rPr lang="en-US" b="0" kern="0" dirty="0">
                <a:solidFill>
                  <a:schemeClr val="tx1"/>
                </a:solidFill>
                <a:latin typeface="Calibri Light" panose="020F0302020204030204" pitchFamily="34" charset="0"/>
                <a:cs typeface="Arial" pitchFamily="34" charset="0"/>
              </a:rPr>
              <a:t>Subsequent to the Portfolio Committee held on 25 August 2020, and the media publicity that SITA will hold its former Chief Procurement Officer and Senior Manager: SCM accountable for the loss of the Masterfile, the Executive Caretaker received a call from a former </a:t>
            </a:r>
            <a:r>
              <a:rPr lang="en-US" b="0" kern="0" dirty="0" err="1">
                <a:solidFill>
                  <a:schemeClr val="tx1"/>
                </a:solidFill>
                <a:latin typeface="Calibri Light" panose="020F0302020204030204" pitchFamily="34" charset="0"/>
                <a:cs typeface="Arial" pitchFamily="34" charset="0"/>
              </a:rPr>
              <a:t>SITAzen</a:t>
            </a:r>
            <a:r>
              <a:rPr lang="en-US" b="0" kern="0" dirty="0">
                <a:solidFill>
                  <a:schemeClr val="tx1"/>
                </a:solidFill>
                <a:latin typeface="Calibri Light" panose="020F0302020204030204" pitchFamily="34" charset="0"/>
                <a:cs typeface="Arial" pitchFamily="34" charset="0"/>
              </a:rPr>
              <a:t> informing him where the files are, as explained below:</a:t>
            </a:r>
          </a:p>
          <a:p>
            <a:pPr marL="914400" lvl="1" indent="-457200">
              <a:buFont typeface="+mj-lt"/>
              <a:buAutoNum type="arabicPeriod"/>
            </a:pPr>
            <a:r>
              <a:rPr lang="en-US" b="0" kern="0" dirty="0">
                <a:solidFill>
                  <a:schemeClr val="tx1"/>
                </a:solidFill>
                <a:latin typeface="Calibri Light" panose="020F0302020204030204" pitchFamily="34" charset="0"/>
                <a:cs typeface="Arial" pitchFamily="34" charset="0"/>
              </a:rPr>
              <a:t>NEC Africa, one of the unsuccessful bidders instituted a litigation against DHA and SITA for unfair tender process (Case no. 69402/17);</a:t>
            </a:r>
          </a:p>
          <a:p>
            <a:pPr marL="914400" lvl="1" indent="-457200">
              <a:buFont typeface="+mj-lt"/>
              <a:buAutoNum type="arabicPeriod"/>
            </a:pPr>
            <a:r>
              <a:rPr lang="en-US" b="0" kern="0" dirty="0">
                <a:solidFill>
                  <a:schemeClr val="tx1"/>
                </a:solidFill>
                <a:latin typeface="Calibri Light" panose="020F0302020204030204" pitchFamily="34" charset="0"/>
              </a:rPr>
              <a:t>Both DHA and SITA defended this litigation, and:</a:t>
            </a:r>
          </a:p>
          <a:p>
            <a:pPr marL="1314450" lvl="2" indent="-457200">
              <a:buFont typeface="Arial" panose="020B0604020202020204" pitchFamily="34" charset="0"/>
              <a:buChar char="•"/>
            </a:pPr>
            <a:r>
              <a:rPr lang="en-US" b="0" kern="0" dirty="0">
                <a:solidFill>
                  <a:schemeClr val="tx1"/>
                </a:solidFill>
                <a:latin typeface="Calibri Light" panose="020F0302020204030204" pitchFamily="34" charset="0"/>
                <a:cs typeface="Arial" pitchFamily="34" charset="0"/>
              </a:rPr>
              <a:t>DHA handed over its Masterfile to the State Law Advisors.</a:t>
            </a:r>
          </a:p>
          <a:p>
            <a:pPr marL="1314450" lvl="2" indent="-457200">
              <a:buFont typeface="Arial" panose="020B0604020202020204" pitchFamily="34" charset="0"/>
              <a:buChar char="•"/>
            </a:pPr>
            <a:r>
              <a:rPr lang="en-US" b="0" kern="0" dirty="0">
                <a:solidFill>
                  <a:schemeClr val="tx1"/>
                </a:solidFill>
                <a:latin typeface="Calibri Light" panose="020F0302020204030204" pitchFamily="34" charset="0"/>
              </a:rPr>
              <a:t>SITA also handed over its file to its own attorneys (</a:t>
            </a:r>
            <a:r>
              <a:rPr lang="en-US" b="0" kern="0" dirty="0" err="1">
                <a:solidFill>
                  <a:srgbClr val="FF0000"/>
                </a:solidFill>
                <a:latin typeface="Calibri Light" panose="020F0302020204030204" pitchFamily="34" charset="0"/>
              </a:rPr>
              <a:t>Geldenhuis</a:t>
            </a:r>
            <a:r>
              <a:rPr lang="en-US" b="0" kern="0" dirty="0">
                <a:solidFill>
                  <a:srgbClr val="FF0000"/>
                </a:solidFill>
                <a:latin typeface="Calibri Light" panose="020F0302020204030204" pitchFamily="34" charset="0"/>
              </a:rPr>
              <a:t> </a:t>
            </a:r>
            <a:r>
              <a:rPr lang="en-US" b="0" kern="0" dirty="0" err="1">
                <a:solidFill>
                  <a:srgbClr val="FF0000"/>
                </a:solidFill>
                <a:latin typeface="Calibri Light" panose="020F0302020204030204" pitchFamily="34" charset="0"/>
              </a:rPr>
              <a:t>Malatji</a:t>
            </a:r>
            <a:r>
              <a:rPr lang="en-US" b="0" kern="0" dirty="0">
                <a:solidFill>
                  <a:schemeClr val="tx1"/>
                </a:solidFill>
                <a:latin typeface="Calibri Light" panose="020F0302020204030204" pitchFamily="34" charset="0"/>
              </a:rPr>
              <a:t>), as well as provided a third copy to NEC Africa.</a:t>
            </a:r>
            <a:endParaRPr lang="en-US" b="0" kern="0" dirty="0">
              <a:solidFill>
                <a:schemeClr val="tx1"/>
              </a:solidFill>
              <a:latin typeface="Calibri Light" panose="020F0302020204030204" pitchFamily="34" charset="0"/>
              <a:cs typeface="Arial" pitchFamily="34" charset="0"/>
            </a:endParaRPr>
          </a:p>
          <a:p>
            <a:pPr>
              <a:buFont typeface="Wingdings" panose="05000000000000000000" pitchFamily="2" charset="2"/>
              <a:buChar char="q"/>
            </a:pPr>
            <a:r>
              <a:rPr lang="en-ZA" sz="2200" b="0" kern="0" dirty="0">
                <a:solidFill>
                  <a:schemeClr val="tx1"/>
                </a:solidFill>
                <a:latin typeface="Calibri Light" panose="020F0302020204030204" pitchFamily="34" charset="0"/>
                <a:cs typeface="Arial" pitchFamily="34" charset="0"/>
              </a:rPr>
              <a:t>This then means that these files have been available for this two year period, and </a:t>
            </a:r>
            <a:r>
              <a:rPr lang="en-ZA" sz="2200" b="0" i="1" kern="0" dirty="0">
                <a:solidFill>
                  <a:schemeClr val="tx1"/>
                </a:solidFill>
                <a:latin typeface="Calibri Light" panose="020F0302020204030204" pitchFamily="34" charset="0"/>
                <a:cs typeface="Arial" pitchFamily="34" charset="0"/>
              </a:rPr>
              <a:t>officials from both DHA and SITA should have known about it</a:t>
            </a:r>
            <a:r>
              <a:rPr lang="en-ZA" sz="2000" b="0" i="1" kern="0" dirty="0">
                <a:solidFill>
                  <a:schemeClr val="tx1"/>
                </a:solidFill>
                <a:latin typeface="Calibri Light" panose="020F0302020204030204" pitchFamily="34" charset="0"/>
                <a:cs typeface="Arial" pitchFamily="34" charset="0"/>
              </a:rPr>
              <a:t>.</a:t>
            </a:r>
          </a:p>
          <a:p>
            <a:pPr marL="0" indent="0">
              <a:buNone/>
            </a:pPr>
            <a:endParaRPr lang="en-ZA" b="0" kern="0" dirty="0">
              <a:solidFill>
                <a:schemeClr val="tx1"/>
              </a:solidFill>
              <a:latin typeface="Calibri Light" panose="020F0302020204030204" pitchFamily="34" charset="0"/>
              <a:cs typeface="Arial" pitchFamily="34" charset="0"/>
            </a:endParaRPr>
          </a:p>
          <a:p>
            <a:pPr>
              <a:buFont typeface="Wingdings" panose="05000000000000000000" pitchFamily="2" charset="2"/>
              <a:buChar char="q"/>
            </a:pPr>
            <a:endParaRPr lang="en-ZA" b="0" kern="0" dirty="0">
              <a:solidFill>
                <a:schemeClr val="tx1"/>
              </a:solidFill>
              <a:latin typeface="Calibri Light" panose="020F0302020204030204" pitchFamily="34" charset="0"/>
              <a:cs typeface="Arial" pitchFamily="34" charset="0"/>
            </a:endParaRPr>
          </a:p>
          <a:p>
            <a:pPr marL="0" indent="0">
              <a:buNone/>
            </a:pPr>
            <a:endParaRPr lang="en-ZA" b="0" kern="0" dirty="0">
              <a:solidFill>
                <a:schemeClr val="tx1"/>
              </a:solidFill>
              <a:latin typeface="Calibri Light" panose="020F0302020204030204" pitchFamily="34" charset="0"/>
              <a:cs typeface="Arial" pitchFamily="34" charset="0"/>
            </a:endParaRPr>
          </a:p>
        </p:txBody>
      </p:sp>
      <p:sp>
        <p:nvSpPr>
          <p:cNvPr id="13" name="Title 1">
            <a:extLst>
              <a:ext uri="{FF2B5EF4-FFF2-40B4-BE49-F238E27FC236}">
                <a16:creationId xmlns="" xmlns:a16="http://schemas.microsoft.com/office/drawing/2014/main" id="{260E2B6B-16CE-41DC-A1BF-B5E75CF66214}"/>
              </a:ext>
            </a:extLst>
          </p:cNvPr>
          <p:cNvSpPr txBox="1">
            <a:spLocks/>
          </p:cNvSpPr>
          <p:nvPr/>
        </p:nvSpPr>
        <p:spPr bwMode="auto">
          <a:xfrm>
            <a:off x="306636" y="1099906"/>
            <a:ext cx="8837364" cy="384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a:lstStyle>
          <a:p>
            <a:r>
              <a:rPr lang="en-US" kern="0" dirty="0">
                <a:solidFill>
                  <a:srgbClr val="29297B"/>
                </a:solidFill>
                <a:latin typeface="Calibri Light" panose="020F0302020204030204" pitchFamily="34" charset="0"/>
              </a:rPr>
              <a:t>Feedback on missing tender Masterfile</a:t>
            </a:r>
          </a:p>
        </p:txBody>
      </p:sp>
      <p:pic>
        <p:nvPicPr>
          <p:cNvPr id="14" name="Picture 1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07504" y="116632"/>
            <a:ext cx="2808312" cy="883118"/>
          </a:xfrm>
          <a:prstGeom prst="rect">
            <a:avLst/>
          </a:prstGeom>
        </p:spPr>
      </p:pic>
    </p:spTree>
    <p:extLst>
      <p:ext uri="{BB962C8B-B14F-4D97-AF65-F5344CB8AC3E}">
        <p14:creationId xmlns:p14="http://schemas.microsoft.com/office/powerpoint/2010/main" xmlns="" val="87888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solidFill>
                  <a:schemeClr val="bg1"/>
                </a:solidFill>
                <a:ea typeface="ＭＳ Ｐゴシック" pitchFamily="34" charset="-128"/>
              </a:rPr>
              <a:pPr algn="ctr">
                <a:defRPr/>
              </a:pPr>
              <a:t>6</a:t>
            </a:fld>
            <a:endParaRPr lang="en-US" altLang="en-US" dirty="0">
              <a:solidFill>
                <a:schemeClr val="bg1"/>
              </a:solidFill>
              <a:ea typeface="ＭＳ Ｐゴシック" pitchFamily="34" charset="-12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8384" y="142062"/>
            <a:ext cx="1008112" cy="942040"/>
          </a:xfrm>
          <a:prstGeom prst="rect">
            <a:avLst/>
          </a:prstGeom>
        </p:spPr>
      </p:pic>
      <p:pic>
        <p:nvPicPr>
          <p:cNvPr id="11" name="Picture 10"/>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131727" y="165496"/>
            <a:ext cx="858936" cy="887240"/>
          </a:xfrm>
          <a:prstGeom prst="rect">
            <a:avLst/>
          </a:prstGeom>
          <a:noFill/>
        </p:spPr>
      </p:pic>
      <p:sp>
        <p:nvSpPr>
          <p:cNvPr id="10" name="Content Placeholder 5"/>
          <p:cNvSpPr txBox="1">
            <a:spLocks/>
          </p:cNvSpPr>
          <p:nvPr/>
        </p:nvSpPr>
        <p:spPr>
          <a:xfrm>
            <a:off x="361504" y="2204864"/>
            <a:ext cx="8420992" cy="4332482"/>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 typeface="Wingdings" pitchFamily="2" charset="2"/>
              <a:buNone/>
            </a:pPr>
            <a:endParaRPr lang="en-GB" b="0" kern="0" dirty="0">
              <a:solidFill>
                <a:schemeClr val="tx1"/>
              </a:solidFill>
              <a:latin typeface="Calibri Light" panose="020F0302020204030204" pitchFamily="34" charset="0"/>
            </a:endParaRPr>
          </a:p>
          <a:p>
            <a:endParaRPr lang="en-US" b="0" kern="0" dirty="0"/>
          </a:p>
        </p:txBody>
      </p:sp>
      <p:sp>
        <p:nvSpPr>
          <p:cNvPr id="12" name="Content Placeholder 2"/>
          <p:cNvSpPr txBox="1">
            <a:spLocks/>
          </p:cNvSpPr>
          <p:nvPr/>
        </p:nvSpPr>
        <p:spPr bwMode="auto">
          <a:xfrm>
            <a:off x="35496" y="1504031"/>
            <a:ext cx="9073008" cy="50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buFont typeface="Wingdings" panose="05000000000000000000" pitchFamily="2" charset="2"/>
              <a:buChar char="q"/>
            </a:pPr>
            <a:r>
              <a:rPr lang="en-US" b="0" kern="0" dirty="0">
                <a:solidFill>
                  <a:schemeClr val="tx1"/>
                </a:solidFill>
                <a:latin typeface="Calibri Light" panose="020F0302020204030204" pitchFamily="34" charset="0"/>
                <a:cs typeface="Arial" pitchFamily="34" charset="0"/>
              </a:rPr>
              <a:t>SITA is investigating this matter and will effect consequence management for current SITA officials that should have informed the organization about this matter, especially our Legal department.</a:t>
            </a:r>
          </a:p>
          <a:p>
            <a:pPr>
              <a:buFont typeface="Wingdings" panose="05000000000000000000" pitchFamily="2" charset="2"/>
              <a:buChar char="q"/>
            </a:pPr>
            <a:r>
              <a:rPr lang="en-US" b="0" kern="0" dirty="0">
                <a:solidFill>
                  <a:schemeClr val="tx1"/>
                </a:solidFill>
                <a:latin typeface="Calibri Light" panose="020F0302020204030204" pitchFamily="34" charset="0"/>
                <a:cs typeface="Arial" pitchFamily="34" charset="0"/>
              </a:rPr>
              <a:t>DHA is also urged to follow the same principle for its officials.</a:t>
            </a:r>
          </a:p>
          <a:p>
            <a:pPr>
              <a:buFont typeface="Wingdings" panose="05000000000000000000" pitchFamily="2" charset="2"/>
              <a:buChar char="q"/>
            </a:pPr>
            <a:r>
              <a:rPr lang="en-US" b="0" kern="0" dirty="0">
                <a:solidFill>
                  <a:schemeClr val="tx1"/>
                </a:solidFill>
                <a:latin typeface="Calibri Light" panose="020F0302020204030204" pitchFamily="34" charset="0"/>
                <a:cs typeface="Arial" pitchFamily="34" charset="0"/>
              </a:rPr>
              <a:t>SITA has lodged Criminal Charges against its former CPO and Senior Manager: SCM for the costs of reconstructing the Masterfile, and will now include current SITA officials as mentioned above.</a:t>
            </a:r>
          </a:p>
          <a:p>
            <a:pPr>
              <a:buFont typeface="Wingdings" panose="05000000000000000000" pitchFamily="2" charset="2"/>
              <a:buChar char="q"/>
            </a:pPr>
            <a:r>
              <a:rPr lang="en-ZA" b="0" kern="0" dirty="0">
                <a:solidFill>
                  <a:schemeClr val="tx1"/>
                </a:solidFill>
                <a:latin typeface="Calibri Light" panose="020F0302020204030204" pitchFamily="34" charset="0"/>
                <a:cs typeface="Arial" pitchFamily="34" charset="0"/>
              </a:rPr>
              <a:t>The Masterfile has now been provided to the DHA Investigators (</a:t>
            </a:r>
            <a:r>
              <a:rPr lang="en-US" b="0" kern="0" dirty="0">
                <a:solidFill>
                  <a:schemeClr val="tx1"/>
                </a:solidFill>
                <a:latin typeface="Calibri Light" panose="020F0302020204030204" pitchFamily="34" charset="0"/>
                <a:cs typeface="Arial" pitchFamily="34" charset="0"/>
              </a:rPr>
              <a:t>SAB&amp;T)</a:t>
            </a:r>
            <a:r>
              <a:rPr lang="en-ZA" b="0" kern="0" dirty="0">
                <a:solidFill>
                  <a:schemeClr val="tx1"/>
                </a:solidFill>
                <a:latin typeface="Calibri Light" panose="020F0302020204030204" pitchFamily="34" charset="0"/>
                <a:cs typeface="Arial" pitchFamily="34" charset="0"/>
              </a:rPr>
              <a:t>, as well as the AG’s office, for further review of any possible irregularities in this tender process.</a:t>
            </a:r>
          </a:p>
          <a:p>
            <a:pPr>
              <a:buFont typeface="Wingdings" panose="05000000000000000000" pitchFamily="2" charset="2"/>
              <a:buChar char="q"/>
            </a:pPr>
            <a:r>
              <a:rPr lang="en-ZA" b="0" kern="0" dirty="0">
                <a:solidFill>
                  <a:schemeClr val="tx1"/>
                </a:solidFill>
                <a:latin typeface="Calibri Light" panose="020F0302020204030204" pitchFamily="34" charset="0"/>
                <a:cs typeface="Arial" pitchFamily="34" charset="0"/>
              </a:rPr>
              <a:t>SITA has also contacted all its former officials and urged them to avail themselves to the DHA Investigators, and they have all agreed.</a:t>
            </a:r>
          </a:p>
          <a:p>
            <a:pPr>
              <a:buFont typeface="Wingdings" panose="05000000000000000000" pitchFamily="2" charset="2"/>
              <a:buChar char="q"/>
            </a:pPr>
            <a:endParaRPr lang="en-ZA" b="0" kern="0" dirty="0">
              <a:solidFill>
                <a:schemeClr val="tx1"/>
              </a:solidFill>
              <a:latin typeface="Calibri Light" panose="020F0302020204030204" pitchFamily="34" charset="0"/>
              <a:cs typeface="Arial" pitchFamily="34" charset="0"/>
            </a:endParaRPr>
          </a:p>
          <a:p>
            <a:pPr marL="0" indent="0">
              <a:buNone/>
            </a:pPr>
            <a:endParaRPr lang="en-ZA" b="0" kern="0" dirty="0">
              <a:solidFill>
                <a:schemeClr val="tx1"/>
              </a:solidFill>
              <a:latin typeface="Calibri Light" panose="020F0302020204030204" pitchFamily="34" charset="0"/>
              <a:cs typeface="Arial" pitchFamily="34" charset="0"/>
            </a:endParaRPr>
          </a:p>
        </p:txBody>
      </p:sp>
      <p:sp>
        <p:nvSpPr>
          <p:cNvPr id="13" name="Title 1">
            <a:extLst>
              <a:ext uri="{FF2B5EF4-FFF2-40B4-BE49-F238E27FC236}">
                <a16:creationId xmlns="" xmlns:a16="http://schemas.microsoft.com/office/drawing/2014/main" id="{260E2B6B-16CE-41DC-A1BF-B5E75CF66214}"/>
              </a:ext>
            </a:extLst>
          </p:cNvPr>
          <p:cNvSpPr txBox="1">
            <a:spLocks/>
          </p:cNvSpPr>
          <p:nvPr/>
        </p:nvSpPr>
        <p:spPr bwMode="auto">
          <a:xfrm>
            <a:off x="306636" y="1171875"/>
            <a:ext cx="8837364" cy="3849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a:lstStyle>
          <a:p>
            <a:r>
              <a:rPr lang="en-US" kern="0" dirty="0">
                <a:solidFill>
                  <a:srgbClr val="29297B"/>
                </a:solidFill>
                <a:latin typeface="Calibri Light" panose="020F0302020204030204" pitchFamily="34" charset="0"/>
              </a:rPr>
              <a:t>Feedback on missing tender Masterfile</a:t>
            </a:r>
          </a:p>
        </p:txBody>
      </p:sp>
      <p:pic>
        <p:nvPicPr>
          <p:cNvPr id="14" name="Picture 1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07504" y="116632"/>
            <a:ext cx="2808312" cy="883118"/>
          </a:xfrm>
          <a:prstGeom prst="rect">
            <a:avLst/>
          </a:prstGeom>
        </p:spPr>
      </p:pic>
    </p:spTree>
    <p:extLst>
      <p:ext uri="{BB962C8B-B14F-4D97-AF65-F5344CB8AC3E}">
        <p14:creationId xmlns:p14="http://schemas.microsoft.com/office/powerpoint/2010/main" xmlns="" val="133936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solidFill>
                  <a:schemeClr val="bg1"/>
                </a:solidFill>
                <a:ea typeface="ＭＳ Ｐゴシック" pitchFamily="34" charset="-128"/>
              </a:rPr>
              <a:pPr algn="ctr">
                <a:defRPr/>
              </a:pPr>
              <a:t>7</a:t>
            </a:fld>
            <a:endParaRPr lang="en-US" altLang="en-US" dirty="0">
              <a:solidFill>
                <a:schemeClr val="bg1"/>
              </a:solidFill>
              <a:ea typeface="ＭＳ Ｐゴシック" pitchFamily="34" charset="-12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8384" y="142062"/>
            <a:ext cx="1008112" cy="942040"/>
          </a:xfrm>
          <a:prstGeom prst="rect">
            <a:avLst/>
          </a:prstGeom>
        </p:spPr>
      </p:pic>
      <p:pic>
        <p:nvPicPr>
          <p:cNvPr id="11" name="Picture 10"/>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131727" y="165496"/>
            <a:ext cx="858936" cy="887240"/>
          </a:xfrm>
          <a:prstGeom prst="rect">
            <a:avLst/>
          </a:prstGeom>
          <a:noFill/>
        </p:spPr>
      </p:pic>
      <p:sp>
        <p:nvSpPr>
          <p:cNvPr id="10" name="Content Placeholder 5"/>
          <p:cNvSpPr txBox="1">
            <a:spLocks/>
          </p:cNvSpPr>
          <p:nvPr/>
        </p:nvSpPr>
        <p:spPr>
          <a:xfrm>
            <a:off x="361504" y="2204864"/>
            <a:ext cx="8420992" cy="4332482"/>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 typeface="Wingdings" pitchFamily="2" charset="2"/>
              <a:buNone/>
            </a:pPr>
            <a:endParaRPr lang="en-GB" b="0" kern="0" dirty="0">
              <a:solidFill>
                <a:schemeClr val="tx1"/>
              </a:solidFill>
              <a:latin typeface="Calibri Light" panose="020F0302020204030204" pitchFamily="34" charset="0"/>
            </a:endParaRPr>
          </a:p>
          <a:p>
            <a:endParaRPr lang="en-US" b="0" kern="0" dirty="0"/>
          </a:p>
        </p:txBody>
      </p:sp>
      <p:sp>
        <p:nvSpPr>
          <p:cNvPr id="12" name="Content Placeholder 2"/>
          <p:cNvSpPr txBox="1">
            <a:spLocks/>
          </p:cNvSpPr>
          <p:nvPr/>
        </p:nvSpPr>
        <p:spPr bwMode="auto">
          <a:xfrm>
            <a:off x="107505" y="1590527"/>
            <a:ext cx="9036496" cy="52228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It is noted that DHA appointed SAB&amp;T to conduct the investigation into the ABIS/EOH irregularities. Thus far SITA hasn’t received a report in this regard. </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Upon receipt of the report, SITA will pursue charges on the basis of the recommendations. </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These charges will be laid to any SITA employee who may be found to have done wrong, whether currently employed by SITA or not. </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Also SITA, will endeavor to recover any funds that are deemed recoverable by the investigators. </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SITA will institute consequence management against SITA legal team for failing to notify management that the original copy of Masterfile has been handed to the lawyers.</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Subsequent to the Portfolio Committee held on 25 August 2020, there were several engagements between the Minister of </a:t>
            </a:r>
            <a:r>
              <a:rPr lang="en-ZA" sz="2000" b="0" kern="0" dirty="0">
                <a:solidFill>
                  <a:schemeClr val="tx1"/>
                </a:solidFill>
                <a:latin typeface="Calibri Light" panose="020F0302020204030204" pitchFamily="34" charset="0"/>
                <a:cs typeface="Arial" pitchFamily="34" charset="0"/>
              </a:rPr>
              <a:t>Communications and Digital Technologies and Minister of Home Affairs and DCDT ADG, SITA Executive Caretaker and DHA ADG and DDG to address this matter.</a:t>
            </a:r>
          </a:p>
          <a:p>
            <a:pPr>
              <a:buFont typeface="Wingdings" panose="05000000000000000000" pitchFamily="2" charset="2"/>
              <a:buChar char="q"/>
            </a:pPr>
            <a:endParaRPr lang="en-ZA" sz="2000" b="0" kern="0" dirty="0">
              <a:solidFill>
                <a:srgbClr val="FF0000"/>
              </a:solidFill>
              <a:latin typeface="Calibri Light" panose="020F0302020204030204" pitchFamily="34" charset="0"/>
              <a:cs typeface="Arial" pitchFamily="34" charset="0"/>
            </a:endParaRPr>
          </a:p>
          <a:p>
            <a:pPr>
              <a:buFont typeface="Wingdings" panose="05000000000000000000" pitchFamily="2" charset="2"/>
              <a:buChar char="q"/>
            </a:pPr>
            <a:endParaRPr lang="en-ZA" sz="2000" b="0" kern="0" dirty="0">
              <a:solidFill>
                <a:schemeClr val="tx1"/>
              </a:solidFill>
              <a:latin typeface="Calibri Light" panose="020F0302020204030204" pitchFamily="34" charset="0"/>
              <a:cs typeface="Arial" pitchFamily="34" charset="0"/>
            </a:endParaRPr>
          </a:p>
        </p:txBody>
      </p:sp>
      <p:sp>
        <p:nvSpPr>
          <p:cNvPr id="13" name="Title 1">
            <a:extLst>
              <a:ext uri="{FF2B5EF4-FFF2-40B4-BE49-F238E27FC236}">
                <a16:creationId xmlns="" xmlns:a16="http://schemas.microsoft.com/office/drawing/2014/main" id="{260E2B6B-16CE-41DC-A1BF-B5E75CF66214}"/>
              </a:ext>
            </a:extLst>
          </p:cNvPr>
          <p:cNvSpPr txBox="1">
            <a:spLocks/>
          </p:cNvSpPr>
          <p:nvPr/>
        </p:nvSpPr>
        <p:spPr bwMode="auto">
          <a:xfrm>
            <a:off x="107504" y="1124744"/>
            <a:ext cx="9036496" cy="48262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a:lstStyle>
          <a:p>
            <a:r>
              <a:rPr lang="en-ZA" sz="2400" kern="0" dirty="0">
                <a:solidFill>
                  <a:srgbClr val="29297B"/>
                </a:solidFill>
                <a:latin typeface="Calibri Light" panose="020F0302020204030204" pitchFamily="34" charset="0"/>
              </a:rPr>
              <a:t>Consequence Management Concerning Irregularities in the ABIS Tender</a:t>
            </a:r>
            <a:endParaRPr lang="en-US" sz="2400" kern="0" dirty="0">
              <a:solidFill>
                <a:srgbClr val="29297B"/>
              </a:solidFill>
              <a:latin typeface="Calibri Light" panose="020F0302020204030204" pitchFamily="34"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07504" y="116632"/>
            <a:ext cx="2808312" cy="883118"/>
          </a:xfrm>
          <a:prstGeom prst="rect">
            <a:avLst/>
          </a:prstGeom>
        </p:spPr>
      </p:pic>
    </p:spTree>
    <p:extLst>
      <p:ext uri="{BB962C8B-B14F-4D97-AF65-F5344CB8AC3E}">
        <p14:creationId xmlns:p14="http://schemas.microsoft.com/office/powerpoint/2010/main" xmlns="" val="2085466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solidFill>
                  <a:schemeClr val="bg1"/>
                </a:solidFill>
                <a:ea typeface="ＭＳ Ｐゴシック" pitchFamily="34" charset="-128"/>
              </a:rPr>
              <a:pPr algn="ctr">
                <a:defRPr/>
              </a:pPr>
              <a:t>8</a:t>
            </a:fld>
            <a:endParaRPr lang="en-US" altLang="en-US" dirty="0">
              <a:solidFill>
                <a:schemeClr val="bg1"/>
              </a:solidFill>
              <a:ea typeface="ＭＳ Ｐゴシック" pitchFamily="34" charset="-12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28384" y="142062"/>
            <a:ext cx="1008112" cy="942040"/>
          </a:xfrm>
          <a:prstGeom prst="rect">
            <a:avLst/>
          </a:prstGeom>
        </p:spPr>
      </p:pic>
      <p:pic>
        <p:nvPicPr>
          <p:cNvPr id="11" name="Picture 10"/>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131727" y="165496"/>
            <a:ext cx="858936" cy="887240"/>
          </a:xfrm>
          <a:prstGeom prst="rect">
            <a:avLst/>
          </a:prstGeom>
          <a:noFill/>
        </p:spPr>
      </p:pic>
      <p:sp>
        <p:nvSpPr>
          <p:cNvPr id="10" name="Content Placeholder 5"/>
          <p:cNvSpPr txBox="1">
            <a:spLocks/>
          </p:cNvSpPr>
          <p:nvPr/>
        </p:nvSpPr>
        <p:spPr>
          <a:xfrm>
            <a:off x="361504" y="2204864"/>
            <a:ext cx="8420992" cy="4332482"/>
          </a:xfrm>
          <a:prstGeom prst="rect">
            <a:avLst/>
          </a:prstGeom>
        </p:spPr>
        <p:txBody>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 typeface="Wingdings" pitchFamily="2" charset="2"/>
              <a:buNone/>
            </a:pPr>
            <a:endParaRPr lang="en-GB" b="0" kern="0" dirty="0">
              <a:solidFill>
                <a:schemeClr val="tx1"/>
              </a:solidFill>
              <a:latin typeface="Calibri Light" panose="020F0302020204030204" pitchFamily="34" charset="0"/>
            </a:endParaRPr>
          </a:p>
          <a:p>
            <a:endParaRPr lang="en-US" b="0" kern="0" dirty="0"/>
          </a:p>
        </p:txBody>
      </p:sp>
      <p:sp>
        <p:nvSpPr>
          <p:cNvPr id="12" name="Content Placeholder 2"/>
          <p:cNvSpPr txBox="1">
            <a:spLocks/>
          </p:cNvSpPr>
          <p:nvPr/>
        </p:nvSpPr>
        <p:spPr bwMode="auto">
          <a:xfrm>
            <a:off x="107504" y="1632460"/>
            <a:ext cx="9000999" cy="50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DHA will appraise the Portfolio Committee of the progress of the investigation.</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DHA will update the Portfolio Committee about the progress on ABIS development project. SITA is not involved in the implementation of this project, and is willing to assist DHA if required.</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SITA reviewed the request by EOH to cede ABIS contract to its subcontractor, and this is what EOH wishes to do for all its current contracts  with government, as part of their strategy to move out of doing business with government, as we have received a similar request already from Department of Water and Sanitation.</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The legal and procurement teams of SITA have advised that ceding of these contracts will be in transgression of the PFMA, PPPFA,  SITA Act, and other related regulations.</a:t>
            </a:r>
          </a:p>
          <a:p>
            <a:pPr>
              <a:buFont typeface="Wingdings" panose="05000000000000000000" pitchFamily="2" charset="2"/>
              <a:buChar char="q"/>
            </a:pPr>
            <a:r>
              <a:rPr lang="en-US" sz="2000" b="0" kern="0" dirty="0">
                <a:solidFill>
                  <a:schemeClr val="tx1"/>
                </a:solidFill>
                <a:latin typeface="Calibri Light" panose="020F0302020204030204" pitchFamily="34" charset="0"/>
                <a:cs typeface="Arial" pitchFamily="34" charset="0"/>
              </a:rPr>
              <a:t>We will therefore not support this move, and rather assist DHA to ensure that:</a:t>
            </a:r>
          </a:p>
          <a:p>
            <a:pPr marL="514350" indent="-457200">
              <a:buFont typeface="+mj-lt"/>
              <a:buAutoNum type="arabicPeriod"/>
            </a:pPr>
            <a:r>
              <a:rPr lang="en-US" sz="1800" b="0" kern="0" dirty="0">
                <a:solidFill>
                  <a:schemeClr val="tx1"/>
                </a:solidFill>
                <a:latin typeface="Calibri Light" panose="020F0302020204030204" pitchFamily="34" charset="0"/>
              </a:rPr>
              <a:t>EOH delivers on its contractual commitments, and face financial penalties for delays on this project, in line with contract signed with DHA.</a:t>
            </a:r>
          </a:p>
          <a:p>
            <a:pPr marL="514350" indent="-457200">
              <a:buFont typeface="+mj-lt"/>
              <a:buAutoNum type="arabicPeriod"/>
            </a:pPr>
            <a:r>
              <a:rPr lang="en-US" sz="1800" b="0" kern="0" dirty="0">
                <a:solidFill>
                  <a:schemeClr val="tx1"/>
                </a:solidFill>
                <a:latin typeface="Calibri Light" panose="020F0302020204030204" pitchFamily="34" charset="0"/>
              </a:rPr>
              <a:t>An alternative company is appointed in a fast-tracked open tender process, if required.</a:t>
            </a:r>
          </a:p>
          <a:p>
            <a:pPr marL="914400" lvl="1" indent="-457200">
              <a:buFont typeface="+mj-lt"/>
              <a:buAutoNum type="arabicPeriod"/>
            </a:pPr>
            <a:endParaRPr lang="en-US" sz="2000" b="0" kern="0" dirty="0">
              <a:solidFill>
                <a:schemeClr val="tx1"/>
              </a:solidFill>
              <a:latin typeface="Calibri Light" panose="020F0302020204030204" pitchFamily="34" charset="0"/>
              <a:cs typeface="Arial" pitchFamily="34" charset="0"/>
            </a:endParaRPr>
          </a:p>
          <a:p>
            <a:pPr>
              <a:buFont typeface="Wingdings" panose="05000000000000000000" pitchFamily="2" charset="2"/>
              <a:buChar char="q"/>
            </a:pPr>
            <a:endParaRPr lang="en-ZA" b="0" kern="0" dirty="0">
              <a:solidFill>
                <a:schemeClr val="tx1"/>
              </a:solidFill>
              <a:latin typeface="Calibri Light" panose="020F0302020204030204" pitchFamily="34" charset="0"/>
              <a:cs typeface="Arial" pitchFamily="34" charset="0"/>
            </a:endParaRPr>
          </a:p>
          <a:p>
            <a:pPr>
              <a:buFont typeface="Wingdings" panose="05000000000000000000" pitchFamily="2" charset="2"/>
              <a:buChar char="q"/>
            </a:pPr>
            <a:endParaRPr lang="en-ZA" b="0" kern="0" dirty="0">
              <a:solidFill>
                <a:schemeClr val="tx1"/>
              </a:solidFill>
              <a:latin typeface="Calibri Light" panose="020F0302020204030204" pitchFamily="34" charset="0"/>
              <a:cs typeface="Arial" pitchFamily="34" charset="0"/>
            </a:endParaRPr>
          </a:p>
          <a:p>
            <a:pPr marL="0" indent="0">
              <a:buNone/>
            </a:pPr>
            <a:endParaRPr lang="en-ZA" b="0" kern="0" dirty="0">
              <a:solidFill>
                <a:schemeClr val="tx1"/>
              </a:solidFill>
              <a:latin typeface="Calibri Light" panose="020F0302020204030204" pitchFamily="34" charset="0"/>
              <a:cs typeface="Arial" pitchFamily="34" charset="0"/>
            </a:endParaRPr>
          </a:p>
        </p:txBody>
      </p:sp>
      <p:sp>
        <p:nvSpPr>
          <p:cNvPr id="13" name="Title 1">
            <a:extLst>
              <a:ext uri="{FF2B5EF4-FFF2-40B4-BE49-F238E27FC236}">
                <a16:creationId xmlns="" xmlns:a16="http://schemas.microsoft.com/office/drawing/2014/main" id="{260E2B6B-16CE-41DC-A1BF-B5E75CF66214}"/>
              </a:ext>
            </a:extLst>
          </p:cNvPr>
          <p:cNvSpPr txBox="1">
            <a:spLocks/>
          </p:cNvSpPr>
          <p:nvPr/>
        </p:nvSpPr>
        <p:spPr bwMode="auto">
          <a:xfrm>
            <a:off x="306636" y="1119006"/>
            <a:ext cx="8837364" cy="63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a:lstStyle>
          <a:p>
            <a:r>
              <a:rPr lang="en-US" kern="0" dirty="0">
                <a:solidFill>
                  <a:srgbClr val="29297B"/>
                </a:solidFill>
                <a:latin typeface="Calibri Light" panose="020F0302020204030204" pitchFamily="34" charset="0"/>
              </a:rPr>
              <a:t>Status update </a:t>
            </a:r>
            <a:r>
              <a:rPr lang="en-ZA" kern="0" dirty="0">
                <a:solidFill>
                  <a:srgbClr val="29297B"/>
                </a:solidFill>
                <a:latin typeface="Calibri Light" panose="020F0302020204030204" pitchFamily="34" charset="0"/>
              </a:rPr>
              <a:t>on ABIS development project </a:t>
            </a:r>
            <a:endParaRPr lang="en-US" kern="0" dirty="0">
              <a:solidFill>
                <a:srgbClr val="29297B"/>
              </a:solidFill>
              <a:latin typeface="Calibri Light" panose="020F0302020204030204" pitchFamily="34"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07504" y="116632"/>
            <a:ext cx="2808312" cy="883118"/>
          </a:xfrm>
          <a:prstGeom prst="rect">
            <a:avLst/>
          </a:prstGeom>
        </p:spPr>
      </p:pic>
    </p:spTree>
    <p:extLst>
      <p:ext uri="{BB962C8B-B14F-4D97-AF65-F5344CB8AC3E}">
        <p14:creationId xmlns:p14="http://schemas.microsoft.com/office/powerpoint/2010/main" xmlns="" val="3145331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dirty="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solidFill>
                  <a:schemeClr val="bg1"/>
                </a:solidFill>
                <a:ea typeface="ＭＳ Ｐゴシック" pitchFamily="34" charset="-128"/>
              </a:rPr>
              <a:pPr algn="ctr">
                <a:defRPr/>
              </a:pPr>
              <a:t>9</a:t>
            </a:fld>
            <a:endParaRPr lang="en-US" altLang="en-US" dirty="0">
              <a:solidFill>
                <a:schemeClr val="bg1"/>
              </a:solidFill>
              <a:ea typeface="ＭＳ Ｐゴシック" pitchFamily="34" charset="-128"/>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28384" y="142062"/>
            <a:ext cx="1008112" cy="942040"/>
          </a:xfrm>
          <a:prstGeom prst="rect">
            <a:avLst/>
          </a:prstGeom>
        </p:spPr>
      </p:pic>
      <p:sp>
        <p:nvSpPr>
          <p:cNvPr id="12" name="Title 1">
            <a:extLst>
              <a:ext uri="{FF2B5EF4-FFF2-40B4-BE49-F238E27FC236}">
                <a16:creationId xmlns="" xmlns:a16="http://schemas.microsoft.com/office/drawing/2014/main" id="{5575E5BC-785A-7244-BB2A-CC0819A24453}"/>
              </a:ext>
            </a:extLst>
          </p:cNvPr>
          <p:cNvSpPr txBox="1">
            <a:spLocks/>
          </p:cNvSpPr>
          <p:nvPr/>
        </p:nvSpPr>
        <p:spPr>
          <a:xfrm>
            <a:off x="1763688" y="2492896"/>
            <a:ext cx="4569152" cy="19649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ZA" sz="3600" b="1" dirty="0">
                <a:solidFill>
                  <a:srgbClr val="112AA7"/>
                </a:solidFill>
                <a:latin typeface="Arial" panose="020B0604020202020204" pitchFamily="34" charset="0"/>
                <a:cs typeface="Arial" panose="020B0604020202020204" pitchFamily="34" charset="0"/>
              </a:rPr>
              <a:t>THANK YOU!</a:t>
            </a:r>
            <a:endParaRPr lang="en-US" sz="3600" b="1" dirty="0">
              <a:solidFill>
                <a:srgbClr val="112AA7"/>
              </a:solidFill>
              <a:latin typeface="Arial" panose="020B0604020202020204" pitchFamily="34" charset="0"/>
              <a:cs typeface="Arial" panose="020B0604020202020204" pitchFamily="34" charset="0"/>
            </a:endParaRPr>
          </a:p>
        </p:txBody>
      </p:sp>
      <p:pic>
        <p:nvPicPr>
          <p:cNvPr id="11" name="Picture 10"/>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31727" y="165496"/>
            <a:ext cx="858936" cy="887240"/>
          </a:xfrm>
          <a:prstGeom prst="rect">
            <a:avLst/>
          </a:prstGeom>
          <a:noFill/>
        </p:spPr>
      </p:pic>
      <p:pic>
        <p:nvPicPr>
          <p:cNvPr id="10" name="Picture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7504" y="116632"/>
            <a:ext cx="2808312" cy="883118"/>
          </a:xfrm>
          <a:prstGeom prst="rect">
            <a:avLst/>
          </a:prstGeom>
        </p:spPr>
      </p:pic>
    </p:spTree>
    <p:extLst>
      <p:ext uri="{BB962C8B-B14F-4D97-AF65-F5344CB8AC3E}">
        <p14:creationId xmlns:p14="http://schemas.microsoft.com/office/powerpoint/2010/main" xmlns="" val="300644077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25366</TotalTime>
  <Words>1040</Words>
  <Application>Microsoft Office PowerPoint</Application>
  <PresentationFormat>On-screen Show (4:3)</PresentationFormat>
  <Paragraphs>84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Slide 1</vt:lpstr>
      <vt:lpstr>Slide 2</vt:lpstr>
      <vt:lpstr>Slide 3</vt:lpstr>
      <vt:lpstr>Slide 4</vt:lpstr>
      <vt:lpstr>Slide 5</vt:lpstr>
      <vt:lpstr>Slide 6</vt:lpstr>
      <vt:lpstr>Slide 7</vt:lpstr>
      <vt:lpstr>Slide 8</vt:lpstr>
      <vt:lpstr>Slide 9</vt:lpstr>
    </vt:vector>
  </TitlesOfParts>
  <Company>Department Of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Monique</cp:lastModifiedBy>
  <cp:revision>1184</cp:revision>
  <cp:lastPrinted>2019-11-07T11:00:45Z</cp:lastPrinted>
  <dcterms:created xsi:type="dcterms:W3CDTF">2006-03-29T18:40:00Z</dcterms:created>
  <dcterms:modified xsi:type="dcterms:W3CDTF">2020-10-26T15:30:47Z</dcterms:modified>
</cp:coreProperties>
</file>