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commentAuthors.xml" ContentType="application/vnd.openxmlformats-officedocument.presentationml.commentAuth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833" r:id="rId2"/>
  </p:sldMasterIdLst>
  <p:notesMasterIdLst>
    <p:notesMasterId r:id="rId26"/>
  </p:notesMasterIdLst>
  <p:handoutMasterIdLst>
    <p:handoutMasterId r:id="rId27"/>
  </p:handoutMasterIdLst>
  <p:sldIdLst>
    <p:sldId id="861" r:id="rId3"/>
    <p:sldId id="2388" r:id="rId4"/>
    <p:sldId id="2183" r:id="rId5"/>
    <p:sldId id="2397" r:id="rId6"/>
    <p:sldId id="2337" r:id="rId7"/>
    <p:sldId id="2255" r:id="rId8"/>
    <p:sldId id="2245" r:id="rId9"/>
    <p:sldId id="2246" r:id="rId10"/>
    <p:sldId id="2247" r:id="rId11"/>
    <p:sldId id="2403" r:id="rId12"/>
    <p:sldId id="2401" r:id="rId13"/>
    <p:sldId id="2402" r:id="rId14"/>
    <p:sldId id="2405" r:id="rId15"/>
    <p:sldId id="2413" r:id="rId16"/>
    <p:sldId id="2404" r:id="rId17"/>
    <p:sldId id="2371" r:id="rId18"/>
    <p:sldId id="2368" r:id="rId19"/>
    <p:sldId id="2372" r:id="rId20"/>
    <p:sldId id="2395" r:id="rId21"/>
    <p:sldId id="2400" r:id="rId22"/>
    <p:sldId id="2414" r:id="rId23"/>
    <p:sldId id="2412" r:id="rId24"/>
    <p:sldId id="1903" r:id="rId25"/>
  </p:sldIdLst>
  <p:sldSz cx="12192000" cy="6858000"/>
  <p:notesSz cx="6645275" cy="9775825"/>
  <p:custShowLst>
    <p:custShow name="Custom Show 1" id="0">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ana Nkhahle" initials="SN" lastIdx="4" clrIdx="0">
    <p:extLst/>
  </p:cmAuthor>
  <p:cmAuthor id="2" name="Pauline Matsaung" initials="PM" lastIdx="24" clrIdx="1">
    <p:extLst>
      <p:ext uri="{19B8F6BF-5375-455C-9EA6-DF929625EA0E}">
        <p15:presenceInfo xmlns:p15="http://schemas.microsoft.com/office/powerpoint/2012/main" xmlns="" userId="S-1-5-21-2143731471-823594938-2798094169-1450" providerId="AD"/>
      </p:ext>
    </p:extLst>
  </p:cmAuthor>
  <p:cmAuthor id="3" name="Sonwabo Gqegqe" initials="SG" lastIdx="1" clrIdx="2">
    <p:extLst>
      <p:ext uri="{19B8F6BF-5375-455C-9EA6-DF929625EA0E}">
        <p15:presenceInfo xmlns:p15="http://schemas.microsoft.com/office/powerpoint/2012/main" xmlns="" userId="S-1-5-21-2143731471-823594938-2798094169-672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06913"/>
    <a:srgbClr val="E8D7A0"/>
    <a:srgbClr val="A50021"/>
    <a:srgbClr val="FCEBE7"/>
    <a:srgbClr val="CC0000"/>
    <a:srgbClr val="3333CC"/>
    <a:srgbClr val="CC3300"/>
    <a:srgbClr val="336699"/>
    <a:srgbClr val="0066CC"/>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8027" autoAdjust="0"/>
    <p:restoredTop sz="84022" autoAdjust="0"/>
  </p:normalViewPr>
  <p:slideViewPr>
    <p:cSldViewPr>
      <p:cViewPr varScale="1">
        <p:scale>
          <a:sx n="74" d="100"/>
          <a:sy n="74" d="100"/>
        </p:scale>
        <p:origin x="-114" y="-19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40" d="100"/>
        <a:sy n="40" d="100"/>
      </p:scale>
      <p:origin x="0" y="-189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66783297-AD43-4B9E-A0DB-5126FDD044C7}"/>
              </a:ext>
            </a:extLst>
          </p:cNvPr>
          <p:cNvSpPr>
            <a:spLocks noGrp="1"/>
          </p:cNvSpPr>
          <p:nvPr>
            <p:ph type="hdr" sz="quarter"/>
          </p:nvPr>
        </p:nvSpPr>
        <p:spPr>
          <a:xfrm>
            <a:off x="2" y="3"/>
            <a:ext cx="2880343" cy="490823"/>
          </a:xfrm>
          <a:prstGeom prst="rect">
            <a:avLst/>
          </a:prstGeom>
        </p:spPr>
        <p:txBody>
          <a:bodyPr vert="horz" lIns="89756" tIns="44880" rIns="89756" bIns="44880" rtlCol="0"/>
          <a:lstStyle>
            <a:lvl1pPr algn="l">
              <a:defRPr sz="1200"/>
            </a:lvl1pPr>
          </a:lstStyle>
          <a:p>
            <a:endParaRPr lang="en-ZA" dirty="0"/>
          </a:p>
        </p:txBody>
      </p:sp>
      <p:sp>
        <p:nvSpPr>
          <p:cNvPr id="3" name="Date Placeholder 2">
            <a:extLst>
              <a:ext uri="{FF2B5EF4-FFF2-40B4-BE49-F238E27FC236}">
                <a16:creationId xmlns:a16="http://schemas.microsoft.com/office/drawing/2014/main" xmlns="" id="{0A3C82B8-70C0-4575-8C16-739AAE0C91BB}"/>
              </a:ext>
            </a:extLst>
          </p:cNvPr>
          <p:cNvSpPr>
            <a:spLocks noGrp="1"/>
          </p:cNvSpPr>
          <p:nvPr>
            <p:ph type="dt" sz="quarter" idx="1"/>
          </p:nvPr>
        </p:nvSpPr>
        <p:spPr>
          <a:xfrm>
            <a:off x="3763380" y="3"/>
            <a:ext cx="2880343" cy="490823"/>
          </a:xfrm>
          <a:prstGeom prst="rect">
            <a:avLst/>
          </a:prstGeom>
        </p:spPr>
        <p:txBody>
          <a:bodyPr vert="horz" lIns="89756" tIns="44880" rIns="89756" bIns="44880" rtlCol="0"/>
          <a:lstStyle>
            <a:lvl1pPr algn="r">
              <a:defRPr sz="1200"/>
            </a:lvl1pPr>
          </a:lstStyle>
          <a:p>
            <a:fld id="{91561ED2-D356-4E66-AB1D-14FF5216A8C3}" type="datetimeFigureOut">
              <a:rPr lang="en-ZA" smtClean="0"/>
              <a:pPr/>
              <a:t>2020/11/10</a:t>
            </a:fld>
            <a:endParaRPr lang="en-ZA" dirty="0"/>
          </a:p>
        </p:txBody>
      </p:sp>
      <p:sp>
        <p:nvSpPr>
          <p:cNvPr id="4" name="Footer Placeholder 3">
            <a:extLst>
              <a:ext uri="{FF2B5EF4-FFF2-40B4-BE49-F238E27FC236}">
                <a16:creationId xmlns:a16="http://schemas.microsoft.com/office/drawing/2014/main" xmlns="" id="{A719A360-38AB-4864-B818-63D13E60CECF}"/>
              </a:ext>
            </a:extLst>
          </p:cNvPr>
          <p:cNvSpPr>
            <a:spLocks noGrp="1"/>
          </p:cNvSpPr>
          <p:nvPr>
            <p:ph type="ftr" sz="quarter" idx="2"/>
          </p:nvPr>
        </p:nvSpPr>
        <p:spPr>
          <a:xfrm>
            <a:off x="2" y="9285002"/>
            <a:ext cx="2880343" cy="490823"/>
          </a:xfrm>
          <a:prstGeom prst="rect">
            <a:avLst/>
          </a:prstGeom>
        </p:spPr>
        <p:txBody>
          <a:bodyPr vert="horz" lIns="89756" tIns="44880" rIns="89756" bIns="44880" rtlCol="0" anchor="b"/>
          <a:lstStyle>
            <a:lvl1pPr algn="l">
              <a:defRPr sz="1200"/>
            </a:lvl1pPr>
          </a:lstStyle>
          <a:p>
            <a:endParaRPr lang="en-ZA" dirty="0"/>
          </a:p>
        </p:txBody>
      </p:sp>
      <p:sp>
        <p:nvSpPr>
          <p:cNvPr id="5" name="Slide Number Placeholder 4">
            <a:extLst>
              <a:ext uri="{FF2B5EF4-FFF2-40B4-BE49-F238E27FC236}">
                <a16:creationId xmlns:a16="http://schemas.microsoft.com/office/drawing/2014/main" xmlns="" id="{6BCCD7F3-001F-46D2-9E63-6305D2E11974}"/>
              </a:ext>
            </a:extLst>
          </p:cNvPr>
          <p:cNvSpPr>
            <a:spLocks noGrp="1"/>
          </p:cNvSpPr>
          <p:nvPr>
            <p:ph type="sldNum" sz="quarter" idx="3"/>
          </p:nvPr>
        </p:nvSpPr>
        <p:spPr>
          <a:xfrm>
            <a:off x="3763380" y="9285002"/>
            <a:ext cx="2880343" cy="490823"/>
          </a:xfrm>
          <a:prstGeom prst="rect">
            <a:avLst/>
          </a:prstGeom>
        </p:spPr>
        <p:txBody>
          <a:bodyPr vert="horz" lIns="89756" tIns="44880" rIns="89756" bIns="44880" rtlCol="0" anchor="b"/>
          <a:lstStyle>
            <a:lvl1pPr algn="r">
              <a:defRPr sz="1200"/>
            </a:lvl1pPr>
          </a:lstStyle>
          <a:p>
            <a:fld id="{68B6CE7C-56A5-462A-AFD1-EE0331777EAF}" type="slidenum">
              <a:rPr lang="en-ZA" smtClean="0"/>
              <a:pPr/>
              <a:t>‹#›</a:t>
            </a:fld>
            <a:endParaRPr lang="en-ZA" dirty="0"/>
          </a:p>
        </p:txBody>
      </p:sp>
    </p:spTree>
    <p:extLst>
      <p:ext uri="{BB962C8B-B14F-4D97-AF65-F5344CB8AC3E}">
        <p14:creationId xmlns:p14="http://schemas.microsoft.com/office/powerpoint/2010/main" xmlns="" val="30370057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879619" cy="488791"/>
          </a:xfrm>
          <a:prstGeom prst="rect">
            <a:avLst/>
          </a:prstGeom>
        </p:spPr>
        <p:txBody>
          <a:bodyPr vert="horz" lIns="89756" tIns="44880" rIns="89756" bIns="44880" rtlCol="0"/>
          <a:lstStyle>
            <a:lvl1pPr algn="l">
              <a:defRPr sz="1200"/>
            </a:lvl1pPr>
          </a:lstStyle>
          <a:p>
            <a:endParaRPr lang="en-ZA" dirty="0"/>
          </a:p>
        </p:txBody>
      </p:sp>
      <p:sp>
        <p:nvSpPr>
          <p:cNvPr id="3" name="Date Placeholder 2"/>
          <p:cNvSpPr>
            <a:spLocks noGrp="1"/>
          </p:cNvSpPr>
          <p:nvPr>
            <p:ph type="dt" idx="1"/>
          </p:nvPr>
        </p:nvSpPr>
        <p:spPr>
          <a:xfrm>
            <a:off x="3764122" y="0"/>
            <a:ext cx="2879619" cy="488791"/>
          </a:xfrm>
          <a:prstGeom prst="rect">
            <a:avLst/>
          </a:prstGeom>
        </p:spPr>
        <p:txBody>
          <a:bodyPr vert="horz" lIns="89756" tIns="44880" rIns="89756" bIns="44880" rtlCol="0"/>
          <a:lstStyle>
            <a:lvl1pPr algn="r">
              <a:defRPr sz="1200"/>
            </a:lvl1pPr>
          </a:lstStyle>
          <a:p>
            <a:fld id="{AAF80E3F-1674-41BC-B5D8-CE9AD9D7B37F}" type="datetimeFigureOut">
              <a:rPr lang="en-ZA" smtClean="0"/>
              <a:pPr/>
              <a:t>2020/11/10</a:t>
            </a:fld>
            <a:endParaRPr lang="en-ZA" dirty="0"/>
          </a:p>
        </p:txBody>
      </p:sp>
      <p:sp>
        <p:nvSpPr>
          <p:cNvPr id="4" name="Slide Image Placeholder 3"/>
          <p:cNvSpPr>
            <a:spLocks noGrp="1" noRot="1" noChangeAspect="1"/>
          </p:cNvSpPr>
          <p:nvPr>
            <p:ph type="sldImg" idx="2"/>
          </p:nvPr>
        </p:nvSpPr>
        <p:spPr>
          <a:xfrm>
            <a:off x="65088" y="733425"/>
            <a:ext cx="6515100" cy="3665538"/>
          </a:xfrm>
          <a:prstGeom prst="rect">
            <a:avLst/>
          </a:prstGeom>
          <a:noFill/>
          <a:ln w="12700">
            <a:solidFill>
              <a:prstClr val="black"/>
            </a:solidFill>
          </a:ln>
        </p:spPr>
        <p:txBody>
          <a:bodyPr vert="horz" lIns="89756" tIns="44880" rIns="89756" bIns="44880" rtlCol="0" anchor="ctr"/>
          <a:lstStyle/>
          <a:p>
            <a:endParaRPr lang="en-ZA" dirty="0"/>
          </a:p>
        </p:txBody>
      </p:sp>
      <p:sp>
        <p:nvSpPr>
          <p:cNvPr id="5" name="Notes Placeholder 4"/>
          <p:cNvSpPr>
            <a:spLocks noGrp="1"/>
          </p:cNvSpPr>
          <p:nvPr>
            <p:ph type="body" sz="quarter" idx="3"/>
          </p:nvPr>
        </p:nvSpPr>
        <p:spPr>
          <a:xfrm>
            <a:off x="664528" y="4643520"/>
            <a:ext cx="5316220" cy="4399121"/>
          </a:xfrm>
          <a:prstGeom prst="rect">
            <a:avLst/>
          </a:prstGeom>
        </p:spPr>
        <p:txBody>
          <a:bodyPr vert="horz" lIns="89756" tIns="44880" rIns="89756" bIns="4488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3" y="9285338"/>
            <a:ext cx="2879619" cy="488791"/>
          </a:xfrm>
          <a:prstGeom prst="rect">
            <a:avLst/>
          </a:prstGeom>
        </p:spPr>
        <p:txBody>
          <a:bodyPr vert="horz" lIns="89756" tIns="44880" rIns="89756" bIns="4488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764122" y="9285338"/>
            <a:ext cx="2879619" cy="488791"/>
          </a:xfrm>
          <a:prstGeom prst="rect">
            <a:avLst/>
          </a:prstGeom>
        </p:spPr>
        <p:txBody>
          <a:bodyPr vert="horz" lIns="89756" tIns="44880" rIns="89756" bIns="44880" rtlCol="0" anchor="b"/>
          <a:lstStyle>
            <a:lvl1pPr algn="r">
              <a:defRPr sz="1200"/>
            </a:lvl1pPr>
          </a:lstStyle>
          <a:p>
            <a:fld id="{A46F6689-3CDF-4478-BD30-CB3091E4878F}" type="slidenum">
              <a:rPr lang="en-ZA" smtClean="0"/>
              <a:pPr/>
              <a:t>‹#›</a:t>
            </a:fld>
            <a:endParaRPr lang="en-ZA" dirty="0"/>
          </a:p>
        </p:txBody>
      </p:sp>
    </p:spTree>
    <p:extLst>
      <p:ext uri="{BB962C8B-B14F-4D97-AF65-F5344CB8AC3E}">
        <p14:creationId xmlns:p14="http://schemas.microsoft.com/office/powerpoint/2010/main" xmlns="" val="1134718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088" y="733425"/>
            <a:ext cx="6515100" cy="3665538"/>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defTabSz="448787">
              <a:defRPr/>
            </a:pPr>
            <a:fld id="{2CA4E83C-54B5-4004-B2B4-F92A2C1511FD}" type="slidenum">
              <a:rPr lang="en-ZA">
                <a:solidFill>
                  <a:prstClr val="black"/>
                </a:solidFill>
                <a:latin typeface="Calibri" panose="020F0502020204030204"/>
              </a:rPr>
              <a:pPr defTabSz="448787">
                <a:defRPr/>
              </a:pPr>
              <a:t>1</a:t>
            </a:fld>
            <a:endParaRPr lang="en-ZA" dirty="0">
              <a:solidFill>
                <a:prstClr val="black"/>
              </a:solidFill>
              <a:latin typeface="Calibri" panose="020F0502020204030204"/>
            </a:endParaRPr>
          </a:p>
        </p:txBody>
      </p:sp>
    </p:spTree>
    <p:extLst>
      <p:ext uri="{BB962C8B-B14F-4D97-AF65-F5344CB8AC3E}">
        <p14:creationId xmlns:p14="http://schemas.microsoft.com/office/powerpoint/2010/main" xmlns="" val="2806881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7596289C-28C5-4377-BAAB-7590C93192A3}" type="slidenum">
              <a:rPr lang="en-ZA" smtClean="0"/>
              <a:pPr/>
              <a:t>18</a:t>
            </a:fld>
            <a:endParaRPr lang="en-ZA" dirty="0"/>
          </a:p>
        </p:txBody>
      </p:sp>
    </p:spTree>
    <p:extLst>
      <p:ext uri="{BB962C8B-B14F-4D97-AF65-F5344CB8AC3E}">
        <p14:creationId xmlns:p14="http://schemas.microsoft.com/office/powerpoint/2010/main" xmlns="" val="2240274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7596289C-28C5-4377-BAAB-7590C93192A3}" type="slidenum">
              <a:rPr lang="en-ZA" smtClean="0"/>
              <a:pPr/>
              <a:t>19</a:t>
            </a:fld>
            <a:endParaRPr lang="en-ZA" dirty="0"/>
          </a:p>
        </p:txBody>
      </p:sp>
    </p:spTree>
    <p:extLst>
      <p:ext uri="{BB962C8B-B14F-4D97-AF65-F5344CB8AC3E}">
        <p14:creationId xmlns:p14="http://schemas.microsoft.com/office/powerpoint/2010/main" xmlns="" val="1696512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088" y="733425"/>
            <a:ext cx="6515100" cy="3665538"/>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CA4E83C-54B5-4004-B2B4-F92A2C1511FD}" type="slidenum">
              <a:rPr lang="en-ZA" smtClean="0"/>
              <a:pPr/>
              <a:t>23</a:t>
            </a:fld>
            <a:endParaRPr lang="en-ZA" dirty="0"/>
          </a:p>
        </p:txBody>
      </p:sp>
    </p:spTree>
    <p:extLst>
      <p:ext uri="{BB962C8B-B14F-4D97-AF65-F5344CB8AC3E}">
        <p14:creationId xmlns:p14="http://schemas.microsoft.com/office/powerpoint/2010/main" xmlns="" val="4131498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Layout personalizzato">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xmlns="" id="{4472EEAB-FBB9-4BC2-8288-E67837AB3FF4}"/>
              </a:ext>
            </a:extLst>
          </p:cNvPr>
          <p:cNvSpPr>
            <a:spLocks noGrp="1"/>
          </p:cNvSpPr>
          <p:nvPr>
            <p:ph type="sldNum" sz="quarter" idx="10"/>
          </p:nvPr>
        </p:nvSpPr>
        <p:spPr/>
        <p:txBody>
          <a:bodyPr/>
          <a:lstStyle/>
          <a:p>
            <a:fld id="{85E4C5A4-68AA-419A-9EB9-20F6985B147C}" type="slidenum">
              <a:rPr lang="en-GB" smtClean="0"/>
              <a:pPr/>
              <a:t>‹#›</a:t>
            </a:fld>
            <a:endParaRPr lang="en-GB" dirty="0"/>
          </a:p>
        </p:txBody>
      </p:sp>
    </p:spTree>
    <p:extLst>
      <p:ext uri="{BB962C8B-B14F-4D97-AF65-F5344CB8AC3E}">
        <p14:creationId xmlns:p14="http://schemas.microsoft.com/office/powerpoint/2010/main" xmlns="" val="3822345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D91322C-04D9-4E36-B9FF-3AD4A4C857BC}"/>
              </a:ext>
            </a:extLst>
          </p:cNvPr>
          <p:cNvSpPr>
            <a:spLocks noGrp="1"/>
          </p:cNvSpPr>
          <p:nvPr>
            <p:ph type="title"/>
          </p:nvPr>
        </p:nvSpPr>
        <p:spPr/>
        <p:txBody>
          <a:bodyPr/>
          <a:lstStyle/>
          <a:p>
            <a:r>
              <a:rPr lang="it-IT"/>
              <a:t>Fare clic per modificare lo stile del titolo</a:t>
            </a:r>
            <a:endParaRPr lang="en-GB"/>
          </a:p>
        </p:txBody>
      </p:sp>
      <p:sp>
        <p:nvSpPr>
          <p:cNvPr id="3" name="Segnaposto numero diapositiva 2">
            <a:extLst>
              <a:ext uri="{FF2B5EF4-FFF2-40B4-BE49-F238E27FC236}">
                <a16:creationId xmlns:a16="http://schemas.microsoft.com/office/drawing/2014/main" xmlns="" id="{9968730B-3ED7-4A17-9624-BF6EE0F7A90F}"/>
              </a:ext>
            </a:extLst>
          </p:cNvPr>
          <p:cNvSpPr>
            <a:spLocks noGrp="1"/>
          </p:cNvSpPr>
          <p:nvPr>
            <p:ph type="sldNum" sz="quarter" idx="10"/>
          </p:nvPr>
        </p:nvSpPr>
        <p:spPr/>
        <p:txBody>
          <a:bodyPr/>
          <a:lstStyle/>
          <a:p>
            <a:fld id="{85E4C5A4-68AA-419A-9EB9-20F6985B147C}" type="slidenum">
              <a:rPr lang="en-GB" smtClean="0"/>
              <a:pPr/>
              <a:t>‹#›</a:t>
            </a:fld>
            <a:endParaRPr lang="en-GB" dirty="0"/>
          </a:p>
        </p:txBody>
      </p:sp>
    </p:spTree>
    <p:extLst>
      <p:ext uri="{BB962C8B-B14F-4D97-AF65-F5344CB8AC3E}">
        <p14:creationId xmlns:p14="http://schemas.microsoft.com/office/powerpoint/2010/main" xmlns="" val="19129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D8DB1332-23C3-4827-834F-0B44DB2A1167}"/>
              </a:ext>
            </a:extLst>
          </p:cNvPr>
          <p:cNvSpPr>
            <a:spLocks noGrp="1"/>
          </p:cNvSpPr>
          <p:nvPr>
            <p:ph type="title"/>
          </p:nvPr>
        </p:nvSpPr>
        <p:spPr/>
        <p:txBody>
          <a:bodyPr/>
          <a:lstStyle/>
          <a:p>
            <a:r>
              <a:rPr lang="it-IT"/>
              <a:t>Fare clic per modificare lo stile del titolo</a:t>
            </a:r>
            <a:endParaRPr lang="en-GB"/>
          </a:p>
        </p:txBody>
      </p:sp>
      <p:sp>
        <p:nvSpPr>
          <p:cNvPr id="5" name="Content Placeholder 2">
            <a:extLst>
              <a:ext uri="{FF2B5EF4-FFF2-40B4-BE49-F238E27FC236}">
                <a16:creationId xmlns:a16="http://schemas.microsoft.com/office/drawing/2014/main" xmlns="" id="{22DEC5FB-D05F-4816-90BB-358A484FB747}"/>
              </a:ext>
            </a:extLst>
          </p:cNvPr>
          <p:cNvSpPr>
            <a:spLocks noGrp="1"/>
          </p:cNvSpPr>
          <p:nvPr>
            <p:ph idx="1"/>
          </p:nvPr>
        </p:nvSpPr>
        <p:spPr>
          <a:xfrm>
            <a:off x="609600" y="1600206"/>
            <a:ext cx="52920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6" name="Content Placeholder 2">
            <a:extLst>
              <a:ext uri="{FF2B5EF4-FFF2-40B4-BE49-F238E27FC236}">
                <a16:creationId xmlns:a16="http://schemas.microsoft.com/office/drawing/2014/main" xmlns="" id="{297FEE1D-46E4-499E-A7BA-14A4482C4985}"/>
              </a:ext>
            </a:extLst>
          </p:cNvPr>
          <p:cNvSpPr>
            <a:spLocks noGrp="1"/>
          </p:cNvSpPr>
          <p:nvPr>
            <p:ph idx="10"/>
          </p:nvPr>
        </p:nvSpPr>
        <p:spPr>
          <a:xfrm>
            <a:off x="6290400" y="1600206"/>
            <a:ext cx="52920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3" name="Segnaposto numero diapositiva 2">
            <a:extLst>
              <a:ext uri="{FF2B5EF4-FFF2-40B4-BE49-F238E27FC236}">
                <a16:creationId xmlns:a16="http://schemas.microsoft.com/office/drawing/2014/main" xmlns="" id="{C87A72FC-4B47-4E62-BBAC-70FB58EB5C97}"/>
              </a:ext>
            </a:extLst>
          </p:cNvPr>
          <p:cNvSpPr>
            <a:spLocks noGrp="1"/>
          </p:cNvSpPr>
          <p:nvPr>
            <p:ph type="sldNum" sz="quarter" idx="11"/>
          </p:nvPr>
        </p:nvSpPr>
        <p:spPr/>
        <p:txBody>
          <a:bodyPr/>
          <a:lstStyle/>
          <a:p>
            <a:fld id="{85E4C5A4-68AA-419A-9EB9-20F6985B147C}" type="slidenum">
              <a:rPr lang="en-GB" smtClean="0"/>
              <a:pPr/>
              <a:t>‹#›</a:t>
            </a:fld>
            <a:endParaRPr lang="en-GB" dirty="0"/>
          </a:p>
        </p:txBody>
      </p:sp>
    </p:spTree>
    <p:extLst>
      <p:ext uri="{BB962C8B-B14F-4D97-AF65-F5344CB8AC3E}">
        <p14:creationId xmlns:p14="http://schemas.microsoft.com/office/powerpoint/2010/main" xmlns="" val="1277828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ue contenuti con sotto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D8DB1332-23C3-4827-834F-0B44DB2A1167}"/>
              </a:ext>
            </a:extLst>
          </p:cNvPr>
          <p:cNvSpPr>
            <a:spLocks noGrp="1"/>
          </p:cNvSpPr>
          <p:nvPr>
            <p:ph type="title"/>
          </p:nvPr>
        </p:nvSpPr>
        <p:spPr/>
        <p:txBody>
          <a:bodyPr/>
          <a:lstStyle/>
          <a:p>
            <a:r>
              <a:rPr lang="it-IT"/>
              <a:t>Fare clic per modificare lo stile del titolo</a:t>
            </a:r>
            <a:endParaRPr lang="en-GB"/>
          </a:p>
        </p:txBody>
      </p:sp>
      <p:sp>
        <p:nvSpPr>
          <p:cNvPr id="5" name="Content Placeholder 2">
            <a:extLst>
              <a:ext uri="{FF2B5EF4-FFF2-40B4-BE49-F238E27FC236}">
                <a16:creationId xmlns:a16="http://schemas.microsoft.com/office/drawing/2014/main" xmlns="" id="{22DEC5FB-D05F-4816-90BB-358A484FB747}"/>
              </a:ext>
            </a:extLst>
          </p:cNvPr>
          <p:cNvSpPr>
            <a:spLocks noGrp="1"/>
          </p:cNvSpPr>
          <p:nvPr>
            <p:ph idx="1"/>
          </p:nvPr>
        </p:nvSpPr>
        <p:spPr>
          <a:xfrm>
            <a:off x="609600" y="2348882"/>
            <a:ext cx="5292000" cy="3777287"/>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6" name="Content Placeholder 2">
            <a:extLst>
              <a:ext uri="{FF2B5EF4-FFF2-40B4-BE49-F238E27FC236}">
                <a16:creationId xmlns:a16="http://schemas.microsoft.com/office/drawing/2014/main" xmlns="" id="{297FEE1D-46E4-499E-A7BA-14A4482C4985}"/>
              </a:ext>
            </a:extLst>
          </p:cNvPr>
          <p:cNvSpPr>
            <a:spLocks noGrp="1"/>
          </p:cNvSpPr>
          <p:nvPr>
            <p:ph idx="10"/>
          </p:nvPr>
        </p:nvSpPr>
        <p:spPr>
          <a:xfrm>
            <a:off x="6290400" y="2348882"/>
            <a:ext cx="5292000" cy="3777287"/>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Segnaposto testo 3">
            <a:extLst>
              <a:ext uri="{FF2B5EF4-FFF2-40B4-BE49-F238E27FC236}">
                <a16:creationId xmlns:a16="http://schemas.microsoft.com/office/drawing/2014/main" xmlns="" id="{BC5C21EE-134A-4068-A49E-9F842F48896F}"/>
              </a:ext>
            </a:extLst>
          </p:cNvPr>
          <p:cNvSpPr>
            <a:spLocks noGrp="1"/>
          </p:cNvSpPr>
          <p:nvPr>
            <p:ph type="body" sz="quarter" idx="11"/>
          </p:nvPr>
        </p:nvSpPr>
        <p:spPr>
          <a:xfrm>
            <a:off x="609600" y="1700213"/>
            <a:ext cx="10972800" cy="57626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3" name="Segnaposto numero diapositiva 2">
            <a:extLst>
              <a:ext uri="{FF2B5EF4-FFF2-40B4-BE49-F238E27FC236}">
                <a16:creationId xmlns:a16="http://schemas.microsoft.com/office/drawing/2014/main" xmlns="" id="{3D3CAAB4-CFAE-42BB-86C0-557668F2187E}"/>
              </a:ext>
            </a:extLst>
          </p:cNvPr>
          <p:cNvSpPr>
            <a:spLocks noGrp="1"/>
          </p:cNvSpPr>
          <p:nvPr>
            <p:ph type="sldNum" sz="quarter" idx="12"/>
          </p:nvPr>
        </p:nvSpPr>
        <p:spPr/>
        <p:txBody>
          <a:bodyPr/>
          <a:lstStyle/>
          <a:p>
            <a:fld id="{85E4C5A4-68AA-419A-9EB9-20F6985B147C}" type="slidenum">
              <a:rPr lang="en-GB" smtClean="0"/>
              <a:pPr/>
              <a:t>‹#›</a:t>
            </a:fld>
            <a:endParaRPr lang="en-GB" dirty="0"/>
          </a:p>
        </p:txBody>
      </p:sp>
    </p:spTree>
    <p:extLst>
      <p:ext uri="{BB962C8B-B14F-4D97-AF65-F5344CB8AC3E}">
        <p14:creationId xmlns:p14="http://schemas.microsoft.com/office/powerpoint/2010/main" xmlns="" val="3121220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ALGA">
    <p:bg>
      <p:bgPr>
        <a:solidFill>
          <a:schemeClr val="tx2"/>
        </a:solidFill>
        <a:effectLst/>
      </p:bgPr>
    </p:bg>
    <p:spTree>
      <p:nvGrpSpPr>
        <p:cNvPr id="1" name=""/>
        <p:cNvGrpSpPr/>
        <p:nvPr/>
      </p:nvGrpSpPr>
      <p:grpSpPr>
        <a:xfrm>
          <a:off x="0" y="0"/>
          <a:ext cx="0" cy="0"/>
          <a:chOff x="0" y="0"/>
          <a:chExt cx="0" cy="0"/>
        </a:xfrm>
      </p:grpSpPr>
      <p:pic>
        <p:nvPicPr>
          <p:cNvPr id="14" name="Picture 7" descr="Salga logo.png">
            <a:extLst>
              <a:ext uri="{FF2B5EF4-FFF2-40B4-BE49-F238E27FC236}">
                <a16:creationId xmlns:a16="http://schemas.microsoft.com/office/drawing/2014/main" xmlns="" id="{EBE41D5C-781B-4836-8350-7D04D4FADF85}"/>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34350" y="264914"/>
            <a:ext cx="2687497" cy="1283968"/>
          </a:xfrm>
          <a:prstGeom prst="rect">
            <a:avLst/>
          </a:prstGeom>
        </p:spPr>
      </p:pic>
      <p:grpSp>
        <p:nvGrpSpPr>
          <p:cNvPr id="4" name="Gruppo 3">
            <a:extLst>
              <a:ext uri="{FF2B5EF4-FFF2-40B4-BE49-F238E27FC236}">
                <a16:creationId xmlns:a16="http://schemas.microsoft.com/office/drawing/2014/main" xmlns="" id="{766F196A-11F3-477E-88F7-2165ECB16592}"/>
              </a:ext>
            </a:extLst>
          </p:cNvPr>
          <p:cNvGrpSpPr/>
          <p:nvPr userDrawn="1"/>
        </p:nvGrpSpPr>
        <p:grpSpPr>
          <a:xfrm>
            <a:off x="3576015" y="966264"/>
            <a:ext cx="5039973" cy="4901184"/>
            <a:chOff x="2447291" y="966264"/>
            <a:chExt cx="5039973" cy="4901184"/>
          </a:xfrm>
        </p:grpSpPr>
        <p:pic>
          <p:nvPicPr>
            <p:cNvPr id="15" name="Picture 8" descr="speech buble 2.png">
              <a:extLst>
                <a:ext uri="{FF2B5EF4-FFF2-40B4-BE49-F238E27FC236}">
                  <a16:creationId xmlns:a16="http://schemas.microsoft.com/office/drawing/2014/main" xmlns="" id="{250F0C34-4003-4A79-B9F0-31CAF111A5EC}"/>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2447291" y="1085136"/>
              <a:ext cx="4178808" cy="4782312"/>
            </a:xfrm>
            <a:prstGeom prst="rect">
              <a:avLst/>
            </a:prstGeom>
          </p:spPr>
        </p:pic>
        <p:pic>
          <p:nvPicPr>
            <p:cNvPr id="16" name="Picture 9" descr="speech buble 1.png">
              <a:extLst>
                <a:ext uri="{FF2B5EF4-FFF2-40B4-BE49-F238E27FC236}">
                  <a16:creationId xmlns:a16="http://schemas.microsoft.com/office/drawing/2014/main" xmlns="" id="{58CFFE5F-D566-4F7F-8DF6-EFEF737B30FD}"/>
                </a:ext>
              </a:extLst>
            </p:cNvPr>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3335888" y="966264"/>
              <a:ext cx="4151376" cy="4901184"/>
            </a:xfrm>
            <a:prstGeom prst="rect">
              <a:avLst/>
            </a:prstGeom>
          </p:spPr>
        </p:pic>
      </p:grpSp>
      <p:sp>
        <p:nvSpPr>
          <p:cNvPr id="17" name="Rectangle 10">
            <a:extLst>
              <a:ext uri="{FF2B5EF4-FFF2-40B4-BE49-F238E27FC236}">
                <a16:creationId xmlns:a16="http://schemas.microsoft.com/office/drawing/2014/main" xmlns="" id="{EFB50638-C027-453A-84AC-A31E4E8CD4BB}"/>
              </a:ext>
            </a:extLst>
          </p:cNvPr>
          <p:cNvSpPr/>
          <p:nvPr userDrawn="1"/>
        </p:nvSpPr>
        <p:spPr>
          <a:xfrm>
            <a:off x="1" y="6435941"/>
            <a:ext cx="9720000" cy="15256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1800" dirty="0">
              <a:solidFill>
                <a:prstClr val="white"/>
              </a:solidFill>
            </a:endParaRPr>
          </a:p>
        </p:txBody>
      </p:sp>
      <p:sp>
        <p:nvSpPr>
          <p:cNvPr id="18" name="Rectangle 11">
            <a:extLst>
              <a:ext uri="{FF2B5EF4-FFF2-40B4-BE49-F238E27FC236}">
                <a16:creationId xmlns:a16="http://schemas.microsoft.com/office/drawing/2014/main" xmlns="" id="{762605C6-16E8-42B7-9960-89DE81BA183D}"/>
              </a:ext>
            </a:extLst>
          </p:cNvPr>
          <p:cNvSpPr/>
          <p:nvPr userDrawn="1"/>
        </p:nvSpPr>
        <p:spPr>
          <a:xfrm>
            <a:off x="11891423" y="6435941"/>
            <a:ext cx="285215" cy="152561"/>
          </a:xfrm>
          <a:prstGeom prst="rect">
            <a:avLst/>
          </a:prstGeom>
          <a:solidFill>
            <a:srgbClr val="F06D1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1800" dirty="0">
              <a:solidFill>
                <a:prstClr val="white"/>
              </a:solidFill>
            </a:endParaRPr>
          </a:p>
        </p:txBody>
      </p:sp>
      <p:sp>
        <p:nvSpPr>
          <p:cNvPr id="19" name="TextBox 12">
            <a:extLst>
              <a:ext uri="{FF2B5EF4-FFF2-40B4-BE49-F238E27FC236}">
                <a16:creationId xmlns:a16="http://schemas.microsoft.com/office/drawing/2014/main" xmlns="" id="{3B175534-A241-4F42-BF43-87B293C6F776}"/>
              </a:ext>
            </a:extLst>
          </p:cNvPr>
          <p:cNvSpPr txBox="1"/>
          <p:nvPr userDrawn="1"/>
        </p:nvSpPr>
        <p:spPr>
          <a:xfrm>
            <a:off x="9696400" y="6327554"/>
            <a:ext cx="2241176" cy="369332"/>
          </a:xfrm>
          <a:prstGeom prst="rect">
            <a:avLst/>
          </a:prstGeom>
          <a:noFill/>
        </p:spPr>
        <p:txBody>
          <a:bodyPr wrap="square" rtlCol="0">
            <a:spAutoFit/>
          </a:bodyPr>
          <a:lstStyle/>
          <a:p>
            <a:pPr algn="ctr" defTabSz="457189"/>
            <a:r>
              <a:rPr lang="en-US" sz="1800" dirty="0">
                <a:solidFill>
                  <a:srgbClr val="000000"/>
                </a:solidFill>
              </a:rPr>
              <a:t>www.salga.org.za</a:t>
            </a:r>
          </a:p>
        </p:txBody>
      </p:sp>
      <p:sp>
        <p:nvSpPr>
          <p:cNvPr id="23" name="Title 1">
            <a:extLst>
              <a:ext uri="{FF2B5EF4-FFF2-40B4-BE49-F238E27FC236}">
                <a16:creationId xmlns:a16="http://schemas.microsoft.com/office/drawing/2014/main" xmlns="" id="{6A440AEC-A6A4-47C7-974C-CE960518EFF8}"/>
              </a:ext>
            </a:extLst>
          </p:cNvPr>
          <p:cNvSpPr>
            <a:spLocks noGrp="1"/>
          </p:cNvSpPr>
          <p:nvPr>
            <p:ph type="ctrTitle" hasCustomPrompt="1"/>
          </p:nvPr>
        </p:nvSpPr>
        <p:spPr>
          <a:xfrm>
            <a:off x="4796447" y="1969839"/>
            <a:ext cx="3357605" cy="1023013"/>
          </a:xfrm>
        </p:spPr>
        <p:txBody>
          <a:bodyPr>
            <a:normAutofit/>
          </a:bodyPr>
          <a:lstStyle>
            <a:lvl1pPr>
              <a:defRPr sz="2400" b="1">
                <a:solidFill>
                  <a:schemeClr val="accent6"/>
                </a:solidFill>
              </a:defRPr>
            </a:lvl1pPr>
          </a:lstStyle>
          <a:p>
            <a:r>
              <a:rPr lang="en-US" dirty="0"/>
              <a:t>CLICK TO EDIT MASTER TITLE STYLE</a:t>
            </a:r>
          </a:p>
        </p:txBody>
      </p:sp>
      <p:sp>
        <p:nvSpPr>
          <p:cNvPr id="24" name="Subtitle 2">
            <a:extLst>
              <a:ext uri="{FF2B5EF4-FFF2-40B4-BE49-F238E27FC236}">
                <a16:creationId xmlns:a16="http://schemas.microsoft.com/office/drawing/2014/main" xmlns="" id="{CB152338-C302-4002-9CCE-79CBA984BD93}"/>
              </a:ext>
            </a:extLst>
          </p:cNvPr>
          <p:cNvSpPr>
            <a:spLocks noGrp="1"/>
          </p:cNvSpPr>
          <p:nvPr>
            <p:ph type="subTitle" idx="1"/>
          </p:nvPr>
        </p:nvSpPr>
        <p:spPr>
          <a:xfrm>
            <a:off x="4796449" y="3281730"/>
            <a:ext cx="3459793" cy="1375432"/>
          </a:xfrm>
        </p:spPr>
        <p:txBody>
          <a:bodyPr>
            <a:normAutofit/>
          </a:bodyPr>
          <a:lstStyle>
            <a:lvl1pPr marL="0" indent="0" algn="ctr">
              <a:buNone/>
              <a:defRPr sz="1600" b="1">
                <a:solidFill>
                  <a:schemeClr val="accent6"/>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2" name="Segnaposto numero diapositiva 1">
            <a:extLst>
              <a:ext uri="{FF2B5EF4-FFF2-40B4-BE49-F238E27FC236}">
                <a16:creationId xmlns:a16="http://schemas.microsoft.com/office/drawing/2014/main" xmlns="" id="{C1F56F5F-3520-4096-AD09-C2A6A0A5CC69}"/>
              </a:ext>
            </a:extLst>
          </p:cNvPr>
          <p:cNvSpPr>
            <a:spLocks noGrp="1"/>
          </p:cNvSpPr>
          <p:nvPr>
            <p:ph type="sldNum" sz="quarter" idx="10"/>
          </p:nvPr>
        </p:nvSpPr>
        <p:spPr/>
        <p:txBody>
          <a:bodyPr/>
          <a:lstStyle/>
          <a:p>
            <a:fld id="{85E4C5A4-68AA-419A-9EB9-20F6985B147C}" type="slidenum">
              <a:rPr lang="en-GB" smtClean="0"/>
              <a:pPr/>
              <a:t>‹#›</a:t>
            </a:fld>
            <a:endParaRPr lang="en-GB" dirty="0"/>
          </a:p>
        </p:txBody>
      </p:sp>
    </p:spTree>
    <p:extLst>
      <p:ext uri="{BB962C8B-B14F-4D97-AF65-F5344CB8AC3E}">
        <p14:creationId xmlns:p14="http://schemas.microsoft.com/office/powerpoint/2010/main" xmlns="" val="1372016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SALGA">
    <p:bg>
      <p:bgPr>
        <a:solidFill>
          <a:schemeClr val="tx2"/>
        </a:solidFill>
        <a:effectLst/>
      </p:bgPr>
    </p:bg>
    <p:spTree>
      <p:nvGrpSpPr>
        <p:cNvPr id="1" name=""/>
        <p:cNvGrpSpPr/>
        <p:nvPr/>
      </p:nvGrpSpPr>
      <p:grpSpPr>
        <a:xfrm>
          <a:off x="0" y="0"/>
          <a:ext cx="0" cy="0"/>
          <a:chOff x="0" y="0"/>
          <a:chExt cx="0" cy="0"/>
        </a:xfrm>
      </p:grpSpPr>
      <p:pic>
        <p:nvPicPr>
          <p:cNvPr id="8" name="Picture 7" descr="Salga logo.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45796" y="264914"/>
            <a:ext cx="3583329" cy="1283968"/>
          </a:xfrm>
          <a:prstGeom prst="rect">
            <a:avLst/>
          </a:prstGeom>
        </p:spPr>
      </p:pic>
      <p:pic>
        <p:nvPicPr>
          <p:cNvPr id="9" name="Picture 8" descr="speech buble 2.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263055" y="1085136"/>
            <a:ext cx="5571744" cy="4782312"/>
          </a:xfrm>
          <a:prstGeom prst="rect">
            <a:avLst/>
          </a:prstGeom>
        </p:spPr>
      </p:pic>
      <p:pic>
        <p:nvPicPr>
          <p:cNvPr id="10" name="Picture 9" descr="speech buble 1.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447851" y="966264"/>
            <a:ext cx="5535168" cy="4901184"/>
          </a:xfrm>
          <a:prstGeom prst="rect">
            <a:avLst/>
          </a:prstGeom>
        </p:spPr>
      </p:pic>
      <p:sp>
        <p:nvSpPr>
          <p:cNvPr id="2" name="Title 1"/>
          <p:cNvSpPr>
            <a:spLocks noGrp="1"/>
          </p:cNvSpPr>
          <p:nvPr>
            <p:ph type="ctrTitle" hasCustomPrompt="1"/>
          </p:nvPr>
        </p:nvSpPr>
        <p:spPr>
          <a:xfrm>
            <a:off x="4807705" y="1969837"/>
            <a:ext cx="4476807" cy="1023013"/>
          </a:xfrm>
        </p:spPr>
        <p:txBody>
          <a:bodyPr>
            <a:normAutofit/>
          </a:bodyPr>
          <a:lstStyle>
            <a:lvl1pPr>
              <a:defRPr sz="2400" b="1">
                <a:solidFill>
                  <a:schemeClr val="accent6"/>
                </a:solidFill>
              </a:defRPr>
            </a:lvl1pPr>
          </a:lstStyle>
          <a:p>
            <a:r>
              <a:rPr lang="en-US" dirty="0"/>
              <a:t>CLICK TO EDIT MASTER TITLE STYLE</a:t>
            </a:r>
          </a:p>
        </p:txBody>
      </p:sp>
      <p:sp>
        <p:nvSpPr>
          <p:cNvPr id="3" name="Subtitle 2"/>
          <p:cNvSpPr>
            <a:spLocks noGrp="1"/>
          </p:cNvSpPr>
          <p:nvPr>
            <p:ph type="subTitle" idx="1"/>
          </p:nvPr>
        </p:nvSpPr>
        <p:spPr>
          <a:xfrm>
            <a:off x="4807705" y="3281730"/>
            <a:ext cx="4613057" cy="1375432"/>
          </a:xfrm>
        </p:spPr>
        <p:txBody>
          <a:bodyPr>
            <a:normAutofit/>
          </a:bodyPr>
          <a:lstStyle>
            <a:lvl1pPr marL="0" indent="0" algn="ctr">
              <a:buNone/>
              <a:defRPr sz="1600" b="1">
                <a:solidFill>
                  <a:schemeClr val="accent6"/>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11" name="Rectangle 10"/>
          <p:cNvSpPr/>
          <p:nvPr/>
        </p:nvSpPr>
        <p:spPr>
          <a:xfrm>
            <a:off x="0" y="6483168"/>
            <a:ext cx="8885021" cy="15256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2" name="Rectangle 11"/>
          <p:cNvSpPr/>
          <p:nvPr/>
        </p:nvSpPr>
        <p:spPr>
          <a:xfrm>
            <a:off x="11811716" y="6455129"/>
            <a:ext cx="380285" cy="152561"/>
          </a:xfrm>
          <a:prstGeom prst="rect">
            <a:avLst/>
          </a:prstGeom>
          <a:solidFill>
            <a:srgbClr val="F06D1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3" name="TextBox 12"/>
          <p:cNvSpPr txBox="1"/>
          <p:nvPr/>
        </p:nvSpPr>
        <p:spPr>
          <a:xfrm>
            <a:off x="8885021" y="6327553"/>
            <a:ext cx="2988235" cy="369332"/>
          </a:xfrm>
          <a:prstGeom prst="rect">
            <a:avLst/>
          </a:prstGeom>
          <a:noFill/>
        </p:spPr>
        <p:txBody>
          <a:bodyPr wrap="square" rtlCol="0">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www.salga.org.za</a:t>
            </a:r>
          </a:p>
        </p:txBody>
      </p:sp>
    </p:spTree>
    <p:extLst>
      <p:ext uri="{BB962C8B-B14F-4D97-AF65-F5344CB8AC3E}">
        <p14:creationId xmlns:p14="http://schemas.microsoft.com/office/powerpoint/2010/main" xmlns="" val="239970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1+#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0-#ppt_w/2"/>
                                          </p:val>
                                        </p:tav>
                                        <p:tav tm="100000">
                                          <p:val>
                                            <p:strVal val="#ppt_x"/>
                                          </p:val>
                                        </p:tav>
                                      </p:tavLst>
                                    </p:anim>
                                    <p:anim calcmode="lin" valueType="num">
                                      <p:cBhvr additive="base">
                                        <p:cTn id="23" dur="500" fill="hold"/>
                                        <p:tgtEl>
                                          <p:spTgt spid="12"/>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0-#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0-#ppt_w/2"/>
                                          </p:val>
                                        </p:tav>
                                        <p:tav tm="100000">
                                          <p:val>
                                            <p:strVal val="#ppt_x"/>
                                          </p:val>
                                        </p:tav>
                                      </p:tavLst>
                                    </p:anim>
                                    <p:anim calcmode="lin" valueType="num">
                                      <p:cBhvr additive="base">
                                        <p:cTn id="33"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41"/>
            <a:ext cx="8534400" cy="794815"/>
          </a:xfrm>
        </p:spPr>
        <p:txBody>
          <a:bodyPr>
            <a:normAutofit/>
          </a:bodyPr>
          <a:lstStyle>
            <a:lvl1pPr>
              <a:defRPr sz="2000" b="1"/>
            </a:lvl1pPr>
          </a:lstStyle>
          <a:p>
            <a:r>
              <a:rPr lang="en-US" dirty="0"/>
              <a:t>CLICK TO EDIT MASTER TITLE STYLE</a:t>
            </a:r>
          </a:p>
        </p:txBody>
      </p:sp>
      <p:sp>
        <p:nvSpPr>
          <p:cNvPr id="7" name="Text Placeholder 6"/>
          <p:cNvSpPr>
            <a:spLocks noGrp="1"/>
          </p:cNvSpPr>
          <p:nvPr>
            <p:ph type="body" sz="quarter" idx="10"/>
          </p:nvPr>
        </p:nvSpPr>
        <p:spPr>
          <a:xfrm>
            <a:off x="857252" y="1752600"/>
            <a:ext cx="10725149" cy="4540250"/>
          </a:xfrm>
        </p:spPr>
        <p:txBody>
          <a:bodyPr>
            <a:normAutofit/>
          </a:bodyPr>
          <a:lstStyle>
            <a:lvl1pPr>
              <a:defRPr sz="1200">
                <a:solidFill>
                  <a:schemeClr val="accent6"/>
                </a:solidFill>
              </a:defRPr>
            </a:lvl1pPr>
            <a:lvl2pPr>
              <a:defRPr sz="1200">
                <a:solidFill>
                  <a:schemeClr val="accent6"/>
                </a:solidFill>
              </a:defRPr>
            </a:lvl2pPr>
            <a:lvl3pPr>
              <a:defRPr sz="1200">
                <a:solidFill>
                  <a:schemeClr val="accent6"/>
                </a:solidFill>
              </a:defRPr>
            </a:lvl3pPr>
            <a:lvl4pPr>
              <a:defRPr sz="1200">
                <a:solidFill>
                  <a:schemeClr val="accent6"/>
                </a:solidFill>
              </a:defRPr>
            </a:lvl4pPr>
            <a:lvl5pPr>
              <a:defRPr sz="1200">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descr="Salga logo.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522511" y="424669"/>
            <a:ext cx="2171452" cy="778069"/>
          </a:xfrm>
          <a:prstGeom prst="rect">
            <a:avLst/>
          </a:prstGeom>
        </p:spPr>
      </p:pic>
      <p:sp>
        <p:nvSpPr>
          <p:cNvPr id="9" name="Rectangle 8"/>
          <p:cNvSpPr/>
          <p:nvPr/>
        </p:nvSpPr>
        <p:spPr>
          <a:xfrm>
            <a:off x="0" y="6483168"/>
            <a:ext cx="8885021" cy="15256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 name="Rectangle 9"/>
          <p:cNvSpPr/>
          <p:nvPr/>
        </p:nvSpPr>
        <p:spPr>
          <a:xfrm>
            <a:off x="11811716" y="6455129"/>
            <a:ext cx="380285" cy="15256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1" name="TextBox 10"/>
          <p:cNvSpPr txBox="1"/>
          <p:nvPr/>
        </p:nvSpPr>
        <p:spPr>
          <a:xfrm>
            <a:off x="8885021" y="6327553"/>
            <a:ext cx="2988235" cy="369332"/>
          </a:xfrm>
          <a:prstGeom prst="rect">
            <a:avLst/>
          </a:prstGeom>
          <a:noFill/>
        </p:spPr>
        <p:txBody>
          <a:bodyPr wrap="square" rtlCol="0">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www.salga.org.za</a:t>
            </a:r>
          </a:p>
        </p:txBody>
      </p:sp>
      <p:pic>
        <p:nvPicPr>
          <p:cNvPr id="12" name="Picture 11" descr="Speech3.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385213" y="1364310"/>
            <a:ext cx="6495099" cy="4999329"/>
          </a:xfrm>
          <a:prstGeom prst="rect">
            <a:avLst/>
          </a:prstGeom>
        </p:spPr>
      </p:pic>
    </p:spTree>
    <p:extLst>
      <p:ext uri="{BB962C8B-B14F-4D97-AF65-F5344CB8AC3E}">
        <p14:creationId xmlns:p14="http://schemas.microsoft.com/office/powerpoint/2010/main" xmlns="" val="360717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0-#ppt_w/2"/>
                                          </p:val>
                                        </p:tav>
                                        <p:tav tm="100000">
                                          <p:val>
                                            <p:strVal val="#ppt_x"/>
                                          </p:val>
                                        </p:tav>
                                      </p:tavLst>
                                    </p:anim>
                                    <p:anim calcmode="lin" valueType="num">
                                      <p:cBhvr additive="base">
                                        <p:cTn id="2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1_Custom Layout">
    <p:bg>
      <p:bgPr>
        <a:solidFill>
          <a:schemeClr val="tx1"/>
        </a:solidFill>
        <a:effectLst/>
      </p:bgPr>
    </p:bg>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xmlns="" id="{BF635BF2-2B2F-43DA-BCAD-AEF1A615157D}"/>
              </a:ext>
            </a:extLst>
          </p:cNvPr>
          <p:cNvPicPr>
            <a:picLocks noChangeAspect="1"/>
          </p:cNvPicPr>
          <p:nvPr userDrawn="1"/>
        </p:nvPicPr>
        <p:blipFill rotWithShape="1">
          <a:blip r:embed="rId2"/>
          <a:srcRect l="23859" t="37393" r="47191" b="23812"/>
          <a:stretch/>
        </p:blipFill>
        <p:spPr>
          <a:xfrm>
            <a:off x="-2184920" y="2348880"/>
            <a:ext cx="1668016" cy="1248638"/>
          </a:xfrm>
          <a:prstGeom prst="rect">
            <a:avLst/>
          </a:prstGeom>
        </p:spPr>
      </p:pic>
      <p:grpSp>
        <p:nvGrpSpPr>
          <p:cNvPr id="5" name="Gruppo 4">
            <a:extLst>
              <a:ext uri="{FF2B5EF4-FFF2-40B4-BE49-F238E27FC236}">
                <a16:creationId xmlns:a16="http://schemas.microsoft.com/office/drawing/2014/main" xmlns="" id="{7778E9C2-C4AA-4060-A9EA-5E07339E5A14}"/>
              </a:ext>
            </a:extLst>
          </p:cNvPr>
          <p:cNvGrpSpPr/>
          <p:nvPr userDrawn="1"/>
        </p:nvGrpSpPr>
        <p:grpSpPr>
          <a:xfrm>
            <a:off x="4475820" y="1988840"/>
            <a:ext cx="3240360" cy="2880320"/>
            <a:chOff x="4475820" y="2060848"/>
            <a:chExt cx="3240360" cy="2880320"/>
          </a:xfrm>
        </p:grpSpPr>
        <p:cxnSp>
          <p:nvCxnSpPr>
            <p:cNvPr id="7" name="Connettore diritto 6">
              <a:extLst>
                <a:ext uri="{FF2B5EF4-FFF2-40B4-BE49-F238E27FC236}">
                  <a16:creationId xmlns:a16="http://schemas.microsoft.com/office/drawing/2014/main" xmlns="" id="{EDCA35B9-F4C7-41DE-909C-828D33D8D024}"/>
                </a:ext>
              </a:extLst>
            </p:cNvPr>
            <p:cNvCxnSpPr/>
            <p:nvPr/>
          </p:nvCxnSpPr>
          <p:spPr>
            <a:xfrm>
              <a:off x="4475820" y="2060848"/>
              <a:ext cx="3240360" cy="0"/>
            </a:xfrm>
            <a:prstGeom prst="line">
              <a:avLst/>
            </a:prstGeom>
            <a:ln w="28575">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 name="Connettore diritto 7">
              <a:extLst>
                <a:ext uri="{FF2B5EF4-FFF2-40B4-BE49-F238E27FC236}">
                  <a16:creationId xmlns:a16="http://schemas.microsoft.com/office/drawing/2014/main" xmlns="" id="{6E131EC4-D5EF-4BBD-BC59-0F828D4F5287}"/>
                </a:ext>
              </a:extLst>
            </p:cNvPr>
            <p:cNvCxnSpPr/>
            <p:nvPr/>
          </p:nvCxnSpPr>
          <p:spPr>
            <a:xfrm>
              <a:off x="4475820" y="4941168"/>
              <a:ext cx="3240360" cy="0"/>
            </a:xfrm>
            <a:prstGeom prst="line">
              <a:avLst/>
            </a:prstGeom>
            <a:ln w="28575">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9" name="Rettangolo 8">
            <a:extLst>
              <a:ext uri="{FF2B5EF4-FFF2-40B4-BE49-F238E27FC236}">
                <a16:creationId xmlns:a16="http://schemas.microsoft.com/office/drawing/2014/main" xmlns="" id="{207B5ABC-9F58-41A5-AFE0-BE6F1E7451C7}"/>
              </a:ext>
            </a:extLst>
          </p:cNvPr>
          <p:cNvSpPr/>
          <p:nvPr userDrawn="1"/>
        </p:nvSpPr>
        <p:spPr>
          <a:xfrm>
            <a:off x="407368" y="311092"/>
            <a:ext cx="11377264" cy="6235821"/>
          </a:xfrm>
          <a:prstGeom prst="rect">
            <a:avLst/>
          </a:prstGeom>
          <a:no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1800" dirty="0"/>
          </a:p>
        </p:txBody>
      </p:sp>
      <p:sp>
        <p:nvSpPr>
          <p:cNvPr id="2" name="Titolo 1">
            <a:extLst>
              <a:ext uri="{FF2B5EF4-FFF2-40B4-BE49-F238E27FC236}">
                <a16:creationId xmlns:a16="http://schemas.microsoft.com/office/drawing/2014/main" xmlns="" id="{B9346171-1236-4225-9903-EEB8D5A02579}"/>
              </a:ext>
            </a:extLst>
          </p:cNvPr>
          <p:cNvSpPr>
            <a:spLocks noGrp="1"/>
          </p:cNvSpPr>
          <p:nvPr>
            <p:ph type="title"/>
          </p:nvPr>
        </p:nvSpPr>
        <p:spPr>
          <a:xfrm>
            <a:off x="3000000" y="2556403"/>
            <a:ext cx="6192000" cy="1745194"/>
          </a:xfrm>
        </p:spPr>
        <p:txBody>
          <a:bodyPr>
            <a:noAutofit/>
          </a:bodyPr>
          <a:lstStyle>
            <a:lvl1pPr>
              <a:defRPr sz="4400">
                <a:solidFill>
                  <a:schemeClr val="bg1"/>
                </a:solidFill>
              </a:defRPr>
            </a:lvl1pPr>
          </a:lstStyle>
          <a:p>
            <a:r>
              <a:rPr lang="it-IT" dirty="0"/>
              <a:t>Fare clic per modificare lo stile del titolo</a:t>
            </a:r>
            <a:endParaRPr lang="en-GB" dirty="0"/>
          </a:p>
        </p:txBody>
      </p:sp>
      <p:sp>
        <p:nvSpPr>
          <p:cNvPr id="3" name="Segnaposto numero diapositiva 2">
            <a:extLst>
              <a:ext uri="{FF2B5EF4-FFF2-40B4-BE49-F238E27FC236}">
                <a16:creationId xmlns:a16="http://schemas.microsoft.com/office/drawing/2014/main" xmlns="" id="{980C2D01-B811-4143-9706-3D327E7B66EA}"/>
              </a:ext>
            </a:extLst>
          </p:cNvPr>
          <p:cNvSpPr>
            <a:spLocks noGrp="1"/>
          </p:cNvSpPr>
          <p:nvPr>
            <p:ph type="sldNum" sz="quarter" idx="10"/>
          </p:nvPr>
        </p:nvSpPr>
        <p:spPr/>
        <p:txBody>
          <a:bodyPr/>
          <a:lstStyle/>
          <a:p>
            <a:fld id="{85E4C5A4-68AA-419A-9EB9-20F6985B147C}" type="slidenum">
              <a:rPr lang="en-GB" smtClean="0"/>
              <a:pPr/>
              <a:t>‹#›</a:t>
            </a:fld>
            <a:endParaRPr lang="en-GB" dirty="0"/>
          </a:p>
        </p:txBody>
      </p:sp>
    </p:spTree>
    <p:extLst>
      <p:ext uri="{BB962C8B-B14F-4D97-AF65-F5344CB8AC3E}">
        <p14:creationId xmlns:p14="http://schemas.microsoft.com/office/powerpoint/2010/main" xmlns="" val="2390730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Layout personalizzato">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xmlns="" id="{4472EEAB-FBB9-4BC2-8288-E67837AB3FF4}"/>
              </a:ext>
            </a:extLst>
          </p:cNvPr>
          <p:cNvSpPr>
            <a:spLocks noGrp="1"/>
          </p:cNvSpPr>
          <p:nvPr>
            <p:ph type="sldNum" sz="quarter" idx="10"/>
          </p:nvPr>
        </p:nvSpPr>
        <p:spPr/>
        <p:txBody>
          <a:bodyPr/>
          <a:lstStyle/>
          <a:p>
            <a:fld id="{85E4C5A4-68AA-419A-9EB9-20F6985B147C}" type="slidenum">
              <a:rPr lang="en-GB" smtClean="0"/>
              <a:pPr/>
              <a:t>‹#›</a:t>
            </a:fld>
            <a:endParaRPr lang="en-GB" dirty="0"/>
          </a:p>
        </p:txBody>
      </p:sp>
    </p:spTree>
    <p:extLst>
      <p:ext uri="{BB962C8B-B14F-4D97-AF65-F5344CB8AC3E}">
        <p14:creationId xmlns:p14="http://schemas.microsoft.com/office/powerpoint/2010/main" xmlns="" val="23870902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10">
            <a:extLst>
              <a:ext uri="{FF2B5EF4-FFF2-40B4-BE49-F238E27FC236}">
                <a16:creationId xmlns:a16="http://schemas.microsoft.com/office/drawing/2014/main" xmlns="" id="{7B12DD73-BDC6-4F18-9B01-D92EBFDD49F8}"/>
              </a:ext>
            </a:extLst>
          </p:cNvPr>
          <p:cNvSpPr/>
          <p:nvPr userDrawn="1"/>
        </p:nvSpPr>
        <p:spPr>
          <a:xfrm>
            <a:off x="1" y="6435941"/>
            <a:ext cx="9720000" cy="15256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1800" dirty="0">
              <a:solidFill>
                <a:prstClr val="white"/>
              </a:solidFill>
            </a:endParaRPr>
          </a:p>
        </p:txBody>
      </p:sp>
      <p:sp>
        <p:nvSpPr>
          <p:cNvPr id="8" name="Rectangle 11">
            <a:extLst>
              <a:ext uri="{FF2B5EF4-FFF2-40B4-BE49-F238E27FC236}">
                <a16:creationId xmlns:a16="http://schemas.microsoft.com/office/drawing/2014/main" xmlns="" id="{24A36FE4-6EF5-41A2-AABF-5AD2C5501F6C}"/>
              </a:ext>
            </a:extLst>
          </p:cNvPr>
          <p:cNvSpPr/>
          <p:nvPr userDrawn="1"/>
        </p:nvSpPr>
        <p:spPr>
          <a:xfrm>
            <a:off x="11891423" y="6435941"/>
            <a:ext cx="285215" cy="152561"/>
          </a:xfrm>
          <a:prstGeom prst="rect">
            <a:avLst/>
          </a:prstGeom>
          <a:solidFill>
            <a:srgbClr val="F06D1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1800" dirty="0">
              <a:solidFill>
                <a:prstClr val="white"/>
              </a:solidFill>
            </a:endParaRPr>
          </a:p>
        </p:txBody>
      </p:sp>
      <p:sp>
        <p:nvSpPr>
          <p:cNvPr id="9" name="TextBox 12">
            <a:extLst>
              <a:ext uri="{FF2B5EF4-FFF2-40B4-BE49-F238E27FC236}">
                <a16:creationId xmlns:a16="http://schemas.microsoft.com/office/drawing/2014/main" xmlns="" id="{CBBDE14E-5987-4B6B-8EEF-C821E048A123}"/>
              </a:ext>
            </a:extLst>
          </p:cNvPr>
          <p:cNvSpPr txBox="1"/>
          <p:nvPr userDrawn="1"/>
        </p:nvSpPr>
        <p:spPr>
          <a:xfrm>
            <a:off x="9696400" y="6327554"/>
            <a:ext cx="2241176" cy="369332"/>
          </a:xfrm>
          <a:prstGeom prst="rect">
            <a:avLst/>
          </a:prstGeom>
          <a:noFill/>
        </p:spPr>
        <p:txBody>
          <a:bodyPr wrap="square" rtlCol="0">
            <a:spAutoFit/>
          </a:bodyPr>
          <a:lstStyle/>
          <a:p>
            <a:pPr algn="ctr" defTabSz="457189"/>
            <a:r>
              <a:rPr lang="en-US" sz="1800" dirty="0">
                <a:solidFill>
                  <a:srgbClr val="000000"/>
                </a:solidFill>
              </a:rPr>
              <a:t>www.salga.org.za</a:t>
            </a:r>
          </a:p>
        </p:txBody>
      </p:sp>
      <p:sp>
        <p:nvSpPr>
          <p:cNvPr id="4" name="Segnaposto numero diapositiva 3">
            <a:extLst>
              <a:ext uri="{FF2B5EF4-FFF2-40B4-BE49-F238E27FC236}">
                <a16:creationId xmlns:a16="http://schemas.microsoft.com/office/drawing/2014/main" xmlns="" id="{396644E0-6F1B-4048-AD0A-61BD9E52A055}"/>
              </a:ext>
            </a:extLst>
          </p:cNvPr>
          <p:cNvSpPr>
            <a:spLocks noGrp="1"/>
          </p:cNvSpPr>
          <p:nvPr>
            <p:ph type="sldNum" sz="quarter" idx="4"/>
          </p:nvPr>
        </p:nvSpPr>
        <p:spPr>
          <a:xfrm>
            <a:off x="11582400" y="6331762"/>
            <a:ext cx="649288" cy="365125"/>
          </a:xfrm>
          <a:prstGeom prst="rect">
            <a:avLst/>
          </a:prstGeom>
        </p:spPr>
        <p:txBody>
          <a:bodyPr vert="horz" lIns="91440" tIns="45720" rIns="91440" bIns="45720" rtlCol="0" anchor="ctr"/>
          <a:lstStyle>
            <a:lvl1pPr algn="r">
              <a:defRPr sz="1200">
                <a:solidFill>
                  <a:schemeClr val="bg1"/>
                </a:solidFill>
              </a:defRPr>
            </a:lvl1pPr>
          </a:lstStyle>
          <a:p>
            <a:fld id="{85E4C5A4-68AA-419A-9EB9-20F6985B147C}" type="slidenum">
              <a:rPr lang="en-GB" smtClean="0"/>
              <a:pPr/>
              <a:t>‹#›</a:t>
            </a:fld>
            <a:endParaRPr lang="en-GB" dirty="0"/>
          </a:p>
        </p:txBody>
      </p:sp>
    </p:spTree>
    <p:extLst>
      <p:ext uri="{BB962C8B-B14F-4D97-AF65-F5344CB8AC3E}">
        <p14:creationId xmlns:p14="http://schemas.microsoft.com/office/powerpoint/2010/main" xmlns="" val="1783738240"/>
      </p:ext>
    </p:extLst>
  </p:cSld>
  <p:clrMap bg1="lt1" tx1="dk1" bg2="lt2" tx2="dk2" accent1="accent1" accent2="accent2" accent3="accent3" accent4="accent4" accent5="accent5" accent6="accent6" hlink="hlink" folHlink="folHlink"/>
  <p:sldLayoutIdLst>
    <p:sldLayoutId id="2147483826" r:id="rId1"/>
    <p:sldLayoutId id="2147483825" r:id="rId2"/>
    <p:sldLayoutId id="2147483827" r:id="rId3"/>
    <p:sldLayoutId id="2147483828" r:id="rId4"/>
    <p:sldLayoutId id="2147483670" r:id="rId5"/>
  </p:sldLayoutIdLst>
  <p:hf hdr="0" ftr="0" dt="0"/>
  <p:txStyles>
    <p:titleStyle>
      <a:lvl1pPr algn="ctr" defTabSz="457189" rtl="0" eaLnBrk="1" latinLnBrk="0" hangingPunct="1">
        <a:spcBef>
          <a:spcPct val="0"/>
        </a:spcBef>
        <a:buNone/>
        <a:defRPr sz="4000" kern="1200" cap="all" baseline="0">
          <a:solidFill>
            <a:schemeClr val="tx1"/>
          </a:solidFill>
          <a:latin typeface="+mj-lt"/>
          <a:ea typeface="+mj-ea"/>
          <a:cs typeface="+mj-cs"/>
        </a:defRPr>
      </a:lvl1pPr>
    </p:titleStyle>
    <p:bodyStyle>
      <a:lvl1pPr marL="342891" indent="-342891" algn="l" defTabSz="457189" rtl="0" eaLnBrk="1" latinLnBrk="0" hangingPunct="1">
        <a:spcBef>
          <a:spcPts val="1200"/>
        </a:spcBef>
        <a:buFont typeface="Arial"/>
        <a:buChar char="•"/>
        <a:defRPr sz="3200" kern="1200">
          <a:solidFill>
            <a:schemeClr val="accent6"/>
          </a:solidFill>
          <a:latin typeface="+mn-lt"/>
          <a:ea typeface="+mn-ea"/>
          <a:cs typeface="+mn-cs"/>
        </a:defRPr>
      </a:lvl1pPr>
      <a:lvl2pPr marL="742932" indent="-285744" algn="l" defTabSz="457189" rtl="0" eaLnBrk="1" latinLnBrk="0" hangingPunct="1">
        <a:spcBef>
          <a:spcPts val="1200"/>
        </a:spcBef>
        <a:buFont typeface="Arial"/>
        <a:buChar char="–"/>
        <a:defRPr sz="2800" kern="1200">
          <a:solidFill>
            <a:schemeClr val="accent6"/>
          </a:solidFill>
          <a:latin typeface="+mn-lt"/>
          <a:ea typeface="+mn-ea"/>
          <a:cs typeface="+mn-cs"/>
        </a:defRPr>
      </a:lvl2pPr>
      <a:lvl3pPr marL="1142971" indent="-228594" algn="l" defTabSz="457189" rtl="0" eaLnBrk="1" latinLnBrk="0" hangingPunct="1">
        <a:spcBef>
          <a:spcPts val="1200"/>
        </a:spcBef>
        <a:buFont typeface="Arial"/>
        <a:buChar char="•"/>
        <a:defRPr sz="2400" kern="1200">
          <a:solidFill>
            <a:schemeClr val="accent6"/>
          </a:solidFill>
          <a:latin typeface="+mn-lt"/>
          <a:ea typeface="+mn-ea"/>
          <a:cs typeface="+mn-cs"/>
        </a:defRPr>
      </a:lvl3pPr>
      <a:lvl4pPr marL="1600160" indent="-228594" algn="l" defTabSz="457189" rtl="0" eaLnBrk="1" latinLnBrk="0" hangingPunct="1">
        <a:spcBef>
          <a:spcPts val="1200"/>
        </a:spcBef>
        <a:buFont typeface="Arial"/>
        <a:buChar char="–"/>
        <a:defRPr sz="2000" kern="1200">
          <a:solidFill>
            <a:schemeClr val="accent6"/>
          </a:solidFill>
          <a:latin typeface="+mn-lt"/>
          <a:ea typeface="+mn-ea"/>
          <a:cs typeface="+mn-cs"/>
        </a:defRPr>
      </a:lvl4pPr>
      <a:lvl5pPr marL="2057349" indent="-228594" algn="l" defTabSz="457189" rtl="0" eaLnBrk="1" latinLnBrk="0" hangingPunct="1">
        <a:spcBef>
          <a:spcPts val="1200"/>
        </a:spcBef>
        <a:buFont typeface="Arial"/>
        <a:buChar char="»"/>
        <a:defRPr sz="2000" kern="1200">
          <a:solidFill>
            <a:schemeClr val="accent6"/>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189"/>
            <a:endParaRPr lang="en-US" dirty="0">
              <a:solidFill>
                <a:srgbClr val="F06D19">
                  <a:tint val="75000"/>
                </a:srgb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189"/>
            <a:endParaRPr lang="en-US" dirty="0">
              <a:solidFill>
                <a:srgbClr val="F06D19">
                  <a:tint val="75000"/>
                </a:srgb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189"/>
            <a:fld id="{DA6C2CDB-A538-AA4E-87C3-EB7CD954E69E}" type="slidenum">
              <a:rPr lang="en-US" smtClean="0">
                <a:solidFill>
                  <a:srgbClr val="F06D19">
                    <a:tint val="75000"/>
                  </a:srgbClr>
                </a:solidFill>
              </a:rPr>
              <a:pPr defTabSz="457189"/>
              <a:t>‹#›</a:t>
            </a:fld>
            <a:endParaRPr lang="en-US" dirty="0">
              <a:solidFill>
                <a:srgbClr val="F06D19">
                  <a:tint val="75000"/>
                </a:srgbClr>
              </a:solidFill>
            </a:endParaRPr>
          </a:p>
        </p:txBody>
      </p:sp>
    </p:spTree>
    <p:extLst>
      <p:ext uri="{BB962C8B-B14F-4D97-AF65-F5344CB8AC3E}">
        <p14:creationId xmlns:p14="http://schemas.microsoft.com/office/powerpoint/2010/main" xmlns="" val="225272835"/>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49" r:id="rId3"/>
    <p:sldLayoutId id="2147483853" r:id="rId4"/>
  </p:sldLayoutIdLst>
  <p:hf hdr="0" ftr="0" dt="0"/>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7.xml"/><Relationship Id="rId6" Type="http://schemas.openxmlformats.org/officeDocument/2006/relationships/image" Target="../media/image13.emf"/><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39816" y="2060848"/>
            <a:ext cx="5328592" cy="2592288"/>
          </a:xfrm>
        </p:spPr>
        <p:txBody>
          <a:bodyPr>
            <a:normAutofit fontScale="90000"/>
          </a:bodyPr>
          <a:lstStyle/>
          <a:p>
            <a:pPr>
              <a:spcAft>
                <a:spcPts val="1200"/>
              </a:spcAft>
            </a:pPr>
            <a:r>
              <a:rPr lang="en-US" sz="3600" dirty="0" smtClean="0">
                <a:solidFill>
                  <a:schemeClr val="tx1"/>
                </a:solidFill>
              </a:rPr>
              <a:t>SALGA Presentation to PC CoGTA</a:t>
            </a:r>
            <a:br>
              <a:rPr lang="en-US" sz="3600" dirty="0" smtClean="0">
                <a:solidFill>
                  <a:schemeClr val="tx1"/>
                </a:solidFill>
              </a:rPr>
            </a:br>
            <a:r>
              <a:rPr lang="en-US" sz="3600" dirty="0">
                <a:solidFill>
                  <a:schemeClr val="tx1"/>
                </a:solidFill>
              </a:rPr>
              <a:t/>
            </a:r>
            <a:br>
              <a:rPr lang="en-US" sz="3600" dirty="0">
                <a:solidFill>
                  <a:schemeClr val="tx1"/>
                </a:solidFill>
              </a:rPr>
            </a:br>
            <a:r>
              <a:rPr lang="en-US" sz="3600" dirty="0" smtClean="0">
                <a:solidFill>
                  <a:schemeClr val="tx1"/>
                </a:solidFill>
              </a:rPr>
              <a:t>West Rand District Municipality </a:t>
            </a:r>
            <a:endParaRPr lang="en-US" sz="3600" i="1" u="sng" dirty="0"/>
          </a:p>
        </p:txBody>
      </p:sp>
      <p:sp>
        <p:nvSpPr>
          <p:cNvPr id="4" name="Title 1"/>
          <p:cNvSpPr txBox="1">
            <a:spLocks/>
          </p:cNvSpPr>
          <p:nvPr/>
        </p:nvSpPr>
        <p:spPr>
          <a:xfrm>
            <a:off x="4007768" y="5517233"/>
            <a:ext cx="5472608" cy="72007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2400" b="1" kern="1200">
                <a:solidFill>
                  <a:schemeClr val="accent6"/>
                </a:solidFill>
                <a:latin typeface="+mj-lt"/>
                <a:ea typeface="+mj-ea"/>
                <a:cs typeface="+mj-cs"/>
              </a:defRPr>
            </a:lvl1pPr>
          </a:lstStyle>
          <a:p>
            <a:pPr>
              <a:spcAft>
                <a:spcPts val="1200"/>
              </a:spcAft>
            </a:pPr>
            <a:r>
              <a:rPr lang="en-US" sz="2000" dirty="0" smtClean="0"/>
              <a:t>27 October 2020</a:t>
            </a:r>
            <a:endParaRPr lang="en-US" sz="2000" dirty="0"/>
          </a:p>
        </p:txBody>
      </p:sp>
    </p:spTree>
    <p:extLst>
      <p:ext uri="{BB962C8B-B14F-4D97-AF65-F5344CB8AC3E}">
        <p14:creationId xmlns:p14="http://schemas.microsoft.com/office/powerpoint/2010/main" xmlns="" val="12438076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sz="2800" dirty="0"/>
          </a:p>
        </p:txBody>
      </p:sp>
      <p:sp>
        <p:nvSpPr>
          <p:cNvPr id="3" name="Text Placeholder 2"/>
          <p:cNvSpPr>
            <a:spLocks noGrp="1"/>
          </p:cNvSpPr>
          <p:nvPr>
            <p:ph type="body" sz="quarter" idx="10"/>
          </p:nvPr>
        </p:nvSpPr>
        <p:spPr>
          <a:xfrm>
            <a:off x="1847528" y="1988840"/>
            <a:ext cx="8679975" cy="4559584"/>
          </a:xfrm>
        </p:spPr>
        <p:txBody>
          <a:bodyPr>
            <a:normAutofit/>
          </a:bodyPr>
          <a:lstStyle/>
          <a:p>
            <a:pPr marL="39688" indent="-39688" algn="ctr">
              <a:spcBef>
                <a:spcPct val="0"/>
              </a:spcBef>
              <a:buNone/>
              <a:defRPr/>
            </a:pPr>
            <a:endParaRPr lang="en-ZA" sz="3200" b="1" dirty="0">
              <a:solidFill>
                <a:srgbClr val="004400"/>
              </a:solidFill>
              <a:sym typeface="Arial" pitchFamily="-112" charset="0"/>
            </a:endParaRPr>
          </a:p>
          <a:p>
            <a:pPr marL="39688" indent="-39688" algn="ctr">
              <a:spcBef>
                <a:spcPct val="0"/>
              </a:spcBef>
              <a:buNone/>
              <a:defRPr/>
            </a:pPr>
            <a:endParaRPr lang="en-ZA" sz="3200" b="1" dirty="0">
              <a:solidFill>
                <a:srgbClr val="004400"/>
              </a:solidFill>
              <a:sym typeface="Arial" pitchFamily="-112" charset="0"/>
            </a:endParaRPr>
          </a:p>
          <a:p>
            <a:pPr marL="39688" indent="-39688" algn="ctr">
              <a:spcBef>
                <a:spcPct val="0"/>
              </a:spcBef>
              <a:buNone/>
              <a:defRPr/>
            </a:pPr>
            <a:r>
              <a:rPr lang="en-ZA" sz="3200" b="1" dirty="0" smtClean="0">
                <a:solidFill>
                  <a:schemeClr val="accent1"/>
                </a:solidFill>
                <a:sym typeface="Arial" pitchFamily="-112" charset="0"/>
              </a:rPr>
              <a:t>SECTION 139 (1)(b) and 139 (5)(a) INTERVENTION IN </a:t>
            </a:r>
          </a:p>
          <a:p>
            <a:pPr marL="39688" indent="-39688" algn="ctr">
              <a:spcBef>
                <a:spcPct val="0"/>
              </a:spcBef>
              <a:buNone/>
              <a:defRPr/>
            </a:pPr>
            <a:r>
              <a:rPr lang="en-ZA" sz="3200" b="1" dirty="0" smtClean="0">
                <a:solidFill>
                  <a:schemeClr val="accent1"/>
                </a:solidFill>
                <a:sym typeface="Arial" pitchFamily="-112" charset="0"/>
              </a:rPr>
              <a:t>WEST RAND DISTRICT MUNICIPALITY </a:t>
            </a:r>
            <a:endParaRPr lang="en-US" sz="3200" b="1" dirty="0">
              <a:solidFill>
                <a:schemeClr val="accent1"/>
              </a:solidFill>
              <a:sym typeface="Arial" pitchFamily="-112" charset="0"/>
            </a:endParaRPr>
          </a:p>
        </p:txBody>
      </p:sp>
    </p:spTree>
    <p:extLst>
      <p:ext uri="{BB962C8B-B14F-4D97-AF65-F5344CB8AC3E}">
        <p14:creationId xmlns:p14="http://schemas.microsoft.com/office/powerpoint/2010/main" xmlns="" val="25581980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07368" y="274641"/>
            <a:ext cx="9145016" cy="794815"/>
          </a:xfrm>
        </p:spPr>
        <p:txBody>
          <a:bodyPr>
            <a:normAutofit/>
          </a:bodyPr>
          <a:lstStyle/>
          <a:p>
            <a:r>
              <a:rPr lang="en-ZA" sz="2800" dirty="0" smtClean="0"/>
              <a:t>LEGISLATIVE FRAMEWORK FOR INTERVENTIONS</a:t>
            </a:r>
            <a:r>
              <a:rPr lang="en-US" sz="2800" dirty="0" smtClean="0"/>
              <a:t> </a:t>
            </a:r>
            <a:endParaRPr lang="en-US" sz="2800" dirty="0"/>
          </a:p>
        </p:txBody>
      </p:sp>
      <p:sp>
        <p:nvSpPr>
          <p:cNvPr id="20483" name="Rectangle 3"/>
          <p:cNvSpPr>
            <a:spLocks noGrp="1" noChangeArrowheads="1"/>
          </p:cNvSpPr>
          <p:nvPr>
            <p:ph type="body" sz="quarter" idx="10"/>
          </p:nvPr>
        </p:nvSpPr>
        <p:spPr>
          <a:xfrm>
            <a:off x="479376" y="1171978"/>
            <a:ext cx="11161240" cy="5280337"/>
          </a:xfrm>
        </p:spPr>
        <p:txBody>
          <a:bodyPr>
            <a:normAutofit fontScale="92500" lnSpcReduction="10000"/>
          </a:bodyPr>
          <a:lstStyle/>
          <a:p>
            <a:pPr marL="0" indent="0">
              <a:buNone/>
            </a:pPr>
            <a:endParaRPr lang="en-ZA" sz="2400" b="1" dirty="0" smtClean="0"/>
          </a:p>
          <a:p>
            <a:pPr marL="0" indent="0">
              <a:buNone/>
            </a:pPr>
            <a:r>
              <a:rPr lang="en-ZA" sz="2400" b="1" dirty="0" smtClean="0"/>
              <a:t>Section </a:t>
            </a:r>
            <a:r>
              <a:rPr lang="en-ZA" sz="2400" b="1" dirty="0"/>
              <a:t>139</a:t>
            </a:r>
            <a:r>
              <a:rPr lang="en-ZA" sz="2400" dirty="0"/>
              <a:t> </a:t>
            </a:r>
            <a:r>
              <a:rPr lang="en-ZA" sz="2400" b="1" dirty="0" smtClean="0"/>
              <a:t>of Constitution</a:t>
            </a:r>
            <a:r>
              <a:rPr lang="en-ZA" sz="2400" dirty="0" smtClean="0"/>
              <a:t> provides </a:t>
            </a:r>
            <a:r>
              <a:rPr lang="en-ZA" sz="2400" dirty="0"/>
              <a:t>for the following </a:t>
            </a:r>
            <a:r>
              <a:rPr lang="en-ZA" sz="2400" b="1" dirty="0"/>
              <a:t>three</a:t>
            </a:r>
            <a:r>
              <a:rPr lang="en-ZA" sz="2400" dirty="0"/>
              <a:t> instances where a province may intervene in the affairs of local government</a:t>
            </a:r>
            <a:r>
              <a:rPr lang="en-ZA" sz="2400" dirty="0" smtClean="0"/>
              <a:t>:-</a:t>
            </a:r>
          </a:p>
          <a:p>
            <a:pPr marL="0" indent="0">
              <a:buNone/>
            </a:pPr>
            <a:endParaRPr lang="en-GB" sz="2400" dirty="0"/>
          </a:p>
          <a:p>
            <a:pPr marL="0" indent="0">
              <a:buNone/>
            </a:pPr>
            <a:r>
              <a:rPr lang="en-ZA" sz="2400" dirty="0" smtClean="0"/>
              <a:t>(</a:t>
            </a:r>
            <a:r>
              <a:rPr lang="en-ZA" sz="2400" dirty="0"/>
              <a:t>a)	Section 139 (1) provides for </a:t>
            </a:r>
            <a:r>
              <a:rPr lang="en-ZA" sz="2400" b="1" u="sng" dirty="0"/>
              <a:t>general intervention</a:t>
            </a:r>
            <a:r>
              <a:rPr lang="en-ZA" sz="2400" dirty="0"/>
              <a:t> in instances where a </a:t>
            </a:r>
            <a:r>
              <a:rPr lang="en-ZA" sz="2400" dirty="0" smtClean="0"/>
              <a:t>			municipality </a:t>
            </a:r>
            <a:r>
              <a:rPr lang="en-ZA" sz="2400" dirty="0"/>
              <a:t>fails to fulfil an executive obligation;</a:t>
            </a:r>
            <a:endParaRPr lang="en-GB" sz="2400" dirty="0"/>
          </a:p>
          <a:p>
            <a:pPr marL="0" indent="0">
              <a:buNone/>
            </a:pPr>
            <a:endParaRPr lang="en-ZA" sz="2400" dirty="0" smtClean="0"/>
          </a:p>
          <a:p>
            <a:pPr marL="0" indent="0">
              <a:buNone/>
            </a:pPr>
            <a:r>
              <a:rPr lang="en-ZA" sz="2400" dirty="0" smtClean="0"/>
              <a:t>(</a:t>
            </a:r>
            <a:r>
              <a:rPr lang="en-ZA" sz="2400" dirty="0"/>
              <a:t>b)	Section 139(4) provides for instances where a municipality </a:t>
            </a:r>
            <a:r>
              <a:rPr lang="en-ZA" sz="2400" b="1" u="sng" dirty="0"/>
              <a:t>fails to </a:t>
            </a:r>
            <a:endParaRPr lang="en-ZA" sz="2400" dirty="0" smtClean="0"/>
          </a:p>
          <a:p>
            <a:pPr marL="0" indent="0">
              <a:buNone/>
            </a:pPr>
            <a:r>
              <a:rPr lang="en-ZA" sz="2400" dirty="0" smtClean="0"/>
              <a:t>	</a:t>
            </a:r>
            <a:r>
              <a:rPr lang="en-ZA" sz="2400" b="1" u="sng" dirty="0" smtClean="0"/>
              <a:t>approve a </a:t>
            </a:r>
            <a:r>
              <a:rPr lang="en-ZA" sz="2400" b="1" u="sng" dirty="0"/>
              <a:t>budget or any revenue raising mechanism</a:t>
            </a:r>
            <a:r>
              <a:rPr lang="en-ZA" sz="2400" dirty="0"/>
              <a:t> as required by </a:t>
            </a:r>
            <a:r>
              <a:rPr lang="en-ZA" sz="2400" dirty="0" smtClean="0"/>
              <a:t>			legislation</a:t>
            </a:r>
            <a:r>
              <a:rPr lang="en-ZA" sz="2400" dirty="0"/>
              <a:t>; </a:t>
            </a:r>
            <a:r>
              <a:rPr lang="en-ZA" sz="2400" dirty="0" smtClean="0"/>
              <a:t>and</a:t>
            </a:r>
          </a:p>
          <a:p>
            <a:pPr marL="0" indent="0">
              <a:buNone/>
            </a:pPr>
            <a:endParaRPr lang="en-GB" sz="2400" dirty="0"/>
          </a:p>
          <a:p>
            <a:pPr marL="0" indent="0">
              <a:buNone/>
            </a:pPr>
            <a:r>
              <a:rPr lang="en-ZA" sz="2400" dirty="0" smtClean="0"/>
              <a:t>(</a:t>
            </a:r>
            <a:r>
              <a:rPr lang="en-ZA" sz="2400" dirty="0"/>
              <a:t>c)	Section 139(5) provides for intervention in instances where a municipality </a:t>
            </a:r>
            <a:r>
              <a:rPr lang="en-ZA" sz="2400" dirty="0" smtClean="0"/>
              <a:t>			due </a:t>
            </a:r>
            <a:r>
              <a:rPr lang="en-ZA" sz="2400" dirty="0"/>
              <a:t>to its </a:t>
            </a:r>
            <a:r>
              <a:rPr lang="en-ZA" sz="2400" b="1" u="sng" dirty="0"/>
              <a:t>financial affairs</a:t>
            </a:r>
            <a:r>
              <a:rPr lang="en-ZA" sz="2400" dirty="0"/>
              <a:t> is unable to deliver services or meet its </a:t>
            </a:r>
            <a:r>
              <a:rPr lang="en-ZA" sz="2400" dirty="0" smtClean="0"/>
              <a:t>					obligation</a:t>
            </a:r>
            <a:r>
              <a:rPr lang="en-ZA" sz="2400" dirty="0"/>
              <a:t>.</a:t>
            </a:r>
            <a:endParaRPr lang="en-GB" sz="2400" dirty="0"/>
          </a:p>
        </p:txBody>
      </p:sp>
    </p:spTree>
    <p:extLst>
      <p:ext uri="{BB962C8B-B14F-4D97-AF65-F5344CB8AC3E}">
        <p14:creationId xmlns:p14="http://schemas.microsoft.com/office/powerpoint/2010/main" xmlns="" val="248577066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fontScale="90000"/>
          </a:bodyPr>
          <a:lstStyle/>
          <a:p>
            <a:r>
              <a:rPr lang="en-GB" sz="3200" dirty="0"/>
              <a:t>             </a:t>
            </a:r>
            <a:r>
              <a:rPr lang="en-GB" sz="3200" dirty="0" smtClean="0"/>
              <a:t>LEGISLATIVE ROLE OF SALGA IN </a:t>
            </a:r>
            <a:r>
              <a:rPr lang="en-ZA" sz="3200" dirty="0" smtClean="0"/>
              <a:t>INTERVENTIONS</a:t>
            </a:r>
            <a:r>
              <a:rPr lang="en-US" sz="3200" dirty="0" smtClean="0"/>
              <a:t> </a:t>
            </a:r>
            <a:endParaRPr lang="en-US" sz="3200" dirty="0"/>
          </a:p>
        </p:txBody>
      </p:sp>
      <p:sp>
        <p:nvSpPr>
          <p:cNvPr id="20483" name="Rectangle 3"/>
          <p:cNvSpPr>
            <a:spLocks noGrp="1" noChangeArrowheads="1"/>
          </p:cNvSpPr>
          <p:nvPr>
            <p:ph type="body" sz="quarter" idx="10"/>
          </p:nvPr>
        </p:nvSpPr>
        <p:spPr>
          <a:xfrm>
            <a:off x="119336" y="1340769"/>
            <a:ext cx="11881320" cy="5040560"/>
          </a:xfrm>
        </p:spPr>
        <p:txBody>
          <a:bodyPr>
            <a:normAutofit/>
          </a:bodyPr>
          <a:lstStyle/>
          <a:p>
            <a:r>
              <a:rPr lang="en-ZA" sz="2400" b="1" dirty="0" smtClean="0"/>
              <a:t>No specific role </a:t>
            </a:r>
            <a:r>
              <a:rPr lang="en-ZA" sz="2400" dirty="0" smtClean="0"/>
              <a:t>allocated by Constitution of the Republic to SALGA in Section </a:t>
            </a:r>
            <a:r>
              <a:rPr lang="en-ZA" sz="2400" dirty="0"/>
              <a:t>139 </a:t>
            </a:r>
            <a:r>
              <a:rPr lang="en-ZA" sz="2400" dirty="0" smtClean="0"/>
              <a:t>Interventions;</a:t>
            </a:r>
          </a:p>
          <a:p>
            <a:endParaRPr lang="en-ZA" sz="2400" dirty="0" smtClean="0"/>
          </a:p>
          <a:p>
            <a:r>
              <a:rPr lang="en-ZA" sz="2400" dirty="0" smtClean="0"/>
              <a:t>Municipal Finance Management Act (MFMA) provides that in </a:t>
            </a:r>
            <a:r>
              <a:rPr lang="en-ZA" sz="2400" b="1" u="sng" dirty="0" smtClean="0"/>
              <a:t>Mandatory Provincial Interventions</a:t>
            </a:r>
            <a:r>
              <a:rPr lang="en-ZA" sz="2400" dirty="0" smtClean="0"/>
              <a:t> arising from </a:t>
            </a:r>
            <a:r>
              <a:rPr lang="en-ZA" sz="2400" b="1" u="sng" dirty="0" smtClean="0"/>
              <a:t>Financial Crisis</a:t>
            </a:r>
            <a:r>
              <a:rPr lang="en-ZA" sz="2400" dirty="0" smtClean="0"/>
              <a:t> in municipalities, SALGA:-</a:t>
            </a:r>
          </a:p>
          <a:p>
            <a:pPr lvl="1">
              <a:buFont typeface="Courier New" panose="02070309020205020404" pitchFamily="49" charset="0"/>
              <a:buChar char="o"/>
            </a:pPr>
            <a:r>
              <a:rPr lang="en-ZA" sz="2400" dirty="0" smtClean="0"/>
              <a:t>Must be </a:t>
            </a:r>
            <a:r>
              <a:rPr lang="en-ZA" sz="2400" b="1" u="sng" dirty="0" smtClean="0"/>
              <a:t>consulted</a:t>
            </a:r>
            <a:r>
              <a:rPr lang="en-ZA" sz="2400" dirty="0" smtClean="0"/>
              <a:t> prior to finalisation of Financial Recovery Plan;</a:t>
            </a:r>
          </a:p>
          <a:p>
            <a:pPr lvl="1">
              <a:buFont typeface="Courier New" panose="02070309020205020404" pitchFamily="49" charset="0"/>
              <a:buChar char="o"/>
            </a:pPr>
            <a:endParaRPr lang="en-ZA" sz="2400" dirty="0" smtClean="0"/>
          </a:p>
          <a:p>
            <a:pPr lvl="1">
              <a:buFont typeface="Courier New" panose="02070309020205020404" pitchFamily="49" charset="0"/>
              <a:buChar char="o"/>
            </a:pPr>
            <a:r>
              <a:rPr lang="en-ZA" sz="2400" dirty="0" smtClean="0"/>
              <a:t>Receive </a:t>
            </a:r>
            <a:r>
              <a:rPr lang="en-ZA" sz="2400" b="1" u="sng" dirty="0" smtClean="0"/>
              <a:t>quarterly progress reports</a:t>
            </a:r>
            <a:r>
              <a:rPr lang="en-ZA" sz="2400" dirty="0" smtClean="0"/>
              <a:t> on the Intervention; and</a:t>
            </a:r>
          </a:p>
          <a:p>
            <a:pPr lvl="1">
              <a:buFont typeface="Courier New" panose="02070309020205020404" pitchFamily="49" charset="0"/>
              <a:buChar char="o"/>
            </a:pPr>
            <a:endParaRPr lang="en-ZA" sz="2400" dirty="0"/>
          </a:p>
          <a:p>
            <a:pPr lvl="1">
              <a:buFont typeface="Courier New" panose="02070309020205020404" pitchFamily="49" charset="0"/>
              <a:buChar char="o"/>
            </a:pPr>
            <a:r>
              <a:rPr lang="en-ZA" sz="2400" dirty="0" smtClean="0"/>
              <a:t>Make </a:t>
            </a:r>
            <a:r>
              <a:rPr lang="en-ZA" sz="2400" b="1" u="sng" dirty="0" smtClean="0"/>
              <a:t>representations to the NCOP</a:t>
            </a:r>
            <a:r>
              <a:rPr lang="en-ZA" sz="2400" dirty="0" smtClean="0"/>
              <a:t> when considering the Intervention.</a:t>
            </a:r>
          </a:p>
          <a:p>
            <a:endParaRPr lang="en-ZA" sz="2400" dirty="0" smtClean="0"/>
          </a:p>
        </p:txBody>
      </p:sp>
    </p:spTree>
    <p:extLst>
      <p:ext uri="{BB962C8B-B14F-4D97-AF65-F5344CB8AC3E}">
        <p14:creationId xmlns:p14="http://schemas.microsoft.com/office/powerpoint/2010/main" xmlns="" val="196240461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19336" y="274641"/>
            <a:ext cx="9361040" cy="794815"/>
          </a:xfrm>
        </p:spPr>
        <p:txBody>
          <a:bodyPr>
            <a:normAutofit fontScale="90000"/>
          </a:bodyPr>
          <a:lstStyle/>
          <a:p>
            <a:r>
              <a:rPr lang="en-GB" sz="3200" dirty="0"/>
              <a:t>             </a:t>
            </a:r>
            <a:r>
              <a:rPr lang="en-GB" sz="2700" dirty="0" smtClean="0"/>
              <a:t>LEGISLATIVE PROVISIONS FOR THE INTERVENTION</a:t>
            </a:r>
            <a:r>
              <a:rPr lang="en-US" sz="2700" dirty="0" smtClean="0"/>
              <a:t> </a:t>
            </a:r>
            <a:endParaRPr lang="en-US" sz="2700" dirty="0"/>
          </a:p>
        </p:txBody>
      </p:sp>
      <p:sp>
        <p:nvSpPr>
          <p:cNvPr id="20483" name="Rectangle 3"/>
          <p:cNvSpPr>
            <a:spLocks noGrp="1" noChangeArrowheads="1"/>
          </p:cNvSpPr>
          <p:nvPr>
            <p:ph type="body" sz="quarter" idx="10"/>
          </p:nvPr>
        </p:nvSpPr>
        <p:spPr>
          <a:xfrm>
            <a:off x="119336" y="1069454"/>
            <a:ext cx="11881320" cy="5383882"/>
          </a:xfrm>
        </p:spPr>
        <p:txBody>
          <a:bodyPr>
            <a:noAutofit/>
          </a:bodyPr>
          <a:lstStyle/>
          <a:p>
            <a:pPr marL="0" indent="0">
              <a:buNone/>
            </a:pPr>
            <a:endParaRPr lang="en-GB" sz="2200" b="1" dirty="0" smtClean="0"/>
          </a:p>
          <a:p>
            <a:pPr marL="0" indent="0">
              <a:buNone/>
            </a:pPr>
            <a:r>
              <a:rPr lang="en-GB" sz="2200" b="1" dirty="0" smtClean="0"/>
              <a:t>Section </a:t>
            </a:r>
            <a:r>
              <a:rPr lang="en-GB" sz="2200" b="1" dirty="0"/>
              <a:t>139 (1)(b)</a:t>
            </a:r>
            <a:r>
              <a:rPr lang="en-GB" sz="2200" dirty="0"/>
              <a:t>:-</a:t>
            </a:r>
          </a:p>
          <a:p>
            <a:pPr marL="0" indent="0">
              <a:buNone/>
            </a:pPr>
            <a:r>
              <a:rPr lang="en-GB" sz="2200" i="1" dirty="0"/>
              <a:t>“(b) assuming responsibility for the relevant obligation in that municipality to the extent necessary to-</a:t>
            </a:r>
            <a:endParaRPr lang="en-GB" sz="2200" dirty="0"/>
          </a:p>
          <a:p>
            <a:pPr marL="514350" lvl="0" indent="-514350">
              <a:buFont typeface="+mj-lt"/>
              <a:buAutoNum type="romanLcPeriod"/>
            </a:pPr>
            <a:r>
              <a:rPr lang="en-GB" sz="2200" b="1" i="1" u="sng" dirty="0"/>
              <a:t>Maintain</a:t>
            </a:r>
            <a:r>
              <a:rPr lang="en-GB" sz="2200" i="1" dirty="0"/>
              <a:t> essential national standards or meet established minimum standards for the </a:t>
            </a:r>
            <a:r>
              <a:rPr lang="en-GB" sz="2200" b="1" i="1" u="sng" dirty="0"/>
              <a:t>rendering of a service</a:t>
            </a:r>
            <a:r>
              <a:rPr lang="en-GB" sz="2200" i="1" dirty="0"/>
              <a:t>;</a:t>
            </a:r>
            <a:endParaRPr lang="en-GB" sz="2200" dirty="0"/>
          </a:p>
          <a:p>
            <a:pPr marL="514350" lvl="0" indent="-514350">
              <a:buFont typeface="+mj-lt"/>
              <a:buAutoNum type="romanLcPeriod"/>
            </a:pPr>
            <a:r>
              <a:rPr lang="en-GB" sz="2200" b="1" i="1" u="sng" dirty="0"/>
              <a:t>Prevent</a:t>
            </a:r>
            <a:r>
              <a:rPr lang="en-GB" sz="2200" i="1" dirty="0"/>
              <a:t> that Municipal Council from taking </a:t>
            </a:r>
            <a:r>
              <a:rPr lang="en-GB" sz="2200" b="1" i="1" u="sng" dirty="0"/>
              <a:t>unreasonable action</a:t>
            </a:r>
            <a:r>
              <a:rPr lang="en-GB" sz="2200" i="1" dirty="0"/>
              <a:t> that is prejudicial to the interest of another municipality or to the provinces as a whole; or</a:t>
            </a:r>
            <a:endParaRPr lang="en-GB" sz="2200" dirty="0"/>
          </a:p>
          <a:p>
            <a:pPr marL="514350" lvl="0" indent="-514350">
              <a:buFont typeface="+mj-lt"/>
              <a:buAutoNum type="romanLcPeriod"/>
            </a:pPr>
            <a:r>
              <a:rPr lang="en-GB" sz="2200" b="1" i="1" u="sng" dirty="0"/>
              <a:t>Maintain economic unity</a:t>
            </a:r>
            <a:r>
              <a:rPr lang="en-GB" sz="2200" i="1" dirty="0"/>
              <a:t>”.</a:t>
            </a:r>
            <a:endParaRPr lang="en-GB" sz="2200" dirty="0"/>
          </a:p>
          <a:p>
            <a:pPr marL="0" indent="0">
              <a:buNone/>
            </a:pPr>
            <a:endParaRPr lang="en-GB" sz="2200" b="1" dirty="0" smtClean="0"/>
          </a:p>
          <a:p>
            <a:pPr marL="0" indent="0">
              <a:buNone/>
            </a:pPr>
            <a:r>
              <a:rPr lang="en-GB" sz="2200" b="1" dirty="0" smtClean="0"/>
              <a:t>Section </a:t>
            </a:r>
            <a:r>
              <a:rPr lang="en-GB" sz="2200" b="1" dirty="0"/>
              <a:t>139 (5)(a)</a:t>
            </a:r>
            <a:endParaRPr lang="en-GB" sz="2200" dirty="0"/>
          </a:p>
          <a:p>
            <a:r>
              <a:rPr lang="en-GB" sz="2200" i="1" dirty="0"/>
              <a:t>“(a) </a:t>
            </a:r>
            <a:r>
              <a:rPr lang="en-GB" sz="2200" b="1" i="1" u="sng" dirty="0"/>
              <a:t>impose a recovery plan</a:t>
            </a:r>
            <a:r>
              <a:rPr lang="en-GB" sz="2200" i="1" dirty="0"/>
              <a:t> aimed at securing the municipality’s ability to meet its obligations to provide basic services or its financial </a:t>
            </a:r>
            <a:r>
              <a:rPr lang="en-GB" sz="2200" i="1" dirty="0" smtClean="0"/>
              <a:t>commitments”.</a:t>
            </a:r>
            <a:endParaRPr lang="en-GB" sz="2200" dirty="0"/>
          </a:p>
        </p:txBody>
      </p:sp>
    </p:spTree>
    <p:extLst>
      <p:ext uri="{BB962C8B-B14F-4D97-AF65-F5344CB8AC3E}">
        <p14:creationId xmlns:p14="http://schemas.microsoft.com/office/powerpoint/2010/main" xmlns="" val="353466278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fontScale="90000"/>
          </a:bodyPr>
          <a:lstStyle/>
          <a:p>
            <a:r>
              <a:rPr lang="en-GB" sz="3200" dirty="0"/>
              <a:t>             </a:t>
            </a:r>
            <a:r>
              <a:rPr lang="en-GB" sz="3200" dirty="0" smtClean="0"/>
              <a:t>INTERVENTION PROCESS IN WRDM</a:t>
            </a:r>
            <a:endParaRPr lang="en-US" sz="3200" dirty="0"/>
          </a:p>
        </p:txBody>
      </p:sp>
      <p:sp>
        <p:nvSpPr>
          <p:cNvPr id="20483" name="Rectangle 3"/>
          <p:cNvSpPr>
            <a:spLocks noGrp="1" noChangeArrowheads="1"/>
          </p:cNvSpPr>
          <p:nvPr>
            <p:ph type="body" sz="quarter" idx="10"/>
          </p:nvPr>
        </p:nvSpPr>
        <p:spPr>
          <a:xfrm>
            <a:off x="335360" y="1268761"/>
            <a:ext cx="11305256" cy="4968551"/>
          </a:xfrm>
        </p:spPr>
        <p:txBody>
          <a:bodyPr>
            <a:noAutofit/>
          </a:bodyPr>
          <a:lstStyle/>
          <a:p>
            <a:pPr marL="0" indent="0">
              <a:buNone/>
            </a:pPr>
            <a:endParaRPr lang="en-ZA" sz="2000" dirty="0" smtClean="0"/>
          </a:p>
          <a:p>
            <a:pPr marL="0" indent="0">
              <a:buNone/>
            </a:pPr>
            <a:r>
              <a:rPr lang="en-ZA" sz="2000" dirty="0" smtClean="0"/>
              <a:t>SALGA PEC has engaged with WRDM to </a:t>
            </a:r>
            <a:r>
              <a:rPr lang="en-ZA" sz="2000" dirty="0"/>
              <a:t>identify key challenges experienced by the municipality: </a:t>
            </a:r>
          </a:p>
          <a:p>
            <a:pPr lvl="0">
              <a:buFont typeface="Wingdings" panose="05000000000000000000" pitchFamily="2" charset="2"/>
              <a:buChar char="v"/>
            </a:pPr>
            <a:endParaRPr lang="en-ZA" sz="2000" dirty="0" smtClean="0"/>
          </a:p>
          <a:p>
            <a:pPr marL="457200" lvl="0" indent="-457200">
              <a:buFont typeface="+mj-lt"/>
              <a:buAutoNum type="arabicPeriod"/>
            </a:pPr>
            <a:r>
              <a:rPr lang="en-ZA" sz="2000" dirty="0" smtClean="0"/>
              <a:t>The </a:t>
            </a:r>
            <a:r>
              <a:rPr lang="en-ZA" sz="2000" dirty="0"/>
              <a:t>municipality reported that they are unable to continue </a:t>
            </a:r>
            <a:r>
              <a:rPr lang="en-ZA" sz="2000" dirty="0" smtClean="0"/>
              <a:t>providing </a:t>
            </a:r>
            <a:r>
              <a:rPr lang="en-ZA" sz="2000" dirty="0"/>
              <a:t>fire services, primary healthcare &amp;</a:t>
            </a:r>
            <a:r>
              <a:rPr lang="en-ZA" sz="2000" dirty="0" smtClean="0"/>
              <a:t> </a:t>
            </a:r>
            <a:r>
              <a:rPr lang="en-ZA" sz="2000" dirty="0"/>
              <a:t>disaster management as these services are inadequately funded or underfunded. </a:t>
            </a:r>
          </a:p>
          <a:p>
            <a:pPr marL="457200" lvl="0" indent="-457200">
              <a:buFont typeface="+mj-lt"/>
              <a:buAutoNum type="arabicPeriod"/>
            </a:pPr>
            <a:endParaRPr lang="en-ZA" sz="2000" dirty="0" smtClean="0"/>
          </a:p>
          <a:p>
            <a:pPr marL="457200" lvl="0" indent="-457200">
              <a:buFont typeface="+mj-lt"/>
              <a:buAutoNum type="arabicPeriod"/>
            </a:pPr>
            <a:r>
              <a:rPr lang="en-ZA" sz="2000" dirty="0" smtClean="0"/>
              <a:t>There </a:t>
            </a:r>
            <a:r>
              <a:rPr lang="en-ZA" sz="2000" dirty="0"/>
              <a:t>was a decision taken by the Provincial EXCO to assign powers and functions for the delivery of bulk services from the district municipalities to local municipalities. </a:t>
            </a:r>
          </a:p>
          <a:p>
            <a:pPr marL="457200" lvl="0" indent="-457200">
              <a:buFont typeface="+mj-lt"/>
              <a:buAutoNum type="arabicPeriod"/>
            </a:pPr>
            <a:endParaRPr lang="en-ZA" sz="2000" dirty="0" smtClean="0"/>
          </a:p>
          <a:p>
            <a:pPr marL="457200" lvl="0" indent="-457200">
              <a:buFont typeface="+mj-lt"/>
              <a:buAutoNum type="arabicPeriod"/>
            </a:pPr>
            <a:r>
              <a:rPr lang="en-ZA" sz="2000" dirty="0" smtClean="0"/>
              <a:t>The </a:t>
            </a:r>
            <a:r>
              <a:rPr lang="en-ZA" sz="2000" dirty="0"/>
              <a:t>removal of RSC levies created a serious challenge for district municipalities as a source of revenue for these municipalities</a:t>
            </a:r>
            <a:r>
              <a:rPr lang="en-ZA" sz="2000" dirty="0" smtClean="0"/>
              <a:t>.</a:t>
            </a:r>
            <a:endParaRPr lang="en-ZA" sz="2000" dirty="0"/>
          </a:p>
          <a:p>
            <a:pPr marL="457200" indent="-457200">
              <a:buFont typeface="+mj-lt"/>
              <a:buAutoNum type="arabicPeriod"/>
            </a:pPr>
            <a:endParaRPr lang="en-ZA" sz="2000" dirty="0" smtClean="0"/>
          </a:p>
          <a:p>
            <a:pPr marL="457200" indent="-457200">
              <a:buFont typeface="+mj-lt"/>
              <a:buAutoNum type="arabicPeriod"/>
            </a:pPr>
            <a:r>
              <a:rPr lang="en-ZA" sz="2000" dirty="0" smtClean="0"/>
              <a:t>In </a:t>
            </a:r>
            <a:r>
              <a:rPr lang="en-ZA" sz="2000" dirty="0"/>
              <a:t>actual fact, the districts rely solely on equitable shares and a very small RSC replacement grant as a source of income. </a:t>
            </a:r>
          </a:p>
          <a:p>
            <a:pPr marL="0" indent="0">
              <a:buNone/>
            </a:pPr>
            <a:endParaRPr lang="en-ZA" sz="2400" dirty="0"/>
          </a:p>
          <a:p>
            <a:pPr marL="0" indent="0" algn="just">
              <a:buNone/>
            </a:pPr>
            <a:endParaRPr lang="en-GB" sz="2000" dirty="0" smtClean="0"/>
          </a:p>
        </p:txBody>
      </p:sp>
    </p:spTree>
    <p:extLst>
      <p:ext uri="{BB962C8B-B14F-4D97-AF65-F5344CB8AC3E}">
        <p14:creationId xmlns:p14="http://schemas.microsoft.com/office/powerpoint/2010/main" xmlns="" val="31165575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r>
              <a:rPr lang="en-GB" sz="3200" dirty="0" smtClean="0"/>
              <a:t>INTERVENTION PROCESS IN WRDM</a:t>
            </a:r>
            <a:endParaRPr lang="en-US" sz="3200" dirty="0"/>
          </a:p>
        </p:txBody>
      </p:sp>
      <p:sp>
        <p:nvSpPr>
          <p:cNvPr id="20483" name="Rectangle 3"/>
          <p:cNvSpPr>
            <a:spLocks noGrp="1" noChangeArrowheads="1"/>
          </p:cNvSpPr>
          <p:nvPr>
            <p:ph type="body" sz="quarter" idx="10"/>
          </p:nvPr>
        </p:nvSpPr>
        <p:spPr>
          <a:xfrm>
            <a:off x="263352" y="1171978"/>
            <a:ext cx="11665296" cy="5280337"/>
          </a:xfrm>
        </p:spPr>
        <p:txBody>
          <a:bodyPr>
            <a:noAutofit/>
          </a:bodyPr>
          <a:lstStyle/>
          <a:p>
            <a:pPr algn="just"/>
            <a:endParaRPr lang="en-US" sz="1800" dirty="0" smtClean="0"/>
          </a:p>
          <a:p>
            <a:pPr algn="just"/>
            <a:r>
              <a:rPr lang="en-US" sz="1800" dirty="0" smtClean="0"/>
              <a:t>On </a:t>
            </a:r>
            <a:r>
              <a:rPr lang="en-US" sz="1800" dirty="0"/>
              <a:t>31 January 2018, </a:t>
            </a:r>
            <a:r>
              <a:rPr lang="en-US" sz="1800" dirty="0" smtClean="0"/>
              <a:t>WRDM wrote to SALGA reporting that they have written to both MECs of Finance and </a:t>
            </a:r>
            <a:r>
              <a:rPr lang="en-US" sz="1800" dirty="0" err="1" smtClean="0"/>
              <a:t>CoGTA</a:t>
            </a:r>
            <a:r>
              <a:rPr lang="en-US" sz="1800" dirty="0" smtClean="0"/>
              <a:t> intending to invoke </a:t>
            </a:r>
            <a:r>
              <a:rPr lang="en-US" sz="1800" dirty="0"/>
              <a:t>Section 135 of the </a:t>
            </a:r>
            <a:r>
              <a:rPr lang="en-US" sz="1800" dirty="0" smtClean="0"/>
              <a:t>MFMA.</a:t>
            </a:r>
            <a:endParaRPr lang="en-US" sz="1800" dirty="0"/>
          </a:p>
          <a:p>
            <a:pPr algn="just"/>
            <a:endParaRPr lang="en-US" dirty="0" smtClean="0"/>
          </a:p>
          <a:p>
            <a:pPr algn="just"/>
            <a:r>
              <a:rPr lang="en-US" sz="1800" dirty="0" smtClean="0"/>
              <a:t>On </a:t>
            </a:r>
            <a:r>
              <a:rPr lang="en-US" sz="1800" dirty="0"/>
              <a:t>22 November 2018, the Gauteng Provincial Executive resolved to intervene in the WRDM in terms of Section 139(5)(a) of the Constitution read in conjunction with Section 139 of the MFMA.</a:t>
            </a:r>
          </a:p>
          <a:p>
            <a:pPr algn="just"/>
            <a:endParaRPr lang="en-US" dirty="0" smtClean="0">
              <a:ea typeface="Times New Roman" panose="02020603050405020304" pitchFamily="18" charset="0"/>
            </a:endParaRPr>
          </a:p>
          <a:p>
            <a:pPr algn="just"/>
            <a:r>
              <a:rPr lang="en-US" sz="1800" dirty="0" smtClean="0">
                <a:ea typeface="Times New Roman" panose="02020603050405020304" pitchFamily="18" charset="0"/>
              </a:rPr>
              <a:t>On </a:t>
            </a:r>
            <a:r>
              <a:rPr lang="en-US" sz="1800" dirty="0">
                <a:ea typeface="Times New Roman" panose="02020603050405020304" pitchFamily="18" charset="0"/>
              </a:rPr>
              <a:t>10 April 2019, the Municipal Finance Recovery Service (MFRS) briefed the then Executive Mayor and Mayoral Committee that the Minister of Finance had approved </a:t>
            </a:r>
            <a:r>
              <a:rPr lang="en-US" sz="1800" dirty="0" smtClean="0">
                <a:ea typeface="Times New Roman" panose="02020603050405020304" pitchFamily="18" charset="0"/>
              </a:rPr>
              <a:t>the </a:t>
            </a:r>
            <a:r>
              <a:rPr lang="en-US" sz="1800" dirty="0">
                <a:ea typeface="Times New Roman" panose="02020603050405020304" pitchFamily="18" charset="0"/>
              </a:rPr>
              <a:t>MFRS team of National Treasury to prepare and finalise the FRP for WRDM within a period of 90 days. </a:t>
            </a:r>
          </a:p>
          <a:p>
            <a:pPr algn="just"/>
            <a:endParaRPr lang="en-US" dirty="0" smtClean="0"/>
          </a:p>
          <a:p>
            <a:pPr algn="just"/>
            <a:r>
              <a:rPr lang="en-US" sz="1800" dirty="0" smtClean="0"/>
              <a:t>The Municipal Finance Recovery Plan (FRP) was sent to SALGA  for comments/input </a:t>
            </a:r>
            <a:endParaRPr lang="en-US" sz="1800" dirty="0"/>
          </a:p>
          <a:p>
            <a:pPr algn="just"/>
            <a:endParaRPr lang="en-US" dirty="0" smtClean="0"/>
          </a:p>
          <a:p>
            <a:pPr algn="just"/>
            <a:r>
              <a:rPr lang="en-US" sz="1800" dirty="0" smtClean="0"/>
              <a:t>Subsequently, SALGA made comments on the FRP which was then sent to the MEC of Finance for approval.</a:t>
            </a:r>
            <a:endParaRPr lang="en-US" sz="1800" dirty="0"/>
          </a:p>
          <a:p>
            <a:pPr algn="just"/>
            <a:endParaRPr lang="en-US" dirty="0" smtClean="0"/>
          </a:p>
          <a:p>
            <a:pPr algn="just"/>
            <a:r>
              <a:rPr lang="en-US" sz="1800" dirty="0" smtClean="0"/>
              <a:t>On </a:t>
            </a:r>
            <a:r>
              <a:rPr lang="en-US" sz="1800" dirty="0"/>
              <a:t>the 28 August 2019, WRDM Council adopted the Financial Recovery Plan</a:t>
            </a:r>
            <a:r>
              <a:rPr lang="en-US" sz="1800" dirty="0" smtClean="0"/>
              <a:t>.</a:t>
            </a:r>
          </a:p>
          <a:p>
            <a:pPr algn="just"/>
            <a:endParaRPr lang="en-US" dirty="0" smtClean="0"/>
          </a:p>
          <a:p>
            <a:pPr algn="just"/>
            <a:r>
              <a:rPr lang="en-US" sz="1800" dirty="0" smtClean="0"/>
              <a:t>Thereafter, various works-teams were established to overlook the implementation of FRP</a:t>
            </a:r>
            <a:endParaRPr lang="en-US" sz="1800" dirty="0"/>
          </a:p>
        </p:txBody>
      </p:sp>
    </p:spTree>
    <p:extLst>
      <p:ext uri="{BB962C8B-B14F-4D97-AF65-F5344CB8AC3E}">
        <p14:creationId xmlns:p14="http://schemas.microsoft.com/office/powerpoint/2010/main" xmlns="" val="327546915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3334" y="2780771"/>
            <a:ext cx="6400800" cy="1571096"/>
          </a:xfrm>
        </p:spPr>
        <p:txBody>
          <a:bodyPr>
            <a:noAutofit/>
          </a:bodyPr>
          <a:lstStyle/>
          <a:p>
            <a:r>
              <a:rPr lang="en-ZA" sz="2800" dirty="0" smtClean="0"/>
              <a:t>FINANCIAL MANAGEMENT &amp; MUNICIPAL </a:t>
            </a:r>
            <a:r>
              <a:rPr lang="en-ZA" sz="2800" dirty="0"/>
              <a:t>AUDIT SUPPORT PROGRAMME (MASP)</a:t>
            </a:r>
          </a:p>
        </p:txBody>
      </p:sp>
    </p:spTree>
    <p:extLst>
      <p:ext uri="{BB962C8B-B14F-4D97-AF65-F5344CB8AC3E}">
        <p14:creationId xmlns:p14="http://schemas.microsoft.com/office/powerpoint/2010/main" xmlns="" val="4078463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0" y="1436060"/>
            <a:ext cx="12192000" cy="5421940"/>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prstClr val="white"/>
              </a:solidFill>
              <a:latin typeface="Calibri" panose="020F0502020204030204"/>
            </a:endParaRPr>
          </a:p>
        </p:txBody>
      </p:sp>
      <p:grpSp>
        <p:nvGrpSpPr>
          <p:cNvPr id="9" name="Group 8"/>
          <p:cNvGrpSpPr/>
          <p:nvPr/>
        </p:nvGrpSpPr>
        <p:grpSpPr>
          <a:xfrm>
            <a:off x="3103670" y="1574921"/>
            <a:ext cx="5522646" cy="5283079"/>
            <a:chOff x="3103670" y="1574921"/>
            <a:chExt cx="5522646" cy="5283079"/>
          </a:xfrm>
        </p:grpSpPr>
        <p:pic>
          <p:nvPicPr>
            <p:cNvPr id="39" name="Picture 38"/>
            <p:cNvPicPr>
              <a:picLocks noChangeAspect="1"/>
            </p:cNvPicPr>
            <p:nvPr/>
          </p:nvPicPr>
          <p:blipFill>
            <a:blip r:embed="rId2"/>
            <a:stretch>
              <a:fillRect/>
            </a:stretch>
          </p:blipFill>
          <p:spPr>
            <a:xfrm>
              <a:off x="4018339" y="2957637"/>
              <a:ext cx="2412603" cy="170483"/>
            </a:xfrm>
            <a:prstGeom prst="rect">
              <a:avLst/>
            </a:prstGeom>
          </p:spPr>
        </p:pic>
        <p:grpSp>
          <p:nvGrpSpPr>
            <p:cNvPr id="40" name="组合 11"/>
            <p:cNvGrpSpPr/>
            <p:nvPr/>
          </p:nvGrpSpPr>
          <p:grpSpPr>
            <a:xfrm>
              <a:off x="3103670" y="1574921"/>
              <a:ext cx="5522646" cy="5283079"/>
              <a:chOff x="1873673" y="1177335"/>
              <a:chExt cx="4527550" cy="4513853"/>
            </a:xfrm>
          </p:grpSpPr>
          <p:sp>
            <p:nvSpPr>
              <p:cNvPr id="48" name="Freeform 48"/>
              <p:cNvSpPr>
                <a:spLocks/>
              </p:cNvSpPr>
              <p:nvPr/>
            </p:nvSpPr>
            <p:spPr bwMode="auto">
              <a:xfrm>
                <a:off x="1873673" y="2519363"/>
                <a:ext cx="2476500" cy="2546350"/>
              </a:xfrm>
              <a:custGeom>
                <a:avLst/>
                <a:gdLst>
                  <a:gd name="T0" fmla="*/ 1324 w 7682"/>
                  <a:gd name="T1" fmla="*/ 6092 h 8000"/>
                  <a:gd name="T2" fmla="*/ 1588 w 7682"/>
                  <a:gd name="T3" fmla="*/ 5911 h 8000"/>
                  <a:gd name="T4" fmla="*/ 1816 w 7682"/>
                  <a:gd name="T5" fmla="*/ 5599 h 8000"/>
                  <a:gd name="T6" fmla="*/ 2091 w 7682"/>
                  <a:gd name="T7" fmla="*/ 5863 h 8000"/>
                  <a:gd name="T8" fmla="*/ 2127 w 7682"/>
                  <a:gd name="T9" fmla="*/ 6188 h 8000"/>
                  <a:gd name="T10" fmla="*/ 2259 w 7682"/>
                  <a:gd name="T11" fmla="*/ 6668 h 8000"/>
                  <a:gd name="T12" fmla="*/ 2415 w 7682"/>
                  <a:gd name="T13" fmla="*/ 7052 h 8000"/>
                  <a:gd name="T14" fmla="*/ 2655 w 7682"/>
                  <a:gd name="T15" fmla="*/ 7340 h 8000"/>
                  <a:gd name="T16" fmla="*/ 2643 w 7682"/>
                  <a:gd name="T17" fmla="*/ 7700 h 8000"/>
                  <a:gd name="T18" fmla="*/ 2799 w 7682"/>
                  <a:gd name="T19" fmla="*/ 7580 h 8000"/>
                  <a:gd name="T20" fmla="*/ 3087 w 7682"/>
                  <a:gd name="T21" fmla="*/ 7364 h 8000"/>
                  <a:gd name="T22" fmla="*/ 3219 w 7682"/>
                  <a:gd name="T23" fmla="*/ 7484 h 8000"/>
                  <a:gd name="T24" fmla="*/ 3267 w 7682"/>
                  <a:gd name="T25" fmla="*/ 7880 h 8000"/>
                  <a:gd name="T26" fmla="*/ 3687 w 7682"/>
                  <a:gd name="T27" fmla="*/ 8000 h 8000"/>
                  <a:gd name="T28" fmla="*/ 3915 w 7682"/>
                  <a:gd name="T29" fmla="*/ 7760 h 8000"/>
                  <a:gd name="T30" fmla="*/ 4155 w 7682"/>
                  <a:gd name="T31" fmla="*/ 7508 h 8000"/>
                  <a:gd name="T32" fmla="*/ 4371 w 7682"/>
                  <a:gd name="T33" fmla="*/ 7268 h 8000"/>
                  <a:gd name="T34" fmla="*/ 4719 w 7682"/>
                  <a:gd name="T35" fmla="*/ 7232 h 8000"/>
                  <a:gd name="T36" fmla="*/ 4863 w 7682"/>
                  <a:gd name="T37" fmla="*/ 6896 h 8000"/>
                  <a:gd name="T38" fmla="*/ 5271 w 7682"/>
                  <a:gd name="T39" fmla="*/ 6872 h 8000"/>
                  <a:gd name="T40" fmla="*/ 5727 w 7682"/>
                  <a:gd name="T41" fmla="*/ 7016 h 8000"/>
                  <a:gd name="T42" fmla="*/ 6134 w 7682"/>
                  <a:gd name="T43" fmla="*/ 6704 h 8000"/>
                  <a:gd name="T44" fmla="*/ 6542 w 7682"/>
                  <a:gd name="T45" fmla="*/ 6848 h 8000"/>
                  <a:gd name="T46" fmla="*/ 6890 w 7682"/>
                  <a:gd name="T47" fmla="*/ 6440 h 8000"/>
                  <a:gd name="T48" fmla="*/ 7428 w 7682"/>
                  <a:gd name="T49" fmla="*/ 6260 h 8000"/>
                  <a:gd name="T50" fmla="*/ 7682 w 7682"/>
                  <a:gd name="T51" fmla="*/ 6032 h 8000"/>
                  <a:gd name="T52" fmla="*/ 7490 w 7682"/>
                  <a:gd name="T53" fmla="*/ 5575 h 8000"/>
                  <a:gd name="T54" fmla="*/ 6854 w 7682"/>
                  <a:gd name="T55" fmla="*/ 4915 h 8000"/>
                  <a:gd name="T56" fmla="*/ 6926 w 7682"/>
                  <a:gd name="T57" fmla="*/ 4267 h 8000"/>
                  <a:gd name="T58" fmla="*/ 7226 w 7682"/>
                  <a:gd name="T59" fmla="*/ 3379 h 8000"/>
                  <a:gd name="T60" fmla="*/ 7238 w 7682"/>
                  <a:gd name="T61" fmla="*/ 3163 h 8000"/>
                  <a:gd name="T62" fmla="*/ 7178 w 7682"/>
                  <a:gd name="T63" fmla="*/ 2935 h 8000"/>
                  <a:gd name="T64" fmla="*/ 7046 w 7682"/>
                  <a:gd name="T65" fmla="*/ 2683 h 8000"/>
                  <a:gd name="T66" fmla="*/ 6866 w 7682"/>
                  <a:gd name="T67" fmla="*/ 3151 h 8000"/>
                  <a:gd name="T68" fmla="*/ 6794 w 7682"/>
                  <a:gd name="T69" fmla="*/ 2887 h 8000"/>
                  <a:gd name="T70" fmla="*/ 6494 w 7682"/>
                  <a:gd name="T71" fmla="*/ 2779 h 8000"/>
                  <a:gd name="T72" fmla="*/ 6314 w 7682"/>
                  <a:gd name="T73" fmla="*/ 2587 h 8000"/>
                  <a:gd name="T74" fmla="*/ 5774 w 7682"/>
                  <a:gd name="T75" fmla="*/ 2455 h 8000"/>
                  <a:gd name="T76" fmla="*/ 5631 w 7682"/>
                  <a:gd name="T77" fmla="*/ 2083 h 8000"/>
                  <a:gd name="T78" fmla="*/ 5427 w 7682"/>
                  <a:gd name="T79" fmla="*/ 1686 h 8000"/>
                  <a:gd name="T80" fmla="*/ 5319 w 7682"/>
                  <a:gd name="T81" fmla="*/ 1422 h 8000"/>
                  <a:gd name="T82" fmla="*/ 5079 w 7682"/>
                  <a:gd name="T83" fmla="*/ 1386 h 8000"/>
                  <a:gd name="T84" fmla="*/ 4767 w 7682"/>
                  <a:gd name="T85" fmla="*/ 1734 h 8000"/>
                  <a:gd name="T86" fmla="*/ 4455 w 7682"/>
                  <a:gd name="T87" fmla="*/ 1842 h 8000"/>
                  <a:gd name="T88" fmla="*/ 4179 w 7682"/>
                  <a:gd name="T89" fmla="*/ 1962 h 8000"/>
                  <a:gd name="T90" fmla="*/ 3759 w 7682"/>
                  <a:gd name="T91" fmla="*/ 1950 h 8000"/>
                  <a:gd name="T92" fmla="*/ 3471 w 7682"/>
                  <a:gd name="T93" fmla="*/ 1806 h 8000"/>
                  <a:gd name="T94" fmla="*/ 3615 w 7682"/>
                  <a:gd name="T95" fmla="*/ 1386 h 8000"/>
                  <a:gd name="T96" fmla="*/ 3543 w 7682"/>
                  <a:gd name="T97" fmla="*/ 918 h 8000"/>
                  <a:gd name="T98" fmla="*/ 3195 w 7682"/>
                  <a:gd name="T99" fmla="*/ 186 h 8000"/>
                  <a:gd name="T100" fmla="*/ 2871 w 7682"/>
                  <a:gd name="T101" fmla="*/ 3619 h 8000"/>
                  <a:gd name="T102" fmla="*/ 2583 w 7682"/>
                  <a:gd name="T103" fmla="*/ 3835 h 8000"/>
                  <a:gd name="T104" fmla="*/ 2271 w 7682"/>
                  <a:gd name="T105" fmla="*/ 3919 h 8000"/>
                  <a:gd name="T106" fmla="*/ 1852 w 7682"/>
                  <a:gd name="T107" fmla="*/ 4003 h 8000"/>
                  <a:gd name="T108" fmla="*/ 1228 w 7682"/>
                  <a:gd name="T109" fmla="*/ 3955 h 8000"/>
                  <a:gd name="T110" fmla="*/ 856 w 7682"/>
                  <a:gd name="T111" fmla="*/ 3715 h 8000"/>
                  <a:gd name="T112" fmla="*/ 490 w 7682"/>
                  <a:gd name="T113" fmla="*/ 3299 h 8000"/>
                  <a:gd name="T114" fmla="*/ 220 w 7682"/>
                  <a:gd name="T115" fmla="*/ 3655 h 8000"/>
                  <a:gd name="T116" fmla="*/ 160 w 7682"/>
                  <a:gd name="T117" fmla="*/ 4243 h 8000"/>
                  <a:gd name="T118" fmla="*/ 748 w 7682"/>
                  <a:gd name="T119" fmla="*/ 5503 h 8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82" h="8000">
                    <a:moveTo>
                      <a:pt x="1156" y="6308"/>
                    </a:moveTo>
                    <a:lnTo>
                      <a:pt x="1240" y="6188"/>
                    </a:lnTo>
                    <a:lnTo>
                      <a:pt x="1324" y="6092"/>
                    </a:lnTo>
                    <a:lnTo>
                      <a:pt x="1348" y="5923"/>
                    </a:lnTo>
                    <a:lnTo>
                      <a:pt x="1480" y="5947"/>
                    </a:lnTo>
                    <a:lnTo>
                      <a:pt x="1588" y="5911"/>
                    </a:lnTo>
                    <a:lnTo>
                      <a:pt x="1648" y="5791"/>
                    </a:lnTo>
                    <a:lnTo>
                      <a:pt x="1684" y="5647"/>
                    </a:lnTo>
                    <a:lnTo>
                      <a:pt x="1816" y="5599"/>
                    </a:lnTo>
                    <a:lnTo>
                      <a:pt x="1864" y="5647"/>
                    </a:lnTo>
                    <a:lnTo>
                      <a:pt x="2007" y="5719"/>
                    </a:lnTo>
                    <a:lnTo>
                      <a:pt x="2091" y="5863"/>
                    </a:lnTo>
                    <a:lnTo>
                      <a:pt x="2163" y="5839"/>
                    </a:lnTo>
                    <a:lnTo>
                      <a:pt x="2115" y="6020"/>
                    </a:lnTo>
                    <a:lnTo>
                      <a:pt x="2127" y="6188"/>
                    </a:lnTo>
                    <a:lnTo>
                      <a:pt x="2187" y="6308"/>
                    </a:lnTo>
                    <a:lnTo>
                      <a:pt x="2259" y="6500"/>
                    </a:lnTo>
                    <a:lnTo>
                      <a:pt x="2259" y="6668"/>
                    </a:lnTo>
                    <a:lnTo>
                      <a:pt x="2283" y="6812"/>
                    </a:lnTo>
                    <a:lnTo>
                      <a:pt x="2319" y="6956"/>
                    </a:lnTo>
                    <a:lnTo>
                      <a:pt x="2415" y="7052"/>
                    </a:lnTo>
                    <a:lnTo>
                      <a:pt x="2523" y="7148"/>
                    </a:lnTo>
                    <a:lnTo>
                      <a:pt x="2655" y="7220"/>
                    </a:lnTo>
                    <a:lnTo>
                      <a:pt x="2655" y="7340"/>
                    </a:lnTo>
                    <a:lnTo>
                      <a:pt x="2583" y="7448"/>
                    </a:lnTo>
                    <a:lnTo>
                      <a:pt x="2679" y="7592"/>
                    </a:lnTo>
                    <a:lnTo>
                      <a:pt x="2643" y="7700"/>
                    </a:lnTo>
                    <a:lnTo>
                      <a:pt x="2751" y="7760"/>
                    </a:lnTo>
                    <a:lnTo>
                      <a:pt x="2751" y="7664"/>
                    </a:lnTo>
                    <a:lnTo>
                      <a:pt x="2799" y="7580"/>
                    </a:lnTo>
                    <a:lnTo>
                      <a:pt x="2871" y="7472"/>
                    </a:lnTo>
                    <a:lnTo>
                      <a:pt x="3015" y="7460"/>
                    </a:lnTo>
                    <a:lnTo>
                      <a:pt x="3087" y="7364"/>
                    </a:lnTo>
                    <a:lnTo>
                      <a:pt x="3195" y="7280"/>
                    </a:lnTo>
                    <a:lnTo>
                      <a:pt x="3267" y="7316"/>
                    </a:lnTo>
                    <a:lnTo>
                      <a:pt x="3219" y="7484"/>
                    </a:lnTo>
                    <a:lnTo>
                      <a:pt x="3171" y="7604"/>
                    </a:lnTo>
                    <a:lnTo>
                      <a:pt x="3243" y="7772"/>
                    </a:lnTo>
                    <a:lnTo>
                      <a:pt x="3267" y="7880"/>
                    </a:lnTo>
                    <a:lnTo>
                      <a:pt x="3423" y="8000"/>
                    </a:lnTo>
                    <a:lnTo>
                      <a:pt x="3567" y="7988"/>
                    </a:lnTo>
                    <a:lnTo>
                      <a:pt x="3687" y="8000"/>
                    </a:lnTo>
                    <a:lnTo>
                      <a:pt x="3783" y="7904"/>
                    </a:lnTo>
                    <a:lnTo>
                      <a:pt x="3819" y="7748"/>
                    </a:lnTo>
                    <a:lnTo>
                      <a:pt x="3915" y="7760"/>
                    </a:lnTo>
                    <a:lnTo>
                      <a:pt x="4059" y="7652"/>
                    </a:lnTo>
                    <a:lnTo>
                      <a:pt x="4023" y="7532"/>
                    </a:lnTo>
                    <a:lnTo>
                      <a:pt x="4155" y="7508"/>
                    </a:lnTo>
                    <a:lnTo>
                      <a:pt x="4263" y="7388"/>
                    </a:lnTo>
                    <a:lnTo>
                      <a:pt x="4359" y="7364"/>
                    </a:lnTo>
                    <a:lnTo>
                      <a:pt x="4371" y="7268"/>
                    </a:lnTo>
                    <a:lnTo>
                      <a:pt x="4527" y="7244"/>
                    </a:lnTo>
                    <a:lnTo>
                      <a:pt x="4635" y="7340"/>
                    </a:lnTo>
                    <a:lnTo>
                      <a:pt x="4719" y="7232"/>
                    </a:lnTo>
                    <a:lnTo>
                      <a:pt x="4851" y="7124"/>
                    </a:lnTo>
                    <a:lnTo>
                      <a:pt x="4791" y="7052"/>
                    </a:lnTo>
                    <a:lnTo>
                      <a:pt x="4863" y="6896"/>
                    </a:lnTo>
                    <a:lnTo>
                      <a:pt x="4995" y="6644"/>
                    </a:lnTo>
                    <a:lnTo>
                      <a:pt x="5163" y="6728"/>
                    </a:lnTo>
                    <a:lnTo>
                      <a:pt x="5271" y="6872"/>
                    </a:lnTo>
                    <a:lnTo>
                      <a:pt x="5475" y="6872"/>
                    </a:lnTo>
                    <a:lnTo>
                      <a:pt x="5583" y="6956"/>
                    </a:lnTo>
                    <a:lnTo>
                      <a:pt x="5727" y="7016"/>
                    </a:lnTo>
                    <a:lnTo>
                      <a:pt x="5763" y="6872"/>
                    </a:lnTo>
                    <a:lnTo>
                      <a:pt x="5906" y="6764"/>
                    </a:lnTo>
                    <a:lnTo>
                      <a:pt x="6134" y="6704"/>
                    </a:lnTo>
                    <a:lnTo>
                      <a:pt x="6290" y="6848"/>
                    </a:lnTo>
                    <a:lnTo>
                      <a:pt x="6434" y="6764"/>
                    </a:lnTo>
                    <a:lnTo>
                      <a:pt x="6542" y="6848"/>
                    </a:lnTo>
                    <a:lnTo>
                      <a:pt x="6794" y="6776"/>
                    </a:lnTo>
                    <a:lnTo>
                      <a:pt x="6830" y="6656"/>
                    </a:lnTo>
                    <a:lnTo>
                      <a:pt x="6890" y="6440"/>
                    </a:lnTo>
                    <a:lnTo>
                      <a:pt x="7070" y="6464"/>
                    </a:lnTo>
                    <a:lnTo>
                      <a:pt x="7238" y="6332"/>
                    </a:lnTo>
                    <a:lnTo>
                      <a:pt x="7428" y="6260"/>
                    </a:lnTo>
                    <a:lnTo>
                      <a:pt x="7586" y="6260"/>
                    </a:lnTo>
                    <a:lnTo>
                      <a:pt x="7682" y="6164"/>
                    </a:lnTo>
                    <a:lnTo>
                      <a:pt x="7682" y="6032"/>
                    </a:lnTo>
                    <a:lnTo>
                      <a:pt x="7670" y="5863"/>
                    </a:lnTo>
                    <a:lnTo>
                      <a:pt x="7670" y="5695"/>
                    </a:lnTo>
                    <a:lnTo>
                      <a:pt x="7490" y="5575"/>
                    </a:lnTo>
                    <a:lnTo>
                      <a:pt x="7274" y="5371"/>
                    </a:lnTo>
                    <a:lnTo>
                      <a:pt x="7058" y="5071"/>
                    </a:lnTo>
                    <a:lnTo>
                      <a:pt x="6854" y="4915"/>
                    </a:lnTo>
                    <a:lnTo>
                      <a:pt x="6698" y="4795"/>
                    </a:lnTo>
                    <a:lnTo>
                      <a:pt x="6734" y="4639"/>
                    </a:lnTo>
                    <a:lnTo>
                      <a:pt x="6926" y="4267"/>
                    </a:lnTo>
                    <a:lnTo>
                      <a:pt x="7082" y="4003"/>
                    </a:lnTo>
                    <a:lnTo>
                      <a:pt x="7178" y="3511"/>
                    </a:lnTo>
                    <a:lnTo>
                      <a:pt x="7226" y="3379"/>
                    </a:lnTo>
                    <a:lnTo>
                      <a:pt x="7274" y="3259"/>
                    </a:lnTo>
                    <a:lnTo>
                      <a:pt x="7310" y="3127"/>
                    </a:lnTo>
                    <a:lnTo>
                      <a:pt x="7238" y="3163"/>
                    </a:lnTo>
                    <a:lnTo>
                      <a:pt x="7082" y="3127"/>
                    </a:lnTo>
                    <a:lnTo>
                      <a:pt x="7070" y="3031"/>
                    </a:lnTo>
                    <a:lnTo>
                      <a:pt x="7178" y="2935"/>
                    </a:lnTo>
                    <a:lnTo>
                      <a:pt x="7310" y="2827"/>
                    </a:lnTo>
                    <a:lnTo>
                      <a:pt x="7166" y="2779"/>
                    </a:lnTo>
                    <a:lnTo>
                      <a:pt x="7046" y="2683"/>
                    </a:lnTo>
                    <a:lnTo>
                      <a:pt x="6986" y="2779"/>
                    </a:lnTo>
                    <a:lnTo>
                      <a:pt x="6986" y="2995"/>
                    </a:lnTo>
                    <a:lnTo>
                      <a:pt x="6866" y="3151"/>
                    </a:lnTo>
                    <a:lnTo>
                      <a:pt x="6806" y="3115"/>
                    </a:lnTo>
                    <a:lnTo>
                      <a:pt x="6758" y="3007"/>
                    </a:lnTo>
                    <a:lnTo>
                      <a:pt x="6794" y="2887"/>
                    </a:lnTo>
                    <a:lnTo>
                      <a:pt x="6710" y="2767"/>
                    </a:lnTo>
                    <a:lnTo>
                      <a:pt x="6590" y="2803"/>
                    </a:lnTo>
                    <a:lnTo>
                      <a:pt x="6494" y="2779"/>
                    </a:lnTo>
                    <a:lnTo>
                      <a:pt x="6470" y="2623"/>
                    </a:lnTo>
                    <a:lnTo>
                      <a:pt x="6410" y="2443"/>
                    </a:lnTo>
                    <a:lnTo>
                      <a:pt x="6314" y="2587"/>
                    </a:lnTo>
                    <a:lnTo>
                      <a:pt x="6170" y="2599"/>
                    </a:lnTo>
                    <a:lnTo>
                      <a:pt x="5954" y="2515"/>
                    </a:lnTo>
                    <a:lnTo>
                      <a:pt x="5774" y="2455"/>
                    </a:lnTo>
                    <a:lnTo>
                      <a:pt x="5547" y="2275"/>
                    </a:lnTo>
                    <a:lnTo>
                      <a:pt x="5535" y="2155"/>
                    </a:lnTo>
                    <a:lnTo>
                      <a:pt x="5631" y="2083"/>
                    </a:lnTo>
                    <a:lnTo>
                      <a:pt x="5559" y="1962"/>
                    </a:lnTo>
                    <a:lnTo>
                      <a:pt x="5535" y="1758"/>
                    </a:lnTo>
                    <a:lnTo>
                      <a:pt x="5427" y="1686"/>
                    </a:lnTo>
                    <a:lnTo>
                      <a:pt x="5271" y="1638"/>
                    </a:lnTo>
                    <a:lnTo>
                      <a:pt x="5307" y="1530"/>
                    </a:lnTo>
                    <a:lnTo>
                      <a:pt x="5319" y="1422"/>
                    </a:lnTo>
                    <a:lnTo>
                      <a:pt x="5271" y="1230"/>
                    </a:lnTo>
                    <a:lnTo>
                      <a:pt x="5199" y="1326"/>
                    </a:lnTo>
                    <a:lnTo>
                      <a:pt x="5079" y="1386"/>
                    </a:lnTo>
                    <a:lnTo>
                      <a:pt x="4935" y="1458"/>
                    </a:lnTo>
                    <a:lnTo>
                      <a:pt x="4839" y="1602"/>
                    </a:lnTo>
                    <a:lnTo>
                      <a:pt x="4767" y="1734"/>
                    </a:lnTo>
                    <a:lnTo>
                      <a:pt x="4635" y="1794"/>
                    </a:lnTo>
                    <a:lnTo>
                      <a:pt x="4527" y="1770"/>
                    </a:lnTo>
                    <a:lnTo>
                      <a:pt x="4455" y="1842"/>
                    </a:lnTo>
                    <a:lnTo>
                      <a:pt x="4479" y="1926"/>
                    </a:lnTo>
                    <a:lnTo>
                      <a:pt x="4311" y="1986"/>
                    </a:lnTo>
                    <a:lnTo>
                      <a:pt x="4179" y="1962"/>
                    </a:lnTo>
                    <a:lnTo>
                      <a:pt x="4035" y="1962"/>
                    </a:lnTo>
                    <a:lnTo>
                      <a:pt x="3891" y="1986"/>
                    </a:lnTo>
                    <a:lnTo>
                      <a:pt x="3759" y="1950"/>
                    </a:lnTo>
                    <a:lnTo>
                      <a:pt x="3603" y="1986"/>
                    </a:lnTo>
                    <a:lnTo>
                      <a:pt x="3483" y="1938"/>
                    </a:lnTo>
                    <a:lnTo>
                      <a:pt x="3471" y="1806"/>
                    </a:lnTo>
                    <a:lnTo>
                      <a:pt x="3435" y="1626"/>
                    </a:lnTo>
                    <a:lnTo>
                      <a:pt x="3555" y="1494"/>
                    </a:lnTo>
                    <a:lnTo>
                      <a:pt x="3615" y="1386"/>
                    </a:lnTo>
                    <a:lnTo>
                      <a:pt x="3663" y="1254"/>
                    </a:lnTo>
                    <a:lnTo>
                      <a:pt x="3663" y="1050"/>
                    </a:lnTo>
                    <a:lnTo>
                      <a:pt x="3543" y="918"/>
                    </a:lnTo>
                    <a:lnTo>
                      <a:pt x="3507" y="774"/>
                    </a:lnTo>
                    <a:lnTo>
                      <a:pt x="3435" y="630"/>
                    </a:lnTo>
                    <a:lnTo>
                      <a:pt x="3195" y="186"/>
                    </a:lnTo>
                    <a:lnTo>
                      <a:pt x="2894" y="0"/>
                    </a:lnTo>
                    <a:lnTo>
                      <a:pt x="2967" y="3535"/>
                    </a:lnTo>
                    <a:lnTo>
                      <a:pt x="2871" y="3619"/>
                    </a:lnTo>
                    <a:lnTo>
                      <a:pt x="2739" y="3607"/>
                    </a:lnTo>
                    <a:lnTo>
                      <a:pt x="2583" y="3691"/>
                    </a:lnTo>
                    <a:lnTo>
                      <a:pt x="2583" y="3835"/>
                    </a:lnTo>
                    <a:lnTo>
                      <a:pt x="2487" y="3955"/>
                    </a:lnTo>
                    <a:lnTo>
                      <a:pt x="2391" y="3871"/>
                    </a:lnTo>
                    <a:lnTo>
                      <a:pt x="2271" y="3919"/>
                    </a:lnTo>
                    <a:lnTo>
                      <a:pt x="2259" y="4039"/>
                    </a:lnTo>
                    <a:lnTo>
                      <a:pt x="2019" y="4003"/>
                    </a:lnTo>
                    <a:lnTo>
                      <a:pt x="1852" y="4003"/>
                    </a:lnTo>
                    <a:lnTo>
                      <a:pt x="1696" y="4039"/>
                    </a:lnTo>
                    <a:lnTo>
                      <a:pt x="1480" y="4087"/>
                    </a:lnTo>
                    <a:lnTo>
                      <a:pt x="1228" y="3955"/>
                    </a:lnTo>
                    <a:lnTo>
                      <a:pt x="1084" y="3871"/>
                    </a:lnTo>
                    <a:lnTo>
                      <a:pt x="904" y="3883"/>
                    </a:lnTo>
                    <a:lnTo>
                      <a:pt x="856" y="3715"/>
                    </a:lnTo>
                    <a:lnTo>
                      <a:pt x="760" y="3523"/>
                    </a:lnTo>
                    <a:lnTo>
                      <a:pt x="628" y="3415"/>
                    </a:lnTo>
                    <a:lnTo>
                      <a:pt x="490" y="3299"/>
                    </a:lnTo>
                    <a:lnTo>
                      <a:pt x="376" y="3283"/>
                    </a:lnTo>
                    <a:lnTo>
                      <a:pt x="289" y="3373"/>
                    </a:lnTo>
                    <a:lnTo>
                      <a:pt x="220" y="3655"/>
                    </a:lnTo>
                    <a:lnTo>
                      <a:pt x="72" y="3703"/>
                    </a:lnTo>
                    <a:lnTo>
                      <a:pt x="0" y="3871"/>
                    </a:lnTo>
                    <a:lnTo>
                      <a:pt x="160" y="4243"/>
                    </a:lnTo>
                    <a:lnTo>
                      <a:pt x="268" y="4279"/>
                    </a:lnTo>
                    <a:lnTo>
                      <a:pt x="604" y="5083"/>
                    </a:lnTo>
                    <a:lnTo>
                      <a:pt x="748" y="5503"/>
                    </a:lnTo>
                    <a:lnTo>
                      <a:pt x="1156" y="6308"/>
                    </a:lnTo>
                    <a:close/>
                  </a:path>
                </a:pathLst>
              </a:custGeom>
              <a:solidFill>
                <a:srgbClr val="C000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a:defRPr/>
                </a:pPr>
                <a:endParaRPr lang="zh-CN" altLang="en-US" kern="0" smtClean="0">
                  <a:solidFill>
                    <a:sysClr val="windowText" lastClr="000000"/>
                  </a:solidFill>
                  <a:latin typeface="Calibri" panose="020F0502020204030204"/>
                  <a:ea typeface="宋体" panose="02010600030101010101" pitchFamily="2" charset="-122"/>
                </a:endParaRPr>
              </a:p>
            </p:txBody>
          </p:sp>
          <p:sp>
            <p:nvSpPr>
              <p:cNvPr id="49" name="Freeform 49"/>
              <p:cNvSpPr>
                <a:spLocks/>
              </p:cNvSpPr>
              <p:nvPr/>
            </p:nvSpPr>
            <p:spPr bwMode="auto">
              <a:xfrm>
                <a:off x="2245148" y="4300538"/>
                <a:ext cx="1757363" cy="1390650"/>
              </a:xfrm>
              <a:custGeom>
                <a:avLst/>
                <a:gdLst>
                  <a:gd name="T0" fmla="*/ 491 w 5448"/>
                  <a:gd name="T1" fmla="*/ 188 h 4368"/>
                  <a:gd name="T2" fmla="*/ 191 w 5448"/>
                  <a:gd name="T3" fmla="*/ 326 h 4368"/>
                  <a:gd name="T4" fmla="*/ 0 w 5448"/>
                  <a:gd name="T5" fmla="*/ 711 h 4368"/>
                  <a:gd name="T6" fmla="*/ 552 w 5448"/>
                  <a:gd name="T7" fmla="*/ 1884 h 4368"/>
                  <a:gd name="T8" fmla="*/ 210 w 5448"/>
                  <a:gd name="T9" fmla="*/ 2280 h 4368"/>
                  <a:gd name="T10" fmla="*/ 336 w 5448"/>
                  <a:gd name="T11" fmla="*/ 2604 h 4368"/>
                  <a:gd name="T12" fmla="*/ 775 w 5448"/>
                  <a:gd name="T13" fmla="*/ 3245 h 4368"/>
                  <a:gd name="T14" fmla="*/ 742 w 5448"/>
                  <a:gd name="T15" fmla="*/ 3926 h 4368"/>
                  <a:gd name="T16" fmla="*/ 1010 w 5448"/>
                  <a:gd name="T17" fmla="*/ 3688 h 4368"/>
                  <a:gd name="T18" fmla="*/ 1434 w 5448"/>
                  <a:gd name="T19" fmla="*/ 4008 h 4368"/>
                  <a:gd name="T20" fmla="*/ 1848 w 5448"/>
                  <a:gd name="T21" fmla="*/ 4260 h 4368"/>
                  <a:gd name="T22" fmla="*/ 2244 w 5448"/>
                  <a:gd name="T23" fmla="*/ 4134 h 4368"/>
                  <a:gd name="T24" fmla="*/ 2694 w 5448"/>
                  <a:gd name="T25" fmla="*/ 3954 h 4368"/>
                  <a:gd name="T26" fmla="*/ 3270 w 5448"/>
                  <a:gd name="T27" fmla="*/ 3846 h 4368"/>
                  <a:gd name="T28" fmla="*/ 3666 w 5448"/>
                  <a:gd name="T29" fmla="*/ 3666 h 4368"/>
                  <a:gd name="T30" fmla="*/ 4152 w 5448"/>
                  <a:gd name="T31" fmla="*/ 3486 h 4368"/>
                  <a:gd name="T32" fmla="*/ 4746 w 5448"/>
                  <a:gd name="T33" fmla="*/ 3522 h 4368"/>
                  <a:gd name="T34" fmla="*/ 4854 w 5448"/>
                  <a:gd name="T35" fmla="*/ 3162 h 4368"/>
                  <a:gd name="T36" fmla="*/ 4638 w 5448"/>
                  <a:gd name="T37" fmla="*/ 2838 h 4368"/>
                  <a:gd name="T38" fmla="*/ 4332 w 5448"/>
                  <a:gd name="T39" fmla="*/ 2640 h 4368"/>
                  <a:gd name="T40" fmla="*/ 4800 w 5448"/>
                  <a:gd name="T41" fmla="*/ 2244 h 4368"/>
                  <a:gd name="T42" fmla="*/ 4926 w 5448"/>
                  <a:gd name="T43" fmla="*/ 1722 h 4368"/>
                  <a:gd name="T44" fmla="*/ 5340 w 5448"/>
                  <a:gd name="T45" fmla="*/ 1632 h 4368"/>
                  <a:gd name="T46" fmla="*/ 5390 w 5448"/>
                  <a:gd name="T47" fmla="*/ 1247 h 4368"/>
                  <a:gd name="T48" fmla="*/ 4976 w 5448"/>
                  <a:gd name="T49" fmla="*/ 1103 h 4368"/>
                  <a:gd name="T50" fmla="*/ 4572 w 5448"/>
                  <a:gd name="T51" fmla="*/ 1416 h 4368"/>
                  <a:gd name="T52" fmla="*/ 4118 w 5448"/>
                  <a:gd name="T53" fmla="*/ 1272 h 4368"/>
                  <a:gd name="T54" fmla="*/ 3716 w 5448"/>
                  <a:gd name="T55" fmla="*/ 1277 h 4368"/>
                  <a:gd name="T56" fmla="*/ 3564 w 5448"/>
                  <a:gd name="T57" fmla="*/ 1631 h 4368"/>
                  <a:gd name="T58" fmla="*/ 3216 w 5448"/>
                  <a:gd name="T59" fmla="*/ 1668 h 4368"/>
                  <a:gd name="T60" fmla="*/ 2999 w 5448"/>
                  <a:gd name="T61" fmla="*/ 1908 h 4368"/>
                  <a:gd name="T62" fmla="*/ 2760 w 5448"/>
                  <a:gd name="T63" fmla="*/ 2160 h 4368"/>
                  <a:gd name="T64" fmla="*/ 2531 w 5448"/>
                  <a:gd name="T65" fmla="*/ 2399 h 4368"/>
                  <a:gd name="T66" fmla="*/ 2112 w 5448"/>
                  <a:gd name="T67" fmla="*/ 2283 h 4368"/>
                  <a:gd name="T68" fmla="*/ 2066 w 5448"/>
                  <a:gd name="T69" fmla="*/ 1877 h 4368"/>
                  <a:gd name="T70" fmla="*/ 1932 w 5448"/>
                  <a:gd name="T71" fmla="*/ 1763 h 4368"/>
                  <a:gd name="T72" fmla="*/ 1647 w 5448"/>
                  <a:gd name="T73" fmla="*/ 1970 h 4368"/>
                  <a:gd name="T74" fmla="*/ 1488 w 5448"/>
                  <a:gd name="T75" fmla="*/ 2102 h 4368"/>
                  <a:gd name="T76" fmla="*/ 1500 w 5448"/>
                  <a:gd name="T77" fmla="*/ 1739 h 4368"/>
                  <a:gd name="T78" fmla="*/ 1260 w 5448"/>
                  <a:gd name="T79" fmla="*/ 1452 h 4368"/>
                  <a:gd name="T80" fmla="*/ 1103 w 5448"/>
                  <a:gd name="T81" fmla="*/ 1067 h 4368"/>
                  <a:gd name="T82" fmla="*/ 971 w 5448"/>
                  <a:gd name="T83" fmla="*/ 591 h 4368"/>
                  <a:gd name="T84" fmla="*/ 935 w 5448"/>
                  <a:gd name="T85" fmla="*/ 263 h 4368"/>
                  <a:gd name="T86" fmla="*/ 657 w 5448"/>
                  <a:gd name="T87" fmla="*/ 0 h 4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48" h="4368">
                    <a:moveTo>
                      <a:pt x="657" y="0"/>
                    </a:moveTo>
                    <a:lnTo>
                      <a:pt x="527" y="47"/>
                    </a:lnTo>
                    <a:lnTo>
                      <a:pt x="491" y="188"/>
                    </a:lnTo>
                    <a:lnTo>
                      <a:pt x="434" y="312"/>
                    </a:lnTo>
                    <a:lnTo>
                      <a:pt x="323" y="347"/>
                    </a:lnTo>
                    <a:lnTo>
                      <a:pt x="191" y="326"/>
                    </a:lnTo>
                    <a:lnTo>
                      <a:pt x="168" y="492"/>
                    </a:lnTo>
                    <a:lnTo>
                      <a:pt x="86" y="584"/>
                    </a:lnTo>
                    <a:lnTo>
                      <a:pt x="0" y="711"/>
                    </a:lnTo>
                    <a:lnTo>
                      <a:pt x="246" y="1074"/>
                    </a:lnTo>
                    <a:lnTo>
                      <a:pt x="480" y="1326"/>
                    </a:lnTo>
                    <a:lnTo>
                      <a:pt x="552" y="1884"/>
                    </a:lnTo>
                    <a:lnTo>
                      <a:pt x="588" y="2172"/>
                    </a:lnTo>
                    <a:lnTo>
                      <a:pt x="426" y="2334"/>
                    </a:lnTo>
                    <a:lnTo>
                      <a:pt x="210" y="2280"/>
                    </a:lnTo>
                    <a:lnTo>
                      <a:pt x="156" y="2442"/>
                    </a:lnTo>
                    <a:lnTo>
                      <a:pt x="174" y="2586"/>
                    </a:lnTo>
                    <a:lnTo>
                      <a:pt x="336" y="2604"/>
                    </a:lnTo>
                    <a:lnTo>
                      <a:pt x="390" y="2820"/>
                    </a:lnTo>
                    <a:lnTo>
                      <a:pt x="354" y="2838"/>
                    </a:lnTo>
                    <a:lnTo>
                      <a:pt x="775" y="3245"/>
                    </a:lnTo>
                    <a:lnTo>
                      <a:pt x="696" y="3486"/>
                    </a:lnTo>
                    <a:lnTo>
                      <a:pt x="588" y="3684"/>
                    </a:lnTo>
                    <a:lnTo>
                      <a:pt x="742" y="3926"/>
                    </a:lnTo>
                    <a:lnTo>
                      <a:pt x="714" y="3720"/>
                    </a:lnTo>
                    <a:lnTo>
                      <a:pt x="840" y="3630"/>
                    </a:lnTo>
                    <a:lnTo>
                      <a:pt x="1010" y="3688"/>
                    </a:lnTo>
                    <a:lnTo>
                      <a:pt x="984" y="3864"/>
                    </a:lnTo>
                    <a:lnTo>
                      <a:pt x="1290" y="3846"/>
                    </a:lnTo>
                    <a:lnTo>
                      <a:pt x="1434" y="4008"/>
                    </a:lnTo>
                    <a:lnTo>
                      <a:pt x="1452" y="4134"/>
                    </a:lnTo>
                    <a:lnTo>
                      <a:pt x="1686" y="4296"/>
                    </a:lnTo>
                    <a:lnTo>
                      <a:pt x="1848" y="4260"/>
                    </a:lnTo>
                    <a:lnTo>
                      <a:pt x="2016" y="4368"/>
                    </a:lnTo>
                    <a:lnTo>
                      <a:pt x="2100" y="4260"/>
                    </a:lnTo>
                    <a:lnTo>
                      <a:pt x="2244" y="4134"/>
                    </a:lnTo>
                    <a:lnTo>
                      <a:pt x="2370" y="4026"/>
                    </a:lnTo>
                    <a:lnTo>
                      <a:pt x="2478" y="3882"/>
                    </a:lnTo>
                    <a:lnTo>
                      <a:pt x="2694" y="3954"/>
                    </a:lnTo>
                    <a:lnTo>
                      <a:pt x="2820" y="3882"/>
                    </a:lnTo>
                    <a:lnTo>
                      <a:pt x="3054" y="3936"/>
                    </a:lnTo>
                    <a:lnTo>
                      <a:pt x="3270" y="3846"/>
                    </a:lnTo>
                    <a:lnTo>
                      <a:pt x="3504" y="3882"/>
                    </a:lnTo>
                    <a:lnTo>
                      <a:pt x="3576" y="3774"/>
                    </a:lnTo>
                    <a:lnTo>
                      <a:pt x="3666" y="3666"/>
                    </a:lnTo>
                    <a:lnTo>
                      <a:pt x="3810" y="3576"/>
                    </a:lnTo>
                    <a:lnTo>
                      <a:pt x="4008" y="3576"/>
                    </a:lnTo>
                    <a:lnTo>
                      <a:pt x="4152" y="3486"/>
                    </a:lnTo>
                    <a:lnTo>
                      <a:pt x="4404" y="3576"/>
                    </a:lnTo>
                    <a:lnTo>
                      <a:pt x="4732" y="3586"/>
                    </a:lnTo>
                    <a:lnTo>
                      <a:pt x="4746" y="3522"/>
                    </a:lnTo>
                    <a:lnTo>
                      <a:pt x="4926" y="3432"/>
                    </a:lnTo>
                    <a:lnTo>
                      <a:pt x="4800" y="3342"/>
                    </a:lnTo>
                    <a:lnTo>
                      <a:pt x="4854" y="3162"/>
                    </a:lnTo>
                    <a:lnTo>
                      <a:pt x="5016" y="3036"/>
                    </a:lnTo>
                    <a:lnTo>
                      <a:pt x="4890" y="2892"/>
                    </a:lnTo>
                    <a:lnTo>
                      <a:pt x="4638" y="2838"/>
                    </a:lnTo>
                    <a:lnTo>
                      <a:pt x="4422" y="2892"/>
                    </a:lnTo>
                    <a:lnTo>
                      <a:pt x="4162" y="2871"/>
                    </a:lnTo>
                    <a:lnTo>
                      <a:pt x="4332" y="2640"/>
                    </a:lnTo>
                    <a:lnTo>
                      <a:pt x="4422" y="2424"/>
                    </a:lnTo>
                    <a:lnTo>
                      <a:pt x="4584" y="2262"/>
                    </a:lnTo>
                    <a:lnTo>
                      <a:pt x="4800" y="2244"/>
                    </a:lnTo>
                    <a:lnTo>
                      <a:pt x="4674" y="2082"/>
                    </a:lnTo>
                    <a:lnTo>
                      <a:pt x="4674" y="1830"/>
                    </a:lnTo>
                    <a:lnTo>
                      <a:pt x="4926" y="1722"/>
                    </a:lnTo>
                    <a:lnTo>
                      <a:pt x="5016" y="1632"/>
                    </a:lnTo>
                    <a:lnTo>
                      <a:pt x="5178" y="1650"/>
                    </a:lnTo>
                    <a:lnTo>
                      <a:pt x="5340" y="1632"/>
                    </a:lnTo>
                    <a:lnTo>
                      <a:pt x="5376" y="1506"/>
                    </a:lnTo>
                    <a:lnTo>
                      <a:pt x="5448" y="1416"/>
                    </a:lnTo>
                    <a:lnTo>
                      <a:pt x="5390" y="1247"/>
                    </a:lnTo>
                    <a:lnTo>
                      <a:pt x="5280" y="1166"/>
                    </a:lnTo>
                    <a:lnTo>
                      <a:pt x="5136" y="1247"/>
                    </a:lnTo>
                    <a:lnTo>
                      <a:pt x="4976" y="1103"/>
                    </a:lnTo>
                    <a:lnTo>
                      <a:pt x="4749" y="1166"/>
                    </a:lnTo>
                    <a:lnTo>
                      <a:pt x="4608" y="1274"/>
                    </a:lnTo>
                    <a:lnTo>
                      <a:pt x="4572" y="1416"/>
                    </a:lnTo>
                    <a:lnTo>
                      <a:pt x="4431" y="1358"/>
                    </a:lnTo>
                    <a:lnTo>
                      <a:pt x="4320" y="1271"/>
                    </a:lnTo>
                    <a:lnTo>
                      <a:pt x="4118" y="1272"/>
                    </a:lnTo>
                    <a:lnTo>
                      <a:pt x="4010" y="1128"/>
                    </a:lnTo>
                    <a:lnTo>
                      <a:pt x="3840" y="1044"/>
                    </a:lnTo>
                    <a:lnTo>
                      <a:pt x="3716" y="1277"/>
                    </a:lnTo>
                    <a:lnTo>
                      <a:pt x="3635" y="1451"/>
                    </a:lnTo>
                    <a:lnTo>
                      <a:pt x="3695" y="1526"/>
                    </a:lnTo>
                    <a:lnTo>
                      <a:pt x="3564" y="1631"/>
                    </a:lnTo>
                    <a:lnTo>
                      <a:pt x="3480" y="1740"/>
                    </a:lnTo>
                    <a:lnTo>
                      <a:pt x="3371" y="1644"/>
                    </a:lnTo>
                    <a:lnTo>
                      <a:pt x="3216" y="1668"/>
                    </a:lnTo>
                    <a:lnTo>
                      <a:pt x="3203" y="1763"/>
                    </a:lnTo>
                    <a:lnTo>
                      <a:pt x="3108" y="1790"/>
                    </a:lnTo>
                    <a:lnTo>
                      <a:pt x="2999" y="1908"/>
                    </a:lnTo>
                    <a:lnTo>
                      <a:pt x="2867" y="1932"/>
                    </a:lnTo>
                    <a:lnTo>
                      <a:pt x="2903" y="2052"/>
                    </a:lnTo>
                    <a:lnTo>
                      <a:pt x="2760" y="2160"/>
                    </a:lnTo>
                    <a:lnTo>
                      <a:pt x="2663" y="2148"/>
                    </a:lnTo>
                    <a:lnTo>
                      <a:pt x="2628" y="2301"/>
                    </a:lnTo>
                    <a:lnTo>
                      <a:pt x="2531" y="2399"/>
                    </a:lnTo>
                    <a:lnTo>
                      <a:pt x="2409" y="2387"/>
                    </a:lnTo>
                    <a:lnTo>
                      <a:pt x="2267" y="2400"/>
                    </a:lnTo>
                    <a:lnTo>
                      <a:pt x="2112" y="2283"/>
                    </a:lnTo>
                    <a:lnTo>
                      <a:pt x="2088" y="2171"/>
                    </a:lnTo>
                    <a:lnTo>
                      <a:pt x="2015" y="2003"/>
                    </a:lnTo>
                    <a:lnTo>
                      <a:pt x="2066" y="1877"/>
                    </a:lnTo>
                    <a:lnTo>
                      <a:pt x="2112" y="1716"/>
                    </a:lnTo>
                    <a:lnTo>
                      <a:pt x="2040" y="1680"/>
                    </a:lnTo>
                    <a:lnTo>
                      <a:pt x="1932" y="1763"/>
                    </a:lnTo>
                    <a:lnTo>
                      <a:pt x="1859" y="1859"/>
                    </a:lnTo>
                    <a:lnTo>
                      <a:pt x="1716" y="1874"/>
                    </a:lnTo>
                    <a:lnTo>
                      <a:pt x="1647" y="1970"/>
                    </a:lnTo>
                    <a:lnTo>
                      <a:pt x="1595" y="2067"/>
                    </a:lnTo>
                    <a:lnTo>
                      <a:pt x="1596" y="2160"/>
                    </a:lnTo>
                    <a:lnTo>
                      <a:pt x="1488" y="2102"/>
                    </a:lnTo>
                    <a:lnTo>
                      <a:pt x="1524" y="1994"/>
                    </a:lnTo>
                    <a:lnTo>
                      <a:pt x="1430" y="1848"/>
                    </a:lnTo>
                    <a:lnTo>
                      <a:pt x="1500" y="1739"/>
                    </a:lnTo>
                    <a:lnTo>
                      <a:pt x="1500" y="1622"/>
                    </a:lnTo>
                    <a:lnTo>
                      <a:pt x="1370" y="1548"/>
                    </a:lnTo>
                    <a:lnTo>
                      <a:pt x="1260" y="1452"/>
                    </a:lnTo>
                    <a:lnTo>
                      <a:pt x="1161" y="1352"/>
                    </a:lnTo>
                    <a:lnTo>
                      <a:pt x="1130" y="1217"/>
                    </a:lnTo>
                    <a:lnTo>
                      <a:pt x="1103" y="1067"/>
                    </a:lnTo>
                    <a:lnTo>
                      <a:pt x="1104" y="899"/>
                    </a:lnTo>
                    <a:lnTo>
                      <a:pt x="1032" y="708"/>
                    </a:lnTo>
                    <a:lnTo>
                      <a:pt x="971" y="591"/>
                    </a:lnTo>
                    <a:lnTo>
                      <a:pt x="960" y="419"/>
                    </a:lnTo>
                    <a:lnTo>
                      <a:pt x="1008" y="240"/>
                    </a:lnTo>
                    <a:lnTo>
                      <a:pt x="935" y="263"/>
                    </a:lnTo>
                    <a:lnTo>
                      <a:pt x="855" y="122"/>
                    </a:lnTo>
                    <a:lnTo>
                      <a:pt x="711" y="48"/>
                    </a:lnTo>
                    <a:lnTo>
                      <a:pt x="657" y="0"/>
                    </a:lnTo>
                    <a:close/>
                  </a:path>
                </a:pathLst>
              </a:custGeom>
              <a:solidFill>
                <a:srgbClr val="3D835D"/>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fontAlgn="base">
                  <a:spcBef>
                    <a:spcPct val="0"/>
                  </a:spcBef>
                  <a:spcAft>
                    <a:spcPct val="0"/>
                  </a:spcAft>
                  <a:defRPr/>
                </a:pPr>
                <a:endParaRPr lang="zh-CN" altLang="en-US" b="1" kern="0" smtClean="0">
                  <a:solidFill>
                    <a:srgbClr val="000000"/>
                  </a:solidFill>
                  <a:latin typeface="Calibri" panose="020F0502020204030204"/>
                  <a:ea typeface="宋体" panose="02010600030101010101" pitchFamily="2" charset="-122"/>
                </a:endParaRPr>
              </a:p>
            </p:txBody>
          </p:sp>
          <p:sp>
            <p:nvSpPr>
              <p:cNvPr id="50" name="Freeform 50"/>
              <p:cNvSpPr>
                <a:spLocks/>
              </p:cNvSpPr>
              <p:nvPr/>
            </p:nvSpPr>
            <p:spPr bwMode="auto">
              <a:xfrm>
                <a:off x="3573886" y="2454275"/>
                <a:ext cx="1558925" cy="1071563"/>
              </a:xfrm>
              <a:custGeom>
                <a:avLst/>
                <a:gdLst>
                  <a:gd name="T0" fmla="*/ 48 w 4838"/>
                  <a:gd name="T1" fmla="*/ 1621 h 3366"/>
                  <a:gd name="T2" fmla="*/ 0 w 4838"/>
                  <a:gd name="T3" fmla="*/ 1845 h 3366"/>
                  <a:gd name="T4" fmla="*/ 264 w 4838"/>
                  <a:gd name="T5" fmla="*/ 1965 h 3366"/>
                  <a:gd name="T6" fmla="*/ 360 w 4838"/>
                  <a:gd name="T7" fmla="*/ 2287 h 3366"/>
                  <a:gd name="T8" fmla="*/ 278 w 4838"/>
                  <a:gd name="T9" fmla="*/ 2478 h 3366"/>
                  <a:gd name="T10" fmla="*/ 705 w 4838"/>
                  <a:gd name="T11" fmla="*/ 2727 h 3366"/>
                  <a:gd name="T12" fmla="*/ 1044 w 4838"/>
                  <a:gd name="T13" fmla="*/ 2789 h 3366"/>
                  <a:gd name="T14" fmla="*/ 1199 w 4838"/>
                  <a:gd name="T15" fmla="*/ 2823 h 3366"/>
                  <a:gd name="T16" fmla="*/ 1323 w 4838"/>
                  <a:gd name="T17" fmla="*/ 3006 h 3366"/>
                  <a:gd name="T18" fmla="*/ 1524 w 4838"/>
                  <a:gd name="T19" fmla="*/ 3093 h 3366"/>
                  <a:gd name="T20" fmla="*/ 1536 w 4838"/>
                  <a:gd name="T21" fmla="*/ 3318 h 3366"/>
                  <a:gd name="T22" fmla="*/ 1716 w 4838"/>
                  <a:gd name="T23" fmla="*/ 3200 h 3366"/>
                  <a:gd name="T24" fmla="*/ 1778 w 4838"/>
                  <a:gd name="T25" fmla="*/ 2888 h 3366"/>
                  <a:gd name="T26" fmla="*/ 2039 w 4838"/>
                  <a:gd name="T27" fmla="*/ 3030 h 3366"/>
                  <a:gd name="T28" fmla="*/ 1800 w 4838"/>
                  <a:gd name="T29" fmla="*/ 3236 h 3366"/>
                  <a:gd name="T30" fmla="*/ 1962 w 4838"/>
                  <a:gd name="T31" fmla="*/ 3366 h 3366"/>
                  <a:gd name="T32" fmla="*/ 2149 w 4838"/>
                  <a:gd name="T33" fmla="*/ 3189 h 3366"/>
                  <a:gd name="T34" fmla="*/ 2396 w 4838"/>
                  <a:gd name="T35" fmla="*/ 2997 h 3366"/>
                  <a:gd name="T36" fmla="*/ 2726 w 4838"/>
                  <a:gd name="T37" fmla="*/ 2878 h 3366"/>
                  <a:gd name="T38" fmla="*/ 2927 w 4838"/>
                  <a:gd name="T39" fmla="*/ 2933 h 3366"/>
                  <a:gd name="T40" fmla="*/ 3284 w 4838"/>
                  <a:gd name="T41" fmla="*/ 2677 h 3366"/>
                  <a:gd name="T42" fmla="*/ 3384 w 4838"/>
                  <a:gd name="T43" fmla="*/ 2385 h 3366"/>
                  <a:gd name="T44" fmla="*/ 3686 w 4838"/>
                  <a:gd name="T45" fmla="*/ 2276 h 3366"/>
                  <a:gd name="T46" fmla="*/ 3970 w 4838"/>
                  <a:gd name="T47" fmla="*/ 2202 h 3366"/>
                  <a:gd name="T48" fmla="*/ 4171 w 4838"/>
                  <a:gd name="T49" fmla="*/ 2157 h 3366"/>
                  <a:gd name="T50" fmla="*/ 4427 w 4838"/>
                  <a:gd name="T51" fmla="*/ 2047 h 3366"/>
                  <a:gd name="T52" fmla="*/ 4280 w 4838"/>
                  <a:gd name="T53" fmla="*/ 1892 h 3366"/>
                  <a:gd name="T54" fmla="*/ 4015 w 4838"/>
                  <a:gd name="T55" fmla="*/ 1837 h 3366"/>
                  <a:gd name="T56" fmla="*/ 4006 w 4838"/>
                  <a:gd name="T57" fmla="*/ 1645 h 3366"/>
                  <a:gd name="T58" fmla="*/ 4125 w 4838"/>
                  <a:gd name="T59" fmla="*/ 1389 h 3366"/>
                  <a:gd name="T60" fmla="*/ 4207 w 4838"/>
                  <a:gd name="T61" fmla="*/ 1188 h 3366"/>
                  <a:gd name="T62" fmla="*/ 4472 w 4838"/>
                  <a:gd name="T63" fmla="*/ 1233 h 3366"/>
                  <a:gd name="T64" fmla="*/ 4573 w 4838"/>
                  <a:gd name="T65" fmla="*/ 1014 h 3366"/>
                  <a:gd name="T66" fmla="*/ 4719 w 4838"/>
                  <a:gd name="T67" fmla="*/ 768 h 3366"/>
                  <a:gd name="T68" fmla="*/ 4774 w 4838"/>
                  <a:gd name="T69" fmla="*/ 539 h 3366"/>
                  <a:gd name="T70" fmla="*/ 4802 w 4838"/>
                  <a:gd name="T71" fmla="*/ 439 h 3366"/>
                  <a:gd name="T72" fmla="*/ 4454 w 4838"/>
                  <a:gd name="T73" fmla="*/ 384 h 3366"/>
                  <a:gd name="T74" fmla="*/ 4290 w 4838"/>
                  <a:gd name="T75" fmla="*/ 393 h 3366"/>
                  <a:gd name="T76" fmla="*/ 4116 w 4838"/>
                  <a:gd name="T77" fmla="*/ 448 h 3366"/>
                  <a:gd name="T78" fmla="*/ 3860 w 4838"/>
                  <a:gd name="T79" fmla="*/ 274 h 3366"/>
                  <a:gd name="T80" fmla="*/ 3622 w 4838"/>
                  <a:gd name="T81" fmla="*/ 210 h 3366"/>
                  <a:gd name="T82" fmla="*/ 3403 w 4838"/>
                  <a:gd name="T83" fmla="*/ 201 h 3366"/>
                  <a:gd name="T84" fmla="*/ 3202 w 4838"/>
                  <a:gd name="T85" fmla="*/ 73 h 3366"/>
                  <a:gd name="T86" fmla="*/ 3031 w 4838"/>
                  <a:gd name="T87" fmla="*/ 73 h 3366"/>
                  <a:gd name="T88" fmla="*/ 2808 w 4838"/>
                  <a:gd name="T89" fmla="*/ 64 h 3366"/>
                  <a:gd name="T90" fmla="*/ 2781 w 4838"/>
                  <a:gd name="T91" fmla="*/ 201 h 3366"/>
                  <a:gd name="T92" fmla="*/ 2690 w 4838"/>
                  <a:gd name="T93" fmla="*/ 485 h 3366"/>
                  <a:gd name="T94" fmla="*/ 2589 w 4838"/>
                  <a:gd name="T95" fmla="*/ 759 h 3366"/>
                  <a:gd name="T96" fmla="*/ 2359 w 4838"/>
                  <a:gd name="T97" fmla="*/ 1041 h 3366"/>
                  <a:gd name="T98" fmla="*/ 2058 w 4838"/>
                  <a:gd name="T99" fmla="*/ 1078 h 3366"/>
                  <a:gd name="T100" fmla="*/ 1948 w 4838"/>
                  <a:gd name="T101" fmla="*/ 1169 h 3366"/>
                  <a:gd name="T102" fmla="*/ 1573 w 4838"/>
                  <a:gd name="T103" fmla="*/ 1124 h 3366"/>
                  <a:gd name="T104" fmla="*/ 1354 w 4838"/>
                  <a:gd name="T105" fmla="*/ 996 h 3366"/>
                  <a:gd name="T106" fmla="*/ 1107 w 4838"/>
                  <a:gd name="T107" fmla="*/ 1005 h 3366"/>
                  <a:gd name="T108" fmla="*/ 887 w 4838"/>
                  <a:gd name="T109" fmla="*/ 823 h 3366"/>
                  <a:gd name="T110" fmla="*/ 650 w 4838"/>
                  <a:gd name="T111" fmla="*/ 649 h 3366"/>
                  <a:gd name="T112" fmla="*/ 450 w 4838"/>
                  <a:gd name="T113" fmla="*/ 619 h 3366"/>
                  <a:gd name="T114" fmla="*/ 198 w 4838"/>
                  <a:gd name="T115" fmla="*/ 687 h 3366"/>
                  <a:gd name="T116" fmla="*/ 110 w 4838"/>
                  <a:gd name="T117" fmla="*/ 849 h 3366"/>
                  <a:gd name="T118" fmla="*/ 83 w 4838"/>
                  <a:gd name="T119" fmla="*/ 996 h 3366"/>
                  <a:gd name="T120" fmla="*/ 74 w 4838"/>
                  <a:gd name="T121" fmla="*/ 1188 h 3366"/>
                  <a:gd name="T122" fmla="*/ 0 w 4838"/>
                  <a:gd name="T123" fmla="*/ 1435 h 3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38" h="3366">
                    <a:moveTo>
                      <a:pt x="0" y="1435"/>
                    </a:moveTo>
                    <a:lnTo>
                      <a:pt x="48" y="1621"/>
                    </a:lnTo>
                    <a:lnTo>
                      <a:pt x="36" y="1731"/>
                    </a:lnTo>
                    <a:lnTo>
                      <a:pt x="0" y="1845"/>
                    </a:lnTo>
                    <a:lnTo>
                      <a:pt x="159" y="1891"/>
                    </a:lnTo>
                    <a:lnTo>
                      <a:pt x="264" y="1965"/>
                    </a:lnTo>
                    <a:lnTo>
                      <a:pt x="288" y="2163"/>
                    </a:lnTo>
                    <a:lnTo>
                      <a:pt x="360" y="2287"/>
                    </a:lnTo>
                    <a:lnTo>
                      <a:pt x="263" y="2361"/>
                    </a:lnTo>
                    <a:lnTo>
                      <a:pt x="278" y="2478"/>
                    </a:lnTo>
                    <a:lnTo>
                      <a:pt x="503" y="2657"/>
                    </a:lnTo>
                    <a:lnTo>
                      <a:pt x="705" y="2727"/>
                    </a:lnTo>
                    <a:lnTo>
                      <a:pt x="899" y="2802"/>
                    </a:lnTo>
                    <a:lnTo>
                      <a:pt x="1044" y="2789"/>
                    </a:lnTo>
                    <a:lnTo>
                      <a:pt x="1140" y="2648"/>
                    </a:lnTo>
                    <a:lnTo>
                      <a:pt x="1199" y="2823"/>
                    </a:lnTo>
                    <a:lnTo>
                      <a:pt x="1223" y="2982"/>
                    </a:lnTo>
                    <a:lnTo>
                      <a:pt x="1323" y="3006"/>
                    </a:lnTo>
                    <a:lnTo>
                      <a:pt x="1440" y="2972"/>
                    </a:lnTo>
                    <a:lnTo>
                      <a:pt x="1524" y="3093"/>
                    </a:lnTo>
                    <a:lnTo>
                      <a:pt x="1488" y="3210"/>
                    </a:lnTo>
                    <a:lnTo>
                      <a:pt x="1536" y="3318"/>
                    </a:lnTo>
                    <a:lnTo>
                      <a:pt x="1598" y="3354"/>
                    </a:lnTo>
                    <a:lnTo>
                      <a:pt x="1716" y="3200"/>
                    </a:lnTo>
                    <a:lnTo>
                      <a:pt x="1716" y="2982"/>
                    </a:lnTo>
                    <a:lnTo>
                      <a:pt x="1778" y="2888"/>
                    </a:lnTo>
                    <a:lnTo>
                      <a:pt x="1896" y="2982"/>
                    </a:lnTo>
                    <a:lnTo>
                      <a:pt x="2039" y="3030"/>
                    </a:lnTo>
                    <a:lnTo>
                      <a:pt x="1916" y="3131"/>
                    </a:lnTo>
                    <a:lnTo>
                      <a:pt x="1800" y="3236"/>
                    </a:lnTo>
                    <a:lnTo>
                      <a:pt x="1814" y="3329"/>
                    </a:lnTo>
                    <a:lnTo>
                      <a:pt x="1962" y="3366"/>
                    </a:lnTo>
                    <a:lnTo>
                      <a:pt x="2037" y="3333"/>
                    </a:lnTo>
                    <a:lnTo>
                      <a:pt x="2149" y="3189"/>
                    </a:lnTo>
                    <a:lnTo>
                      <a:pt x="2259" y="3097"/>
                    </a:lnTo>
                    <a:lnTo>
                      <a:pt x="2396" y="2997"/>
                    </a:lnTo>
                    <a:lnTo>
                      <a:pt x="2534" y="2951"/>
                    </a:lnTo>
                    <a:lnTo>
                      <a:pt x="2726" y="2878"/>
                    </a:lnTo>
                    <a:lnTo>
                      <a:pt x="2827" y="2933"/>
                    </a:lnTo>
                    <a:lnTo>
                      <a:pt x="2927" y="2933"/>
                    </a:lnTo>
                    <a:lnTo>
                      <a:pt x="3110" y="2741"/>
                    </a:lnTo>
                    <a:lnTo>
                      <a:pt x="3284" y="2677"/>
                    </a:lnTo>
                    <a:lnTo>
                      <a:pt x="3266" y="2522"/>
                    </a:lnTo>
                    <a:lnTo>
                      <a:pt x="3384" y="2385"/>
                    </a:lnTo>
                    <a:lnTo>
                      <a:pt x="3503" y="2285"/>
                    </a:lnTo>
                    <a:lnTo>
                      <a:pt x="3686" y="2276"/>
                    </a:lnTo>
                    <a:lnTo>
                      <a:pt x="3896" y="2257"/>
                    </a:lnTo>
                    <a:lnTo>
                      <a:pt x="3970" y="2202"/>
                    </a:lnTo>
                    <a:lnTo>
                      <a:pt x="4107" y="2248"/>
                    </a:lnTo>
                    <a:lnTo>
                      <a:pt x="4171" y="2157"/>
                    </a:lnTo>
                    <a:lnTo>
                      <a:pt x="4262" y="2102"/>
                    </a:lnTo>
                    <a:lnTo>
                      <a:pt x="4427" y="2047"/>
                    </a:lnTo>
                    <a:lnTo>
                      <a:pt x="4317" y="1992"/>
                    </a:lnTo>
                    <a:lnTo>
                      <a:pt x="4280" y="1892"/>
                    </a:lnTo>
                    <a:lnTo>
                      <a:pt x="4162" y="1782"/>
                    </a:lnTo>
                    <a:lnTo>
                      <a:pt x="4015" y="1837"/>
                    </a:lnTo>
                    <a:lnTo>
                      <a:pt x="3906" y="1754"/>
                    </a:lnTo>
                    <a:lnTo>
                      <a:pt x="4006" y="1645"/>
                    </a:lnTo>
                    <a:lnTo>
                      <a:pt x="4098" y="1553"/>
                    </a:lnTo>
                    <a:lnTo>
                      <a:pt x="4125" y="1389"/>
                    </a:lnTo>
                    <a:lnTo>
                      <a:pt x="4125" y="1242"/>
                    </a:lnTo>
                    <a:lnTo>
                      <a:pt x="4207" y="1188"/>
                    </a:lnTo>
                    <a:lnTo>
                      <a:pt x="4344" y="1206"/>
                    </a:lnTo>
                    <a:lnTo>
                      <a:pt x="4472" y="1233"/>
                    </a:lnTo>
                    <a:lnTo>
                      <a:pt x="4564" y="1169"/>
                    </a:lnTo>
                    <a:lnTo>
                      <a:pt x="4573" y="1014"/>
                    </a:lnTo>
                    <a:lnTo>
                      <a:pt x="4719" y="895"/>
                    </a:lnTo>
                    <a:lnTo>
                      <a:pt x="4719" y="768"/>
                    </a:lnTo>
                    <a:lnTo>
                      <a:pt x="4774" y="695"/>
                    </a:lnTo>
                    <a:lnTo>
                      <a:pt x="4774" y="539"/>
                    </a:lnTo>
                    <a:lnTo>
                      <a:pt x="4838" y="512"/>
                    </a:lnTo>
                    <a:lnTo>
                      <a:pt x="4802" y="439"/>
                    </a:lnTo>
                    <a:lnTo>
                      <a:pt x="4600" y="347"/>
                    </a:lnTo>
                    <a:lnTo>
                      <a:pt x="4454" y="384"/>
                    </a:lnTo>
                    <a:lnTo>
                      <a:pt x="4317" y="347"/>
                    </a:lnTo>
                    <a:lnTo>
                      <a:pt x="4290" y="393"/>
                    </a:lnTo>
                    <a:lnTo>
                      <a:pt x="4244" y="466"/>
                    </a:lnTo>
                    <a:lnTo>
                      <a:pt x="4116" y="448"/>
                    </a:lnTo>
                    <a:lnTo>
                      <a:pt x="3970" y="366"/>
                    </a:lnTo>
                    <a:lnTo>
                      <a:pt x="3860" y="274"/>
                    </a:lnTo>
                    <a:lnTo>
                      <a:pt x="3778" y="110"/>
                    </a:lnTo>
                    <a:lnTo>
                      <a:pt x="3622" y="210"/>
                    </a:lnTo>
                    <a:lnTo>
                      <a:pt x="3635" y="243"/>
                    </a:lnTo>
                    <a:lnTo>
                      <a:pt x="3403" y="201"/>
                    </a:lnTo>
                    <a:lnTo>
                      <a:pt x="3275" y="165"/>
                    </a:lnTo>
                    <a:lnTo>
                      <a:pt x="3202" y="73"/>
                    </a:lnTo>
                    <a:lnTo>
                      <a:pt x="3156" y="0"/>
                    </a:lnTo>
                    <a:lnTo>
                      <a:pt x="3031" y="73"/>
                    </a:lnTo>
                    <a:lnTo>
                      <a:pt x="2889" y="114"/>
                    </a:lnTo>
                    <a:lnTo>
                      <a:pt x="2808" y="64"/>
                    </a:lnTo>
                    <a:lnTo>
                      <a:pt x="2746" y="145"/>
                    </a:lnTo>
                    <a:lnTo>
                      <a:pt x="2781" y="201"/>
                    </a:lnTo>
                    <a:lnTo>
                      <a:pt x="2754" y="320"/>
                    </a:lnTo>
                    <a:lnTo>
                      <a:pt x="2690" y="485"/>
                    </a:lnTo>
                    <a:lnTo>
                      <a:pt x="2616" y="622"/>
                    </a:lnTo>
                    <a:lnTo>
                      <a:pt x="2589" y="759"/>
                    </a:lnTo>
                    <a:lnTo>
                      <a:pt x="2479" y="913"/>
                    </a:lnTo>
                    <a:lnTo>
                      <a:pt x="2359" y="1041"/>
                    </a:lnTo>
                    <a:lnTo>
                      <a:pt x="2231" y="1105"/>
                    </a:lnTo>
                    <a:lnTo>
                      <a:pt x="2058" y="1078"/>
                    </a:lnTo>
                    <a:lnTo>
                      <a:pt x="1985" y="1124"/>
                    </a:lnTo>
                    <a:lnTo>
                      <a:pt x="1948" y="1169"/>
                    </a:lnTo>
                    <a:lnTo>
                      <a:pt x="1765" y="1169"/>
                    </a:lnTo>
                    <a:lnTo>
                      <a:pt x="1573" y="1124"/>
                    </a:lnTo>
                    <a:lnTo>
                      <a:pt x="1421" y="1093"/>
                    </a:lnTo>
                    <a:lnTo>
                      <a:pt x="1354" y="996"/>
                    </a:lnTo>
                    <a:lnTo>
                      <a:pt x="1226" y="968"/>
                    </a:lnTo>
                    <a:lnTo>
                      <a:pt x="1107" y="1005"/>
                    </a:lnTo>
                    <a:lnTo>
                      <a:pt x="997" y="959"/>
                    </a:lnTo>
                    <a:lnTo>
                      <a:pt x="887" y="823"/>
                    </a:lnTo>
                    <a:lnTo>
                      <a:pt x="741" y="741"/>
                    </a:lnTo>
                    <a:lnTo>
                      <a:pt x="650" y="649"/>
                    </a:lnTo>
                    <a:lnTo>
                      <a:pt x="556" y="654"/>
                    </a:lnTo>
                    <a:lnTo>
                      <a:pt x="450" y="619"/>
                    </a:lnTo>
                    <a:lnTo>
                      <a:pt x="318" y="675"/>
                    </a:lnTo>
                    <a:lnTo>
                      <a:pt x="198" y="687"/>
                    </a:lnTo>
                    <a:lnTo>
                      <a:pt x="175" y="748"/>
                    </a:lnTo>
                    <a:lnTo>
                      <a:pt x="110" y="849"/>
                    </a:lnTo>
                    <a:lnTo>
                      <a:pt x="110" y="941"/>
                    </a:lnTo>
                    <a:lnTo>
                      <a:pt x="83" y="996"/>
                    </a:lnTo>
                    <a:lnTo>
                      <a:pt x="10" y="1087"/>
                    </a:lnTo>
                    <a:lnTo>
                      <a:pt x="74" y="1188"/>
                    </a:lnTo>
                    <a:lnTo>
                      <a:pt x="28" y="1270"/>
                    </a:lnTo>
                    <a:lnTo>
                      <a:pt x="0" y="1435"/>
                    </a:lnTo>
                    <a:close/>
                  </a:path>
                </a:pathLst>
              </a:custGeom>
              <a:solidFill>
                <a:srgbClr val="C000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a:defRPr/>
                </a:pPr>
                <a:endParaRPr lang="zh-CN" altLang="en-US" kern="0" smtClean="0">
                  <a:solidFill>
                    <a:sysClr val="windowText" lastClr="000000"/>
                  </a:solidFill>
                  <a:latin typeface="Calibri" panose="020F0502020204030204"/>
                  <a:ea typeface="宋体" panose="02010600030101010101" pitchFamily="2" charset="-122"/>
                </a:endParaRPr>
              </a:p>
            </p:txBody>
          </p:sp>
          <p:sp>
            <p:nvSpPr>
              <p:cNvPr id="51" name="Freeform 51"/>
              <p:cNvSpPr>
                <a:spLocks/>
              </p:cNvSpPr>
              <p:nvPr/>
            </p:nvSpPr>
            <p:spPr bwMode="auto">
              <a:xfrm>
                <a:off x="4032673" y="3105150"/>
                <a:ext cx="1493838" cy="1249363"/>
              </a:xfrm>
              <a:custGeom>
                <a:avLst/>
                <a:gdLst>
                  <a:gd name="T0" fmla="*/ 384 w 4632"/>
                  <a:gd name="T1" fmla="*/ 2158 h 3922"/>
                  <a:gd name="T2" fmla="*/ 35 w 4632"/>
                  <a:gd name="T3" fmla="*/ 2794 h 3922"/>
                  <a:gd name="T4" fmla="*/ 359 w 4632"/>
                  <a:gd name="T5" fmla="*/ 3225 h 3922"/>
                  <a:gd name="T6" fmla="*/ 792 w 4632"/>
                  <a:gd name="T7" fmla="*/ 3730 h 3922"/>
                  <a:gd name="T8" fmla="*/ 1104 w 4632"/>
                  <a:gd name="T9" fmla="*/ 3850 h 3922"/>
                  <a:gd name="T10" fmla="*/ 1308 w 4632"/>
                  <a:gd name="T11" fmla="*/ 3850 h 3922"/>
                  <a:gd name="T12" fmla="*/ 1488 w 4632"/>
                  <a:gd name="T13" fmla="*/ 3754 h 3922"/>
                  <a:gd name="T14" fmla="*/ 1668 w 4632"/>
                  <a:gd name="T15" fmla="*/ 3826 h 3922"/>
                  <a:gd name="T16" fmla="*/ 1908 w 4632"/>
                  <a:gd name="T17" fmla="*/ 3874 h 3922"/>
                  <a:gd name="T18" fmla="*/ 2172 w 4632"/>
                  <a:gd name="T19" fmla="*/ 3874 h 3922"/>
                  <a:gd name="T20" fmla="*/ 2328 w 4632"/>
                  <a:gd name="T21" fmla="*/ 3766 h 3922"/>
                  <a:gd name="T22" fmla="*/ 2616 w 4632"/>
                  <a:gd name="T23" fmla="*/ 3586 h 3922"/>
                  <a:gd name="T24" fmla="*/ 2496 w 4632"/>
                  <a:gd name="T25" fmla="*/ 3334 h 3922"/>
                  <a:gd name="T26" fmla="*/ 2340 w 4632"/>
                  <a:gd name="T27" fmla="*/ 3070 h 3922"/>
                  <a:gd name="T28" fmla="*/ 2472 w 4632"/>
                  <a:gd name="T29" fmla="*/ 2818 h 3922"/>
                  <a:gd name="T30" fmla="*/ 2700 w 4632"/>
                  <a:gd name="T31" fmla="*/ 2530 h 3922"/>
                  <a:gd name="T32" fmla="*/ 2904 w 4632"/>
                  <a:gd name="T33" fmla="*/ 2278 h 3922"/>
                  <a:gd name="T34" fmla="*/ 3192 w 4632"/>
                  <a:gd name="T35" fmla="*/ 2062 h 3922"/>
                  <a:gd name="T36" fmla="*/ 3480 w 4632"/>
                  <a:gd name="T37" fmla="*/ 1931 h 3922"/>
                  <a:gd name="T38" fmla="*/ 3756 w 4632"/>
                  <a:gd name="T39" fmla="*/ 1990 h 3922"/>
                  <a:gd name="T40" fmla="*/ 3936 w 4632"/>
                  <a:gd name="T41" fmla="*/ 1942 h 3922"/>
                  <a:gd name="T42" fmla="*/ 4140 w 4632"/>
                  <a:gd name="T43" fmla="*/ 1810 h 3922"/>
                  <a:gd name="T44" fmla="*/ 4428 w 4632"/>
                  <a:gd name="T45" fmla="*/ 1582 h 3922"/>
                  <a:gd name="T46" fmla="*/ 4572 w 4632"/>
                  <a:gd name="T47" fmla="*/ 1270 h 3922"/>
                  <a:gd name="T48" fmla="*/ 4632 w 4632"/>
                  <a:gd name="T49" fmla="*/ 826 h 3922"/>
                  <a:gd name="T50" fmla="*/ 4452 w 4632"/>
                  <a:gd name="T51" fmla="*/ 634 h 3922"/>
                  <a:gd name="T52" fmla="*/ 4164 w 4632"/>
                  <a:gd name="T53" fmla="*/ 442 h 3922"/>
                  <a:gd name="T54" fmla="*/ 3912 w 4632"/>
                  <a:gd name="T55" fmla="*/ 346 h 3922"/>
                  <a:gd name="T56" fmla="*/ 3732 w 4632"/>
                  <a:gd name="T57" fmla="*/ 310 h 3922"/>
                  <a:gd name="T58" fmla="*/ 3444 w 4632"/>
                  <a:gd name="T59" fmla="*/ 226 h 3922"/>
                  <a:gd name="T60" fmla="*/ 3096 w 4632"/>
                  <a:gd name="T61" fmla="*/ 10 h 3922"/>
                  <a:gd name="T62" fmla="*/ 2835 w 4632"/>
                  <a:gd name="T63" fmla="*/ 54 h 3922"/>
                  <a:gd name="T64" fmla="*/ 2678 w 4632"/>
                  <a:gd name="T65" fmla="*/ 198 h 3922"/>
                  <a:gd name="T66" fmla="*/ 2466 w 4632"/>
                  <a:gd name="T67" fmla="*/ 210 h 3922"/>
                  <a:gd name="T68" fmla="*/ 2075 w 4632"/>
                  <a:gd name="T69" fmla="*/ 237 h 3922"/>
                  <a:gd name="T70" fmla="*/ 1838 w 4632"/>
                  <a:gd name="T71" fmla="*/ 475 h 3922"/>
                  <a:gd name="T72" fmla="*/ 1679 w 4632"/>
                  <a:gd name="T73" fmla="*/ 693 h 3922"/>
                  <a:gd name="T74" fmla="*/ 1400 w 4632"/>
                  <a:gd name="T75" fmla="*/ 886 h 3922"/>
                  <a:gd name="T76" fmla="*/ 1086 w 4632"/>
                  <a:gd name="T77" fmla="*/ 910 h 3922"/>
                  <a:gd name="T78" fmla="*/ 831 w 4632"/>
                  <a:gd name="T79" fmla="*/ 1050 h 3922"/>
                  <a:gd name="T80" fmla="*/ 612 w 4632"/>
                  <a:gd name="T81" fmla="*/ 1279 h 3922"/>
                  <a:gd name="T82" fmla="*/ 477 w 4632"/>
                  <a:gd name="T83" fmla="*/ 1674 h 3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632" h="3922">
                    <a:moveTo>
                      <a:pt x="477" y="1674"/>
                    </a:moveTo>
                    <a:lnTo>
                      <a:pt x="384" y="2158"/>
                    </a:lnTo>
                    <a:lnTo>
                      <a:pt x="231" y="2418"/>
                    </a:lnTo>
                    <a:lnTo>
                      <a:pt x="35" y="2794"/>
                    </a:lnTo>
                    <a:lnTo>
                      <a:pt x="0" y="2949"/>
                    </a:lnTo>
                    <a:lnTo>
                      <a:pt x="359" y="3225"/>
                    </a:lnTo>
                    <a:lnTo>
                      <a:pt x="578" y="3526"/>
                    </a:lnTo>
                    <a:lnTo>
                      <a:pt x="792" y="3730"/>
                    </a:lnTo>
                    <a:lnTo>
                      <a:pt x="972" y="3852"/>
                    </a:lnTo>
                    <a:lnTo>
                      <a:pt x="1104" y="3850"/>
                    </a:lnTo>
                    <a:lnTo>
                      <a:pt x="1224" y="3898"/>
                    </a:lnTo>
                    <a:lnTo>
                      <a:pt x="1308" y="3850"/>
                    </a:lnTo>
                    <a:lnTo>
                      <a:pt x="1368" y="3790"/>
                    </a:lnTo>
                    <a:lnTo>
                      <a:pt x="1488" y="3754"/>
                    </a:lnTo>
                    <a:lnTo>
                      <a:pt x="1572" y="3730"/>
                    </a:lnTo>
                    <a:lnTo>
                      <a:pt x="1668" y="3826"/>
                    </a:lnTo>
                    <a:lnTo>
                      <a:pt x="1812" y="3814"/>
                    </a:lnTo>
                    <a:lnTo>
                      <a:pt x="1908" y="3874"/>
                    </a:lnTo>
                    <a:lnTo>
                      <a:pt x="2052" y="3922"/>
                    </a:lnTo>
                    <a:lnTo>
                      <a:pt x="2172" y="3874"/>
                    </a:lnTo>
                    <a:lnTo>
                      <a:pt x="2244" y="3826"/>
                    </a:lnTo>
                    <a:lnTo>
                      <a:pt x="2328" y="3766"/>
                    </a:lnTo>
                    <a:lnTo>
                      <a:pt x="2484" y="3730"/>
                    </a:lnTo>
                    <a:lnTo>
                      <a:pt x="2616" y="3586"/>
                    </a:lnTo>
                    <a:lnTo>
                      <a:pt x="2544" y="3466"/>
                    </a:lnTo>
                    <a:lnTo>
                      <a:pt x="2496" y="3334"/>
                    </a:lnTo>
                    <a:lnTo>
                      <a:pt x="2448" y="3166"/>
                    </a:lnTo>
                    <a:lnTo>
                      <a:pt x="2340" y="3070"/>
                    </a:lnTo>
                    <a:lnTo>
                      <a:pt x="2316" y="2878"/>
                    </a:lnTo>
                    <a:lnTo>
                      <a:pt x="2472" y="2818"/>
                    </a:lnTo>
                    <a:lnTo>
                      <a:pt x="2604" y="2662"/>
                    </a:lnTo>
                    <a:lnTo>
                      <a:pt x="2700" y="2530"/>
                    </a:lnTo>
                    <a:lnTo>
                      <a:pt x="2760" y="2398"/>
                    </a:lnTo>
                    <a:lnTo>
                      <a:pt x="2904" y="2278"/>
                    </a:lnTo>
                    <a:lnTo>
                      <a:pt x="3012" y="2122"/>
                    </a:lnTo>
                    <a:lnTo>
                      <a:pt x="3192" y="2062"/>
                    </a:lnTo>
                    <a:lnTo>
                      <a:pt x="3300" y="1978"/>
                    </a:lnTo>
                    <a:lnTo>
                      <a:pt x="3480" y="1931"/>
                    </a:lnTo>
                    <a:lnTo>
                      <a:pt x="3636" y="1906"/>
                    </a:lnTo>
                    <a:lnTo>
                      <a:pt x="3756" y="1990"/>
                    </a:lnTo>
                    <a:lnTo>
                      <a:pt x="3888" y="2038"/>
                    </a:lnTo>
                    <a:lnTo>
                      <a:pt x="3936" y="1942"/>
                    </a:lnTo>
                    <a:lnTo>
                      <a:pt x="3996" y="1810"/>
                    </a:lnTo>
                    <a:lnTo>
                      <a:pt x="4140" y="1810"/>
                    </a:lnTo>
                    <a:lnTo>
                      <a:pt x="4284" y="1666"/>
                    </a:lnTo>
                    <a:lnTo>
                      <a:pt x="4428" y="1582"/>
                    </a:lnTo>
                    <a:lnTo>
                      <a:pt x="4584" y="1486"/>
                    </a:lnTo>
                    <a:lnTo>
                      <a:pt x="4572" y="1270"/>
                    </a:lnTo>
                    <a:lnTo>
                      <a:pt x="4620" y="1042"/>
                    </a:lnTo>
                    <a:lnTo>
                      <a:pt x="4632" y="826"/>
                    </a:lnTo>
                    <a:lnTo>
                      <a:pt x="4512" y="742"/>
                    </a:lnTo>
                    <a:lnTo>
                      <a:pt x="4452" y="634"/>
                    </a:lnTo>
                    <a:lnTo>
                      <a:pt x="4332" y="574"/>
                    </a:lnTo>
                    <a:lnTo>
                      <a:pt x="4164" y="442"/>
                    </a:lnTo>
                    <a:lnTo>
                      <a:pt x="4032" y="322"/>
                    </a:lnTo>
                    <a:lnTo>
                      <a:pt x="3912" y="346"/>
                    </a:lnTo>
                    <a:lnTo>
                      <a:pt x="3804" y="274"/>
                    </a:lnTo>
                    <a:lnTo>
                      <a:pt x="3732" y="310"/>
                    </a:lnTo>
                    <a:lnTo>
                      <a:pt x="3636" y="286"/>
                    </a:lnTo>
                    <a:lnTo>
                      <a:pt x="3444" y="226"/>
                    </a:lnTo>
                    <a:lnTo>
                      <a:pt x="3276" y="142"/>
                    </a:lnTo>
                    <a:lnTo>
                      <a:pt x="3096" y="10"/>
                    </a:lnTo>
                    <a:lnTo>
                      <a:pt x="2996" y="0"/>
                    </a:lnTo>
                    <a:lnTo>
                      <a:pt x="2835" y="54"/>
                    </a:lnTo>
                    <a:lnTo>
                      <a:pt x="2744" y="108"/>
                    </a:lnTo>
                    <a:lnTo>
                      <a:pt x="2678" y="198"/>
                    </a:lnTo>
                    <a:lnTo>
                      <a:pt x="2540" y="154"/>
                    </a:lnTo>
                    <a:lnTo>
                      <a:pt x="2466" y="210"/>
                    </a:lnTo>
                    <a:lnTo>
                      <a:pt x="2261" y="226"/>
                    </a:lnTo>
                    <a:lnTo>
                      <a:pt x="2075" y="237"/>
                    </a:lnTo>
                    <a:lnTo>
                      <a:pt x="1956" y="336"/>
                    </a:lnTo>
                    <a:lnTo>
                      <a:pt x="1838" y="475"/>
                    </a:lnTo>
                    <a:lnTo>
                      <a:pt x="1854" y="630"/>
                    </a:lnTo>
                    <a:lnTo>
                      <a:pt x="1679" y="693"/>
                    </a:lnTo>
                    <a:lnTo>
                      <a:pt x="1499" y="886"/>
                    </a:lnTo>
                    <a:lnTo>
                      <a:pt x="1400" y="886"/>
                    </a:lnTo>
                    <a:lnTo>
                      <a:pt x="1296" y="832"/>
                    </a:lnTo>
                    <a:lnTo>
                      <a:pt x="1086" y="910"/>
                    </a:lnTo>
                    <a:lnTo>
                      <a:pt x="974" y="946"/>
                    </a:lnTo>
                    <a:lnTo>
                      <a:pt x="831" y="1050"/>
                    </a:lnTo>
                    <a:lnTo>
                      <a:pt x="725" y="1138"/>
                    </a:lnTo>
                    <a:lnTo>
                      <a:pt x="612" y="1279"/>
                    </a:lnTo>
                    <a:lnTo>
                      <a:pt x="576" y="1408"/>
                    </a:lnTo>
                    <a:lnTo>
                      <a:pt x="477" y="1674"/>
                    </a:lnTo>
                    <a:close/>
                  </a:path>
                </a:pathLst>
              </a:custGeom>
              <a:solidFill>
                <a:srgbClr val="C000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a:defRPr/>
                </a:pPr>
                <a:endParaRPr lang="zh-CN" altLang="en-US" kern="0" smtClean="0">
                  <a:solidFill>
                    <a:sysClr val="windowText" lastClr="000000"/>
                  </a:solidFill>
                  <a:latin typeface="Calibri" panose="020F0502020204030204"/>
                  <a:ea typeface="宋体" panose="02010600030101010101" pitchFamily="2" charset="-122"/>
                </a:endParaRPr>
              </a:p>
            </p:txBody>
          </p:sp>
          <p:sp>
            <p:nvSpPr>
              <p:cNvPr id="52" name="Freeform 52"/>
              <p:cNvSpPr>
                <a:spLocks/>
              </p:cNvSpPr>
              <p:nvPr/>
            </p:nvSpPr>
            <p:spPr bwMode="auto">
              <a:xfrm>
                <a:off x="5232823" y="3181350"/>
                <a:ext cx="1168400" cy="1328738"/>
              </a:xfrm>
              <a:custGeom>
                <a:avLst/>
                <a:gdLst>
                  <a:gd name="T0" fmla="*/ 899 w 3624"/>
                  <a:gd name="T1" fmla="*/ 803 h 4173"/>
                  <a:gd name="T2" fmla="*/ 864 w 3624"/>
                  <a:gd name="T3" fmla="*/ 1248 h 4173"/>
                  <a:gd name="T4" fmla="*/ 563 w 3624"/>
                  <a:gd name="T5" fmla="*/ 1428 h 4173"/>
                  <a:gd name="T6" fmla="*/ 276 w 3624"/>
                  <a:gd name="T7" fmla="*/ 1572 h 4173"/>
                  <a:gd name="T8" fmla="*/ 167 w 3624"/>
                  <a:gd name="T9" fmla="*/ 1800 h 4173"/>
                  <a:gd name="T10" fmla="*/ 348 w 3624"/>
                  <a:gd name="T11" fmla="*/ 2016 h 4173"/>
                  <a:gd name="T12" fmla="*/ 588 w 3624"/>
                  <a:gd name="T13" fmla="*/ 2232 h 4173"/>
                  <a:gd name="T14" fmla="*/ 564 w 3624"/>
                  <a:gd name="T15" fmla="*/ 2475 h 4173"/>
                  <a:gd name="T16" fmla="*/ 468 w 3624"/>
                  <a:gd name="T17" fmla="*/ 2652 h 4173"/>
                  <a:gd name="T18" fmla="*/ 348 w 3624"/>
                  <a:gd name="T19" fmla="*/ 2784 h 4173"/>
                  <a:gd name="T20" fmla="*/ 324 w 3624"/>
                  <a:gd name="T21" fmla="*/ 2928 h 4173"/>
                  <a:gd name="T22" fmla="*/ 336 w 3624"/>
                  <a:gd name="T23" fmla="*/ 3143 h 4173"/>
                  <a:gd name="T24" fmla="*/ 140 w 3624"/>
                  <a:gd name="T25" fmla="*/ 3324 h 4173"/>
                  <a:gd name="T26" fmla="*/ 0 w 3624"/>
                  <a:gd name="T27" fmla="*/ 3458 h 4173"/>
                  <a:gd name="T28" fmla="*/ 129 w 3624"/>
                  <a:gd name="T29" fmla="*/ 3573 h 4173"/>
                  <a:gd name="T30" fmla="*/ 365 w 3624"/>
                  <a:gd name="T31" fmla="*/ 3645 h 4173"/>
                  <a:gd name="T32" fmla="*/ 638 w 3624"/>
                  <a:gd name="T33" fmla="*/ 3648 h 4173"/>
                  <a:gd name="T34" fmla="*/ 726 w 3624"/>
                  <a:gd name="T35" fmla="*/ 3894 h 4173"/>
                  <a:gd name="T36" fmla="*/ 876 w 3624"/>
                  <a:gd name="T37" fmla="*/ 3587 h 4173"/>
                  <a:gd name="T38" fmla="*/ 750 w 3624"/>
                  <a:gd name="T39" fmla="*/ 3446 h 4173"/>
                  <a:gd name="T40" fmla="*/ 680 w 3624"/>
                  <a:gd name="T41" fmla="*/ 3345 h 4173"/>
                  <a:gd name="T42" fmla="*/ 612 w 3624"/>
                  <a:gd name="T43" fmla="*/ 3186 h 4173"/>
                  <a:gd name="T44" fmla="*/ 738 w 3624"/>
                  <a:gd name="T45" fmla="*/ 3078 h 4173"/>
                  <a:gd name="T46" fmla="*/ 882 w 3624"/>
                  <a:gd name="T47" fmla="*/ 3119 h 4173"/>
                  <a:gd name="T48" fmla="*/ 992 w 3624"/>
                  <a:gd name="T49" fmla="*/ 3248 h 4173"/>
                  <a:gd name="T50" fmla="*/ 1128 w 3624"/>
                  <a:gd name="T51" fmla="*/ 3404 h 4173"/>
                  <a:gd name="T52" fmla="*/ 1076 w 3624"/>
                  <a:gd name="T53" fmla="*/ 3599 h 4173"/>
                  <a:gd name="T54" fmla="*/ 876 w 3624"/>
                  <a:gd name="T55" fmla="*/ 3587 h 4173"/>
                  <a:gd name="T56" fmla="*/ 938 w 3624"/>
                  <a:gd name="T57" fmla="*/ 3833 h 4173"/>
                  <a:gd name="T58" fmla="*/ 1154 w 3624"/>
                  <a:gd name="T59" fmla="*/ 4013 h 4173"/>
                  <a:gd name="T60" fmla="*/ 1179 w 3624"/>
                  <a:gd name="T61" fmla="*/ 4173 h 4173"/>
                  <a:gd name="T62" fmla="*/ 1764 w 3624"/>
                  <a:gd name="T63" fmla="*/ 3312 h 4173"/>
                  <a:gd name="T64" fmla="*/ 1944 w 3624"/>
                  <a:gd name="T65" fmla="*/ 2952 h 4173"/>
                  <a:gd name="T66" fmla="*/ 2256 w 3624"/>
                  <a:gd name="T67" fmla="*/ 2400 h 4173"/>
                  <a:gd name="T68" fmla="*/ 2544 w 3624"/>
                  <a:gd name="T69" fmla="*/ 2148 h 4173"/>
                  <a:gd name="T70" fmla="*/ 2868 w 3624"/>
                  <a:gd name="T71" fmla="*/ 1944 h 4173"/>
                  <a:gd name="T72" fmla="*/ 3144 w 3624"/>
                  <a:gd name="T73" fmla="*/ 1692 h 4173"/>
                  <a:gd name="T74" fmla="*/ 3264 w 3624"/>
                  <a:gd name="T75" fmla="*/ 1440 h 4173"/>
                  <a:gd name="T76" fmla="*/ 3204 w 3624"/>
                  <a:gd name="T77" fmla="*/ 1104 h 4173"/>
                  <a:gd name="T78" fmla="*/ 3408 w 3624"/>
                  <a:gd name="T79" fmla="*/ 876 h 4173"/>
                  <a:gd name="T80" fmla="*/ 3588 w 3624"/>
                  <a:gd name="T81" fmla="*/ 384 h 4173"/>
                  <a:gd name="T82" fmla="*/ 3612 w 3624"/>
                  <a:gd name="T83" fmla="*/ 48 h 4173"/>
                  <a:gd name="T84" fmla="*/ 3312 w 3624"/>
                  <a:gd name="T85" fmla="*/ 36 h 4173"/>
                  <a:gd name="T86" fmla="*/ 2976 w 3624"/>
                  <a:gd name="T87" fmla="*/ 0 h 4173"/>
                  <a:gd name="T88" fmla="*/ 2868 w 3624"/>
                  <a:gd name="T89" fmla="*/ 156 h 4173"/>
                  <a:gd name="T90" fmla="*/ 2892 w 3624"/>
                  <a:gd name="T91" fmla="*/ 432 h 4173"/>
                  <a:gd name="T92" fmla="*/ 2736 w 3624"/>
                  <a:gd name="T93" fmla="*/ 432 h 4173"/>
                  <a:gd name="T94" fmla="*/ 2508 w 3624"/>
                  <a:gd name="T95" fmla="*/ 468 h 4173"/>
                  <a:gd name="T96" fmla="*/ 2256 w 3624"/>
                  <a:gd name="T97" fmla="*/ 420 h 4173"/>
                  <a:gd name="T98" fmla="*/ 2016 w 3624"/>
                  <a:gd name="T99" fmla="*/ 468 h 4173"/>
                  <a:gd name="T100" fmla="*/ 1740 w 3624"/>
                  <a:gd name="T101" fmla="*/ 408 h 4173"/>
                  <a:gd name="T102" fmla="*/ 1500 w 3624"/>
                  <a:gd name="T103" fmla="*/ 372 h 4173"/>
                  <a:gd name="T104" fmla="*/ 1212 w 3624"/>
                  <a:gd name="T105" fmla="*/ 456 h 4173"/>
                  <a:gd name="T106" fmla="*/ 996 w 3624"/>
                  <a:gd name="T107" fmla="*/ 516 h 4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24" h="4173">
                    <a:moveTo>
                      <a:pt x="914" y="587"/>
                    </a:moveTo>
                    <a:lnTo>
                      <a:pt x="899" y="803"/>
                    </a:lnTo>
                    <a:lnTo>
                      <a:pt x="851" y="1032"/>
                    </a:lnTo>
                    <a:lnTo>
                      <a:pt x="864" y="1248"/>
                    </a:lnTo>
                    <a:lnTo>
                      <a:pt x="716" y="1338"/>
                    </a:lnTo>
                    <a:lnTo>
                      <a:pt x="563" y="1428"/>
                    </a:lnTo>
                    <a:lnTo>
                      <a:pt x="420" y="1572"/>
                    </a:lnTo>
                    <a:lnTo>
                      <a:pt x="276" y="1572"/>
                    </a:lnTo>
                    <a:lnTo>
                      <a:pt x="218" y="1698"/>
                    </a:lnTo>
                    <a:lnTo>
                      <a:pt x="167" y="1800"/>
                    </a:lnTo>
                    <a:lnTo>
                      <a:pt x="264" y="1944"/>
                    </a:lnTo>
                    <a:lnTo>
                      <a:pt x="348" y="2016"/>
                    </a:lnTo>
                    <a:lnTo>
                      <a:pt x="480" y="2100"/>
                    </a:lnTo>
                    <a:lnTo>
                      <a:pt x="588" y="2232"/>
                    </a:lnTo>
                    <a:lnTo>
                      <a:pt x="588" y="2376"/>
                    </a:lnTo>
                    <a:lnTo>
                      <a:pt x="564" y="2475"/>
                    </a:lnTo>
                    <a:lnTo>
                      <a:pt x="504" y="2568"/>
                    </a:lnTo>
                    <a:lnTo>
                      <a:pt x="468" y="2652"/>
                    </a:lnTo>
                    <a:lnTo>
                      <a:pt x="396" y="2688"/>
                    </a:lnTo>
                    <a:lnTo>
                      <a:pt x="348" y="2784"/>
                    </a:lnTo>
                    <a:lnTo>
                      <a:pt x="372" y="2856"/>
                    </a:lnTo>
                    <a:lnTo>
                      <a:pt x="324" y="2928"/>
                    </a:lnTo>
                    <a:lnTo>
                      <a:pt x="245" y="3012"/>
                    </a:lnTo>
                    <a:lnTo>
                      <a:pt x="336" y="3143"/>
                    </a:lnTo>
                    <a:lnTo>
                      <a:pt x="240" y="3213"/>
                    </a:lnTo>
                    <a:lnTo>
                      <a:pt x="140" y="3324"/>
                    </a:lnTo>
                    <a:lnTo>
                      <a:pt x="36" y="3363"/>
                    </a:lnTo>
                    <a:lnTo>
                      <a:pt x="0" y="3458"/>
                    </a:lnTo>
                    <a:lnTo>
                      <a:pt x="18" y="3561"/>
                    </a:lnTo>
                    <a:lnTo>
                      <a:pt x="129" y="3573"/>
                    </a:lnTo>
                    <a:lnTo>
                      <a:pt x="248" y="3555"/>
                    </a:lnTo>
                    <a:lnTo>
                      <a:pt x="365" y="3645"/>
                    </a:lnTo>
                    <a:lnTo>
                      <a:pt x="488" y="3672"/>
                    </a:lnTo>
                    <a:lnTo>
                      <a:pt x="638" y="3648"/>
                    </a:lnTo>
                    <a:lnTo>
                      <a:pt x="698" y="3758"/>
                    </a:lnTo>
                    <a:lnTo>
                      <a:pt x="726" y="3894"/>
                    </a:lnTo>
                    <a:lnTo>
                      <a:pt x="810" y="3738"/>
                    </a:lnTo>
                    <a:lnTo>
                      <a:pt x="876" y="3587"/>
                    </a:lnTo>
                    <a:lnTo>
                      <a:pt x="758" y="3546"/>
                    </a:lnTo>
                    <a:lnTo>
                      <a:pt x="750" y="3446"/>
                    </a:lnTo>
                    <a:lnTo>
                      <a:pt x="689" y="3396"/>
                    </a:lnTo>
                    <a:lnTo>
                      <a:pt x="680" y="3345"/>
                    </a:lnTo>
                    <a:lnTo>
                      <a:pt x="629" y="3269"/>
                    </a:lnTo>
                    <a:lnTo>
                      <a:pt x="612" y="3186"/>
                    </a:lnTo>
                    <a:lnTo>
                      <a:pt x="653" y="3063"/>
                    </a:lnTo>
                    <a:lnTo>
                      <a:pt x="738" y="3078"/>
                    </a:lnTo>
                    <a:lnTo>
                      <a:pt x="809" y="3114"/>
                    </a:lnTo>
                    <a:lnTo>
                      <a:pt x="882" y="3119"/>
                    </a:lnTo>
                    <a:lnTo>
                      <a:pt x="935" y="3191"/>
                    </a:lnTo>
                    <a:lnTo>
                      <a:pt x="992" y="3248"/>
                    </a:lnTo>
                    <a:lnTo>
                      <a:pt x="1035" y="3320"/>
                    </a:lnTo>
                    <a:lnTo>
                      <a:pt x="1128" y="3404"/>
                    </a:lnTo>
                    <a:lnTo>
                      <a:pt x="1121" y="3498"/>
                    </a:lnTo>
                    <a:lnTo>
                      <a:pt x="1076" y="3599"/>
                    </a:lnTo>
                    <a:lnTo>
                      <a:pt x="935" y="3599"/>
                    </a:lnTo>
                    <a:lnTo>
                      <a:pt x="876" y="3587"/>
                    </a:lnTo>
                    <a:lnTo>
                      <a:pt x="812" y="3740"/>
                    </a:lnTo>
                    <a:lnTo>
                      <a:pt x="938" y="3833"/>
                    </a:lnTo>
                    <a:lnTo>
                      <a:pt x="1073" y="3912"/>
                    </a:lnTo>
                    <a:lnTo>
                      <a:pt x="1154" y="4013"/>
                    </a:lnTo>
                    <a:lnTo>
                      <a:pt x="1163" y="4112"/>
                    </a:lnTo>
                    <a:lnTo>
                      <a:pt x="1179" y="4173"/>
                    </a:lnTo>
                    <a:lnTo>
                      <a:pt x="1644" y="3480"/>
                    </a:lnTo>
                    <a:lnTo>
                      <a:pt x="1764" y="3312"/>
                    </a:lnTo>
                    <a:lnTo>
                      <a:pt x="1812" y="3168"/>
                    </a:lnTo>
                    <a:lnTo>
                      <a:pt x="1944" y="2952"/>
                    </a:lnTo>
                    <a:lnTo>
                      <a:pt x="2076" y="2688"/>
                    </a:lnTo>
                    <a:lnTo>
                      <a:pt x="2256" y="2400"/>
                    </a:lnTo>
                    <a:lnTo>
                      <a:pt x="2400" y="2316"/>
                    </a:lnTo>
                    <a:lnTo>
                      <a:pt x="2544" y="2148"/>
                    </a:lnTo>
                    <a:lnTo>
                      <a:pt x="2700" y="2064"/>
                    </a:lnTo>
                    <a:lnTo>
                      <a:pt x="2868" y="1944"/>
                    </a:lnTo>
                    <a:lnTo>
                      <a:pt x="3024" y="1812"/>
                    </a:lnTo>
                    <a:lnTo>
                      <a:pt x="3144" y="1692"/>
                    </a:lnTo>
                    <a:lnTo>
                      <a:pt x="3156" y="1560"/>
                    </a:lnTo>
                    <a:lnTo>
                      <a:pt x="3264" y="1440"/>
                    </a:lnTo>
                    <a:lnTo>
                      <a:pt x="3214" y="1216"/>
                    </a:lnTo>
                    <a:lnTo>
                      <a:pt x="3204" y="1104"/>
                    </a:lnTo>
                    <a:lnTo>
                      <a:pt x="3360" y="1092"/>
                    </a:lnTo>
                    <a:lnTo>
                      <a:pt x="3408" y="876"/>
                    </a:lnTo>
                    <a:lnTo>
                      <a:pt x="3480" y="564"/>
                    </a:lnTo>
                    <a:lnTo>
                      <a:pt x="3588" y="384"/>
                    </a:lnTo>
                    <a:lnTo>
                      <a:pt x="3624" y="192"/>
                    </a:lnTo>
                    <a:lnTo>
                      <a:pt x="3612" y="48"/>
                    </a:lnTo>
                    <a:lnTo>
                      <a:pt x="3456" y="36"/>
                    </a:lnTo>
                    <a:lnTo>
                      <a:pt x="3312" y="36"/>
                    </a:lnTo>
                    <a:lnTo>
                      <a:pt x="3132" y="48"/>
                    </a:lnTo>
                    <a:lnTo>
                      <a:pt x="2976" y="0"/>
                    </a:lnTo>
                    <a:lnTo>
                      <a:pt x="2868" y="24"/>
                    </a:lnTo>
                    <a:lnTo>
                      <a:pt x="2868" y="156"/>
                    </a:lnTo>
                    <a:lnTo>
                      <a:pt x="2856" y="300"/>
                    </a:lnTo>
                    <a:lnTo>
                      <a:pt x="2892" y="432"/>
                    </a:lnTo>
                    <a:lnTo>
                      <a:pt x="2820" y="504"/>
                    </a:lnTo>
                    <a:lnTo>
                      <a:pt x="2736" y="432"/>
                    </a:lnTo>
                    <a:lnTo>
                      <a:pt x="2640" y="480"/>
                    </a:lnTo>
                    <a:lnTo>
                      <a:pt x="2508" y="468"/>
                    </a:lnTo>
                    <a:lnTo>
                      <a:pt x="2388" y="420"/>
                    </a:lnTo>
                    <a:lnTo>
                      <a:pt x="2256" y="420"/>
                    </a:lnTo>
                    <a:lnTo>
                      <a:pt x="2172" y="456"/>
                    </a:lnTo>
                    <a:lnTo>
                      <a:pt x="2016" y="468"/>
                    </a:lnTo>
                    <a:lnTo>
                      <a:pt x="1860" y="432"/>
                    </a:lnTo>
                    <a:lnTo>
                      <a:pt x="1740" y="408"/>
                    </a:lnTo>
                    <a:lnTo>
                      <a:pt x="1608" y="432"/>
                    </a:lnTo>
                    <a:lnTo>
                      <a:pt x="1500" y="372"/>
                    </a:lnTo>
                    <a:lnTo>
                      <a:pt x="1344" y="456"/>
                    </a:lnTo>
                    <a:lnTo>
                      <a:pt x="1212" y="456"/>
                    </a:lnTo>
                    <a:lnTo>
                      <a:pt x="1068" y="456"/>
                    </a:lnTo>
                    <a:lnTo>
                      <a:pt x="996" y="516"/>
                    </a:lnTo>
                    <a:lnTo>
                      <a:pt x="914" y="587"/>
                    </a:lnTo>
                    <a:close/>
                  </a:path>
                </a:pathLst>
              </a:custGeom>
              <a:solidFill>
                <a:srgbClr val="FFC0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fontAlgn="base">
                  <a:spcBef>
                    <a:spcPct val="0"/>
                  </a:spcBef>
                  <a:spcAft>
                    <a:spcPct val="0"/>
                  </a:spcAft>
                  <a:defRPr/>
                </a:pPr>
                <a:endParaRPr lang="zh-CN" altLang="en-US" b="1" kern="0" smtClean="0">
                  <a:solidFill>
                    <a:srgbClr val="000000"/>
                  </a:solidFill>
                  <a:latin typeface="Calibri" panose="020F0502020204030204"/>
                  <a:ea typeface="宋体" panose="02010600030101010101" pitchFamily="2" charset="-122"/>
                </a:endParaRPr>
              </a:p>
            </p:txBody>
          </p:sp>
          <p:sp>
            <p:nvSpPr>
              <p:cNvPr id="53" name="Freeform 53"/>
              <p:cNvSpPr>
                <a:spLocks/>
              </p:cNvSpPr>
              <p:nvPr/>
            </p:nvSpPr>
            <p:spPr bwMode="auto">
              <a:xfrm>
                <a:off x="3586586" y="4141788"/>
                <a:ext cx="2025650" cy="1322388"/>
              </a:xfrm>
              <a:custGeom>
                <a:avLst/>
                <a:gdLst>
                  <a:gd name="T0" fmla="*/ 852 w 6280"/>
                  <a:gd name="T1" fmla="*/ 2133 h 4155"/>
                  <a:gd name="T2" fmla="*/ 510 w 6280"/>
                  <a:gd name="T3" fmla="*/ 2580 h 4155"/>
                  <a:gd name="T4" fmla="*/ 258 w 6280"/>
                  <a:gd name="T5" fmla="*/ 2925 h 4155"/>
                  <a:gd name="T6" fmla="*/ 253 w 6280"/>
                  <a:gd name="T7" fmla="*/ 3393 h 4155"/>
                  <a:gd name="T8" fmla="*/ 852 w 6280"/>
                  <a:gd name="T9" fmla="*/ 3537 h 4155"/>
                  <a:gd name="T10" fmla="*/ 763 w 6280"/>
                  <a:gd name="T11" fmla="*/ 3933 h 4155"/>
                  <a:gd name="T12" fmla="*/ 1249 w 6280"/>
                  <a:gd name="T13" fmla="*/ 4027 h 4155"/>
                  <a:gd name="T14" fmla="*/ 1615 w 6280"/>
                  <a:gd name="T15" fmla="*/ 4128 h 4155"/>
                  <a:gd name="T16" fmla="*/ 1853 w 6280"/>
                  <a:gd name="T17" fmla="*/ 4045 h 4155"/>
                  <a:gd name="T18" fmla="*/ 2102 w 6280"/>
                  <a:gd name="T19" fmla="*/ 3940 h 4155"/>
                  <a:gd name="T20" fmla="*/ 2422 w 6280"/>
                  <a:gd name="T21" fmla="*/ 4032 h 4155"/>
                  <a:gd name="T22" fmla="*/ 2495 w 6280"/>
                  <a:gd name="T23" fmla="*/ 3794 h 4155"/>
                  <a:gd name="T24" fmla="*/ 2788 w 6280"/>
                  <a:gd name="T25" fmla="*/ 3703 h 4155"/>
                  <a:gd name="T26" fmla="*/ 3105 w 6280"/>
                  <a:gd name="T27" fmla="*/ 3762 h 4155"/>
                  <a:gd name="T28" fmla="*/ 3410 w 6280"/>
                  <a:gd name="T29" fmla="*/ 3611 h 4155"/>
                  <a:gd name="T30" fmla="*/ 3839 w 6280"/>
                  <a:gd name="T31" fmla="*/ 3410 h 4155"/>
                  <a:gd name="T32" fmla="*/ 4296 w 6280"/>
                  <a:gd name="T33" fmla="*/ 3072 h 4155"/>
                  <a:gd name="T34" fmla="*/ 4827 w 6280"/>
                  <a:gd name="T35" fmla="*/ 2624 h 4155"/>
                  <a:gd name="T36" fmla="*/ 5302 w 6280"/>
                  <a:gd name="T37" fmla="*/ 2112 h 4155"/>
                  <a:gd name="T38" fmla="*/ 5787 w 6280"/>
                  <a:gd name="T39" fmla="*/ 1665 h 4155"/>
                  <a:gd name="T40" fmla="*/ 6280 w 6280"/>
                  <a:gd name="T41" fmla="*/ 1162 h 4155"/>
                  <a:gd name="T42" fmla="*/ 6171 w 6280"/>
                  <a:gd name="T43" fmla="*/ 897 h 4155"/>
                  <a:gd name="T44" fmla="*/ 5977 w 6280"/>
                  <a:gd name="T45" fmla="*/ 574 h 4155"/>
                  <a:gd name="T46" fmla="*/ 6223 w 6280"/>
                  <a:gd name="T47" fmla="*/ 484 h 4155"/>
                  <a:gd name="T48" fmla="*/ 6091 w 6280"/>
                  <a:gd name="T49" fmla="*/ 232 h 4155"/>
                  <a:gd name="T50" fmla="*/ 5911 w 6280"/>
                  <a:gd name="T51" fmla="*/ 100 h 4155"/>
                  <a:gd name="T52" fmla="*/ 5713 w 6280"/>
                  <a:gd name="T53" fmla="*/ 172 h 4155"/>
                  <a:gd name="T54" fmla="*/ 5791 w 6280"/>
                  <a:gd name="T55" fmla="*/ 382 h 4155"/>
                  <a:gd name="T56" fmla="*/ 5979 w 6280"/>
                  <a:gd name="T57" fmla="*/ 571 h 4155"/>
                  <a:gd name="T58" fmla="*/ 5803 w 6280"/>
                  <a:gd name="T59" fmla="*/ 741 h 4155"/>
                  <a:gd name="T60" fmla="*/ 5467 w 6280"/>
                  <a:gd name="T61" fmla="*/ 632 h 4155"/>
                  <a:gd name="T62" fmla="*/ 5119 w 6280"/>
                  <a:gd name="T63" fmla="*/ 549 h 4155"/>
                  <a:gd name="T64" fmla="*/ 5238 w 6280"/>
                  <a:gd name="T65" fmla="*/ 312 h 4155"/>
                  <a:gd name="T66" fmla="*/ 5347 w 6280"/>
                  <a:gd name="T67" fmla="*/ 0 h 4155"/>
                  <a:gd name="T68" fmla="*/ 5083 w 6280"/>
                  <a:gd name="T69" fmla="*/ 156 h 4155"/>
                  <a:gd name="T70" fmla="*/ 4781 w 6280"/>
                  <a:gd name="T71" fmla="*/ 193 h 4155"/>
                  <a:gd name="T72" fmla="*/ 4605 w 6280"/>
                  <a:gd name="T73" fmla="*/ 458 h 4155"/>
                  <a:gd name="T74" fmla="*/ 4269 w 6280"/>
                  <a:gd name="T75" fmla="*/ 623 h 4155"/>
                  <a:gd name="T76" fmla="*/ 3996 w 6280"/>
                  <a:gd name="T77" fmla="*/ 336 h 4155"/>
                  <a:gd name="T78" fmla="*/ 3561 w 6280"/>
                  <a:gd name="T79" fmla="*/ 618 h 4155"/>
                  <a:gd name="T80" fmla="*/ 3192 w 6280"/>
                  <a:gd name="T81" fmla="*/ 562 h 4155"/>
                  <a:gd name="T82" fmla="*/ 2749 w 6280"/>
                  <a:gd name="T83" fmla="*/ 537 h 4155"/>
                  <a:gd name="T84" fmla="*/ 2485 w 6280"/>
                  <a:gd name="T85" fmla="*/ 598 h 4155"/>
                  <a:gd name="T86" fmla="*/ 2367 w 6280"/>
                  <a:gd name="T87" fmla="*/ 936 h 4155"/>
                  <a:gd name="T88" fmla="*/ 2113 w 6280"/>
                  <a:gd name="T89" fmla="*/ 1161 h 4155"/>
                  <a:gd name="T90" fmla="*/ 1573 w 6280"/>
                  <a:gd name="T91" fmla="*/ 1342 h 4155"/>
                  <a:gd name="T92" fmla="*/ 1285 w 6280"/>
                  <a:gd name="T93" fmla="*/ 1920 h 4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280" h="4155">
                    <a:moveTo>
                      <a:pt x="1177" y="2133"/>
                    </a:moveTo>
                    <a:lnTo>
                      <a:pt x="1018" y="2150"/>
                    </a:lnTo>
                    <a:lnTo>
                      <a:pt x="852" y="2133"/>
                    </a:lnTo>
                    <a:lnTo>
                      <a:pt x="760" y="2225"/>
                    </a:lnTo>
                    <a:lnTo>
                      <a:pt x="511" y="2331"/>
                    </a:lnTo>
                    <a:lnTo>
                      <a:pt x="510" y="2580"/>
                    </a:lnTo>
                    <a:lnTo>
                      <a:pt x="636" y="2744"/>
                    </a:lnTo>
                    <a:lnTo>
                      <a:pt x="420" y="2763"/>
                    </a:lnTo>
                    <a:lnTo>
                      <a:pt x="258" y="2925"/>
                    </a:lnTo>
                    <a:lnTo>
                      <a:pt x="168" y="3141"/>
                    </a:lnTo>
                    <a:lnTo>
                      <a:pt x="0" y="3372"/>
                    </a:lnTo>
                    <a:lnTo>
                      <a:pt x="253" y="3393"/>
                    </a:lnTo>
                    <a:lnTo>
                      <a:pt x="475" y="3339"/>
                    </a:lnTo>
                    <a:lnTo>
                      <a:pt x="729" y="3393"/>
                    </a:lnTo>
                    <a:lnTo>
                      <a:pt x="852" y="3537"/>
                    </a:lnTo>
                    <a:lnTo>
                      <a:pt x="690" y="3665"/>
                    </a:lnTo>
                    <a:lnTo>
                      <a:pt x="637" y="3842"/>
                    </a:lnTo>
                    <a:lnTo>
                      <a:pt x="763" y="3933"/>
                    </a:lnTo>
                    <a:lnTo>
                      <a:pt x="893" y="3981"/>
                    </a:lnTo>
                    <a:lnTo>
                      <a:pt x="1057" y="4009"/>
                    </a:lnTo>
                    <a:lnTo>
                      <a:pt x="1249" y="4027"/>
                    </a:lnTo>
                    <a:lnTo>
                      <a:pt x="1386" y="4064"/>
                    </a:lnTo>
                    <a:lnTo>
                      <a:pt x="1505" y="4128"/>
                    </a:lnTo>
                    <a:lnTo>
                      <a:pt x="1615" y="4128"/>
                    </a:lnTo>
                    <a:lnTo>
                      <a:pt x="1743" y="4155"/>
                    </a:lnTo>
                    <a:lnTo>
                      <a:pt x="1807" y="4109"/>
                    </a:lnTo>
                    <a:lnTo>
                      <a:pt x="1853" y="4045"/>
                    </a:lnTo>
                    <a:lnTo>
                      <a:pt x="1862" y="3972"/>
                    </a:lnTo>
                    <a:lnTo>
                      <a:pt x="1962" y="3936"/>
                    </a:lnTo>
                    <a:lnTo>
                      <a:pt x="2102" y="3940"/>
                    </a:lnTo>
                    <a:lnTo>
                      <a:pt x="2194" y="3977"/>
                    </a:lnTo>
                    <a:lnTo>
                      <a:pt x="2285" y="4023"/>
                    </a:lnTo>
                    <a:lnTo>
                      <a:pt x="2422" y="4032"/>
                    </a:lnTo>
                    <a:lnTo>
                      <a:pt x="2459" y="3959"/>
                    </a:lnTo>
                    <a:lnTo>
                      <a:pt x="2468" y="3876"/>
                    </a:lnTo>
                    <a:lnTo>
                      <a:pt x="2495" y="3794"/>
                    </a:lnTo>
                    <a:lnTo>
                      <a:pt x="2578" y="3758"/>
                    </a:lnTo>
                    <a:lnTo>
                      <a:pt x="2669" y="3703"/>
                    </a:lnTo>
                    <a:lnTo>
                      <a:pt x="2788" y="3703"/>
                    </a:lnTo>
                    <a:lnTo>
                      <a:pt x="2888" y="3748"/>
                    </a:lnTo>
                    <a:lnTo>
                      <a:pt x="2998" y="3776"/>
                    </a:lnTo>
                    <a:lnTo>
                      <a:pt x="3105" y="3762"/>
                    </a:lnTo>
                    <a:lnTo>
                      <a:pt x="3227" y="3721"/>
                    </a:lnTo>
                    <a:lnTo>
                      <a:pt x="3318" y="3694"/>
                    </a:lnTo>
                    <a:lnTo>
                      <a:pt x="3410" y="3611"/>
                    </a:lnTo>
                    <a:lnTo>
                      <a:pt x="3574" y="3556"/>
                    </a:lnTo>
                    <a:lnTo>
                      <a:pt x="3720" y="3474"/>
                    </a:lnTo>
                    <a:lnTo>
                      <a:pt x="3839" y="3410"/>
                    </a:lnTo>
                    <a:lnTo>
                      <a:pt x="4004" y="3282"/>
                    </a:lnTo>
                    <a:lnTo>
                      <a:pt x="4123" y="3172"/>
                    </a:lnTo>
                    <a:lnTo>
                      <a:pt x="4296" y="3072"/>
                    </a:lnTo>
                    <a:lnTo>
                      <a:pt x="4488" y="2916"/>
                    </a:lnTo>
                    <a:lnTo>
                      <a:pt x="4644" y="2770"/>
                    </a:lnTo>
                    <a:lnTo>
                      <a:pt x="4827" y="2624"/>
                    </a:lnTo>
                    <a:lnTo>
                      <a:pt x="5000" y="2432"/>
                    </a:lnTo>
                    <a:lnTo>
                      <a:pt x="5165" y="2295"/>
                    </a:lnTo>
                    <a:lnTo>
                      <a:pt x="5302" y="2112"/>
                    </a:lnTo>
                    <a:lnTo>
                      <a:pt x="5458" y="1930"/>
                    </a:lnTo>
                    <a:lnTo>
                      <a:pt x="5640" y="1729"/>
                    </a:lnTo>
                    <a:lnTo>
                      <a:pt x="5787" y="1665"/>
                    </a:lnTo>
                    <a:lnTo>
                      <a:pt x="5906" y="1500"/>
                    </a:lnTo>
                    <a:lnTo>
                      <a:pt x="6125" y="1354"/>
                    </a:lnTo>
                    <a:lnTo>
                      <a:pt x="6280" y="1162"/>
                    </a:lnTo>
                    <a:lnTo>
                      <a:pt x="6262" y="1089"/>
                    </a:lnTo>
                    <a:lnTo>
                      <a:pt x="6257" y="997"/>
                    </a:lnTo>
                    <a:lnTo>
                      <a:pt x="6171" y="897"/>
                    </a:lnTo>
                    <a:lnTo>
                      <a:pt x="6034" y="815"/>
                    </a:lnTo>
                    <a:lnTo>
                      <a:pt x="5911" y="726"/>
                    </a:lnTo>
                    <a:lnTo>
                      <a:pt x="5977" y="574"/>
                    </a:lnTo>
                    <a:lnTo>
                      <a:pt x="5989" y="578"/>
                    </a:lnTo>
                    <a:lnTo>
                      <a:pt x="6175" y="586"/>
                    </a:lnTo>
                    <a:lnTo>
                      <a:pt x="6223" y="484"/>
                    </a:lnTo>
                    <a:lnTo>
                      <a:pt x="6229" y="388"/>
                    </a:lnTo>
                    <a:lnTo>
                      <a:pt x="6139" y="310"/>
                    </a:lnTo>
                    <a:lnTo>
                      <a:pt x="6091" y="232"/>
                    </a:lnTo>
                    <a:lnTo>
                      <a:pt x="6037" y="178"/>
                    </a:lnTo>
                    <a:lnTo>
                      <a:pt x="5983" y="106"/>
                    </a:lnTo>
                    <a:lnTo>
                      <a:pt x="5911" y="100"/>
                    </a:lnTo>
                    <a:lnTo>
                      <a:pt x="5839" y="64"/>
                    </a:lnTo>
                    <a:lnTo>
                      <a:pt x="5755" y="46"/>
                    </a:lnTo>
                    <a:lnTo>
                      <a:pt x="5713" y="172"/>
                    </a:lnTo>
                    <a:lnTo>
                      <a:pt x="5731" y="256"/>
                    </a:lnTo>
                    <a:lnTo>
                      <a:pt x="5779" y="328"/>
                    </a:lnTo>
                    <a:lnTo>
                      <a:pt x="5791" y="382"/>
                    </a:lnTo>
                    <a:lnTo>
                      <a:pt x="5851" y="430"/>
                    </a:lnTo>
                    <a:lnTo>
                      <a:pt x="5857" y="532"/>
                    </a:lnTo>
                    <a:lnTo>
                      <a:pt x="5979" y="571"/>
                    </a:lnTo>
                    <a:lnTo>
                      <a:pt x="5911" y="724"/>
                    </a:lnTo>
                    <a:lnTo>
                      <a:pt x="5827" y="880"/>
                    </a:lnTo>
                    <a:lnTo>
                      <a:pt x="5803" y="741"/>
                    </a:lnTo>
                    <a:lnTo>
                      <a:pt x="5740" y="634"/>
                    </a:lnTo>
                    <a:lnTo>
                      <a:pt x="5593" y="658"/>
                    </a:lnTo>
                    <a:lnTo>
                      <a:pt x="5467" y="632"/>
                    </a:lnTo>
                    <a:lnTo>
                      <a:pt x="5348" y="540"/>
                    </a:lnTo>
                    <a:lnTo>
                      <a:pt x="5229" y="559"/>
                    </a:lnTo>
                    <a:lnTo>
                      <a:pt x="5119" y="549"/>
                    </a:lnTo>
                    <a:lnTo>
                      <a:pt x="5101" y="440"/>
                    </a:lnTo>
                    <a:lnTo>
                      <a:pt x="5138" y="348"/>
                    </a:lnTo>
                    <a:lnTo>
                      <a:pt x="5238" y="312"/>
                    </a:lnTo>
                    <a:lnTo>
                      <a:pt x="5339" y="202"/>
                    </a:lnTo>
                    <a:lnTo>
                      <a:pt x="5439" y="129"/>
                    </a:lnTo>
                    <a:lnTo>
                      <a:pt x="5347" y="0"/>
                    </a:lnTo>
                    <a:lnTo>
                      <a:pt x="5275" y="65"/>
                    </a:lnTo>
                    <a:lnTo>
                      <a:pt x="5202" y="120"/>
                    </a:lnTo>
                    <a:lnTo>
                      <a:pt x="5083" y="156"/>
                    </a:lnTo>
                    <a:lnTo>
                      <a:pt x="4982" y="156"/>
                    </a:lnTo>
                    <a:lnTo>
                      <a:pt x="4900" y="165"/>
                    </a:lnTo>
                    <a:lnTo>
                      <a:pt x="4781" y="193"/>
                    </a:lnTo>
                    <a:lnTo>
                      <a:pt x="4735" y="284"/>
                    </a:lnTo>
                    <a:lnTo>
                      <a:pt x="4662" y="357"/>
                    </a:lnTo>
                    <a:lnTo>
                      <a:pt x="4605" y="458"/>
                    </a:lnTo>
                    <a:lnTo>
                      <a:pt x="4516" y="650"/>
                    </a:lnTo>
                    <a:lnTo>
                      <a:pt x="4397" y="650"/>
                    </a:lnTo>
                    <a:lnTo>
                      <a:pt x="4269" y="623"/>
                    </a:lnTo>
                    <a:lnTo>
                      <a:pt x="4178" y="540"/>
                    </a:lnTo>
                    <a:lnTo>
                      <a:pt x="4095" y="440"/>
                    </a:lnTo>
                    <a:lnTo>
                      <a:pt x="3996" y="336"/>
                    </a:lnTo>
                    <a:lnTo>
                      <a:pt x="3865" y="478"/>
                    </a:lnTo>
                    <a:lnTo>
                      <a:pt x="3709" y="513"/>
                    </a:lnTo>
                    <a:lnTo>
                      <a:pt x="3561" y="618"/>
                    </a:lnTo>
                    <a:lnTo>
                      <a:pt x="3436" y="670"/>
                    </a:lnTo>
                    <a:lnTo>
                      <a:pt x="3291" y="624"/>
                    </a:lnTo>
                    <a:lnTo>
                      <a:pt x="3192" y="562"/>
                    </a:lnTo>
                    <a:lnTo>
                      <a:pt x="3051" y="574"/>
                    </a:lnTo>
                    <a:lnTo>
                      <a:pt x="2952" y="478"/>
                    </a:lnTo>
                    <a:lnTo>
                      <a:pt x="2749" y="537"/>
                    </a:lnTo>
                    <a:lnTo>
                      <a:pt x="2691" y="595"/>
                    </a:lnTo>
                    <a:lnTo>
                      <a:pt x="2605" y="645"/>
                    </a:lnTo>
                    <a:lnTo>
                      <a:pt x="2485" y="598"/>
                    </a:lnTo>
                    <a:lnTo>
                      <a:pt x="2355" y="601"/>
                    </a:lnTo>
                    <a:lnTo>
                      <a:pt x="2353" y="760"/>
                    </a:lnTo>
                    <a:lnTo>
                      <a:pt x="2367" y="936"/>
                    </a:lnTo>
                    <a:lnTo>
                      <a:pt x="2364" y="1065"/>
                    </a:lnTo>
                    <a:lnTo>
                      <a:pt x="2271" y="1161"/>
                    </a:lnTo>
                    <a:lnTo>
                      <a:pt x="2113" y="1161"/>
                    </a:lnTo>
                    <a:lnTo>
                      <a:pt x="1920" y="1233"/>
                    </a:lnTo>
                    <a:lnTo>
                      <a:pt x="1755" y="1365"/>
                    </a:lnTo>
                    <a:lnTo>
                      <a:pt x="1573" y="1342"/>
                    </a:lnTo>
                    <a:lnTo>
                      <a:pt x="1479" y="1677"/>
                    </a:lnTo>
                    <a:lnTo>
                      <a:pt x="1228" y="1749"/>
                    </a:lnTo>
                    <a:lnTo>
                      <a:pt x="1285" y="1920"/>
                    </a:lnTo>
                    <a:lnTo>
                      <a:pt x="1212" y="2008"/>
                    </a:lnTo>
                    <a:lnTo>
                      <a:pt x="1177" y="2133"/>
                    </a:lnTo>
                    <a:close/>
                  </a:path>
                </a:pathLst>
              </a:custGeom>
              <a:solidFill>
                <a:srgbClr val="FFC0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a:defRPr/>
                </a:pPr>
                <a:endParaRPr lang="zh-CN" altLang="en-US" kern="0" smtClean="0">
                  <a:solidFill>
                    <a:sysClr val="windowText" lastClr="000000"/>
                  </a:solidFill>
                  <a:latin typeface="Calibri" panose="020F0502020204030204"/>
                  <a:ea typeface="宋体" panose="02010600030101010101" pitchFamily="2" charset="-122"/>
                </a:endParaRPr>
              </a:p>
            </p:txBody>
          </p:sp>
          <p:sp>
            <p:nvSpPr>
              <p:cNvPr id="54" name="Freeform 54"/>
              <p:cNvSpPr>
                <a:spLocks/>
              </p:cNvSpPr>
              <p:nvPr/>
            </p:nvSpPr>
            <p:spPr bwMode="auto">
              <a:xfrm>
                <a:off x="4591473" y="1695450"/>
                <a:ext cx="1570038" cy="954088"/>
              </a:xfrm>
              <a:custGeom>
                <a:avLst/>
                <a:gdLst>
                  <a:gd name="T0" fmla="*/ 4815 w 4870"/>
                  <a:gd name="T1" fmla="*/ 1895 h 2993"/>
                  <a:gd name="T2" fmla="*/ 4568 w 4870"/>
                  <a:gd name="T3" fmla="*/ 1923 h 2993"/>
                  <a:gd name="T4" fmla="*/ 4449 w 4870"/>
                  <a:gd name="T5" fmla="*/ 2179 h 2993"/>
                  <a:gd name="T6" fmla="*/ 4504 w 4870"/>
                  <a:gd name="T7" fmla="*/ 2407 h 2993"/>
                  <a:gd name="T8" fmla="*/ 4641 w 4870"/>
                  <a:gd name="T9" fmla="*/ 2499 h 2993"/>
                  <a:gd name="T10" fmla="*/ 4459 w 4870"/>
                  <a:gd name="T11" fmla="*/ 2572 h 2993"/>
                  <a:gd name="T12" fmla="*/ 4523 w 4870"/>
                  <a:gd name="T13" fmla="*/ 2746 h 2993"/>
                  <a:gd name="T14" fmla="*/ 4331 w 4870"/>
                  <a:gd name="T15" fmla="*/ 2883 h 2993"/>
                  <a:gd name="T16" fmla="*/ 4203 w 4870"/>
                  <a:gd name="T17" fmla="*/ 2787 h 2993"/>
                  <a:gd name="T18" fmla="*/ 4257 w 4870"/>
                  <a:gd name="T19" fmla="*/ 2590 h 2993"/>
                  <a:gd name="T20" fmla="*/ 4102 w 4870"/>
                  <a:gd name="T21" fmla="*/ 2398 h 2993"/>
                  <a:gd name="T22" fmla="*/ 3901 w 4870"/>
                  <a:gd name="T23" fmla="*/ 2311 h 2993"/>
                  <a:gd name="T24" fmla="*/ 3736 w 4870"/>
                  <a:gd name="T25" fmla="*/ 2453 h 2993"/>
                  <a:gd name="T26" fmla="*/ 3499 w 4870"/>
                  <a:gd name="T27" fmla="*/ 2389 h 2993"/>
                  <a:gd name="T28" fmla="*/ 3334 w 4870"/>
                  <a:gd name="T29" fmla="*/ 2407 h 2993"/>
                  <a:gd name="T30" fmla="*/ 3343 w 4870"/>
                  <a:gd name="T31" fmla="*/ 2590 h 2993"/>
                  <a:gd name="T32" fmla="*/ 3124 w 4870"/>
                  <a:gd name="T33" fmla="*/ 2746 h 2993"/>
                  <a:gd name="T34" fmla="*/ 3032 w 4870"/>
                  <a:gd name="T35" fmla="*/ 2956 h 2993"/>
                  <a:gd name="T36" fmla="*/ 2813 w 4870"/>
                  <a:gd name="T37" fmla="*/ 2983 h 2993"/>
                  <a:gd name="T38" fmla="*/ 2694 w 4870"/>
                  <a:gd name="T39" fmla="*/ 2746 h 2993"/>
                  <a:gd name="T40" fmla="*/ 2740 w 4870"/>
                  <a:gd name="T41" fmla="*/ 2545 h 2993"/>
                  <a:gd name="T42" fmla="*/ 2511 w 4870"/>
                  <a:gd name="T43" fmla="*/ 2645 h 2993"/>
                  <a:gd name="T44" fmla="*/ 2401 w 4870"/>
                  <a:gd name="T45" fmla="*/ 2737 h 2993"/>
                  <a:gd name="T46" fmla="*/ 2219 w 4870"/>
                  <a:gd name="T47" fmla="*/ 2755 h 2993"/>
                  <a:gd name="T48" fmla="*/ 1990 w 4870"/>
                  <a:gd name="T49" fmla="*/ 2773 h 2993"/>
                  <a:gd name="T50" fmla="*/ 1880 w 4870"/>
                  <a:gd name="T51" fmla="*/ 2865 h 2993"/>
                  <a:gd name="T52" fmla="*/ 1617 w 4870"/>
                  <a:gd name="T53" fmla="*/ 2918 h 2993"/>
                  <a:gd name="T54" fmla="*/ 1644 w 4870"/>
                  <a:gd name="T55" fmla="*/ 2819 h 2993"/>
                  <a:gd name="T56" fmla="*/ 1296 w 4870"/>
                  <a:gd name="T57" fmla="*/ 2765 h 2993"/>
                  <a:gd name="T58" fmla="*/ 1084 w 4870"/>
                  <a:gd name="T59" fmla="*/ 2846 h 2993"/>
                  <a:gd name="T60" fmla="*/ 814 w 4870"/>
                  <a:gd name="T61" fmla="*/ 2748 h 2993"/>
                  <a:gd name="T62" fmla="*/ 619 w 4870"/>
                  <a:gd name="T63" fmla="*/ 2489 h 2993"/>
                  <a:gd name="T64" fmla="*/ 475 w 4870"/>
                  <a:gd name="T65" fmla="*/ 2622 h 2993"/>
                  <a:gd name="T66" fmla="*/ 118 w 4870"/>
                  <a:gd name="T67" fmla="*/ 2547 h 2993"/>
                  <a:gd name="T68" fmla="*/ 0 w 4870"/>
                  <a:gd name="T69" fmla="*/ 2381 h 2993"/>
                  <a:gd name="T70" fmla="*/ 315 w 4870"/>
                  <a:gd name="T71" fmla="*/ 2100 h 2993"/>
                  <a:gd name="T72" fmla="*/ 538 w 4870"/>
                  <a:gd name="T73" fmla="*/ 1968 h 2993"/>
                  <a:gd name="T74" fmla="*/ 615 w 4870"/>
                  <a:gd name="T75" fmla="*/ 1428 h 2993"/>
                  <a:gd name="T76" fmla="*/ 891 w 4870"/>
                  <a:gd name="T77" fmla="*/ 1212 h 2993"/>
                  <a:gd name="T78" fmla="*/ 1143 w 4870"/>
                  <a:gd name="T79" fmla="*/ 1044 h 2993"/>
                  <a:gd name="T80" fmla="*/ 1462 w 4870"/>
                  <a:gd name="T81" fmla="*/ 852 h 2993"/>
                  <a:gd name="T82" fmla="*/ 1546 w 4870"/>
                  <a:gd name="T83" fmla="*/ 660 h 2993"/>
                  <a:gd name="T84" fmla="*/ 1714 w 4870"/>
                  <a:gd name="T85" fmla="*/ 480 h 2993"/>
                  <a:gd name="T86" fmla="*/ 2074 w 4870"/>
                  <a:gd name="T87" fmla="*/ 420 h 2993"/>
                  <a:gd name="T88" fmla="*/ 2350 w 4870"/>
                  <a:gd name="T89" fmla="*/ 288 h 2993"/>
                  <a:gd name="T90" fmla="*/ 2475 w 4870"/>
                  <a:gd name="T91" fmla="*/ 94 h 2993"/>
                  <a:gd name="T92" fmla="*/ 2770 w 4870"/>
                  <a:gd name="T93" fmla="*/ 72 h 2993"/>
                  <a:gd name="T94" fmla="*/ 3118 w 4870"/>
                  <a:gd name="T95" fmla="*/ 36 h 2993"/>
                  <a:gd name="T96" fmla="*/ 3298 w 4870"/>
                  <a:gd name="T97" fmla="*/ 72 h 2993"/>
                  <a:gd name="T98" fmla="*/ 3499 w 4870"/>
                  <a:gd name="T99" fmla="*/ 195 h 2993"/>
                  <a:gd name="T100" fmla="*/ 3718 w 4870"/>
                  <a:gd name="T101" fmla="*/ 241 h 2993"/>
                  <a:gd name="T102" fmla="*/ 3928 w 4870"/>
                  <a:gd name="T103" fmla="*/ 222 h 2993"/>
                  <a:gd name="T104" fmla="*/ 4148 w 4870"/>
                  <a:gd name="T105" fmla="*/ 222 h 2993"/>
                  <a:gd name="T106" fmla="*/ 4349 w 4870"/>
                  <a:gd name="T107" fmla="*/ 259 h 2993"/>
                  <a:gd name="T108" fmla="*/ 4459 w 4870"/>
                  <a:gd name="T109" fmla="*/ 487 h 2993"/>
                  <a:gd name="T110" fmla="*/ 4559 w 4870"/>
                  <a:gd name="T111" fmla="*/ 743 h 2993"/>
                  <a:gd name="T112" fmla="*/ 4623 w 4870"/>
                  <a:gd name="T113" fmla="*/ 1073 h 2993"/>
                  <a:gd name="T114" fmla="*/ 4596 w 4870"/>
                  <a:gd name="T115" fmla="*/ 1356 h 2993"/>
                  <a:gd name="T116" fmla="*/ 4779 w 4870"/>
                  <a:gd name="T117" fmla="*/ 1685 h 2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70" h="2993">
                    <a:moveTo>
                      <a:pt x="4870" y="1841"/>
                    </a:moveTo>
                    <a:lnTo>
                      <a:pt x="4815" y="1895"/>
                    </a:lnTo>
                    <a:lnTo>
                      <a:pt x="4687" y="1905"/>
                    </a:lnTo>
                    <a:lnTo>
                      <a:pt x="4568" y="1923"/>
                    </a:lnTo>
                    <a:lnTo>
                      <a:pt x="4422" y="2005"/>
                    </a:lnTo>
                    <a:lnTo>
                      <a:pt x="4449" y="2179"/>
                    </a:lnTo>
                    <a:lnTo>
                      <a:pt x="4431" y="2343"/>
                    </a:lnTo>
                    <a:lnTo>
                      <a:pt x="4504" y="2407"/>
                    </a:lnTo>
                    <a:lnTo>
                      <a:pt x="4541" y="2453"/>
                    </a:lnTo>
                    <a:lnTo>
                      <a:pt x="4641" y="2499"/>
                    </a:lnTo>
                    <a:lnTo>
                      <a:pt x="4568" y="2581"/>
                    </a:lnTo>
                    <a:lnTo>
                      <a:pt x="4459" y="2572"/>
                    </a:lnTo>
                    <a:lnTo>
                      <a:pt x="4385" y="2654"/>
                    </a:lnTo>
                    <a:lnTo>
                      <a:pt x="4523" y="2746"/>
                    </a:lnTo>
                    <a:lnTo>
                      <a:pt x="4449" y="2846"/>
                    </a:lnTo>
                    <a:lnTo>
                      <a:pt x="4331" y="2883"/>
                    </a:lnTo>
                    <a:lnTo>
                      <a:pt x="4239" y="2883"/>
                    </a:lnTo>
                    <a:lnTo>
                      <a:pt x="4203" y="2787"/>
                    </a:lnTo>
                    <a:lnTo>
                      <a:pt x="4203" y="2645"/>
                    </a:lnTo>
                    <a:lnTo>
                      <a:pt x="4257" y="2590"/>
                    </a:lnTo>
                    <a:lnTo>
                      <a:pt x="4276" y="2517"/>
                    </a:lnTo>
                    <a:lnTo>
                      <a:pt x="4102" y="2398"/>
                    </a:lnTo>
                    <a:lnTo>
                      <a:pt x="4001" y="2362"/>
                    </a:lnTo>
                    <a:lnTo>
                      <a:pt x="3901" y="2311"/>
                    </a:lnTo>
                    <a:lnTo>
                      <a:pt x="3791" y="2353"/>
                    </a:lnTo>
                    <a:lnTo>
                      <a:pt x="3736" y="2453"/>
                    </a:lnTo>
                    <a:lnTo>
                      <a:pt x="3636" y="2407"/>
                    </a:lnTo>
                    <a:lnTo>
                      <a:pt x="3499" y="2389"/>
                    </a:lnTo>
                    <a:lnTo>
                      <a:pt x="3407" y="2426"/>
                    </a:lnTo>
                    <a:lnTo>
                      <a:pt x="3334" y="2407"/>
                    </a:lnTo>
                    <a:lnTo>
                      <a:pt x="3307" y="2517"/>
                    </a:lnTo>
                    <a:lnTo>
                      <a:pt x="3343" y="2590"/>
                    </a:lnTo>
                    <a:lnTo>
                      <a:pt x="3206" y="2682"/>
                    </a:lnTo>
                    <a:lnTo>
                      <a:pt x="3124" y="2746"/>
                    </a:lnTo>
                    <a:lnTo>
                      <a:pt x="3023" y="2874"/>
                    </a:lnTo>
                    <a:lnTo>
                      <a:pt x="3032" y="2956"/>
                    </a:lnTo>
                    <a:lnTo>
                      <a:pt x="2941" y="2993"/>
                    </a:lnTo>
                    <a:lnTo>
                      <a:pt x="2813" y="2983"/>
                    </a:lnTo>
                    <a:lnTo>
                      <a:pt x="2740" y="2883"/>
                    </a:lnTo>
                    <a:lnTo>
                      <a:pt x="2694" y="2746"/>
                    </a:lnTo>
                    <a:lnTo>
                      <a:pt x="2721" y="2645"/>
                    </a:lnTo>
                    <a:lnTo>
                      <a:pt x="2740" y="2545"/>
                    </a:lnTo>
                    <a:lnTo>
                      <a:pt x="2593" y="2583"/>
                    </a:lnTo>
                    <a:lnTo>
                      <a:pt x="2511" y="2645"/>
                    </a:lnTo>
                    <a:lnTo>
                      <a:pt x="2493" y="2727"/>
                    </a:lnTo>
                    <a:lnTo>
                      <a:pt x="2401" y="2737"/>
                    </a:lnTo>
                    <a:lnTo>
                      <a:pt x="2319" y="2673"/>
                    </a:lnTo>
                    <a:lnTo>
                      <a:pt x="2219" y="2755"/>
                    </a:lnTo>
                    <a:lnTo>
                      <a:pt x="2091" y="2746"/>
                    </a:lnTo>
                    <a:lnTo>
                      <a:pt x="1990" y="2773"/>
                    </a:lnTo>
                    <a:lnTo>
                      <a:pt x="1972" y="2837"/>
                    </a:lnTo>
                    <a:lnTo>
                      <a:pt x="1880" y="2865"/>
                    </a:lnTo>
                    <a:lnTo>
                      <a:pt x="1789" y="2947"/>
                    </a:lnTo>
                    <a:lnTo>
                      <a:pt x="1617" y="2918"/>
                    </a:lnTo>
                    <a:lnTo>
                      <a:pt x="1677" y="2891"/>
                    </a:lnTo>
                    <a:lnTo>
                      <a:pt x="1644" y="2819"/>
                    </a:lnTo>
                    <a:lnTo>
                      <a:pt x="1438" y="2727"/>
                    </a:lnTo>
                    <a:lnTo>
                      <a:pt x="1296" y="2765"/>
                    </a:lnTo>
                    <a:lnTo>
                      <a:pt x="1159" y="2726"/>
                    </a:lnTo>
                    <a:lnTo>
                      <a:pt x="1084" y="2846"/>
                    </a:lnTo>
                    <a:lnTo>
                      <a:pt x="960" y="2829"/>
                    </a:lnTo>
                    <a:lnTo>
                      <a:pt x="814" y="2748"/>
                    </a:lnTo>
                    <a:lnTo>
                      <a:pt x="700" y="2654"/>
                    </a:lnTo>
                    <a:lnTo>
                      <a:pt x="619" y="2489"/>
                    </a:lnTo>
                    <a:lnTo>
                      <a:pt x="463" y="2589"/>
                    </a:lnTo>
                    <a:lnTo>
                      <a:pt x="475" y="2622"/>
                    </a:lnTo>
                    <a:lnTo>
                      <a:pt x="253" y="2583"/>
                    </a:lnTo>
                    <a:lnTo>
                      <a:pt x="118" y="2547"/>
                    </a:lnTo>
                    <a:lnTo>
                      <a:pt x="39" y="2450"/>
                    </a:lnTo>
                    <a:lnTo>
                      <a:pt x="0" y="2381"/>
                    </a:lnTo>
                    <a:lnTo>
                      <a:pt x="159" y="2268"/>
                    </a:lnTo>
                    <a:lnTo>
                      <a:pt x="315" y="2100"/>
                    </a:lnTo>
                    <a:lnTo>
                      <a:pt x="423" y="2028"/>
                    </a:lnTo>
                    <a:lnTo>
                      <a:pt x="538" y="1968"/>
                    </a:lnTo>
                    <a:lnTo>
                      <a:pt x="483" y="1824"/>
                    </a:lnTo>
                    <a:lnTo>
                      <a:pt x="615" y="1428"/>
                    </a:lnTo>
                    <a:lnTo>
                      <a:pt x="735" y="1320"/>
                    </a:lnTo>
                    <a:lnTo>
                      <a:pt x="891" y="1212"/>
                    </a:lnTo>
                    <a:lnTo>
                      <a:pt x="1035" y="1140"/>
                    </a:lnTo>
                    <a:lnTo>
                      <a:pt x="1143" y="1044"/>
                    </a:lnTo>
                    <a:lnTo>
                      <a:pt x="1311" y="972"/>
                    </a:lnTo>
                    <a:lnTo>
                      <a:pt x="1462" y="852"/>
                    </a:lnTo>
                    <a:lnTo>
                      <a:pt x="1522" y="756"/>
                    </a:lnTo>
                    <a:lnTo>
                      <a:pt x="1546" y="660"/>
                    </a:lnTo>
                    <a:lnTo>
                      <a:pt x="1642" y="600"/>
                    </a:lnTo>
                    <a:lnTo>
                      <a:pt x="1714" y="480"/>
                    </a:lnTo>
                    <a:lnTo>
                      <a:pt x="1846" y="420"/>
                    </a:lnTo>
                    <a:lnTo>
                      <a:pt x="2074" y="420"/>
                    </a:lnTo>
                    <a:lnTo>
                      <a:pt x="2218" y="336"/>
                    </a:lnTo>
                    <a:lnTo>
                      <a:pt x="2350" y="288"/>
                    </a:lnTo>
                    <a:lnTo>
                      <a:pt x="2365" y="131"/>
                    </a:lnTo>
                    <a:lnTo>
                      <a:pt x="2475" y="94"/>
                    </a:lnTo>
                    <a:lnTo>
                      <a:pt x="2650" y="36"/>
                    </a:lnTo>
                    <a:lnTo>
                      <a:pt x="2770" y="72"/>
                    </a:lnTo>
                    <a:lnTo>
                      <a:pt x="2962" y="0"/>
                    </a:lnTo>
                    <a:lnTo>
                      <a:pt x="3118" y="36"/>
                    </a:lnTo>
                    <a:lnTo>
                      <a:pt x="3224" y="67"/>
                    </a:lnTo>
                    <a:lnTo>
                      <a:pt x="3298" y="72"/>
                    </a:lnTo>
                    <a:lnTo>
                      <a:pt x="3380" y="177"/>
                    </a:lnTo>
                    <a:lnTo>
                      <a:pt x="3499" y="195"/>
                    </a:lnTo>
                    <a:lnTo>
                      <a:pt x="3608" y="259"/>
                    </a:lnTo>
                    <a:lnTo>
                      <a:pt x="3718" y="241"/>
                    </a:lnTo>
                    <a:lnTo>
                      <a:pt x="3837" y="222"/>
                    </a:lnTo>
                    <a:lnTo>
                      <a:pt x="3928" y="222"/>
                    </a:lnTo>
                    <a:lnTo>
                      <a:pt x="4056" y="213"/>
                    </a:lnTo>
                    <a:lnTo>
                      <a:pt x="4148" y="222"/>
                    </a:lnTo>
                    <a:lnTo>
                      <a:pt x="4248" y="250"/>
                    </a:lnTo>
                    <a:lnTo>
                      <a:pt x="4349" y="259"/>
                    </a:lnTo>
                    <a:lnTo>
                      <a:pt x="4449" y="332"/>
                    </a:lnTo>
                    <a:lnTo>
                      <a:pt x="4459" y="487"/>
                    </a:lnTo>
                    <a:lnTo>
                      <a:pt x="4513" y="625"/>
                    </a:lnTo>
                    <a:lnTo>
                      <a:pt x="4559" y="743"/>
                    </a:lnTo>
                    <a:lnTo>
                      <a:pt x="4587" y="935"/>
                    </a:lnTo>
                    <a:lnTo>
                      <a:pt x="4623" y="1073"/>
                    </a:lnTo>
                    <a:lnTo>
                      <a:pt x="4641" y="1237"/>
                    </a:lnTo>
                    <a:lnTo>
                      <a:pt x="4596" y="1356"/>
                    </a:lnTo>
                    <a:lnTo>
                      <a:pt x="4715" y="1502"/>
                    </a:lnTo>
                    <a:lnTo>
                      <a:pt x="4779" y="1685"/>
                    </a:lnTo>
                    <a:lnTo>
                      <a:pt x="4870" y="1841"/>
                    </a:lnTo>
                    <a:close/>
                  </a:path>
                </a:pathLst>
              </a:custGeom>
              <a:solidFill>
                <a:srgbClr val="FFC0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a:defRPr/>
                </a:pPr>
                <a:endParaRPr lang="zh-CN" altLang="en-US" kern="0" smtClean="0">
                  <a:solidFill>
                    <a:sysClr val="windowText" lastClr="000000"/>
                  </a:solidFill>
                  <a:latin typeface="Calibri" panose="020F0502020204030204"/>
                  <a:ea typeface="宋体" panose="02010600030101010101" pitchFamily="2" charset="-122"/>
                </a:endParaRPr>
              </a:p>
            </p:txBody>
          </p:sp>
          <p:sp>
            <p:nvSpPr>
              <p:cNvPr id="55" name="Freeform 55"/>
              <p:cNvSpPr>
                <a:spLocks/>
              </p:cNvSpPr>
              <p:nvPr/>
            </p:nvSpPr>
            <p:spPr bwMode="auto">
              <a:xfrm>
                <a:off x="4832773" y="2616200"/>
                <a:ext cx="576263" cy="554038"/>
              </a:xfrm>
              <a:custGeom>
                <a:avLst/>
                <a:gdLst>
                  <a:gd name="T0" fmla="*/ 1362 w 1792"/>
                  <a:gd name="T1" fmla="*/ 27 h 1740"/>
                  <a:gd name="T2" fmla="*/ 1252 w 1792"/>
                  <a:gd name="T3" fmla="*/ 46 h 1740"/>
                  <a:gd name="T4" fmla="*/ 1142 w 1792"/>
                  <a:gd name="T5" fmla="*/ 128 h 1740"/>
                  <a:gd name="T6" fmla="*/ 1042 w 1792"/>
                  <a:gd name="T7" fmla="*/ 54 h 1740"/>
                  <a:gd name="T8" fmla="*/ 868 w 1792"/>
                  <a:gd name="T9" fmla="*/ 27 h 1740"/>
                  <a:gd name="T10" fmla="*/ 868 w 1792"/>
                  <a:gd name="T11" fmla="*/ 183 h 1740"/>
                  <a:gd name="T12" fmla="*/ 813 w 1792"/>
                  <a:gd name="T13" fmla="*/ 257 h 1740"/>
                  <a:gd name="T14" fmla="*/ 813 w 1792"/>
                  <a:gd name="T15" fmla="*/ 383 h 1740"/>
                  <a:gd name="T16" fmla="*/ 669 w 1792"/>
                  <a:gd name="T17" fmla="*/ 501 h 1740"/>
                  <a:gd name="T18" fmla="*/ 658 w 1792"/>
                  <a:gd name="T19" fmla="*/ 657 h 1740"/>
                  <a:gd name="T20" fmla="*/ 567 w 1792"/>
                  <a:gd name="T21" fmla="*/ 720 h 1740"/>
                  <a:gd name="T22" fmla="*/ 438 w 1792"/>
                  <a:gd name="T23" fmla="*/ 695 h 1740"/>
                  <a:gd name="T24" fmla="*/ 300 w 1792"/>
                  <a:gd name="T25" fmla="*/ 677 h 1740"/>
                  <a:gd name="T26" fmla="*/ 219 w 1792"/>
                  <a:gd name="T27" fmla="*/ 729 h 1740"/>
                  <a:gd name="T28" fmla="*/ 219 w 1792"/>
                  <a:gd name="T29" fmla="*/ 873 h 1740"/>
                  <a:gd name="T30" fmla="*/ 192 w 1792"/>
                  <a:gd name="T31" fmla="*/ 1041 h 1740"/>
                  <a:gd name="T32" fmla="*/ 97 w 1792"/>
                  <a:gd name="T33" fmla="*/ 1137 h 1740"/>
                  <a:gd name="T34" fmla="*/ 0 w 1792"/>
                  <a:gd name="T35" fmla="*/ 1244 h 1740"/>
                  <a:gd name="T36" fmla="*/ 111 w 1792"/>
                  <a:gd name="T37" fmla="*/ 1326 h 1740"/>
                  <a:gd name="T38" fmla="*/ 255 w 1792"/>
                  <a:gd name="T39" fmla="*/ 1272 h 1740"/>
                  <a:gd name="T40" fmla="*/ 375 w 1792"/>
                  <a:gd name="T41" fmla="*/ 1383 h 1740"/>
                  <a:gd name="T42" fmla="*/ 411 w 1792"/>
                  <a:gd name="T43" fmla="*/ 1481 h 1740"/>
                  <a:gd name="T44" fmla="*/ 520 w 1792"/>
                  <a:gd name="T45" fmla="*/ 1536 h 1740"/>
                  <a:gd name="T46" fmla="*/ 615 w 1792"/>
                  <a:gd name="T47" fmla="*/ 1548 h 1740"/>
                  <a:gd name="T48" fmla="*/ 796 w 1792"/>
                  <a:gd name="T49" fmla="*/ 1679 h 1740"/>
                  <a:gd name="T50" fmla="*/ 921 w 1792"/>
                  <a:gd name="T51" fmla="*/ 1740 h 1740"/>
                  <a:gd name="T52" fmla="*/ 983 w 1792"/>
                  <a:gd name="T53" fmla="*/ 1647 h 1740"/>
                  <a:gd name="T54" fmla="*/ 1047 w 1792"/>
                  <a:gd name="T55" fmla="*/ 1555 h 1740"/>
                  <a:gd name="T56" fmla="*/ 1197 w 1792"/>
                  <a:gd name="T57" fmla="*/ 1463 h 1740"/>
                  <a:gd name="T58" fmla="*/ 1344 w 1792"/>
                  <a:gd name="T59" fmla="*/ 1435 h 1740"/>
                  <a:gd name="T60" fmla="*/ 1417 w 1792"/>
                  <a:gd name="T61" fmla="*/ 1353 h 1740"/>
                  <a:gd name="T62" fmla="*/ 1472 w 1792"/>
                  <a:gd name="T63" fmla="*/ 1262 h 1740"/>
                  <a:gd name="T64" fmla="*/ 1371 w 1792"/>
                  <a:gd name="T65" fmla="*/ 1225 h 1740"/>
                  <a:gd name="T66" fmla="*/ 1298 w 1792"/>
                  <a:gd name="T67" fmla="*/ 1189 h 1740"/>
                  <a:gd name="T68" fmla="*/ 1197 w 1792"/>
                  <a:gd name="T69" fmla="*/ 1152 h 1740"/>
                  <a:gd name="T70" fmla="*/ 1115 w 1792"/>
                  <a:gd name="T71" fmla="*/ 1088 h 1740"/>
                  <a:gd name="T72" fmla="*/ 1124 w 1792"/>
                  <a:gd name="T73" fmla="*/ 1006 h 1740"/>
                  <a:gd name="T74" fmla="*/ 1170 w 1792"/>
                  <a:gd name="T75" fmla="*/ 914 h 1740"/>
                  <a:gd name="T76" fmla="*/ 1298 w 1792"/>
                  <a:gd name="T77" fmla="*/ 914 h 1740"/>
                  <a:gd name="T78" fmla="*/ 1426 w 1792"/>
                  <a:gd name="T79" fmla="*/ 896 h 1740"/>
                  <a:gd name="T80" fmla="*/ 1481 w 1792"/>
                  <a:gd name="T81" fmla="*/ 805 h 1740"/>
                  <a:gd name="T82" fmla="*/ 1508 w 1792"/>
                  <a:gd name="T83" fmla="*/ 667 h 1740"/>
                  <a:gd name="T84" fmla="*/ 1572 w 1792"/>
                  <a:gd name="T85" fmla="*/ 567 h 1740"/>
                  <a:gd name="T86" fmla="*/ 1618 w 1792"/>
                  <a:gd name="T87" fmla="*/ 466 h 1740"/>
                  <a:gd name="T88" fmla="*/ 1627 w 1792"/>
                  <a:gd name="T89" fmla="*/ 393 h 1740"/>
                  <a:gd name="T90" fmla="*/ 1700 w 1792"/>
                  <a:gd name="T91" fmla="*/ 347 h 1740"/>
                  <a:gd name="T92" fmla="*/ 1792 w 1792"/>
                  <a:gd name="T93" fmla="*/ 302 h 1740"/>
                  <a:gd name="T94" fmla="*/ 1792 w 1792"/>
                  <a:gd name="T95" fmla="*/ 201 h 1740"/>
                  <a:gd name="T96" fmla="*/ 1682 w 1792"/>
                  <a:gd name="T97" fmla="*/ 183 h 1740"/>
                  <a:gd name="T98" fmla="*/ 1645 w 1792"/>
                  <a:gd name="T99" fmla="*/ 82 h 1740"/>
                  <a:gd name="T100" fmla="*/ 1545 w 1792"/>
                  <a:gd name="T101" fmla="*/ 18 h 1740"/>
                  <a:gd name="T102" fmla="*/ 1444 w 1792"/>
                  <a:gd name="T103" fmla="*/ 0 h 1740"/>
                  <a:gd name="T104" fmla="*/ 1362 w 1792"/>
                  <a:gd name="T105" fmla="*/ 27 h 1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92" h="1740">
                    <a:moveTo>
                      <a:pt x="1362" y="27"/>
                    </a:moveTo>
                    <a:lnTo>
                      <a:pt x="1252" y="46"/>
                    </a:lnTo>
                    <a:lnTo>
                      <a:pt x="1142" y="128"/>
                    </a:lnTo>
                    <a:lnTo>
                      <a:pt x="1042" y="54"/>
                    </a:lnTo>
                    <a:lnTo>
                      <a:pt x="868" y="27"/>
                    </a:lnTo>
                    <a:lnTo>
                      <a:pt x="868" y="183"/>
                    </a:lnTo>
                    <a:lnTo>
                      <a:pt x="813" y="257"/>
                    </a:lnTo>
                    <a:lnTo>
                      <a:pt x="813" y="383"/>
                    </a:lnTo>
                    <a:lnTo>
                      <a:pt x="669" y="501"/>
                    </a:lnTo>
                    <a:lnTo>
                      <a:pt x="658" y="657"/>
                    </a:lnTo>
                    <a:lnTo>
                      <a:pt x="567" y="720"/>
                    </a:lnTo>
                    <a:lnTo>
                      <a:pt x="438" y="695"/>
                    </a:lnTo>
                    <a:lnTo>
                      <a:pt x="300" y="677"/>
                    </a:lnTo>
                    <a:lnTo>
                      <a:pt x="219" y="729"/>
                    </a:lnTo>
                    <a:lnTo>
                      <a:pt x="219" y="873"/>
                    </a:lnTo>
                    <a:lnTo>
                      <a:pt x="192" y="1041"/>
                    </a:lnTo>
                    <a:lnTo>
                      <a:pt x="97" y="1137"/>
                    </a:lnTo>
                    <a:lnTo>
                      <a:pt x="0" y="1244"/>
                    </a:lnTo>
                    <a:lnTo>
                      <a:pt x="111" y="1326"/>
                    </a:lnTo>
                    <a:lnTo>
                      <a:pt x="255" y="1272"/>
                    </a:lnTo>
                    <a:lnTo>
                      <a:pt x="375" y="1383"/>
                    </a:lnTo>
                    <a:lnTo>
                      <a:pt x="411" y="1481"/>
                    </a:lnTo>
                    <a:lnTo>
                      <a:pt x="520" y="1536"/>
                    </a:lnTo>
                    <a:lnTo>
                      <a:pt x="615" y="1548"/>
                    </a:lnTo>
                    <a:lnTo>
                      <a:pt x="796" y="1679"/>
                    </a:lnTo>
                    <a:lnTo>
                      <a:pt x="921" y="1740"/>
                    </a:lnTo>
                    <a:lnTo>
                      <a:pt x="983" y="1647"/>
                    </a:lnTo>
                    <a:lnTo>
                      <a:pt x="1047" y="1555"/>
                    </a:lnTo>
                    <a:lnTo>
                      <a:pt x="1197" y="1463"/>
                    </a:lnTo>
                    <a:lnTo>
                      <a:pt x="1344" y="1435"/>
                    </a:lnTo>
                    <a:lnTo>
                      <a:pt x="1417" y="1353"/>
                    </a:lnTo>
                    <a:lnTo>
                      <a:pt x="1472" y="1262"/>
                    </a:lnTo>
                    <a:lnTo>
                      <a:pt x="1371" y="1225"/>
                    </a:lnTo>
                    <a:lnTo>
                      <a:pt x="1298" y="1189"/>
                    </a:lnTo>
                    <a:lnTo>
                      <a:pt x="1197" y="1152"/>
                    </a:lnTo>
                    <a:lnTo>
                      <a:pt x="1115" y="1088"/>
                    </a:lnTo>
                    <a:lnTo>
                      <a:pt x="1124" y="1006"/>
                    </a:lnTo>
                    <a:lnTo>
                      <a:pt x="1170" y="914"/>
                    </a:lnTo>
                    <a:lnTo>
                      <a:pt x="1298" y="914"/>
                    </a:lnTo>
                    <a:lnTo>
                      <a:pt x="1426" y="896"/>
                    </a:lnTo>
                    <a:lnTo>
                      <a:pt x="1481" y="805"/>
                    </a:lnTo>
                    <a:lnTo>
                      <a:pt x="1508" y="667"/>
                    </a:lnTo>
                    <a:lnTo>
                      <a:pt x="1572" y="567"/>
                    </a:lnTo>
                    <a:lnTo>
                      <a:pt x="1618" y="466"/>
                    </a:lnTo>
                    <a:lnTo>
                      <a:pt x="1627" y="393"/>
                    </a:lnTo>
                    <a:lnTo>
                      <a:pt x="1700" y="347"/>
                    </a:lnTo>
                    <a:lnTo>
                      <a:pt x="1792" y="302"/>
                    </a:lnTo>
                    <a:lnTo>
                      <a:pt x="1792" y="201"/>
                    </a:lnTo>
                    <a:lnTo>
                      <a:pt x="1682" y="183"/>
                    </a:lnTo>
                    <a:lnTo>
                      <a:pt x="1645" y="82"/>
                    </a:lnTo>
                    <a:lnTo>
                      <a:pt x="1545" y="18"/>
                    </a:lnTo>
                    <a:lnTo>
                      <a:pt x="1444" y="0"/>
                    </a:lnTo>
                    <a:lnTo>
                      <a:pt x="1362" y="27"/>
                    </a:lnTo>
                    <a:close/>
                  </a:path>
                </a:pathLst>
              </a:custGeom>
              <a:solidFill>
                <a:srgbClr val="F5B90F"/>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fontAlgn="base">
                  <a:spcBef>
                    <a:spcPct val="0"/>
                  </a:spcBef>
                  <a:spcAft>
                    <a:spcPct val="0"/>
                  </a:spcAft>
                  <a:defRPr/>
                </a:pPr>
                <a:endParaRPr lang="zh-CN" altLang="en-US" b="1" kern="0" smtClean="0">
                  <a:solidFill>
                    <a:srgbClr val="000000"/>
                  </a:solidFill>
                  <a:latin typeface="Calibri" panose="020F0502020204030204"/>
                  <a:ea typeface="宋体" panose="02010600030101010101" pitchFamily="2" charset="-122"/>
                </a:endParaRPr>
              </a:p>
            </p:txBody>
          </p:sp>
          <p:sp>
            <p:nvSpPr>
              <p:cNvPr id="56" name="Freeform 56"/>
              <p:cNvSpPr>
                <a:spLocks/>
              </p:cNvSpPr>
              <p:nvPr/>
            </p:nvSpPr>
            <p:spPr bwMode="auto">
              <a:xfrm>
                <a:off x="5128048" y="2282825"/>
                <a:ext cx="1074738" cy="1085850"/>
              </a:xfrm>
              <a:custGeom>
                <a:avLst/>
                <a:gdLst>
                  <a:gd name="T0" fmla="*/ 306 w 3330"/>
                  <a:gd name="T1" fmla="*/ 997 h 3414"/>
                  <a:gd name="T2" fmla="*/ 550 w 3330"/>
                  <a:gd name="T3" fmla="*/ 913 h 3414"/>
                  <a:gd name="T4" fmla="*/ 825 w 3330"/>
                  <a:gd name="T5" fmla="*/ 886 h 3414"/>
                  <a:gd name="T6" fmla="*/ 1071 w 3330"/>
                  <a:gd name="T7" fmla="*/ 705 h 3414"/>
                  <a:gd name="T8" fmla="*/ 1074 w 3330"/>
                  <a:gd name="T9" fmla="*/ 1050 h 3414"/>
                  <a:gd name="T10" fmla="*/ 1363 w 3330"/>
                  <a:gd name="T11" fmla="*/ 1114 h 3414"/>
                  <a:gd name="T12" fmla="*/ 1551 w 3330"/>
                  <a:gd name="T13" fmla="*/ 832 h 3414"/>
                  <a:gd name="T14" fmla="*/ 1666 w 3330"/>
                  <a:gd name="T15" fmla="*/ 568 h 3414"/>
                  <a:gd name="T16" fmla="*/ 1972 w 3330"/>
                  <a:gd name="T17" fmla="*/ 567 h 3414"/>
                  <a:gd name="T18" fmla="*/ 2235 w 3330"/>
                  <a:gd name="T19" fmla="*/ 469 h 3414"/>
                  <a:gd name="T20" fmla="*/ 2608 w 3330"/>
                  <a:gd name="T21" fmla="*/ 678 h 3414"/>
                  <a:gd name="T22" fmla="*/ 2535 w 3330"/>
                  <a:gd name="T23" fmla="*/ 946 h 3414"/>
                  <a:gd name="T24" fmla="*/ 2782 w 3330"/>
                  <a:gd name="T25" fmla="*/ 1003 h 3414"/>
                  <a:gd name="T26" fmla="*/ 2793 w 3330"/>
                  <a:gd name="T27" fmla="*/ 729 h 3414"/>
                  <a:gd name="T28" fmla="*/ 2875 w 3330"/>
                  <a:gd name="T29" fmla="*/ 615 h 3414"/>
                  <a:gd name="T30" fmla="*/ 2781 w 3330"/>
                  <a:gd name="T31" fmla="*/ 339 h 3414"/>
                  <a:gd name="T32" fmla="*/ 3028 w 3330"/>
                  <a:gd name="T33" fmla="*/ 61 h 3414"/>
                  <a:gd name="T34" fmla="*/ 3239 w 3330"/>
                  <a:gd name="T35" fmla="*/ 118 h 3414"/>
                  <a:gd name="T36" fmla="*/ 3330 w 3330"/>
                  <a:gd name="T37" fmla="*/ 530 h 3414"/>
                  <a:gd name="T38" fmla="*/ 3293 w 3330"/>
                  <a:gd name="T39" fmla="*/ 1161 h 3414"/>
                  <a:gd name="T40" fmla="*/ 3248 w 3330"/>
                  <a:gd name="T41" fmla="*/ 1664 h 3414"/>
                  <a:gd name="T42" fmla="*/ 3193 w 3330"/>
                  <a:gd name="T43" fmla="*/ 1984 h 3414"/>
                  <a:gd name="T44" fmla="*/ 2891 w 3330"/>
                  <a:gd name="T45" fmla="*/ 1837 h 3414"/>
                  <a:gd name="T46" fmla="*/ 2617 w 3330"/>
                  <a:gd name="T47" fmla="*/ 1810 h 3414"/>
                  <a:gd name="T48" fmla="*/ 2434 w 3330"/>
                  <a:gd name="T49" fmla="*/ 2066 h 3414"/>
                  <a:gd name="T50" fmla="*/ 2178 w 3330"/>
                  <a:gd name="T51" fmla="*/ 2432 h 3414"/>
                  <a:gd name="T52" fmla="*/ 2205 w 3330"/>
                  <a:gd name="T53" fmla="*/ 2742 h 3414"/>
                  <a:gd name="T54" fmla="*/ 2361 w 3330"/>
                  <a:gd name="T55" fmla="*/ 3008 h 3414"/>
                  <a:gd name="T56" fmla="*/ 2575 w 3330"/>
                  <a:gd name="T57" fmla="*/ 3247 h 3414"/>
                  <a:gd name="T58" fmla="*/ 2065 w 3330"/>
                  <a:gd name="T59" fmla="*/ 3235 h 3414"/>
                  <a:gd name="T60" fmla="*/ 1666 w 3330"/>
                  <a:gd name="T61" fmla="*/ 3282 h 3414"/>
                  <a:gd name="T62" fmla="*/ 1116 w 3330"/>
                  <a:gd name="T63" fmla="*/ 3334 h 3414"/>
                  <a:gd name="T64" fmla="*/ 774 w 3330"/>
                  <a:gd name="T65" fmla="*/ 3037 h 3414"/>
                  <a:gd name="T66" fmla="*/ 405 w 3330"/>
                  <a:gd name="T67" fmla="*/ 2863 h 3414"/>
                  <a:gd name="T68" fmla="*/ 54 w 3330"/>
                  <a:gd name="T69" fmla="*/ 2820 h 3414"/>
                  <a:gd name="T70" fmla="*/ 277 w 3330"/>
                  <a:gd name="T71" fmla="*/ 2514 h 3414"/>
                  <a:gd name="T72" fmla="*/ 550 w 3330"/>
                  <a:gd name="T73" fmla="*/ 2313 h 3414"/>
                  <a:gd name="T74" fmla="*/ 277 w 3330"/>
                  <a:gd name="T75" fmla="*/ 2203 h 3414"/>
                  <a:gd name="T76" fmla="*/ 247 w 3330"/>
                  <a:gd name="T77" fmla="*/ 1966 h 3414"/>
                  <a:gd name="T78" fmla="*/ 559 w 3330"/>
                  <a:gd name="T79" fmla="*/ 1852 h 3414"/>
                  <a:gd name="T80" fmla="*/ 697 w 3330"/>
                  <a:gd name="T81" fmla="*/ 1516 h 3414"/>
                  <a:gd name="T82" fmla="*/ 871 w 3330"/>
                  <a:gd name="T83" fmla="*/ 1353 h 3414"/>
                  <a:gd name="T84" fmla="*/ 726 w 3330"/>
                  <a:gd name="T85" fmla="*/ 1134 h 3414"/>
                  <a:gd name="T86" fmla="*/ 441 w 3330"/>
                  <a:gd name="T87" fmla="*/ 1077 h 3414"/>
                  <a:gd name="T88" fmla="*/ 121 w 3330"/>
                  <a:gd name="T89" fmla="*/ 1107 h 3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30" h="3414">
                    <a:moveTo>
                      <a:pt x="121" y="1107"/>
                    </a:moveTo>
                    <a:lnTo>
                      <a:pt x="211" y="1024"/>
                    </a:lnTo>
                    <a:lnTo>
                      <a:pt x="306" y="997"/>
                    </a:lnTo>
                    <a:lnTo>
                      <a:pt x="321" y="933"/>
                    </a:lnTo>
                    <a:lnTo>
                      <a:pt x="424" y="904"/>
                    </a:lnTo>
                    <a:lnTo>
                      <a:pt x="550" y="913"/>
                    </a:lnTo>
                    <a:lnTo>
                      <a:pt x="649" y="831"/>
                    </a:lnTo>
                    <a:lnTo>
                      <a:pt x="733" y="897"/>
                    </a:lnTo>
                    <a:lnTo>
                      <a:pt x="825" y="886"/>
                    </a:lnTo>
                    <a:lnTo>
                      <a:pt x="844" y="805"/>
                    </a:lnTo>
                    <a:lnTo>
                      <a:pt x="927" y="741"/>
                    </a:lnTo>
                    <a:lnTo>
                      <a:pt x="1071" y="705"/>
                    </a:lnTo>
                    <a:lnTo>
                      <a:pt x="1053" y="805"/>
                    </a:lnTo>
                    <a:lnTo>
                      <a:pt x="1026" y="904"/>
                    </a:lnTo>
                    <a:lnTo>
                      <a:pt x="1074" y="1050"/>
                    </a:lnTo>
                    <a:lnTo>
                      <a:pt x="1147" y="1143"/>
                    </a:lnTo>
                    <a:lnTo>
                      <a:pt x="1270" y="1153"/>
                    </a:lnTo>
                    <a:lnTo>
                      <a:pt x="1363" y="1114"/>
                    </a:lnTo>
                    <a:lnTo>
                      <a:pt x="1356" y="1035"/>
                    </a:lnTo>
                    <a:lnTo>
                      <a:pt x="1453" y="906"/>
                    </a:lnTo>
                    <a:lnTo>
                      <a:pt x="1551" y="832"/>
                    </a:lnTo>
                    <a:lnTo>
                      <a:pt x="1675" y="748"/>
                    </a:lnTo>
                    <a:lnTo>
                      <a:pt x="1638" y="675"/>
                    </a:lnTo>
                    <a:lnTo>
                      <a:pt x="1666" y="568"/>
                    </a:lnTo>
                    <a:lnTo>
                      <a:pt x="1740" y="585"/>
                    </a:lnTo>
                    <a:lnTo>
                      <a:pt x="1830" y="547"/>
                    </a:lnTo>
                    <a:lnTo>
                      <a:pt x="1972" y="567"/>
                    </a:lnTo>
                    <a:lnTo>
                      <a:pt x="2070" y="613"/>
                    </a:lnTo>
                    <a:lnTo>
                      <a:pt x="2121" y="513"/>
                    </a:lnTo>
                    <a:lnTo>
                      <a:pt x="2235" y="469"/>
                    </a:lnTo>
                    <a:lnTo>
                      <a:pt x="2331" y="520"/>
                    </a:lnTo>
                    <a:lnTo>
                      <a:pt x="2439" y="559"/>
                    </a:lnTo>
                    <a:lnTo>
                      <a:pt x="2608" y="678"/>
                    </a:lnTo>
                    <a:lnTo>
                      <a:pt x="2589" y="748"/>
                    </a:lnTo>
                    <a:lnTo>
                      <a:pt x="2535" y="807"/>
                    </a:lnTo>
                    <a:lnTo>
                      <a:pt x="2535" y="946"/>
                    </a:lnTo>
                    <a:lnTo>
                      <a:pt x="2572" y="1042"/>
                    </a:lnTo>
                    <a:lnTo>
                      <a:pt x="2661" y="1042"/>
                    </a:lnTo>
                    <a:lnTo>
                      <a:pt x="2782" y="1003"/>
                    </a:lnTo>
                    <a:lnTo>
                      <a:pt x="2856" y="906"/>
                    </a:lnTo>
                    <a:lnTo>
                      <a:pt x="2718" y="813"/>
                    </a:lnTo>
                    <a:lnTo>
                      <a:pt x="2793" y="729"/>
                    </a:lnTo>
                    <a:lnTo>
                      <a:pt x="2902" y="741"/>
                    </a:lnTo>
                    <a:lnTo>
                      <a:pt x="2973" y="657"/>
                    </a:lnTo>
                    <a:lnTo>
                      <a:pt x="2875" y="615"/>
                    </a:lnTo>
                    <a:lnTo>
                      <a:pt x="2842" y="571"/>
                    </a:lnTo>
                    <a:lnTo>
                      <a:pt x="2764" y="501"/>
                    </a:lnTo>
                    <a:lnTo>
                      <a:pt x="2781" y="339"/>
                    </a:lnTo>
                    <a:lnTo>
                      <a:pt x="2755" y="165"/>
                    </a:lnTo>
                    <a:lnTo>
                      <a:pt x="2898" y="82"/>
                    </a:lnTo>
                    <a:lnTo>
                      <a:pt x="3028" y="61"/>
                    </a:lnTo>
                    <a:lnTo>
                      <a:pt x="3147" y="55"/>
                    </a:lnTo>
                    <a:lnTo>
                      <a:pt x="3202" y="0"/>
                    </a:lnTo>
                    <a:lnTo>
                      <a:pt x="3239" y="118"/>
                    </a:lnTo>
                    <a:lnTo>
                      <a:pt x="3239" y="265"/>
                    </a:lnTo>
                    <a:lnTo>
                      <a:pt x="3284" y="384"/>
                    </a:lnTo>
                    <a:lnTo>
                      <a:pt x="3330" y="530"/>
                    </a:lnTo>
                    <a:lnTo>
                      <a:pt x="3303" y="694"/>
                    </a:lnTo>
                    <a:lnTo>
                      <a:pt x="3293" y="886"/>
                    </a:lnTo>
                    <a:lnTo>
                      <a:pt x="3293" y="1161"/>
                    </a:lnTo>
                    <a:lnTo>
                      <a:pt x="3266" y="1426"/>
                    </a:lnTo>
                    <a:lnTo>
                      <a:pt x="3229" y="1545"/>
                    </a:lnTo>
                    <a:lnTo>
                      <a:pt x="3248" y="1664"/>
                    </a:lnTo>
                    <a:lnTo>
                      <a:pt x="3184" y="1746"/>
                    </a:lnTo>
                    <a:lnTo>
                      <a:pt x="3202" y="1856"/>
                    </a:lnTo>
                    <a:lnTo>
                      <a:pt x="3193" y="1984"/>
                    </a:lnTo>
                    <a:lnTo>
                      <a:pt x="3129" y="2011"/>
                    </a:lnTo>
                    <a:lnTo>
                      <a:pt x="2983" y="1901"/>
                    </a:lnTo>
                    <a:lnTo>
                      <a:pt x="2891" y="1837"/>
                    </a:lnTo>
                    <a:lnTo>
                      <a:pt x="2791" y="1755"/>
                    </a:lnTo>
                    <a:lnTo>
                      <a:pt x="2708" y="1764"/>
                    </a:lnTo>
                    <a:lnTo>
                      <a:pt x="2617" y="1810"/>
                    </a:lnTo>
                    <a:lnTo>
                      <a:pt x="2589" y="1865"/>
                    </a:lnTo>
                    <a:lnTo>
                      <a:pt x="2480" y="1974"/>
                    </a:lnTo>
                    <a:lnTo>
                      <a:pt x="2434" y="2066"/>
                    </a:lnTo>
                    <a:lnTo>
                      <a:pt x="2352" y="2185"/>
                    </a:lnTo>
                    <a:lnTo>
                      <a:pt x="2224" y="2322"/>
                    </a:lnTo>
                    <a:lnTo>
                      <a:pt x="2178" y="2432"/>
                    </a:lnTo>
                    <a:lnTo>
                      <a:pt x="2187" y="2569"/>
                    </a:lnTo>
                    <a:lnTo>
                      <a:pt x="2187" y="2651"/>
                    </a:lnTo>
                    <a:lnTo>
                      <a:pt x="2205" y="2742"/>
                    </a:lnTo>
                    <a:lnTo>
                      <a:pt x="2288" y="2779"/>
                    </a:lnTo>
                    <a:lnTo>
                      <a:pt x="2297" y="2916"/>
                    </a:lnTo>
                    <a:lnTo>
                      <a:pt x="2361" y="3008"/>
                    </a:lnTo>
                    <a:lnTo>
                      <a:pt x="2407" y="3108"/>
                    </a:lnTo>
                    <a:lnTo>
                      <a:pt x="2498" y="3181"/>
                    </a:lnTo>
                    <a:lnTo>
                      <a:pt x="2575" y="3247"/>
                    </a:lnTo>
                    <a:lnTo>
                      <a:pt x="2494" y="3283"/>
                    </a:lnTo>
                    <a:lnTo>
                      <a:pt x="2341" y="3294"/>
                    </a:lnTo>
                    <a:lnTo>
                      <a:pt x="2065" y="3235"/>
                    </a:lnTo>
                    <a:lnTo>
                      <a:pt x="1930" y="3259"/>
                    </a:lnTo>
                    <a:lnTo>
                      <a:pt x="1824" y="3198"/>
                    </a:lnTo>
                    <a:lnTo>
                      <a:pt x="1666" y="3282"/>
                    </a:lnTo>
                    <a:lnTo>
                      <a:pt x="1389" y="3283"/>
                    </a:lnTo>
                    <a:lnTo>
                      <a:pt x="1236" y="3414"/>
                    </a:lnTo>
                    <a:lnTo>
                      <a:pt x="1116" y="3334"/>
                    </a:lnTo>
                    <a:lnTo>
                      <a:pt x="1057" y="3225"/>
                    </a:lnTo>
                    <a:lnTo>
                      <a:pt x="933" y="3160"/>
                    </a:lnTo>
                    <a:lnTo>
                      <a:pt x="774" y="3037"/>
                    </a:lnTo>
                    <a:lnTo>
                      <a:pt x="633" y="2913"/>
                    </a:lnTo>
                    <a:lnTo>
                      <a:pt x="514" y="2935"/>
                    </a:lnTo>
                    <a:lnTo>
                      <a:pt x="405" y="2863"/>
                    </a:lnTo>
                    <a:lnTo>
                      <a:pt x="337" y="2899"/>
                    </a:lnTo>
                    <a:lnTo>
                      <a:pt x="235" y="2874"/>
                    </a:lnTo>
                    <a:lnTo>
                      <a:pt x="54" y="2820"/>
                    </a:lnTo>
                    <a:lnTo>
                      <a:pt x="0" y="2790"/>
                    </a:lnTo>
                    <a:lnTo>
                      <a:pt x="127" y="2604"/>
                    </a:lnTo>
                    <a:lnTo>
                      <a:pt x="277" y="2514"/>
                    </a:lnTo>
                    <a:lnTo>
                      <a:pt x="423" y="2485"/>
                    </a:lnTo>
                    <a:lnTo>
                      <a:pt x="502" y="2395"/>
                    </a:lnTo>
                    <a:lnTo>
                      <a:pt x="550" y="2313"/>
                    </a:lnTo>
                    <a:lnTo>
                      <a:pt x="451" y="2277"/>
                    </a:lnTo>
                    <a:lnTo>
                      <a:pt x="382" y="2244"/>
                    </a:lnTo>
                    <a:lnTo>
                      <a:pt x="277" y="2203"/>
                    </a:lnTo>
                    <a:lnTo>
                      <a:pt x="195" y="2139"/>
                    </a:lnTo>
                    <a:lnTo>
                      <a:pt x="204" y="2058"/>
                    </a:lnTo>
                    <a:lnTo>
                      <a:pt x="247" y="1966"/>
                    </a:lnTo>
                    <a:lnTo>
                      <a:pt x="375" y="1965"/>
                    </a:lnTo>
                    <a:lnTo>
                      <a:pt x="507" y="1947"/>
                    </a:lnTo>
                    <a:lnTo>
                      <a:pt x="559" y="1852"/>
                    </a:lnTo>
                    <a:lnTo>
                      <a:pt x="588" y="1717"/>
                    </a:lnTo>
                    <a:lnTo>
                      <a:pt x="654" y="1614"/>
                    </a:lnTo>
                    <a:lnTo>
                      <a:pt x="697" y="1516"/>
                    </a:lnTo>
                    <a:lnTo>
                      <a:pt x="706" y="1444"/>
                    </a:lnTo>
                    <a:lnTo>
                      <a:pt x="783" y="1395"/>
                    </a:lnTo>
                    <a:lnTo>
                      <a:pt x="871" y="1353"/>
                    </a:lnTo>
                    <a:lnTo>
                      <a:pt x="871" y="1252"/>
                    </a:lnTo>
                    <a:lnTo>
                      <a:pt x="762" y="1236"/>
                    </a:lnTo>
                    <a:lnTo>
                      <a:pt x="726" y="1134"/>
                    </a:lnTo>
                    <a:lnTo>
                      <a:pt x="624" y="1069"/>
                    </a:lnTo>
                    <a:lnTo>
                      <a:pt x="523" y="1050"/>
                    </a:lnTo>
                    <a:lnTo>
                      <a:pt x="441" y="1077"/>
                    </a:lnTo>
                    <a:lnTo>
                      <a:pt x="333" y="1098"/>
                    </a:lnTo>
                    <a:lnTo>
                      <a:pt x="220" y="1179"/>
                    </a:lnTo>
                    <a:lnTo>
                      <a:pt x="121" y="1107"/>
                    </a:lnTo>
                    <a:close/>
                  </a:path>
                </a:pathLst>
              </a:custGeom>
              <a:solidFill>
                <a:srgbClr val="C000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a:defRPr/>
                </a:pPr>
                <a:endParaRPr lang="zh-CN" altLang="en-US" kern="0" smtClean="0">
                  <a:solidFill>
                    <a:sysClr val="windowText" lastClr="000000"/>
                  </a:solidFill>
                  <a:latin typeface="Calibri" panose="020F0502020204030204"/>
                  <a:ea typeface="宋体" panose="02010600030101010101" pitchFamily="2" charset="-122"/>
                </a:endParaRPr>
              </a:p>
            </p:txBody>
          </p:sp>
          <p:sp>
            <p:nvSpPr>
              <p:cNvPr id="57" name="Freeform 57"/>
              <p:cNvSpPr>
                <a:spLocks/>
              </p:cNvSpPr>
              <p:nvPr/>
            </p:nvSpPr>
            <p:spPr bwMode="auto">
              <a:xfrm>
                <a:off x="4780386" y="3713163"/>
                <a:ext cx="642938" cy="635000"/>
              </a:xfrm>
              <a:custGeom>
                <a:avLst/>
                <a:gdLst>
                  <a:gd name="T0" fmla="*/ 1169 w 1992"/>
                  <a:gd name="T1" fmla="*/ 27 h 1998"/>
                  <a:gd name="T2" fmla="*/ 989 w 1992"/>
                  <a:gd name="T3" fmla="*/ 70 h 1998"/>
                  <a:gd name="T4" fmla="*/ 879 w 1992"/>
                  <a:gd name="T5" fmla="*/ 154 h 1998"/>
                  <a:gd name="T6" fmla="*/ 696 w 1992"/>
                  <a:gd name="T7" fmla="*/ 216 h 1998"/>
                  <a:gd name="T8" fmla="*/ 587 w 1992"/>
                  <a:gd name="T9" fmla="*/ 373 h 1998"/>
                  <a:gd name="T10" fmla="*/ 444 w 1992"/>
                  <a:gd name="T11" fmla="*/ 492 h 1998"/>
                  <a:gd name="T12" fmla="*/ 386 w 1992"/>
                  <a:gd name="T13" fmla="*/ 619 h 1998"/>
                  <a:gd name="T14" fmla="*/ 291 w 1992"/>
                  <a:gd name="T15" fmla="*/ 751 h 1998"/>
                  <a:gd name="T16" fmla="*/ 156 w 1992"/>
                  <a:gd name="T17" fmla="*/ 912 h 1998"/>
                  <a:gd name="T18" fmla="*/ 0 w 1992"/>
                  <a:gd name="T19" fmla="*/ 972 h 1998"/>
                  <a:gd name="T20" fmla="*/ 24 w 1992"/>
                  <a:gd name="T21" fmla="*/ 1164 h 1998"/>
                  <a:gd name="T22" fmla="*/ 134 w 1992"/>
                  <a:gd name="T23" fmla="*/ 1261 h 1998"/>
                  <a:gd name="T24" fmla="*/ 176 w 1992"/>
                  <a:gd name="T25" fmla="*/ 1416 h 1998"/>
                  <a:gd name="T26" fmla="*/ 228 w 1992"/>
                  <a:gd name="T27" fmla="*/ 1563 h 1998"/>
                  <a:gd name="T28" fmla="*/ 300 w 1992"/>
                  <a:gd name="T29" fmla="*/ 1684 h 1998"/>
                  <a:gd name="T30" fmla="*/ 398 w 1992"/>
                  <a:gd name="T31" fmla="*/ 1786 h 1998"/>
                  <a:gd name="T32" fmla="*/ 488 w 1992"/>
                  <a:gd name="T33" fmla="*/ 1894 h 1998"/>
                  <a:gd name="T34" fmla="*/ 575 w 1992"/>
                  <a:gd name="T35" fmla="*/ 1971 h 1998"/>
                  <a:gd name="T36" fmla="*/ 696 w 1992"/>
                  <a:gd name="T37" fmla="*/ 1995 h 1998"/>
                  <a:gd name="T38" fmla="*/ 819 w 1992"/>
                  <a:gd name="T39" fmla="*/ 1998 h 1998"/>
                  <a:gd name="T40" fmla="*/ 911 w 1992"/>
                  <a:gd name="T41" fmla="*/ 1800 h 1998"/>
                  <a:gd name="T42" fmla="*/ 966 w 1992"/>
                  <a:gd name="T43" fmla="*/ 1705 h 1998"/>
                  <a:gd name="T44" fmla="*/ 1037 w 1992"/>
                  <a:gd name="T45" fmla="*/ 1630 h 1998"/>
                  <a:gd name="T46" fmla="*/ 1082 w 1992"/>
                  <a:gd name="T47" fmla="*/ 1540 h 1998"/>
                  <a:gd name="T48" fmla="*/ 1209 w 1992"/>
                  <a:gd name="T49" fmla="*/ 1512 h 1998"/>
                  <a:gd name="T50" fmla="*/ 1290 w 1992"/>
                  <a:gd name="T51" fmla="*/ 1503 h 1998"/>
                  <a:gd name="T52" fmla="*/ 1391 w 1992"/>
                  <a:gd name="T53" fmla="*/ 1504 h 1998"/>
                  <a:gd name="T54" fmla="*/ 1506 w 1992"/>
                  <a:gd name="T55" fmla="*/ 1467 h 1998"/>
                  <a:gd name="T56" fmla="*/ 1583 w 1992"/>
                  <a:gd name="T57" fmla="*/ 1408 h 1998"/>
                  <a:gd name="T58" fmla="*/ 1649 w 1992"/>
                  <a:gd name="T59" fmla="*/ 1347 h 1998"/>
                  <a:gd name="T60" fmla="*/ 1724 w 1992"/>
                  <a:gd name="T61" fmla="*/ 1263 h 1998"/>
                  <a:gd name="T62" fmla="*/ 1776 w 1992"/>
                  <a:gd name="T63" fmla="*/ 1191 h 1998"/>
                  <a:gd name="T64" fmla="*/ 1752 w 1992"/>
                  <a:gd name="T65" fmla="*/ 1114 h 1998"/>
                  <a:gd name="T66" fmla="*/ 1800 w 1992"/>
                  <a:gd name="T67" fmla="*/ 1023 h 1998"/>
                  <a:gd name="T68" fmla="*/ 1871 w 1992"/>
                  <a:gd name="T69" fmla="*/ 987 h 1998"/>
                  <a:gd name="T70" fmla="*/ 1905 w 1992"/>
                  <a:gd name="T71" fmla="*/ 906 h 1998"/>
                  <a:gd name="T72" fmla="*/ 1968 w 1992"/>
                  <a:gd name="T73" fmla="*/ 810 h 1998"/>
                  <a:gd name="T74" fmla="*/ 1991 w 1992"/>
                  <a:gd name="T75" fmla="*/ 706 h 1998"/>
                  <a:gd name="T76" fmla="*/ 1992 w 1992"/>
                  <a:gd name="T77" fmla="*/ 567 h 1998"/>
                  <a:gd name="T78" fmla="*/ 1887 w 1992"/>
                  <a:gd name="T79" fmla="*/ 436 h 1998"/>
                  <a:gd name="T80" fmla="*/ 1754 w 1992"/>
                  <a:gd name="T81" fmla="*/ 351 h 1998"/>
                  <a:gd name="T82" fmla="*/ 1667 w 1992"/>
                  <a:gd name="T83" fmla="*/ 274 h 1998"/>
                  <a:gd name="T84" fmla="*/ 1571 w 1992"/>
                  <a:gd name="T85" fmla="*/ 135 h 1998"/>
                  <a:gd name="T86" fmla="*/ 1437 w 1992"/>
                  <a:gd name="T87" fmla="*/ 84 h 1998"/>
                  <a:gd name="T88" fmla="*/ 1320 w 1992"/>
                  <a:gd name="T89" fmla="*/ 0 h 1998"/>
                  <a:gd name="T90" fmla="*/ 1169 w 1992"/>
                  <a:gd name="T91" fmla="*/ 27 h 1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92" h="1998">
                    <a:moveTo>
                      <a:pt x="1169" y="27"/>
                    </a:moveTo>
                    <a:lnTo>
                      <a:pt x="989" y="70"/>
                    </a:lnTo>
                    <a:lnTo>
                      <a:pt x="879" y="154"/>
                    </a:lnTo>
                    <a:lnTo>
                      <a:pt x="696" y="216"/>
                    </a:lnTo>
                    <a:lnTo>
                      <a:pt x="587" y="373"/>
                    </a:lnTo>
                    <a:lnTo>
                      <a:pt x="444" y="492"/>
                    </a:lnTo>
                    <a:lnTo>
                      <a:pt x="386" y="619"/>
                    </a:lnTo>
                    <a:lnTo>
                      <a:pt x="291" y="751"/>
                    </a:lnTo>
                    <a:lnTo>
                      <a:pt x="156" y="912"/>
                    </a:lnTo>
                    <a:lnTo>
                      <a:pt x="0" y="972"/>
                    </a:lnTo>
                    <a:lnTo>
                      <a:pt x="24" y="1164"/>
                    </a:lnTo>
                    <a:lnTo>
                      <a:pt x="134" y="1261"/>
                    </a:lnTo>
                    <a:lnTo>
                      <a:pt x="176" y="1416"/>
                    </a:lnTo>
                    <a:lnTo>
                      <a:pt x="228" y="1563"/>
                    </a:lnTo>
                    <a:lnTo>
                      <a:pt x="300" y="1684"/>
                    </a:lnTo>
                    <a:lnTo>
                      <a:pt x="398" y="1786"/>
                    </a:lnTo>
                    <a:lnTo>
                      <a:pt x="488" y="1894"/>
                    </a:lnTo>
                    <a:lnTo>
                      <a:pt x="575" y="1971"/>
                    </a:lnTo>
                    <a:lnTo>
                      <a:pt x="696" y="1995"/>
                    </a:lnTo>
                    <a:lnTo>
                      <a:pt x="819" y="1998"/>
                    </a:lnTo>
                    <a:lnTo>
                      <a:pt x="911" y="1800"/>
                    </a:lnTo>
                    <a:lnTo>
                      <a:pt x="966" y="1705"/>
                    </a:lnTo>
                    <a:lnTo>
                      <a:pt x="1037" y="1630"/>
                    </a:lnTo>
                    <a:lnTo>
                      <a:pt x="1082" y="1540"/>
                    </a:lnTo>
                    <a:lnTo>
                      <a:pt x="1209" y="1512"/>
                    </a:lnTo>
                    <a:lnTo>
                      <a:pt x="1290" y="1503"/>
                    </a:lnTo>
                    <a:lnTo>
                      <a:pt x="1391" y="1504"/>
                    </a:lnTo>
                    <a:lnTo>
                      <a:pt x="1506" y="1467"/>
                    </a:lnTo>
                    <a:lnTo>
                      <a:pt x="1583" y="1408"/>
                    </a:lnTo>
                    <a:lnTo>
                      <a:pt x="1649" y="1347"/>
                    </a:lnTo>
                    <a:lnTo>
                      <a:pt x="1724" y="1263"/>
                    </a:lnTo>
                    <a:lnTo>
                      <a:pt x="1776" y="1191"/>
                    </a:lnTo>
                    <a:lnTo>
                      <a:pt x="1752" y="1114"/>
                    </a:lnTo>
                    <a:lnTo>
                      <a:pt x="1800" y="1023"/>
                    </a:lnTo>
                    <a:lnTo>
                      <a:pt x="1871" y="987"/>
                    </a:lnTo>
                    <a:lnTo>
                      <a:pt x="1905" y="906"/>
                    </a:lnTo>
                    <a:lnTo>
                      <a:pt x="1968" y="810"/>
                    </a:lnTo>
                    <a:lnTo>
                      <a:pt x="1991" y="706"/>
                    </a:lnTo>
                    <a:lnTo>
                      <a:pt x="1992" y="567"/>
                    </a:lnTo>
                    <a:lnTo>
                      <a:pt x="1887" y="436"/>
                    </a:lnTo>
                    <a:lnTo>
                      <a:pt x="1754" y="351"/>
                    </a:lnTo>
                    <a:lnTo>
                      <a:pt x="1667" y="274"/>
                    </a:lnTo>
                    <a:lnTo>
                      <a:pt x="1571" y="135"/>
                    </a:lnTo>
                    <a:lnTo>
                      <a:pt x="1437" y="84"/>
                    </a:lnTo>
                    <a:lnTo>
                      <a:pt x="1320" y="0"/>
                    </a:lnTo>
                    <a:lnTo>
                      <a:pt x="1169" y="27"/>
                    </a:lnTo>
                    <a:close/>
                  </a:path>
                </a:pathLst>
              </a:custGeom>
              <a:solidFill>
                <a:sysClr val="window" lastClr="FFFFFF">
                  <a:lumMod val="65000"/>
                </a:sys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a:defRPr/>
                </a:pPr>
                <a:endParaRPr lang="zh-CN" altLang="en-US" kern="0" smtClean="0">
                  <a:solidFill>
                    <a:sysClr val="windowText" lastClr="000000"/>
                  </a:solidFill>
                  <a:latin typeface="Calibri" panose="020F0502020204030204"/>
                  <a:ea typeface="宋体" panose="02010600030101010101" pitchFamily="2" charset="-122"/>
                </a:endParaRPr>
              </a:p>
            </p:txBody>
          </p:sp>
          <p:grpSp>
            <p:nvGrpSpPr>
              <p:cNvPr id="58" name="组合 97"/>
              <p:cNvGrpSpPr/>
              <p:nvPr/>
            </p:nvGrpSpPr>
            <p:grpSpPr>
              <a:xfrm>
                <a:off x="2480800" y="1177335"/>
                <a:ext cx="2107369" cy="1347547"/>
                <a:chOff x="-3432118" y="4237195"/>
                <a:chExt cx="2107369" cy="1347547"/>
              </a:xfrm>
            </p:grpSpPr>
            <p:sp>
              <p:nvSpPr>
                <p:cNvPr id="61" name="圆角矩形 98"/>
                <p:cNvSpPr/>
                <p:nvPr/>
              </p:nvSpPr>
              <p:spPr>
                <a:xfrm>
                  <a:off x="-3432118" y="4411877"/>
                  <a:ext cx="2107369" cy="1172865"/>
                </a:xfrm>
                <a:prstGeom prst="roundRect">
                  <a:avLst>
                    <a:gd name="adj" fmla="val 11361"/>
                  </a:avLst>
                </a:prstGeom>
                <a:noFill/>
                <a:ln w="9525">
                  <a:solidFill>
                    <a:sysClr val="window" lastClr="FFFFFF">
                      <a:lumMod val="65000"/>
                    </a:sysClr>
                  </a:solidFill>
                  <a:prstDash val="sysDash"/>
                  <a:miter lim="800000"/>
                  <a:headEnd/>
                  <a:tailEnd/>
                </a:ln>
              </p:spPr>
              <p:txBody>
                <a:bodyPr wrap="none" lIns="91405" tIns="45703" rIns="91405" bIns="45703" anchor="ctr"/>
                <a:lstStyle/>
                <a:p>
                  <a:pPr defTabSz="913706">
                    <a:defRPr/>
                  </a:pPr>
                  <a:r>
                    <a:rPr lang="en-US" altLang="zh-CN" kern="0" dirty="0">
                      <a:solidFill>
                        <a:sysClr val="windowText" lastClr="000000"/>
                      </a:solidFill>
                      <a:latin typeface="Calibri" pitchFamily="34" charset="0"/>
                      <a:ea typeface="微软雅黑" pitchFamily="34" charset="-122"/>
                      <a:cs typeface="Calibri" pitchFamily="34" charset="0"/>
                    </a:rPr>
                    <a:t>          </a:t>
                  </a:r>
                  <a:endParaRPr lang="zh-CN" altLang="en-US" kern="0" dirty="0">
                    <a:solidFill>
                      <a:sysClr val="windowText" lastClr="000000"/>
                    </a:solidFill>
                    <a:latin typeface="Calibri" pitchFamily="34" charset="0"/>
                    <a:ea typeface="微软雅黑" pitchFamily="34" charset="-122"/>
                    <a:cs typeface="Calibri" pitchFamily="34" charset="0"/>
                  </a:endParaRPr>
                </a:p>
              </p:txBody>
            </p:sp>
            <p:sp>
              <p:nvSpPr>
                <p:cNvPr id="62" name="圆角矩形 45"/>
                <p:cNvSpPr/>
                <p:nvPr/>
              </p:nvSpPr>
              <p:spPr>
                <a:xfrm>
                  <a:off x="-3169445" y="4237195"/>
                  <a:ext cx="1582020" cy="305368"/>
                </a:xfrm>
                <a:prstGeom prst="roundRect">
                  <a:avLst>
                    <a:gd name="adj" fmla="val 50000"/>
                  </a:avLst>
                </a:prstGeom>
                <a:solidFill>
                  <a:sysClr val="window" lastClr="FFFFFF">
                    <a:lumMod val="75000"/>
                  </a:sysClr>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45703" rIns="0" bIns="45703" anchor="ctr" anchorCtr="1"/>
                <a:lstStyle/>
                <a:p>
                  <a:pPr algn="ctr" fontAlgn="base">
                    <a:spcBef>
                      <a:spcPct val="0"/>
                    </a:spcBef>
                    <a:spcAft>
                      <a:spcPct val="0"/>
                    </a:spcAft>
                    <a:defRPr/>
                  </a:pPr>
                  <a:r>
                    <a:rPr lang="en-US" altLang="zh-CN" sz="1400" b="1" kern="0" dirty="0" smtClean="0">
                      <a:solidFill>
                        <a:prstClr val="black"/>
                      </a:solidFill>
                      <a:latin typeface="Calibri" panose="020F0502020204030204"/>
                      <a:ea typeface="宋体" panose="02010600030101010101" pitchFamily="2" charset="-122"/>
                    </a:rPr>
                    <a:t>Gauteng</a:t>
                  </a:r>
                </a:p>
              </p:txBody>
            </p:sp>
          </p:grpSp>
          <p:cxnSp>
            <p:nvCxnSpPr>
              <p:cNvPr id="59" name="肘形连接符 101"/>
              <p:cNvCxnSpPr/>
              <p:nvPr/>
            </p:nvCxnSpPr>
            <p:spPr>
              <a:xfrm rot="16200000" flipV="1">
                <a:off x="4392377" y="2099297"/>
                <a:ext cx="917719" cy="508677"/>
              </a:xfrm>
              <a:prstGeom prst="bentConnector3">
                <a:avLst>
                  <a:gd name="adj1" fmla="val 100226"/>
                </a:avLst>
              </a:prstGeom>
              <a:noFill/>
              <a:ln w="28575">
                <a:solidFill>
                  <a:srgbClr val="ED7D31"/>
                </a:solidFill>
                <a:prstDash val="sysDash"/>
                <a:miter lim="800000"/>
                <a:headEnd/>
                <a:tailEnd/>
              </a:ln>
            </p:spPr>
          </p:cxnSp>
          <p:sp>
            <p:nvSpPr>
              <p:cNvPr id="60" name="Oval 25"/>
              <p:cNvSpPr>
                <a:spLocks noChangeArrowheads="1"/>
              </p:cNvSpPr>
              <p:nvPr/>
            </p:nvSpPr>
            <p:spPr bwMode="gray">
              <a:xfrm>
                <a:off x="5023990" y="2857357"/>
                <a:ext cx="108821" cy="108821"/>
              </a:xfrm>
              <a:prstGeom prst="ellipse">
                <a:avLst/>
              </a:prstGeom>
              <a:solidFill>
                <a:srgbClr val="ED7D31"/>
              </a:solidFill>
              <a:ln w="12700">
                <a:solidFill>
                  <a:sysClr val="window" lastClr="FFFFFF"/>
                </a:solidFill>
                <a:round/>
                <a:headEnd/>
                <a:tailEnd/>
              </a:ln>
              <a:effectLst>
                <a:outerShdw dist="35921" dir="2700000" sx="66000" sy="66000" algn="ctr" rotWithShape="0">
                  <a:srgbClr val="1C1C1C">
                    <a:alpha val="50000"/>
                  </a:srgbClr>
                </a:outerShdw>
              </a:effectLst>
            </p:spPr>
            <p:txBody>
              <a:bodyPr wrap="none" anchor="ctr"/>
              <a:lstStyle/>
              <a:p>
                <a:pPr>
                  <a:defRPr/>
                </a:pPr>
                <a:endParaRPr lang="zh-CN" altLang="en-US" kern="0" dirty="0" smtClean="0">
                  <a:solidFill>
                    <a:sysClr val="windowText" lastClr="000000"/>
                  </a:solidFill>
                  <a:latin typeface="Calibri" pitchFamily="34" charset="0"/>
                  <a:ea typeface="宋体" panose="02010600030101010101" pitchFamily="2" charset="-122"/>
                </a:endParaRPr>
              </a:p>
            </p:txBody>
          </p:sp>
        </p:grpSp>
        <p:grpSp>
          <p:nvGrpSpPr>
            <p:cNvPr id="41" name="Group 40"/>
            <p:cNvGrpSpPr/>
            <p:nvPr/>
          </p:nvGrpSpPr>
          <p:grpSpPr>
            <a:xfrm>
              <a:off x="3760067" y="1944468"/>
              <a:ext cx="2803140" cy="873869"/>
              <a:chOff x="2806259" y="950657"/>
              <a:chExt cx="2482880" cy="894292"/>
            </a:xfrm>
          </p:grpSpPr>
          <p:pic>
            <p:nvPicPr>
              <p:cNvPr id="45" name="Picture 44"/>
              <p:cNvPicPr>
                <a:picLocks noChangeAspect="1"/>
              </p:cNvPicPr>
              <p:nvPr/>
            </p:nvPicPr>
            <p:blipFill>
              <a:blip r:embed="rId3"/>
              <a:stretch>
                <a:fillRect/>
              </a:stretch>
            </p:blipFill>
            <p:spPr>
              <a:xfrm>
                <a:off x="2806259" y="1001938"/>
                <a:ext cx="1033272" cy="839047"/>
              </a:xfrm>
              <a:prstGeom prst="rect">
                <a:avLst/>
              </a:prstGeom>
            </p:spPr>
          </p:pic>
          <p:pic>
            <p:nvPicPr>
              <p:cNvPr id="46" name="Picture 45"/>
              <p:cNvPicPr>
                <a:picLocks noChangeAspect="1"/>
              </p:cNvPicPr>
              <p:nvPr/>
            </p:nvPicPr>
            <p:blipFill>
              <a:blip r:embed="rId4"/>
              <a:stretch>
                <a:fillRect/>
              </a:stretch>
            </p:blipFill>
            <p:spPr>
              <a:xfrm>
                <a:off x="3554365" y="1005902"/>
                <a:ext cx="1033272" cy="839047"/>
              </a:xfrm>
              <a:prstGeom prst="rect">
                <a:avLst/>
              </a:prstGeom>
            </p:spPr>
          </p:pic>
          <p:pic>
            <p:nvPicPr>
              <p:cNvPr id="47" name="Picture 46"/>
              <p:cNvPicPr>
                <a:picLocks noChangeAspect="1"/>
              </p:cNvPicPr>
              <p:nvPr/>
            </p:nvPicPr>
            <p:blipFill>
              <a:blip r:embed="rId5"/>
              <a:stretch>
                <a:fillRect/>
              </a:stretch>
            </p:blipFill>
            <p:spPr>
              <a:xfrm>
                <a:off x="4255867" y="950657"/>
                <a:ext cx="1033272" cy="829201"/>
              </a:xfrm>
              <a:prstGeom prst="rect">
                <a:avLst/>
              </a:prstGeom>
            </p:spPr>
          </p:pic>
        </p:grpSp>
        <p:grpSp>
          <p:nvGrpSpPr>
            <p:cNvPr id="42" name="Group 41"/>
            <p:cNvGrpSpPr/>
            <p:nvPr/>
          </p:nvGrpSpPr>
          <p:grpSpPr>
            <a:xfrm>
              <a:off x="3862836" y="2760133"/>
              <a:ext cx="2556219" cy="201423"/>
              <a:chOff x="3258240" y="6134649"/>
              <a:chExt cx="1490376" cy="200055"/>
            </a:xfrm>
          </p:grpSpPr>
          <p:sp>
            <p:nvSpPr>
              <p:cNvPr id="43" name="Rectangle 42"/>
              <p:cNvSpPr/>
              <p:nvPr/>
            </p:nvSpPr>
            <p:spPr>
              <a:xfrm>
                <a:off x="3258240" y="6151126"/>
                <a:ext cx="1490376" cy="154142"/>
              </a:xfrm>
              <a:prstGeom prst="rect">
                <a:avLst/>
              </a:prstGeom>
              <a:solidFill>
                <a:srgbClr val="002060"/>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prstClr val="white"/>
                  </a:solidFill>
                  <a:latin typeface="Calibri" panose="020F0502020204030204"/>
                </a:endParaRPr>
              </a:p>
            </p:txBody>
          </p:sp>
          <p:sp>
            <p:nvSpPr>
              <p:cNvPr id="44" name="TextBox 43"/>
              <p:cNvSpPr txBox="1"/>
              <p:nvPr/>
            </p:nvSpPr>
            <p:spPr>
              <a:xfrm>
                <a:off x="3554375" y="6134649"/>
                <a:ext cx="948445" cy="200055"/>
              </a:xfrm>
              <a:prstGeom prst="rect">
                <a:avLst/>
              </a:prstGeom>
              <a:noFill/>
            </p:spPr>
            <p:txBody>
              <a:bodyPr wrap="square" rtlCol="0">
                <a:spAutoFit/>
              </a:bodyPr>
              <a:lstStyle/>
              <a:p>
                <a:pPr algn="ctr">
                  <a:defRPr/>
                </a:pPr>
                <a:r>
                  <a:rPr lang="en-US" sz="700" b="1" dirty="0" smtClean="0">
                    <a:solidFill>
                      <a:prstClr val="white"/>
                    </a:solidFill>
                    <a:latin typeface="Calibri" panose="020F0502020204030204"/>
                  </a:rPr>
                  <a:t>2018-2019</a:t>
                </a:r>
                <a:endParaRPr lang="en-US" sz="700" b="1" dirty="0">
                  <a:solidFill>
                    <a:prstClr val="white"/>
                  </a:solidFill>
                  <a:latin typeface="Calibri" panose="020F0502020204030204"/>
                </a:endParaRPr>
              </a:p>
            </p:txBody>
          </p:sp>
        </p:grpSp>
      </p:grpSp>
      <p:sp>
        <p:nvSpPr>
          <p:cNvPr id="3" name="Title 1"/>
          <p:cNvSpPr txBox="1">
            <a:spLocks/>
          </p:cNvSpPr>
          <p:nvPr/>
        </p:nvSpPr>
        <p:spPr>
          <a:xfrm>
            <a:off x="224283" y="131826"/>
            <a:ext cx="8534400" cy="467229"/>
          </a:xfrm>
          <a:prstGeom prst="rect">
            <a:avLst/>
          </a:prstGeom>
          <a:ln>
            <a:solidFill>
              <a:schemeClr val="bg1">
                <a:lumMod val="85000"/>
              </a:schemeClr>
            </a:solidFill>
          </a:ln>
        </p:spPr>
        <p:txBody>
          <a:bodyPr vert="horz" lIns="91440" tIns="45720" rIns="91440" bIns="45720" rtlCol="0" anchor="ctr">
            <a:normAutofit fontScale="70000" lnSpcReduction="20000"/>
          </a:bodyPr>
          <a:lstStyle>
            <a:lvl1pPr algn="ctr" defTabSz="457189" rtl="0" eaLnBrk="1" latinLnBrk="0" hangingPunct="1">
              <a:spcBef>
                <a:spcPct val="0"/>
              </a:spcBef>
              <a:buNone/>
              <a:defRPr sz="2000" b="1" kern="1200">
                <a:solidFill>
                  <a:schemeClr val="tx1"/>
                </a:solidFill>
                <a:latin typeface="+mj-lt"/>
                <a:ea typeface="+mj-ea"/>
                <a:cs typeface="+mj-cs"/>
              </a:defRPr>
            </a:lvl1pPr>
          </a:lstStyle>
          <a:p>
            <a:pPr>
              <a:defRPr/>
            </a:pPr>
            <a:r>
              <a:rPr lang="en-US" dirty="0" smtClean="0">
                <a:solidFill>
                  <a:srgbClr val="F06D19"/>
                </a:solidFill>
              </a:rPr>
              <a:t>FOUR OF GAUTENG’s MUNICIPALITIES ARE IN A VULNERABLE FINANCIAL POSITION</a:t>
            </a:r>
            <a:endParaRPr lang="en-US" dirty="0">
              <a:solidFill>
                <a:srgbClr val="F06D19"/>
              </a:solidFill>
            </a:endParaRPr>
          </a:p>
        </p:txBody>
      </p:sp>
      <p:sp>
        <p:nvSpPr>
          <p:cNvPr id="6" name="TextBox 5"/>
          <p:cNvSpPr txBox="1"/>
          <p:nvPr/>
        </p:nvSpPr>
        <p:spPr>
          <a:xfrm>
            <a:off x="8858687" y="1935290"/>
            <a:ext cx="3164685" cy="4216539"/>
          </a:xfrm>
          <a:prstGeom prst="rect">
            <a:avLst/>
          </a:prstGeom>
          <a:noFill/>
        </p:spPr>
        <p:txBody>
          <a:bodyPr wrap="square" rtlCol="0">
            <a:spAutoFit/>
          </a:bodyPr>
          <a:lstStyle/>
          <a:p>
            <a:pPr>
              <a:defRPr/>
            </a:pPr>
            <a:endParaRPr lang="en-US" sz="1200" b="1" u="sng" dirty="0">
              <a:solidFill>
                <a:srgbClr val="006600"/>
              </a:solidFill>
            </a:endParaRPr>
          </a:p>
          <a:p>
            <a:pPr>
              <a:defRPr/>
            </a:pPr>
            <a:r>
              <a:rPr lang="en-US" sz="1600" b="1" u="sng" dirty="0" smtClean="0">
                <a:solidFill>
                  <a:srgbClr val="006600"/>
                </a:solidFill>
              </a:rPr>
              <a:t>GOOD </a:t>
            </a:r>
          </a:p>
          <a:p>
            <a:pPr>
              <a:defRPr/>
            </a:pPr>
            <a:r>
              <a:rPr lang="en-US" sz="1600" dirty="0" smtClean="0">
                <a:solidFill>
                  <a:srgbClr val="000000"/>
                </a:solidFill>
              </a:rPr>
              <a:t>Only one municipality in Gauteng is in a good financial condition. </a:t>
            </a:r>
          </a:p>
          <a:p>
            <a:pPr>
              <a:defRPr/>
            </a:pPr>
            <a:endParaRPr lang="en-US" sz="1600" dirty="0" smtClean="0">
              <a:solidFill>
                <a:srgbClr val="000000"/>
              </a:solidFill>
            </a:endParaRPr>
          </a:p>
          <a:p>
            <a:pPr>
              <a:defRPr/>
            </a:pPr>
            <a:r>
              <a:rPr lang="en-US" sz="1600" b="1" u="sng" dirty="0" smtClean="0">
                <a:solidFill>
                  <a:srgbClr val="FFC000"/>
                </a:solidFill>
              </a:rPr>
              <a:t>OF CONCERN </a:t>
            </a:r>
          </a:p>
          <a:p>
            <a:r>
              <a:rPr lang="en-US" sz="1600" dirty="0">
                <a:solidFill>
                  <a:srgbClr val="000000"/>
                </a:solidFill>
              </a:rPr>
              <a:t>Four municipalities (44%) </a:t>
            </a:r>
            <a:r>
              <a:rPr lang="en-US" sz="1600" dirty="0" smtClean="0">
                <a:solidFill>
                  <a:srgbClr val="000000"/>
                </a:solidFill>
              </a:rPr>
              <a:t>in the province are of concern</a:t>
            </a:r>
          </a:p>
          <a:p>
            <a:pPr>
              <a:defRPr/>
            </a:pPr>
            <a:endParaRPr lang="en-US" sz="1600" b="1" dirty="0" smtClean="0">
              <a:solidFill>
                <a:srgbClr val="000000"/>
              </a:solidFill>
            </a:endParaRPr>
          </a:p>
          <a:p>
            <a:pPr>
              <a:defRPr/>
            </a:pPr>
            <a:r>
              <a:rPr lang="en-US" sz="1600" b="1" u="sng" dirty="0" smtClean="0">
                <a:solidFill>
                  <a:srgbClr val="C00000"/>
                </a:solidFill>
              </a:rPr>
              <a:t>INTERVENTION REQUIRED</a:t>
            </a:r>
          </a:p>
          <a:p>
            <a:r>
              <a:rPr lang="en-US" sz="1600" dirty="0">
                <a:solidFill>
                  <a:srgbClr val="000000"/>
                </a:solidFill>
              </a:rPr>
              <a:t>Four municipalities (44%) </a:t>
            </a:r>
            <a:r>
              <a:rPr lang="en-US" sz="1600" dirty="0" smtClean="0">
                <a:solidFill>
                  <a:srgbClr val="000000"/>
                </a:solidFill>
              </a:rPr>
              <a:t>in the province require intervention. </a:t>
            </a:r>
          </a:p>
          <a:p>
            <a:endParaRPr lang="en-US" sz="1600" b="1" dirty="0">
              <a:solidFill>
                <a:srgbClr val="000000"/>
              </a:solidFill>
            </a:endParaRPr>
          </a:p>
          <a:p>
            <a:r>
              <a:rPr lang="en-US" sz="1600" b="1" u="sng" dirty="0" smtClean="0">
                <a:solidFill>
                  <a:srgbClr val="000000"/>
                </a:solidFill>
              </a:rPr>
              <a:t>Debt not recoverable </a:t>
            </a:r>
          </a:p>
          <a:p>
            <a:r>
              <a:rPr lang="en-US" sz="1600" dirty="0" smtClean="0">
                <a:solidFill>
                  <a:srgbClr val="000000"/>
                </a:solidFill>
              </a:rPr>
              <a:t>There is a slight decline in the number of municipalities with debt recoverable. </a:t>
            </a:r>
          </a:p>
        </p:txBody>
      </p:sp>
      <p:sp>
        <p:nvSpPr>
          <p:cNvPr id="2" name="TextBox 1"/>
          <p:cNvSpPr txBox="1"/>
          <p:nvPr/>
        </p:nvSpPr>
        <p:spPr>
          <a:xfrm>
            <a:off x="412389" y="676160"/>
            <a:ext cx="9156153" cy="738664"/>
          </a:xfrm>
          <a:prstGeom prst="rect">
            <a:avLst/>
          </a:prstGeom>
          <a:noFill/>
        </p:spPr>
        <p:txBody>
          <a:bodyPr wrap="square" rtlCol="0">
            <a:spAutoFit/>
          </a:bodyPr>
          <a:lstStyle/>
          <a:p>
            <a:pPr>
              <a:defRPr/>
            </a:pPr>
            <a:r>
              <a:rPr lang="en-US" sz="1400" dirty="0" smtClean="0">
                <a:solidFill>
                  <a:srgbClr val="000000"/>
                </a:solidFill>
              </a:rPr>
              <a:t>According to 2018/19 AG’s report; 72 </a:t>
            </a:r>
            <a:r>
              <a:rPr lang="en-US" sz="1400" dirty="0">
                <a:solidFill>
                  <a:srgbClr val="000000"/>
                </a:solidFill>
              </a:rPr>
              <a:t>(31%) municipalities are in a vulnerable </a:t>
            </a:r>
            <a:r>
              <a:rPr lang="en-US" sz="1400" dirty="0" smtClean="0">
                <a:solidFill>
                  <a:srgbClr val="000000"/>
                </a:solidFill>
              </a:rPr>
              <a:t>position and might not be able to continue operating and /or received disclaimed or adverse opinion, which means that the financial statements were not reliable enough for analysis (35 (15%) municipalities) </a:t>
            </a:r>
            <a:endParaRPr lang="en-US" sz="1400" dirty="0">
              <a:solidFill>
                <a:srgbClr val="000000"/>
              </a:solidFill>
            </a:endParaRPr>
          </a:p>
        </p:txBody>
      </p:sp>
      <p:sp>
        <p:nvSpPr>
          <p:cNvPr id="7" name="Rectangle 6"/>
          <p:cNvSpPr/>
          <p:nvPr/>
        </p:nvSpPr>
        <p:spPr>
          <a:xfrm>
            <a:off x="-44825" y="6562096"/>
            <a:ext cx="3677610" cy="215444"/>
          </a:xfrm>
          <a:prstGeom prst="rect">
            <a:avLst/>
          </a:prstGeom>
        </p:spPr>
        <p:txBody>
          <a:bodyPr wrap="none">
            <a:spAutoFit/>
          </a:bodyPr>
          <a:lstStyle/>
          <a:p>
            <a:pPr>
              <a:defRPr/>
            </a:pPr>
            <a:r>
              <a:rPr lang="en-US" sz="800" i="1" dirty="0" smtClean="0">
                <a:solidFill>
                  <a:srgbClr val="1A1A1A"/>
                </a:solidFill>
                <a:latin typeface="Function-Italic"/>
              </a:rPr>
              <a:t>Overall assessment includes </a:t>
            </a:r>
            <a:r>
              <a:rPr lang="en-US" sz="800" i="1" dirty="0">
                <a:solidFill>
                  <a:srgbClr val="1A1A1A"/>
                </a:solidFill>
                <a:latin typeface="Function-Italic"/>
              </a:rPr>
              <a:t>municipalities with disclaimed/adverse opinions</a:t>
            </a:r>
            <a:endParaRPr lang="en-US" sz="800" dirty="0">
              <a:solidFill>
                <a:srgbClr val="F06D19"/>
              </a:solidFill>
            </a:endParaRPr>
          </a:p>
        </p:txBody>
      </p:sp>
      <p:pic>
        <p:nvPicPr>
          <p:cNvPr id="64" name="Picture 63"/>
          <p:cNvPicPr>
            <a:picLocks noChangeAspect="1"/>
          </p:cNvPicPr>
          <p:nvPr/>
        </p:nvPicPr>
        <p:blipFill>
          <a:blip r:embed="rId6"/>
          <a:stretch>
            <a:fillRect/>
          </a:stretch>
        </p:blipFill>
        <p:spPr>
          <a:xfrm>
            <a:off x="346861" y="3314276"/>
            <a:ext cx="4728568" cy="1091121"/>
          </a:xfrm>
          <a:prstGeom prst="rect">
            <a:avLst/>
          </a:prstGeom>
          <a:solidFill>
            <a:schemeClr val="bg1">
              <a:lumMod val="95000"/>
            </a:schemeClr>
          </a:solidFill>
        </p:spPr>
      </p:pic>
      <p:cxnSp>
        <p:nvCxnSpPr>
          <p:cNvPr id="66" name="肘形连接符 101"/>
          <p:cNvCxnSpPr>
            <a:stCxn id="60" idx="7"/>
          </p:cNvCxnSpPr>
          <p:nvPr/>
        </p:nvCxnSpPr>
        <p:spPr>
          <a:xfrm rot="16200000" flipH="1" flipV="1">
            <a:off x="5881244" y="2861808"/>
            <a:ext cx="480354" cy="1876527"/>
          </a:xfrm>
          <a:prstGeom prst="bentConnector4">
            <a:avLst>
              <a:gd name="adj1" fmla="val -47590"/>
              <a:gd name="adj2" fmla="val 53019"/>
            </a:avLst>
          </a:prstGeom>
          <a:noFill/>
          <a:ln w="28575">
            <a:solidFill>
              <a:schemeClr val="tx1"/>
            </a:solidFill>
            <a:prstDash val="sysDash"/>
            <a:miter lim="800000"/>
            <a:headEnd/>
            <a:tailEnd/>
          </a:ln>
        </p:spPr>
      </p:cxnSp>
      <p:sp>
        <p:nvSpPr>
          <p:cNvPr id="67" name="TextBox 66"/>
          <p:cNvSpPr txBox="1"/>
          <p:nvPr/>
        </p:nvSpPr>
        <p:spPr>
          <a:xfrm>
            <a:off x="7175210" y="1530528"/>
            <a:ext cx="4803338" cy="523220"/>
          </a:xfrm>
          <a:prstGeom prst="rect">
            <a:avLst/>
          </a:prstGeom>
          <a:noFill/>
        </p:spPr>
        <p:txBody>
          <a:bodyPr wrap="square" rtlCol="0">
            <a:spAutoFit/>
          </a:bodyPr>
          <a:lstStyle/>
          <a:p>
            <a:r>
              <a:rPr lang="en-US" sz="1400" b="1" u="sng" dirty="0">
                <a:solidFill>
                  <a:srgbClr val="00B050"/>
                </a:solidFill>
              </a:rPr>
              <a:t>FINANCIAL HEALTH OF GAUTENG’S MUNICIPALITIES</a:t>
            </a:r>
          </a:p>
          <a:p>
            <a:endParaRPr lang="en-US" sz="1400" dirty="0">
              <a:solidFill>
                <a:srgbClr val="00B050"/>
              </a:solidFill>
            </a:endParaRPr>
          </a:p>
        </p:txBody>
      </p:sp>
    </p:spTree>
    <p:extLst>
      <p:ext uri="{BB962C8B-B14F-4D97-AF65-F5344CB8AC3E}">
        <p14:creationId xmlns:p14="http://schemas.microsoft.com/office/powerpoint/2010/main" xmlns="" val="5675798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altLang="en-US" sz="2200" dirty="0"/>
              <a:t>2018/19 Audit Outcomes and Progress on Audit Action Plans </a:t>
            </a:r>
            <a:endParaRPr lang="en-ZA" sz="2200" dirty="0"/>
          </a:p>
        </p:txBody>
      </p:sp>
      <p:pic>
        <p:nvPicPr>
          <p:cNvPr id="5" name="Picture 4"/>
          <p:cNvPicPr>
            <a:picLocks noChangeAspect="1"/>
          </p:cNvPicPr>
          <p:nvPr/>
        </p:nvPicPr>
        <p:blipFill>
          <a:blip r:embed="rId3"/>
          <a:stretch>
            <a:fillRect/>
          </a:stretch>
        </p:blipFill>
        <p:spPr>
          <a:xfrm>
            <a:off x="479376" y="1196752"/>
            <a:ext cx="11233248" cy="5153117"/>
          </a:xfrm>
          <a:prstGeom prst="rect">
            <a:avLst/>
          </a:prstGeom>
          <a:effectLst>
            <a:innerShdw blurRad="114300">
              <a:prstClr val="black"/>
            </a:innerShdw>
          </a:effectLst>
        </p:spPr>
      </p:pic>
    </p:spTree>
    <p:extLst>
      <p:ext uri="{BB962C8B-B14F-4D97-AF65-F5344CB8AC3E}">
        <p14:creationId xmlns:p14="http://schemas.microsoft.com/office/powerpoint/2010/main" xmlns="" val="37299985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t>SUMMARY OF KEY CHALLENGES EMANATING FROM AG REPORT</a:t>
            </a:r>
            <a:endParaRPr lang="en-ZA" dirty="0"/>
          </a:p>
        </p:txBody>
      </p:sp>
      <p:graphicFrame>
        <p:nvGraphicFramePr>
          <p:cNvPr id="4" name="Table 3"/>
          <p:cNvGraphicFramePr>
            <a:graphicFrameLocks noGrp="1"/>
          </p:cNvGraphicFramePr>
          <p:nvPr>
            <p:extLst>
              <p:ext uri="{D42A27DB-BD31-4B8C-83A1-F6EECF244321}">
                <p14:modId xmlns:p14="http://schemas.microsoft.com/office/powerpoint/2010/main" xmlns="" val="2127665221"/>
              </p:ext>
            </p:extLst>
          </p:nvPr>
        </p:nvGraphicFramePr>
        <p:xfrm>
          <a:off x="479376" y="1283370"/>
          <a:ext cx="11089232" cy="5009481"/>
        </p:xfrm>
        <a:graphic>
          <a:graphicData uri="http://schemas.openxmlformats.org/drawingml/2006/table">
            <a:tbl>
              <a:tblPr firstRow="1" bandRow="1">
                <a:tableStyleId>{5C22544A-7EE6-4342-B048-85BDC9FD1C3A}</a:tableStyleId>
              </a:tblPr>
              <a:tblGrid>
                <a:gridCol w="11089232">
                  <a:extLst>
                    <a:ext uri="{9D8B030D-6E8A-4147-A177-3AD203B41FA5}">
                      <a16:colId xmlns:a16="http://schemas.microsoft.com/office/drawing/2014/main" xmlns="" val="3715479253"/>
                    </a:ext>
                  </a:extLst>
                </a:gridCol>
              </a:tblGrid>
              <a:tr h="5009481">
                <a:tc>
                  <a:txBody>
                    <a:bodyPr/>
                    <a:lstStyle/>
                    <a:p>
                      <a:pPr marL="342900" lvl="0" indent="-342900" algn="just">
                        <a:buFont typeface="Arial" panose="020B0604020202020204" pitchFamily="34" charset="0"/>
                        <a:buChar char="•"/>
                      </a:pPr>
                      <a:endParaRPr lang="en-ZA" sz="2000" b="0" dirty="0" smtClean="0">
                        <a:solidFill>
                          <a:schemeClr val="accent6"/>
                        </a:solidFill>
                      </a:endParaRPr>
                    </a:p>
                    <a:p>
                      <a:pPr marL="342900" lvl="0" indent="-342900" algn="just">
                        <a:buFont typeface="Arial" panose="020B0604020202020204" pitchFamily="34" charset="0"/>
                        <a:buChar char="•"/>
                      </a:pPr>
                      <a:endParaRPr lang="en-ZA" sz="2000" b="0" dirty="0" smtClean="0">
                        <a:solidFill>
                          <a:schemeClr val="accent6"/>
                        </a:solidFill>
                      </a:endParaRPr>
                    </a:p>
                    <a:p>
                      <a:pPr marL="342900" lvl="0" indent="-342900" algn="just">
                        <a:buFont typeface="Arial" panose="020B0604020202020204" pitchFamily="34" charset="0"/>
                        <a:buChar char="•"/>
                      </a:pPr>
                      <a:r>
                        <a:rPr lang="en-ZA" sz="2000" b="0" dirty="0" smtClean="0">
                          <a:solidFill>
                            <a:schemeClr val="accent6"/>
                          </a:solidFill>
                        </a:rPr>
                        <a:t>Non-compliance with SCM policies and SCM regulations giving rise to Unauthorised, Irregular, Fruitless &amp; Wasteful Expenditure.</a:t>
                      </a:r>
                    </a:p>
                    <a:p>
                      <a:pPr lvl="0" algn="just"/>
                      <a:endParaRPr lang="en-ZA" sz="2000" b="0" dirty="0" smtClean="0">
                        <a:solidFill>
                          <a:schemeClr val="accent6"/>
                        </a:solidFill>
                      </a:endParaRPr>
                    </a:p>
                    <a:p>
                      <a:pPr marL="285750" lvl="0" indent="-285750" algn="just">
                        <a:buFont typeface="Arial" panose="020B0604020202020204" pitchFamily="34" charset="0"/>
                        <a:buChar char="•"/>
                      </a:pPr>
                      <a:r>
                        <a:rPr lang="en-ZA" sz="2000" b="0" dirty="0" smtClean="0">
                          <a:solidFill>
                            <a:schemeClr val="accent6"/>
                          </a:solidFill>
                        </a:rPr>
                        <a:t>Inadequate records management.</a:t>
                      </a:r>
                    </a:p>
                    <a:p>
                      <a:pPr lvl="0" algn="just"/>
                      <a:endParaRPr lang="en-ZA" sz="2000" b="0" dirty="0" smtClean="0">
                        <a:solidFill>
                          <a:schemeClr val="accent6"/>
                        </a:solidFill>
                      </a:endParaRPr>
                    </a:p>
                    <a:p>
                      <a:pPr marL="285750" lvl="0" indent="-285750" algn="just">
                        <a:buFont typeface="Arial" panose="020B0604020202020204" pitchFamily="34" charset="0"/>
                        <a:buChar char="•"/>
                      </a:pPr>
                      <a:r>
                        <a:rPr lang="en-ZA" sz="2000" b="0" dirty="0" smtClean="0">
                          <a:solidFill>
                            <a:schemeClr val="accent6"/>
                          </a:solidFill>
                        </a:rPr>
                        <a:t>Inadequate Consequence Management and Accountability.</a:t>
                      </a:r>
                    </a:p>
                    <a:p>
                      <a:pPr lvl="0" algn="just"/>
                      <a:endParaRPr lang="en-ZA" sz="2000" b="0" dirty="0" smtClean="0">
                        <a:solidFill>
                          <a:schemeClr val="accent6"/>
                        </a:solidFill>
                      </a:endParaRPr>
                    </a:p>
                    <a:p>
                      <a:pPr marL="285750" lvl="0" indent="-285750" algn="just">
                        <a:buFont typeface="Arial" panose="020B0604020202020204" pitchFamily="34" charset="0"/>
                        <a:buChar char="•"/>
                      </a:pPr>
                      <a:r>
                        <a:rPr lang="en-ZA" sz="2000" b="0" dirty="0" smtClean="0">
                          <a:solidFill>
                            <a:schemeClr val="accent6"/>
                          </a:solidFill>
                        </a:rPr>
                        <a:t>Municipal Standard Chart of Accounts (mSCOA).</a:t>
                      </a:r>
                    </a:p>
                    <a:p>
                      <a:pPr lvl="0" algn="just"/>
                      <a:endParaRPr lang="en-ZA" sz="2000" b="0" dirty="0" smtClean="0">
                        <a:solidFill>
                          <a:schemeClr val="accent6"/>
                        </a:solidFill>
                      </a:endParaRPr>
                    </a:p>
                    <a:p>
                      <a:pPr marL="285750" lvl="0" indent="-285750" algn="just">
                        <a:buFont typeface="Arial" panose="020B0604020202020204" pitchFamily="34" charset="0"/>
                        <a:buChar char="•"/>
                      </a:pPr>
                      <a:r>
                        <a:rPr lang="en-ZA" sz="2000" b="0" dirty="0" smtClean="0">
                          <a:solidFill>
                            <a:schemeClr val="accent6"/>
                          </a:solidFill>
                        </a:rPr>
                        <a:t>Financial Health indicators.</a:t>
                      </a:r>
                    </a:p>
                    <a:p>
                      <a:pPr lvl="0" algn="just"/>
                      <a:endParaRPr lang="en-ZA" sz="2000" b="0" dirty="0" smtClean="0">
                        <a:solidFill>
                          <a:schemeClr val="accent6"/>
                        </a:solidFill>
                      </a:endParaRPr>
                    </a:p>
                  </a:txBody>
                  <a:tcPr marL="68580" marR="68580" marT="34290" marB="34290">
                    <a:noFill/>
                  </a:tcPr>
                </a:tc>
                <a:extLst>
                  <a:ext uri="{0D108BD9-81ED-4DB2-BD59-A6C34878D82A}">
                    <a16:rowId xmlns:a16="http://schemas.microsoft.com/office/drawing/2014/main" xmlns="" val="645844324"/>
                  </a:ext>
                </a:extLst>
              </a:tr>
            </a:tbl>
          </a:graphicData>
        </a:graphic>
      </p:graphicFrame>
    </p:spTree>
    <p:extLst>
      <p:ext uri="{BB962C8B-B14F-4D97-AF65-F5344CB8AC3E}">
        <p14:creationId xmlns:p14="http://schemas.microsoft.com/office/powerpoint/2010/main" xmlns="" val="1763358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PRESENTATION </a:t>
            </a:r>
            <a:endParaRPr lang="en-ZA" dirty="0"/>
          </a:p>
        </p:txBody>
      </p:sp>
      <p:sp>
        <p:nvSpPr>
          <p:cNvPr id="3" name="Text Placeholder 2"/>
          <p:cNvSpPr>
            <a:spLocks noGrp="1"/>
          </p:cNvSpPr>
          <p:nvPr>
            <p:ph type="body" sz="quarter" idx="10"/>
          </p:nvPr>
        </p:nvSpPr>
        <p:spPr>
          <a:xfrm>
            <a:off x="857253" y="1752600"/>
            <a:ext cx="10135292" cy="4540250"/>
          </a:xfrm>
        </p:spPr>
        <p:txBody>
          <a:bodyPr>
            <a:normAutofit/>
          </a:bodyPr>
          <a:lstStyle/>
          <a:p>
            <a:r>
              <a:rPr lang="en-US" sz="2400" dirty="0" smtClean="0"/>
              <a:t>SALGA Mandate and Overview</a:t>
            </a:r>
          </a:p>
          <a:p>
            <a:endParaRPr lang="en-US" sz="2400" dirty="0" smtClean="0"/>
          </a:p>
          <a:p>
            <a:r>
              <a:rPr lang="en-US" sz="2400" dirty="0" smtClean="0"/>
              <a:t>Governance, Inter-Governmental Relations, Support &amp; Interventions</a:t>
            </a:r>
          </a:p>
          <a:p>
            <a:endParaRPr lang="en-US" sz="2400" dirty="0" smtClean="0"/>
          </a:p>
          <a:p>
            <a:r>
              <a:rPr lang="en-US" sz="2400" dirty="0" smtClean="0"/>
              <a:t>Finance and Fiscal Management </a:t>
            </a:r>
          </a:p>
          <a:p>
            <a:endParaRPr lang="en-US" sz="2400" dirty="0" smtClean="0"/>
          </a:p>
          <a:p>
            <a:r>
              <a:rPr lang="en-US" sz="2400" dirty="0" smtClean="0"/>
              <a:t>Some matters for Consideration regarding financial sustainability of district municipalities </a:t>
            </a:r>
            <a:endParaRPr lang="en-ZA" sz="2400" dirty="0"/>
          </a:p>
        </p:txBody>
      </p:sp>
    </p:spTree>
    <p:extLst>
      <p:ext uri="{BB962C8B-B14F-4D97-AF65-F5344CB8AC3E}">
        <p14:creationId xmlns:p14="http://schemas.microsoft.com/office/powerpoint/2010/main" xmlns="" val="37231057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CAPACITY BUILDING FOR IMPROVED FINANCIAL MANAGEMENT AND OVERSIGHT</a:t>
            </a:r>
            <a:endParaRPr lang="en-ZA" dirty="0"/>
          </a:p>
        </p:txBody>
      </p:sp>
      <p:graphicFrame>
        <p:nvGraphicFramePr>
          <p:cNvPr id="4" name="Table 3"/>
          <p:cNvGraphicFramePr>
            <a:graphicFrameLocks noGrp="1"/>
          </p:cNvGraphicFramePr>
          <p:nvPr>
            <p:extLst>
              <p:ext uri="{D42A27DB-BD31-4B8C-83A1-F6EECF244321}">
                <p14:modId xmlns:p14="http://schemas.microsoft.com/office/powerpoint/2010/main" xmlns="" val="556637576"/>
              </p:ext>
            </p:extLst>
          </p:nvPr>
        </p:nvGraphicFramePr>
        <p:xfrm>
          <a:off x="0" y="1283368"/>
          <a:ext cx="12192001" cy="5638974"/>
        </p:xfrm>
        <a:graphic>
          <a:graphicData uri="http://schemas.openxmlformats.org/drawingml/2006/table">
            <a:tbl>
              <a:tblPr firstRow="1" bandRow="1">
                <a:tableStyleId>{5C22544A-7EE6-4342-B048-85BDC9FD1C3A}</a:tableStyleId>
              </a:tblPr>
              <a:tblGrid>
                <a:gridCol w="1847528">
                  <a:extLst>
                    <a:ext uri="{9D8B030D-6E8A-4147-A177-3AD203B41FA5}">
                      <a16:colId xmlns:a16="http://schemas.microsoft.com/office/drawing/2014/main" xmlns="" val="655611083"/>
                    </a:ext>
                  </a:extLst>
                </a:gridCol>
                <a:gridCol w="10344473">
                  <a:extLst>
                    <a:ext uri="{9D8B030D-6E8A-4147-A177-3AD203B41FA5}">
                      <a16:colId xmlns:a16="http://schemas.microsoft.com/office/drawing/2014/main" xmlns="" val="3715479253"/>
                    </a:ext>
                  </a:extLst>
                </a:gridCol>
              </a:tblGrid>
              <a:tr h="993504">
                <a:tc>
                  <a:txBody>
                    <a:bodyPr/>
                    <a:lstStyle/>
                    <a:p>
                      <a:pPr algn="l">
                        <a:lnSpc>
                          <a:spcPct val="107000"/>
                        </a:lnSpc>
                        <a:spcAft>
                          <a:spcPts val="0"/>
                        </a:spcAft>
                      </a:pPr>
                      <a:r>
                        <a:rPr lang="en-US" sz="1600" dirty="0">
                          <a:solidFill>
                            <a:schemeClr val="accent6"/>
                          </a:solidFill>
                          <a:effectLst/>
                        </a:rPr>
                        <a:t>Challenges</a:t>
                      </a:r>
                      <a:endParaRPr lang="en-ZA" sz="1600"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34290" marB="34290"/>
                </a:tc>
                <a:tc>
                  <a:txBody>
                    <a:bodyPr/>
                    <a:lstStyle/>
                    <a:p>
                      <a:pPr marL="285750" lvl="1" indent="-285750">
                        <a:buFont typeface="Arial" panose="020B0604020202020204" pitchFamily="34" charset="0"/>
                        <a:buChar char="•"/>
                      </a:pPr>
                      <a:r>
                        <a:rPr lang="en-ZA" b="0" dirty="0" smtClean="0">
                          <a:solidFill>
                            <a:schemeClr val="accent6"/>
                          </a:solidFill>
                          <a:latin typeface="+mn-lt"/>
                          <a:cs typeface="Arial" panose="020B0604020202020204" pitchFamily="34" charset="0"/>
                        </a:rPr>
                        <a:t>Lack</a:t>
                      </a:r>
                      <a:r>
                        <a:rPr lang="en-ZA" b="0" baseline="0" dirty="0" smtClean="0">
                          <a:solidFill>
                            <a:schemeClr val="accent6"/>
                          </a:solidFill>
                          <a:latin typeface="+mn-lt"/>
                          <a:cs typeface="Arial" panose="020B0604020202020204" pitchFamily="34" charset="0"/>
                        </a:rPr>
                        <a:t> of proper oversight role by respective municipal structures</a:t>
                      </a:r>
                      <a:endParaRPr lang="en-ZA" b="0" dirty="0" smtClean="0">
                        <a:solidFill>
                          <a:schemeClr val="accent6"/>
                        </a:solidFill>
                        <a:latin typeface="+mn-lt"/>
                        <a:cs typeface="Arial" panose="020B0604020202020204" pitchFamily="34" charset="0"/>
                      </a:endParaRPr>
                    </a:p>
                    <a:p>
                      <a:pPr marL="285750" lvl="1" indent="-285750">
                        <a:buFont typeface="Arial" panose="020B0604020202020204" pitchFamily="34" charset="0"/>
                        <a:buChar char="•"/>
                      </a:pPr>
                      <a:r>
                        <a:rPr lang="en-ZA" b="0" dirty="0" smtClean="0">
                          <a:solidFill>
                            <a:schemeClr val="accent6"/>
                          </a:solidFill>
                          <a:latin typeface="+mn-lt"/>
                          <a:cs typeface="Arial" panose="020B0604020202020204" pitchFamily="34" charset="0"/>
                        </a:rPr>
                        <a:t>Lack of controls or inadequate controls over daily and monthly processing and reconciling of transactions against supporting evidence</a:t>
                      </a:r>
                    </a:p>
                  </a:txBody>
                  <a:tcPr marL="68580" marR="68580" marT="34290" marB="34290"/>
                </a:tc>
                <a:extLst>
                  <a:ext uri="{0D108BD9-81ED-4DB2-BD59-A6C34878D82A}">
                    <a16:rowId xmlns:a16="http://schemas.microsoft.com/office/drawing/2014/main" xmlns="" val="645844324"/>
                  </a:ext>
                </a:extLst>
              </a:tr>
              <a:tr h="2695875">
                <a:tc>
                  <a:txBody>
                    <a:bodyPr/>
                    <a:lstStyle/>
                    <a:p>
                      <a:pPr algn="l">
                        <a:lnSpc>
                          <a:spcPct val="107000"/>
                        </a:lnSpc>
                        <a:spcAft>
                          <a:spcPts val="0"/>
                        </a:spcAft>
                      </a:pPr>
                      <a:r>
                        <a:rPr lang="en-US" sz="1600" b="1" dirty="0" smtClean="0">
                          <a:solidFill>
                            <a:schemeClr val="accent6"/>
                          </a:solidFill>
                          <a:effectLst/>
                        </a:rPr>
                        <a:t>Interventions</a:t>
                      </a:r>
                      <a:endParaRPr lang="en-ZA" sz="1600" b="1" dirty="0">
                        <a:solidFill>
                          <a:schemeClr val="accent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34290" marB="34290"/>
                </a:tc>
                <a:tc>
                  <a:txBody>
                    <a:bodyPr/>
                    <a:lstStyle/>
                    <a:p>
                      <a:pPr marL="285750" marR="0" indent="-285750" algn="just" defTabSz="457189"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800" b="0" kern="1200" dirty="0" smtClean="0">
                          <a:solidFill>
                            <a:schemeClr val="accent6"/>
                          </a:solidFill>
                          <a:effectLst/>
                          <a:latin typeface="+mn-lt"/>
                          <a:ea typeface="+mn-ea"/>
                          <a:cs typeface="+mn-cs"/>
                        </a:rPr>
                        <a:t>SALGA organised experiencial</a:t>
                      </a:r>
                      <a:r>
                        <a:rPr lang="en-US" sz="1800" b="0" kern="1200" baseline="0" dirty="0" smtClean="0">
                          <a:solidFill>
                            <a:schemeClr val="accent6"/>
                          </a:solidFill>
                          <a:effectLst/>
                          <a:latin typeface="+mn-lt"/>
                          <a:ea typeface="+mn-ea"/>
                          <a:cs typeface="+mn-cs"/>
                        </a:rPr>
                        <a:t> learning</a:t>
                      </a:r>
                      <a:r>
                        <a:rPr lang="en-US" sz="1800" b="0" kern="1200" dirty="0" smtClean="0">
                          <a:solidFill>
                            <a:schemeClr val="accent6"/>
                          </a:solidFill>
                          <a:effectLst/>
                          <a:latin typeface="+mn-lt"/>
                          <a:ea typeface="+mn-ea"/>
                          <a:cs typeface="+mn-cs"/>
                        </a:rPr>
                        <a:t> for Municipal Finance and Fiscal Policy working group members to learn on social and economic development through infrastructure investment and help to alleviate poverty by producing free basic services to the poor households.</a:t>
                      </a:r>
                    </a:p>
                    <a:p>
                      <a:pPr marL="285750" marR="0" indent="-285750" algn="just" defTabSz="457189" rtl="0" eaLnBrk="1" fontAlgn="auto" latinLnBrk="0" hangingPunct="1">
                        <a:lnSpc>
                          <a:spcPct val="107000"/>
                        </a:lnSpc>
                        <a:spcBef>
                          <a:spcPts val="0"/>
                        </a:spcBef>
                        <a:spcAft>
                          <a:spcPts val="0"/>
                        </a:spcAft>
                        <a:buClrTx/>
                        <a:buSzTx/>
                        <a:buFont typeface="Arial" panose="020B0604020202020204" pitchFamily="34" charset="0"/>
                        <a:buChar char="•"/>
                        <a:tabLst/>
                        <a:defRPr/>
                      </a:pPr>
                      <a:endParaRPr lang="en-ZA" sz="1000" b="1" baseline="0" dirty="0" smtClean="0">
                        <a:solidFill>
                          <a:schemeClr val="accent6"/>
                        </a:solidFill>
                        <a:effectLst/>
                        <a:latin typeface="+mn-lt"/>
                        <a:cs typeface="Times New Roman" panose="02020603050405020304" pitchFamily="18" charset="0"/>
                      </a:endParaRPr>
                    </a:p>
                    <a:p>
                      <a:pPr marL="285750" marR="0" indent="-285750" algn="just" defTabSz="457189"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800" b="1" i="0" kern="1200" dirty="0" smtClean="0">
                          <a:solidFill>
                            <a:schemeClr val="accent6"/>
                          </a:solidFill>
                          <a:effectLst/>
                          <a:latin typeface="+mn-lt"/>
                          <a:ea typeface="+mn-ea"/>
                          <a:cs typeface="+mn-cs"/>
                        </a:rPr>
                        <a:t>SALGA in partnership with PWC coordinated a Supply Chain Management (SCM) </a:t>
                      </a:r>
                      <a:r>
                        <a:rPr lang="en-US" sz="1800" i="0" kern="1200" dirty="0" smtClean="0">
                          <a:solidFill>
                            <a:schemeClr val="accent6"/>
                          </a:solidFill>
                          <a:effectLst/>
                          <a:latin typeface="+mn-lt"/>
                          <a:ea typeface="+mn-ea"/>
                          <a:cs typeface="+mn-cs"/>
                        </a:rPr>
                        <a:t>training which was used as a platform to analyse and critique the cost containment measures and the concept of customer driven SCM.</a:t>
                      </a:r>
                    </a:p>
                    <a:p>
                      <a:pPr marL="285750" marR="0" indent="-285750" algn="just" defTabSz="457189" rtl="0" eaLnBrk="1" fontAlgn="auto" latinLnBrk="0" hangingPunct="1">
                        <a:lnSpc>
                          <a:spcPct val="107000"/>
                        </a:lnSpc>
                        <a:spcBef>
                          <a:spcPts val="0"/>
                        </a:spcBef>
                        <a:spcAft>
                          <a:spcPts val="0"/>
                        </a:spcAft>
                        <a:buClrTx/>
                        <a:buSzTx/>
                        <a:buFont typeface="Arial" panose="020B0604020202020204" pitchFamily="34" charset="0"/>
                        <a:buChar char="•"/>
                        <a:tabLst/>
                        <a:defRPr/>
                      </a:pPr>
                      <a:endParaRPr lang="en-ZA" sz="1000" i="0" kern="1200" dirty="0" smtClean="0">
                        <a:solidFill>
                          <a:schemeClr val="accent6"/>
                        </a:solidFill>
                        <a:effectLst/>
                        <a:latin typeface="+mn-lt"/>
                        <a:ea typeface="+mn-ea"/>
                        <a:cs typeface="+mn-cs"/>
                      </a:endParaRPr>
                    </a:p>
                    <a:p>
                      <a:pPr marL="285750" marR="0" indent="-285750" algn="just" defTabSz="457189"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ZA" sz="1800" i="0" kern="1200" dirty="0" smtClean="0">
                          <a:solidFill>
                            <a:schemeClr val="accent6"/>
                          </a:solidFill>
                          <a:effectLst/>
                          <a:latin typeface="+mn-lt"/>
                          <a:ea typeface="+mn-ea"/>
                          <a:cs typeface="+mn-cs"/>
                        </a:rPr>
                        <a:t>Coordinated MPAC</a:t>
                      </a:r>
                      <a:r>
                        <a:rPr lang="en-ZA" sz="1800" i="0" kern="1200" baseline="0" dirty="0" smtClean="0">
                          <a:solidFill>
                            <a:schemeClr val="accent6"/>
                          </a:solidFill>
                          <a:effectLst/>
                          <a:latin typeface="+mn-lt"/>
                          <a:ea typeface="+mn-ea"/>
                          <a:cs typeface="+mn-cs"/>
                        </a:rPr>
                        <a:t> training on UIFW in partnership with COGTA and Provincial Treasury </a:t>
                      </a:r>
                      <a:r>
                        <a:rPr lang="en-ZA" sz="1800" b="1" i="0" kern="1200" dirty="0" smtClean="0">
                          <a:solidFill>
                            <a:schemeClr val="accent6"/>
                          </a:solidFill>
                          <a:effectLst/>
                          <a:latin typeface="+mn-lt"/>
                          <a:ea typeface="+mn-ea"/>
                          <a:cs typeface="+mn-cs"/>
                        </a:rPr>
                        <a:t> </a:t>
                      </a:r>
                      <a:r>
                        <a:rPr lang="en-ZA" sz="1800" i="0" kern="1200" dirty="0" smtClean="0">
                          <a:solidFill>
                            <a:schemeClr val="accent6"/>
                          </a:solidFill>
                          <a:effectLst/>
                          <a:latin typeface="+mn-lt"/>
                          <a:ea typeface="+mn-ea"/>
                          <a:cs typeface="+mn-cs"/>
                        </a:rPr>
                        <a:t>with the objective of </a:t>
                      </a:r>
                      <a:r>
                        <a:rPr lang="en-US" sz="1800" i="0" kern="1200" dirty="0" smtClean="0">
                          <a:solidFill>
                            <a:schemeClr val="accent6"/>
                          </a:solidFill>
                          <a:effectLst/>
                          <a:latin typeface="+mn-lt"/>
                          <a:ea typeface="+mn-ea"/>
                          <a:cs typeface="+mn-cs"/>
                        </a:rPr>
                        <a:t>equipping</a:t>
                      </a:r>
                      <a:r>
                        <a:rPr lang="en-US" sz="1800" i="0" kern="1200" baseline="0" dirty="0" smtClean="0">
                          <a:solidFill>
                            <a:schemeClr val="accent6"/>
                          </a:solidFill>
                          <a:effectLst/>
                          <a:latin typeface="+mn-lt"/>
                          <a:ea typeface="+mn-ea"/>
                          <a:cs typeface="+mn-cs"/>
                        </a:rPr>
                        <a:t> the </a:t>
                      </a:r>
                      <a:r>
                        <a:rPr lang="en-US" sz="1800" i="0" kern="1200" dirty="0" smtClean="0">
                          <a:solidFill>
                            <a:schemeClr val="accent6"/>
                          </a:solidFill>
                          <a:effectLst/>
                          <a:latin typeface="+mn-lt"/>
                          <a:ea typeface="+mn-ea"/>
                          <a:cs typeface="+mn-cs"/>
                        </a:rPr>
                        <a:t> municipalities with the understanding of roles and responsibilities of audit committee and Municipal Public Audit Committee (MPACs).</a:t>
                      </a:r>
                    </a:p>
                    <a:p>
                      <a:pPr marL="285750" marR="0" indent="-285750" algn="just" defTabSz="457189" rtl="0" eaLnBrk="1" fontAlgn="auto" latinLnBrk="0" hangingPunct="1">
                        <a:lnSpc>
                          <a:spcPct val="107000"/>
                        </a:lnSpc>
                        <a:spcBef>
                          <a:spcPts val="0"/>
                        </a:spcBef>
                        <a:spcAft>
                          <a:spcPts val="0"/>
                        </a:spcAft>
                        <a:buClrTx/>
                        <a:buSzTx/>
                        <a:buFont typeface="Arial" panose="020B0604020202020204" pitchFamily="34" charset="0"/>
                        <a:buChar char="•"/>
                        <a:tabLst/>
                        <a:defRPr/>
                      </a:pPr>
                      <a:endParaRPr lang="en-US" sz="1000" i="0" kern="1200" dirty="0" smtClean="0">
                        <a:solidFill>
                          <a:schemeClr val="accent6"/>
                        </a:solidFill>
                        <a:effectLst/>
                        <a:latin typeface="+mn-lt"/>
                        <a:ea typeface="+mn-ea"/>
                        <a:cs typeface="+mn-cs"/>
                      </a:endParaRPr>
                    </a:p>
                    <a:p>
                      <a:pPr marL="285750" marR="0" indent="-285750" algn="just" defTabSz="457189"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ZA" sz="1800" b="1" kern="1200" dirty="0" smtClean="0">
                          <a:solidFill>
                            <a:schemeClr val="accent6"/>
                          </a:solidFill>
                          <a:effectLst/>
                          <a:latin typeface="+mn-lt"/>
                          <a:ea typeface="+mn-ea"/>
                          <a:cs typeface="+mn-cs"/>
                        </a:rPr>
                        <a:t>SALGA  co-ordinated a Financial Misconduct and Cost Containment Regulations training for members of MPAC, Municipal Finance Portfolio Committee, Internal Audit Committee and Audit Committee. </a:t>
                      </a:r>
                      <a:r>
                        <a:rPr lang="en-ZA" sz="1800" kern="1200" dirty="0" smtClean="0">
                          <a:solidFill>
                            <a:schemeClr val="accent6"/>
                          </a:solidFill>
                          <a:effectLst/>
                          <a:latin typeface="+mn-lt"/>
                          <a:ea typeface="+mn-ea"/>
                          <a:cs typeface="+mn-cs"/>
                        </a:rPr>
                        <a:t>The purpose for the training was to strengthen governance in municipalities through enhancing oversight on Financial Misconduct, Cost Containment and consequence management. </a:t>
                      </a:r>
                    </a:p>
                  </a:txBody>
                  <a:tcPr marL="68580" marR="68580" marT="34290" marB="34290"/>
                </a:tc>
                <a:extLst>
                  <a:ext uri="{0D108BD9-81ED-4DB2-BD59-A6C34878D82A}">
                    <a16:rowId xmlns:a16="http://schemas.microsoft.com/office/drawing/2014/main" xmlns="" val="2532750032"/>
                  </a:ext>
                </a:extLst>
              </a:tr>
            </a:tbl>
          </a:graphicData>
        </a:graphic>
      </p:graphicFrame>
    </p:spTree>
    <p:extLst>
      <p:ext uri="{BB962C8B-B14F-4D97-AF65-F5344CB8AC3E}">
        <p14:creationId xmlns:p14="http://schemas.microsoft.com/office/powerpoint/2010/main" xmlns="" val="611637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3334" y="2780771"/>
            <a:ext cx="6400800" cy="1571096"/>
          </a:xfrm>
        </p:spPr>
        <p:txBody>
          <a:bodyPr>
            <a:noAutofit/>
          </a:bodyPr>
          <a:lstStyle/>
          <a:p>
            <a:r>
              <a:rPr lang="en-ZA" sz="2800" dirty="0" smtClean="0"/>
              <a:t>SOME MATTERS FOR CONSIDERATION</a:t>
            </a:r>
            <a:endParaRPr lang="en-ZA" sz="2800" dirty="0"/>
          </a:p>
        </p:txBody>
      </p:sp>
    </p:spTree>
    <p:extLst>
      <p:ext uri="{BB962C8B-B14F-4D97-AF65-F5344CB8AC3E}">
        <p14:creationId xmlns:p14="http://schemas.microsoft.com/office/powerpoint/2010/main" xmlns="" val="6108216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r>
              <a:rPr lang="en-GB" sz="3200" dirty="0"/>
              <a:t>             </a:t>
            </a:r>
            <a:r>
              <a:rPr lang="en-US" sz="3200" dirty="0" smtClean="0"/>
              <a:t>MATTERS FOR CONSIDERATION</a:t>
            </a:r>
            <a:endParaRPr lang="en-US" sz="3200" dirty="0"/>
          </a:p>
        </p:txBody>
      </p:sp>
      <p:sp>
        <p:nvSpPr>
          <p:cNvPr id="20483" name="Rectangle 3"/>
          <p:cNvSpPr>
            <a:spLocks noGrp="1" noChangeArrowheads="1"/>
          </p:cNvSpPr>
          <p:nvPr>
            <p:ph type="body" sz="quarter" idx="10"/>
          </p:nvPr>
        </p:nvSpPr>
        <p:spPr>
          <a:xfrm>
            <a:off x="119336" y="1268761"/>
            <a:ext cx="11881320" cy="5256583"/>
          </a:xfrm>
        </p:spPr>
        <p:txBody>
          <a:bodyPr>
            <a:noAutofit/>
          </a:bodyPr>
          <a:lstStyle/>
          <a:p>
            <a:r>
              <a:rPr lang="en-US" sz="2000" dirty="0" smtClean="0"/>
              <a:t>In 2010, the then MEC for Local Government resolved to assign powers and functions from districts to local municipalities to enhance effectiveness and efficiency service delivery to communities</a:t>
            </a:r>
          </a:p>
          <a:p>
            <a:endParaRPr lang="en-US" dirty="0" smtClean="0"/>
          </a:p>
          <a:p>
            <a:r>
              <a:rPr lang="en-US" sz="2000" dirty="0" smtClean="0"/>
              <a:t>Effectively, this meant allocations for bulk services was now transferred to local municipalities instead to the district municipality.</a:t>
            </a:r>
          </a:p>
          <a:p>
            <a:endParaRPr lang="en-US" dirty="0" smtClean="0"/>
          </a:p>
          <a:p>
            <a:r>
              <a:rPr lang="en-US" sz="2000" dirty="0" smtClean="0"/>
              <a:t>Therefore, district municipalities solely relied on equitable share and RSC levy replacement grants.</a:t>
            </a:r>
          </a:p>
          <a:p>
            <a:endParaRPr lang="en-US" dirty="0" smtClean="0"/>
          </a:p>
          <a:p>
            <a:r>
              <a:rPr lang="en-US" sz="2000" dirty="0" smtClean="0"/>
              <a:t>Furthermore, the GP province resolved to provincialise Municipal Health Services which were previously  provided by the District municipalities .</a:t>
            </a:r>
          </a:p>
          <a:p>
            <a:endParaRPr lang="en-US" dirty="0" smtClean="0"/>
          </a:p>
          <a:p>
            <a:r>
              <a:rPr lang="en-US" sz="2000" dirty="0" smtClean="0"/>
              <a:t>Inadequate or insufficient funding for disaster management </a:t>
            </a:r>
          </a:p>
          <a:p>
            <a:endParaRPr lang="en-US" dirty="0" smtClean="0"/>
          </a:p>
          <a:p>
            <a:r>
              <a:rPr lang="en-US" sz="2000" dirty="0" smtClean="0"/>
              <a:t>No funding for fire services </a:t>
            </a:r>
          </a:p>
          <a:p>
            <a:endParaRPr lang="en-US" dirty="0" smtClean="0"/>
          </a:p>
          <a:p>
            <a:r>
              <a:rPr lang="en-US" sz="2000" dirty="0" smtClean="0"/>
              <a:t>Therefore the financial health of district municipalities in Gauteng is severely compromised and needs to be addressed with urgency</a:t>
            </a:r>
          </a:p>
          <a:p>
            <a:pPr marL="0" indent="0">
              <a:buNone/>
            </a:pPr>
            <a:endParaRPr lang="en-GB" sz="2000" dirty="0" smtClean="0"/>
          </a:p>
        </p:txBody>
      </p:sp>
    </p:spTree>
    <p:extLst>
      <p:ext uri="{BB962C8B-B14F-4D97-AF65-F5344CB8AC3E}">
        <p14:creationId xmlns:p14="http://schemas.microsoft.com/office/powerpoint/2010/main" xmlns="" val="138338080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30877" y="1896093"/>
            <a:ext cx="3819832" cy="2543443"/>
          </a:xfrm>
        </p:spPr>
        <p:txBody>
          <a:bodyPr>
            <a:normAutofit/>
          </a:bodyPr>
          <a:lstStyle/>
          <a:p>
            <a:pPr>
              <a:spcAft>
                <a:spcPts val="1200"/>
              </a:spcAft>
            </a:pPr>
            <a:r>
              <a:rPr lang="en-US" sz="3600" dirty="0">
                <a:solidFill>
                  <a:schemeClr val="tx1"/>
                </a:solidFill>
              </a:rPr>
              <a:t>Thank You</a:t>
            </a:r>
          </a:p>
        </p:txBody>
      </p:sp>
    </p:spTree>
    <p:extLst>
      <p:ext uri="{BB962C8B-B14F-4D97-AF65-F5344CB8AC3E}">
        <p14:creationId xmlns:p14="http://schemas.microsoft.com/office/powerpoint/2010/main" xmlns="" val="37327426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C66C3A23-1506-4353-ACB5-1758F2C01AEB}"/>
              </a:ext>
            </a:extLst>
          </p:cNvPr>
          <p:cNvSpPr>
            <a:spLocks noGrp="1"/>
          </p:cNvSpPr>
          <p:nvPr>
            <p:ph type="title"/>
          </p:nvPr>
        </p:nvSpPr>
        <p:spPr/>
        <p:txBody>
          <a:bodyPr>
            <a:noAutofit/>
          </a:bodyPr>
          <a:lstStyle/>
          <a:p>
            <a:r>
              <a:rPr lang="en-US" sz="2800" dirty="0" smtClean="0">
                <a:solidFill>
                  <a:schemeClr val="accent6"/>
                </a:solidFill>
              </a:rPr>
              <a:t>…</a:t>
            </a:r>
            <a:endParaRPr lang="en-ZA" sz="2800" dirty="0">
              <a:solidFill>
                <a:schemeClr val="accent6"/>
              </a:solidFill>
            </a:endParaRPr>
          </a:p>
        </p:txBody>
      </p:sp>
      <p:sp>
        <p:nvSpPr>
          <p:cNvPr id="3" name="Slide Number Placeholder 2"/>
          <p:cNvSpPr>
            <a:spLocks noGrp="1"/>
          </p:cNvSpPr>
          <p:nvPr>
            <p:ph type="sldNum" sz="quarter" idx="4294967295"/>
          </p:nvPr>
        </p:nvSpPr>
        <p:spPr>
          <a:xfrm>
            <a:off x="8534400" y="6356352"/>
            <a:ext cx="2133600" cy="365125"/>
          </a:xfrm>
        </p:spPr>
        <p:txBody>
          <a:bodyPr/>
          <a:lstStyle/>
          <a:p>
            <a:fld id="{85E4C5A4-68AA-419A-9EB9-20F6985B147C}" type="slidenum">
              <a:rPr lang="en-GB" smtClean="0"/>
              <a:pPr/>
              <a:t>3</a:t>
            </a:fld>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91063" y="116632"/>
            <a:ext cx="11684220" cy="6239720"/>
          </a:xfrm>
          <a:prstGeom prst="rect">
            <a:avLst/>
          </a:prstGeom>
        </p:spPr>
      </p:pic>
      <p:sp>
        <p:nvSpPr>
          <p:cNvPr id="7" name="TextBox 6"/>
          <p:cNvSpPr txBox="1"/>
          <p:nvPr/>
        </p:nvSpPr>
        <p:spPr>
          <a:xfrm>
            <a:off x="11424592" y="44624"/>
            <a:ext cx="767408" cy="369332"/>
          </a:xfrm>
          <a:prstGeom prst="rect">
            <a:avLst/>
          </a:prstGeom>
          <a:noFill/>
        </p:spPr>
        <p:txBody>
          <a:bodyPr wrap="square" rtlCol="0">
            <a:spAutoFit/>
          </a:bodyPr>
          <a:lstStyle/>
          <a:p>
            <a:pPr algn="ctr"/>
            <a:r>
              <a:rPr lang="en-US" dirty="0"/>
              <a:t>7</a:t>
            </a:r>
            <a:endParaRPr lang="en-ZA" dirty="0"/>
          </a:p>
        </p:txBody>
      </p:sp>
    </p:spTree>
    <p:extLst>
      <p:ext uri="{BB962C8B-B14F-4D97-AF65-F5344CB8AC3E}">
        <p14:creationId xmlns:p14="http://schemas.microsoft.com/office/powerpoint/2010/main" xmlns="" val="31557555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9378" y="4318794"/>
            <a:ext cx="11233247" cy="2062535"/>
          </a:xfrm>
          <a:prstGeom prst="rect">
            <a:avLst/>
          </a:prstGeom>
          <a:solidFill>
            <a:schemeClr val="tx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Up Arrow 4"/>
          <p:cNvSpPr/>
          <p:nvPr/>
        </p:nvSpPr>
        <p:spPr>
          <a:xfrm>
            <a:off x="5458077" y="819915"/>
            <a:ext cx="951639" cy="2746543"/>
          </a:xfrm>
          <a:prstGeom prst="upArrow">
            <a:avLst/>
          </a:prstGeom>
          <a:solidFill>
            <a:schemeClr val="accent6"/>
          </a:solidFill>
          <a:ln>
            <a:noFill/>
          </a:ln>
          <a:effectLst/>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6" name="Bent Arrow 5"/>
          <p:cNvSpPr/>
          <p:nvPr/>
        </p:nvSpPr>
        <p:spPr>
          <a:xfrm flipH="1">
            <a:off x="6419655" y="1103473"/>
            <a:ext cx="1949959" cy="1769963"/>
          </a:xfrm>
          <a:prstGeom prst="bentArrow">
            <a:avLst>
              <a:gd name="adj1" fmla="val 25000"/>
              <a:gd name="adj2" fmla="val 25847"/>
              <a:gd name="adj3" fmla="val 25000"/>
              <a:gd name="adj4" fmla="val 43750"/>
            </a:avLst>
          </a:prstGeom>
          <a:solidFill>
            <a:schemeClr val="accent1"/>
          </a:solidFill>
          <a:ln>
            <a:noFill/>
          </a:ln>
          <a:effectLst/>
          <a:scene3d>
            <a:camera prst="isometricBottom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7" name="Bent Arrow 6"/>
          <p:cNvSpPr/>
          <p:nvPr/>
        </p:nvSpPr>
        <p:spPr>
          <a:xfrm>
            <a:off x="3489531" y="1093009"/>
            <a:ext cx="1949959" cy="1769963"/>
          </a:xfrm>
          <a:prstGeom prst="bentArrow">
            <a:avLst/>
          </a:prstGeom>
          <a:solidFill>
            <a:schemeClr val="accent1"/>
          </a:solidFill>
          <a:ln>
            <a:noFill/>
          </a:ln>
          <a:effectLst/>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grpSp>
        <p:nvGrpSpPr>
          <p:cNvPr id="8" name="Group 7"/>
          <p:cNvGrpSpPr/>
          <p:nvPr/>
        </p:nvGrpSpPr>
        <p:grpSpPr>
          <a:xfrm>
            <a:off x="2423592" y="1459046"/>
            <a:ext cx="7146127" cy="2807851"/>
            <a:chOff x="108451" y="2536271"/>
            <a:chExt cx="8977457" cy="3527423"/>
          </a:xfrm>
        </p:grpSpPr>
        <p:grpSp>
          <p:nvGrpSpPr>
            <p:cNvPr id="9" name="Group 8"/>
            <p:cNvGrpSpPr/>
            <p:nvPr/>
          </p:nvGrpSpPr>
          <p:grpSpPr>
            <a:xfrm>
              <a:off x="108451" y="4290508"/>
              <a:ext cx="8977457" cy="1652731"/>
              <a:chOff x="108451" y="4290508"/>
              <a:chExt cx="8977457" cy="1652731"/>
            </a:xfrm>
          </p:grpSpPr>
          <p:sp>
            <p:nvSpPr>
              <p:cNvPr id="20" name="Oval 19"/>
              <p:cNvSpPr/>
              <p:nvPr/>
            </p:nvSpPr>
            <p:spPr>
              <a:xfrm>
                <a:off x="2486749" y="5322226"/>
                <a:ext cx="4088098" cy="621013"/>
              </a:xfrm>
              <a:prstGeom prst="ellipse">
                <a:avLst/>
              </a:prstGeom>
              <a:gradFill flip="none" rotWithShape="1">
                <a:gsLst>
                  <a:gs pos="0">
                    <a:schemeClr val="bg1">
                      <a:lumMod val="50000"/>
                      <a:alpha val="50000"/>
                    </a:schemeClr>
                  </a:gs>
                  <a:gs pos="58000">
                    <a:srgbClr val="0087E6">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Oval 20"/>
              <p:cNvSpPr/>
              <p:nvPr/>
            </p:nvSpPr>
            <p:spPr>
              <a:xfrm>
                <a:off x="108451" y="4292665"/>
                <a:ext cx="4088098" cy="621013"/>
              </a:xfrm>
              <a:prstGeom prst="ellipse">
                <a:avLst/>
              </a:prstGeom>
              <a:gradFill flip="none" rotWithShape="1">
                <a:gsLst>
                  <a:gs pos="0">
                    <a:schemeClr val="bg1">
                      <a:lumMod val="50000"/>
                      <a:alpha val="50000"/>
                    </a:schemeClr>
                  </a:gs>
                  <a:gs pos="58000">
                    <a:srgbClr val="0087E6">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Oval 21"/>
              <p:cNvSpPr/>
              <p:nvPr/>
            </p:nvSpPr>
            <p:spPr>
              <a:xfrm>
                <a:off x="4997810" y="4290508"/>
                <a:ext cx="4088098" cy="621013"/>
              </a:xfrm>
              <a:prstGeom prst="ellipse">
                <a:avLst/>
              </a:prstGeom>
              <a:gradFill flip="none" rotWithShape="1">
                <a:gsLst>
                  <a:gs pos="0">
                    <a:schemeClr val="bg1">
                      <a:lumMod val="50000"/>
                      <a:alpha val="50000"/>
                    </a:schemeClr>
                  </a:gs>
                  <a:gs pos="58000">
                    <a:srgbClr val="0087E6">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p:cNvGrpSpPr/>
            <p:nvPr/>
          </p:nvGrpSpPr>
          <p:grpSpPr>
            <a:xfrm>
              <a:off x="914317" y="2536271"/>
              <a:ext cx="7329925" cy="3527423"/>
              <a:chOff x="-321109" y="2281979"/>
              <a:chExt cx="10467215" cy="5037185"/>
            </a:xfrm>
          </p:grpSpPr>
          <p:grpSp>
            <p:nvGrpSpPr>
              <p:cNvPr id="11" name="Group 10"/>
              <p:cNvGrpSpPr/>
              <p:nvPr/>
            </p:nvGrpSpPr>
            <p:grpSpPr>
              <a:xfrm>
                <a:off x="-321109" y="2281979"/>
                <a:ext cx="3583710" cy="3583710"/>
                <a:chOff x="1419117" y="2974109"/>
                <a:chExt cx="4248728" cy="4248728"/>
              </a:xfrm>
            </p:grpSpPr>
            <p:sp>
              <p:nvSpPr>
                <p:cNvPr id="18" name="Oval 17"/>
                <p:cNvSpPr/>
                <p:nvPr/>
              </p:nvSpPr>
              <p:spPr>
                <a:xfrm>
                  <a:off x="1419117" y="2974109"/>
                  <a:ext cx="4248728" cy="4248728"/>
                </a:xfrm>
                <a:prstGeom prst="ellipse">
                  <a:avLst/>
                </a:prstGeom>
                <a:solidFill>
                  <a:schemeClr val="bg2"/>
                </a:solidFill>
                <a:ln>
                  <a:noFill/>
                </a:ln>
                <a:scene3d>
                  <a:camera prst="isometricOffAxis1Top"/>
                  <a:lightRig rig="threePt" dir="t"/>
                </a:scene3d>
                <a:sp3d>
                  <a:bevelT w="44450" h="260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Oval 18"/>
                <p:cNvSpPr/>
                <p:nvPr/>
              </p:nvSpPr>
              <p:spPr>
                <a:xfrm>
                  <a:off x="1931735" y="3504574"/>
                  <a:ext cx="3205019" cy="3205017"/>
                </a:xfrm>
                <a:prstGeom prst="ellipse">
                  <a:avLst/>
                </a:prstGeom>
                <a:solidFill>
                  <a:schemeClr val="tx1">
                    <a:alpha val="79000"/>
                  </a:schemeClr>
                </a:solidFill>
                <a:ln>
                  <a:solidFill>
                    <a:srgbClr val="0070C0"/>
                  </a:solidFill>
                </a:ln>
                <a:scene3d>
                  <a:camera prst="isometricOffAxis1Top"/>
                  <a:lightRig rig="threePt" dir="t"/>
                </a:scene3d>
                <a:sp3d>
                  <a:bevelT w="4445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b="1" dirty="0">
                      <a:ln w="18415" cmpd="sng">
                        <a:noFill/>
                        <a:prstDash val="solid"/>
                      </a:ln>
                      <a:solidFill>
                        <a:schemeClr val="tx2">
                          <a:lumMod val="50000"/>
                        </a:schemeClr>
                      </a:solidFill>
                      <a:latin typeface="Impact" pitchFamily="34" charset="0"/>
                    </a:rPr>
                    <a:t>1</a:t>
                  </a:r>
                </a:p>
              </p:txBody>
            </p:sp>
          </p:grpSp>
          <p:grpSp>
            <p:nvGrpSpPr>
              <p:cNvPr id="12" name="Group 11"/>
              <p:cNvGrpSpPr/>
              <p:nvPr/>
            </p:nvGrpSpPr>
            <p:grpSpPr>
              <a:xfrm>
                <a:off x="6562398" y="2331511"/>
                <a:ext cx="3583708" cy="3583710"/>
                <a:chOff x="3187963" y="3189899"/>
                <a:chExt cx="4248728" cy="4248728"/>
              </a:xfrm>
            </p:grpSpPr>
            <p:sp>
              <p:nvSpPr>
                <p:cNvPr id="16" name="Oval 15"/>
                <p:cNvSpPr/>
                <p:nvPr/>
              </p:nvSpPr>
              <p:spPr>
                <a:xfrm>
                  <a:off x="3187963" y="3189899"/>
                  <a:ext cx="4248728" cy="4248728"/>
                </a:xfrm>
                <a:prstGeom prst="ellipse">
                  <a:avLst/>
                </a:prstGeom>
                <a:solidFill>
                  <a:schemeClr val="bg2"/>
                </a:solidFill>
                <a:ln>
                  <a:noFill/>
                </a:ln>
                <a:scene3d>
                  <a:camera prst="isometricOffAxis1Top"/>
                  <a:lightRig rig="threePt" dir="t"/>
                </a:scene3d>
                <a:sp3d>
                  <a:bevelT w="44450" h="260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Oval 16"/>
                <p:cNvSpPr/>
                <p:nvPr/>
              </p:nvSpPr>
              <p:spPr>
                <a:xfrm>
                  <a:off x="3742672" y="3684046"/>
                  <a:ext cx="3205016" cy="3205017"/>
                </a:xfrm>
                <a:prstGeom prst="ellipse">
                  <a:avLst/>
                </a:prstGeom>
                <a:solidFill>
                  <a:schemeClr val="tx1">
                    <a:alpha val="79000"/>
                  </a:schemeClr>
                </a:solidFill>
                <a:ln>
                  <a:solidFill>
                    <a:srgbClr val="0070C0"/>
                  </a:solidFill>
                </a:ln>
                <a:scene3d>
                  <a:camera prst="isometricOffAxis1Top"/>
                  <a:lightRig rig="threePt" dir="t"/>
                </a:scene3d>
                <a:sp3d>
                  <a:bevelT w="4445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200" b="1" dirty="0">
                      <a:ln w="18415" cmpd="sng">
                        <a:noFill/>
                        <a:prstDash val="solid"/>
                      </a:ln>
                      <a:solidFill>
                        <a:schemeClr val="tx2">
                          <a:lumMod val="50000"/>
                        </a:schemeClr>
                      </a:solidFill>
                      <a:latin typeface="Impact" pitchFamily="34" charset="0"/>
                    </a:rPr>
                    <a:t>3</a:t>
                  </a:r>
                </a:p>
              </p:txBody>
            </p:sp>
          </p:grpSp>
          <p:grpSp>
            <p:nvGrpSpPr>
              <p:cNvPr id="13" name="Group 12"/>
              <p:cNvGrpSpPr/>
              <p:nvPr/>
            </p:nvGrpSpPr>
            <p:grpSpPr>
              <a:xfrm>
                <a:off x="3078896" y="3735454"/>
                <a:ext cx="3583710" cy="3583710"/>
                <a:chOff x="2247310" y="6673274"/>
                <a:chExt cx="4248728" cy="4248728"/>
              </a:xfrm>
            </p:grpSpPr>
            <p:sp>
              <p:nvSpPr>
                <p:cNvPr id="14" name="Oval 13"/>
                <p:cNvSpPr/>
                <p:nvPr/>
              </p:nvSpPr>
              <p:spPr>
                <a:xfrm>
                  <a:off x="2247310" y="6673274"/>
                  <a:ext cx="4248728" cy="4248728"/>
                </a:xfrm>
                <a:prstGeom prst="ellipse">
                  <a:avLst/>
                </a:prstGeom>
                <a:solidFill>
                  <a:schemeClr val="bg2"/>
                </a:solidFill>
                <a:ln>
                  <a:noFill/>
                </a:ln>
                <a:scene3d>
                  <a:camera prst="isometricOffAxis1Top"/>
                  <a:lightRig rig="threePt" dir="t"/>
                </a:scene3d>
                <a:sp3d>
                  <a:bevelT w="44450" h="260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p:cNvSpPr/>
                <p:nvPr/>
              </p:nvSpPr>
              <p:spPr>
                <a:xfrm>
                  <a:off x="2738661" y="7167421"/>
                  <a:ext cx="3205018" cy="3205018"/>
                </a:xfrm>
                <a:prstGeom prst="ellipse">
                  <a:avLst/>
                </a:prstGeom>
                <a:solidFill>
                  <a:schemeClr val="tx1">
                    <a:alpha val="79000"/>
                  </a:schemeClr>
                </a:solidFill>
                <a:ln>
                  <a:solidFill>
                    <a:srgbClr val="0070C0"/>
                  </a:solidFill>
                </a:ln>
                <a:scene3d>
                  <a:camera prst="isometricOffAxis1Top"/>
                  <a:lightRig rig="threePt" dir="t"/>
                </a:scene3d>
                <a:sp3d>
                  <a:bevelT w="4445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b="1" dirty="0">
                      <a:ln w="18415" cmpd="sng">
                        <a:noFill/>
                        <a:prstDash val="solid"/>
                      </a:ln>
                      <a:solidFill>
                        <a:schemeClr val="tx2">
                          <a:lumMod val="50000"/>
                        </a:schemeClr>
                      </a:solidFill>
                      <a:latin typeface="Impact" pitchFamily="34" charset="0"/>
                    </a:rPr>
                    <a:t>2</a:t>
                  </a:r>
                </a:p>
              </p:txBody>
            </p:sp>
          </p:grpSp>
        </p:grpSp>
      </p:grpSp>
      <p:grpSp>
        <p:nvGrpSpPr>
          <p:cNvPr id="24" name="Group 23"/>
          <p:cNvGrpSpPr/>
          <p:nvPr/>
        </p:nvGrpSpPr>
        <p:grpSpPr>
          <a:xfrm>
            <a:off x="767409" y="3499256"/>
            <a:ext cx="2873689" cy="2522032"/>
            <a:chOff x="165063" y="4295217"/>
            <a:chExt cx="2520080" cy="2387148"/>
          </a:xfrm>
        </p:grpSpPr>
        <p:sp>
          <p:nvSpPr>
            <p:cNvPr id="25" name="Rounded Rectangle 24"/>
            <p:cNvSpPr/>
            <p:nvPr/>
          </p:nvSpPr>
          <p:spPr>
            <a:xfrm>
              <a:off x="165063" y="4431005"/>
              <a:ext cx="2520080" cy="2251360"/>
            </a:xfrm>
            <a:prstGeom prst="roundRect">
              <a:avLst>
                <a:gd name="adj" fmla="val 0"/>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26" name="Rounded Rectangle 25"/>
            <p:cNvSpPr/>
            <p:nvPr/>
          </p:nvSpPr>
          <p:spPr>
            <a:xfrm>
              <a:off x="479312" y="4295217"/>
              <a:ext cx="1828800" cy="562840"/>
            </a:xfrm>
            <a:prstGeom prst="roundRect">
              <a:avLst/>
            </a:prstGeom>
            <a:solidFill>
              <a:schemeClr val="bg2"/>
            </a:solidFill>
            <a:ln>
              <a:noFill/>
            </a:ln>
            <a:effectLst>
              <a:outerShdw blurRad="139700" dist="38100" dir="5400000" algn="t"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400" b="1" dirty="0">
                  <a:solidFill>
                    <a:schemeClr val="bg1"/>
                  </a:solidFill>
                  <a:latin typeface="Franklin Gothic Medium" pitchFamily="34" charset="0"/>
                </a:rPr>
                <a:t>Goal 01 </a:t>
              </a:r>
            </a:p>
          </p:txBody>
        </p:sp>
        <p:sp>
          <p:nvSpPr>
            <p:cNvPr id="27" name="Rounded Rectangle 26"/>
            <p:cNvSpPr/>
            <p:nvPr/>
          </p:nvSpPr>
          <p:spPr>
            <a:xfrm>
              <a:off x="256411" y="5006698"/>
              <a:ext cx="2269076" cy="1602320"/>
            </a:xfrm>
            <a:prstGeom prst="roundRect">
              <a:avLst/>
            </a:prstGeom>
            <a:solidFill>
              <a:schemeClr val="bg2">
                <a:lumMod val="10000"/>
                <a:alpha val="52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5000"/>
                </a:lnSpc>
              </a:pPr>
              <a:r>
                <a:rPr lang="en-GB" dirty="0">
                  <a:solidFill>
                    <a:schemeClr val="accent5"/>
                  </a:solidFill>
                </a:rPr>
                <a:t>Sustainable, Inclusive Economic Growth underpinned by Spatial Transformation </a:t>
              </a:r>
              <a:endParaRPr lang="en-US" dirty="0">
                <a:solidFill>
                  <a:schemeClr val="accent5"/>
                </a:solidFill>
                <a:latin typeface="Calibri"/>
                <a:ea typeface="Times New Roman"/>
                <a:cs typeface="Times New Roman"/>
              </a:endParaRPr>
            </a:p>
          </p:txBody>
        </p:sp>
      </p:grpSp>
      <p:grpSp>
        <p:nvGrpSpPr>
          <p:cNvPr id="28" name="Group 27"/>
          <p:cNvGrpSpPr/>
          <p:nvPr/>
        </p:nvGrpSpPr>
        <p:grpSpPr>
          <a:xfrm>
            <a:off x="4462385" y="3951123"/>
            <a:ext cx="2999779" cy="2430207"/>
            <a:chOff x="256411" y="4310499"/>
            <a:chExt cx="2428732" cy="2351558"/>
          </a:xfrm>
        </p:grpSpPr>
        <p:sp>
          <p:nvSpPr>
            <p:cNvPr id="29" name="Rounded Rectangle 28"/>
            <p:cNvSpPr/>
            <p:nvPr/>
          </p:nvSpPr>
          <p:spPr>
            <a:xfrm>
              <a:off x="256411" y="4410697"/>
              <a:ext cx="2428732" cy="2251360"/>
            </a:xfrm>
            <a:prstGeom prst="roundRect">
              <a:avLst>
                <a:gd name="adj" fmla="val 0"/>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30" name="Rounded Rectangle 29"/>
            <p:cNvSpPr/>
            <p:nvPr/>
          </p:nvSpPr>
          <p:spPr>
            <a:xfrm>
              <a:off x="545224" y="4310499"/>
              <a:ext cx="1828800" cy="562840"/>
            </a:xfrm>
            <a:prstGeom prst="roundRect">
              <a:avLst/>
            </a:prstGeom>
            <a:solidFill>
              <a:schemeClr val="bg2"/>
            </a:solidFill>
            <a:ln>
              <a:noFill/>
            </a:ln>
            <a:effectLst>
              <a:outerShdw blurRad="139700" dist="38100" dir="5400000" algn="t"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400" b="1" dirty="0">
                  <a:solidFill>
                    <a:schemeClr val="bg1"/>
                  </a:solidFill>
                  <a:latin typeface="Franklin Gothic Medium" pitchFamily="34" charset="0"/>
                </a:rPr>
                <a:t>Goal 02 </a:t>
              </a:r>
            </a:p>
          </p:txBody>
        </p:sp>
        <p:sp>
          <p:nvSpPr>
            <p:cNvPr id="31" name="Rounded Rectangle 30"/>
            <p:cNvSpPr/>
            <p:nvPr/>
          </p:nvSpPr>
          <p:spPr>
            <a:xfrm>
              <a:off x="406401" y="5006698"/>
              <a:ext cx="2119086" cy="1602320"/>
            </a:xfrm>
            <a:prstGeom prst="roundRect">
              <a:avLst/>
            </a:prstGeom>
            <a:solidFill>
              <a:schemeClr val="bg2">
                <a:lumMod val="10000"/>
                <a:alpha val="52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5000"/>
                </a:lnSpc>
              </a:pPr>
              <a:r>
                <a:rPr lang="en-GB" dirty="0">
                  <a:solidFill>
                    <a:schemeClr val="accent5"/>
                  </a:solidFill>
                </a:rPr>
                <a:t>Good Governance &amp; Resilient Municipal Institutions </a:t>
              </a:r>
              <a:endParaRPr lang="en-US" dirty="0">
                <a:solidFill>
                  <a:schemeClr val="accent5"/>
                </a:solidFill>
                <a:latin typeface="Calibri"/>
                <a:ea typeface="Times New Roman"/>
                <a:cs typeface="Times New Roman"/>
              </a:endParaRPr>
            </a:p>
          </p:txBody>
        </p:sp>
      </p:grpSp>
      <p:grpSp>
        <p:nvGrpSpPr>
          <p:cNvPr id="32" name="Group 31"/>
          <p:cNvGrpSpPr/>
          <p:nvPr/>
        </p:nvGrpSpPr>
        <p:grpSpPr>
          <a:xfrm>
            <a:off x="8245597" y="3445349"/>
            <a:ext cx="2890963" cy="2575940"/>
            <a:chOff x="256411" y="4310499"/>
            <a:chExt cx="2428732" cy="2351558"/>
          </a:xfrm>
        </p:grpSpPr>
        <p:sp>
          <p:nvSpPr>
            <p:cNvPr id="33" name="Rounded Rectangle 32"/>
            <p:cNvSpPr/>
            <p:nvPr/>
          </p:nvSpPr>
          <p:spPr>
            <a:xfrm>
              <a:off x="256411" y="4410697"/>
              <a:ext cx="2428732" cy="2251360"/>
            </a:xfrm>
            <a:prstGeom prst="roundRect">
              <a:avLst>
                <a:gd name="adj" fmla="val 0"/>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34" name="Rounded Rectangle 33"/>
            <p:cNvSpPr/>
            <p:nvPr/>
          </p:nvSpPr>
          <p:spPr>
            <a:xfrm>
              <a:off x="545224" y="4310499"/>
              <a:ext cx="1828800" cy="562840"/>
            </a:xfrm>
            <a:prstGeom prst="roundRect">
              <a:avLst/>
            </a:prstGeom>
            <a:solidFill>
              <a:schemeClr val="bg2"/>
            </a:solidFill>
            <a:ln>
              <a:noFill/>
            </a:ln>
            <a:effectLst>
              <a:outerShdw blurRad="139700" dist="38100" dir="5400000" algn="t"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400" b="1" dirty="0">
                  <a:solidFill>
                    <a:schemeClr val="bg1"/>
                  </a:solidFill>
                  <a:latin typeface="Franklin Gothic Medium" pitchFamily="34" charset="0"/>
                </a:rPr>
                <a:t>Goal 03</a:t>
              </a:r>
            </a:p>
          </p:txBody>
        </p:sp>
        <p:sp>
          <p:nvSpPr>
            <p:cNvPr id="35" name="Rounded Rectangle 34"/>
            <p:cNvSpPr/>
            <p:nvPr/>
          </p:nvSpPr>
          <p:spPr>
            <a:xfrm>
              <a:off x="406401" y="5006698"/>
              <a:ext cx="2119086" cy="1602320"/>
            </a:xfrm>
            <a:prstGeom prst="roundRect">
              <a:avLst/>
            </a:prstGeom>
            <a:solidFill>
              <a:schemeClr val="bg2">
                <a:lumMod val="10000"/>
                <a:alpha val="52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chemeClr val="accent5"/>
                  </a:solidFill>
                </a:rPr>
                <a:t>Financial Sustainability of Local Government and Fiscal Equity</a:t>
              </a:r>
              <a:endParaRPr lang="en-US" dirty="0">
                <a:solidFill>
                  <a:schemeClr val="accent5"/>
                </a:solidFill>
              </a:endParaRPr>
            </a:p>
          </p:txBody>
        </p:sp>
      </p:grpSp>
      <p:sp>
        <p:nvSpPr>
          <p:cNvPr id="36" name="Rounded Rectangle 35"/>
          <p:cNvSpPr/>
          <p:nvPr/>
        </p:nvSpPr>
        <p:spPr>
          <a:xfrm>
            <a:off x="3732152" y="136723"/>
            <a:ext cx="4505861" cy="1165020"/>
          </a:xfrm>
          <a:prstGeom prst="roundRect">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accent6"/>
                </a:solidFill>
              </a:rPr>
              <a:t>SALGA</a:t>
            </a:r>
          </a:p>
          <a:p>
            <a:pPr algn="ctr"/>
            <a:r>
              <a:rPr lang="en-US" sz="2800" dirty="0" smtClean="0">
                <a:solidFill>
                  <a:schemeClr val="accent6"/>
                </a:solidFill>
              </a:rPr>
              <a:t>STRATEGIC GOALS</a:t>
            </a:r>
            <a:endParaRPr lang="en-ZA" sz="2800" dirty="0">
              <a:solidFill>
                <a:schemeClr val="accent6"/>
              </a:solidFill>
            </a:endParaRPr>
          </a:p>
        </p:txBody>
      </p:sp>
      <p:sp>
        <p:nvSpPr>
          <p:cNvPr id="37" name="TextBox 36"/>
          <p:cNvSpPr txBox="1"/>
          <p:nvPr/>
        </p:nvSpPr>
        <p:spPr>
          <a:xfrm>
            <a:off x="11496600" y="0"/>
            <a:ext cx="695400" cy="369332"/>
          </a:xfrm>
          <a:prstGeom prst="rect">
            <a:avLst/>
          </a:prstGeom>
          <a:noFill/>
        </p:spPr>
        <p:txBody>
          <a:bodyPr wrap="square" rtlCol="0">
            <a:spAutoFit/>
          </a:bodyPr>
          <a:lstStyle/>
          <a:p>
            <a:pPr algn="ctr"/>
            <a:r>
              <a:rPr lang="en-US" dirty="0"/>
              <a:t>13</a:t>
            </a:r>
            <a:endParaRPr lang="en-ZA" dirty="0"/>
          </a:p>
        </p:txBody>
      </p:sp>
    </p:spTree>
    <p:extLst>
      <p:ext uri="{BB962C8B-B14F-4D97-AF65-F5344CB8AC3E}">
        <p14:creationId xmlns:p14="http://schemas.microsoft.com/office/powerpoint/2010/main" xmlns="" val="32090783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o 7">
            <a:extLst>
              <a:ext uri="{FF2B5EF4-FFF2-40B4-BE49-F238E27FC236}">
                <a16:creationId xmlns:a16="http://schemas.microsoft.com/office/drawing/2014/main" xmlns="" id="{8246389E-5325-451B-AD4F-2C1617B8BADE}"/>
              </a:ext>
            </a:extLst>
          </p:cNvPr>
          <p:cNvGrpSpPr/>
          <p:nvPr/>
        </p:nvGrpSpPr>
        <p:grpSpPr>
          <a:xfrm>
            <a:off x="3048000" y="1988840"/>
            <a:ext cx="6096000" cy="2880320"/>
            <a:chOff x="3048000" y="2060848"/>
            <a:chExt cx="6096000" cy="2880320"/>
          </a:xfrm>
        </p:grpSpPr>
        <p:sp>
          <p:nvSpPr>
            <p:cNvPr id="6" name="Rettangolo 1">
              <a:extLst>
                <a:ext uri="{FF2B5EF4-FFF2-40B4-BE49-F238E27FC236}">
                  <a16:creationId xmlns:a16="http://schemas.microsoft.com/office/drawing/2014/main" xmlns="" id="{2E28D5E8-6CB1-4861-8689-D41247AC815B}"/>
                </a:ext>
              </a:extLst>
            </p:cNvPr>
            <p:cNvSpPr/>
            <p:nvPr/>
          </p:nvSpPr>
          <p:spPr>
            <a:xfrm>
              <a:off x="3048000" y="2777733"/>
              <a:ext cx="6096000" cy="769441"/>
            </a:xfrm>
            <a:prstGeom prst="rect">
              <a:avLst/>
            </a:prstGeom>
            <a:ln>
              <a:noFill/>
            </a:ln>
          </p:spPr>
          <p:txBody>
            <a:bodyPr>
              <a:spAutoFit/>
            </a:bodyPr>
            <a:lstStyle/>
            <a:p>
              <a:pPr algn="ctr" defTabSz="914377">
                <a:defRPr/>
              </a:pPr>
              <a:endParaRPr lang="en-ZA" sz="4400" b="1" dirty="0">
                <a:solidFill>
                  <a:prstClr val="white"/>
                </a:solidFill>
                <a:latin typeface="Foco"/>
                <a:cs typeface="Arial" pitchFamily="34" charset="0"/>
              </a:endParaRPr>
            </a:p>
          </p:txBody>
        </p:sp>
        <p:cxnSp>
          <p:nvCxnSpPr>
            <p:cNvPr id="7" name="Connettore diritto 5">
              <a:extLst>
                <a:ext uri="{FF2B5EF4-FFF2-40B4-BE49-F238E27FC236}">
                  <a16:creationId xmlns:a16="http://schemas.microsoft.com/office/drawing/2014/main" xmlns="" id="{E0A28610-3128-4898-89FB-39FF02C53FB8}"/>
                </a:ext>
              </a:extLst>
            </p:cNvPr>
            <p:cNvCxnSpPr/>
            <p:nvPr/>
          </p:nvCxnSpPr>
          <p:spPr>
            <a:xfrm>
              <a:off x="4475820" y="2060848"/>
              <a:ext cx="3240360" cy="0"/>
            </a:xfrm>
            <a:prstGeom prst="line">
              <a:avLst/>
            </a:prstGeom>
            <a:ln w="28575">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8" name="Connettore diritto 6">
              <a:extLst>
                <a:ext uri="{FF2B5EF4-FFF2-40B4-BE49-F238E27FC236}">
                  <a16:creationId xmlns:a16="http://schemas.microsoft.com/office/drawing/2014/main" xmlns="" id="{A5E09971-F5AC-45B8-8AB3-DF51F1EF8950}"/>
                </a:ext>
              </a:extLst>
            </p:cNvPr>
            <p:cNvCxnSpPr/>
            <p:nvPr/>
          </p:nvCxnSpPr>
          <p:spPr>
            <a:xfrm>
              <a:off x="4475820" y="4941168"/>
              <a:ext cx="3240360" cy="0"/>
            </a:xfrm>
            <a:prstGeom prst="line">
              <a:avLst/>
            </a:prstGeom>
            <a:ln w="28575">
              <a:solidFill>
                <a:schemeClr val="accent6"/>
              </a:solidFill>
            </a:ln>
          </p:spPr>
          <p:style>
            <a:lnRef idx="2">
              <a:schemeClr val="accent1"/>
            </a:lnRef>
            <a:fillRef idx="0">
              <a:schemeClr val="accent1"/>
            </a:fillRef>
            <a:effectRef idx="1">
              <a:schemeClr val="accent1"/>
            </a:effectRef>
            <a:fontRef idx="minor">
              <a:schemeClr val="tx1"/>
            </a:fontRef>
          </p:style>
        </p:cxnSp>
      </p:grpSp>
      <p:sp>
        <p:nvSpPr>
          <p:cNvPr id="9" name="Rettangolo 8">
            <a:extLst>
              <a:ext uri="{FF2B5EF4-FFF2-40B4-BE49-F238E27FC236}">
                <a16:creationId xmlns:a16="http://schemas.microsoft.com/office/drawing/2014/main" xmlns="" id="{C50E008E-3454-4569-BB94-85938A1DB98A}"/>
              </a:ext>
            </a:extLst>
          </p:cNvPr>
          <p:cNvSpPr/>
          <p:nvPr/>
        </p:nvSpPr>
        <p:spPr>
          <a:xfrm>
            <a:off x="407368" y="311091"/>
            <a:ext cx="11377264" cy="5926223"/>
          </a:xfrm>
          <a:prstGeom prst="rect">
            <a:avLst/>
          </a:prstGeom>
          <a:no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14377">
              <a:defRPr/>
            </a:pPr>
            <a:endParaRPr lang="en-GB" dirty="0">
              <a:solidFill>
                <a:prstClr val="white"/>
              </a:solidFill>
              <a:latin typeface="Segoe UI"/>
            </a:endParaRPr>
          </a:p>
        </p:txBody>
      </p:sp>
      <p:sp>
        <p:nvSpPr>
          <p:cNvPr id="11" name="Titolo 3">
            <a:extLst>
              <a:ext uri="{FF2B5EF4-FFF2-40B4-BE49-F238E27FC236}">
                <a16:creationId xmlns:a16="http://schemas.microsoft.com/office/drawing/2014/main" xmlns="" id="{5C08E956-D5ED-4C8C-9B52-064E649BC89E}"/>
              </a:ext>
            </a:extLst>
          </p:cNvPr>
          <p:cNvSpPr>
            <a:spLocks noGrp="1"/>
          </p:cNvSpPr>
          <p:nvPr>
            <p:ph type="title" idx="4294967295"/>
          </p:nvPr>
        </p:nvSpPr>
        <p:spPr>
          <a:xfrm>
            <a:off x="1199456" y="2237300"/>
            <a:ext cx="9505056" cy="2343829"/>
          </a:xfrm>
        </p:spPr>
        <p:txBody>
          <a:bodyPr>
            <a:normAutofit/>
          </a:bodyPr>
          <a:lstStyle/>
          <a:p>
            <a:pPr marL="39687" indent="-39687">
              <a:defRPr/>
            </a:pPr>
            <a:r>
              <a:rPr lang="en-ZA" sz="3600" b="1" dirty="0" smtClean="0">
                <a:sym typeface="Arial" pitchFamily="-112" charset="0"/>
              </a:rPr>
              <a:t>GOVERNANCE, </a:t>
            </a:r>
            <a:br>
              <a:rPr lang="en-ZA" sz="3600" b="1" dirty="0" smtClean="0">
                <a:sym typeface="Arial" pitchFamily="-112" charset="0"/>
              </a:rPr>
            </a:br>
            <a:r>
              <a:rPr lang="en-ZA" sz="3600" b="1" dirty="0" smtClean="0">
                <a:sym typeface="Arial" pitchFamily="-112" charset="0"/>
              </a:rPr>
              <a:t>INTERGOVERNMENTAL RELATIONS, SUPPORT &amp; INTERVENTIONS</a:t>
            </a:r>
            <a:endParaRPr lang="en-US" sz="3600" b="1" dirty="0">
              <a:sym typeface="Arial" pitchFamily="-112" charset="0"/>
            </a:endParaRPr>
          </a:p>
        </p:txBody>
      </p:sp>
    </p:spTree>
    <p:extLst>
      <p:ext uri="{BB962C8B-B14F-4D97-AF65-F5344CB8AC3E}">
        <p14:creationId xmlns:p14="http://schemas.microsoft.com/office/powerpoint/2010/main" xmlns="" val="22331661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8979"/>
            <a:ext cx="6858000" cy="926365"/>
          </a:xfrm>
        </p:spPr>
        <p:txBody>
          <a:bodyPr/>
          <a:lstStyle/>
          <a:p>
            <a:r>
              <a:rPr lang="en-ZA" dirty="0" smtClean="0"/>
              <a:t/>
            </a:r>
            <a:br>
              <a:rPr lang="en-ZA" dirty="0" smtClean="0"/>
            </a:br>
            <a:r>
              <a:rPr lang="en-ZA" dirty="0" smtClean="0"/>
              <a:t>MUNICPALITIES UNDER SECTION 139 IN GAUTENG</a:t>
            </a:r>
            <a:endParaRPr lang="en-ZA" dirty="0"/>
          </a:p>
        </p:txBody>
      </p:sp>
      <p:sp>
        <p:nvSpPr>
          <p:cNvPr id="3" name="Text Placeholder 2"/>
          <p:cNvSpPr>
            <a:spLocks noGrp="1"/>
          </p:cNvSpPr>
          <p:nvPr>
            <p:ph type="body" sz="quarter" idx="10"/>
          </p:nvPr>
        </p:nvSpPr>
        <p:spPr>
          <a:xfrm>
            <a:off x="407368" y="1310185"/>
            <a:ext cx="11233248" cy="4804012"/>
          </a:xfrm>
        </p:spPr>
        <p:txBody>
          <a:bodyPr/>
          <a:lstStyle/>
          <a:p>
            <a:pPr>
              <a:defRPr/>
            </a:pPr>
            <a:endParaRPr lang="en-ZA" sz="2000" dirty="0" smtClean="0">
              <a:latin typeface="Calibri" panose="020F0502020204030204" pitchFamily="34" charset="0"/>
            </a:endParaRPr>
          </a:p>
          <a:p>
            <a:pPr>
              <a:defRPr/>
            </a:pPr>
            <a:r>
              <a:rPr lang="en-ZA" sz="2000" dirty="0" smtClean="0">
                <a:latin typeface="Calibri" panose="020F0502020204030204" pitchFamily="34" charset="0"/>
              </a:rPr>
              <a:t>Since </a:t>
            </a:r>
            <a:r>
              <a:rPr lang="en-ZA" sz="2000" dirty="0">
                <a:latin typeface="Calibri" panose="020F0502020204030204" pitchFamily="34" charset="0"/>
              </a:rPr>
              <a:t>2016,  three (3) municipalities have been subjected to various stages of section 139  intervention of the Constitution </a:t>
            </a:r>
            <a:r>
              <a:rPr lang="en-ZA" sz="2000" dirty="0" smtClean="0">
                <a:latin typeface="Calibri" panose="020F0502020204030204" pitchFamily="34" charset="0"/>
              </a:rPr>
              <a:t>of </a:t>
            </a:r>
            <a:r>
              <a:rPr lang="en-ZA" sz="2000" dirty="0">
                <a:latin typeface="Calibri" panose="020F0502020204030204" pitchFamily="34" charset="0"/>
              </a:rPr>
              <a:t>RSA.</a:t>
            </a:r>
          </a:p>
          <a:p>
            <a:pPr>
              <a:defRPr/>
            </a:pPr>
            <a:endParaRPr lang="en-ZA" sz="2000" i="1" dirty="0" smtClean="0">
              <a:latin typeface="Calibri" panose="020F0502020204030204" pitchFamily="34" charset="0"/>
            </a:endParaRPr>
          </a:p>
          <a:p>
            <a:pPr>
              <a:defRPr/>
            </a:pPr>
            <a:r>
              <a:rPr lang="en-ZA" sz="2000" i="1" dirty="0" smtClean="0">
                <a:latin typeface="Calibri" panose="020F0502020204030204" pitchFamily="34" charset="0"/>
              </a:rPr>
              <a:t>In </a:t>
            </a:r>
            <a:r>
              <a:rPr lang="en-ZA" sz="2000" i="1" dirty="0">
                <a:latin typeface="Calibri" panose="020F0502020204030204" pitchFamily="34" charset="0"/>
              </a:rPr>
              <a:t>June 2018, Emfuleni Local Municipality was placed under section 139 (1) (b) read together MFMA section 139 (a)-</a:t>
            </a:r>
          </a:p>
          <a:p>
            <a:pPr>
              <a:defRPr/>
            </a:pPr>
            <a:endParaRPr lang="en-ZA" sz="2000" i="1" dirty="0" smtClean="0">
              <a:latin typeface="Calibri" panose="020F0502020204030204" pitchFamily="34" charset="0"/>
            </a:endParaRPr>
          </a:p>
          <a:p>
            <a:pPr>
              <a:defRPr/>
            </a:pPr>
            <a:r>
              <a:rPr lang="en-ZA" sz="2000" i="1" dirty="0" smtClean="0">
                <a:latin typeface="Calibri" panose="020F0502020204030204" pitchFamily="34" charset="0"/>
              </a:rPr>
              <a:t>2019 West Rand District </a:t>
            </a:r>
            <a:r>
              <a:rPr lang="en-ZA" sz="2000" i="1" dirty="0">
                <a:latin typeface="Calibri" panose="020F0502020204030204" pitchFamily="34" charset="0"/>
              </a:rPr>
              <a:t>Municipality was also placed under the same section 139 (1) (b); </a:t>
            </a:r>
          </a:p>
          <a:p>
            <a:pPr>
              <a:defRPr/>
            </a:pPr>
            <a:endParaRPr lang="en-ZA" sz="2000" i="1" dirty="0" smtClean="0">
              <a:latin typeface="Calibri" panose="020F0502020204030204" pitchFamily="34" charset="0"/>
            </a:endParaRPr>
          </a:p>
          <a:p>
            <a:pPr>
              <a:defRPr/>
            </a:pPr>
            <a:r>
              <a:rPr lang="en-ZA" sz="2000" i="1" dirty="0" smtClean="0">
                <a:latin typeface="Calibri" panose="020F0502020204030204" pitchFamily="34" charset="0"/>
              </a:rPr>
              <a:t>In </a:t>
            </a:r>
            <a:r>
              <a:rPr lang="en-ZA" sz="2000" i="1" dirty="0">
                <a:latin typeface="Calibri" panose="020F0502020204030204" pitchFamily="34" charset="0"/>
              </a:rPr>
              <a:t>March 2020  the Council of the City of Tshwane was dissolved after the Provincial EXCO resolved to apply section 139(1)(c) </a:t>
            </a:r>
          </a:p>
          <a:p>
            <a:endParaRPr lang="en-ZA" dirty="0"/>
          </a:p>
        </p:txBody>
      </p:sp>
    </p:spTree>
    <p:extLst>
      <p:ext uri="{BB962C8B-B14F-4D97-AF65-F5344CB8AC3E}">
        <p14:creationId xmlns:p14="http://schemas.microsoft.com/office/powerpoint/2010/main" xmlns="" val="4680311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74">
            <a:extLst>
              <a:ext uri="{FF2B5EF4-FFF2-40B4-BE49-F238E27FC236}">
                <a16:creationId xmlns:a16="http://schemas.microsoft.com/office/drawing/2014/main" xmlns="" id="{7FB5D207-09A3-436A-ADFA-03BEB1C4CEAF}"/>
              </a:ext>
            </a:extLst>
          </p:cNvPr>
          <p:cNvSpPr/>
          <p:nvPr/>
        </p:nvSpPr>
        <p:spPr>
          <a:xfrm>
            <a:off x="7668802" y="2800595"/>
            <a:ext cx="2391362" cy="2492252"/>
          </a:xfrm>
          <a:prstGeom prst="roundRect">
            <a:avLst>
              <a:gd name="adj" fmla="val 28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Trapezoid 9">
            <a:extLst>
              <a:ext uri="{FF2B5EF4-FFF2-40B4-BE49-F238E27FC236}">
                <a16:creationId xmlns:a16="http://schemas.microsoft.com/office/drawing/2014/main" xmlns="" id="{2905B227-244E-419B-9D2B-EB0F9DF6AC3D}"/>
              </a:ext>
            </a:extLst>
          </p:cNvPr>
          <p:cNvSpPr/>
          <p:nvPr/>
        </p:nvSpPr>
        <p:spPr>
          <a:xfrm>
            <a:off x="7994835" y="5607994"/>
            <a:ext cx="2053113" cy="504395"/>
          </a:xfrm>
          <a:prstGeom prst="trapezoi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TextBox 11">
            <a:extLst>
              <a:ext uri="{FF2B5EF4-FFF2-40B4-BE49-F238E27FC236}">
                <a16:creationId xmlns:a16="http://schemas.microsoft.com/office/drawing/2014/main" xmlns="" id="{32A85657-C932-41C1-9FF1-5727A3F365C1}"/>
              </a:ext>
            </a:extLst>
          </p:cNvPr>
          <p:cNvSpPr txBox="1"/>
          <p:nvPr/>
        </p:nvSpPr>
        <p:spPr>
          <a:xfrm>
            <a:off x="8252874" y="5682736"/>
            <a:ext cx="1537034" cy="323165"/>
          </a:xfrm>
          <a:prstGeom prst="rect">
            <a:avLst/>
          </a:prstGeom>
          <a:noFill/>
        </p:spPr>
        <p:txBody>
          <a:bodyPr wrap="square" rtlCol="0">
            <a:spAutoFit/>
          </a:bodyPr>
          <a:lstStyle/>
          <a:p>
            <a:pPr algn="ctr"/>
            <a:r>
              <a:rPr lang="en-US" sz="1500" b="1" dirty="0">
                <a:solidFill>
                  <a:schemeClr val="bg1"/>
                </a:solidFill>
                <a:latin typeface="Segoe UI" panose="020B0502040204020203" pitchFamily="34" charset="0"/>
                <a:cs typeface="Segoe UI" panose="020B0502040204020203" pitchFamily="34" charset="0"/>
              </a:rPr>
              <a:t>SALGA’s Role</a:t>
            </a:r>
          </a:p>
        </p:txBody>
      </p:sp>
      <p:sp>
        <p:nvSpPr>
          <p:cNvPr id="13" name="Freeform 170">
            <a:extLst>
              <a:ext uri="{FF2B5EF4-FFF2-40B4-BE49-F238E27FC236}">
                <a16:creationId xmlns:a16="http://schemas.microsoft.com/office/drawing/2014/main" xmlns="" id="{E146810E-E383-41BB-97EB-9FA66F110542}"/>
              </a:ext>
            </a:extLst>
          </p:cNvPr>
          <p:cNvSpPr>
            <a:spLocks noEditPoints="1"/>
          </p:cNvSpPr>
          <p:nvPr/>
        </p:nvSpPr>
        <p:spPr bwMode="auto">
          <a:xfrm>
            <a:off x="8123477" y="1563772"/>
            <a:ext cx="1509522" cy="1534395"/>
          </a:xfrm>
          <a:custGeom>
            <a:avLst/>
            <a:gdLst>
              <a:gd name="T0" fmla="*/ 606 w 670"/>
              <a:gd name="T1" fmla="*/ 366 h 681"/>
              <a:gd name="T2" fmla="*/ 606 w 670"/>
              <a:gd name="T3" fmla="*/ 316 h 681"/>
              <a:gd name="T4" fmla="*/ 669 w 670"/>
              <a:gd name="T5" fmla="*/ 267 h 681"/>
              <a:gd name="T6" fmla="*/ 643 w 670"/>
              <a:gd name="T7" fmla="*/ 199 h 681"/>
              <a:gd name="T8" fmla="*/ 540 w 670"/>
              <a:gd name="T9" fmla="*/ 162 h 681"/>
              <a:gd name="T10" fmla="*/ 562 w 670"/>
              <a:gd name="T11" fmla="*/ 85 h 681"/>
              <a:gd name="T12" fmla="*/ 500 w 670"/>
              <a:gd name="T13" fmla="*/ 45 h 681"/>
              <a:gd name="T14" fmla="*/ 395 w 670"/>
              <a:gd name="T15" fmla="*/ 76 h 681"/>
              <a:gd name="T16" fmla="*/ 369 w 670"/>
              <a:gd name="T17" fmla="*/ 0 h 681"/>
              <a:gd name="T18" fmla="*/ 295 w 670"/>
              <a:gd name="T19" fmla="*/ 5 h 681"/>
              <a:gd name="T20" fmla="*/ 228 w 670"/>
              <a:gd name="T21" fmla="*/ 91 h 681"/>
              <a:gd name="T22" fmla="*/ 162 w 670"/>
              <a:gd name="T23" fmla="*/ 46 h 681"/>
              <a:gd name="T24" fmla="*/ 105 w 670"/>
              <a:gd name="T25" fmla="*/ 92 h 681"/>
              <a:gd name="T26" fmla="*/ 102 w 670"/>
              <a:gd name="T27" fmla="*/ 202 h 681"/>
              <a:gd name="T28" fmla="*/ 22 w 670"/>
              <a:gd name="T29" fmla="*/ 204 h 681"/>
              <a:gd name="T30" fmla="*/ 3 w 670"/>
              <a:gd name="T31" fmla="*/ 275 h 681"/>
              <a:gd name="T32" fmla="*/ 63 w 670"/>
              <a:gd name="T33" fmla="*/ 341 h 681"/>
              <a:gd name="T34" fmla="*/ 3 w 670"/>
              <a:gd name="T35" fmla="*/ 407 h 681"/>
              <a:gd name="T36" fmla="*/ 22 w 670"/>
              <a:gd name="T37" fmla="*/ 478 h 681"/>
              <a:gd name="T38" fmla="*/ 102 w 670"/>
              <a:gd name="T39" fmla="*/ 480 h 681"/>
              <a:gd name="T40" fmla="*/ 105 w 670"/>
              <a:gd name="T41" fmla="*/ 589 h 681"/>
              <a:gd name="T42" fmla="*/ 162 w 670"/>
              <a:gd name="T43" fmla="*/ 636 h 681"/>
              <a:gd name="T44" fmla="*/ 228 w 670"/>
              <a:gd name="T45" fmla="*/ 591 h 681"/>
              <a:gd name="T46" fmla="*/ 295 w 670"/>
              <a:gd name="T47" fmla="*/ 677 h 681"/>
              <a:gd name="T48" fmla="*/ 369 w 670"/>
              <a:gd name="T49" fmla="*/ 681 h 681"/>
              <a:gd name="T50" fmla="*/ 395 w 670"/>
              <a:gd name="T51" fmla="*/ 606 h 681"/>
              <a:gd name="T52" fmla="*/ 500 w 670"/>
              <a:gd name="T53" fmla="*/ 636 h 681"/>
              <a:gd name="T54" fmla="*/ 562 w 670"/>
              <a:gd name="T55" fmla="*/ 597 h 681"/>
              <a:gd name="T56" fmla="*/ 540 w 670"/>
              <a:gd name="T57" fmla="*/ 520 h 681"/>
              <a:gd name="T58" fmla="*/ 643 w 670"/>
              <a:gd name="T59" fmla="*/ 483 h 681"/>
              <a:gd name="T60" fmla="*/ 669 w 670"/>
              <a:gd name="T61" fmla="*/ 414 h 681"/>
              <a:gd name="T62" fmla="*/ 542 w 670"/>
              <a:gd name="T63" fmla="*/ 341 h 681"/>
              <a:gd name="T64" fmla="*/ 128 w 670"/>
              <a:gd name="T65" fmla="*/ 341 h 681"/>
              <a:gd name="T66" fmla="*/ 542 w 670"/>
              <a:gd name="T67" fmla="*/ 341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0" h="681">
                <a:moveTo>
                  <a:pt x="667" y="407"/>
                </a:moveTo>
                <a:cubicBezTo>
                  <a:pt x="606" y="366"/>
                  <a:pt x="606" y="366"/>
                  <a:pt x="606" y="366"/>
                </a:cubicBezTo>
                <a:cubicBezTo>
                  <a:pt x="607" y="357"/>
                  <a:pt x="607" y="349"/>
                  <a:pt x="607" y="341"/>
                </a:cubicBezTo>
                <a:cubicBezTo>
                  <a:pt x="607" y="332"/>
                  <a:pt x="607" y="324"/>
                  <a:pt x="606" y="316"/>
                </a:cubicBezTo>
                <a:cubicBezTo>
                  <a:pt x="667" y="275"/>
                  <a:pt x="667" y="275"/>
                  <a:pt x="667" y="275"/>
                </a:cubicBezTo>
                <a:cubicBezTo>
                  <a:pt x="669" y="274"/>
                  <a:pt x="670" y="270"/>
                  <a:pt x="669" y="267"/>
                </a:cubicBezTo>
                <a:cubicBezTo>
                  <a:pt x="649" y="204"/>
                  <a:pt x="649" y="204"/>
                  <a:pt x="649" y="204"/>
                </a:cubicBezTo>
                <a:cubicBezTo>
                  <a:pt x="648" y="201"/>
                  <a:pt x="645" y="199"/>
                  <a:pt x="643" y="199"/>
                </a:cubicBezTo>
                <a:cubicBezTo>
                  <a:pt x="569" y="202"/>
                  <a:pt x="569" y="202"/>
                  <a:pt x="569" y="202"/>
                </a:cubicBezTo>
                <a:cubicBezTo>
                  <a:pt x="560" y="187"/>
                  <a:pt x="551" y="174"/>
                  <a:pt x="540" y="162"/>
                </a:cubicBezTo>
                <a:cubicBezTo>
                  <a:pt x="565" y="92"/>
                  <a:pt x="565" y="92"/>
                  <a:pt x="565" y="92"/>
                </a:cubicBezTo>
                <a:cubicBezTo>
                  <a:pt x="566" y="90"/>
                  <a:pt x="565" y="87"/>
                  <a:pt x="562" y="85"/>
                </a:cubicBezTo>
                <a:cubicBezTo>
                  <a:pt x="508" y="46"/>
                  <a:pt x="508" y="46"/>
                  <a:pt x="508" y="46"/>
                </a:cubicBezTo>
                <a:cubicBezTo>
                  <a:pt x="506" y="44"/>
                  <a:pt x="503" y="44"/>
                  <a:pt x="500" y="45"/>
                </a:cubicBezTo>
                <a:cubicBezTo>
                  <a:pt x="443" y="91"/>
                  <a:pt x="443" y="91"/>
                  <a:pt x="443" y="91"/>
                </a:cubicBezTo>
                <a:cubicBezTo>
                  <a:pt x="427" y="84"/>
                  <a:pt x="412" y="79"/>
                  <a:pt x="395" y="76"/>
                </a:cubicBezTo>
                <a:cubicBezTo>
                  <a:pt x="375" y="5"/>
                  <a:pt x="375" y="5"/>
                  <a:pt x="375" y="5"/>
                </a:cubicBezTo>
                <a:cubicBezTo>
                  <a:pt x="374" y="2"/>
                  <a:pt x="372" y="0"/>
                  <a:pt x="369" y="0"/>
                </a:cubicBezTo>
                <a:cubicBezTo>
                  <a:pt x="302" y="0"/>
                  <a:pt x="302" y="0"/>
                  <a:pt x="302" y="0"/>
                </a:cubicBezTo>
                <a:cubicBezTo>
                  <a:pt x="299" y="0"/>
                  <a:pt x="296" y="2"/>
                  <a:pt x="295" y="5"/>
                </a:cubicBezTo>
                <a:cubicBezTo>
                  <a:pt x="275" y="76"/>
                  <a:pt x="275" y="76"/>
                  <a:pt x="275" y="76"/>
                </a:cubicBezTo>
                <a:cubicBezTo>
                  <a:pt x="259" y="79"/>
                  <a:pt x="243" y="84"/>
                  <a:pt x="228" y="91"/>
                </a:cubicBezTo>
                <a:cubicBezTo>
                  <a:pt x="170" y="45"/>
                  <a:pt x="170" y="45"/>
                  <a:pt x="170" y="45"/>
                </a:cubicBezTo>
                <a:cubicBezTo>
                  <a:pt x="168" y="44"/>
                  <a:pt x="164" y="44"/>
                  <a:pt x="162" y="46"/>
                </a:cubicBezTo>
                <a:cubicBezTo>
                  <a:pt x="108" y="85"/>
                  <a:pt x="108" y="85"/>
                  <a:pt x="108" y="85"/>
                </a:cubicBezTo>
                <a:cubicBezTo>
                  <a:pt x="106" y="87"/>
                  <a:pt x="105" y="90"/>
                  <a:pt x="105" y="92"/>
                </a:cubicBezTo>
                <a:cubicBezTo>
                  <a:pt x="131" y="162"/>
                  <a:pt x="131" y="162"/>
                  <a:pt x="131" y="162"/>
                </a:cubicBezTo>
                <a:cubicBezTo>
                  <a:pt x="120" y="174"/>
                  <a:pt x="110" y="187"/>
                  <a:pt x="102" y="202"/>
                </a:cubicBezTo>
                <a:cubicBezTo>
                  <a:pt x="28" y="199"/>
                  <a:pt x="28" y="199"/>
                  <a:pt x="28" y="199"/>
                </a:cubicBezTo>
                <a:cubicBezTo>
                  <a:pt x="25" y="199"/>
                  <a:pt x="23" y="201"/>
                  <a:pt x="22" y="204"/>
                </a:cubicBezTo>
                <a:cubicBezTo>
                  <a:pt x="1" y="267"/>
                  <a:pt x="1" y="267"/>
                  <a:pt x="1" y="267"/>
                </a:cubicBezTo>
                <a:cubicBezTo>
                  <a:pt x="0" y="270"/>
                  <a:pt x="1" y="273"/>
                  <a:pt x="3" y="275"/>
                </a:cubicBezTo>
                <a:cubicBezTo>
                  <a:pt x="65" y="316"/>
                  <a:pt x="65" y="316"/>
                  <a:pt x="65" y="316"/>
                </a:cubicBezTo>
                <a:cubicBezTo>
                  <a:pt x="64" y="324"/>
                  <a:pt x="63" y="332"/>
                  <a:pt x="63" y="341"/>
                </a:cubicBezTo>
                <a:cubicBezTo>
                  <a:pt x="63" y="349"/>
                  <a:pt x="64" y="357"/>
                  <a:pt x="65" y="366"/>
                </a:cubicBezTo>
                <a:cubicBezTo>
                  <a:pt x="3" y="407"/>
                  <a:pt x="3" y="407"/>
                  <a:pt x="3" y="407"/>
                </a:cubicBezTo>
                <a:cubicBezTo>
                  <a:pt x="1" y="408"/>
                  <a:pt x="0" y="412"/>
                  <a:pt x="1" y="414"/>
                </a:cubicBezTo>
                <a:cubicBezTo>
                  <a:pt x="22" y="478"/>
                  <a:pt x="22" y="478"/>
                  <a:pt x="22" y="478"/>
                </a:cubicBezTo>
                <a:cubicBezTo>
                  <a:pt x="23" y="481"/>
                  <a:pt x="25" y="483"/>
                  <a:pt x="28" y="483"/>
                </a:cubicBezTo>
                <a:cubicBezTo>
                  <a:pt x="102" y="480"/>
                  <a:pt x="102" y="480"/>
                  <a:pt x="102" y="480"/>
                </a:cubicBezTo>
                <a:cubicBezTo>
                  <a:pt x="110" y="494"/>
                  <a:pt x="120" y="508"/>
                  <a:pt x="131" y="520"/>
                </a:cubicBezTo>
                <a:cubicBezTo>
                  <a:pt x="105" y="589"/>
                  <a:pt x="105" y="589"/>
                  <a:pt x="105" y="589"/>
                </a:cubicBezTo>
                <a:cubicBezTo>
                  <a:pt x="105" y="592"/>
                  <a:pt x="106" y="595"/>
                  <a:pt x="108" y="597"/>
                </a:cubicBezTo>
                <a:cubicBezTo>
                  <a:pt x="162" y="636"/>
                  <a:pt x="162" y="636"/>
                  <a:pt x="162" y="636"/>
                </a:cubicBezTo>
                <a:cubicBezTo>
                  <a:pt x="164" y="638"/>
                  <a:pt x="168" y="638"/>
                  <a:pt x="170" y="636"/>
                </a:cubicBezTo>
                <a:cubicBezTo>
                  <a:pt x="228" y="591"/>
                  <a:pt x="228" y="591"/>
                  <a:pt x="228" y="591"/>
                </a:cubicBezTo>
                <a:cubicBezTo>
                  <a:pt x="243" y="597"/>
                  <a:pt x="259" y="602"/>
                  <a:pt x="275" y="606"/>
                </a:cubicBezTo>
                <a:cubicBezTo>
                  <a:pt x="295" y="677"/>
                  <a:pt x="295" y="677"/>
                  <a:pt x="295" y="677"/>
                </a:cubicBezTo>
                <a:cubicBezTo>
                  <a:pt x="296" y="679"/>
                  <a:pt x="299" y="681"/>
                  <a:pt x="302" y="681"/>
                </a:cubicBezTo>
                <a:cubicBezTo>
                  <a:pt x="369" y="681"/>
                  <a:pt x="369" y="681"/>
                  <a:pt x="369" y="681"/>
                </a:cubicBezTo>
                <a:cubicBezTo>
                  <a:pt x="372" y="681"/>
                  <a:pt x="374" y="679"/>
                  <a:pt x="375" y="677"/>
                </a:cubicBezTo>
                <a:cubicBezTo>
                  <a:pt x="395" y="606"/>
                  <a:pt x="395" y="606"/>
                  <a:pt x="395" y="606"/>
                </a:cubicBezTo>
                <a:cubicBezTo>
                  <a:pt x="412" y="602"/>
                  <a:pt x="427" y="597"/>
                  <a:pt x="443" y="591"/>
                </a:cubicBezTo>
                <a:cubicBezTo>
                  <a:pt x="500" y="636"/>
                  <a:pt x="500" y="636"/>
                  <a:pt x="500" y="636"/>
                </a:cubicBezTo>
                <a:cubicBezTo>
                  <a:pt x="503" y="638"/>
                  <a:pt x="506" y="638"/>
                  <a:pt x="508" y="636"/>
                </a:cubicBezTo>
                <a:cubicBezTo>
                  <a:pt x="562" y="597"/>
                  <a:pt x="562" y="597"/>
                  <a:pt x="562" y="597"/>
                </a:cubicBezTo>
                <a:cubicBezTo>
                  <a:pt x="565" y="595"/>
                  <a:pt x="566" y="592"/>
                  <a:pt x="565" y="589"/>
                </a:cubicBezTo>
                <a:cubicBezTo>
                  <a:pt x="540" y="520"/>
                  <a:pt x="540" y="520"/>
                  <a:pt x="540" y="520"/>
                </a:cubicBezTo>
                <a:cubicBezTo>
                  <a:pt x="551" y="508"/>
                  <a:pt x="560" y="494"/>
                  <a:pt x="569" y="480"/>
                </a:cubicBezTo>
                <a:cubicBezTo>
                  <a:pt x="643" y="483"/>
                  <a:pt x="643" y="483"/>
                  <a:pt x="643" y="483"/>
                </a:cubicBezTo>
                <a:cubicBezTo>
                  <a:pt x="645" y="483"/>
                  <a:pt x="648" y="481"/>
                  <a:pt x="649" y="478"/>
                </a:cubicBezTo>
                <a:cubicBezTo>
                  <a:pt x="669" y="414"/>
                  <a:pt x="669" y="414"/>
                  <a:pt x="669" y="414"/>
                </a:cubicBezTo>
                <a:cubicBezTo>
                  <a:pt x="670" y="412"/>
                  <a:pt x="669" y="408"/>
                  <a:pt x="667" y="407"/>
                </a:cubicBezTo>
                <a:moveTo>
                  <a:pt x="542" y="341"/>
                </a:moveTo>
                <a:cubicBezTo>
                  <a:pt x="542" y="455"/>
                  <a:pt x="450" y="548"/>
                  <a:pt x="335" y="548"/>
                </a:cubicBezTo>
                <a:cubicBezTo>
                  <a:pt x="221" y="548"/>
                  <a:pt x="128" y="455"/>
                  <a:pt x="128" y="341"/>
                </a:cubicBezTo>
                <a:cubicBezTo>
                  <a:pt x="128" y="226"/>
                  <a:pt x="221" y="134"/>
                  <a:pt x="335" y="134"/>
                </a:cubicBezTo>
                <a:cubicBezTo>
                  <a:pt x="450" y="134"/>
                  <a:pt x="542" y="226"/>
                  <a:pt x="542" y="341"/>
                </a:cubicBezTo>
              </a:path>
            </a:pathLst>
          </a:custGeom>
          <a:solidFill>
            <a:schemeClr val="accent4">
              <a:lumMod val="75000"/>
            </a:schemeClr>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14" name="Oval 173">
            <a:extLst>
              <a:ext uri="{FF2B5EF4-FFF2-40B4-BE49-F238E27FC236}">
                <a16:creationId xmlns:a16="http://schemas.microsoft.com/office/drawing/2014/main" xmlns="" id="{3A9BFD61-3C7F-47A9-B8C5-64B155E73DAE}"/>
              </a:ext>
            </a:extLst>
          </p:cNvPr>
          <p:cNvSpPr>
            <a:spLocks noChangeArrowheads="1"/>
          </p:cNvSpPr>
          <p:nvPr/>
        </p:nvSpPr>
        <p:spPr bwMode="auto">
          <a:xfrm>
            <a:off x="8411814" y="1852381"/>
            <a:ext cx="932851" cy="932849"/>
          </a:xfrm>
          <a:prstGeom prst="ellipse">
            <a:avLst/>
          </a:prstGeom>
          <a:solidFill>
            <a:srgbClr val="FFFFFF"/>
          </a:solidFill>
          <a:ln>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5" name="Rectangle: Rounded Corners 1">
            <a:extLst>
              <a:ext uri="{FF2B5EF4-FFF2-40B4-BE49-F238E27FC236}">
                <a16:creationId xmlns:a16="http://schemas.microsoft.com/office/drawing/2014/main" xmlns="" id="{3D526D6B-46E0-4C52-87FF-BC19C8367953}"/>
              </a:ext>
            </a:extLst>
          </p:cNvPr>
          <p:cNvSpPr/>
          <p:nvPr/>
        </p:nvSpPr>
        <p:spPr>
          <a:xfrm>
            <a:off x="2131837" y="2800595"/>
            <a:ext cx="2391362" cy="2492252"/>
          </a:xfrm>
          <a:prstGeom prst="roundRect">
            <a:avLst>
              <a:gd name="adj" fmla="val 22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dirty="0"/>
          </a:p>
        </p:txBody>
      </p:sp>
      <p:sp>
        <p:nvSpPr>
          <p:cNvPr id="17" name="Trapezoid 16">
            <a:extLst>
              <a:ext uri="{FF2B5EF4-FFF2-40B4-BE49-F238E27FC236}">
                <a16:creationId xmlns:a16="http://schemas.microsoft.com/office/drawing/2014/main" xmlns="" id="{37474304-92B0-42D7-BC61-33B34ACF0539}"/>
              </a:ext>
            </a:extLst>
          </p:cNvPr>
          <p:cNvSpPr/>
          <p:nvPr/>
        </p:nvSpPr>
        <p:spPr>
          <a:xfrm>
            <a:off x="2275293" y="5467163"/>
            <a:ext cx="2053113" cy="504395"/>
          </a:xfrm>
          <a:prstGeom prst="trapezoi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TextBox 17">
            <a:extLst>
              <a:ext uri="{FF2B5EF4-FFF2-40B4-BE49-F238E27FC236}">
                <a16:creationId xmlns:a16="http://schemas.microsoft.com/office/drawing/2014/main" xmlns="" id="{BD1A3EF7-F51E-46FA-AC73-4652EAF9644A}"/>
              </a:ext>
            </a:extLst>
          </p:cNvPr>
          <p:cNvSpPr txBox="1"/>
          <p:nvPr/>
        </p:nvSpPr>
        <p:spPr>
          <a:xfrm>
            <a:off x="2442226" y="5515033"/>
            <a:ext cx="1537034" cy="323165"/>
          </a:xfrm>
          <a:prstGeom prst="rect">
            <a:avLst/>
          </a:prstGeom>
          <a:noFill/>
        </p:spPr>
        <p:txBody>
          <a:bodyPr wrap="square" rtlCol="0">
            <a:spAutoFit/>
          </a:bodyPr>
          <a:lstStyle/>
          <a:p>
            <a:pPr algn="ctr"/>
            <a:r>
              <a:rPr lang="en-US" sz="1500" b="1" dirty="0">
                <a:solidFill>
                  <a:schemeClr val="bg1"/>
                </a:solidFill>
                <a:latin typeface="Segoe UI" panose="020B0502040204020203" pitchFamily="34" charset="0"/>
                <a:cs typeface="Segoe UI" panose="020B0502040204020203" pitchFamily="34" charset="0"/>
              </a:rPr>
              <a:t>Challenges </a:t>
            </a:r>
          </a:p>
        </p:txBody>
      </p:sp>
      <p:sp>
        <p:nvSpPr>
          <p:cNvPr id="19" name="Freeform 170">
            <a:extLst>
              <a:ext uri="{FF2B5EF4-FFF2-40B4-BE49-F238E27FC236}">
                <a16:creationId xmlns:a16="http://schemas.microsoft.com/office/drawing/2014/main" xmlns="" id="{8369AA5F-1367-481A-AE9B-17D7E320C32A}"/>
              </a:ext>
            </a:extLst>
          </p:cNvPr>
          <p:cNvSpPr>
            <a:spLocks noEditPoints="1"/>
          </p:cNvSpPr>
          <p:nvPr/>
        </p:nvSpPr>
        <p:spPr bwMode="auto">
          <a:xfrm>
            <a:off x="2617151" y="1536371"/>
            <a:ext cx="1509522" cy="1534395"/>
          </a:xfrm>
          <a:custGeom>
            <a:avLst/>
            <a:gdLst>
              <a:gd name="T0" fmla="*/ 606 w 670"/>
              <a:gd name="T1" fmla="*/ 366 h 681"/>
              <a:gd name="T2" fmla="*/ 606 w 670"/>
              <a:gd name="T3" fmla="*/ 316 h 681"/>
              <a:gd name="T4" fmla="*/ 669 w 670"/>
              <a:gd name="T5" fmla="*/ 267 h 681"/>
              <a:gd name="T6" fmla="*/ 643 w 670"/>
              <a:gd name="T7" fmla="*/ 199 h 681"/>
              <a:gd name="T8" fmla="*/ 540 w 670"/>
              <a:gd name="T9" fmla="*/ 162 h 681"/>
              <a:gd name="T10" fmla="*/ 562 w 670"/>
              <a:gd name="T11" fmla="*/ 85 h 681"/>
              <a:gd name="T12" fmla="*/ 500 w 670"/>
              <a:gd name="T13" fmla="*/ 45 h 681"/>
              <a:gd name="T14" fmla="*/ 395 w 670"/>
              <a:gd name="T15" fmla="*/ 76 h 681"/>
              <a:gd name="T16" fmla="*/ 369 w 670"/>
              <a:gd name="T17" fmla="*/ 0 h 681"/>
              <a:gd name="T18" fmla="*/ 295 w 670"/>
              <a:gd name="T19" fmla="*/ 5 h 681"/>
              <a:gd name="T20" fmla="*/ 228 w 670"/>
              <a:gd name="T21" fmla="*/ 91 h 681"/>
              <a:gd name="T22" fmla="*/ 162 w 670"/>
              <a:gd name="T23" fmla="*/ 46 h 681"/>
              <a:gd name="T24" fmla="*/ 105 w 670"/>
              <a:gd name="T25" fmla="*/ 92 h 681"/>
              <a:gd name="T26" fmla="*/ 102 w 670"/>
              <a:gd name="T27" fmla="*/ 202 h 681"/>
              <a:gd name="T28" fmla="*/ 22 w 670"/>
              <a:gd name="T29" fmla="*/ 204 h 681"/>
              <a:gd name="T30" fmla="*/ 3 w 670"/>
              <a:gd name="T31" fmla="*/ 275 h 681"/>
              <a:gd name="T32" fmla="*/ 63 w 670"/>
              <a:gd name="T33" fmla="*/ 341 h 681"/>
              <a:gd name="T34" fmla="*/ 3 w 670"/>
              <a:gd name="T35" fmla="*/ 407 h 681"/>
              <a:gd name="T36" fmla="*/ 22 w 670"/>
              <a:gd name="T37" fmla="*/ 478 h 681"/>
              <a:gd name="T38" fmla="*/ 102 w 670"/>
              <a:gd name="T39" fmla="*/ 480 h 681"/>
              <a:gd name="T40" fmla="*/ 105 w 670"/>
              <a:gd name="T41" fmla="*/ 589 h 681"/>
              <a:gd name="T42" fmla="*/ 162 w 670"/>
              <a:gd name="T43" fmla="*/ 636 h 681"/>
              <a:gd name="T44" fmla="*/ 228 w 670"/>
              <a:gd name="T45" fmla="*/ 591 h 681"/>
              <a:gd name="T46" fmla="*/ 295 w 670"/>
              <a:gd name="T47" fmla="*/ 677 h 681"/>
              <a:gd name="T48" fmla="*/ 369 w 670"/>
              <a:gd name="T49" fmla="*/ 681 h 681"/>
              <a:gd name="T50" fmla="*/ 395 w 670"/>
              <a:gd name="T51" fmla="*/ 606 h 681"/>
              <a:gd name="T52" fmla="*/ 500 w 670"/>
              <a:gd name="T53" fmla="*/ 636 h 681"/>
              <a:gd name="T54" fmla="*/ 562 w 670"/>
              <a:gd name="T55" fmla="*/ 597 h 681"/>
              <a:gd name="T56" fmla="*/ 540 w 670"/>
              <a:gd name="T57" fmla="*/ 520 h 681"/>
              <a:gd name="T58" fmla="*/ 643 w 670"/>
              <a:gd name="T59" fmla="*/ 483 h 681"/>
              <a:gd name="T60" fmla="*/ 669 w 670"/>
              <a:gd name="T61" fmla="*/ 414 h 681"/>
              <a:gd name="T62" fmla="*/ 542 w 670"/>
              <a:gd name="T63" fmla="*/ 341 h 681"/>
              <a:gd name="T64" fmla="*/ 128 w 670"/>
              <a:gd name="T65" fmla="*/ 341 h 681"/>
              <a:gd name="T66" fmla="*/ 542 w 670"/>
              <a:gd name="T67" fmla="*/ 341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0" h="681">
                <a:moveTo>
                  <a:pt x="667" y="407"/>
                </a:moveTo>
                <a:cubicBezTo>
                  <a:pt x="606" y="366"/>
                  <a:pt x="606" y="366"/>
                  <a:pt x="606" y="366"/>
                </a:cubicBezTo>
                <a:cubicBezTo>
                  <a:pt x="607" y="357"/>
                  <a:pt x="607" y="349"/>
                  <a:pt x="607" y="341"/>
                </a:cubicBezTo>
                <a:cubicBezTo>
                  <a:pt x="607" y="332"/>
                  <a:pt x="607" y="324"/>
                  <a:pt x="606" y="316"/>
                </a:cubicBezTo>
                <a:cubicBezTo>
                  <a:pt x="667" y="275"/>
                  <a:pt x="667" y="275"/>
                  <a:pt x="667" y="275"/>
                </a:cubicBezTo>
                <a:cubicBezTo>
                  <a:pt x="669" y="274"/>
                  <a:pt x="670" y="270"/>
                  <a:pt x="669" y="267"/>
                </a:cubicBezTo>
                <a:cubicBezTo>
                  <a:pt x="649" y="204"/>
                  <a:pt x="649" y="204"/>
                  <a:pt x="649" y="204"/>
                </a:cubicBezTo>
                <a:cubicBezTo>
                  <a:pt x="648" y="201"/>
                  <a:pt x="645" y="199"/>
                  <a:pt x="643" y="199"/>
                </a:cubicBezTo>
                <a:cubicBezTo>
                  <a:pt x="569" y="202"/>
                  <a:pt x="569" y="202"/>
                  <a:pt x="569" y="202"/>
                </a:cubicBezTo>
                <a:cubicBezTo>
                  <a:pt x="560" y="187"/>
                  <a:pt x="551" y="174"/>
                  <a:pt x="540" y="162"/>
                </a:cubicBezTo>
                <a:cubicBezTo>
                  <a:pt x="565" y="92"/>
                  <a:pt x="565" y="92"/>
                  <a:pt x="565" y="92"/>
                </a:cubicBezTo>
                <a:cubicBezTo>
                  <a:pt x="566" y="90"/>
                  <a:pt x="565" y="87"/>
                  <a:pt x="562" y="85"/>
                </a:cubicBezTo>
                <a:cubicBezTo>
                  <a:pt x="508" y="46"/>
                  <a:pt x="508" y="46"/>
                  <a:pt x="508" y="46"/>
                </a:cubicBezTo>
                <a:cubicBezTo>
                  <a:pt x="506" y="44"/>
                  <a:pt x="503" y="44"/>
                  <a:pt x="500" y="45"/>
                </a:cubicBezTo>
                <a:cubicBezTo>
                  <a:pt x="443" y="91"/>
                  <a:pt x="443" y="91"/>
                  <a:pt x="443" y="91"/>
                </a:cubicBezTo>
                <a:cubicBezTo>
                  <a:pt x="427" y="84"/>
                  <a:pt x="412" y="79"/>
                  <a:pt x="395" y="76"/>
                </a:cubicBezTo>
                <a:cubicBezTo>
                  <a:pt x="375" y="5"/>
                  <a:pt x="375" y="5"/>
                  <a:pt x="375" y="5"/>
                </a:cubicBezTo>
                <a:cubicBezTo>
                  <a:pt x="374" y="2"/>
                  <a:pt x="372" y="0"/>
                  <a:pt x="369" y="0"/>
                </a:cubicBezTo>
                <a:cubicBezTo>
                  <a:pt x="302" y="0"/>
                  <a:pt x="302" y="0"/>
                  <a:pt x="302" y="0"/>
                </a:cubicBezTo>
                <a:cubicBezTo>
                  <a:pt x="299" y="0"/>
                  <a:pt x="296" y="2"/>
                  <a:pt x="295" y="5"/>
                </a:cubicBezTo>
                <a:cubicBezTo>
                  <a:pt x="275" y="76"/>
                  <a:pt x="275" y="76"/>
                  <a:pt x="275" y="76"/>
                </a:cubicBezTo>
                <a:cubicBezTo>
                  <a:pt x="259" y="79"/>
                  <a:pt x="243" y="84"/>
                  <a:pt x="228" y="91"/>
                </a:cubicBezTo>
                <a:cubicBezTo>
                  <a:pt x="170" y="45"/>
                  <a:pt x="170" y="45"/>
                  <a:pt x="170" y="45"/>
                </a:cubicBezTo>
                <a:cubicBezTo>
                  <a:pt x="168" y="44"/>
                  <a:pt x="164" y="44"/>
                  <a:pt x="162" y="46"/>
                </a:cubicBezTo>
                <a:cubicBezTo>
                  <a:pt x="108" y="85"/>
                  <a:pt x="108" y="85"/>
                  <a:pt x="108" y="85"/>
                </a:cubicBezTo>
                <a:cubicBezTo>
                  <a:pt x="106" y="87"/>
                  <a:pt x="105" y="90"/>
                  <a:pt x="105" y="92"/>
                </a:cubicBezTo>
                <a:cubicBezTo>
                  <a:pt x="131" y="162"/>
                  <a:pt x="131" y="162"/>
                  <a:pt x="131" y="162"/>
                </a:cubicBezTo>
                <a:cubicBezTo>
                  <a:pt x="120" y="174"/>
                  <a:pt x="110" y="187"/>
                  <a:pt x="102" y="202"/>
                </a:cubicBezTo>
                <a:cubicBezTo>
                  <a:pt x="28" y="199"/>
                  <a:pt x="28" y="199"/>
                  <a:pt x="28" y="199"/>
                </a:cubicBezTo>
                <a:cubicBezTo>
                  <a:pt x="25" y="199"/>
                  <a:pt x="23" y="201"/>
                  <a:pt x="22" y="204"/>
                </a:cubicBezTo>
                <a:cubicBezTo>
                  <a:pt x="1" y="267"/>
                  <a:pt x="1" y="267"/>
                  <a:pt x="1" y="267"/>
                </a:cubicBezTo>
                <a:cubicBezTo>
                  <a:pt x="0" y="270"/>
                  <a:pt x="1" y="273"/>
                  <a:pt x="3" y="275"/>
                </a:cubicBezTo>
                <a:cubicBezTo>
                  <a:pt x="65" y="316"/>
                  <a:pt x="65" y="316"/>
                  <a:pt x="65" y="316"/>
                </a:cubicBezTo>
                <a:cubicBezTo>
                  <a:pt x="64" y="324"/>
                  <a:pt x="63" y="332"/>
                  <a:pt x="63" y="341"/>
                </a:cubicBezTo>
                <a:cubicBezTo>
                  <a:pt x="63" y="349"/>
                  <a:pt x="64" y="357"/>
                  <a:pt x="65" y="366"/>
                </a:cubicBezTo>
                <a:cubicBezTo>
                  <a:pt x="3" y="407"/>
                  <a:pt x="3" y="407"/>
                  <a:pt x="3" y="407"/>
                </a:cubicBezTo>
                <a:cubicBezTo>
                  <a:pt x="1" y="408"/>
                  <a:pt x="0" y="412"/>
                  <a:pt x="1" y="414"/>
                </a:cubicBezTo>
                <a:cubicBezTo>
                  <a:pt x="22" y="478"/>
                  <a:pt x="22" y="478"/>
                  <a:pt x="22" y="478"/>
                </a:cubicBezTo>
                <a:cubicBezTo>
                  <a:pt x="23" y="481"/>
                  <a:pt x="25" y="483"/>
                  <a:pt x="28" y="483"/>
                </a:cubicBezTo>
                <a:cubicBezTo>
                  <a:pt x="102" y="480"/>
                  <a:pt x="102" y="480"/>
                  <a:pt x="102" y="480"/>
                </a:cubicBezTo>
                <a:cubicBezTo>
                  <a:pt x="110" y="494"/>
                  <a:pt x="120" y="508"/>
                  <a:pt x="131" y="520"/>
                </a:cubicBezTo>
                <a:cubicBezTo>
                  <a:pt x="105" y="589"/>
                  <a:pt x="105" y="589"/>
                  <a:pt x="105" y="589"/>
                </a:cubicBezTo>
                <a:cubicBezTo>
                  <a:pt x="105" y="592"/>
                  <a:pt x="106" y="595"/>
                  <a:pt x="108" y="597"/>
                </a:cubicBezTo>
                <a:cubicBezTo>
                  <a:pt x="162" y="636"/>
                  <a:pt x="162" y="636"/>
                  <a:pt x="162" y="636"/>
                </a:cubicBezTo>
                <a:cubicBezTo>
                  <a:pt x="164" y="638"/>
                  <a:pt x="168" y="638"/>
                  <a:pt x="170" y="636"/>
                </a:cubicBezTo>
                <a:cubicBezTo>
                  <a:pt x="228" y="591"/>
                  <a:pt x="228" y="591"/>
                  <a:pt x="228" y="591"/>
                </a:cubicBezTo>
                <a:cubicBezTo>
                  <a:pt x="243" y="597"/>
                  <a:pt x="259" y="602"/>
                  <a:pt x="275" y="606"/>
                </a:cubicBezTo>
                <a:cubicBezTo>
                  <a:pt x="295" y="677"/>
                  <a:pt x="295" y="677"/>
                  <a:pt x="295" y="677"/>
                </a:cubicBezTo>
                <a:cubicBezTo>
                  <a:pt x="296" y="679"/>
                  <a:pt x="299" y="681"/>
                  <a:pt x="302" y="681"/>
                </a:cubicBezTo>
                <a:cubicBezTo>
                  <a:pt x="369" y="681"/>
                  <a:pt x="369" y="681"/>
                  <a:pt x="369" y="681"/>
                </a:cubicBezTo>
                <a:cubicBezTo>
                  <a:pt x="372" y="681"/>
                  <a:pt x="374" y="679"/>
                  <a:pt x="375" y="677"/>
                </a:cubicBezTo>
                <a:cubicBezTo>
                  <a:pt x="395" y="606"/>
                  <a:pt x="395" y="606"/>
                  <a:pt x="395" y="606"/>
                </a:cubicBezTo>
                <a:cubicBezTo>
                  <a:pt x="412" y="602"/>
                  <a:pt x="427" y="597"/>
                  <a:pt x="443" y="591"/>
                </a:cubicBezTo>
                <a:cubicBezTo>
                  <a:pt x="500" y="636"/>
                  <a:pt x="500" y="636"/>
                  <a:pt x="500" y="636"/>
                </a:cubicBezTo>
                <a:cubicBezTo>
                  <a:pt x="503" y="638"/>
                  <a:pt x="506" y="638"/>
                  <a:pt x="508" y="636"/>
                </a:cubicBezTo>
                <a:cubicBezTo>
                  <a:pt x="562" y="597"/>
                  <a:pt x="562" y="597"/>
                  <a:pt x="562" y="597"/>
                </a:cubicBezTo>
                <a:cubicBezTo>
                  <a:pt x="565" y="595"/>
                  <a:pt x="566" y="592"/>
                  <a:pt x="565" y="589"/>
                </a:cubicBezTo>
                <a:cubicBezTo>
                  <a:pt x="540" y="520"/>
                  <a:pt x="540" y="520"/>
                  <a:pt x="540" y="520"/>
                </a:cubicBezTo>
                <a:cubicBezTo>
                  <a:pt x="551" y="508"/>
                  <a:pt x="560" y="494"/>
                  <a:pt x="569" y="480"/>
                </a:cubicBezTo>
                <a:cubicBezTo>
                  <a:pt x="643" y="483"/>
                  <a:pt x="643" y="483"/>
                  <a:pt x="643" y="483"/>
                </a:cubicBezTo>
                <a:cubicBezTo>
                  <a:pt x="645" y="483"/>
                  <a:pt x="648" y="481"/>
                  <a:pt x="649" y="478"/>
                </a:cubicBezTo>
                <a:cubicBezTo>
                  <a:pt x="669" y="414"/>
                  <a:pt x="669" y="414"/>
                  <a:pt x="669" y="414"/>
                </a:cubicBezTo>
                <a:cubicBezTo>
                  <a:pt x="670" y="412"/>
                  <a:pt x="669" y="408"/>
                  <a:pt x="667" y="407"/>
                </a:cubicBezTo>
                <a:moveTo>
                  <a:pt x="542" y="341"/>
                </a:moveTo>
                <a:cubicBezTo>
                  <a:pt x="542" y="455"/>
                  <a:pt x="450" y="548"/>
                  <a:pt x="335" y="548"/>
                </a:cubicBezTo>
                <a:cubicBezTo>
                  <a:pt x="221" y="548"/>
                  <a:pt x="128" y="455"/>
                  <a:pt x="128" y="341"/>
                </a:cubicBezTo>
                <a:cubicBezTo>
                  <a:pt x="128" y="226"/>
                  <a:pt x="221" y="134"/>
                  <a:pt x="335" y="134"/>
                </a:cubicBezTo>
                <a:cubicBezTo>
                  <a:pt x="450" y="134"/>
                  <a:pt x="542" y="226"/>
                  <a:pt x="542" y="341"/>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20" name="Oval 173">
            <a:extLst>
              <a:ext uri="{FF2B5EF4-FFF2-40B4-BE49-F238E27FC236}">
                <a16:creationId xmlns:a16="http://schemas.microsoft.com/office/drawing/2014/main" xmlns="" id="{47061813-590A-439C-892E-4AEFEE20AED4}"/>
              </a:ext>
            </a:extLst>
          </p:cNvPr>
          <p:cNvSpPr>
            <a:spLocks noChangeArrowheads="1"/>
          </p:cNvSpPr>
          <p:nvPr/>
        </p:nvSpPr>
        <p:spPr bwMode="auto">
          <a:xfrm>
            <a:off x="2905486" y="1837143"/>
            <a:ext cx="932851" cy="932849"/>
          </a:xfrm>
          <a:prstGeom prst="ellipse">
            <a:avLst/>
          </a:prstGeom>
          <a:solidFill>
            <a:srgbClr val="FFFFFF"/>
          </a:solidFill>
          <a:ln>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schemeClr val="accent6"/>
              </a:solidFill>
            </a:endParaRPr>
          </a:p>
        </p:txBody>
      </p:sp>
      <p:sp>
        <p:nvSpPr>
          <p:cNvPr id="21" name="Rectangle: Rounded Corners 68">
            <a:extLst>
              <a:ext uri="{FF2B5EF4-FFF2-40B4-BE49-F238E27FC236}">
                <a16:creationId xmlns:a16="http://schemas.microsoft.com/office/drawing/2014/main" xmlns="" id="{8AC67B9C-0EA8-48E1-A0C0-D284B3E89B39}"/>
              </a:ext>
            </a:extLst>
          </p:cNvPr>
          <p:cNvSpPr/>
          <p:nvPr/>
        </p:nvSpPr>
        <p:spPr>
          <a:xfrm>
            <a:off x="4900320" y="2800595"/>
            <a:ext cx="2391362" cy="2492252"/>
          </a:xfrm>
          <a:prstGeom prst="roundRect">
            <a:avLst>
              <a:gd name="adj" fmla="val 210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 name="Trapezoid 21">
            <a:extLst>
              <a:ext uri="{FF2B5EF4-FFF2-40B4-BE49-F238E27FC236}">
                <a16:creationId xmlns:a16="http://schemas.microsoft.com/office/drawing/2014/main" xmlns="" id="{B809B18E-6655-4293-AD68-F7EF9755CB2F}"/>
              </a:ext>
            </a:extLst>
          </p:cNvPr>
          <p:cNvSpPr/>
          <p:nvPr/>
        </p:nvSpPr>
        <p:spPr>
          <a:xfrm>
            <a:off x="5102980" y="5476704"/>
            <a:ext cx="2053113" cy="504395"/>
          </a:xfrm>
          <a:prstGeom prst="trapezoid">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4" name="TextBox 23">
            <a:extLst>
              <a:ext uri="{FF2B5EF4-FFF2-40B4-BE49-F238E27FC236}">
                <a16:creationId xmlns:a16="http://schemas.microsoft.com/office/drawing/2014/main" xmlns="" id="{0578A272-C498-4BF9-8A34-8CDC93D3AA0E}"/>
              </a:ext>
            </a:extLst>
          </p:cNvPr>
          <p:cNvSpPr txBox="1"/>
          <p:nvPr/>
        </p:nvSpPr>
        <p:spPr>
          <a:xfrm>
            <a:off x="5361020" y="5451903"/>
            <a:ext cx="1537034" cy="553998"/>
          </a:xfrm>
          <a:prstGeom prst="rect">
            <a:avLst/>
          </a:prstGeom>
          <a:noFill/>
        </p:spPr>
        <p:txBody>
          <a:bodyPr wrap="square" rtlCol="0">
            <a:spAutoFit/>
          </a:bodyPr>
          <a:lstStyle/>
          <a:p>
            <a:pPr algn="ctr"/>
            <a:r>
              <a:rPr lang="en-US" sz="1500" b="1" dirty="0">
                <a:solidFill>
                  <a:schemeClr val="bg1"/>
                </a:solidFill>
                <a:latin typeface="Segoe UI" panose="020B0502040204020203" pitchFamily="34" charset="0"/>
                <a:cs typeface="Segoe UI" panose="020B0502040204020203" pitchFamily="34" charset="0"/>
              </a:rPr>
              <a:t>Proposed Solutions</a:t>
            </a:r>
          </a:p>
        </p:txBody>
      </p:sp>
      <p:sp>
        <p:nvSpPr>
          <p:cNvPr id="25" name="Freeform 170">
            <a:extLst>
              <a:ext uri="{FF2B5EF4-FFF2-40B4-BE49-F238E27FC236}">
                <a16:creationId xmlns:a16="http://schemas.microsoft.com/office/drawing/2014/main" xmlns="" id="{BC1A70C7-86A2-4899-9499-ABF0C92AB0E9}"/>
              </a:ext>
            </a:extLst>
          </p:cNvPr>
          <p:cNvSpPr>
            <a:spLocks noEditPoints="1"/>
          </p:cNvSpPr>
          <p:nvPr/>
        </p:nvSpPr>
        <p:spPr bwMode="auto">
          <a:xfrm>
            <a:off x="5327484" y="1550874"/>
            <a:ext cx="1509522" cy="1534395"/>
          </a:xfrm>
          <a:custGeom>
            <a:avLst/>
            <a:gdLst>
              <a:gd name="T0" fmla="*/ 606 w 670"/>
              <a:gd name="T1" fmla="*/ 366 h 681"/>
              <a:gd name="T2" fmla="*/ 606 w 670"/>
              <a:gd name="T3" fmla="*/ 316 h 681"/>
              <a:gd name="T4" fmla="*/ 669 w 670"/>
              <a:gd name="T5" fmla="*/ 267 h 681"/>
              <a:gd name="T6" fmla="*/ 643 w 670"/>
              <a:gd name="T7" fmla="*/ 199 h 681"/>
              <a:gd name="T8" fmla="*/ 540 w 670"/>
              <a:gd name="T9" fmla="*/ 162 h 681"/>
              <a:gd name="T10" fmla="*/ 562 w 670"/>
              <a:gd name="T11" fmla="*/ 85 h 681"/>
              <a:gd name="T12" fmla="*/ 500 w 670"/>
              <a:gd name="T13" fmla="*/ 45 h 681"/>
              <a:gd name="T14" fmla="*/ 395 w 670"/>
              <a:gd name="T15" fmla="*/ 76 h 681"/>
              <a:gd name="T16" fmla="*/ 369 w 670"/>
              <a:gd name="T17" fmla="*/ 0 h 681"/>
              <a:gd name="T18" fmla="*/ 295 w 670"/>
              <a:gd name="T19" fmla="*/ 5 h 681"/>
              <a:gd name="T20" fmla="*/ 228 w 670"/>
              <a:gd name="T21" fmla="*/ 91 h 681"/>
              <a:gd name="T22" fmla="*/ 162 w 670"/>
              <a:gd name="T23" fmla="*/ 46 h 681"/>
              <a:gd name="T24" fmla="*/ 105 w 670"/>
              <a:gd name="T25" fmla="*/ 92 h 681"/>
              <a:gd name="T26" fmla="*/ 102 w 670"/>
              <a:gd name="T27" fmla="*/ 202 h 681"/>
              <a:gd name="T28" fmla="*/ 22 w 670"/>
              <a:gd name="T29" fmla="*/ 204 h 681"/>
              <a:gd name="T30" fmla="*/ 3 w 670"/>
              <a:gd name="T31" fmla="*/ 275 h 681"/>
              <a:gd name="T32" fmla="*/ 63 w 670"/>
              <a:gd name="T33" fmla="*/ 341 h 681"/>
              <a:gd name="T34" fmla="*/ 3 w 670"/>
              <a:gd name="T35" fmla="*/ 407 h 681"/>
              <a:gd name="T36" fmla="*/ 22 w 670"/>
              <a:gd name="T37" fmla="*/ 478 h 681"/>
              <a:gd name="T38" fmla="*/ 102 w 670"/>
              <a:gd name="T39" fmla="*/ 480 h 681"/>
              <a:gd name="T40" fmla="*/ 105 w 670"/>
              <a:gd name="T41" fmla="*/ 589 h 681"/>
              <a:gd name="T42" fmla="*/ 162 w 670"/>
              <a:gd name="T43" fmla="*/ 636 h 681"/>
              <a:gd name="T44" fmla="*/ 228 w 670"/>
              <a:gd name="T45" fmla="*/ 591 h 681"/>
              <a:gd name="T46" fmla="*/ 295 w 670"/>
              <a:gd name="T47" fmla="*/ 677 h 681"/>
              <a:gd name="T48" fmla="*/ 369 w 670"/>
              <a:gd name="T49" fmla="*/ 681 h 681"/>
              <a:gd name="T50" fmla="*/ 395 w 670"/>
              <a:gd name="T51" fmla="*/ 606 h 681"/>
              <a:gd name="T52" fmla="*/ 500 w 670"/>
              <a:gd name="T53" fmla="*/ 636 h 681"/>
              <a:gd name="T54" fmla="*/ 562 w 670"/>
              <a:gd name="T55" fmla="*/ 597 h 681"/>
              <a:gd name="T56" fmla="*/ 540 w 670"/>
              <a:gd name="T57" fmla="*/ 520 h 681"/>
              <a:gd name="T58" fmla="*/ 643 w 670"/>
              <a:gd name="T59" fmla="*/ 483 h 681"/>
              <a:gd name="T60" fmla="*/ 669 w 670"/>
              <a:gd name="T61" fmla="*/ 414 h 681"/>
              <a:gd name="T62" fmla="*/ 542 w 670"/>
              <a:gd name="T63" fmla="*/ 341 h 681"/>
              <a:gd name="T64" fmla="*/ 128 w 670"/>
              <a:gd name="T65" fmla="*/ 341 h 681"/>
              <a:gd name="T66" fmla="*/ 542 w 670"/>
              <a:gd name="T67" fmla="*/ 341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0" h="681">
                <a:moveTo>
                  <a:pt x="667" y="407"/>
                </a:moveTo>
                <a:cubicBezTo>
                  <a:pt x="606" y="366"/>
                  <a:pt x="606" y="366"/>
                  <a:pt x="606" y="366"/>
                </a:cubicBezTo>
                <a:cubicBezTo>
                  <a:pt x="607" y="357"/>
                  <a:pt x="607" y="349"/>
                  <a:pt x="607" y="341"/>
                </a:cubicBezTo>
                <a:cubicBezTo>
                  <a:pt x="607" y="332"/>
                  <a:pt x="607" y="324"/>
                  <a:pt x="606" y="316"/>
                </a:cubicBezTo>
                <a:cubicBezTo>
                  <a:pt x="667" y="275"/>
                  <a:pt x="667" y="275"/>
                  <a:pt x="667" y="275"/>
                </a:cubicBezTo>
                <a:cubicBezTo>
                  <a:pt x="669" y="274"/>
                  <a:pt x="670" y="270"/>
                  <a:pt x="669" y="267"/>
                </a:cubicBezTo>
                <a:cubicBezTo>
                  <a:pt x="649" y="204"/>
                  <a:pt x="649" y="204"/>
                  <a:pt x="649" y="204"/>
                </a:cubicBezTo>
                <a:cubicBezTo>
                  <a:pt x="648" y="201"/>
                  <a:pt x="645" y="199"/>
                  <a:pt x="643" y="199"/>
                </a:cubicBezTo>
                <a:cubicBezTo>
                  <a:pt x="569" y="202"/>
                  <a:pt x="569" y="202"/>
                  <a:pt x="569" y="202"/>
                </a:cubicBezTo>
                <a:cubicBezTo>
                  <a:pt x="560" y="187"/>
                  <a:pt x="551" y="174"/>
                  <a:pt x="540" y="162"/>
                </a:cubicBezTo>
                <a:cubicBezTo>
                  <a:pt x="565" y="92"/>
                  <a:pt x="565" y="92"/>
                  <a:pt x="565" y="92"/>
                </a:cubicBezTo>
                <a:cubicBezTo>
                  <a:pt x="566" y="90"/>
                  <a:pt x="565" y="87"/>
                  <a:pt x="562" y="85"/>
                </a:cubicBezTo>
                <a:cubicBezTo>
                  <a:pt x="508" y="46"/>
                  <a:pt x="508" y="46"/>
                  <a:pt x="508" y="46"/>
                </a:cubicBezTo>
                <a:cubicBezTo>
                  <a:pt x="506" y="44"/>
                  <a:pt x="503" y="44"/>
                  <a:pt x="500" y="45"/>
                </a:cubicBezTo>
                <a:cubicBezTo>
                  <a:pt x="443" y="91"/>
                  <a:pt x="443" y="91"/>
                  <a:pt x="443" y="91"/>
                </a:cubicBezTo>
                <a:cubicBezTo>
                  <a:pt x="427" y="84"/>
                  <a:pt x="412" y="79"/>
                  <a:pt x="395" y="76"/>
                </a:cubicBezTo>
                <a:cubicBezTo>
                  <a:pt x="375" y="5"/>
                  <a:pt x="375" y="5"/>
                  <a:pt x="375" y="5"/>
                </a:cubicBezTo>
                <a:cubicBezTo>
                  <a:pt x="374" y="2"/>
                  <a:pt x="372" y="0"/>
                  <a:pt x="369" y="0"/>
                </a:cubicBezTo>
                <a:cubicBezTo>
                  <a:pt x="302" y="0"/>
                  <a:pt x="302" y="0"/>
                  <a:pt x="302" y="0"/>
                </a:cubicBezTo>
                <a:cubicBezTo>
                  <a:pt x="299" y="0"/>
                  <a:pt x="296" y="2"/>
                  <a:pt x="295" y="5"/>
                </a:cubicBezTo>
                <a:cubicBezTo>
                  <a:pt x="275" y="76"/>
                  <a:pt x="275" y="76"/>
                  <a:pt x="275" y="76"/>
                </a:cubicBezTo>
                <a:cubicBezTo>
                  <a:pt x="259" y="79"/>
                  <a:pt x="243" y="84"/>
                  <a:pt x="228" y="91"/>
                </a:cubicBezTo>
                <a:cubicBezTo>
                  <a:pt x="170" y="45"/>
                  <a:pt x="170" y="45"/>
                  <a:pt x="170" y="45"/>
                </a:cubicBezTo>
                <a:cubicBezTo>
                  <a:pt x="168" y="44"/>
                  <a:pt x="164" y="44"/>
                  <a:pt x="162" y="46"/>
                </a:cubicBezTo>
                <a:cubicBezTo>
                  <a:pt x="108" y="85"/>
                  <a:pt x="108" y="85"/>
                  <a:pt x="108" y="85"/>
                </a:cubicBezTo>
                <a:cubicBezTo>
                  <a:pt x="106" y="87"/>
                  <a:pt x="105" y="90"/>
                  <a:pt x="105" y="92"/>
                </a:cubicBezTo>
                <a:cubicBezTo>
                  <a:pt x="131" y="162"/>
                  <a:pt x="131" y="162"/>
                  <a:pt x="131" y="162"/>
                </a:cubicBezTo>
                <a:cubicBezTo>
                  <a:pt x="120" y="174"/>
                  <a:pt x="110" y="187"/>
                  <a:pt x="102" y="202"/>
                </a:cubicBezTo>
                <a:cubicBezTo>
                  <a:pt x="28" y="199"/>
                  <a:pt x="28" y="199"/>
                  <a:pt x="28" y="199"/>
                </a:cubicBezTo>
                <a:cubicBezTo>
                  <a:pt x="25" y="199"/>
                  <a:pt x="23" y="201"/>
                  <a:pt x="22" y="204"/>
                </a:cubicBezTo>
                <a:cubicBezTo>
                  <a:pt x="1" y="267"/>
                  <a:pt x="1" y="267"/>
                  <a:pt x="1" y="267"/>
                </a:cubicBezTo>
                <a:cubicBezTo>
                  <a:pt x="0" y="270"/>
                  <a:pt x="1" y="273"/>
                  <a:pt x="3" y="275"/>
                </a:cubicBezTo>
                <a:cubicBezTo>
                  <a:pt x="65" y="316"/>
                  <a:pt x="65" y="316"/>
                  <a:pt x="65" y="316"/>
                </a:cubicBezTo>
                <a:cubicBezTo>
                  <a:pt x="64" y="324"/>
                  <a:pt x="63" y="332"/>
                  <a:pt x="63" y="341"/>
                </a:cubicBezTo>
                <a:cubicBezTo>
                  <a:pt x="63" y="349"/>
                  <a:pt x="64" y="357"/>
                  <a:pt x="65" y="366"/>
                </a:cubicBezTo>
                <a:cubicBezTo>
                  <a:pt x="3" y="407"/>
                  <a:pt x="3" y="407"/>
                  <a:pt x="3" y="407"/>
                </a:cubicBezTo>
                <a:cubicBezTo>
                  <a:pt x="1" y="408"/>
                  <a:pt x="0" y="412"/>
                  <a:pt x="1" y="414"/>
                </a:cubicBezTo>
                <a:cubicBezTo>
                  <a:pt x="22" y="478"/>
                  <a:pt x="22" y="478"/>
                  <a:pt x="22" y="478"/>
                </a:cubicBezTo>
                <a:cubicBezTo>
                  <a:pt x="23" y="481"/>
                  <a:pt x="25" y="483"/>
                  <a:pt x="28" y="483"/>
                </a:cubicBezTo>
                <a:cubicBezTo>
                  <a:pt x="102" y="480"/>
                  <a:pt x="102" y="480"/>
                  <a:pt x="102" y="480"/>
                </a:cubicBezTo>
                <a:cubicBezTo>
                  <a:pt x="110" y="494"/>
                  <a:pt x="120" y="508"/>
                  <a:pt x="131" y="520"/>
                </a:cubicBezTo>
                <a:cubicBezTo>
                  <a:pt x="105" y="589"/>
                  <a:pt x="105" y="589"/>
                  <a:pt x="105" y="589"/>
                </a:cubicBezTo>
                <a:cubicBezTo>
                  <a:pt x="105" y="592"/>
                  <a:pt x="106" y="595"/>
                  <a:pt x="108" y="597"/>
                </a:cubicBezTo>
                <a:cubicBezTo>
                  <a:pt x="162" y="636"/>
                  <a:pt x="162" y="636"/>
                  <a:pt x="162" y="636"/>
                </a:cubicBezTo>
                <a:cubicBezTo>
                  <a:pt x="164" y="638"/>
                  <a:pt x="168" y="638"/>
                  <a:pt x="170" y="636"/>
                </a:cubicBezTo>
                <a:cubicBezTo>
                  <a:pt x="228" y="591"/>
                  <a:pt x="228" y="591"/>
                  <a:pt x="228" y="591"/>
                </a:cubicBezTo>
                <a:cubicBezTo>
                  <a:pt x="243" y="597"/>
                  <a:pt x="259" y="602"/>
                  <a:pt x="275" y="606"/>
                </a:cubicBezTo>
                <a:cubicBezTo>
                  <a:pt x="295" y="677"/>
                  <a:pt x="295" y="677"/>
                  <a:pt x="295" y="677"/>
                </a:cubicBezTo>
                <a:cubicBezTo>
                  <a:pt x="296" y="679"/>
                  <a:pt x="299" y="681"/>
                  <a:pt x="302" y="681"/>
                </a:cubicBezTo>
                <a:cubicBezTo>
                  <a:pt x="369" y="681"/>
                  <a:pt x="369" y="681"/>
                  <a:pt x="369" y="681"/>
                </a:cubicBezTo>
                <a:cubicBezTo>
                  <a:pt x="372" y="681"/>
                  <a:pt x="374" y="679"/>
                  <a:pt x="375" y="677"/>
                </a:cubicBezTo>
                <a:cubicBezTo>
                  <a:pt x="395" y="606"/>
                  <a:pt x="395" y="606"/>
                  <a:pt x="395" y="606"/>
                </a:cubicBezTo>
                <a:cubicBezTo>
                  <a:pt x="412" y="602"/>
                  <a:pt x="427" y="597"/>
                  <a:pt x="443" y="591"/>
                </a:cubicBezTo>
                <a:cubicBezTo>
                  <a:pt x="500" y="636"/>
                  <a:pt x="500" y="636"/>
                  <a:pt x="500" y="636"/>
                </a:cubicBezTo>
                <a:cubicBezTo>
                  <a:pt x="503" y="638"/>
                  <a:pt x="506" y="638"/>
                  <a:pt x="508" y="636"/>
                </a:cubicBezTo>
                <a:cubicBezTo>
                  <a:pt x="562" y="597"/>
                  <a:pt x="562" y="597"/>
                  <a:pt x="562" y="597"/>
                </a:cubicBezTo>
                <a:cubicBezTo>
                  <a:pt x="565" y="595"/>
                  <a:pt x="566" y="592"/>
                  <a:pt x="565" y="589"/>
                </a:cubicBezTo>
                <a:cubicBezTo>
                  <a:pt x="540" y="520"/>
                  <a:pt x="540" y="520"/>
                  <a:pt x="540" y="520"/>
                </a:cubicBezTo>
                <a:cubicBezTo>
                  <a:pt x="551" y="508"/>
                  <a:pt x="560" y="494"/>
                  <a:pt x="569" y="480"/>
                </a:cubicBezTo>
                <a:cubicBezTo>
                  <a:pt x="643" y="483"/>
                  <a:pt x="643" y="483"/>
                  <a:pt x="643" y="483"/>
                </a:cubicBezTo>
                <a:cubicBezTo>
                  <a:pt x="645" y="483"/>
                  <a:pt x="648" y="481"/>
                  <a:pt x="649" y="478"/>
                </a:cubicBezTo>
                <a:cubicBezTo>
                  <a:pt x="669" y="414"/>
                  <a:pt x="669" y="414"/>
                  <a:pt x="669" y="414"/>
                </a:cubicBezTo>
                <a:cubicBezTo>
                  <a:pt x="670" y="412"/>
                  <a:pt x="669" y="408"/>
                  <a:pt x="667" y="407"/>
                </a:cubicBezTo>
                <a:moveTo>
                  <a:pt x="542" y="341"/>
                </a:moveTo>
                <a:cubicBezTo>
                  <a:pt x="542" y="455"/>
                  <a:pt x="450" y="548"/>
                  <a:pt x="335" y="548"/>
                </a:cubicBezTo>
                <a:cubicBezTo>
                  <a:pt x="221" y="548"/>
                  <a:pt x="128" y="455"/>
                  <a:pt x="128" y="341"/>
                </a:cubicBezTo>
                <a:cubicBezTo>
                  <a:pt x="128" y="226"/>
                  <a:pt x="221" y="134"/>
                  <a:pt x="335" y="134"/>
                </a:cubicBezTo>
                <a:cubicBezTo>
                  <a:pt x="450" y="134"/>
                  <a:pt x="542" y="226"/>
                  <a:pt x="542" y="341"/>
                </a:cubicBezTo>
              </a:path>
            </a:pathLst>
          </a:custGeom>
          <a:solidFill>
            <a:schemeClr val="accent6">
              <a:lumMod val="75000"/>
            </a:schemeClr>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26" name="Oval 173">
            <a:extLst>
              <a:ext uri="{FF2B5EF4-FFF2-40B4-BE49-F238E27FC236}">
                <a16:creationId xmlns:a16="http://schemas.microsoft.com/office/drawing/2014/main" xmlns="" id="{4D7E61A1-7408-40B9-896E-D08DFB3B8A49}"/>
              </a:ext>
            </a:extLst>
          </p:cNvPr>
          <p:cNvSpPr>
            <a:spLocks noChangeArrowheads="1"/>
          </p:cNvSpPr>
          <p:nvPr/>
        </p:nvSpPr>
        <p:spPr bwMode="auto">
          <a:xfrm>
            <a:off x="5629575" y="1871547"/>
            <a:ext cx="932851" cy="932849"/>
          </a:xfrm>
          <a:prstGeom prst="ellipse">
            <a:avLst/>
          </a:prstGeom>
          <a:solidFill>
            <a:srgbClr val="FFFFFF"/>
          </a:solidFill>
          <a:ln>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8" name="Rectangle 27"/>
          <p:cNvSpPr/>
          <p:nvPr/>
        </p:nvSpPr>
        <p:spPr>
          <a:xfrm>
            <a:off x="2251417" y="3179469"/>
            <a:ext cx="2121146" cy="2123658"/>
          </a:xfrm>
          <a:prstGeom prst="rect">
            <a:avLst/>
          </a:prstGeom>
        </p:spPr>
        <p:txBody>
          <a:bodyPr wrap="square">
            <a:spAutoFit/>
          </a:bodyPr>
          <a:lstStyle/>
          <a:p>
            <a:pPr marL="214313" indent="-214313" algn="ctr">
              <a:buFont typeface="Arial" panose="020B0604020202020204" pitchFamily="34" charset="0"/>
              <a:buChar char="•"/>
            </a:pPr>
            <a:r>
              <a:rPr lang="en-US" sz="1650" dirty="0"/>
              <a:t>Lack of Cooperative  </a:t>
            </a:r>
            <a:r>
              <a:rPr lang="en-US" sz="1650" dirty="0" smtClean="0"/>
              <a:t>Governance;</a:t>
            </a:r>
            <a:endParaRPr lang="en-US" sz="1650" dirty="0"/>
          </a:p>
          <a:p>
            <a:pPr marL="214313" indent="-214313" algn="ctr">
              <a:buFont typeface="Arial" panose="020B0604020202020204" pitchFamily="34" charset="0"/>
              <a:buChar char="•"/>
            </a:pPr>
            <a:endParaRPr lang="en-US" sz="1650" dirty="0" smtClean="0"/>
          </a:p>
          <a:p>
            <a:pPr marL="214313" indent="-214313" algn="ctr">
              <a:buFont typeface="Arial" panose="020B0604020202020204" pitchFamily="34" charset="0"/>
              <a:buChar char="•"/>
            </a:pPr>
            <a:r>
              <a:rPr lang="en-US" sz="1650" dirty="0" smtClean="0"/>
              <a:t>Steady </a:t>
            </a:r>
            <a:r>
              <a:rPr lang="en-US" sz="1650" dirty="0"/>
              <a:t>annual increase in number of INTERVENTIONS</a:t>
            </a:r>
            <a:endParaRPr lang="en-US" sz="1650" dirty="0">
              <a:latin typeface="Segoe UI Light" panose="020B0502040204020203" pitchFamily="34" charset="0"/>
              <a:cs typeface="Segoe UI Light" panose="020B0502040204020203" pitchFamily="34" charset="0"/>
            </a:endParaRPr>
          </a:p>
        </p:txBody>
      </p:sp>
      <p:sp>
        <p:nvSpPr>
          <p:cNvPr id="29" name="TextBox 28">
            <a:extLst>
              <a:ext uri="{FF2B5EF4-FFF2-40B4-BE49-F238E27FC236}">
                <a16:creationId xmlns:a16="http://schemas.microsoft.com/office/drawing/2014/main" xmlns="" id="{991526ED-D67D-4BA3-B1BC-241AEB457A61}"/>
              </a:ext>
            </a:extLst>
          </p:cNvPr>
          <p:cNvSpPr txBox="1"/>
          <p:nvPr/>
        </p:nvSpPr>
        <p:spPr>
          <a:xfrm>
            <a:off x="7622749" y="3013568"/>
            <a:ext cx="2315260" cy="2377574"/>
          </a:xfrm>
          <a:prstGeom prst="rect">
            <a:avLst/>
          </a:prstGeom>
          <a:noFill/>
        </p:spPr>
        <p:txBody>
          <a:bodyPr wrap="square" rtlCol="0">
            <a:spAutoFit/>
          </a:bodyPr>
          <a:lstStyle/>
          <a:p>
            <a:pPr marL="257175" indent="-257175" algn="ctr">
              <a:buFont typeface="Arial" panose="020B0604020202020204" pitchFamily="34" charset="0"/>
              <a:buChar char="•"/>
            </a:pPr>
            <a:r>
              <a:rPr lang="en-ZA" sz="1650" dirty="0"/>
              <a:t>Lobby for fast tracking of the revised IMSI Bill;</a:t>
            </a:r>
          </a:p>
          <a:p>
            <a:pPr marL="257175" indent="-257175" algn="ctr">
              <a:buFont typeface="Arial" panose="020B0604020202020204" pitchFamily="34" charset="0"/>
              <a:buChar char="•"/>
            </a:pPr>
            <a:r>
              <a:rPr lang="en-ZA" sz="1650" dirty="0"/>
              <a:t>Establish Interventions Support Unit to Coordinate Implementation of Sec 3 of </a:t>
            </a:r>
            <a:r>
              <a:rPr lang="en-ZA" sz="1650" dirty="0" smtClean="0"/>
              <a:t>MSA</a:t>
            </a:r>
            <a:endParaRPr lang="en-ZA" sz="1650" dirty="0"/>
          </a:p>
        </p:txBody>
      </p:sp>
      <p:sp>
        <p:nvSpPr>
          <p:cNvPr id="30" name="TextBox 29">
            <a:extLst>
              <a:ext uri="{FF2B5EF4-FFF2-40B4-BE49-F238E27FC236}">
                <a16:creationId xmlns:a16="http://schemas.microsoft.com/office/drawing/2014/main" xmlns="" id="{B0C5972D-F14A-44F8-9345-74C00636BE39}"/>
              </a:ext>
            </a:extLst>
          </p:cNvPr>
          <p:cNvSpPr txBox="1"/>
          <p:nvPr/>
        </p:nvSpPr>
        <p:spPr>
          <a:xfrm>
            <a:off x="5045415" y="3438562"/>
            <a:ext cx="2133838" cy="1615827"/>
          </a:xfrm>
          <a:prstGeom prst="rect">
            <a:avLst/>
          </a:prstGeom>
          <a:noFill/>
        </p:spPr>
        <p:txBody>
          <a:bodyPr wrap="square" rtlCol="0">
            <a:spAutoFit/>
          </a:bodyPr>
          <a:lstStyle/>
          <a:p>
            <a:pPr marL="214313" indent="-214313" algn="ctr">
              <a:buFont typeface="Arial" panose="020B0604020202020204" pitchFamily="34" charset="0"/>
              <a:buChar char="•"/>
            </a:pPr>
            <a:r>
              <a:rPr lang="en-US" sz="1650" dirty="0">
                <a:cs typeface="Segoe UI Light" panose="020B0502040204020203" pitchFamily="34" charset="0"/>
              </a:rPr>
              <a:t>SALGA to execute its legislative obligations to enhance cooperative governance </a:t>
            </a:r>
          </a:p>
        </p:txBody>
      </p:sp>
      <p:sp>
        <p:nvSpPr>
          <p:cNvPr id="27" name="Rectangle 26">
            <a:extLst>
              <a:ext uri="{FF2B5EF4-FFF2-40B4-BE49-F238E27FC236}">
                <a16:creationId xmlns:a16="http://schemas.microsoft.com/office/drawing/2014/main" xmlns="" id="{B2C9DCED-E430-49B2-A277-BA715A4E1394}"/>
              </a:ext>
            </a:extLst>
          </p:cNvPr>
          <p:cNvSpPr/>
          <p:nvPr/>
        </p:nvSpPr>
        <p:spPr>
          <a:xfrm>
            <a:off x="1775520" y="318602"/>
            <a:ext cx="6906295" cy="738664"/>
          </a:xfrm>
          <a:prstGeom prst="rect">
            <a:avLst/>
          </a:prstGeom>
        </p:spPr>
        <p:txBody>
          <a:bodyPr wrap="square" lIns="0">
            <a:spAutoFit/>
          </a:bodyPr>
          <a:lstStyle/>
          <a:p>
            <a:pPr lvl="0" algn="ctr"/>
            <a:r>
              <a:rPr lang="en-US" sz="2100" b="1" dirty="0">
                <a:solidFill>
                  <a:schemeClr val="accent1"/>
                </a:solidFill>
                <a:latin typeface="Segoe UI"/>
              </a:rPr>
              <a:t>CONCERNING NUMBER OF MUNICIPALITIES UNDER </a:t>
            </a:r>
            <a:r>
              <a:rPr lang="en-US" sz="2100" b="1" dirty="0" smtClean="0">
                <a:solidFill>
                  <a:schemeClr val="accent1"/>
                </a:solidFill>
                <a:latin typeface="Segoe UI"/>
              </a:rPr>
              <a:t>SECTION 139 INTERVENTION</a:t>
            </a:r>
            <a:endParaRPr lang="id-ID" sz="2100" b="1" dirty="0">
              <a:solidFill>
                <a:schemeClr val="accent1"/>
              </a:solidFill>
              <a:latin typeface="Segoe UI"/>
            </a:endParaRPr>
          </a:p>
        </p:txBody>
      </p:sp>
    </p:spTree>
    <p:extLst>
      <p:ext uri="{BB962C8B-B14F-4D97-AF65-F5344CB8AC3E}">
        <p14:creationId xmlns:p14="http://schemas.microsoft.com/office/powerpoint/2010/main" xmlns="" val="31328064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0"/>
          </p:nvPr>
        </p:nvSpPr>
        <p:spPr>
          <a:xfrm>
            <a:off x="335360" y="1813506"/>
            <a:ext cx="11521280" cy="4639830"/>
          </a:xfrm>
        </p:spPr>
        <p:txBody>
          <a:bodyPr>
            <a:noAutofit/>
          </a:bodyPr>
          <a:lstStyle/>
          <a:p>
            <a:pPr marL="0" indent="0" algn="just">
              <a:buNone/>
            </a:pPr>
            <a:r>
              <a:rPr lang="en-ZA" sz="2000" dirty="0"/>
              <a:t>A strong focus of the ISU will be to meet the following </a:t>
            </a:r>
            <a:r>
              <a:rPr lang="en-ZA" sz="2000" b="1" dirty="0"/>
              <a:t>objectives</a:t>
            </a:r>
            <a:r>
              <a:rPr lang="en-ZA" sz="2000" dirty="0"/>
              <a:t>:-</a:t>
            </a:r>
          </a:p>
          <a:p>
            <a:pPr marL="0" indent="0" algn="just">
              <a:buNone/>
            </a:pPr>
            <a:endParaRPr lang="en-ZA" sz="2000" dirty="0"/>
          </a:p>
          <a:p>
            <a:pPr marL="914388" lvl="1" indent="-457200">
              <a:buFont typeface="+mj-lt"/>
              <a:buAutoNum type="arabicPeriod"/>
            </a:pPr>
            <a:r>
              <a:rPr lang="en-ZA" sz="2000" dirty="0" smtClean="0"/>
              <a:t>Achieve </a:t>
            </a:r>
            <a:r>
              <a:rPr lang="en-ZA" sz="2000" b="1" dirty="0"/>
              <a:t>internal coherence</a:t>
            </a:r>
            <a:r>
              <a:rPr lang="en-ZA" sz="2000" dirty="0"/>
              <a:t> on SALGA’s role with respect to support and </a:t>
            </a:r>
            <a:r>
              <a:rPr lang="en-ZA" sz="2000" dirty="0" smtClean="0"/>
              <a:t>interventions</a:t>
            </a:r>
            <a:r>
              <a:rPr lang="en-ZA" sz="2000" dirty="0"/>
              <a:t>;</a:t>
            </a:r>
            <a:endParaRPr lang="en-GB" sz="2000" dirty="0"/>
          </a:p>
          <a:p>
            <a:pPr marL="914388" lvl="1" indent="-457200">
              <a:buFont typeface="+mj-lt"/>
              <a:buAutoNum type="arabicPeriod"/>
            </a:pPr>
            <a:endParaRPr lang="en-ZA" sz="2000" dirty="0"/>
          </a:p>
          <a:p>
            <a:pPr marL="914388" lvl="1" indent="-457200">
              <a:buFont typeface="+mj-lt"/>
              <a:buAutoNum type="arabicPeriod"/>
            </a:pPr>
            <a:r>
              <a:rPr lang="en-ZA" sz="2000" dirty="0" smtClean="0"/>
              <a:t>Serve </a:t>
            </a:r>
            <a:r>
              <a:rPr lang="en-ZA" sz="2000" dirty="0"/>
              <a:t>as a </a:t>
            </a:r>
            <a:r>
              <a:rPr lang="en-ZA" sz="2000" b="1" dirty="0"/>
              <a:t>coordinating structure</a:t>
            </a:r>
            <a:r>
              <a:rPr lang="en-ZA" sz="2000" dirty="0"/>
              <a:t> on how support and interventions should </a:t>
            </a:r>
            <a:r>
              <a:rPr lang="en-ZA" sz="2000" dirty="0" smtClean="0"/>
              <a:t>be directed </a:t>
            </a:r>
            <a:r>
              <a:rPr lang="en-ZA" sz="2000" dirty="0"/>
              <a:t>towards municipalities; </a:t>
            </a:r>
            <a:endParaRPr lang="en-GB" sz="2000" dirty="0"/>
          </a:p>
          <a:p>
            <a:pPr marL="914388" lvl="1" indent="-457200">
              <a:buFont typeface="+mj-lt"/>
              <a:buAutoNum type="arabicPeriod"/>
            </a:pPr>
            <a:endParaRPr lang="en-GB" sz="2000" dirty="0"/>
          </a:p>
          <a:p>
            <a:pPr marL="914388" lvl="1" indent="-457200">
              <a:buFont typeface="+mj-lt"/>
              <a:buAutoNum type="arabicPeriod"/>
            </a:pPr>
            <a:r>
              <a:rPr lang="en-ZA" sz="2000" b="1" dirty="0" smtClean="0"/>
              <a:t>Foster </a:t>
            </a:r>
            <a:r>
              <a:rPr lang="en-ZA" sz="2000" b="1" dirty="0"/>
              <a:t>a partnership approach and manage relationships</a:t>
            </a:r>
            <a:r>
              <a:rPr lang="en-ZA" sz="2000" dirty="0"/>
              <a:t> with both internal and </a:t>
            </a:r>
            <a:r>
              <a:rPr lang="en-ZA" sz="2000" dirty="0" smtClean="0"/>
              <a:t>external </a:t>
            </a:r>
            <a:r>
              <a:rPr lang="en-ZA" sz="2000" dirty="0"/>
              <a:t>stakeholders in terms of roles and responsibilities with respect to </a:t>
            </a:r>
            <a:r>
              <a:rPr lang="en-ZA" sz="2000" dirty="0" smtClean="0"/>
              <a:t>monitoring</a:t>
            </a:r>
            <a:r>
              <a:rPr lang="en-ZA" sz="2000" dirty="0"/>
              <a:t>, support and intervention directed towards municipalities; and</a:t>
            </a:r>
            <a:endParaRPr lang="en-GB" sz="2000" dirty="0"/>
          </a:p>
          <a:p>
            <a:pPr marL="914388" lvl="1" indent="-457200">
              <a:buFont typeface="+mj-lt"/>
              <a:buAutoNum type="arabicPeriod"/>
            </a:pPr>
            <a:endParaRPr lang="en-GB" sz="2000" dirty="0"/>
          </a:p>
          <a:p>
            <a:pPr marL="914388" lvl="1" indent="-457200">
              <a:buFont typeface="+mj-lt"/>
              <a:buAutoNum type="arabicPeriod"/>
            </a:pPr>
            <a:r>
              <a:rPr lang="en-GB" sz="2000" dirty="0" smtClean="0"/>
              <a:t>Develop </a:t>
            </a:r>
            <a:r>
              <a:rPr lang="en-GB" sz="2000" b="1" dirty="0"/>
              <a:t>common approaches</a:t>
            </a:r>
            <a:r>
              <a:rPr lang="en-GB" sz="2000" dirty="0"/>
              <a:t> to </a:t>
            </a:r>
            <a:r>
              <a:rPr lang="en-ZA" sz="2000" dirty="0"/>
              <a:t>support municipalities to perform their 	obligations. </a:t>
            </a:r>
            <a:endParaRPr lang="en-GB" sz="2000" dirty="0"/>
          </a:p>
          <a:p>
            <a:pPr marL="457200" indent="-457200" algn="just">
              <a:buFont typeface="+mj-lt"/>
              <a:buAutoNum type="arabicPeriod"/>
            </a:pPr>
            <a:endParaRPr lang="en-ZA" sz="2000" dirty="0" smtClean="0"/>
          </a:p>
        </p:txBody>
      </p:sp>
      <p:sp>
        <p:nvSpPr>
          <p:cNvPr id="5" name="Rectangle 4">
            <a:extLst>
              <a:ext uri="{FF2B5EF4-FFF2-40B4-BE49-F238E27FC236}">
                <a16:creationId xmlns:a16="http://schemas.microsoft.com/office/drawing/2014/main" xmlns="" id="{B2C9DCED-E430-49B2-A277-BA715A4E1394}"/>
              </a:ext>
            </a:extLst>
          </p:cNvPr>
          <p:cNvSpPr/>
          <p:nvPr/>
        </p:nvSpPr>
        <p:spPr>
          <a:xfrm>
            <a:off x="1847528" y="548680"/>
            <a:ext cx="6906295" cy="415498"/>
          </a:xfrm>
          <a:prstGeom prst="rect">
            <a:avLst/>
          </a:prstGeom>
        </p:spPr>
        <p:txBody>
          <a:bodyPr wrap="square" lIns="0">
            <a:spAutoFit/>
          </a:bodyPr>
          <a:lstStyle/>
          <a:p>
            <a:pPr lvl="0" algn="ctr"/>
            <a:r>
              <a:rPr lang="en-US" sz="2100" b="1" dirty="0">
                <a:solidFill>
                  <a:schemeClr val="accent1"/>
                </a:solidFill>
                <a:latin typeface="Segoe UI"/>
              </a:rPr>
              <a:t>INTERVENTIONS SUPPORT UNIT (ISU)</a:t>
            </a:r>
            <a:endParaRPr lang="id-ID" sz="2100" b="1" dirty="0">
              <a:solidFill>
                <a:schemeClr val="accent1"/>
              </a:solidFill>
              <a:latin typeface="Segoe UI"/>
            </a:endParaRPr>
          </a:p>
        </p:txBody>
      </p:sp>
    </p:spTree>
    <p:extLst>
      <p:ext uri="{BB962C8B-B14F-4D97-AF65-F5344CB8AC3E}">
        <p14:creationId xmlns:p14="http://schemas.microsoft.com/office/powerpoint/2010/main" xmlns="" val="34783332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7607620D-EA3D-4EF8-8A8B-0CB0FA783C40}"/>
              </a:ext>
            </a:extLst>
          </p:cNvPr>
          <p:cNvGrpSpPr/>
          <p:nvPr/>
        </p:nvGrpSpPr>
        <p:grpSpPr>
          <a:xfrm>
            <a:off x="3271372" y="5542035"/>
            <a:ext cx="7009676" cy="375917"/>
            <a:chOff x="2329829" y="6246382"/>
            <a:chExt cx="9346234" cy="501223"/>
          </a:xfrm>
        </p:grpSpPr>
        <p:sp>
          <p:nvSpPr>
            <p:cNvPr id="7" name="Slide Number Placeholder 1">
              <a:extLst>
                <a:ext uri="{FF2B5EF4-FFF2-40B4-BE49-F238E27FC236}">
                  <a16:creationId xmlns:a16="http://schemas.microsoft.com/office/drawing/2014/main" xmlns="" id="{4F44367D-27BF-4642-8DF1-3E9518994565}"/>
                </a:ext>
              </a:extLst>
            </p:cNvPr>
            <p:cNvSpPr txBox="1">
              <a:spLocks/>
            </p:cNvSpPr>
            <p:nvPr/>
          </p:nvSpPr>
          <p:spPr>
            <a:xfrm>
              <a:off x="8932863" y="6246382"/>
              <a:ext cx="2743200" cy="492443"/>
            </a:xfrm>
            <a:prstGeom prst="rect">
              <a:avLst/>
            </a:prstGeom>
          </p:spPr>
          <p:txBody>
            <a:bodyPr vert="horz" lIns="0" tIns="0" rIns="0" bIns="0" rtlCol="0" anchor="ctr">
              <a:spAutoFit/>
            </a:bodyPr>
            <a:lstStyle>
              <a:defPPr>
                <a:defRPr lang="id-ID"/>
              </a:defPPr>
              <a:lvl1pPr marL="0" algn="r" defTabSz="914400" rtl="0" eaLnBrk="1" latinLnBrk="0" hangingPunct="1">
                <a:defRPr lang="id-ID" sz="3600" b="1" i="1" kern="1200" smtClean="0">
                  <a:solidFill>
                    <a:schemeClr val="bg1">
                      <a:lumMod val="8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chemeClr val="tx1"/>
                  </a:solidFill>
                  <a:latin typeface="Segoe UI"/>
                </a:rPr>
                <a:t>8</a:t>
              </a:r>
            </a:p>
          </p:txBody>
        </p:sp>
        <p:cxnSp>
          <p:nvCxnSpPr>
            <p:cNvPr id="8" name="Straight Connector 7">
              <a:extLst>
                <a:ext uri="{FF2B5EF4-FFF2-40B4-BE49-F238E27FC236}">
                  <a16:creationId xmlns:a16="http://schemas.microsoft.com/office/drawing/2014/main" xmlns="" id="{86B3EDD1-51F8-4F05-925F-9C3DE274390F}"/>
                </a:ext>
              </a:extLst>
            </p:cNvPr>
            <p:cNvCxnSpPr>
              <a:cxnSpLocks/>
            </p:cNvCxnSpPr>
            <p:nvPr/>
          </p:nvCxnSpPr>
          <p:spPr>
            <a:xfrm flipH="1">
              <a:off x="2329829" y="6578328"/>
              <a:ext cx="793812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FB16B917-1FF8-41EE-B5B7-1462F15937B3}"/>
                </a:ext>
              </a:extLst>
            </p:cNvPr>
            <p:cNvSpPr txBox="1"/>
            <p:nvPr/>
          </p:nvSpPr>
          <p:spPr>
            <a:xfrm>
              <a:off x="10205638" y="6439829"/>
              <a:ext cx="922575" cy="307776"/>
            </a:xfrm>
            <a:prstGeom prst="rect">
              <a:avLst/>
            </a:prstGeom>
            <a:noFill/>
          </p:spPr>
          <p:txBody>
            <a:bodyPr wrap="square" rtlCol="0">
              <a:spAutoFit/>
            </a:bodyPr>
            <a:lstStyle/>
            <a:p>
              <a:pPr algn="r"/>
              <a:r>
                <a:rPr lang="en-US" sz="900" b="1" dirty="0">
                  <a:solidFill>
                    <a:schemeClr val="bg1">
                      <a:lumMod val="75000"/>
                    </a:schemeClr>
                  </a:solidFill>
                  <a:latin typeface="Segoe UI" panose="020B0502040204020203" pitchFamily="34" charset="0"/>
                  <a:cs typeface="Segoe UI" panose="020B0502040204020203" pitchFamily="34" charset="0"/>
                </a:rPr>
                <a:t>P A G E</a:t>
              </a:r>
            </a:p>
          </p:txBody>
        </p:sp>
      </p:grpSp>
      <p:sp>
        <p:nvSpPr>
          <p:cNvPr id="28" name="Rectangle: Top Corners Snipped 53">
            <a:extLst>
              <a:ext uri="{FF2B5EF4-FFF2-40B4-BE49-F238E27FC236}">
                <a16:creationId xmlns:a16="http://schemas.microsoft.com/office/drawing/2014/main" xmlns="" id="{714E481A-084A-43AC-A0BD-9FA89B325509}"/>
              </a:ext>
            </a:extLst>
          </p:cNvPr>
          <p:cNvSpPr/>
          <p:nvPr/>
        </p:nvSpPr>
        <p:spPr>
          <a:xfrm rot="5400000">
            <a:off x="3663027" y="802053"/>
            <a:ext cx="1045228" cy="3422942"/>
          </a:xfrm>
          <a:prstGeom prst="snip2SameRect">
            <a:avLst>
              <a:gd name="adj1" fmla="val 16722"/>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29" name="Group 28">
            <a:extLst>
              <a:ext uri="{FF2B5EF4-FFF2-40B4-BE49-F238E27FC236}">
                <a16:creationId xmlns:a16="http://schemas.microsoft.com/office/drawing/2014/main" xmlns="" id="{D0620C77-B2B0-4F5E-B6D3-C120B4957D5A}"/>
              </a:ext>
            </a:extLst>
          </p:cNvPr>
          <p:cNvGrpSpPr/>
          <p:nvPr/>
        </p:nvGrpSpPr>
        <p:grpSpPr>
          <a:xfrm>
            <a:off x="5533690" y="2124262"/>
            <a:ext cx="363421" cy="563295"/>
            <a:chOff x="5047077" y="1676403"/>
            <a:chExt cx="484561" cy="751060"/>
          </a:xfrm>
        </p:grpSpPr>
        <p:sp>
          <p:nvSpPr>
            <p:cNvPr id="30" name="Trapezoid 29">
              <a:extLst>
                <a:ext uri="{FF2B5EF4-FFF2-40B4-BE49-F238E27FC236}">
                  <a16:creationId xmlns:a16="http://schemas.microsoft.com/office/drawing/2014/main" xmlns="" id="{EDE33C5C-4A6F-48C6-BD39-32FDE2CBEF76}"/>
                </a:ext>
              </a:extLst>
            </p:cNvPr>
            <p:cNvSpPr/>
            <p:nvPr/>
          </p:nvSpPr>
          <p:spPr>
            <a:xfrm rot="16200000" flipH="1">
              <a:off x="4938406" y="1785074"/>
              <a:ext cx="701904" cy="484561"/>
            </a:xfrm>
            <a:prstGeom prst="trapezoid">
              <a:avLst>
                <a:gd name="adj" fmla="val 14916"/>
              </a:avLst>
            </a:prstGeom>
            <a:solidFill>
              <a:srgbClr val="F69A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1" name="TextBox 30">
              <a:extLst>
                <a:ext uri="{FF2B5EF4-FFF2-40B4-BE49-F238E27FC236}">
                  <a16:creationId xmlns:a16="http://schemas.microsoft.com/office/drawing/2014/main" xmlns="" id="{61A6C9CD-B6AF-4F3D-BE24-8E44E93DAC07}"/>
                </a:ext>
              </a:extLst>
            </p:cNvPr>
            <p:cNvSpPr txBox="1"/>
            <p:nvPr/>
          </p:nvSpPr>
          <p:spPr>
            <a:xfrm>
              <a:off x="5094041" y="1873466"/>
              <a:ext cx="390622" cy="553997"/>
            </a:xfrm>
            <a:prstGeom prst="rect">
              <a:avLst/>
            </a:prstGeom>
            <a:noFill/>
          </p:spPr>
          <p:txBody>
            <a:bodyPr wrap="square" rtlCol="0">
              <a:spAutoFit/>
            </a:bodyPr>
            <a:lstStyle/>
            <a:p>
              <a:r>
                <a:rPr lang="en-US" sz="1050" b="1" dirty="0">
                  <a:solidFill>
                    <a:schemeClr val="bg1"/>
                  </a:solidFill>
                  <a:latin typeface="Segoe UI" panose="020B0502040204020203" pitchFamily="34" charset="0"/>
                  <a:cs typeface="Segoe UI" panose="020B0502040204020203" pitchFamily="34" charset="0"/>
                </a:rPr>
                <a:t>01</a:t>
              </a:r>
            </a:p>
          </p:txBody>
        </p:sp>
      </p:grpSp>
      <p:sp>
        <p:nvSpPr>
          <p:cNvPr id="32" name="Freeform 170">
            <a:extLst>
              <a:ext uri="{FF2B5EF4-FFF2-40B4-BE49-F238E27FC236}">
                <a16:creationId xmlns:a16="http://schemas.microsoft.com/office/drawing/2014/main" xmlns="" id="{CEB599F0-2A29-488E-8012-00AEE5F33770}"/>
              </a:ext>
            </a:extLst>
          </p:cNvPr>
          <p:cNvSpPr>
            <a:spLocks noEditPoints="1"/>
          </p:cNvSpPr>
          <p:nvPr/>
        </p:nvSpPr>
        <p:spPr bwMode="auto">
          <a:xfrm>
            <a:off x="1910955" y="1851520"/>
            <a:ext cx="1045491" cy="1062718"/>
          </a:xfrm>
          <a:custGeom>
            <a:avLst/>
            <a:gdLst>
              <a:gd name="T0" fmla="*/ 606 w 670"/>
              <a:gd name="T1" fmla="*/ 366 h 681"/>
              <a:gd name="T2" fmla="*/ 606 w 670"/>
              <a:gd name="T3" fmla="*/ 316 h 681"/>
              <a:gd name="T4" fmla="*/ 669 w 670"/>
              <a:gd name="T5" fmla="*/ 267 h 681"/>
              <a:gd name="T6" fmla="*/ 643 w 670"/>
              <a:gd name="T7" fmla="*/ 199 h 681"/>
              <a:gd name="T8" fmla="*/ 540 w 670"/>
              <a:gd name="T9" fmla="*/ 162 h 681"/>
              <a:gd name="T10" fmla="*/ 562 w 670"/>
              <a:gd name="T11" fmla="*/ 85 h 681"/>
              <a:gd name="T12" fmla="*/ 500 w 670"/>
              <a:gd name="T13" fmla="*/ 45 h 681"/>
              <a:gd name="T14" fmla="*/ 395 w 670"/>
              <a:gd name="T15" fmla="*/ 76 h 681"/>
              <a:gd name="T16" fmla="*/ 369 w 670"/>
              <a:gd name="T17" fmla="*/ 0 h 681"/>
              <a:gd name="T18" fmla="*/ 295 w 670"/>
              <a:gd name="T19" fmla="*/ 5 h 681"/>
              <a:gd name="T20" fmla="*/ 228 w 670"/>
              <a:gd name="T21" fmla="*/ 91 h 681"/>
              <a:gd name="T22" fmla="*/ 162 w 670"/>
              <a:gd name="T23" fmla="*/ 46 h 681"/>
              <a:gd name="T24" fmla="*/ 105 w 670"/>
              <a:gd name="T25" fmla="*/ 92 h 681"/>
              <a:gd name="T26" fmla="*/ 102 w 670"/>
              <a:gd name="T27" fmla="*/ 202 h 681"/>
              <a:gd name="T28" fmla="*/ 22 w 670"/>
              <a:gd name="T29" fmla="*/ 204 h 681"/>
              <a:gd name="T30" fmla="*/ 3 w 670"/>
              <a:gd name="T31" fmla="*/ 275 h 681"/>
              <a:gd name="T32" fmla="*/ 63 w 670"/>
              <a:gd name="T33" fmla="*/ 341 h 681"/>
              <a:gd name="T34" fmla="*/ 3 w 670"/>
              <a:gd name="T35" fmla="*/ 407 h 681"/>
              <a:gd name="T36" fmla="*/ 22 w 670"/>
              <a:gd name="T37" fmla="*/ 478 h 681"/>
              <a:gd name="T38" fmla="*/ 102 w 670"/>
              <a:gd name="T39" fmla="*/ 480 h 681"/>
              <a:gd name="T40" fmla="*/ 105 w 670"/>
              <a:gd name="T41" fmla="*/ 589 h 681"/>
              <a:gd name="T42" fmla="*/ 162 w 670"/>
              <a:gd name="T43" fmla="*/ 636 h 681"/>
              <a:gd name="T44" fmla="*/ 228 w 670"/>
              <a:gd name="T45" fmla="*/ 591 h 681"/>
              <a:gd name="T46" fmla="*/ 295 w 670"/>
              <a:gd name="T47" fmla="*/ 677 h 681"/>
              <a:gd name="T48" fmla="*/ 369 w 670"/>
              <a:gd name="T49" fmla="*/ 681 h 681"/>
              <a:gd name="T50" fmla="*/ 395 w 670"/>
              <a:gd name="T51" fmla="*/ 606 h 681"/>
              <a:gd name="T52" fmla="*/ 500 w 670"/>
              <a:gd name="T53" fmla="*/ 636 h 681"/>
              <a:gd name="T54" fmla="*/ 562 w 670"/>
              <a:gd name="T55" fmla="*/ 597 h 681"/>
              <a:gd name="T56" fmla="*/ 540 w 670"/>
              <a:gd name="T57" fmla="*/ 520 h 681"/>
              <a:gd name="T58" fmla="*/ 643 w 670"/>
              <a:gd name="T59" fmla="*/ 483 h 681"/>
              <a:gd name="T60" fmla="*/ 669 w 670"/>
              <a:gd name="T61" fmla="*/ 414 h 681"/>
              <a:gd name="T62" fmla="*/ 542 w 670"/>
              <a:gd name="T63" fmla="*/ 341 h 681"/>
              <a:gd name="T64" fmla="*/ 128 w 670"/>
              <a:gd name="T65" fmla="*/ 341 h 681"/>
              <a:gd name="T66" fmla="*/ 542 w 670"/>
              <a:gd name="T67" fmla="*/ 341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0" h="681">
                <a:moveTo>
                  <a:pt x="667" y="407"/>
                </a:moveTo>
                <a:cubicBezTo>
                  <a:pt x="606" y="366"/>
                  <a:pt x="606" y="366"/>
                  <a:pt x="606" y="366"/>
                </a:cubicBezTo>
                <a:cubicBezTo>
                  <a:pt x="607" y="357"/>
                  <a:pt x="607" y="349"/>
                  <a:pt x="607" y="341"/>
                </a:cubicBezTo>
                <a:cubicBezTo>
                  <a:pt x="607" y="332"/>
                  <a:pt x="607" y="324"/>
                  <a:pt x="606" y="316"/>
                </a:cubicBezTo>
                <a:cubicBezTo>
                  <a:pt x="667" y="275"/>
                  <a:pt x="667" y="275"/>
                  <a:pt x="667" y="275"/>
                </a:cubicBezTo>
                <a:cubicBezTo>
                  <a:pt x="669" y="274"/>
                  <a:pt x="670" y="270"/>
                  <a:pt x="669" y="267"/>
                </a:cubicBezTo>
                <a:cubicBezTo>
                  <a:pt x="649" y="204"/>
                  <a:pt x="649" y="204"/>
                  <a:pt x="649" y="204"/>
                </a:cubicBezTo>
                <a:cubicBezTo>
                  <a:pt x="648" y="201"/>
                  <a:pt x="645" y="199"/>
                  <a:pt x="643" y="199"/>
                </a:cubicBezTo>
                <a:cubicBezTo>
                  <a:pt x="569" y="202"/>
                  <a:pt x="569" y="202"/>
                  <a:pt x="569" y="202"/>
                </a:cubicBezTo>
                <a:cubicBezTo>
                  <a:pt x="560" y="187"/>
                  <a:pt x="551" y="174"/>
                  <a:pt x="540" y="162"/>
                </a:cubicBezTo>
                <a:cubicBezTo>
                  <a:pt x="565" y="92"/>
                  <a:pt x="565" y="92"/>
                  <a:pt x="565" y="92"/>
                </a:cubicBezTo>
                <a:cubicBezTo>
                  <a:pt x="566" y="90"/>
                  <a:pt x="565" y="87"/>
                  <a:pt x="562" y="85"/>
                </a:cubicBezTo>
                <a:cubicBezTo>
                  <a:pt x="508" y="46"/>
                  <a:pt x="508" y="46"/>
                  <a:pt x="508" y="46"/>
                </a:cubicBezTo>
                <a:cubicBezTo>
                  <a:pt x="506" y="44"/>
                  <a:pt x="503" y="44"/>
                  <a:pt x="500" y="45"/>
                </a:cubicBezTo>
                <a:cubicBezTo>
                  <a:pt x="443" y="91"/>
                  <a:pt x="443" y="91"/>
                  <a:pt x="443" y="91"/>
                </a:cubicBezTo>
                <a:cubicBezTo>
                  <a:pt x="427" y="84"/>
                  <a:pt x="412" y="79"/>
                  <a:pt x="395" y="76"/>
                </a:cubicBezTo>
                <a:cubicBezTo>
                  <a:pt x="375" y="5"/>
                  <a:pt x="375" y="5"/>
                  <a:pt x="375" y="5"/>
                </a:cubicBezTo>
                <a:cubicBezTo>
                  <a:pt x="374" y="2"/>
                  <a:pt x="372" y="0"/>
                  <a:pt x="369" y="0"/>
                </a:cubicBezTo>
                <a:cubicBezTo>
                  <a:pt x="302" y="0"/>
                  <a:pt x="302" y="0"/>
                  <a:pt x="302" y="0"/>
                </a:cubicBezTo>
                <a:cubicBezTo>
                  <a:pt x="299" y="0"/>
                  <a:pt x="296" y="2"/>
                  <a:pt x="295" y="5"/>
                </a:cubicBezTo>
                <a:cubicBezTo>
                  <a:pt x="275" y="76"/>
                  <a:pt x="275" y="76"/>
                  <a:pt x="275" y="76"/>
                </a:cubicBezTo>
                <a:cubicBezTo>
                  <a:pt x="259" y="79"/>
                  <a:pt x="243" y="84"/>
                  <a:pt x="228" y="91"/>
                </a:cubicBezTo>
                <a:cubicBezTo>
                  <a:pt x="170" y="45"/>
                  <a:pt x="170" y="45"/>
                  <a:pt x="170" y="45"/>
                </a:cubicBezTo>
                <a:cubicBezTo>
                  <a:pt x="168" y="44"/>
                  <a:pt x="164" y="44"/>
                  <a:pt x="162" y="46"/>
                </a:cubicBezTo>
                <a:cubicBezTo>
                  <a:pt x="108" y="85"/>
                  <a:pt x="108" y="85"/>
                  <a:pt x="108" y="85"/>
                </a:cubicBezTo>
                <a:cubicBezTo>
                  <a:pt x="106" y="87"/>
                  <a:pt x="105" y="90"/>
                  <a:pt x="105" y="92"/>
                </a:cubicBezTo>
                <a:cubicBezTo>
                  <a:pt x="131" y="162"/>
                  <a:pt x="131" y="162"/>
                  <a:pt x="131" y="162"/>
                </a:cubicBezTo>
                <a:cubicBezTo>
                  <a:pt x="120" y="174"/>
                  <a:pt x="110" y="187"/>
                  <a:pt x="102" y="202"/>
                </a:cubicBezTo>
                <a:cubicBezTo>
                  <a:pt x="28" y="199"/>
                  <a:pt x="28" y="199"/>
                  <a:pt x="28" y="199"/>
                </a:cubicBezTo>
                <a:cubicBezTo>
                  <a:pt x="25" y="199"/>
                  <a:pt x="23" y="201"/>
                  <a:pt x="22" y="204"/>
                </a:cubicBezTo>
                <a:cubicBezTo>
                  <a:pt x="1" y="267"/>
                  <a:pt x="1" y="267"/>
                  <a:pt x="1" y="267"/>
                </a:cubicBezTo>
                <a:cubicBezTo>
                  <a:pt x="0" y="270"/>
                  <a:pt x="1" y="273"/>
                  <a:pt x="3" y="275"/>
                </a:cubicBezTo>
                <a:cubicBezTo>
                  <a:pt x="65" y="316"/>
                  <a:pt x="65" y="316"/>
                  <a:pt x="65" y="316"/>
                </a:cubicBezTo>
                <a:cubicBezTo>
                  <a:pt x="64" y="324"/>
                  <a:pt x="63" y="332"/>
                  <a:pt x="63" y="341"/>
                </a:cubicBezTo>
                <a:cubicBezTo>
                  <a:pt x="63" y="349"/>
                  <a:pt x="64" y="357"/>
                  <a:pt x="65" y="366"/>
                </a:cubicBezTo>
                <a:cubicBezTo>
                  <a:pt x="3" y="407"/>
                  <a:pt x="3" y="407"/>
                  <a:pt x="3" y="407"/>
                </a:cubicBezTo>
                <a:cubicBezTo>
                  <a:pt x="1" y="408"/>
                  <a:pt x="0" y="412"/>
                  <a:pt x="1" y="414"/>
                </a:cubicBezTo>
                <a:cubicBezTo>
                  <a:pt x="22" y="478"/>
                  <a:pt x="22" y="478"/>
                  <a:pt x="22" y="478"/>
                </a:cubicBezTo>
                <a:cubicBezTo>
                  <a:pt x="23" y="481"/>
                  <a:pt x="25" y="483"/>
                  <a:pt x="28" y="483"/>
                </a:cubicBezTo>
                <a:cubicBezTo>
                  <a:pt x="102" y="480"/>
                  <a:pt x="102" y="480"/>
                  <a:pt x="102" y="480"/>
                </a:cubicBezTo>
                <a:cubicBezTo>
                  <a:pt x="110" y="494"/>
                  <a:pt x="120" y="508"/>
                  <a:pt x="131" y="520"/>
                </a:cubicBezTo>
                <a:cubicBezTo>
                  <a:pt x="105" y="589"/>
                  <a:pt x="105" y="589"/>
                  <a:pt x="105" y="589"/>
                </a:cubicBezTo>
                <a:cubicBezTo>
                  <a:pt x="105" y="592"/>
                  <a:pt x="106" y="595"/>
                  <a:pt x="108" y="597"/>
                </a:cubicBezTo>
                <a:cubicBezTo>
                  <a:pt x="162" y="636"/>
                  <a:pt x="162" y="636"/>
                  <a:pt x="162" y="636"/>
                </a:cubicBezTo>
                <a:cubicBezTo>
                  <a:pt x="164" y="638"/>
                  <a:pt x="168" y="638"/>
                  <a:pt x="170" y="636"/>
                </a:cubicBezTo>
                <a:cubicBezTo>
                  <a:pt x="228" y="591"/>
                  <a:pt x="228" y="591"/>
                  <a:pt x="228" y="591"/>
                </a:cubicBezTo>
                <a:cubicBezTo>
                  <a:pt x="243" y="597"/>
                  <a:pt x="259" y="602"/>
                  <a:pt x="275" y="606"/>
                </a:cubicBezTo>
                <a:cubicBezTo>
                  <a:pt x="295" y="677"/>
                  <a:pt x="295" y="677"/>
                  <a:pt x="295" y="677"/>
                </a:cubicBezTo>
                <a:cubicBezTo>
                  <a:pt x="296" y="679"/>
                  <a:pt x="299" y="681"/>
                  <a:pt x="302" y="681"/>
                </a:cubicBezTo>
                <a:cubicBezTo>
                  <a:pt x="369" y="681"/>
                  <a:pt x="369" y="681"/>
                  <a:pt x="369" y="681"/>
                </a:cubicBezTo>
                <a:cubicBezTo>
                  <a:pt x="372" y="681"/>
                  <a:pt x="374" y="679"/>
                  <a:pt x="375" y="677"/>
                </a:cubicBezTo>
                <a:cubicBezTo>
                  <a:pt x="395" y="606"/>
                  <a:pt x="395" y="606"/>
                  <a:pt x="395" y="606"/>
                </a:cubicBezTo>
                <a:cubicBezTo>
                  <a:pt x="412" y="602"/>
                  <a:pt x="427" y="597"/>
                  <a:pt x="443" y="591"/>
                </a:cubicBezTo>
                <a:cubicBezTo>
                  <a:pt x="500" y="636"/>
                  <a:pt x="500" y="636"/>
                  <a:pt x="500" y="636"/>
                </a:cubicBezTo>
                <a:cubicBezTo>
                  <a:pt x="503" y="638"/>
                  <a:pt x="506" y="638"/>
                  <a:pt x="508" y="636"/>
                </a:cubicBezTo>
                <a:cubicBezTo>
                  <a:pt x="562" y="597"/>
                  <a:pt x="562" y="597"/>
                  <a:pt x="562" y="597"/>
                </a:cubicBezTo>
                <a:cubicBezTo>
                  <a:pt x="565" y="595"/>
                  <a:pt x="566" y="592"/>
                  <a:pt x="565" y="589"/>
                </a:cubicBezTo>
                <a:cubicBezTo>
                  <a:pt x="540" y="520"/>
                  <a:pt x="540" y="520"/>
                  <a:pt x="540" y="520"/>
                </a:cubicBezTo>
                <a:cubicBezTo>
                  <a:pt x="551" y="508"/>
                  <a:pt x="560" y="494"/>
                  <a:pt x="569" y="480"/>
                </a:cubicBezTo>
                <a:cubicBezTo>
                  <a:pt x="643" y="483"/>
                  <a:pt x="643" y="483"/>
                  <a:pt x="643" y="483"/>
                </a:cubicBezTo>
                <a:cubicBezTo>
                  <a:pt x="645" y="483"/>
                  <a:pt x="648" y="481"/>
                  <a:pt x="649" y="478"/>
                </a:cubicBezTo>
                <a:cubicBezTo>
                  <a:pt x="669" y="414"/>
                  <a:pt x="669" y="414"/>
                  <a:pt x="669" y="414"/>
                </a:cubicBezTo>
                <a:cubicBezTo>
                  <a:pt x="670" y="412"/>
                  <a:pt x="669" y="408"/>
                  <a:pt x="667" y="407"/>
                </a:cubicBezTo>
                <a:moveTo>
                  <a:pt x="542" y="341"/>
                </a:moveTo>
                <a:cubicBezTo>
                  <a:pt x="542" y="455"/>
                  <a:pt x="450" y="548"/>
                  <a:pt x="335" y="548"/>
                </a:cubicBezTo>
                <a:cubicBezTo>
                  <a:pt x="221" y="548"/>
                  <a:pt x="128" y="455"/>
                  <a:pt x="128" y="341"/>
                </a:cubicBezTo>
                <a:cubicBezTo>
                  <a:pt x="128" y="226"/>
                  <a:pt x="221" y="134"/>
                  <a:pt x="335" y="134"/>
                </a:cubicBezTo>
                <a:cubicBezTo>
                  <a:pt x="450" y="134"/>
                  <a:pt x="542" y="226"/>
                  <a:pt x="542" y="341"/>
                </a:cubicBezTo>
              </a:path>
            </a:pathLst>
          </a:custGeom>
          <a:solidFill>
            <a:srgbClr val="F69A10"/>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33" name="Oval 173">
            <a:extLst>
              <a:ext uri="{FF2B5EF4-FFF2-40B4-BE49-F238E27FC236}">
                <a16:creationId xmlns:a16="http://schemas.microsoft.com/office/drawing/2014/main" xmlns="" id="{792C775E-0ADF-481D-AD6C-7D8B68223C40}"/>
              </a:ext>
            </a:extLst>
          </p:cNvPr>
          <p:cNvSpPr>
            <a:spLocks noChangeArrowheads="1"/>
          </p:cNvSpPr>
          <p:nvPr/>
        </p:nvSpPr>
        <p:spPr bwMode="auto">
          <a:xfrm>
            <a:off x="2110655" y="2060618"/>
            <a:ext cx="646090" cy="646088"/>
          </a:xfrm>
          <a:prstGeom prst="ellipse">
            <a:avLst/>
          </a:prstGeom>
          <a:solidFill>
            <a:srgbClr val="FFFFFF"/>
          </a:solidFill>
          <a:ln>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4" name="TextBox 33">
            <a:extLst>
              <a:ext uri="{FF2B5EF4-FFF2-40B4-BE49-F238E27FC236}">
                <a16:creationId xmlns:a16="http://schemas.microsoft.com/office/drawing/2014/main" xmlns="" id="{189BE5F0-B2BB-46C1-B92B-CDA1C4EA4940}"/>
              </a:ext>
            </a:extLst>
          </p:cNvPr>
          <p:cNvSpPr txBox="1"/>
          <p:nvPr/>
        </p:nvSpPr>
        <p:spPr>
          <a:xfrm>
            <a:off x="2878301" y="2022294"/>
            <a:ext cx="2733532" cy="1015663"/>
          </a:xfrm>
          <a:prstGeom prst="rect">
            <a:avLst/>
          </a:prstGeom>
          <a:noFill/>
        </p:spPr>
        <p:txBody>
          <a:bodyPr wrap="square" rtlCol="0">
            <a:spAutoFit/>
          </a:bodyPr>
          <a:lstStyle/>
          <a:p>
            <a:r>
              <a:rPr lang="en-US" sz="1500" dirty="0">
                <a:solidFill>
                  <a:schemeClr val="accent6"/>
                </a:solidFill>
                <a:cs typeface="Segoe UI Light" panose="020B0502040204020203" pitchFamily="34" charset="0"/>
              </a:rPr>
              <a:t>Introduce Municipal </a:t>
            </a:r>
            <a:r>
              <a:rPr lang="en-US" sz="1500" b="1" dirty="0">
                <a:solidFill>
                  <a:schemeClr val="accent6"/>
                </a:solidFill>
                <a:cs typeface="Segoe UI Light" panose="020B0502040204020203" pitchFamily="34" charset="0"/>
              </a:rPr>
              <a:t>Self-Assessment tools</a:t>
            </a:r>
            <a:r>
              <a:rPr lang="en-US" sz="1500" dirty="0">
                <a:solidFill>
                  <a:schemeClr val="accent6"/>
                </a:solidFill>
                <a:cs typeface="Segoe UI Light" panose="020B0502040204020203" pitchFamily="34" charset="0"/>
              </a:rPr>
              <a:t> (Early Warning Monitoring &amp; Reporting System) </a:t>
            </a:r>
          </a:p>
        </p:txBody>
      </p:sp>
      <p:sp>
        <p:nvSpPr>
          <p:cNvPr id="35" name="Rectangle: Top Corners Snipped 142">
            <a:extLst>
              <a:ext uri="{FF2B5EF4-FFF2-40B4-BE49-F238E27FC236}">
                <a16:creationId xmlns:a16="http://schemas.microsoft.com/office/drawing/2014/main" xmlns="" id="{A4CAD308-8AB1-40E8-979B-90821F271566}"/>
              </a:ext>
            </a:extLst>
          </p:cNvPr>
          <p:cNvSpPr/>
          <p:nvPr/>
        </p:nvSpPr>
        <p:spPr>
          <a:xfrm rot="5400000">
            <a:off x="3789075" y="1860620"/>
            <a:ext cx="793131" cy="3422942"/>
          </a:xfrm>
          <a:prstGeom prst="snip2SameRect">
            <a:avLst>
              <a:gd name="adj1" fmla="val 16722"/>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36" name="Group 35">
            <a:extLst>
              <a:ext uri="{FF2B5EF4-FFF2-40B4-BE49-F238E27FC236}">
                <a16:creationId xmlns:a16="http://schemas.microsoft.com/office/drawing/2014/main" xmlns="" id="{EE13F8E4-A667-4176-94AC-3BD6ADF7F496}"/>
              </a:ext>
            </a:extLst>
          </p:cNvPr>
          <p:cNvGrpSpPr/>
          <p:nvPr/>
        </p:nvGrpSpPr>
        <p:grpSpPr>
          <a:xfrm>
            <a:off x="5533690" y="3308878"/>
            <a:ext cx="363421" cy="563295"/>
            <a:chOff x="5047077" y="1676403"/>
            <a:chExt cx="484561" cy="751060"/>
          </a:xfrm>
          <a:solidFill>
            <a:srgbClr val="BF3B26"/>
          </a:solidFill>
        </p:grpSpPr>
        <p:sp>
          <p:nvSpPr>
            <p:cNvPr id="37" name="Trapezoid 36">
              <a:extLst>
                <a:ext uri="{FF2B5EF4-FFF2-40B4-BE49-F238E27FC236}">
                  <a16:creationId xmlns:a16="http://schemas.microsoft.com/office/drawing/2014/main" xmlns="" id="{7BCDFDC4-0C5F-48EA-B195-54B08F2BA2CE}"/>
                </a:ext>
              </a:extLst>
            </p:cNvPr>
            <p:cNvSpPr/>
            <p:nvPr/>
          </p:nvSpPr>
          <p:spPr>
            <a:xfrm rot="16200000" flipH="1">
              <a:off x="4938406" y="1785074"/>
              <a:ext cx="701904" cy="484561"/>
            </a:xfrm>
            <a:prstGeom prst="trapezoid">
              <a:avLst>
                <a:gd name="adj" fmla="val 1491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8" name="TextBox 37">
              <a:extLst>
                <a:ext uri="{FF2B5EF4-FFF2-40B4-BE49-F238E27FC236}">
                  <a16:creationId xmlns:a16="http://schemas.microsoft.com/office/drawing/2014/main" xmlns="" id="{0D82C2FE-B5D9-4FEF-AA0A-B4EEBCC85005}"/>
                </a:ext>
              </a:extLst>
            </p:cNvPr>
            <p:cNvSpPr txBox="1"/>
            <p:nvPr/>
          </p:nvSpPr>
          <p:spPr>
            <a:xfrm>
              <a:off x="5094041" y="1873466"/>
              <a:ext cx="390622" cy="553997"/>
            </a:xfrm>
            <a:prstGeom prst="rect">
              <a:avLst/>
            </a:prstGeom>
            <a:grpFill/>
          </p:spPr>
          <p:txBody>
            <a:bodyPr wrap="square" rtlCol="0">
              <a:spAutoFit/>
            </a:bodyPr>
            <a:lstStyle/>
            <a:p>
              <a:r>
                <a:rPr lang="en-US" sz="1050" b="1" dirty="0">
                  <a:solidFill>
                    <a:schemeClr val="bg1"/>
                  </a:solidFill>
                  <a:latin typeface="Segoe UI" panose="020B0502040204020203" pitchFamily="34" charset="0"/>
                  <a:cs typeface="Segoe UI" panose="020B0502040204020203" pitchFamily="34" charset="0"/>
                </a:rPr>
                <a:t>02</a:t>
              </a:r>
            </a:p>
          </p:txBody>
        </p:sp>
      </p:grpSp>
      <p:sp>
        <p:nvSpPr>
          <p:cNvPr id="39" name="Freeform 170">
            <a:extLst>
              <a:ext uri="{FF2B5EF4-FFF2-40B4-BE49-F238E27FC236}">
                <a16:creationId xmlns:a16="http://schemas.microsoft.com/office/drawing/2014/main" xmlns="" id="{8B9D5082-DC6D-4BE4-9A87-B6E55835E707}"/>
              </a:ext>
            </a:extLst>
          </p:cNvPr>
          <p:cNvSpPr>
            <a:spLocks noEditPoints="1"/>
          </p:cNvSpPr>
          <p:nvPr/>
        </p:nvSpPr>
        <p:spPr bwMode="auto">
          <a:xfrm>
            <a:off x="1910955" y="3036136"/>
            <a:ext cx="1045491" cy="1062718"/>
          </a:xfrm>
          <a:custGeom>
            <a:avLst/>
            <a:gdLst>
              <a:gd name="T0" fmla="*/ 606 w 670"/>
              <a:gd name="T1" fmla="*/ 366 h 681"/>
              <a:gd name="T2" fmla="*/ 606 w 670"/>
              <a:gd name="T3" fmla="*/ 316 h 681"/>
              <a:gd name="T4" fmla="*/ 669 w 670"/>
              <a:gd name="T5" fmla="*/ 267 h 681"/>
              <a:gd name="T6" fmla="*/ 643 w 670"/>
              <a:gd name="T7" fmla="*/ 199 h 681"/>
              <a:gd name="T8" fmla="*/ 540 w 670"/>
              <a:gd name="T9" fmla="*/ 162 h 681"/>
              <a:gd name="T10" fmla="*/ 562 w 670"/>
              <a:gd name="T11" fmla="*/ 85 h 681"/>
              <a:gd name="T12" fmla="*/ 500 w 670"/>
              <a:gd name="T13" fmla="*/ 45 h 681"/>
              <a:gd name="T14" fmla="*/ 395 w 670"/>
              <a:gd name="T15" fmla="*/ 76 h 681"/>
              <a:gd name="T16" fmla="*/ 369 w 670"/>
              <a:gd name="T17" fmla="*/ 0 h 681"/>
              <a:gd name="T18" fmla="*/ 295 w 670"/>
              <a:gd name="T19" fmla="*/ 5 h 681"/>
              <a:gd name="T20" fmla="*/ 228 w 670"/>
              <a:gd name="T21" fmla="*/ 91 h 681"/>
              <a:gd name="T22" fmla="*/ 162 w 670"/>
              <a:gd name="T23" fmla="*/ 46 h 681"/>
              <a:gd name="T24" fmla="*/ 105 w 670"/>
              <a:gd name="T25" fmla="*/ 92 h 681"/>
              <a:gd name="T26" fmla="*/ 102 w 670"/>
              <a:gd name="T27" fmla="*/ 202 h 681"/>
              <a:gd name="T28" fmla="*/ 22 w 670"/>
              <a:gd name="T29" fmla="*/ 204 h 681"/>
              <a:gd name="T30" fmla="*/ 3 w 670"/>
              <a:gd name="T31" fmla="*/ 275 h 681"/>
              <a:gd name="T32" fmla="*/ 63 w 670"/>
              <a:gd name="T33" fmla="*/ 341 h 681"/>
              <a:gd name="T34" fmla="*/ 3 w 670"/>
              <a:gd name="T35" fmla="*/ 407 h 681"/>
              <a:gd name="T36" fmla="*/ 22 w 670"/>
              <a:gd name="T37" fmla="*/ 478 h 681"/>
              <a:gd name="T38" fmla="*/ 102 w 670"/>
              <a:gd name="T39" fmla="*/ 480 h 681"/>
              <a:gd name="T40" fmla="*/ 105 w 670"/>
              <a:gd name="T41" fmla="*/ 589 h 681"/>
              <a:gd name="T42" fmla="*/ 162 w 670"/>
              <a:gd name="T43" fmla="*/ 636 h 681"/>
              <a:gd name="T44" fmla="*/ 228 w 670"/>
              <a:gd name="T45" fmla="*/ 591 h 681"/>
              <a:gd name="T46" fmla="*/ 295 w 670"/>
              <a:gd name="T47" fmla="*/ 677 h 681"/>
              <a:gd name="T48" fmla="*/ 369 w 670"/>
              <a:gd name="T49" fmla="*/ 681 h 681"/>
              <a:gd name="T50" fmla="*/ 395 w 670"/>
              <a:gd name="T51" fmla="*/ 606 h 681"/>
              <a:gd name="T52" fmla="*/ 500 w 670"/>
              <a:gd name="T53" fmla="*/ 636 h 681"/>
              <a:gd name="T54" fmla="*/ 562 w 670"/>
              <a:gd name="T55" fmla="*/ 597 h 681"/>
              <a:gd name="T56" fmla="*/ 540 w 670"/>
              <a:gd name="T57" fmla="*/ 520 h 681"/>
              <a:gd name="T58" fmla="*/ 643 w 670"/>
              <a:gd name="T59" fmla="*/ 483 h 681"/>
              <a:gd name="T60" fmla="*/ 669 w 670"/>
              <a:gd name="T61" fmla="*/ 414 h 681"/>
              <a:gd name="T62" fmla="*/ 542 w 670"/>
              <a:gd name="T63" fmla="*/ 341 h 681"/>
              <a:gd name="T64" fmla="*/ 128 w 670"/>
              <a:gd name="T65" fmla="*/ 341 h 681"/>
              <a:gd name="T66" fmla="*/ 542 w 670"/>
              <a:gd name="T67" fmla="*/ 341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0" h="681">
                <a:moveTo>
                  <a:pt x="667" y="407"/>
                </a:moveTo>
                <a:cubicBezTo>
                  <a:pt x="606" y="366"/>
                  <a:pt x="606" y="366"/>
                  <a:pt x="606" y="366"/>
                </a:cubicBezTo>
                <a:cubicBezTo>
                  <a:pt x="607" y="357"/>
                  <a:pt x="607" y="349"/>
                  <a:pt x="607" y="341"/>
                </a:cubicBezTo>
                <a:cubicBezTo>
                  <a:pt x="607" y="332"/>
                  <a:pt x="607" y="324"/>
                  <a:pt x="606" y="316"/>
                </a:cubicBezTo>
                <a:cubicBezTo>
                  <a:pt x="667" y="275"/>
                  <a:pt x="667" y="275"/>
                  <a:pt x="667" y="275"/>
                </a:cubicBezTo>
                <a:cubicBezTo>
                  <a:pt x="669" y="274"/>
                  <a:pt x="670" y="270"/>
                  <a:pt x="669" y="267"/>
                </a:cubicBezTo>
                <a:cubicBezTo>
                  <a:pt x="649" y="204"/>
                  <a:pt x="649" y="204"/>
                  <a:pt x="649" y="204"/>
                </a:cubicBezTo>
                <a:cubicBezTo>
                  <a:pt x="648" y="201"/>
                  <a:pt x="645" y="199"/>
                  <a:pt x="643" y="199"/>
                </a:cubicBezTo>
                <a:cubicBezTo>
                  <a:pt x="569" y="202"/>
                  <a:pt x="569" y="202"/>
                  <a:pt x="569" y="202"/>
                </a:cubicBezTo>
                <a:cubicBezTo>
                  <a:pt x="560" y="187"/>
                  <a:pt x="551" y="174"/>
                  <a:pt x="540" y="162"/>
                </a:cubicBezTo>
                <a:cubicBezTo>
                  <a:pt x="565" y="92"/>
                  <a:pt x="565" y="92"/>
                  <a:pt x="565" y="92"/>
                </a:cubicBezTo>
                <a:cubicBezTo>
                  <a:pt x="566" y="90"/>
                  <a:pt x="565" y="87"/>
                  <a:pt x="562" y="85"/>
                </a:cubicBezTo>
                <a:cubicBezTo>
                  <a:pt x="508" y="46"/>
                  <a:pt x="508" y="46"/>
                  <a:pt x="508" y="46"/>
                </a:cubicBezTo>
                <a:cubicBezTo>
                  <a:pt x="506" y="44"/>
                  <a:pt x="503" y="44"/>
                  <a:pt x="500" y="45"/>
                </a:cubicBezTo>
                <a:cubicBezTo>
                  <a:pt x="443" y="91"/>
                  <a:pt x="443" y="91"/>
                  <a:pt x="443" y="91"/>
                </a:cubicBezTo>
                <a:cubicBezTo>
                  <a:pt x="427" y="84"/>
                  <a:pt x="412" y="79"/>
                  <a:pt x="395" y="76"/>
                </a:cubicBezTo>
                <a:cubicBezTo>
                  <a:pt x="375" y="5"/>
                  <a:pt x="375" y="5"/>
                  <a:pt x="375" y="5"/>
                </a:cubicBezTo>
                <a:cubicBezTo>
                  <a:pt x="374" y="2"/>
                  <a:pt x="372" y="0"/>
                  <a:pt x="369" y="0"/>
                </a:cubicBezTo>
                <a:cubicBezTo>
                  <a:pt x="302" y="0"/>
                  <a:pt x="302" y="0"/>
                  <a:pt x="302" y="0"/>
                </a:cubicBezTo>
                <a:cubicBezTo>
                  <a:pt x="299" y="0"/>
                  <a:pt x="296" y="2"/>
                  <a:pt x="295" y="5"/>
                </a:cubicBezTo>
                <a:cubicBezTo>
                  <a:pt x="275" y="76"/>
                  <a:pt x="275" y="76"/>
                  <a:pt x="275" y="76"/>
                </a:cubicBezTo>
                <a:cubicBezTo>
                  <a:pt x="259" y="79"/>
                  <a:pt x="243" y="84"/>
                  <a:pt x="228" y="91"/>
                </a:cubicBezTo>
                <a:cubicBezTo>
                  <a:pt x="170" y="45"/>
                  <a:pt x="170" y="45"/>
                  <a:pt x="170" y="45"/>
                </a:cubicBezTo>
                <a:cubicBezTo>
                  <a:pt x="168" y="44"/>
                  <a:pt x="164" y="44"/>
                  <a:pt x="162" y="46"/>
                </a:cubicBezTo>
                <a:cubicBezTo>
                  <a:pt x="108" y="85"/>
                  <a:pt x="108" y="85"/>
                  <a:pt x="108" y="85"/>
                </a:cubicBezTo>
                <a:cubicBezTo>
                  <a:pt x="106" y="87"/>
                  <a:pt x="105" y="90"/>
                  <a:pt x="105" y="92"/>
                </a:cubicBezTo>
                <a:cubicBezTo>
                  <a:pt x="131" y="162"/>
                  <a:pt x="131" y="162"/>
                  <a:pt x="131" y="162"/>
                </a:cubicBezTo>
                <a:cubicBezTo>
                  <a:pt x="120" y="174"/>
                  <a:pt x="110" y="187"/>
                  <a:pt x="102" y="202"/>
                </a:cubicBezTo>
                <a:cubicBezTo>
                  <a:pt x="28" y="199"/>
                  <a:pt x="28" y="199"/>
                  <a:pt x="28" y="199"/>
                </a:cubicBezTo>
                <a:cubicBezTo>
                  <a:pt x="25" y="199"/>
                  <a:pt x="23" y="201"/>
                  <a:pt x="22" y="204"/>
                </a:cubicBezTo>
                <a:cubicBezTo>
                  <a:pt x="1" y="267"/>
                  <a:pt x="1" y="267"/>
                  <a:pt x="1" y="267"/>
                </a:cubicBezTo>
                <a:cubicBezTo>
                  <a:pt x="0" y="270"/>
                  <a:pt x="1" y="273"/>
                  <a:pt x="3" y="275"/>
                </a:cubicBezTo>
                <a:cubicBezTo>
                  <a:pt x="65" y="316"/>
                  <a:pt x="65" y="316"/>
                  <a:pt x="65" y="316"/>
                </a:cubicBezTo>
                <a:cubicBezTo>
                  <a:pt x="64" y="324"/>
                  <a:pt x="63" y="332"/>
                  <a:pt x="63" y="341"/>
                </a:cubicBezTo>
                <a:cubicBezTo>
                  <a:pt x="63" y="349"/>
                  <a:pt x="64" y="357"/>
                  <a:pt x="65" y="366"/>
                </a:cubicBezTo>
                <a:cubicBezTo>
                  <a:pt x="3" y="407"/>
                  <a:pt x="3" y="407"/>
                  <a:pt x="3" y="407"/>
                </a:cubicBezTo>
                <a:cubicBezTo>
                  <a:pt x="1" y="408"/>
                  <a:pt x="0" y="412"/>
                  <a:pt x="1" y="414"/>
                </a:cubicBezTo>
                <a:cubicBezTo>
                  <a:pt x="22" y="478"/>
                  <a:pt x="22" y="478"/>
                  <a:pt x="22" y="478"/>
                </a:cubicBezTo>
                <a:cubicBezTo>
                  <a:pt x="23" y="481"/>
                  <a:pt x="25" y="483"/>
                  <a:pt x="28" y="483"/>
                </a:cubicBezTo>
                <a:cubicBezTo>
                  <a:pt x="102" y="480"/>
                  <a:pt x="102" y="480"/>
                  <a:pt x="102" y="480"/>
                </a:cubicBezTo>
                <a:cubicBezTo>
                  <a:pt x="110" y="494"/>
                  <a:pt x="120" y="508"/>
                  <a:pt x="131" y="520"/>
                </a:cubicBezTo>
                <a:cubicBezTo>
                  <a:pt x="105" y="589"/>
                  <a:pt x="105" y="589"/>
                  <a:pt x="105" y="589"/>
                </a:cubicBezTo>
                <a:cubicBezTo>
                  <a:pt x="105" y="592"/>
                  <a:pt x="106" y="595"/>
                  <a:pt x="108" y="597"/>
                </a:cubicBezTo>
                <a:cubicBezTo>
                  <a:pt x="162" y="636"/>
                  <a:pt x="162" y="636"/>
                  <a:pt x="162" y="636"/>
                </a:cubicBezTo>
                <a:cubicBezTo>
                  <a:pt x="164" y="638"/>
                  <a:pt x="168" y="638"/>
                  <a:pt x="170" y="636"/>
                </a:cubicBezTo>
                <a:cubicBezTo>
                  <a:pt x="228" y="591"/>
                  <a:pt x="228" y="591"/>
                  <a:pt x="228" y="591"/>
                </a:cubicBezTo>
                <a:cubicBezTo>
                  <a:pt x="243" y="597"/>
                  <a:pt x="259" y="602"/>
                  <a:pt x="275" y="606"/>
                </a:cubicBezTo>
                <a:cubicBezTo>
                  <a:pt x="295" y="677"/>
                  <a:pt x="295" y="677"/>
                  <a:pt x="295" y="677"/>
                </a:cubicBezTo>
                <a:cubicBezTo>
                  <a:pt x="296" y="679"/>
                  <a:pt x="299" y="681"/>
                  <a:pt x="302" y="681"/>
                </a:cubicBezTo>
                <a:cubicBezTo>
                  <a:pt x="369" y="681"/>
                  <a:pt x="369" y="681"/>
                  <a:pt x="369" y="681"/>
                </a:cubicBezTo>
                <a:cubicBezTo>
                  <a:pt x="372" y="681"/>
                  <a:pt x="374" y="679"/>
                  <a:pt x="375" y="677"/>
                </a:cubicBezTo>
                <a:cubicBezTo>
                  <a:pt x="395" y="606"/>
                  <a:pt x="395" y="606"/>
                  <a:pt x="395" y="606"/>
                </a:cubicBezTo>
                <a:cubicBezTo>
                  <a:pt x="412" y="602"/>
                  <a:pt x="427" y="597"/>
                  <a:pt x="443" y="591"/>
                </a:cubicBezTo>
                <a:cubicBezTo>
                  <a:pt x="500" y="636"/>
                  <a:pt x="500" y="636"/>
                  <a:pt x="500" y="636"/>
                </a:cubicBezTo>
                <a:cubicBezTo>
                  <a:pt x="503" y="638"/>
                  <a:pt x="506" y="638"/>
                  <a:pt x="508" y="636"/>
                </a:cubicBezTo>
                <a:cubicBezTo>
                  <a:pt x="562" y="597"/>
                  <a:pt x="562" y="597"/>
                  <a:pt x="562" y="597"/>
                </a:cubicBezTo>
                <a:cubicBezTo>
                  <a:pt x="565" y="595"/>
                  <a:pt x="566" y="592"/>
                  <a:pt x="565" y="589"/>
                </a:cubicBezTo>
                <a:cubicBezTo>
                  <a:pt x="540" y="520"/>
                  <a:pt x="540" y="520"/>
                  <a:pt x="540" y="520"/>
                </a:cubicBezTo>
                <a:cubicBezTo>
                  <a:pt x="551" y="508"/>
                  <a:pt x="560" y="494"/>
                  <a:pt x="569" y="480"/>
                </a:cubicBezTo>
                <a:cubicBezTo>
                  <a:pt x="643" y="483"/>
                  <a:pt x="643" y="483"/>
                  <a:pt x="643" y="483"/>
                </a:cubicBezTo>
                <a:cubicBezTo>
                  <a:pt x="645" y="483"/>
                  <a:pt x="648" y="481"/>
                  <a:pt x="649" y="478"/>
                </a:cubicBezTo>
                <a:cubicBezTo>
                  <a:pt x="669" y="414"/>
                  <a:pt x="669" y="414"/>
                  <a:pt x="669" y="414"/>
                </a:cubicBezTo>
                <a:cubicBezTo>
                  <a:pt x="670" y="412"/>
                  <a:pt x="669" y="408"/>
                  <a:pt x="667" y="407"/>
                </a:cubicBezTo>
                <a:moveTo>
                  <a:pt x="542" y="341"/>
                </a:moveTo>
                <a:cubicBezTo>
                  <a:pt x="542" y="455"/>
                  <a:pt x="450" y="548"/>
                  <a:pt x="335" y="548"/>
                </a:cubicBezTo>
                <a:cubicBezTo>
                  <a:pt x="221" y="548"/>
                  <a:pt x="128" y="455"/>
                  <a:pt x="128" y="341"/>
                </a:cubicBezTo>
                <a:cubicBezTo>
                  <a:pt x="128" y="226"/>
                  <a:pt x="221" y="134"/>
                  <a:pt x="335" y="134"/>
                </a:cubicBezTo>
                <a:cubicBezTo>
                  <a:pt x="450" y="134"/>
                  <a:pt x="542" y="226"/>
                  <a:pt x="542" y="341"/>
                </a:cubicBezTo>
              </a:path>
            </a:pathLst>
          </a:custGeom>
          <a:solidFill>
            <a:srgbClr val="BF3B26"/>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40" name="Oval 173">
            <a:extLst>
              <a:ext uri="{FF2B5EF4-FFF2-40B4-BE49-F238E27FC236}">
                <a16:creationId xmlns:a16="http://schemas.microsoft.com/office/drawing/2014/main" xmlns="" id="{678E217E-EFA2-4E76-8B25-6ACEB061D78C}"/>
              </a:ext>
            </a:extLst>
          </p:cNvPr>
          <p:cNvSpPr>
            <a:spLocks noChangeArrowheads="1"/>
          </p:cNvSpPr>
          <p:nvPr/>
        </p:nvSpPr>
        <p:spPr bwMode="auto">
          <a:xfrm>
            <a:off x="2110655" y="3244451"/>
            <a:ext cx="646090" cy="646088"/>
          </a:xfrm>
          <a:prstGeom prst="ellipse">
            <a:avLst/>
          </a:prstGeom>
          <a:solidFill>
            <a:srgbClr val="FFFFFF"/>
          </a:solidFill>
          <a:ln>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2" name="Rectangle: Top Corners Snipped 151">
            <a:extLst>
              <a:ext uri="{FF2B5EF4-FFF2-40B4-BE49-F238E27FC236}">
                <a16:creationId xmlns:a16="http://schemas.microsoft.com/office/drawing/2014/main" xmlns="" id="{FFBFC624-F1D7-4432-82E1-B099BDB08DA8}"/>
              </a:ext>
            </a:extLst>
          </p:cNvPr>
          <p:cNvSpPr/>
          <p:nvPr/>
        </p:nvSpPr>
        <p:spPr>
          <a:xfrm rot="5400000">
            <a:off x="3654280" y="3040642"/>
            <a:ext cx="1062718" cy="3422942"/>
          </a:xfrm>
          <a:prstGeom prst="snip2SameRect">
            <a:avLst>
              <a:gd name="adj1" fmla="val 16722"/>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3" name="Trapezoid 42">
            <a:extLst>
              <a:ext uri="{FF2B5EF4-FFF2-40B4-BE49-F238E27FC236}">
                <a16:creationId xmlns:a16="http://schemas.microsoft.com/office/drawing/2014/main" xmlns="" id="{003847CC-3D6A-4BE4-A947-8E9FBA0D29EB}"/>
              </a:ext>
            </a:extLst>
          </p:cNvPr>
          <p:cNvSpPr/>
          <p:nvPr/>
        </p:nvSpPr>
        <p:spPr>
          <a:xfrm rot="16200000" flipH="1">
            <a:off x="5452185" y="4574998"/>
            <a:ext cx="526428" cy="363421"/>
          </a:xfrm>
          <a:prstGeom prst="trapezoid">
            <a:avLst>
              <a:gd name="adj" fmla="val 14916"/>
            </a:avLst>
          </a:prstGeom>
          <a:solidFill>
            <a:srgbClr val="F69A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4" name="TextBox 43">
            <a:extLst>
              <a:ext uri="{FF2B5EF4-FFF2-40B4-BE49-F238E27FC236}">
                <a16:creationId xmlns:a16="http://schemas.microsoft.com/office/drawing/2014/main" xmlns="" id="{E521D07B-0245-46B1-ADB7-7E8559FB992A}"/>
              </a:ext>
            </a:extLst>
          </p:cNvPr>
          <p:cNvSpPr txBox="1"/>
          <p:nvPr/>
        </p:nvSpPr>
        <p:spPr>
          <a:xfrm>
            <a:off x="5568913" y="4641290"/>
            <a:ext cx="292967" cy="415498"/>
          </a:xfrm>
          <a:prstGeom prst="rect">
            <a:avLst/>
          </a:prstGeom>
          <a:noFill/>
        </p:spPr>
        <p:txBody>
          <a:bodyPr wrap="square" rtlCol="0">
            <a:spAutoFit/>
          </a:bodyPr>
          <a:lstStyle/>
          <a:p>
            <a:r>
              <a:rPr lang="en-US" sz="1050" b="1" dirty="0">
                <a:solidFill>
                  <a:schemeClr val="bg1"/>
                </a:solidFill>
                <a:latin typeface="Segoe UI" panose="020B0502040204020203" pitchFamily="34" charset="0"/>
                <a:cs typeface="Segoe UI" panose="020B0502040204020203" pitchFamily="34" charset="0"/>
              </a:rPr>
              <a:t>03</a:t>
            </a:r>
          </a:p>
        </p:txBody>
      </p:sp>
      <p:sp>
        <p:nvSpPr>
          <p:cNvPr id="45" name="Freeform 170">
            <a:extLst>
              <a:ext uri="{FF2B5EF4-FFF2-40B4-BE49-F238E27FC236}">
                <a16:creationId xmlns:a16="http://schemas.microsoft.com/office/drawing/2014/main" xmlns="" id="{B24727B4-34A1-4E1A-B943-9B4AEDCBEF9C}"/>
              </a:ext>
            </a:extLst>
          </p:cNvPr>
          <p:cNvSpPr>
            <a:spLocks noEditPoints="1"/>
          </p:cNvSpPr>
          <p:nvPr/>
        </p:nvSpPr>
        <p:spPr bwMode="auto">
          <a:xfrm>
            <a:off x="1910955" y="4220752"/>
            <a:ext cx="1045491" cy="1062718"/>
          </a:xfrm>
          <a:custGeom>
            <a:avLst/>
            <a:gdLst>
              <a:gd name="T0" fmla="*/ 606 w 670"/>
              <a:gd name="T1" fmla="*/ 366 h 681"/>
              <a:gd name="T2" fmla="*/ 606 w 670"/>
              <a:gd name="T3" fmla="*/ 316 h 681"/>
              <a:gd name="T4" fmla="*/ 669 w 670"/>
              <a:gd name="T5" fmla="*/ 267 h 681"/>
              <a:gd name="T6" fmla="*/ 643 w 670"/>
              <a:gd name="T7" fmla="*/ 199 h 681"/>
              <a:gd name="T8" fmla="*/ 540 w 670"/>
              <a:gd name="T9" fmla="*/ 162 h 681"/>
              <a:gd name="T10" fmla="*/ 562 w 670"/>
              <a:gd name="T11" fmla="*/ 85 h 681"/>
              <a:gd name="T12" fmla="*/ 500 w 670"/>
              <a:gd name="T13" fmla="*/ 45 h 681"/>
              <a:gd name="T14" fmla="*/ 395 w 670"/>
              <a:gd name="T15" fmla="*/ 76 h 681"/>
              <a:gd name="T16" fmla="*/ 369 w 670"/>
              <a:gd name="T17" fmla="*/ 0 h 681"/>
              <a:gd name="T18" fmla="*/ 295 w 670"/>
              <a:gd name="T19" fmla="*/ 5 h 681"/>
              <a:gd name="T20" fmla="*/ 228 w 670"/>
              <a:gd name="T21" fmla="*/ 91 h 681"/>
              <a:gd name="T22" fmla="*/ 162 w 670"/>
              <a:gd name="T23" fmla="*/ 46 h 681"/>
              <a:gd name="T24" fmla="*/ 105 w 670"/>
              <a:gd name="T25" fmla="*/ 92 h 681"/>
              <a:gd name="T26" fmla="*/ 102 w 670"/>
              <a:gd name="T27" fmla="*/ 202 h 681"/>
              <a:gd name="T28" fmla="*/ 22 w 670"/>
              <a:gd name="T29" fmla="*/ 204 h 681"/>
              <a:gd name="T30" fmla="*/ 3 w 670"/>
              <a:gd name="T31" fmla="*/ 275 h 681"/>
              <a:gd name="T32" fmla="*/ 63 w 670"/>
              <a:gd name="T33" fmla="*/ 341 h 681"/>
              <a:gd name="T34" fmla="*/ 3 w 670"/>
              <a:gd name="T35" fmla="*/ 407 h 681"/>
              <a:gd name="T36" fmla="*/ 22 w 670"/>
              <a:gd name="T37" fmla="*/ 478 h 681"/>
              <a:gd name="T38" fmla="*/ 102 w 670"/>
              <a:gd name="T39" fmla="*/ 480 h 681"/>
              <a:gd name="T40" fmla="*/ 105 w 670"/>
              <a:gd name="T41" fmla="*/ 589 h 681"/>
              <a:gd name="T42" fmla="*/ 162 w 670"/>
              <a:gd name="T43" fmla="*/ 636 h 681"/>
              <a:gd name="T44" fmla="*/ 228 w 670"/>
              <a:gd name="T45" fmla="*/ 591 h 681"/>
              <a:gd name="T46" fmla="*/ 295 w 670"/>
              <a:gd name="T47" fmla="*/ 677 h 681"/>
              <a:gd name="T48" fmla="*/ 369 w 670"/>
              <a:gd name="T49" fmla="*/ 681 h 681"/>
              <a:gd name="T50" fmla="*/ 395 w 670"/>
              <a:gd name="T51" fmla="*/ 606 h 681"/>
              <a:gd name="T52" fmla="*/ 500 w 670"/>
              <a:gd name="T53" fmla="*/ 636 h 681"/>
              <a:gd name="T54" fmla="*/ 562 w 670"/>
              <a:gd name="T55" fmla="*/ 597 h 681"/>
              <a:gd name="T56" fmla="*/ 540 w 670"/>
              <a:gd name="T57" fmla="*/ 520 h 681"/>
              <a:gd name="T58" fmla="*/ 643 w 670"/>
              <a:gd name="T59" fmla="*/ 483 h 681"/>
              <a:gd name="T60" fmla="*/ 669 w 670"/>
              <a:gd name="T61" fmla="*/ 414 h 681"/>
              <a:gd name="T62" fmla="*/ 542 w 670"/>
              <a:gd name="T63" fmla="*/ 341 h 681"/>
              <a:gd name="T64" fmla="*/ 128 w 670"/>
              <a:gd name="T65" fmla="*/ 341 h 681"/>
              <a:gd name="T66" fmla="*/ 542 w 670"/>
              <a:gd name="T67" fmla="*/ 341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0" h="681">
                <a:moveTo>
                  <a:pt x="667" y="407"/>
                </a:moveTo>
                <a:cubicBezTo>
                  <a:pt x="606" y="366"/>
                  <a:pt x="606" y="366"/>
                  <a:pt x="606" y="366"/>
                </a:cubicBezTo>
                <a:cubicBezTo>
                  <a:pt x="607" y="357"/>
                  <a:pt x="607" y="349"/>
                  <a:pt x="607" y="341"/>
                </a:cubicBezTo>
                <a:cubicBezTo>
                  <a:pt x="607" y="332"/>
                  <a:pt x="607" y="324"/>
                  <a:pt x="606" y="316"/>
                </a:cubicBezTo>
                <a:cubicBezTo>
                  <a:pt x="667" y="275"/>
                  <a:pt x="667" y="275"/>
                  <a:pt x="667" y="275"/>
                </a:cubicBezTo>
                <a:cubicBezTo>
                  <a:pt x="669" y="274"/>
                  <a:pt x="670" y="270"/>
                  <a:pt x="669" y="267"/>
                </a:cubicBezTo>
                <a:cubicBezTo>
                  <a:pt x="649" y="204"/>
                  <a:pt x="649" y="204"/>
                  <a:pt x="649" y="204"/>
                </a:cubicBezTo>
                <a:cubicBezTo>
                  <a:pt x="648" y="201"/>
                  <a:pt x="645" y="199"/>
                  <a:pt x="643" y="199"/>
                </a:cubicBezTo>
                <a:cubicBezTo>
                  <a:pt x="569" y="202"/>
                  <a:pt x="569" y="202"/>
                  <a:pt x="569" y="202"/>
                </a:cubicBezTo>
                <a:cubicBezTo>
                  <a:pt x="560" y="187"/>
                  <a:pt x="551" y="174"/>
                  <a:pt x="540" y="162"/>
                </a:cubicBezTo>
                <a:cubicBezTo>
                  <a:pt x="565" y="92"/>
                  <a:pt x="565" y="92"/>
                  <a:pt x="565" y="92"/>
                </a:cubicBezTo>
                <a:cubicBezTo>
                  <a:pt x="566" y="90"/>
                  <a:pt x="565" y="87"/>
                  <a:pt x="562" y="85"/>
                </a:cubicBezTo>
                <a:cubicBezTo>
                  <a:pt x="508" y="46"/>
                  <a:pt x="508" y="46"/>
                  <a:pt x="508" y="46"/>
                </a:cubicBezTo>
                <a:cubicBezTo>
                  <a:pt x="506" y="44"/>
                  <a:pt x="503" y="44"/>
                  <a:pt x="500" y="45"/>
                </a:cubicBezTo>
                <a:cubicBezTo>
                  <a:pt x="443" y="91"/>
                  <a:pt x="443" y="91"/>
                  <a:pt x="443" y="91"/>
                </a:cubicBezTo>
                <a:cubicBezTo>
                  <a:pt x="427" y="84"/>
                  <a:pt x="412" y="79"/>
                  <a:pt x="395" y="76"/>
                </a:cubicBezTo>
                <a:cubicBezTo>
                  <a:pt x="375" y="5"/>
                  <a:pt x="375" y="5"/>
                  <a:pt x="375" y="5"/>
                </a:cubicBezTo>
                <a:cubicBezTo>
                  <a:pt x="374" y="2"/>
                  <a:pt x="372" y="0"/>
                  <a:pt x="369" y="0"/>
                </a:cubicBezTo>
                <a:cubicBezTo>
                  <a:pt x="302" y="0"/>
                  <a:pt x="302" y="0"/>
                  <a:pt x="302" y="0"/>
                </a:cubicBezTo>
                <a:cubicBezTo>
                  <a:pt x="299" y="0"/>
                  <a:pt x="296" y="2"/>
                  <a:pt x="295" y="5"/>
                </a:cubicBezTo>
                <a:cubicBezTo>
                  <a:pt x="275" y="76"/>
                  <a:pt x="275" y="76"/>
                  <a:pt x="275" y="76"/>
                </a:cubicBezTo>
                <a:cubicBezTo>
                  <a:pt x="259" y="79"/>
                  <a:pt x="243" y="84"/>
                  <a:pt x="228" y="91"/>
                </a:cubicBezTo>
                <a:cubicBezTo>
                  <a:pt x="170" y="45"/>
                  <a:pt x="170" y="45"/>
                  <a:pt x="170" y="45"/>
                </a:cubicBezTo>
                <a:cubicBezTo>
                  <a:pt x="168" y="44"/>
                  <a:pt x="164" y="44"/>
                  <a:pt x="162" y="46"/>
                </a:cubicBezTo>
                <a:cubicBezTo>
                  <a:pt x="108" y="85"/>
                  <a:pt x="108" y="85"/>
                  <a:pt x="108" y="85"/>
                </a:cubicBezTo>
                <a:cubicBezTo>
                  <a:pt x="106" y="87"/>
                  <a:pt x="105" y="90"/>
                  <a:pt x="105" y="92"/>
                </a:cubicBezTo>
                <a:cubicBezTo>
                  <a:pt x="131" y="162"/>
                  <a:pt x="131" y="162"/>
                  <a:pt x="131" y="162"/>
                </a:cubicBezTo>
                <a:cubicBezTo>
                  <a:pt x="120" y="174"/>
                  <a:pt x="110" y="187"/>
                  <a:pt x="102" y="202"/>
                </a:cubicBezTo>
                <a:cubicBezTo>
                  <a:pt x="28" y="199"/>
                  <a:pt x="28" y="199"/>
                  <a:pt x="28" y="199"/>
                </a:cubicBezTo>
                <a:cubicBezTo>
                  <a:pt x="25" y="199"/>
                  <a:pt x="23" y="201"/>
                  <a:pt x="22" y="204"/>
                </a:cubicBezTo>
                <a:cubicBezTo>
                  <a:pt x="1" y="267"/>
                  <a:pt x="1" y="267"/>
                  <a:pt x="1" y="267"/>
                </a:cubicBezTo>
                <a:cubicBezTo>
                  <a:pt x="0" y="270"/>
                  <a:pt x="1" y="273"/>
                  <a:pt x="3" y="275"/>
                </a:cubicBezTo>
                <a:cubicBezTo>
                  <a:pt x="65" y="316"/>
                  <a:pt x="65" y="316"/>
                  <a:pt x="65" y="316"/>
                </a:cubicBezTo>
                <a:cubicBezTo>
                  <a:pt x="64" y="324"/>
                  <a:pt x="63" y="332"/>
                  <a:pt x="63" y="341"/>
                </a:cubicBezTo>
                <a:cubicBezTo>
                  <a:pt x="63" y="349"/>
                  <a:pt x="64" y="357"/>
                  <a:pt x="65" y="366"/>
                </a:cubicBezTo>
                <a:cubicBezTo>
                  <a:pt x="3" y="407"/>
                  <a:pt x="3" y="407"/>
                  <a:pt x="3" y="407"/>
                </a:cubicBezTo>
                <a:cubicBezTo>
                  <a:pt x="1" y="408"/>
                  <a:pt x="0" y="412"/>
                  <a:pt x="1" y="414"/>
                </a:cubicBezTo>
                <a:cubicBezTo>
                  <a:pt x="22" y="478"/>
                  <a:pt x="22" y="478"/>
                  <a:pt x="22" y="478"/>
                </a:cubicBezTo>
                <a:cubicBezTo>
                  <a:pt x="23" y="481"/>
                  <a:pt x="25" y="483"/>
                  <a:pt x="28" y="483"/>
                </a:cubicBezTo>
                <a:cubicBezTo>
                  <a:pt x="102" y="480"/>
                  <a:pt x="102" y="480"/>
                  <a:pt x="102" y="480"/>
                </a:cubicBezTo>
                <a:cubicBezTo>
                  <a:pt x="110" y="494"/>
                  <a:pt x="120" y="508"/>
                  <a:pt x="131" y="520"/>
                </a:cubicBezTo>
                <a:cubicBezTo>
                  <a:pt x="105" y="589"/>
                  <a:pt x="105" y="589"/>
                  <a:pt x="105" y="589"/>
                </a:cubicBezTo>
                <a:cubicBezTo>
                  <a:pt x="105" y="592"/>
                  <a:pt x="106" y="595"/>
                  <a:pt x="108" y="597"/>
                </a:cubicBezTo>
                <a:cubicBezTo>
                  <a:pt x="162" y="636"/>
                  <a:pt x="162" y="636"/>
                  <a:pt x="162" y="636"/>
                </a:cubicBezTo>
                <a:cubicBezTo>
                  <a:pt x="164" y="638"/>
                  <a:pt x="168" y="638"/>
                  <a:pt x="170" y="636"/>
                </a:cubicBezTo>
                <a:cubicBezTo>
                  <a:pt x="228" y="591"/>
                  <a:pt x="228" y="591"/>
                  <a:pt x="228" y="591"/>
                </a:cubicBezTo>
                <a:cubicBezTo>
                  <a:pt x="243" y="597"/>
                  <a:pt x="259" y="602"/>
                  <a:pt x="275" y="606"/>
                </a:cubicBezTo>
                <a:cubicBezTo>
                  <a:pt x="295" y="677"/>
                  <a:pt x="295" y="677"/>
                  <a:pt x="295" y="677"/>
                </a:cubicBezTo>
                <a:cubicBezTo>
                  <a:pt x="296" y="679"/>
                  <a:pt x="299" y="681"/>
                  <a:pt x="302" y="681"/>
                </a:cubicBezTo>
                <a:cubicBezTo>
                  <a:pt x="369" y="681"/>
                  <a:pt x="369" y="681"/>
                  <a:pt x="369" y="681"/>
                </a:cubicBezTo>
                <a:cubicBezTo>
                  <a:pt x="372" y="681"/>
                  <a:pt x="374" y="679"/>
                  <a:pt x="375" y="677"/>
                </a:cubicBezTo>
                <a:cubicBezTo>
                  <a:pt x="395" y="606"/>
                  <a:pt x="395" y="606"/>
                  <a:pt x="395" y="606"/>
                </a:cubicBezTo>
                <a:cubicBezTo>
                  <a:pt x="412" y="602"/>
                  <a:pt x="427" y="597"/>
                  <a:pt x="443" y="591"/>
                </a:cubicBezTo>
                <a:cubicBezTo>
                  <a:pt x="500" y="636"/>
                  <a:pt x="500" y="636"/>
                  <a:pt x="500" y="636"/>
                </a:cubicBezTo>
                <a:cubicBezTo>
                  <a:pt x="503" y="638"/>
                  <a:pt x="506" y="638"/>
                  <a:pt x="508" y="636"/>
                </a:cubicBezTo>
                <a:cubicBezTo>
                  <a:pt x="562" y="597"/>
                  <a:pt x="562" y="597"/>
                  <a:pt x="562" y="597"/>
                </a:cubicBezTo>
                <a:cubicBezTo>
                  <a:pt x="565" y="595"/>
                  <a:pt x="566" y="592"/>
                  <a:pt x="565" y="589"/>
                </a:cubicBezTo>
                <a:cubicBezTo>
                  <a:pt x="540" y="520"/>
                  <a:pt x="540" y="520"/>
                  <a:pt x="540" y="520"/>
                </a:cubicBezTo>
                <a:cubicBezTo>
                  <a:pt x="551" y="508"/>
                  <a:pt x="560" y="494"/>
                  <a:pt x="569" y="480"/>
                </a:cubicBezTo>
                <a:cubicBezTo>
                  <a:pt x="643" y="483"/>
                  <a:pt x="643" y="483"/>
                  <a:pt x="643" y="483"/>
                </a:cubicBezTo>
                <a:cubicBezTo>
                  <a:pt x="645" y="483"/>
                  <a:pt x="648" y="481"/>
                  <a:pt x="649" y="478"/>
                </a:cubicBezTo>
                <a:cubicBezTo>
                  <a:pt x="669" y="414"/>
                  <a:pt x="669" y="414"/>
                  <a:pt x="669" y="414"/>
                </a:cubicBezTo>
                <a:cubicBezTo>
                  <a:pt x="670" y="412"/>
                  <a:pt x="669" y="408"/>
                  <a:pt x="667" y="407"/>
                </a:cubicBezTo>
                <a:moveTo>
                  <a:pt x="542" y="341"/>
                </a:moveTo>
                <a:cubicBezTo>
                  <a:pt x="542" y="455"/>
                  <a:pt x="450" y="548"/>
                  <a:pt x="335" y="548"/>
                </a:cubicBezTo>
                <a:cubicBezTo>
                  <a:pt x="221" y="548"/>
                  <a:pt x="128" y="455"/>
                  <a:pt x="128" y="341"/>
                </a:cubicBezTo>
                <a:cubicBezTo>
                  <a:pt x="128" y="226"/>
                  <a:pt x="221" y="134"/>
                  <a:pt x="335" y="134"/>
                </a:cubicBezTo>
                <a:cubicBezTo>
                  <a:pt x="450" y="134"/>
                  <a:pt x="542" y="226"/>
                  <a:pt x="542" y="341"/>
                </a:cubicBezTo>
              </a:path>
            </a:pathLst>
          </a:custGeom>
          <a:solidFill>
            <a:srgbClr val="F69A10"/>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46" name="Oval 173">
            <a:extLst>
              <a:ext uri="{FF2B5EF4-FFF2-40B4-BE49-F238E27FC236}">
                <a16:creationId xmlns:a16="http://schemas.microsoft.com/office/drawing/2014/main" xmlns="" id="{DFFD1A7B-0E56-4672-A0D1-E0A003D36528}"/>
              </a:ext>
            </a:extLst>
          </p:cNvPr>
          <p:cNvSpPr>
            <a:spLocks noChangeArrowheads="1"/>
          </p:cNvSpPr>
          <p:nvPr/>
        </p:nvSpPr>
        <p:spPr bwMode="auto">
          <a:xfrm>
            <a:off x="2110655" y="4429067"/>
            <a:ext cx="646090" cy="646088"/>
          </a:xfrm>
          <a:prstGeom prst="ellipse">
            <a:avLst/>
          </a:prstGeom>
          <a:solidFill>
            <a:srgbClr val="FFFFFF"/>
          </a:solidFill>
          <a:ln>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8" name="Rectangle: Top Corners Snipped 160">
            <a:extLst>
              <a:ext uri="{FF2B5EF4-FFF2-40B4-BE49-F238E27FC236}">
                <a16:creationId xmlns:a16="http://schemas.microsoft.com/office/drawing/2014/main" xmlns="" id="{42526F80-830D-4D77-B015-18EDD86A88A7}"/>
              </a:ext>
            </a:extLst>
          </p:cNvPr>
          <p:cNvSpPr/>
          <p:nvPr/>
        </p:nvSpPr>
        <p:spPr>
          <a:xfrm>
            <a:off x="6460325" y="1990909"/>
            <a:ext cx="3777611" cy="772784"/>
          </a:xfrm>
          <a:prstGeom prst="snip2SameRect">
            <a:avLst>
              <a:gd name="adj1" fmla="val 16722"/>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accent6"/>
                </a:solidFill>
              </a:rPr>
              <a:t>Promote </a:t>
            </a:r>
            <a:r>
              <a:rPr lang="en-US" sz="1500" b="1" u="sng" dirty="0">
                <a:solidFill>
                  <a:schemeClr val="accent6"/>
                </a:solidFill>
              </a:rPr>
              <a:t>Self – Correction </a:t>
            </a:r>
            <a:r>
              <a:rPr lang="en-US" sz="1500" dirty="0">
                <a:solidFill>
                  <a:schemeClr val="accent6"/>
                </a:solidFill>
              </a:rPr>
              <a:t>: Municipality taking remedial steps to avert non-fulfillment of an obligation </a:t>
            </a:r>
          </a:p>
        </p:txBody>
      </p:sp>
      <p:sp>
        <p:nvSpPr>
          <p:cNvPr id="55" name="Rectangle: Top Corners Snipped 169">
            <a:extLst>
              <a:ext uri="{FF2B5EF4-FFF2-40B4-BE49-F238E27FC236}">
                <a16:creationId xmlns:a16="http://schemas.microsoft.com/office/drawing/2014/main" xmlns="" id="{F9EA3CDA-A982-421F-AF22-F130B06AC827}"/>
              </a:ext>
            </a:extLst>
          </p:cNvPr>
          <p:cNvSpPr/>
          <p:nvPr/>
        </p:nvSpPr>
        <p:spPr>
          <a:xfrm rot="5400000">
            <a:off x="7983375" y="1678863"/>
            <a:ext cx="793131" cy="3786456"/>
          </a:xfrm>
          <a:prstGeom prst="snip2SameRect">
            <a:avLst>
              <a:gd name="adj1" fmla="val 16722"/>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2" name="Rectangle: Top Corners Snipped 178">
            <a:extLst>
              <a:ext uri="{FF2B5EF4-FFF2-40B4-BE49-F238E27FC236}">
                <a16:creationId xmlns:a16="http://schemas.microsoft.com/office/drawing/2014/main" xmlns="" id="{A4BA5CF7-B67B-4B20-B9AA-011C078C31C3}"/>
              </a:ext>
            </a:extLst>
          </p:cNvPr>
          <p:cNvSpPr/>
          <p:nvPr/>
        </p:nvSpPr>
        <p:spPr>
          <a:xfrm rot="5400000">
            <a:off x="7965759" y="2845863"/>
            <a:ext cx="793131" cy="3821688"/>
          </a:xfrm>
          <a:prstGeom prst="snip2SameRect">
            <a:avLst>
              <a:gd name="adj1" fmla="val 16722"/>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7" name="Rectangle 46">
            <a:extLst>
              <a:ext uri="{FF2B5EF4-FFF2-40B4-BE49-F238E27FC236}">
                <a16:creationId xmlns:a16="http://schemas.microsoft.com/office/drawing/2014/main" xmlns="" id="{B2C9DCED-E430-49B2-A277-BA715A4E1394}"/>
              </a:ext>
            </a:extLst>
          </p:cNvPr>
          <p:cNvSpPr/>
          <p:nvPr/>
        </p:nvSpPr>
        <p:spPr>
          <a:xfrm>
            <a:off x="263352" y="539084"/>
            <a:ext cx="8562479" cy="415498"/>
          </a:xfrm>
          <a:prstGeom prst="rect">
            <a:avLst/>
          </a:prstGeom>
        </p:spPr>
        <p:txBody>
          <a:bodyPr wrap="square" lIns="0">
            <a:spAutoFit/>
          </a:bodyPr>
          <a:lstStyle/>
          <a:p>
            <a:pPr lvl="0" algn="ctr"/>
            <a:r>
              <a:rPr lang="en-US" sz="2100" b="1" dirty="0">
                <a:solidFill>
                  <a:schemeClr val="accent1"/>
                </a:solidFill>
                <a:latin typeface="Segoe UI"/>
              </a:rPr>
              <a:t>ISU: KEY SUPPORT INTERVENTIONS (PARTNERSHIP APPROACH)</a:t>
            </a:r>
            <a:endParaRPr lang="id-ID" sz="2100" b="1" dirty="0">
              <a:solidFill>
                <a:schemeClr val="accent1"/>
              </a:solidFill>
              <a:latin typeface="Segoe UI"/>
            </a:endParaRPr>
          </a:p>
        </p:txBody>
      </p:sp>
      <p:sp>
        <p:nvSpPr>
          <p:cNvPr id="2" name="Right Arrow 1"/>
          <p:cNvSpPr/>
          <p:nvPr/>
        </p:nvSpPr>
        <p:spPr>
          <a:xfrm>
            <a:off x="5932334" y="2244036"/>
            <a:ext cx="527991" cy="36347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54" name="TextBox 53">
            <a:extLst>
              <a:ext uri="{FF2B5EF4-FFF2-40B4-BE49-F238E27FC236}">
                <a16:creationId xmlns:a16="http://schemas.microsoft.com/office/drawing/2014/main" xmlns="" id="{189BE5F0-B2BB-46C1-B92B-CDA1C4EA4940}"/>
              </a:ext>
            </a:extLst>
          </p:cNvPr>
          <p:cNvSpPr txBox="1"/>
          <p:nvPr/>
        </p:nvSpPr>
        <p:spPr>
          <a:xfrm>
            <a:off x="2897816" y="3201449"/>
            <a:ext cx="2733532" cy="784830"/>
          </a:xfrm>
          <a:prstGeom prst="rect">
            <a:avLst/>
          </a:prstGeom>
          <a:noFill/>
        </p:spPr>
        <p:txBody>
          <a:bodyPr wrap="square" rtlCol="0">
            <a:spAutoFit/>
          </a:bodyPr>
          <a:lstStyle/>
          <a:p>
            <a:r>
              <a:rPr lang="en-US" sz="1500" dirty="0">
                <a:solidFill>
                  <a:schemeClr val="accent6"/>
                </a:solidFill>
                <a:cs typeface="Segoe UI Light" panose="020B0502040204020203" pitchFamily="34" charset="0"/>
              </a:rPr>
              <a:t>Use IGR Role to influence national and provincial govt. to play </a:t>
            </a:r>
            <a:r>
              <a:rPr lang="en-US" sz="1500" b="1" u="sng" dirty="0">
                <a:solidFill>
                  <a:schemeClr val="accent6"/>
                </a:solidFill>
                <a:cs typeface="Segoe UI Light" panose="020B0502040204020203" pitchFamily="34" charset="0"/>
              </a:rPr>
              <a:t>monitoring role </a:t>
            </a:r>
          </a:p>
        </p:txBody>
      </p:sp>
      <p:sp>
        <p:nvSpPr>
          <p:cNvPr id="61" name="Right Arrow 60"/>
          <p:cNvSpPr/>
          <p:nvPr/>
        </p:nvSpPr>
        <p:spPr>
          <a:xfrm>
            <a:off x="5923489" y="3400586"/>
            <a:ext cx="527991" cy="36347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68" name="Rectangle: Top Corners Snipped 160">
            <a:extLst>
              <a:ext uri="{FF2B5EF4-FFF2-40B4-BE49-F238E27FC236}">
                <a16:creationId xmlns:a16="http://schemas.microsoft.com/office/drawing/2014/main" xmlns="" id="{42526F80-830D-4D77-B015-18EDD86A88A7}"/>
              </a:ext>
            </a:extLst>
          </p:cNvPr>
          <p:cNvSpPr/>
          <p:nvPr/>
        </p:nvSpPr>
        <p:spPr>
          <a:xfrm>
            <a:off x="6460325" y="3195931"/>
            <a:ext cx="3777611" cy="772784"/>
          </a:xfrm>
          <a:prstGeom prst="snip2SameRect">
            <a:avLst>
              <a:gd name="adj1" fmla="val 16722"/>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u="sng" dirty="0">
                <a:solidFill>
                  <a:schemeClr val="accent6"/>
                </a:solidFill>
              </a:rPr>
              <a:t>Early identification</a:t>
            </a:r>
            <a:r>
              <a:rPr lang="en-US" sz="1500" dirty="0">
                <a:solidFill>
                  <a:schemeClr val="accent6"/>
                </a:solidFill>
              </a:rPr>
              <a:t> of possible / impending / actual non-fulfillment of an obligation </a:t>
            </a:r>
          </a:p>
        </p:txBody>
      </p:sp>
      <p:sp>
        <p:nvSpPr>
          <p:cNvPr id="69" name="TextBox 68">
            <a:extLst>
              <a:ext uri="{FF2B5EF4-FFF2-40B4-BE49-F238E27FC236}">
                <a16:creationId xmlns:a16="http://schemas.microsoft.com/office/drawing/2014/main" xmlns="" id="{189BE5F0-B2BB-46C1-B92B-CDA1C4EA4940}"/>
              </a:ext>
            </a:extLst>
          </p:cNvPr>
          <p:cNvSpPr txBox="1"/>
          <p:nvPr/>
        </p:nvSpPr>
        <p:spPr>
          <a:xfrm>
            <a:off x="2978484" y="4255822"/>
            <a:ext cx="2733532" cy="1015663"/>
          </a:xfrm>
          <a:prstGeom prst="rect">
            <a:avLst/>
          </a:prstGeom>
          <a:noFill/>
        </p:spPr>
        <p:txBody>
          <a:bodyPr wrap="square" rtlCol="0">
            <a:spAutoFit/>
          </a:bodyPr>
          <a:lstStyle/>
          <a:p>
            <a:r>
              <a:rPr lang="en-US" sz="1500" dirty="0">
                <a:solidFill>
                  <a:schemeClr val="accent6"/>
                </a:solidFill>
                <a:cs typeface="Segoe UI Light" panose="020B0502040204020203" pitchFamily="34" charset="0"/>
              </a:rPr>
              <a:t>Mobilise </a:t>
            </a:r>
            <a:r>
              <a:rPr lang="en-US" sz="1500" b="1" u="sng" dirty="0">
                <a:solidFill>
                  <a:schemeClr val="accent6"/>
                </a:solidFill>
                <a:cs typeface="Segoe UI Light" panose="020B0502040204020203" pitchFamily="34" charset="0"/>
              </a:rPr>
              <a:t>targeted national and/or provincial and/or local government and/or SALGA support</a:t>
            </a:r>
            <a:r>
              <a:rPr lang="en-US" sz="1500" dirty="0">
                <a:solidFill>
                  <a:schemeClr val="accent6"/>
                </a:solidFill>
                <a:cs typeface="Segoe UI Light" panose="020B0502040204020203" pitchFamily="34" charset="0"/>
              </a:rPr>
              <a:t> for </a:t>
            </a:r>
            <a:r>
              <a:rPr lang="en-US" sz="1500" dirty="0" smtClean="0">
                <a:solidFill>
                  <a:schemeClr val="accent6"/>
                </a:solidFill>
                <a:cs typeface="Segoe UI Light" panose="020B0502040204020203" pitchFamily="34" charset="0"/>
              </a:rPr>
              <a:t>munics</a:t>
            </a:r>
            <a:r>
              <a:rPr lang="en-US" sz="1500" b="1" u="sng" dirty="0" smtClean="0">
                <a:solidFill>
                  <a:schemeClr val="accent6"/>
                </a:solidFill>
                <a:cs typeface="Segoe UI Light" panose="020B0502040204020203" pitchFamily="34" charset="0"/>
              </a:rPr>
              <a:t> </a:t>
            </a:r>
            <a:endParaRPr lang="en-US" sz="1500" b="1" u="sng" dirty="0">
              <a:solidFill>
                <a:schemeClr val="accent6"/>
              </a:solidFill>
              <a:cs typeface="Segoe UI Light" panose="020B0502040204020203" pitchFamily="34" charset="0"/>
            </a:endParaRPr>
          </a:p>
        </p:txBody>
      </p:sp>
      <p:sp>
        <p:nvSpPr>
          <p:cNvPr id="70" name="Right Arrow 69"/>
          <p:cNvSpPr/>
          <p:nvPr/>
        </p:nvSpPr>
        <p:spPr>
          <a:xfrm>
            <a:off x="5923488" y="4620104"/>
            <a:ext cx="527991" cy="36347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71" name="Rectangle: Top Corners Snipped 160">
            <a:extLst>
              <a:ext uri="{FF2B5EF4-FFF2-40B4-BE49-F238E27FC236}">
                <a16:creationId xmlns:a16="http://schemas.microsoft.com/office/drawing/2014/main" xmlns="" id="{42526F80-830D-4D77-B015-18EDD86A88A7}"/>
              </a:ext>
            </a:extLst>
          </p:cNvPr>
          <p:cNvSpPr/>
          <p:nvPr/>
        </p:nvSpPr>
        <p:spPr>
          <a:xfrm>
            <a:off x="6473519" y="4383715"/>
            <a:ext cx="3777611" cy="772784"/>
          </a:xfrm>
          <a:prstGeom prst="snip2SameRect">
            <a:avLst>
              <a:gd name="adj1" fmla="val 16722"/>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u="sng" dirty="0">
                <a:solidFill>
                  <a:schemeClr val="accent6"/>
                </a:solidFill>
              </a:rPr>
              <a:t>Avert defaulting on obligations</a:t>
            </a:r>
            <a:r>
              <a:rPr lang="en-US" sz="1500" dirty="0">
                <a:solidFill>
                  <a:schemeClr val="accent6"/>
                </a:solidFill>
              </a:rPr>
              <a:t> through horizontal and/or vertical IGR</a:t>
            </a:r>
          </a:p>
        </p:txBody>
      </p:sp>
    </p:spTree>
    <p:extLst>
      <p:ext uri="{BB962C8B-B14F-4D97-AF65-F5344CB8AC3E}">
        <p14:creationId xmlns:p14="http://schemas.microsoft.com/office/powerpoint/2010/main" xmlns="" val="759723372"/>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SALGA 1">
      <a:dk1>
        <a:srgbClr val="F06D19"/>
      </a:dk1>
      <a:lt1>
        <a:sysClr val="window" lastClr="FFFFFF"/>
      </a:lt1>
      <a:dk2>
        <a:srgbClr val="C7C9CA"/>
      </a:dk2>
      <a:lt2>
        <a:srgbClr val="D6B758"/>
      </a:lt2>
      <a:accent1>
        <a:srgbClr val="F06D19"/>
      </a:accent1>
      <a:accent2>
        <a:srgbClr val="D6B758"/>
      </a:accent2>
      <a:accent3>
        <a:srgbClr val="8F8E8E"/>
      </a:accent3>
      <a:accent4>
        <a:srgbClr val="C7C9CA"/>
      </a:accent4>
      <a:accent5>
        <a:srgbClr val="FFFFFF"/>
      </a:accent5>
      <a:accent6>
        <a:srgbClr val="000000"/>
      </a:accent6>
      <a:hlink>
        <a:srgbClr val="8F8E8E"/>
      </a:hlink>
      <a:folHlink>
        <a:srgbClr val="C7C9CA"/>
      </a:folHlink>
    </a:clrScheme>
    <a:fontScheme name="Personalizzato 5">
      <a:majorFont>
        <a:latin typeface="Foco"/>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SBP Key Focus Areas_ 11 July 2016 [Read-Only]" id="{756A072A-2630-4E26-A94B-B0BEED7BB4EC}" vid="{AE62CCC5-3FA7-4DAC-8C7B-7225B3C0125F}"/>
    </a:ext>
  </a:extLst>
</a:theme>
</file>

<file path=ppt/theme/theme2.xml><?xml version="1.0" encoding="utf-8"?>
<a:theme xmlns:a="http://schemas.openxmlformats.org/drawingml/2006/main" name="1_Default Theme">
  <a:themeElements>
    <a:clrScheme name="SALGA 1">
      <a:dk1>
        <a:srgbClr val="F06D19"/>
      </a:dk1>
      <a:lt1>
        <a:sysClr val="window" lastClr="FFFFFF"/>
      </a:lt1>
      <a:dk2>
        <a:srgbClr val="C7C9CA"/>
      </a:dk2>
      <a:lt2>
        <a:srgbClr val="D6B758"/>
      </a:lt2>
      <a:accent1>
        <a:srgbClr val="F06D19"/>
      </a:accent1>
      <a:accent2>
        <a:srgbClr val="D6B758"/>
      </a:accent2>
      <a:accent3>
        <a:srgbClr val="8F8E8E"/>
      </a:accent3>
      <a:accent4>
        <a:srgbClr val="C7C9CA"/>
      </a:accent4>
      <a:accent5>
        <a:srgbClr val="FFFFFF"/>
      </a:accent5>
      <a:accent6>
        <a:srgbClr val="000000"/>
      </a:accent6>
      <a:hlink>
        <a:srgbClr val="8F8E8E"/>
      </a:hlink>
      <a:folHlink>
        <a:srgbClr val="C7C9C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SBP Key Focus Areas_ 11 July 2016 [Read-Only]" id="{756A072A-2630-4E26-A94B-B0BEED7BB4EC}" vid="{AE62CCC5-3FA7-4DAC-8C7B-7225B3C0125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80623</TotalTime>
  <Words>1471</Words>
  <Application>Microsoft Office PowerPoint</Application>
  <PresentationFormat>Custom</PresentationFormat>
  <Paragraphs>191</Paragraphs>
  <Slides>23</Slides>
  <Notes>4</Notes>
  <HiddenSlides>0</HiddenSlides>
  <MMClips>0</MMClips>
  <ScaleCrop>false</ScaleCrop>
  <HeadingPairs>
    <vt:vector size="6" baseType="variant">
      <vt:variant>
        <vt:lpstr>Theme</vt:lpstr>
      </vt:variant>
      <vt:variant>
        <vt:i4>2</vt:i4>
      </vt:variant>
      <vt:variant>
        <vt:lpstr>Slide Titles</vt:lpstr>
      </vt:variant>
      <vt:variant>
        <vt:i4>23</vt:i4>
      </vt:variant>
      <vt:variant>
        <vt:lpstr>Custom Shows</vt:lpstr>
      </vt:variant>
      <vt:variant>
        <vt:i4>1</vt:i4>
      </vt:variant>
    </vt:vector>
  </HeadingPairs>
  <TitlesOfParts>
    <vt:vector size="26" baseType="lpstr">
      <vt:lpstr>Default Theme</vt:lpstr>
      <vt:lpstr>1_Default Theme</vt:lpstr>
      <vt:lpstr>SALGA Presentation to PC CoGTA  West Rand District Municipality </vt:lpstr>
      <vt:lpstr>OVERVIEW OF PRESENTATION </vt:lpstr>
      <vt:lpstr>…</vt:lpstr>
      <vt:lpstr>Slide 4</vt:lpstr>
      <vt:lpstr>GOVERNANCE,  INTERGOVERNMENTAL RELATIONS, SUPPORT &amp; INTERVENTIONS</vt:lpstr>
      <vt:lpstr> MUNICPALITIES UNDER SECTION 139 IN GAUTENG</vt:lpstr>
      <vt:lpstr>Slide 7</vt:lpstr>
      <vt:lpstr>Slide 8</vt:lpstr>
      <vt:lpstr>Slide 9</vt:lpstr>
      <vt:lpstr>Slide 10</vt:lpstr>
      <vt:lpstr>LEGISLATIVE FRAMEWORK FOR INTERVENTIONS </vt:lpstr>
      <vt:lpstr>             LEGISLATIVE ROLE OF SALGA IN INTERVENTIONS </vt:lpstr>
      <vt:lpstr>             LEGISLATIVE PROVISIONS FOR THE INTERVENTION </vt:lpstr>
      <vt:lpstr>             INTERVENTION PROCESS IN WRDM</vt:lpstr>
      <vt:lpstr>INTERVENTION PROCESS IN WRDM</vt:lpstr>
      <vt:lpstr>FINANCIAL MANAGEMENT &amp; MUNICIPAL AUDIT SUPPORT PROGRAMME (MASP)</vt:lpstr>
      <vt:lpstr>Slide 17</vt:lpstr>
      <vt:lpstr>2018/19 Audit Outcomes and Progress on Audit Action Plans </vt:lpstr>
      <vt:lpstr>SUMMARY OF KEY CHALLENGES EMANATING FROM AG REPORT</vt:lpstr>
      <vt:lpstr>CAPACITY BUILDING FOR IMPROVED FINANCIAL MANAGEMENT AND OVERSIGHT</vt:lpstr>
      <vt:lpstr>SOME MATTERS FOR CONSIDERATION</vt:lpstr>
      <vt:lpstr>             MATTERS FOR CONSIDERATION</vt:lpstr>
      <vt:lpstr>Thank You</vt:lpstr>
      <vt:lpstr>Custom Show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FINAL DRAFT HIGH LEVEL STRUCTURAL DESIGN</dc:title>
  <dc:creator>pmatsaung@salga.org.za</dc:creator>
  <cp:lastModifiedBy>USER</cp:lastModifiedBy>
  <cp:revision>2579</cp:revision>
  <cp:lastPrinted>2019-07-02T10:06:08Z</cp:lastPrinted>
  <dcterms:created xsi:type="dcterms:W3CDTF">2017-06-06T12:35:51Z</dcterms:created>
  <dcterms:modified xsi:type="dcterms:W3CDTF">2020-11-10T12:58:34Z</dcterms:modified>
</cp:coreProperties>
</file>