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108" y="-61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mera Daniels 27 October 2020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Shamera Daniels 27 October 2020</a:t>
            </a:r>
          </a:p>
        </p:txBody>
      </p:sp>
      <p:sp>
        <p:nvSpPr>
          <p:cNvPr id="152" name="PORTFOLIO COMMITTEE SMME &amp; COMMERCIAL FISHING COMPANIE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2365188">
              <a:defRPr sz="11252" spc="-225"/>
            </a:lvl1pPr>
          </a:lstStyle>
          <a:p>
            <a:r>
              <a:t>PORTFOLIO COMMITTEE SMME &amp; COMMERCIAL FISHING COMPANIES</a:t>
            </a:r>
          </a:p>
        </p:txBody>
      </p:sp>
      <p:sp>
        <p:nvSpPr>
          <p:cNvPr id="153" name="SOUNDPROPS INESTMENTS 1167 (PTY) LTD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SOUNDPROPS INESTMENTS 1167 (PTY) LTD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CTION OF THE COMPAN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INTRODUCTION OF THE COMPANY</a:t>
            </a:r>
          </a:p>
        </p:txBody>
      </p:sp>
      <p:sp>
        <p:nvSpPr>
          <p:cNvPr id="156" name="RIGHTS (2020 Season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652145">
              <a:spcBef>
                <a:spcPts val="1400"/>
              </a:spcBef>
              <a:defRPr sz="4345" spc="-43"/>
            </a:pPr>
            <a:r>
              <a:t>RIGHTS (2020 Season)</a:t>
            </a:r>
          </a:p>
          <a:p>
            <a:pPr defTabSz="652145">
              <a:spcBef>
                <a:spcPts val="1400"/>
              </a:spcBef>
              <a:defRPr sz="4345" spc="-43"/>
            </a:pPr>
            <a:r>
              <a:t>- Small Pelagic </a:t>
            </a:r>
          </a:p>
          <a:p>
            <a:pPr lvl="1" indent="361188" defTabSz="652145">
              <a:spcBef>
                <a:spcPts val="1400"/>
              </a:spcBef>
              <a:defRPr sz="4345" spc="-43"/>
            </a:pPr>
            <a:r>
              <a:t>- Anchovy - 10 799 t</a:t>
            </a:r>
          </a:p>
          <a:p>
            <a:pPr lvl="1" indent="361188" defTabSz="652145">
              <a:spcBef>
                <a:spcPts val="1400"/>
              </a:spcBef>
              <a:defRPr sz="4345" spc="-43"/>
            </a:pPr>
            <a:r>
              <a:t>- Pilchards - 308 t</a:t>
            </a:r>
          </a:p>
          <a:p>
            <a:pPr defTabSz="652145">
              <a:spcBef>
                <a:spcPts val="1400"/>
              </a:spcBef>
              <a:defRPr sz="4345" spc="-43"/>
            </a:pPr>
            <a:r>
              <a:t>- Hake Longline - 59.9 t</a:t>
            </a:r>
          </a:p>
          <a:p>
            <a:pPr defTabSz="652145">
              <a:spcBef>
                <a:spcPts val="1400"/>
              </a:spcBef>
              <a:defRPr sz="4345" spc="-43"/>
            </a:pPr>
            <a:endParaRPr/>
          </a:p>
          <a:p>
            <a:pPr defTabSz="652145">
              <a:spcBef>
                <a:spcPts val="1400"/>
              </a:spcBef>
              <a:defRPr sz="4345" spc="-43"/>
            </a:pPr>
            <a:r>
              <a:t>VESSELS</a:t>
            </a:r>
          </a:p>
          <a:p>
            <a:pPr defTabSz="652145">
              <a:spcBef>
                <a:spcPts val="1400"/>
              </a:spcBef>
              <a:defRPr sz="4345" spc="-43"/>
            </a:pPr>
            <a:r>
              <a:t>- MFV Boetie Akie - 100% - Small Pelagic</a:t>
            </a:r>
          </a:p>
          <a:p>
            <a:pPr defTabSz="652145">
              <a:spcBef>
                <a:spcPts val="1400"/>
              </a:spcBef>
              <a:defRPr sz="4345" spc="-43"/>
            </a:pPr>
            <a:r>
              <a:t>- MFV Emerald - 100% - Hake Longline</a:t>
            </a:r>
          </a:p>
          <a:p>
            <a:pPr defTabSz="652145">
              <a:spcBef>
                <a:spcPts val="1400"/>
              </a:spcBef>
              <a:defRPr sz="4345" spc="-43"/>
            </a:pPr>
            <a:r>
              <a:t>- MFV Highland Queen - 10% - Hake Longline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RANSFORMATION CREDENTIALS ACROSS B-BBEE SCORECARD PILLA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89853">
              <a:defRPr sz="4845" spc="-96"/>
            </a:lvl1pPr>
          </a:lstStyle>
          <a:p>
            <a:r>
              <a:t>TRANSFORMATION CREDENTIALS ACROSS B-BBEE SCORECARD PILLARS</a:t>
            </a:r>
          </a:p>
        </p:txBody>
      </p:sp>
      <p:sp>
        <p:nvSpPr>
          <p:cNvPr id="159" name="RATING (Our turnover is less than R10 million so our scoring is different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RATING (Our turnover is less than R10 million so our scoring is different)</a:t>
            </a:r>
          </a:p>
          <a:p>
            <a:endParaRPr/>
          </a:p>
          <a:p>
            <a:r>
              <a:t>Black Ownership Percentage        - 96%</a:t>
            </a:r>
          </a:p>
          <a:p>
            <a:r>
              <a:t>Black Female Percentage              - 85%</a:t>
            </a:r>
          </a:p>
          <a:p>
            <a:r>
              <a:t>White Ownership Percentage        - 4%</a:t>
            </a:r>
          </a:p>
          <a:p>
            <a:r>
              <a:t>B-BBEE Status                               - Level 2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RIBUTION TO THE ECONOMY OF SOUTH AFRIC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901904">
              <a:defRPr sz="6629" spc="-132"/>
            </a:lvl1pPr>
          </a:lstStyle>
          <a:p>
            <a:r>
              <a:t>CONTRIBUTION TO THE ECONOMY OF SOUTH AFRICA</a:t>
            </a:r>
          </a:p>
        </p:txBody>
      </p:sp>
      <p:sp>
        <p:nvSpPr>
          <p:cNvPr id="162" name="- The current value of our fishing right is approximately R6.8 mill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- The current value of our fishing right is approximately </a:t>
            </a:r>
            <a:r>
              <a:rPr b="1"/>
              <a:t>R6.8 million</a:t>
            </a:r>
          </a:p>
          <a:p>
            <a:r>
              <a:t>- Through vessel ownership and secondary industries we have created      </a:t>
            </a:r>
          </a:p>
          <a:p>
            <a:r>
              <a:t>   </a:t>
            </a:r>
            <a:r>
              <a:rPr b="1"/>
              <a:t>52 direct jobs</a:t>
            </a:r>
          </a:p>
          <a:p>
            <a:pPr lvl="2"/>
            <a:r>
              <a:rPr b="1"/>
              <a:t>- </a:t>
            </a:r>
            <a:r>
              <a:t>Vessels - 42</a:t>
            </a:r>
          </a:p>
          <a:p>
            <a:pPr lvl="2"/>
            <a:r>
              <a:t>- Workshop - 7</a:t>
            </a:r>
          </a:p>
          <a:p>
            <a:pPr lvl="2"/>
            <a:r>
              <a:t>- Office - 3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VID-19 RESPONSE TO STAFF AND COMMUN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072588">
              <a:defRPr sz="7225" spc="-144"/>
            </a:lvl1pPr>
          </a:lstStyle>
          <a:p>
            <a:r>
              <a:t>COVID-19 RESPONSE TO STAFF AND COMMUNITY</a:t>
            </a:r>
          </a:p>
        </p:txBody>
      </p:sp>
      <p:sp>
        <p:nvSpPr>
          <p:cNvPr id="165" name="COVID-19 Initiativ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COVID-19 Initiatives</a:t>
            </a:r>
          </a:p>
          <a:p>
            <a:endParaRPr/>
          </a:p>
          <a:p>
            <a:r>
              <a:t>- Donation to FISHSA co - ordinated initiative</a:t>
            </a:r>
          </a:p>
          <a:p>
            <a:r>
              <a:t>- Kept 100% staff compliment</a:t>
            </a:r>
          </a:p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21_BasicWhite</vt:lpstr>
      <vt:lpstr>PORTFOLIO COMMITTEE SMME &amp; COMMERCIAL FISHING COMPANIES</vt:lpstr>
      <vt:lpstr>INTRODUCTION OF THE COMPANY</vt:lpstr>
      <vt:lpstr>TRANSFORMATION CREDENTIALS ACROSS B-BBEE SCORECARD PILLARS</vt:lpstr>
      <vt:lpstr>CONTRIBUTION TO THE ECONOMY OF SOUTH AFRICA</vt:lpstr>
      <vt:lpstr>COVID-19 RESPONSE TO STAFF AND COMMUNITY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COMMITTEE SMME &amp; COMMERCIAL FISHING COMPANIES</dc:title>
  <dc:creator>Monique</dc:creator>
  <cp:lastModifiedBy>Monique</cp:lastModifiedBy>
  <cp:revision>1</cp:revision>
  <dcterms:modified xsi:type="dcterms:W3CDTF">2020-10-26T15:44:26Z</dcterms:modified>
</cp:coreProperties>
</file>