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Layouts/slideLayout20.xml" ContentType="application/vnd.openxmlformats-officedocument.presentationml.slideLayout+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slideLayouts/slideLayout22.xml" ContentType="application/vnd.openxmlformats-officedocument.presentationml.slideLayout+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charts/style7.xml" ContentType="application/vnd.ms-office.chartstyle+xml"/>
  <Override PartName="/ppt/tags/tag32.xml" ContentType="application/vnd.openxmlformats-officedocument.presentationml.tags+xml"/>
  <Override PartName="/ppt/tags/tag5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2">
  <p:sldMasterIdLst>
    <p:sldMasterId id="2147483648" r:id="rId1"/>
    <p:sldMasterId id="2147484409" r:id="rId2"/>
  </p:sldMasterIdLst>
  <p:notesMasterIdLst>
    <p:notesMasterId r:id="rId42"/>
  </p:notesMasterIdLst>
  <p:handoutMasterIdLst>
    <p:handoutMasterId r:id="rId43"/>
  </p:handoutMasterIdLst>
  <p:sldIdLst>
    <p:sldId id="694" r:id="rId3"/>
    <p:sldId id="590" r:id="rId4"/>
    <p:sldId id="894" r:id="rId5"/>
    <p:sldId id="697" r:id="rId6"/>
    <p:sldId id="698" r:id="rId7"/>
    <p:sldId id="695" r:id="rId8"/>
    <p:sldId id="696" r:id="rId9"/>
    <p:sldId id="893" r:id="rId10"/>
    <p:sldId id="709" r:id="rId11"/>
    <p:sldId id="718" r:id="rId12"/>
    <p:sldId id="710" r:id="rId13"/>
    <p:sldId id="707" r:id="rId14"/>
    <p:sldId id="879" r:id="rId15"/>
    <p:sldId id="880" r:id="rId16"/>
    <p:sldId id="881" r:id="rId17"/>
    <p:sldId id="882" r:id="rId18"/>
    <p:sldId id="883" r:id="rId19"/>
    <p:sldId id="884" r:id="rId20"/>
    <p:sldId id="885" r:id="rId21"/>
    <p:sldId id="886" r:id="rId22"/>
    <p:sldId id="887" r:id="rId23"/>
    <p:sldId id="888" r:id="rId24"/>
    <p:sldId id="889" r:id="rId25"/>
    <p:sldId id="890" r:id="rId26"/>
    <p:sldId id="891" r:id="rId27"/>
    <p:sldId id="892" r:id="rId28"/>
    <p:sldId id="895" r:id="rId29"/>
    <p:sldId id="896" r:id="rId30"/>
    <p:sldId id="897" r:id="rId31"/>
    <p:sldId id="898" r:id="rId32"/>
    <p:sldId id="899" r:id="rId33"/>
    <p:sldId id="900" r:id="rId34"/>
    <p:sldId id="901" r:id="rId35"/>
    <p:sldId id="902" r:id="rId36"/>
    <p:sldId id="904" r:id="rId37"/>
    <p:sldId id="903" r:id="rId38"/>
    <p:sldId id="906" r:id="rId39"/>
    <p:sldId id="907" r:id="rId40"/>
    <p:sldId id="905" r:id="rId41"/>
  </p:sldIdLst>
  <p:sldSz cx="9144000" cy="6858000" type="screen4x3"/>
  <p:notesSz cx="6797675" cy="9926638"/>
  <p:custDataLst>
    <p:tags r:id="rId44"/>
  </p:custDataLst>
  <p:defaultTextStyle>
    <a:defPPr>
      <a:defRPr lang="en-GB"/>
    </a:defPPr>
    <a:lvl1pPr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4982" userDrawn="1">
          <p15:clr>
            <a:srgbClr val="A4A3A4"/>
          </p15:clr>
        </p15:guide>
        <p15:guide id="2" pos="303" userDrawn="1">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wela Mbewe" initials="SM" lastIdx="1" clrIdx="0">
    <p:extLst>
      <p:ext uri="{19B8F6BF-5375-455C-9EA6-DF929625EA0E}">
        <p15:presenceInfo xmlns:p15="http://schemas.microsoft.com/office/powerpoint/2012/main" xmlns="" userId="S-1-5-21-3164983215-3107808769-860913947-1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CC"/>
    <a:srgbClr val="00CC00"/>
    <a:srgbClr val="00FF00"/>
    <a:srgbClr val="D09E00"/>
    <a:srgbClr val="CC9900"/>
    <a:srgbClr val="FF0000"/>
    <a:srgbClr val="C07B1E"/>
    <a:srgbClr val="993300"/>
    <a:srgbClr val="003399"/>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01" autoAdjust="0"/>
    <p:restoredTop sz="93484" autoAdjust="0"/>
  </p:normalViewPr>
  <p:slideViewPr>
    <p:cSldViewPr snapToGrid="0">
      <p:cViewPr varScale="1">
        <p:scale>
          <a:sx n="79" d="100"/>
          <a:sy n="79" d="100"/>
        </p:scale>
        <p:origin x="-888" y="-78"/>
      </p:cViewPr>
      <p:guideLst>
        <p:guide orient="horz" pos="4982"/>
        <p:guide pos="3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926"/>
    </p:cViewPr>
  </p:sorterViewPr>
  <p:notesViewPr>
    <p:cSldViewPr snapToGrid="0">
      <p:cViewPr varScale="1">
        <p:scale>
          <a:sx n="81" d="100"/>
          <a:sy n="81" d="100"/>
        </p:scale>
        <p:origin x="-1686" y="-84"/>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Waseem.Carrim\Desktop\Budget%20vs%20actual.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Waseem.Carrim\Desktop\To%20do%20list.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Waseem.Carrim\Desktop\Covid%2019%20PPE%20Transactions%20_25%20August%202020.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Waseem.Carrim\Desktop\Covid%2019%20PPE%20Transactions%20_25%20August%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800" b="1" i="0" u="none" strike="noStrike" kern="1200" cap="all" baseline="0">
                <a:solidFill>
                  <a:schemeClr val="tx1">
                    <a:lumMod val="65000"/>
                    <a:lumOff val="35000"/>
                  </a:schemeClr>
                </a:solidFill>
                <a:latin typeface="+mn-lt"/>
                <a:ea typeface="+mn-ea"/>
                <a:cs typeface="+mn-cs"/>
              </a:defRPr>
            </a:pPr>
            <a:r>
              <a:rPr lang="en-ZA" sz="1600"/>
              <a:t>Grants ISSUED</a:t>
            </a:r>
            <a:r>
              <a:rPr lang="en-ZA" sz="1600" baseline="0"/>
              <a:t> </a:t>
            </a:r>
            <a:r>
              <a:rPr lang="en-ZA" sz="1600"/>
              <a:t>per age</a:t>
            </a:r>
          </a:p>
        </c:rich>
      </c:tx>
      <c:layout>
        <c:manualLayout>
          <c:xMode val="edge"/>
          <c:yMode val="edge"/>
          <c:x val="0.3570683825072325"/>
          <c:y val="2.9447025952875447E-2"/>
        </c:manualLayout>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24299592089808264"/>
          <c:w val="1"/>
          <c:h val="0.72079367688147145"/>
        </c:manualLayout>
      </c:layout>
      <c:pie3DChart>
        <c:varyColors val="1"/>
        <c:dLbls>
          <c:showCatName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800" b="1" i="0" u="none" strike="noStrike" kern="1200" baseline="0">
                <a:solidFill>
                  <a:schemeClr val="dk1">
                    <a:lumMod val="75000"/>
                    <a:lumOff val="25000"/>
                  </a:schemeClr>
                </a:solidFill>
                <a:latin typeface="+mn-lt"/>
                <a:ea typeface="+mn-ea"/>
                <a:cs typeface="+mn-cs"/>
              </a:defRPr>
            </a:pPr>
            <a:r>
              <a:rPr lang="en-US"/>
              <a:t>Grants by gender</a:t>
            </a:r>
          </a:p>
        </c:rich>
      </c:tx>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2AB-429F-A005-FBE6759A733C}"/>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2AB-429F-A005-FBE6759A73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Sheet2!$A$1:$A$2</c:f>
              <c:strCache>
                <c:ptCount val="2"/>
                <c:pt idx="0">
                  <c:v>Males</c:v>
                </c:pt>
                <c:pt idx="1">
                  <c:v>Females</c:v>
                </c:pt>
              </c:strCache>
            </c:strRef>
          </c:cat>
          <c:val>
            <c:numRef>
              <c:f>Sheet2!$B$1:$B$2</c:f>
              <c:numCache>
                <c:formatCode>General</c:formatCode>
                <c:ptCount val="2"/>
                <c:pt idx="0">
                  <c:v>51</c:v>
                </c:pt>
                <c:pt idx="1">
                  <c:v>49</c:v>
                </c:pt>
              </c:numCache>
            </c:numRef>
          </c:val>
          <c:extLst xmlns:c16r2="http://schemas.microsoft.com/office/drawing/2015/06/chart">
            <c:ext xmlns:c16="http://schemas.microsoft.com/office/drawing/2014/chart" uri="{C3380CC4-5D6E-409C-BE32-E72D297353CC}">
              <c16:uniqueId val="{00000004-72AB-429F-A005-FBE6759A733C}"/>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800" b="1" i="0" u="none" strike="noStrike" kern="1200" baseline="0">
                <a:solidFill>
                  <a:schemeClr val="dk1">
                    <a:lumMod val="75000"/>
                    <a:lumOff val="25000"/>
                  </a:schemeClr>
                </a:solidFill>
                <a:latin typeface="+mn-lt"/>
                <a:ea typeface="+mn-ea"/>
                <a:cs typeface="+mn-cs"/>
              </a:defRPr>
            </a:pPr>
            <a:r>
              <a:rPr lang="en-US"/>
              <a:t>Gender</a:t>
            </a:r>
          </a:p>
        </c:rich>
      </c:tx>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1F6-4530-91F1-8B6FA8C40601}"/>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1F6-4530-91F1-8B6FA8C4060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Sheet3!$A$1:$A$2</c:f>
              <c:strCache>
                <c:ptCount val="2"/>
                <c:pt idx="0">
                  <c:v>Male</c:v>
                </c:pt>
                <c:pt idx="1">
                  <c:v>Female</c:v>
                </c:pt>
              </c:strCache>
            </c:strRef>
          </c:cat>
          <c:val>
            <c:numRef>
              <c:f>Sheet3!$B$1:$B$2</c:f>
              <c:numCache>
                <c:formatCode>0%</c:formatCode>
                <c:ptCount val="2"/>
                <c:pt idx="0">
                  <c:v>0.53</c:v>
                </c:pt>
                <c:pt idx="1">
                  <c:v>0.47000000000000003</c:v>
                </c:pt>
              </c:numCache>
            </c:numRef>
          </c:val>
          <c:extLst xmlns:c16r2="http://schemas.microsoft.com/office/drawing/2015/06/chart">
            <c:ext xmlns:c16="http://schemas.microsoft.com/office/drawing/2014/chart" uri="{C3380CC4-5D6E-409C-BE32-E72D297353CC}">
              <c16:uniqueId val="{00000004-71F6-4530-91F1-8B6FA8C40601}"/>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800" b="1" i="0" u="none" strike="noStrike" kern="1200" baseline="0">
                <a:solidFill>
                  <a:schemeClr val="dk1">
                    <a:lumMod val="75000"/>
                    <a:lumOff val="25000"/>
                  </a:schemeClr>
                </a:solidFill>
                <a:latin typeface="+mn-lt"/>
                <a:ea typeface="+mn-ea"/>
                <a:cs typeface="+mn-cs"/>
              </a:defRPr>
            </a:pPr>
            <a:r>
              <a:rPr lang="en-US"/>
              <a:t>Distribution</a:t>
            </a:r>
            <a:r>
              <a:rPr lang="en-US" baseline="0"/>
              <a:t> of procurement</a:t>
            </a:r>
            <a:endParaRPr lang="en-US"/>
          </a:p>
        </c:rich>
      </c:tx>
      <c:layout>
        <c:manualLayout>
          <c:xMode val="edge"/>
          <c:yMode val="edge"/>
          <c:x val="0.19890777445922705"/>
          <c:y val="3.3898305084745776E-2"/>
        </c:manualLayout>
      </c:layout>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00E-4687-9443-514C482434F0}"/>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00E-4687-9443-514C482434F0}"/>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00E-4687-9443-514C482434F0}"/>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00E-4687-9443-514C482434F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Sheet2!$B$36:$B$39</c:f>
              <c:strCache>
                <c:ptCount val="4"/>
                <c:pt idx="0">
                  <c:v>Youth Owned</c:v>
                </c:pt>
                <c:pt idx="1">
                  <c:v>Women Owned</c:v>
                </c:pt>
                <c:pt idx="2">
                  <c:v>Youth and Women owned</c:v>
                </c:pt>
                <c:pt idx="3">
                  <c:v>Black owned only</c:v>
                </c:pt>
              </c:strCache>
            </c:strRef>
          </c:cat>
          <c:val>
            <c:numRef>
              <c:f>Sheet2!$C$36:$C$39</c:f>
              <c:numCache>
                <c:formatCode>0.00%</c:formatCode>
                <c:ptCount val="4"/>
                <c:pt idx="0" formatCode="0%">
                  <c:v>0.35535195801286013</c:v>
                </c:pt>
                <c:pt idx="1">
                  <c:v>4.5824773117563531E-3</c:v>
                </c:pt>
                <c:pt idx="2" formatCode="0%">
                  <c:v>0.22981736758901158</c:v>
                </c:pt>
                <c:pt idx="3" formatCode="0%">
                  <c:v>0.41024819708637206</c:v>
                </c:pt>
              </c:numCache>
            </c:numRef>
          </c:val>
          <c:extLst xmlns:c16r2="http://schemas.microsoft.com/office/drawing/2015/06/chart">
            <c:ext xmlns:c16="http://schemas.microsoft.com/office/drawing/2014/chart" uri="{C3380CC4-5D6E-409C-BE32-E72D297353CC}">
              <c16:uniqueId val="{00000008-900E-4687-9443-514C482434F0}"/>
            </c:ext>
          </c:extLst>
        </c:ser>
        <c:dLbls>
          <c:showPercent val="1"/>
        </c:dLbls>
        <c:firstSliceAng val="0"/>
      </c:pieChart>
      <c:spPr>
        <a:noFill/>
        <a:ln>
          <a:noFill/>
        </a:ln>
        <a:effectLst/>
      </c:spPr>
    </c:plotArea>
    <c:legend>
      <c:legendPos val="r"/>
      <c:legendEntry>
        <c:idx val="1"/>
        <c:delete val="1"/>
      </c:legendEntry>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lgn="ctr">
              <a:defRPr lang="en-US" sz="1800" b="1" i="0" u="none" strike="noStrike" kern="1200" baseline="0">
                <a:solidFill>
                  <a:schemeClr val="dk1">
                    <a:lumMod val="75000"/>
                    <a:lumOff val="25000"/>
                  </a:schemeClr>
                </a:solidFill>
                <a:latin typeface="+mn-lt"/>
                <a:ea typeface="+mn-ea"/>
                <a:cs typeface="+mn-cs"/>
              </a:defRPr>
            </a:pPr>
            <a:r>
              <a:rPr lang="en-US"/>
              <a:t>Distribution o</a:t>
            </a:r>
            <a:r>
              <a:rPr lang="en-US" baseline="0"/>
              <a:t>f procurement</a:t>
            </a:r>
            <a:endParaRPr lang="en-US"/>
          </a:p>
        </c:rich>
      </c:tx>
      <c:spPr>
        <a:noFill/>
        <a:ln>
          <a:noFill/>
        </a:ln>
        <a:effectLst/>
      </c:spPr>
    </c:title>
    <c:plotArea>
      <c:layout/>
      <c:pieChart>
        <c:varyColors val="1"/>
        <c:ser>
          <c:idx val="0"/>
          <c:order val="0"/>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A31-49BC-8BF7-413E3FE9642B}"/>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A31-49BC-8BF7-413E3FE964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Sheet2!$B$26:$B$27</c:f>
              <c:strCache>
                <c:ptCount val="2"/>
                <c:pt idx="0">
                  <c:v>Black owned </c:v>
                </c:pt>
                <c:pt idx="1">
                  <c:v>Other</c:v>
                </c:pt>
              </c:strCache>
            </c:strRef>
          </c:cat>
          <c:val>
            <c:numRef>
              <c:f>Sheet2!$C$26:$C$27</c:f>
              <c:numCache>
                <c:formatCode>0%</c:formatCode>
                <c:ptCount val="2"/>
                <c:pt idx="0">
                  <c:v>0.96000000000000008</c:v>
                </c:pt>
                <c:pt idx="1">
                  <c:v>4.0000000000000008E-2</c:v>
                </c:pt>
              </c:numCache>
            </c:numRef>
          </c:val>
          <c:extLst xmlns:c16r2="http://schemas.microsoft.com/office/drawing/2015/06/chart">
            <c:ext xmlns:c16="http://schemas.microsoft.com/office/drawing/2014/chart" uri="{C3380CC4-5D6E-409C-BE32-E72D297353CC}">
              <c16:uniqueId val="{00000004-CA31-49BC-8BF7-413E3FE9642B}"/>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smtClean="0">
                <a:latin typeface="Times New Roman" pitchFamily="18" charset="0"/>
              </a:defRPr>
            </a:lvl1pPr>
          </a:lstStyle>
          <a:p>
            <a:pPr>
              <a:defRPr/>
            </a:pPr>
            <a:fld id="{ADCDAF54-35E1-423D-B648-F67B599CD27E}" type="datetime1">
              <a:rPr lang="en-GB"/>
              <a:pPr>
                <a:defRPr/>
              </a:pPr>
              <a:t>26/10/2020</a:t>
            </a:fld>
            <a:endParaRPr lang="en-GB" dirty="0"/>
          </a:p>
        </p:txBody>
      </p:sp>
      <p:sp>
        <p:nvSpPr>
          <p:cNvPr id="7172"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latin typeface="Times New Roman" pitchFamily="-106" charset="0"/>
                <a:ea typeface="ＭＳ Ｐゴシック" pitchFamily="-106" charset="-128"/>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latin typeface="Times New Roman" panose="02020603050405020304" pitchFamily="18" charset="0"/>
              </a:defRPr>
            </a:lvl1pPr>
          </a:lstStyle>
          <a:p>
            <a:fld id="{14068BED-4762-4214-BA59-D7C31C2FCCF5}" type="slidenum">
              <a:rPr lang="en-GB"/>
              <a:pPr/>
              <a:t>‹#›</a:t>
            </a:fld>
            <a:endParaRPr lang="en-GB" dirty="0"/>
          </a:p>
        </p:txBody>
      </p:sp>
    </p:spTree>
    <p:extLst>
      <p:ext uri="{BB962C8B-B14F-4D97-AF65-F5344CB8AC3E}">
        <p14:creationId xmlns:p14="http://schemas.microsoft.com/office/powerpoint/2010/main" xmlns="" val="28224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4"/>
          <p:cNvSpPr>
            <a:spLocks noGrp="1" noRot="1" noChangeAspect="1" noChangeArrowheads="1" noTextEdit="1"/>
          </p:cNvSpPr>
          <p:nvPr>
            <p:ph type="sldImg" idx="2"/>
          </p:nvPr>
        </p:nvSpPr>
        <p:spPr bwMode="gray">
          <a:xfrm>
            <a:off x="-2274888" y="1277938"/>
            <a:ext cx="11306176" cy="848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5125" name="Rectangle 5"/>
          <p:cNvSpPr>
            <a:spLocks noGrp="1" noChangeArrowheads="1"/>
          </p:cNvSpPr>
          <p:nvPr>
            <p:ph type="body" sz="quarter" idx="3"/>
          </p:nvPr>
        </p:nvSpPr>
        <p:spPr bwMode="gray">
          <a:xfrm>
            <a:off x="811213" y="366713"/>
            <a:ext cx="5629275" cy="306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p:txBody>
      </p:sp>
      <p:sp>
        <p:nvSpPr>
          <p:cNvPr id="5126" name="doc id"/>
          <p:cNvSpPr>
            <a:spLocks noGrp="1" noChangeArrowheads="1"/>
          </p:cNvSpPr>
          <p:nvPr>
            <p:ph type="ftr" sz="quarter" idx="4"/>
          </p:nvPr>
        </p:nvSpPr>
        <p:spPr bwMode="gray">
          <a:xfrm>
            <a:off x="9132888" y="49213"/>
            <a:ext cx="0" cy="2460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a:latin typeface="Arial" charset="0"/>
                <a:ea typeface="ＭＳ Ｐゴシック" pitchFamily="-106" charset="-128"/>
                <a:cs typeface="+mn-cs"/>
              </a:defRPr>
            </a:lvl1pPr>
          </a:lstStyle>
          <a:p>
            <a:pPr>
              <a:defRPr/>
            </a:pPr>
            <a:endParaRPr lang="en-ZA" dirty="0"/>
          </a:p>
        </p:txBody>
      </p:sp>
      <p:sp>
        <p:nvSpPr>
          <p:cNvPr id="5127" name="pg num"/>
          <p:cNvSpPr>
            <a:spLocks noGrp="1" noChangeArrowheads="1"/>
          </p:cNvSpPr>
          <p:nvPr>
            <p:ph type="sldNum" sz="quarter" idx="5"/>
          </p:nvPr>
        </p:nvSpPr>
        <p:spPr bwMode="gray">
          <a:xfrm>
            <a:off x="8589963" y="9536113"/>
            <a:ext cx="542925" cy="1920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200"/>
            </a:lvl1pPr>
          </a:lstStyle>
          <a:p>
            <a:fld id="{1C85F12B-296E-4915-B585-C090CAAFD6A4}" type="slidenum">
              <a:rPr lang="en-GB"/>
              <a:pPr/>
              <a:t>‹#›</a:t>
            </a:fld>
            <a:endParaRPr lang="en-GB" dirty="0"/>
          </a:p>
        </p:txBody>
      </p:sp>
      <p:sp>
        <p:nvSpPr>
          <p:cNvPr id="45062" name="McK Separator" hidden="1"/>
          <p:cNvSpPr>
            <a:spLocks noChangeShapeType="1"/>
          </p:cNvSpPr>
          <p:nvPr/>
        </p:nvSpPr>
        <p:spPr bwMode="gray">
          <a:xfrm>
            <a:off x="812800" y="1508125"/>
            <a:ext cx="52006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dirty="0"/>
          </a:p>
        </p:txBody>
      </p:sp>
    </p:spTree>
    <p:extLst>
      <p:ext uri="{BB962C8B-B14F-4D97-AF65-F5344CB8AC3E}">
        <p14:creationId xmlns:p14="http://schemas.microsoft.com/office/powerpoint/2010/main" xmlns="" val="360541241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pitchFamily="-106" charset="0"/>
        <a:ea typeface="ＭＳ Ｐゴシック" pitchFamily="-106"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5FC0A5-FC46-41C2-9A8B-55D2F4C7C47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3301051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6.jpe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4" descr="powerpoint tmplt-1.jpg"/>
          <p:cNvPicPr>
            <a:picLocks noChangeAspect="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Rectangle 3" hidden="1"/>
          <p:cNvGraphicFramePr>
            <a:graphicFrameLocks/>
          </p:cNvGraphicFramePr>
          <p:nvPr>
            <p:custDataLst>
              <p:tags r:id="rId2"/>
            </p:custDataLst>
          </p:nvPr>
        </p:nvGraphicFramePr>
        <p:xfrm>
          <a:off x="1" y="2"/>
          <a:ext cx="161925" cy="161925"/>
        </p:xfrm>
        <a:graphic>
          <a:graphicData uri="http://schemas.openxmlformats.org/presentationml/2006/ole">
            <p:oleObj spid="_x0000_s60684" r:id="rId8" imgW="0" imgH="0" progId="">
              <p:embed/>
            </p:oleObj>
          </a:graphicData>
        </a:graphic>
      </p:graphicFrame>
      <p:sp>
        <p:nvSpPr>
          <p:cNvPr id="6" name="McK Confidential" hidden="1"/>
          <p:cNvSpPr txBox="1">
            <a:spLocks noChangeArrowheads="1"/>
          </p:cNvSpPr>
          <p:nvPr/>
        </p:nvSpPr>
        <p:spPr bwMode="auto">
          <a:xfrm>
            <a:off x="2692401" y="2182815"/>
            <a:ext cx="1516063" cy="217487"/>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400" dirty="0"/>
              <a:t>CONFIDENTIAL</a:t>
            </a:r>
          </a:p>
        </p:txBody>
      </p:sp>
      <p:sp>
        <p:nvSpPr>
          <p:cNvPr id="7" name="McK Date" hidden="1"/>
          <p:cNvSpPr txBox="1">
            <a:spLocks noChangeArrowheads="1"/>
          </p:cNvSpPr>
          <p:nvPr/>
        </p:nvSpPr>
        <p:spPr bwMode="auto">
          <a:xfrm>
            <a:off x="2265363" y="5692775"/>
            <a:ext cx="5129212" cy="280988"/>
          </a:xfrm>
          <a:prstGeom prst="rect">
            <a:avLst/>
          </a:prstGeom>
          <a:noFill/>
          <a:ln w="9525">
            <a:noFill/>
            <a:miter lim="800000"/>
            <a:headEnd/>
            <a:tailEnd/>
          </a:ln>
          <a:effectLst/>
        </p:spPr>
        <p:txBody>
          <a:bodyPr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spcBef>
                <a:spcPct val="120000"/>
              </a:spcBef>
              <a:defRPr/>
            </a:pPr>
            <a:r>
              <a:rPr lang="en-GB" sz="1800" dirty="0">
                <a:latin typeface="Tahoma" pitchFamily="-106" charset="0"/>
              </a:rPr>
              <a:t>Date</a:t>
            </a:r>
          </a:p>
        </p:txBody>
      </p:sp>
      <p:sp>
        <p:nvSpPr>
          <p:cNvPr id="8" name="Working Draft Text" hidden="1"/>
          <p:cNvSpPr>
            <a:spLocks noChangeArrowheads="1"/>
          </p:cNvSpPr>
          <p:nvPr>
            <p:custDataLst>
              <p:tags r:id="rId3"/>
            </p:custDataLst>
          </p:nvPr>
        </p:nvSpPr>
        <p:spPr bwMode="auto">
          <a:xfrm>
            <a:off x="427038" y="349250"/>
            <a:ext cx="3109912"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buSzPct val="120000"/>
            </a:pPr>
            <a:r>
              <a:rPr lang="en-GB" sz="2000" dirty="0">
                <a:solidFill>
                  <a:schemeClr val="accent1"/>
                </a:solidFill>
              </a:rPr>
              <a:t>Working Draft    </a:t>
            </a:r>
          </a:p>
        </p:txBody>
      </p:sp>
      <p:sp>
        <p:nvSpPr>
          <p:cNvPr id="9" name="Working Draft" hidden="1"/>
          <p:cNvSpPr txBox="1">
            <a:spLocks noChangeArrowheads="1"/>
          </p:cNvSpPr>
          <p:nvPr>
            <p:custDataLst>
              <p:tags r:id="rId4"/>
            </p:custDataLst>
          </p:nvPr>
        </p:nvSpPr>
        <p:spPr bwMode="auto">
          <a:xfrm>
            <a:off x="427038" y="593725"/>
            <a:ext cx="4370042"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Last Modified 5/14/2008 9:33:55 AM South Africa Standard Time</a:t>
            </a:r>
            <a:endParaRPr lang="en-GB" sz="1200" dirty="0"/>
          </a:p>
        </p:txBody>
      </p:sp>
      <p:sp>
        <p:nvSpPr>
          <p:cNvPr id="10" name="Printed" hidden="1"/>
          <p:cNvSpPr txBox="1">
            <a:spLocks noChangeArrowheads="1"/>
          </p:cNvSpPr>
          <p:nvPr>
            <p:custDataLst>
              <p:tags r:id="rId5"/>
            </p:custDataLst>
          </p:nvPr>
        </p:nvSpPr>
        <p:spPr bwMode="auto">
          <a:xfrm>
            <a:off x="427038" y="815975"/>
            <a:ext cx="3943644" cy="184666"/>
          </a:xfrm>
          <a:prstGeom prst="rect">
            <a:avLst/>
          </a:prstGeom>
          <a:noFill/>
          <a:ln w="9525">
            <a:noFill/>
            <a:miter lim="800000"/>
            <a:headEnd/>
            <a:tailEnd/>
          </a:ln>
          <a:effectLst/>
        </p:spPr>
        <p:txBody>
          <a:bodyPr wrap="none" lIns="0" tIns="0" rIns="0" bIns="0">
            <a:spAutoFit/>
          </a:bodyPr>
          <a:lstStyle>
            <a:lvl1pPr eaLnBrk="0" hangingPunct="0">
              <a:defRPr sz="1600">
                <a:solidFill>
                  <a:schemeClr val="tx1"/>
                </a:solidFill>
                <a:latin typeface="Arial" charset="0"/>
                <a:ea typeface="ＭＳ Ｐゴシック" pitchFamily="-106" charset="-128"/>
              </a:defRPr>
            </a:lvl1pPr>
            <a:lvl2pPr marL="37931725" indent="-37474525"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US" sz="1200" dirty="0"/>
              <a:t>Printed 5/14/2008 8:51:45 AM South Africa Standard Time</a:t>
            </a:r>
            <a:endParaRPr lang="en-GB" sz="1200" dirty="0"/>
          </a:p>
        </p:txBody>
      </p:sp>
      <p:sp>
        <p:nvSpPr>
          <p:cNvPr id="13314" name="Rectangle 2"/>
          <p:cNvSpPr>
            <a:spLocks noGrp="1" noChangeArrowheads="1"/>
          </p:cNvSpPr>
          <p:nvPr>
            <p:ph type="ctrTitle"/>
          </p:nvPr>
        </p:nvSpPr>
        <p:spPr>
          <a:xfrm>
            <a:off x="481014" y="4337051"/>
            <a:ext cx="8275637" cy="353943"/>
          </a:xfrm>
        </p:spPr>
        <p:txBody>
          <a:bodyPr anchor="t"/>
          <a:lstStyle>
            <a:lvl1pPr>
              <a:defRPr sz="2300">
                <a:solidFill>
                  <a:schemeClr val="accent1"/>
                </a:solidFill>
                <a:latin typeface="Arial Black" pitchFamily="-106" charset="0"/>
              </a:defRPr>
            </a:lvl1pPr>
          </a:lstStyle>
          <a:p>
            <a:r>
              <a:rPr lang="en-GB"/>
              <a:t>Click to edit Master title style</a:t>
            </a:r>
          </a:p>
        </p:txBody>
      </p:sp>
      <p:sp>
        <p:nvSpPr>
          <p:cNvPr id="13315" name="Rectangle 3"/>
          <p:cNvSpPr>
            <a:spLocks noGrp="1" noChangeArrowheads="1"/>
          </p:cNvSpPr>
          <p:nvPr>
            <p:ph type="subTitle" idx="1"/>
          </p:nvPr>
        </p:nvSpPr>
        <p:spPr>
          <a:xfrm>
            <a:off x="481013" y="5086350"/>
            <a:ext cx="8305800" cy="304800"/>
          </a:xfrm>
        </p:spPr>
        <p:txBody>
          <a:bodyPr/>
          <a:lstStyle>
            <a:lvl1pPr>
              <a:defRPr sz="2000">
                <a:solidFill>
                  <a:schemeClr val="accent1"/>
                </a:solidFill>
                <a:latin typeface="Arial" pitchFamily="-106" charset="0"/>
              </a:defRPr>
            </a:lvl1pPr>
          </a:lstStyle>
          <a:p>
            <a:r>
              <a:rPr lang="en-GB"/>
              <a:t>Click to edit Master subtitle style</a:t>
            </a:r>
          </a:p>
        </p:txBody>
      </p:sp>
    </p:spTree>
    <p:extLst>
      <p:ext uri="{BB962C8B-B14F-4D97-AF65-F5344CB8AC3E}">
        <p14:creationId xmlns:p14="http://schemas.microsoft.com/office/powerpoint/2010/main" xmlns="" val="213023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72375" y="1774827"/>
            <a:ext cx="2769989" cy="138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3EB6430-3A57-48C9-889D-905CB4692D1A}" type="slidenum">
              <a:rPr lang="en-GB"/>
              <a:pPr/>
              <a:t>‹#›</a:t>
            </a:fld>
            <a:endParaRPr lang="en-GB" dirty="0"/>
          </a:p>
        </p:txBody>
      </p:sp>
    </p:spTree>
    <p:extLst>
      <p:ext uri="{BB962C8B-B14F-4D97-AF65-F5344CB8AC3E}">
        <p14:creationId xmlns:p14="http://schemas.microsoft.com/office/powerpoint/2010/main" xmlns="" val="362186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9" y="665163"/>
            <a:ext cx="615553" cy="249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81696" y="665163"/>
            <a:ext cx="1661993" cy="249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C23284A4-8A9E-4492-A4D6-6919D49CB3FA}" type="slidenum">
              <a:rPr lang="en-GB"/>
              <a:pPr/>
              <a:t>‹#›</a:t>
            </a:fld>
            <a:endParaRPr lang="en-GB" dirty="0"/>
          </a:p>
        </p:txBody>
      </p:sp>
    </p:spTree>
    <p:extLst>
      <p:ext uri="{BB962C8B-B14F-4D97-AF65-F5344CB8AC3E}">
        <p14:creationId xmlns:p14="http://schemas.microsoft.com/office/powerpoint/2010/main" xmlns="" val="37613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86FCFFD4-5652-4767-AA22-C441E28A3072}" type="datetimeFigureOut">
              <a:rPr lang="en-US" smtClean="0"/>
              <a:pPr/>
              <a:t>10/26/2020</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4" name="Picture 43" descr="powerpoint cover 281013 .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2813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A91D2F-C98D-461D-8520-60E71130446C}"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45EA2C9-F92E-4BE0-B04C-C5974B5B5BC5}" type="slidenum">
              <a:rPr lang="en-GB" altLang="en-US" smtClean="0"/>
              <a:pPr>
                <a:defRPr/>
              </a:pPr>
              <a:t>‹#›</a:t>
            </a:fld>
            <a:endParaRPr lang="en-GB" altLang="en-US" dirty="0"/>
          </a:p>
        </p:txBody>
      </p:sp>
      <p:pic>
        <p:nvPicPr>
          <p:cNvPr id="7" name="Picture 43" descr="powerpoint tmpltp-2.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Measure" hidden="1"/>
          <p:cNvSpPr txBox="1">
            <a:spLocks noChangeArrowheads="1"/>
          </p:cNvSpPr>
          <p:nvPr userDrawn="1">
            <p:custDataLst>
              <p:tags r:id="rId1"/>
            </p:custDataLst>
          </p:nvPr>
        </p:nvSpPr>
        <p:spPr bwMode="auto">
          <a:xfrm>
            <a:off x="457200" y="1360488"/>
            <a:ext cx="6194425" cy="280987"/>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800" dirty="0">
                <a:latin typeface="Tahoma" panose="020B0604030504040204" pitchFamily="34" charset="0"/>
              </a:rPr>
              <a:t>Unit of measure</a:t>
            </a:r>
          </a:p>
        </p:txBody>
      </p:sp>
      <p:sp>
        <p:nvSpPr>
          <p:cNvPr id="9" name="McK Footnote" hidden="1"/>
          <p:cNvSpPr txBox="1">
            <a:spLocks noChangeArrowheads="1"/>
          </p:cNvSpPr>
          <p:nvPr userDrawn="1">
            <p:custDataLst>
              <p:tags r:id="rId2"/>
            </p:custDataLst>
          </p:nvPr>
        </p:nvSpPr>
        <p:spPr bwMode="auto">
          <a:xfrm>
            <a:off x="457200" y="6210300"/>
            <a:ext cx="8334375" cy="409575"/>
          </a:xfrm>
          <a:prstGeom prst="rect">
            <a:avLst/>
          </a:prstGeom>
          <a:noFill/>
          <a:ln>
            <a:noFill/>
          </a:ln>
          <a:extLst>
            <a:ext uri="{909E8E84-426E-40dd-AFC4-6F175D3DCCD1}"/>
            <a:ext uri="{91240B29-F687-4f45-9708-019B960494DF}"/>
          </a:extLst>
        </p:spPr>
        <p:txBody>
          <a:bodyPr lIns="0" tIns="0" rIns="0" bIns="0" anchor="b">
            <a:spAutoFit/>
          </a:bodyPr>
          <a:lstStyle>
            <a:lvl1pPr marL="574675" indent="-574675"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200" dirty="0">
                <a:solidFill>
                  <a:srgbClr val="000000"/>
                </a:solidFill>
                <a:latin typeface="Tahoma" panose="020B0604030504040204" pitchFamily="34" charset="0"/>
              </a:rPr>
              <a:t>	*	Footnote</a:t>
            </a:r>
          </a:p>
          <a:p>
            <a:pPr eaLnBrk="1" hangingPunct="1">
              <a:spcBef>
                <a:spcPct val="20000"/>
              </a:spcBef>
              <a:defRPr/>
            </a:pPr>
            <a:r>
              <a:rPr lang="en-GB" sz="1200" dirty="0">
                <a:solidFill>
                  <a:srgbClr val="000000"/>
                </a:solidFill>
                <a:latin typeface="Tahoma" panose="020B0604030504040204" pitchFamily="34" charset="0"/>
              </a:rPr>
              <a:t>Source:		Source</a:t>
            </a:r>
          </a:p>
        </p:txBody>
      </p:sp>
      <p:grpSp>
        <p:nvGrpSpPr>
          <p:cNvPr id="10" name="McK Legend - Boxes" hidden="1"/>
          <p:cNvGrpSpPr>
            <a:grpSpLocks/>
          </p:cNvGrpSpPr>
          <p:nvPr userDrawn="1"/>
        </p:nvGrpSpPr>
        <p:grpSpPr bwMode="auto">
          <a:xfrm>
            <a:off x="8089900" y="1065213"/>
            <a:ext cx="812800" cy="942975"/>
            <a:chOff x="4180" y="1141"/>
            <a:chExt cx="502" cy="582"/>
          </a:xfrm>
        </p:grpSpPr>
        <p:sp>
          <p:nvSpPr>
            <p:cNvPr id="11" name="Rectangle 55" hidden="1"/>
            <p:cNvSpPr>
              <a:spLocks noChangeArrowheads="1"/>
            </p:cNvSpPr>
            <p:nvPr/>
          </p:nvSpPr>
          <p:spPr bwMode="gray">
            <a:xfrm>
              <a:off x="4372" y="1141"/>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3" name="Rectangle 56" hidden="1"/>
            <p:cNvSpPr>
              <a:spLocks noChangeArrowheads="1"/>
            </p:cNvSpPr>
            <p:nvPr/>
          </p:nvSpPr>
          <p:spPr bwMode="gray">
            <a:xfrm>
              <a:off x="4372" y="1297"/>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4" name="Rectangle 57" hidden="1"/>
            <p:cNvSpPr>
              <a:spLocks noChangeArrowheads="1"/>
            </p:cNvSpPr>
            <p:nvPr/>
          </p:nvSpPr>
          <p:spPr bwMode="gray">
            <a:xfrm>
              <a:off x="4372" y="1452"/>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5" name="Rectangle 58" hidden="1"/>
            <p:cNvSpPr>
              <a:spLocks noChangeArrowheads="1"/>
            </p:cNvSpPr>
            <p:nvPr/>
          </p:nvSpPr>
          <p:spPr bwMode="gray">
            <a:xfrm>
              <a:off x="4372" y="160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6"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17"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18"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19"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grpSp>
      <p:grpSp>
        <p:nvGrpSpPr>
          <p:cNvPr id="20" name="McK Legend - Moons" hidden="1"/>
          <p:cNvGrpSpPr>
            <a:grpSpLocks/>
          </p:cNvGrpSpPr>
          <p:nvPr userDrawn="1"/>
        </p:nvGrpSpPr>
        <p:grpSpPr bwMode="auto">
          <a:xfrm>
            <a:off x="8112125" y="1065213"/>
            <a:ext cx="790575" cy="690562"/>
            <a:chOff x="5067" y="578"/>
            <a:chExt cx="488" cy="426"/>
          </a:xfrm>
        </p:grpSpPr>
        <p:grpSp>
          <p:nvGrpSpPr>
            <p:cNvPr id="21" name="Group 64" hidden="1"/>
            <p:cNvGrpSpPr>
              <a:grpSpLocks noChangeAspect="1"/>
            </p:cNvGrpSpPr>
            <p:nvPr userDrawn="1">
              <p:custDataLst>
                <p:tags r:id="rId3"/>
              </p:custDataLst>
            </p:nvPr>
          </p:nvGrpSpPr>
          <p:grpSpPr bwMode="auto">
            <a:xfrm>
              <a:off x="5067" y="585"/>
              <a:ext cx="98" cy="104"/>
              <a:chOff x="4828" y="1575"/>
              <a:chExt cx="117" cy="117"/>
            </a:xfrm>
          </p:grpSpPr>
          <p:sp>
            <p:nvSpPr>
              <p:cNvPr id="31" name="Oval 65" hidden="1"/>
              <p:cNvSpPr>
                <a:spLocks noChangeAspect="1" noChangeArrowheads="1"/>
              </p:cNvSpPr>
              <p:nvPr>
                <p:custDataLst>
                  <p:tags r:id="rId10"/>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2" name="Arc 66" hidden="1"/>
              <p:cNvSpPr>
                <a:spLocks noChangeAspect="1"/>
              </p:cNvSpPr>
              <p:nvPr>
                <p:custDataLst>
                  <p:tags r:id="rId11"/>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US" dirty="0"/>
              </a:p>
            </p:txBody>
          </p:sp>
        </p:grpSp>
        <p:grpSp>
          <p:nvGrpSpPr>
            <p:cNvPr id="22" name="Group 67" hidden="1"/>
            <p:cNvGrpSpPr>
              <a:grpSpLocks noChangeAspect="1"/>
            </p:cNvGrpSpPr>
            <p:nvPr userDrawn="1">
              <p:custDataLst>
                <p:tags r:id="rId4"/>
              </p:custDataLst>
            </p:nvPr>
          </p:nvGrpSpPr>
          <p:grpSpPr bwMode="auto">
            <a:xfrm>
              <a:off x="5068" y="747"/>
              <a:ext cx="98" cy="109"/>
              <a:chOff x="4828" y="1723"/>
              <a:chExt cx="116" cy="122"/>
            </a:xfrm>
          </p:grpSpPr>
          <p:sp>
            <p:nvSpPr>
              <p:cNvPr id="29" name="Oval 68" hidden="1"/>
              <p:cNvSpPr>
                <a:spLocks noChangeAspect="1" noChangeArrowheads="1"/>
              </p:cNvSpPr>
              <p:nvPr>
                <p:custDataLst>
                  <p:tags r:id="rId8"/>
                </p:custDataLst>
              </p:nvPr>
            </p:nvSpPr>
            <p:spPr bwMode="gray">
              <a:xfrm>
                <a:off x="4828" y="1723"/>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0" name="Arc 69" hidden="1"/>
              <p:cNvSpPr>
                <a:spLocks noChangeAspect="1"/>
              </p:cNvSpPr>
              <p:nvPr>
                <p:custDataLst>
                  <p:tags r:id="rId9"/>
                </p:custDataLst>
              </p:nvPr>
            </p:nvSpPr>
            <p:spPr bwMode="gray">
              <a:xfrm>
                <a:off x="4886" y="1729"/>
                <a:ext cx="58" cy="116"/>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US" dirty="0"/>
              </a:p>
            </p:txBody>
          </p:sp>
        </p:grpSp>
        <p:grpSp>
          <p:nvGrpSpPr>
            <p:cNvPr id="23" name="Group 70" hidden="1"/>
            <p:cNvGrpSpPr>
              <a:grpSpLocks noChangeAspect="1"/>
            </p:cNvGrpSpPr>
            <p:nvPr userDrawn="1">
              <p:custDataLst>
                <p:tags r:id="rId5"/>
              </p:custDataLst>
            </p:nvPr>
          </p:nvGrpSpPr>
          <p:grpSpPr bwMode="auto">
            <a:xfrm>
              <a:off x="5068" y="897"/>
              <a:ext cx="98" cy="103"/>
              <a:chOff x="4828" y="1870"/>
              <a:chExt cx="116" cy="116"/>
            </a:xfrm>
          </p:grpSpPr>
          <p:sp>
            <p:nvSpPr>
              <p:cNvPr id="27" name="Oval 71" hidden="1"/>
              <p:cNvSpPr>
                <a:spLocks noChangeAspect="1" noChangeArrowheads="1"/>
              </p:cNvSpPr>
              <p:nvPr>
                <p:custDataLst>
                  <p:tags r:id="rId6"/>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28" name="Oval 72" hidden="1"/>
              <p:cNvSpPr>
                <a:spLocks noChangeAspect="1" noChangeArrowheads="1"/>
              </p:cNvSpPr>
              <p:nvPr>
                <p:custDataLst>
                  <p:tags r:id="rId7"/>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grpSp>
        <p:sp>
          <p:nvSpPr>
            <p:cNvPr id="24" name="Rectangle 73" hidden="1"/>
            <p:cNvSpPr>
              <a:spLocks noChangeArrowheads="1"/>
            </p:cNvSpPr>
            <p:nvPr userDrawn="1"/>
          </p:nvSpPr>
          <p:spPr bwMode="gray">
            <a:xfrm>
              <a:off x="5245" y="734"/>
              <a:ext cx="310" cy="118"/>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5" name="Rectangle 74" hidden="1"/>
            <p:cNvSpPr>
              <a:spLocks noChangeArrowheads="1"/>
            </p:cNvSpPr>
            <p:nvPr userDrawn="1"/>
          </p:nvSpPr>
          <p:spPr bwMode="gray">
            <a:xfrm>
              <a:off x="5245" y="889"/>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6" name="Rectangle 75" hidden="1"/>
            <p:cNvSpPr>
              <a:spLocks noChangeArrowheads="1"/>
            </p:cNvSpPr>
            <p:nvPr userDrawn="1"/>
          </p:nvSpPr>
          <p:spPr bwMode="gray">
            <a:xfrm>
              <a:off x="5245" y="57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grpSp>
      <p:grpSp>
        <p:nvGrpSpPr>
          <p:cNvPr id="33" name="McK Legend - Lines" hidden="1"/>
          <p:cNvGrpSpPr>
            <a:grpSpLocks/>
          </p:cNvGrpSpPr>
          <p:nvPr userDrawn="1"/>
        </p:nvGrpSpPr>
        <p:grpSpPr bwMode="auto">
          <a:xfrm>
            <a:off x="7939088" y="1052513"/>
            <a:ext cx="963612" cy="960437"/>
            <a:chOff x="4159" y="2378"/>
            <a:chExt cx="594" cy="593"/>
          </a:xfrm>
        </p:grpSpPr>
        <p:sp>
          <p:nvSpPr>
            <p:cNvPr id="34" name="Rectangle 77" hidden="1"/>
            <p:cNvSpPr>
              <a:spLocks noChangeArrowheads="1"/>
            </p:cNvSpPr>
            <p:nvPr/>
          </p:nvSpPr>
          <p:spPr bwMode="gray">
            <a:xfrm>
              <a:off x="4444" y="2378"/>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5" name="Rectangle 78" hidden="1"/>
            <p:cNvSpPr>
              <a:spLocks noChangeArrowheads="1"/>
            </p:cNvSpPr>
            <p:nvPr/>
          </p:nvSpPr>
          <p:spPr bwMode="gray">
            <a:xfrm>
              <a:off x="4444" y="253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6" name="Rectangle 79" hidden="1"/>
            <p:cNvSpPr>
              <a:spLocks noChangeArrowheads="1"/>
            </p:cNvSpPr>
            <p:nvPr/>
          </p:nvSpPr>
          <p:spPr bwMode="gray">
            <a:xfrm>
              <a:off x="4444" y="269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7"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8"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9"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0" name="Rectangle 83" hidden="1"/>
            <p:cNvSpPr>
              <a:spLocks noChangeArrowheads="1"/>
            </p:cNvSpPr>
            <p:nvPr/>
          </p:nvSpPr>
          <p:spPr bwMode="gray">
            <a:xfrm>
              <a:off x="4444" y="2856"/>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1"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42" name="McK Sticker" hidden="1"/>
          <p:cNvGrpSpPr>
            <a:grpSpLocks/>
          </p:cNvGrpSpPr>
          <p:nvPr userDrawn="1"/>
        </p:nvGrpSpPr>
        <p:grpSpPr bwMode="auto">
          <a:xfrm>
            <a:off x="8294688" y="1077913"/>
            <a:ext cx="604837" cy="220662"/>
            <a:chOff x="5121" y="665"/>
            <a:chExt cx="373" cy="137"/>
          </a:xfrm>
        </p:grpSpPr>
        <p:sp>
          <p:nvSpPr>
            <p:cNvPr id="43" name="AutoShape 86" hidden="1"/>
            <p:cNvSpPr>
              <a:spLocks noChangeArrowheads="1"/>
            </p:cNvSpPr>
            <p:nvPr userDrawn="1"/>
          </p:nvSpPr>
          <p:spPr bwMode="auto">
            <a:xfrm>
              <a:off x="5121" y="665"/>
              <a:ext cx="373" cy="137"/>
            </a:xfrm>
            <a:prstGeom prst="leftRightArrow">
              <a:avLst>
                <a:gd name="adj1" fmla="val 100000"/>
                <a:gd name="adj2" fmla="val 0"/>
              </a:avLst>
            </a:prstGeom>
            <a:noFill/>
            <a:ln>
              <a:noFill/>
            </a:ln>
            <a:extLst>
              <a:ext uri="{909E8E84-426E-40dd-AFC4-6F175D3DCCD1}"/>
              <a:ext uri="{91240B29-F687-4f45-9708-019B960494DF}"/>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defRPr/>
              </a:pPr>
              <a:r>
                <a:rPr lang="en-GB" sz="1200" dirty="0">
                  <a:latin typeface="Tahoma" panose="020B0604030504040204" pitchFamily="34" charset="0"/>
                </a:rPr>
                <a:t>STICKER</a:t>
              </a:r>
            </a:p>
          </p:txBody>
        </p:sp>
        <p:cxnSp>
          <p:nvCxnSpPr>
            <p:cNvPr id="44" name="McK StickerE" hidden="1"/>
            <p:cNvCxnSpPr>
              <a:cxnSpLocks noChangeShapeType="1"/>
            </p:cNvCxnSpPr>
            <p:nvPr userDrawn="1"/>
          </p:nvCxnSpPr>
          <p:spPr bwMode="auto">
            <a:xfrm>
              <a:off x="5121" y="665"/>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45" name="AutoShape 88" hidden="1"/>
            <p:cNvCxnSpPr>
              <a:cxnSpLocks noChangeShapeType="1"/>
            </p:cNvCxnSpPr>
            <p:nvPr userDrawn="1"/>
          </p:nvCxnSpPr>
          <p:spPr bwMode="auto">
            <a:xfrm>
              <a:off x="5121" y="802"/>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49695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F187BB-EB42-4973-8108-1039EEE1ABEB}"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0FE395B-1900-45BC-AF4F-2ECFEA9F3ECE}" type="slidenum">
              <a:rPr lang="en-GB" altLang="en-US" smtClean="0"/>
              <a:pPr>
                <a:defRPr/>
              </a:pPr>
              <a:t>‹#›</a:t>
            </a:fld>
            <a:endParaRPr lang="en-GB" altLang="en-US" dirty="0"/>
          </a:p>
        </p:txBody>
      </p:sp>
    </p:spTree>
    <p:extLst>
      <p:ext uri="{BB962C8B-B14F-4D97-AF65-F5344CB8AC3E}">
        <p14:creationId xmlns:p14="http://schemas.microsoft.com/office/powerpoint/2010/main" xmlns="" val="23024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094EC1-07E7-46CE-BD4D-803A40CCC650}"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51D659B-163A-461F-9277-ABA6625FF15C}" type="slidenum">
              <a:rPr lang="en-GB" altLang="en-US" smtClean="0"/>
              <a:pPr>
                <a:defRPr/>
              </a:pPr>
              <a:t>‹#›</a:t>
            </a:fld>
            <a:endParaRPr lang="en-GB" altLang="en-US" dirty="0"/>
          </a:p>
        </p:txBody>
      </p:sp>
    </p:spTree>
    <p:extLst>
      <p:ext uri="{BB962C8B-B14F-4D97-AF65-F5344CB8AC3E}">
        <p14:creationId xmlns:p14="http://schemas.microsoft.com/office/powerpoint/2010/main" xmlns="" val="270298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F1087-2093-46ED-80DD-B57925DA0BA6}" type="datetimeFigureOut">
              <a:rPr lang="en-US" smtClean="0"/>
              <a:pPr/>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637F36B7-45CA-4370-B0B9-46E27B6CE9AE}" type="slidenum">
              <a:rPr lang="en-GB" altLang="en-US" smtClean="0"/>
              <a:pPr>
                <a:defRPr/>
              </a:pPr>
              <a:t>‹#›</a:t>
            </a:fld>
            <a:endParaRPr lang="en-GB" altLang="en-US" dirty="0"/>
          </a:p>
        </p:txBody>
      </p:sp>
    </p:spTree>
    <p:extLst>
      <p:ext uri="{BB962C8B-B14F-4D97-AF65-F5344CB8AC3E}">
        <p14:creationId xmlns:p14="http://schemas.microsoft.com/office/powerpoint/2010/main" xmlns="" val="6373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F3928F-6A83-4C93-A36D-60F2EFA718F5}" type="datetimeFigureOut">
              <a:rPr lang="en-US" smtClean="0"/>
              <a:pPr/>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31F633AB-784C-42EE-85C8-10DA4B4F8E9F}" type="slidenum">
              <a:rPr lang="en-GB" altLang="en-US" smtClean="0"/>
              <a:pPr>
                <a:defRPr/>
              </a:pPr>
              <a:t>‹#›</a:t>
            </a:fld>
            <a:endParaRPr lang="en-GB" altLang="en-US" dirty="0"/>
          </a:p>
        </p:txBody>
      </p:sp>
    </p:spTree>
    <p:extLst>
      <p:ext uri="{BB962C8B-B14F-4D97-AF65-F5344CB8AC3E}">
        <p14:creationId xmlns:p14="http://schemas.microsoft.com/office/powerpoint/2010/main" xmlns="" val="237368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3C038-2EBF-4E11-97BE-A953678E6045}" type="datetimeFigureOut">
              <a:rPr lang="en-US" smtClean="0"/>
              <a:pPr/>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DBC8A7D-15ED-4E1A-BBB9-2285984F6842}" type="slidenum">
              <a:rPr lang="en-GB" altLang="en-US" smtClean="0"/>
              <a:pPr>
                <a:defRPr/>
              </a:pPr>
              <a:t>‹#›</a:t>
            </a:fld>
            <a:endParaRPr lang="en-GB" altLang="en-US" dirty="0"/>
          </a:p>
        </p:txBody>
      </p:sp>
    </p:spTree>
    <p:extLst>
      <p:ext uri="{BB962C8B-B14F-4D97-AF65-F5344CB8AC3E}">
        <p14:creationId xmlns:p14="http://schemas.microsoft.com/office/powerpoint/2010/main" xmlns="" val="155109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9EE0F-C015-4081-928C-E8179E40D797}"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0421D8FF-2AC4-4254-83E7-48177E4C2788}" type="slidenum">
              <a:rPr lang="en-GB" altLang="en-US" smtClean="0"/>
              <a:pPr>
                <a:defRPr/>
              </a:pPr>
              <a:t>‹#›</a:t>
            </a:fld>
            <a:endParaRPr lang="en-GB" altLang="en-US" dirty="0"/>
          </a:p>
        </p:txBody>
      </p:sp>
    </p:spTree>
    <p:extLst>
      <p:ext uri="{BB962C8B-B14F-4D97-AF65-F5344CB8AC3E}">
        <p14:creationId xmlns:p14="http://schemas.microsoft.com/office/powerpoint/2010/main" xmlns="" val="127790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0F816FE8-A868-4E71-8BE1-E255B120B605}" type="slidenum">
              <a:rPr lang="en-GB"/>
              <a:pPr/>
              <a:t>‹#›</a:t>
            </a:fld>
            <a:endParaRPr lang="en-GB" dirty="0"/>
          </a:p>
        </p:txBody>
      </p:sp>
    </p:spTree>
    <p:extLst>
      <p:ext uri="{BB962C8B-B14F-4D97-AF65-F5344CB8AC3E}">
        <p14:creationId xmlns:p14="http://schemas.microsoft.com/office/powerpoint/2010/main" xmlns="" val="1599339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3A358-440B-44C9-943B-EE88A5D6669F}"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8765B72-3652-4AF8-9C22-1B305BBFEE45}" type="slidenum">
              <a:rPr lang="en-GB" altLang="en-US" smtClean="0"/>
              <a:pPr>
                <a:defRPr/>
              </a:pPr>
              <a:t>‹#›</a:t>
            </a:fld>
            <a:endParaRPr lang="en-GB" altLang="en-US" dirty="0"/>
          </a:p>
        </p:txBody>
      </p:sp>
    </p:spTree>
    <p:extLst>
      <p:ext uri="{BB962C8B-B14F-4D97-AF65-F5344CB8AC3E}">
        <p14:creationId xmlns:p14="http://schemas.microsoft.com/office/powerpoint/2010/main" xmlns="" val="73634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8D94F-17FC-4DBA-B892-CD4B3034A353}"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xmlns="" val="251433960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FE983A-6252-4FA3-A7AE-5E2C849F48F9}"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xmlns="" val="348045043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28F7F8-6DF1-4292-9E24-2C2DABFFE99B}"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671861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B26A6-D535-4143-B8EE-86A468AFBC2C}"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xmlns="" val="345338875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109337-9612-4749-85E9-9B1759881A09}" type="datetimeFigureOut">
              <a:rPr lang="en-US" smtClean="0"/>
              <a:pPr/>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xmlns="" val="169587755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6872023-CC5F-478F-9515-943786244957}" type="datetimeFigureOut">
              <a:rPr lang="en-US" smtClean="0"/>
              <a:pPr/>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F15C9AE-F8CF-4EDA-BEB2-F688A27A6D26}" type="slidenum">
              <a:rPr lang="en-GB" altLang="en-US" smtClean="0"/>
              <a:pPr>
                <a:defRPr/>
              </a:pPr>
              <a:t>‹#›</a:t>
            </a:fld>
            <a:endParaRPr lang="en-GB" altLang="en-US" dirty="0"/>
          </a:p>
        </p:txBody>
      </p:sp>
    </p:spTree>
    <p:extLst>
      <p:ext uri="{BB962C8B-B14F-4D97-AF65-F5344CB8AC3E}">
        <p14:creationId xmlns:p14="http://schemas.microsoft.com/office/powerpoint/2010/main" xmlns="" val="101561733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90F79-BD4F-4F71-871C-DADDFBF0601E}"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486E970-1C75-4081-9D00-A4B3C9700043}" type="slidenum">
              <a:rPr lang="en-GB" altLang="en-US" smtClean="0"/>
              <a:pPr>
                <a:defRPr/>
              </a:pPr>
              <a:t>‹#›</a:t>
            </a:fld>
            <a:endParaRPr lang="en-GB" altLang="en-US" dirty="0"/>
          </a:p>
        </p:txBody>
      </p:sp>
    </p:spTree>
    <p:extLst>
      <p:ext uri="{BB962C8B-B14F-4D97-AF65-F5344CB8AC3E}">
        <p14:creationId xmlns:p14="http://schemas.microsoft.com/office/powerpoint/2010/main" xmlns="" val="333484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F5EE15-5B1D-4626-9E26-DE60EB9C79EE}"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9BD32F8-EC13-4AA2-9EE4-4074F86EAD02}" type="slidenum">
              <a:rPr lang="en-GB" altLang="en-US" smtClean="0"/>
              <a:pPr>
                <a:defRPr/>
              </a:pPr>
              <a:t>‹#›</a:t>
            </a:fld>
            <a:endParaRPr lang="en-GB" altLang="en-US" dirty="0"/>
          </a:p>
        </p:txBody>
      </p:sp>
    </p:spTree>
    <p:extLst>
      <p:ext uri="{BB962C8B-B14F-4D97-AF65-F5344CB8AC3E}">
        <p14:creationId xmlns:p14="http://schemas.microsoft.com/office/powerpoint/2010/main" xmlns="" val="219103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pg num"/>
          <p:cNvSpPr>
            <a:spLocks noGrp="1" noChangeArrowheads="1"/>
          </p:cNvSpPr>
          <p:nvPr>
            <p:ph type="sldNum" sz="quarter" idx="10"/>
            <p:custDataLst>
              <p:tags r:id="rId1"/>
            </p:custDataLst>
          </p:nvPr>
        </p:nvSpPr>
        <p:spPr>
          <a:ln/>
        </p:spPr>
        <p:txBody>
          <a:bodyPr/>
          <a:lstStyle>
            <a:lvl1pPr>
              <a:defRPr/>
            </a:lvl1pPr>
          </a:lstStyle>
          <a:p>
            <a:fld id="{E74EB992-C5F4-4C48-9B4B-70D14F16309E}" type="slidenum">
              <a:rPr lang="en-GB"/>
              <a:pPr/>
              <a:t>‹#›</a:t>
            </a:fld>
            <a:endParaRPr lang="en-GB" dirty="0"/>
          </a:p>
        </p:txBody>
      </p:sp>
    </p:spTree>
    <p:extLst>
      <p:ext uri="{BB962C8B-B14F-4D97-AF65-F5344CB8AC3E}">
        <p14:creationId xmlns:p14="http://schemas.microsoft.com/office/powerpoint/2010/main" xmlns="" val="357161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52500" y="1774827"/>
            <a:ext cx="3817938"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2839" y="1774827"/>
            <a:ext cx="381952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10BC174-785C-47D2-A219-2415D4C6542F}" type="slidenum">
              <a:rPr lang="en-GB"/>
              <a:pPr/>
              <a:t>‹#›</a:t>
            </a:fld>
            <a:endParaRPr lang="en-GB" dirty="0"/>
          </a:p>
        </p:txBody>
      </p:sp>
    </p:spTree>
    <p:extLst>
      <p:ext uri="{BB962C8B-B14F-4D97-AF65-F5344CB8AC3E}">
        <p14:creationId xmlns:p14="http://schemas.microsoft.com/office/powerpoint/2010/main" xmlns="" val="333552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62"/>
            <a:ext cx="8229600" cy="30777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6211"/>
            <a:ext cx="4040188"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36211"/>
            <a:ext cx="404177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14465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custDataLst>
              <p:tags r:id="rId1"/>
            </p:custDataLst>
          </p:nvPr>
        </p:nvSpPr>
        <p:spPr>
          <a:ln/>
        </p:spPr>
        <p:txBody>
          <a:bodyPr/>
          <a:lstStyle>
            <a:lvl1pPr>
              <a:defRPr/>
            </a:lvl1pPr>
          </a:lstStyle>
          <a:p>
            <a:fld id="{64E690F8-B4AD-4F8A-8583-487816F69F03}" type="slidenum">
              <a:rPr lang="en-GB"/>
              <a:pPr/>
              <a:t>‹#›</a:t>
            </a:fld>
            <a:endParaRPr lang="en-GB" dirty="0"/>
          </a:p>
        </p:txBody>
      </p:sp>
    </p:spTree>
    <p:extLst>
      <p:ext uri="{BB962C8B-B14F-4D97-AF65-F5344CB8AC3E}">
        <p14:creationId xmlns:p14="http://schemas.microsoft.com/office/powerpoint/2010/main" xmlns="" val="323203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custDataLst>
              <p:tags r:id="rId1"/>
            </p:custDataLst>
          </p:nvPr>
        </p:nvSpPr>
        <p:spPr>
          <a:ln/>
        </p:spPr>
        <p:txBody>
          <a:bodyPr/>
          <a:lstStyle>
            <a:lvl1pPr>
              <a:defRPr/>
            </a:lvl1pPr>
          </a:lstStyle>
          <a:p>
            <a:fld id="{7F6D1DE0-B443-48F6-9E73-478825739009}" type="slidenum">
              <a:rPr lang="en-GB"/>
              <a:pPr/>
              <a:t>‹#›</a:t>
            </a:fld>
            <a:endParaRPr lang="en-GB" dirty="0"/>
          </a:p>
        </p:txBody>
      </p:sp>
    </p:spTree>
    <p:extLst>
      <p:ext uri="{BB962C8B-B14F-4D97-AF65-F5344CB8AC3E}">
        <p14:creationId xmlns:p14="http://schemas.microsoft.com/office/powerpoint/2010/main" xmlns="" val="719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custDataLst>
              <p:tags r:id="rId1"/>
            </p:custDataLst>
          </p:nvPr>
        </p:nvSpPr>
        <p:spPr>
          <a:ln/>
        </p:spPr>
        <p:txBody>
          <a:bodyPr/>
          <a:lstStyle>
            <a:lvl1pPr>
              <a:defRPr/>
            </a:lvl1pPr>
          </a:lstStyle>
          <a:p>
            <a:fld id="{DB08E07B-6CDC-4A0A-99BD-B8BEE50A0CCC}" type="slidenum">
              <a:rPr lang="en-GB"/>
              <a:pPr/>
              <a:t>‹#›</a:t>
            </a:fld>
            <a:endParaRPr lang="en-GB" dirty="0"/>
          </a:p>
        </p:txBody>
      </p:sp>
    </p:spTree>
    <p:extLst>
      <p:ext uri="{BB962C8B-B14F-4D97-AF65-F5344CB8AC3E}">
        <p14:creationId xmlns:p14="http://schemas.microsoft.com/office/powerpoint/2010/main" xmlns="" val="35360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8"/>
            <a:ext cx="3008313" cy="615553"/>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5C18CC95-016F-4322-AE90-1DF01214DBDC}" type="slidenum">
              <a:rPr lang="en-GB"/>
              <a:pPr/>
              <a:t>‹#›</a:t>
            </a:fld>
            <a:endParaRPr lang="en-GB" dirty="0"/>
          </a:p>
        </p:txBody>
      </p:sp>
    </p:spTree>
    <p:extLst>
      <p:ext uri="{BB962C8B-B14F-4D97-AF65-F5344CB8AC3E}">
        <p14:creationId xmlns:p14="http://schemas.microsoft.com/office/powerpoint/2010/main" xmlns="" val="86801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2"/>
            <a:ext cx="5486400" cy="307777"/>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g num"/>
          <p:cNvSpPr>
            <a:spLocks noGrp="1" noChangeArrowheads="1"/>
          </p:cNvSpPr>
          <p:nvPr>
            <p:ph type="sldNum" sz="quarter" idx="10"/>
            <p:custDataLst>
              <p:tags r:id="rId1"/>
            </p:custDataLst>
          </p:nvPr>
        </p:nvSpPr>
        <p:spPr>
          <a:ln/>
        </p:spPr>
        <p:txBody>
          <a:bodyPr/>
          <a:lstStyle>
            <a:lvl1pPr>
              <a:defRPr/>
            </a:lvl1pPr>
          </a:lstStyle>
          <a:p>
            <a:fld id="{955B74DF-A5A1-4668-96E8-7C8EA2FBA8BE}" type="slidenum">
              <a:rPr lang="en-GB"/>
              <a:pPr/>
              <a:t>‹#›</a:t>
            </a:fld>
            <a:endParaRPr lang="en-GB" dirty="0"/>
          </a:p>
        </p:txBody>
      </p:sp>
    </p:spTree>
    <p:extLst>
      <p:ext uri="{BB962C8B-B14F-4D97-AF65-F5344CB8AC3E}">
        <p14:creationId xmlns:p14="http://schemas.microsoft.com/office/powerpoint/2010/main" xmlns="" val="312476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26" Type="http://schemas.openxmlformats.org/officeDocument/2006/relationships/tags" Target="../tags/tag38.xml"/><Relationship Id="rId3" Type="http://schemas.openxmlformats.org/officeDocument/2006/relationships/slideLayout" Target="../slideLayouts/slideLayout14.xml"/><Relationship Id="rId21" Type="http://schemas.openxmlformats.org/officeDocument/2006/relationships/tags" Target="../tags/tag3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3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32.xml"/><Relationship Id="rId29" Type="http://schemas.openxmlformats.org/officeDocument/2006/relationships/tags" Target="../tags/tag4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3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35.xml"/><Relationship Id="rId28" Type="http://schemas.openxmlformats.org/officeDocument/2006/relationships/tags" Target="../tags/tag40.xml"/><Relationship Id="rId10" Type="http://schemas.openxmlformats.org/officeDocument/2006/relationships/slideLayout" Target="../slideLayouts/slideLayout21.xml"/><Relationship Id="rId19" Type="http://schemas.openxmlformats.org/officeDocument/2006/relationships/tags" Target="../tags/tag31.xml"/><Relationship Id="rId31" Type="http://schemas.openxmlformats.org/officeDocument/2006/relationships/image" Target="../media/image6.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powerpoint tmplt-2.jpg"/>
          <p:cNvPicPr>
            <a:picLocks noChangeAspect="1"/>
          </p:cNvPicPr>
          <p:nvPr userDrawn="1"/>
        </p:nvPicPr>
        <p:blipFill>
          <a:blip r:embed="rId29">
            <a:extLst>
              <a:ext uri="{28A0092B-C50C-407E-A947-70E740481C1C}">
                <a14:useLocalDpi xmlns:a14="http://schemas.microsoft.com/office/drawing/2010/main" xmlns="" val="0"/>
              </a:ext>
            </a:extLst>
          </a:blip>
          <a:srcRect/>
          <a:stretch>
            <a:fillRect/>
          </a:stretch>
        </p:blipFill>
        <p:spPr bwMode="auto">
          <a:xfrm>
            <a:off x="0" y="1590"/>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pg num"/>
          <p:cNvSpPr>
            <a:spLocks noGrp="1" noChangeArrowheads="1"/>
          </p:cNvSpPr>
          <p:nvPr>
            <p:ph type="sldNum" sz="quarter" idx="4"/>
            <p:custDataLst>
              <p:tags r:id="rId14"/>
            </p:custDataLst>
          </p:nvPr>
        </p:nvSpPr>
        <p:spPr bwMode="auto">
          <a:xfrm>
            <a:off x="6464300" y="6376988"/>
            <a:ext cx="19050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200">
                <a:solidFill>
                  <a:schemeClr val="folHlink"/>
                </a:solidFill>
              </a:defRPr>
            </a:lvl1pPr>
          </a:lstStyle>
          <a:p>
            <a:fld id="{791C1239-BA19-4365-996A-BE4162286140}" type="slidenum">
              <a:rPr lang="en-GB"/>
              <a:pPr/>
              <a:t>‹#›</a:t>
            </a:fld>
            <a:endParaRPr lang="en-GB" dirty="0"/>
          </a:p>
        </p:txBody>
      </p:sp>
      <p:sp>
        <p:nvSpPr>
          <p:cNvPr id="1028" name="Rectangle 2"/>
          <p:cNvSpPr>
            <a:spLocks noGrp="1" noChangeArrowheads="1"/>
          </p:cNvSpPr>
          <p:nvPr>
            <p:ph type="title"/>
            <p:custDataLst>
              <p:tags r:id="rId15"/>
            </p:custDataLst>
          </p:nvPr>
        </p:nvSpPr>
        <p:spPr bwMode="auto">
          <a:xfrm>
            <a:off x="977901" y="665165"/>
            <a:ext cx="61944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t>Click to edit Master title style</a:t>
            </a:r>
          </a:p>
        </p:txBody>
      </p:sp>
      <p:sp>
        <p:nvSpPr>
          <p:cNvPr id="1029" name="Rectangle 3"/>
          <p:cNvSpPr>
            <a:spLocks noGrp="1" noChangeArrowheads="1"/>
          </p:cNvSpPr>
          <p:nvPr>
            <p:ph type="body" idx="1"/>
            <p:custDataLst>
              <p:tags r:id="rId16"/>
            </p:custDataLst>
          </p:nvPr>
        </p:nvSpPr>
        <p:spPr bwMode="auto">
          <a:xfrm>
            <a:off x="952501" y="1774827"/>
            <a:ext cx="7789863"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aphicFrame>
        <p:nvGraphicFramePr>
          <p:cNvPr id="2" name="Rectangle 2" hidden="1"/>
          <p:cNvGraphicFramePr>
            <a:graphicFrameLocks/>
          </p:cNvGraphicFramePr>
          <p:nvPr>
            <p:custDataLst>
              <p:tags r:id="rId17"/>
            </p:custDataLst>
          </p:nvPr>
        </p:nvGraphicFramePr>
        <p:xfrm>
          <a:off x="1" y="2"/>
          <a:ext cx="161925" cy="161925"/>
        </p:xfrm>
        <a:graphic>
          <a:graphicData uri="http://schemas.openxmlformats.org/presentationml/2006/ole">
            <p:oleObj spid="_x0000_s1334" r:id="rId30" imgW="0" imgH="0" progId="">
              <p:embed/>
            </p:oleObj>
          </a:graphicData>
        </a:graphic>
      </p:graphicFrame>
      <p:sp>
        <p:nvSpPr>
          <p:cNvPr id="1032" name="McK Measure" hidden="1"/>
          <p:cNvSpPr txBox="1">
            <a:spLocks noChangeArrowheads="1"/>
          </p:cNvSpPr>
          <p:nvPr userDrawn="1">
            <p:custDataLst>
              <p:tags r:id="rId18"/>
            </p:custDataLst>
          </p:nvPr>
        </p:nvSpPr>
        <p:spPr bwMode="auto">
          <a:xfrm>
            <a:off x="457201" y="1360490"/>
            <a:ext cx="6194425" cy="280987"/>
          </a:xfrm>
          <a:prstGeom prst="rect">
            <a:avLst/>
          </a:prstGeom>
          <a:noFill/>
          <a:ln w="9525">
            <a:noFill/>
            <a:miter lim="800000"/>
            <a:headEnd/>
            <a:tailEnd/>
          </a:ln>
          <a:effectLst/>
        </p:spPr>
        <p:txBody>
          <a:bodyPr lIns="0" tIns="0" rIns="0" bIns="0">
            <a:spAutoFit/>
          </a:bodyPr>
          <a:lstStyle>
            <a:lvl1pPr defTabSz="895350" eaLnBrk="0" hangingPunct="0">
              <a:defRPr sz="1600">
                <a:solidFill>
                  <a:schemeClr val="tx1"/>
                </a:solidFill>
                <a:latin typeface="Arial" charset="0"/>
                <a:ea typeface="ＭＳ Ｐゴシック" pitchFamily="-106" charset="-128"/>
              </a:defRPr>
            </a:lvl1pPr>
            <a:lvl2pPr marL="37931725" indent="-37474525" defTabSz="895350" eaLnBrk="0" hangingPunct="0">
              <a:defRPr sz="1600">
                <a:solidFill>
                  <a:schemeClr val="tx1"/>
                </a:solidFill>
                <a:latin typeface="Arial" charset="0"/>
                <a:ea typeface="ＭＳ Ｐゴシック" pitchFamily="-106" charset="-128"/>
              </a:defRPr>
            </a:lvl2pPr>
            <a:lvl3pPr eaLnBrk="0" hangingPunct="0">
              <a:defRPr sz="1600">
                <a:solidFill>
                  <a:schemeClr val="tx1"/>
                </a:solidFill>
                <a:latin typeface="Arial" charset="0"/>
                <a:ea typeface="ＭＳ Ｐゴシック" pitchFamily="-106" charset="-128"/>
              </a:defRPr>
            </a:lvl3pPr>
            <a:lvl4pPr eaLnBrk="0" hangingPunct="0">
              <a:defRPr sz="1600">
                <a:solidFill>
                  <a:schemeClr val="tx1"/>
                </a:solidFill>
                <a:latin typeface="Arial" charset="0"/>
                <a:ea typeface="ＭＳ Ｐゴシック" pitchFamily="-106" charset="-128"/>
              </a:defRPr>
            </a:lvl4pPr>
            <a:lvl5pPr eaLnBrk="0" hangingPunct="0">
              <a:defRPr sz="1600">
                <a:solidFill>
                  <a:schemeClr val="tx1"/>
                </a:solidFill>
                <a:latin typeface="Arial" charset="0"/>
                <a:ea typeface="ＭＳ Ｐゴシック" pitchFamily="-106" charset="-128"/>
              </a:defRPr>
            </a:lvl5pPr>
            <a:lvl6pPr marL="457200" eaLnBrk="0" fontAlgn="base" hangingPunct="0">
              <a:spcBef>
                <a:spcPct val="0"/>
              </a:spcBef>
              <a:spcAft>
                <a:spcPct val="0"/>
              </a:spcAf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defRPr sz="1600">
                <a:solidFill>
                  <a:schemeClr val="tx1"/>
                </a:solidFill>
                <a:latin typeface="Arial" charset="0"/>
                <a:ea typeface="ＭＳ Ｐゴシック" pitchFamily="-106" charset="-128"/>
              </a:defRPr>
            </a:lvl9pPr>
          </a:lstStyle>
          <a:p>
            <a:pPr eaLnBrk="1" hangingPunct="1">
              <a:defRPr/>
            </a:pPr>
            <a:r>
              <a:rPr lang="en-GB" sz="1800" dirty="0">
                <a:latin typeface="Tahoma" pitchFamily="-106" charset="0"/>
              </a:rPr>
              <a:t>Unit of measure</a:t>
            </a:r>
          </a:p>
        </p:txBody>
      </p:sp>
      <p:sp>
        <p:nvSpPr>
          <p:cNvPr id="1033" name="McK Footnote" hidden="1"/>
          <p:cNvSpPr txBox="1">
            <a:spLocks noChangeArrowheads="1"/>
          </p:cNvSpPr>
          <p:nvPr userDrawn="1">
            <p:custDataLst>
              <p:tags r:id="rId19"/>
            </p:custDataLst>
          </p:nvPr>
        </p:nvSpPr>
        <p:spPr bwMode="auto">
          <a:xfrm>
            <a:off x="457201" y="6210302"/>
            <a:ext cx="8334375" cy="409575"/>
          </a:xfrm>
          <a:prstGeom prst="rect">
            <a:avLst/>
          </a:prstGeom>
          <a:noFill/>
          <a:ln w="9525">
            <a:noFill/>
            <a:miter lim="800000"/>
            <a:headEnd/>
            <a:tailEnd/>
          </a:ln>
          <a:effectLst/>
        </p:spPr>
        <p:txBody>
          <a:bodyPr lIns="0" tIns="0" rIns="0" bIns="0" anchor="b">
            <a:spAutoFit/>
          </a:bodyPr>
          <a:lstStyle>
            <a:lvl1pPr marL="574675" indent="-574675" defTabSz="895350" eaLnBrk="0" hangingPunct="0">
              <a:tabLst>
                <a:tab pos="533400" algn="r"/>
              </a:tabLst>
              <a:defRPr sz="1600">
                <a:solidFill>
                  <a:schemeClr val="tx1"/>
                </a:solidFill>
                <a:latin typeface="Arial" charset="0"/>
                <a:ea typeface="ＭＳ Ｐゴシック" pitchFamily="-106" charset="-128"/>
              </a:defRPr>
            </a:lvl1pPr>
            <a:lvl2pPr marL="37931725" indent="-37474525" defTabSz="895350" eaLnBrk="0" hangingPunct="0">
              <a:tabLst>
                <a:tab pos="533400" algn="r"/>
              </a:tabLst>
              <a:defRPr sz="1600">
                <a:solidFill>
                  <a:schemeClr val="tx1"/>
                </a:solidFill>
                <a:latin typeface="Arial" charset="0"/>
                <a:ea typeface="ＭＳ Ｐゴシック" pitchFamily="-106" charset="-128"/>
              </a:defRPr>
            </a:lvl2pPr>
            <a:lvl3pPr eaLnBrk="0" hangingPunct="0">
              <a:tabLst>
                <a:tab pos="533400" algn="r"/>
              </a:tabLst>
              <a:defRPr sz="1600">
                <a:solidFill>
                  <a:schemeClr val="tx1"/>
                </a:solidFill>
                <a:latin typeface="Arial" charset="0"/>
                <a:ea typeface="ＭＳ Ｐゴシック" pitchFamily="-106" charset="-128"/>
              </a:defRPr>
            </a:lvl3pPr>
            <a:lvl4pPr eaLnBrk="0" hangingPunct="0">
              <a:tabLst>
                <a:tab pos="533400" algn="r"/>
              </a:tabLst>
              <a:defRPr sz="1600">
                <a:solidFill>
                  <a:schemeClr val="tx1"/>
                </a:solidFill>
                <a:latin typeface="Arial" charset="0"/>
                <a:ea typeface="ＭＳ Ｐゴシック" pitchFamily="-106" charset="-128"/>
              </a:defRPr>
            </a:lvl4pPr>
            <a:lvl5pPr eaLnBrk="0" hangingPunct="0">
              <a:tabLst>
                <a:tab pos="533400" algn="r"/>
              </a:tabLst>
              <a:defRPr sz="1600">
                <a:solidFill>
                  <a:schemeClr val="tx1"/>
                </a:solidFill>
                <a:latin typeface="Arial" charset="0"/>
                <a:ea typeface="ＭＳ Ｐゴシック" pitchFamily="-106" charset="-128"/>
              </a:defRPr>
            </a:lvl5pPr>
            <a:lvl6pPr marL="4572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6pPr>
            <a:lvl7pPr marL="9144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7pPr>
            <a:lvl8pPr marL="13716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8pPr>
            <a:lvl9pPr marL="1828800" eaLnBrk="0" fontAlgn="base" hangingPunct="0">
              <a:spcBef>
                <a:spcPct val="0"/>
              </a:spcBef>
              <a:spcAft>
                <a:spcPct val="0"/>
              </a:spcAft>
              <a:tabLst>
                <a:tab pos="533400" algn="r"/>
              </a:tabLst>
              <a:defRPr sz="1600">
                <a:solidFill>
                  <a:schemeClr val="tx1"/>
                </a:solidFill>
                <a:latin typeface="Arial" charset="0"/>
                <a:ea typeface="ＭＳ Ｐゴシック" pitchFamily="-106" charset="-128"/>
              </a:defRPr>
            </a:lvl9pPr>
          </a:lstStyle>
          <a:p>
            <a:pPr eaLnBrk="1" hangingPunct="1">
              <a:defRPr/>
            </a:pPr>
            <a:r>
              <a:rPr lang="en-GB" sz="1200" dirty="0">
                <a:solidFill>
                  <a:srgbClr val="000000"/>
                </a:solidFill>
                <a:latin typeface="Tahoma" pitchFamily="-106" charset="0"/>
              </a:rPr>
              <a:t>	*	Footnote</a:t>
            </a:r>
          </a:p>
          <a:p>
            <a:pPr eaLnBrk="1" hangingPunct="1">
              <a:spcBef>
                <a:spcPct val="20000"/>
              </a:spcBef>
              <a:defRPr/>
            </a:pPr>
            <a:r>
              <a:rPr lang="en-GB" sz="1200" dirty="0">
                <a:solidFill>
                  <a:srgbClr val="000000"/>
                </a:solidFill>
                <a:latin typeface="Tahoma" pitchFamily="-106" charset="0"/>
              </a:rPr>
              <a:t>Source:		Source</a:t>
            </a:r>
          </a:p>
        </p:txBody>
      </p:sp>
      <p:grpSp>
        <p:nvGrpSpPr>
          <p:cNvPr id="3" name="McK Legend - Boxes" hidden="1"/>
          <p:cNvGrpSpPr>
            <a:grpSpLocks/>
          </p:cNvGrpSpPr>
          <p:nvPr userDrawn="1"/>
        </p:nvGrpSpPr>
        <p:grpSpPr bwMode="auto">
          <a:xfrm>
            <a:off x="8089900" y="1065215"/>
            <a:ext cx="807942" cy="941355"/>
            <a:chOff x="4180" y="1141"/>
            <a:chExt cx="499" cy="581"/>
          </a:xfrm>
        </p:grpSpPr>
        <p:sp>
          <p:nvSpPr>
            <p:cNvPr id="1060" name="Rectangle 55" hidden="1"/>
            <p:cNvSpPr>
              <a:spLocks noChangeArrowheads="1"/>
            </p:cNvSpPr>
            <p:nvPr/>
          </p:nvSpPr>
          <p:spPr bwMode="gray">
            <a:xfrm>
              <a:off x="4372" y="1141"/>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1" name="Rectangle 56" hidden="1"/>
            <p:cNvSpPr>
              <a:spLocks noChangeArrowheads="1"/>
            </p:cNvSpPr>
            <p:nvPr/>
          </p:nvSpPr>
          <p:spPr bwMode="gray">
            <a:xfrm>
              <a:off x="4372" y="1297"/>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2" name="Rectangle 57" hidden="1"/>
            <p:cNvSpPr>
              <a:spLocks noChangeArrowheads="1"/>
            </p:cNvSpPr>
            <p:nvPr/>
          </p:nvSpPr>
          <p:spPr bwMode="gray">
            <a:xfrm>
              <a:off x="4372" y="1452"/>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3" name="Rectangle 58" hidden="1"/>
            <p:cNvSpPr>
              <a:spLocks noChangeArrowheads="1"/>
            </p:cNvSpPr>
            <p:nvPr/>
          </p:nvSpPr>
          <p:spPr bwMode="gray">
            <a:xfrm>
              <a:off x="4372" y="1608"/>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64"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5"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6"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sp>
          <p:nvSpPr>
            <p:cNvPr id="1067"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sz="1200">
                <a:latin typeface="Tahoma" panose="020B0604030504040204" pitchFamily="34" charset="0"/>
              </a:endParaRPr>
            </a:p>
          </p:txBody>
        </p:sp>
      </p:grpSp>
      <p:grpSp>
        <p:nvGrpSpPr>
          <p:cNvPr id="1034" name="McK Legend - Moons" hidden="1"/>
          <p:cNvGrpSpPr>
            <a:grpSpLocks/>
          </p:cNvGrpSpPr>
          <p:nvPr userDrawn="1"/>
        </p:nvGrpSpPr>
        <p:grpSpPr bwMode="auto">
          <a:xfrm>
            <a:off x="8112123" y="1065214"/>
            <a:ext cx="785715" cy="688941"/>
            <a:chOff x="5067" y="578"/>
            <a:chExt cx="485" cy="425"/>
          </a:xfrm>
        </p:grpSpPr>
        <p:grpSp>
          <p:nvGrpSpPr>
            <p:cNvPr id="1048" name="Group 64" hidden="1"/>
            <p:cNvGrpSpPr>
              <a:grpSpLocks noChangeAspect="1"/>
            </p:cNvGrpSpPr>
            <p:nvPr userDrawn="1">
              <p:custDataLst>
                <p:tags r:id="rId20"/>
              </p:custDataLst>
            </p:nvPr>
          </p:nvGrpSpPr>
          <p:grpSpPr bwMode="auto">
            <a:xfrm>
              <a:off x="5067" y="585"/>
              <a:ext cx="98" cy="104"/>
              <a:chOff x="4828" y="1575"/>
              <a:chExt cx="117" cy="117"/>
            </a:xfrm>
          </p:grpSpPr>
          <p:sp>
            <p:nvSpPr>
              <p:cNvPr id="1058" name="Oval 65" hidden="1"/>
              <p:cNvSpPr>
                <a:spLocks noChangeAspect="1" noChangeArrowheads="1"/>
              </p:cNvSpPr>
              <p:nvPr>
                <p:custDataLst>
                  <p:tags r:id="rId27"/>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9" name="Arc 66" hidden="1"/>
              <p:cNvSpPr>
                <a:spLocks noChangeAspect="1"/>
              </p:cNvSpPr>
              <p:nvPr>
                <p:custDataLst>
                  <p:tags r:id="rId28"/>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ZA" sz="1600" dirty="0"/>
              </a:p>
            </p:txBody>
          </p:sp>
        </p:grpSp>
        <p:grpSp>
          <p:nvGrpSpPr>
            <p:cNvPr id="1049" name="Group 67" hidden="1"/>
            <p:cNvGrpSpPr>
              <a:grpSpLocks noChangeAspect="1"/>
            </p:cNvGrpSpPr>
            <p:nvPr userDrawn="1">
              <p:custDataLst>
                <p:tags r:id="rId21"/>
              </p:custDataLst>
            </p:nvPr>
          </p:nvGrpSpPr>
          <p:grpSpPr bwMode="auto">
            <a:xfrm>
              <a:off x="5068" y="738"/>
              <a:ext cx="98" cy="104"/>
              <a:chOff x="4828" y="1722"/>
              <a:chExt cx="116" cy="117"/>
            </a:xfrm>
          </p:grpSpPr>
          <p:sp>
            <p:nvSpPr>
              <p:cNvPr id="1056" name="Oval 68" hidden="1"/>
              <p:cNvSpPr>
                <a:spLocks noChangeAspect="1" noChangeArrowheads="1"/>
              </p:cNvSpPr>
              <p:nvPr>
                <p:custDataLst>
                  <p:tags r:id="rId25"/>
                </p:custDataLst>
              </p:nvPr>
            </p:nvSpPr>
            <p:spPr bwMode="gray">
              <a:xfrm>
                <a:off x="4828" y="1722"/>
                <a:ext cx="116" cy="117"/>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7" name="Arc 69" hidden="1"/>
              <p:cNvSpPr>
                <a:spLocks noChangeAspect="1"/>
              </p:cNvSpPr>
              <p:nvPr>
                <p:custDataLst>
                  <p:tags r:id="rId26"/>
                </p:custDataLst>
              </p:nvPr>
            </p:nvSpPr>
            <p:spPr bwMode="gray">
              <a:xfrm>
                <a:off x="4886" y="1723"/>
                <a:ext cx="58" cy="117"/>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ZA" sz="1600" dirty="0"/>
              </a:p>
            </p:txBody>
          </p:sp>
        </p:grpSp>
        <p:grpSp>
          <p:nvGrpSpPr>
            <p:cNvPr id="1050" name="Group 70" hidden="1"/>
            <p:cNvGrpSpPr>
              <a:grpSpLocks noChangeAspect="1"/>
            </p:cNvGrpSpPr>
            <p:nvPr userDrawn="1">
              <p:custDataLst>
                <p:tags r:id="rId22"/>
              </p:custDataLst>
            </p:nvPr>
          </p:nvGrpSpPr>
          <p:grpSpPr bwMode="auto">
            <a:xfrm>
              <a:off x="5068" y="897"/>
              <a:ext cx="98" cy="103"/>
              <a:chOff x="4828" y="1870"/>
              <a:chExt cx="116" cy="116"/>
            </a:xfrm>
          </p:grpSpPr>
          <p:sp>
            <p:nvSpPr>
              <p:cNvPr id="1054" name="Oval 71" hidden="1"/>
              <p:cNvSpPr>
                <a:spLocks noChangeAspect="1" noChangeArrowheads="1"/>
              </p:cNvSpPr>
              <p:nvPr>
                <p:custDataLst>
                  <p:tags r:id="rId23"/>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sp>
            <p:nvSpPr>
              <p:cNvPr id="1055" name="Oval 72" hidden="1"/>
              <p:cNvSpPr>
                <a:spLocks noChangeAspect="1" noChangeArrowheads="1"/>
              </p:cNvSpPr>
              <p:nvPr>
                <p:custDataLst>
                  <p:tags r:id="rId24"/>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endParaRPr lang="en-US" sz="1200" dirty="0">
                  <a:latin typeface="Tahoma" panose="020B0604030504040204" pitchFamily="34" charset="0"/>
                </a:endParaRPr>
              </a:p>
            </p:txBody>
          </p:sp>
        </p:grpSp>
        <p:sp>
          <p:nvSpPr>
            <p:cNvPr id="1051" name="Rectangle 73" hidden="1"/>
            <p:cNvSpPr>
              <a:spLocks noChangeArrowheads="1"/>
            </p:cNvSpPr>
            <p:nvPr userDrawn="1"/>
          </p:nvSpPr>
          <p:spPr bwMode="gray">
            <a:xfrm>
              <a:off x="5245" y="734"/>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2" name="Rectangle 74" hidden="1"/>
            <p:cNvSpPr>
              <a:spLocks noChangeArrowheads="1"/>
            </p:cNvSpPr>
            <p:nvPr userDrawn="1"/>
          </p:nvSpPr>
          <p:spPr bwMode="gray">
            <a:xfrm>
              <a:off x="5245" y="889"/>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53" name="Rectangle 75" hidden="1"/>
            <p:cNvSpPr>
              <a:spLocks noChangeArrowheads="1"/>
            </p:cNvSpPr>
            <p:nvPr userDrawn="1"/>
          </p:nvSpPr>
          <p:spPr bwMode="gray">
            <a:xfrm>
              <a:off x="5245" y="578"/>
              <a:ext cx="307"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grpSp>
      <p:grpSp>
        <p:nvGrpSpPr>
          <p:cNvPr id="1035" name="McK Legend - Lines" hidden="1"/>
          <p:cNvGrpSpPr>
            <a:grpSpLocks/>
          </p:cNvGrpSpPr>
          <p:nvPr userDrawn="1"/>
        </p:nvGrpSpPr>
        <p:grpSpPr bwMode="auto">
          <a:xfrm>
            <a:off x="7939087" y="1052513"/>
            <a:ext cx="958745" cy="958817"/>
            <a:chOff x="4159" y="2378"/>
            <a:chExt cx="591" cy="592"/>
          </a:xfrm>
        </p:grpSpPr>
        <p:sp>
          <p:nvSpPr>
            <p:cNvPr id="1040" name="Rectangle 77" hidden="1"/>
            <p:cNvSpPr>
              <a:spLocks noChangeArrowheads="1"/>
            </p:cNvSpPr>
            <p:nvPr/>
          </p:nvSpPr>
          <p:spPr bwMode="gray">
            <a:xfrm>
              <a:off x="4444" y="2378"/>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1" name="Rectangle 78" hidden="1"/>
            <p:cNvSpPr>
              <a:spLocks noChangeArrowheads="1"/>
            </p:cNvSpPr>
            <p:nvPr/>
          </p:nvSpPr>
          <p:spPr bwMode="gray">
            <a:xfrm>
              <a:off x="4444" y="2537"/>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2" name="Rectangle 79" hidden="1"/>
            <p:cNvSpPr>
              <a:spLocks noChangeArrowheads="1"/>
            </p:cNvSpPr>
            <p:nvPr/>
          </p:nvSpPr>
          <p:spPr bwMode="gray">
            <a:xfrm>
              <a:off x="4444" y="2697"/>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sz="1600" dirty="0"/>
            </a:p>
          </p:txBody>
        </p:sp>
        <p:sp>
          <p:nvSpPr>
            <p:cNvPr id="10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sz="1600" dirty="0"/>
            </a:p>
          </p:txBody>
        </p:sp>
        <p:sp>
          <p:nvSpPr>
            <p:cNvPr id="10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ZA" sz="1600" dirty="0"/>
            </a:p>
          </p:txBody>
        </p:sp>
        <p:sp>
          <p:nvSpPr>
            <p:cNvPr id="1046" name="Rectangle 83" hidden="1"/>
            <p:cNvSpPr>
              <a:spLocks noChangeArrowheads="1"/>
            </p:cNvSpPr>
            <p:nvPr/>
          </p:nvSpPr>
          <p:spPr bwMode="gray">
            <a:xfrm>
              <a:off x="4444" y="2856"/>
              <a:ext cx="306" cy="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GB" sz="1200" dirty="0">
                  <a:latin typeface="Tahoma" panose="020B0604030504040204" pitchFamily="34" charset="0"/>
                </a:rPr>
                <a:t>Legend</a:t>
              </a:r>
            </a:p>
          </p:txBody>
        </p:sp>
        <p:sp>
          <p:nvSpPr>
            <p:cNvPr id="10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ZA" sz="1600" dirty="0"/>
            </a:p>
          </p:txBody>
        </p:sp>
      </p:grpSp>
      <p:grpSp>
        <p:nvGrpSpPr>
          <p:cNvPr id="1036" name="McK Sticker" hidden="1"/>
          <p:cNvGrpSpPr>
            <a:grpSpLocks/>
          </p:cNvGrpSpPr>
          <p:nvPr userDrawn="1"/>
        </p:nvGrpSpPr>
        <p:grpSpPr bwMode="auto">
          <a:xfrm>
            <a:off x="8301172" y="1077913"/>
            <a:ext cx="598350" cy="220662"/>
            <a:chOff x="5125" y="665"/>
            <a:chExt cx="369" cy="137"/>
          </a:xfrm>
        </p:grpSpPr>
        <p:sp>
          <p:nvSpPr>
            <p:cNvPr id="1037" name="AutoShape 86" hidden="1"/>
            <p:cNvSpPr>
              <a:spLocks noChangeArrowheads="1"/>
            </p:cNvSpPr>
            <p:nvPr userDrawn="1"/>
          </p:nvSpPr>
          <p:spPr bwMode="auto">
            <a:xfrm>
              <a:off x="5125" y="665"/>
              <a:ext cx="369" cy="137"/>
            </a:xfrm>
            <a:prstGeom prst="leftRightArrow">
              <a:avLst>
                <a:gd name="adj1" fmla="val 100000"/>
                <a:gd name="adj2" fmla="val 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r>
                <a:rPr lang="en-GB" sz="1200" dirty="0">
                  <a:latin typeface="Tahoma" panose="020B0604030504040204" pitchFamily="34" charset="0"/>
                </a:rPr>
                <a:t>STICKER</a:t>
              </a:r>
            </a:p>
          </p:txBody>
        </p:sp>
        <p:cxnSp>
          <p:nvCxnSpPr>
            <p:cNvPr id="1038" name="McK StickerE" hidden="1"/>
            <p:cNvCxnSpPr>
              <a:cxnSpLocks noChangeShapeType="1"/>
              <a:stCxn id="1037" idx="2"/>
              <a:endCxn id="1037" idx="0"/>
            </p:cNvCxnSpPr>
            <p:nvPr userDrawn="1"/>
          </p:nvCxnSpPr>
          <p:spPr bwMode="auto">
            <a:xfrm>
              <a:off x="5125" y="665"/>
              <a:ext cx="369"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1039" name="AutoShape 88" hidden="1"/>
            <p:cNvCxnSpPr>
              <a:cxnSpLocks noChangeShapeType="1"/>
              <a:stCxn id="1037" idx="4"/>
              <a:endCxn id="1037" idx="6"/>
            </p:cNvCxnSpPr>
            <p:nvPr userDrawn="1"/>
          </p:nvCxnSpPr>
          <p:spPr bwMode="auto">
            <a:xfrm>
              <a:off x="5125" y="802"/>
              <a:ext cx="369"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cSld>
  <p:clrMap bg1="lt1" tx1="dk1" bg2="lt2" tx2="dk2" accent1="accent1" accent2="accent2" accent3="accent3" accent4="accent4" accent5="accent5" accent6="accent6" hlink="hlink" folHlink="folHlink"/>
  <p:sldLayoutIdLst>
    <p:sldLayoutId id="2147484355"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p:titleStyle>
    <p:bodyStyle>
      <a:lvl1pPr marL="342900" indent="-342900" algn="l" defTabSz="895350" rtl="0" eaLnBrk="0" fontAlgn="base" hangingPunct="0">
        <a:spcBef>
          <a:spcPct val="0"/>
        </a:spcBef>
        <a:spcAft>
          <a:spcPct val="0"/>
        </a:spcAft>
        <a:buSzPct val="120000"/>
        <a:defRPr>
          <a:solidFill>
            <a:schemeClr val="tx1"/>
          </a:solidFill>
          <a:latin typeface="+mn-lt"/>
          <a:ea typeface="ＭＳ Ｐゴシック" pitchFamily="-106" charset="-128"/>
          <a:cs typeface="ＭＳ Ｐゴシック" charset="0"/>
        </a:defRPr>
      </a:lvl1pPr>
      <a:lvl2pPr marL="144463" indent="-142875" algn="l" defTabSz="895350" rtl="0" eaLnBrk="0" fontAlgn="base" hangingPunct="0">
        <a:spcBef>
          <a:spcPct val="0"/>
        </a:spcBef>
        <a:spcAft>
          <a:spcPct val="0"/>
        </a:spcAft>
        <a:buChar char="•"/>
        <a:defRPr>
          <a:solidFill>
            <a:schemeClr val="tx1"/>
          </a:solidFill>
          <a:latin typeface="+mn-lt"/>
          <a:ea typeface="ＭＳ Ｐゴシック" pitchFamily="-106" charset="-128"/>
        </a:defRPr>
      </a:lvl2pPr>
      <a:lvl3pPr marL="295275"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3pPr>
      <a:lvl4pPr marL="431800" indent="-134938" algn="l" defTabSz="895350" rtl="0" eaLnBrk="0" fontAlgn="base" hangingPunct="0">
        <a:spcBef>
          <a:spcPct val="0"/>
        </a:spcBef>
        <a:spcAft>
          <a:spcPct val="0"/>
        </a:spcAft>
        <a:buChar char="•"/>
        <a:defRPr>
          <a:solidFill>
            <a:schemeClr val="tx1"/>
          </a:solidFill>
          <a:latin typeface="+mn-lt"/>
          <a:ea typeface="ＭＳ Ｐゴシック" pitchFamily="-106" charset="-128"/>
        </a:defRPr>
      </a:lvl4pPr>
      <a:lvl5pPr marL="582613" indent="-149225" algn="l" defTabSz="895350" rtl="0" eaLnBrk="0" fontAlgn="base" hangingPunct="0">
        <a:spcBef>
          <a:spcPct val="0"/>
        </a:spcBef>
        <a:spcAft>
          <a:spcPct val="0"/>
        </a:spcAft>
        <a:buChar char="–"/>
        <a:defRPr>
          <a:solidFill>
            <a:schemeClr val="tx1"/>
          </a:solidFill>
          <a:latin typeface="+mn-lt"/>
          <a:ea typeface="ＭＳ Ｐゴシック" pitchFamily="-106" charset="-128"/>
        </a:defRPr>
      </a:lvl5pPr>
      <a:lvl6pPr marL="1039813" indent="-149225" algn="l" defTabSz="895350" rtl="0" fontAlgn="base">
        <a:spcBef>
          <a:spcPct val="0"/>
        </a:spcBef>
        <a:spcAft>
          <a:spcPct val="0"/>
        </a:spcAft>
        <a:buChar char="–"/>
        <a:defRPr>
          <a:solidFill>
            <a:schemeClr val="tx1"/>
          </a:solidFill>
          <a:latin typeface="+mn-lt"/>
          <a:ea typeface="ＭＳ Ｐゴシック" pitchFamily="-106" charset="-128"/>
        </a:defRPr>
      </a:lvl6pPr>
      <a:lvl7pPr marL="1497013" indent="-149225" algn="l" defTabSz="895350" rtl="0" fontAlgn="base">
        <a:spcBef>
          <a:spcPct val="0"/>
        </a:spcBef>
        <a:spcAft>
          <a:spcPct val="0"/>
        </a:spcAft>
        <a:buChar char="–"/>
        <a:defRPr>
          <a:solidFill>
            <a:schemeClr val="tx1"/>
          </a:solidFill>
          <a:latin typeface="+mn-lt"/>
          <a:ea typeface="ＭＳ Ｐゴシック" pitchFamily="-106" charset="-128"/>
        </a:defRPr>
      </a:lvl7pPr>
      <a:lvl8pPr marL="1954213" indent="-149225" algn="l" defTabSz="895350" rtl="0" fontAlgn="base">
        <a:spcBef>
          <a:spcPct val="0"/>
        </a:spcBef>
        <a:spcAft>
          <a:spcPct val="0"/>
        </a:spcAft>
        <a:buChar char="–"/>
        <a:defRPr>
          <a:solidFill>
            <a:schemeClr val="tx1"/>
          </a:solidFill>
          <a:latin typeface="+mn-lt"/>
          <a:ea typeface="ＭＳ Ｐゴシック" pitchFamily="-106" charset="-128"/>
        </a:defRPr>
      </a:lvl8pPr>
      <a:lvl9pPr marL="2411413" indent="-149225" algn="l" defTabSz="895350" rtl="0" fontAlgn="base">
        <a:spcBef>
          <a:spcPct val="0"/>
        </a:spcBef>
        <a:spcAft>
          <a:spcPct val="0"/>
        </a:spcAft>
        <a:buChar char="–"/>
        <a:defRPr>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3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6239B335-F5C8-4EDF-B1E2-6347D416EBE4}" type="datetimeFigureOut">
              <a:rPr lang="en-US" smtClean="0"/>
              <a:pPr/>
              <a:t>10/26/2020</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6F15C9AE-F8CF-4EDA-BEB2-F688A27A6D26}" type="slidenum">
              <a:rPr lang="en-GB" altLang="en-US" smtClean="0"/>
              <a:pPr>
                <a:defRPr/>
              </a:pPr>
              <a:t>‹#›</a:t>
            </a:fld>
            <a:endParaRPr lang="en-GB" altLang="en-US" dirty="0"/>
          </a:p>
        </p:txBody>
      </p:sp>
      <p:pic>
        <p:nvPicPr>
          <p:cNvPr id="14" name="Picture 43" descr="powerpoint tmpltp-2.jpg"/>
          <p:cNvPicPr>
            <a:picLocks noChangeAspect="1"/>
          </p:cNvPicPr>
          <p:nvPr userDrawn="1"/>
        </p:nvPicPr>
        <p:blipFill>
          <a:blip r:embed="rId31">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McK Measure" hidden="1"/>
          <p:cNvSpPr txBox="1">
            <a:spLocks noChangeArrowheads="1"/>
          </p:cNvSpPr>
          <p:nvPr userDrawn="1">
            <p:custDataLst>
              <p:tags r:id="rId19"/>
            </p:custDataLst>
          </p:nvPr>
        </p:nvSpPr>
        <p:spPr bwMode="auto">
          <a:xfrm>
            <a:off x="457200" y="1360488"/>
            <a:ext cx="6194425" cy="280987"/>
          </a:xfrm>
          <a:prstGeom prst="rect">
            <a:avLst/>
          </a:prstGeom>
          <a:noFill/>
          <a:ln>
            <a:noFill/>
          </a:ln>
          <a:extLst>
            <a:ext uri="{909E8E84-426E-40dd-AFC4-6F175D3DCCD1}"/>
            <a:ext uri="{91240B29-F687-4f45-9708-019B960494DF}"/>
          </a:extLst>
        </p:spPr>
        <p:txBody>
          <a:bodyPr lIns="0" tIns="0" rIns="0" bIns="0">
            <a:spAutoFit/>
          </a:bodyPr>
          <a:lstStyle>
            <a:lvl1pPr defTabSz="8953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800" dirty="0">
                <a:latin typeface="Tahoma" panose="020B0604030504040204" pitchFamily="34" charset="0"/>
              </a:rPr>
              <a:t>Unit of measure</a:t>
            </a:r>
          </a:p>
        </p:txBody>
      </p:sp>
      <p:sp>
        <p:nvSpPr>
          <p:cNvPr id="16" name="McK Footnote" hidden="1"/>
          <p:cNvSpPr txBox="1">
            <a:spLocks noChangeArrowheads="1"/>
          </p:cNvSpPr>
          <p:nvPr userDrawn="1">
            <p:custDataLst>
              <p:tags r:id="rId20"/>
            </p:custDataLst>
          </p:nvPr>
        </p:nvSpPr>
        <p:spPr bwMode="auto">
          <a:xfrm>
            <a:off x="457200" y="6210300"/>
            <a:ext cx="8334375" cy="409575"/>
          </a:xfrm>
          <a:prstGeom prst="rect">
            <a:avLst/>
          </a:prstGeom>
          <a:noFill/>
          <a:ln>
            <a:noFill/>
          </a:ln>
          <a:extLst>
            <a:ext uri="{909E8E84-426E-40dd-AFC4-6F175D3DCCD1}"/>
            <a:ext uri="{91240B29-F687-4f45-9708-019B960494DF}"/>
          </a:extLst>
        </p:spPr>
        <p:txBody>
          <a:bodyPr lIns="0" tIns="0" rIns="0" bIns="0" anchor="b">
            <a:spAutoFit/>
          </a:bodyPr>
          <a:lstStyle>
            <a:lvl1pPr marL="574675" indent="-574675"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95350" eaLnBrk="0" hangingPunct="0">
              <a:tabLst>
                <a:tab pos="533400" algn="r"/>
              </a:tabLst>
              <a:defRPr sz="1600">
                <a:solidFill>
                  <a:schemeClr val="tx1"/>
                </a:solidFill>
                <a:latin typeface="Arial" panose="020B0604020202020204" pitchFamily="34" charset="0"/>
                <a:ea typeface="ＭＳ Ｐゴシック" panose="020B0600070205080204" pitchFamily="34" charset="-128"/>
              </a:defRPr>
            </a:lvl5pPr>
            <a:lvl6pPr marL="25146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6pPr>
            <a:lvl7pPr marL="29718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7pPr>
            <a:lvl8pPr marL="34290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8pPr>
            <a:lvl9pPr marL="3886200" indent="-228600" defTabSz="895350" eaLnBrk="0" fontAlgn="base" hangingPunct="0">
              <a:spcBef>
                <a:spcPct val="0"/>
              </a:spcBef>
              <a:spcAft>
                <a:spcPct val="0"/>
              </a:spcAft>
              <a:tabLst>
                <a:tab pos="533400"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sz="1200" dirty="0">
                <a:solidFill>
                  <a:srgbClr val="000000"/>
                </a:solidFill>
                <a:latin typeface="Tahoma" panose="020B0604030504040204" pitchFamily="34" charset="0"/>
              </a:rPr>
              <a:t>	*	Footnote</a:t>
            </a:r>
          </a:p>
          <a:p>
            <a:pPr eaLnBrk="1" hangingPunct="1">
              <a:spcBef>
                <a:spcPct val="20000"/>
              </a:spcBef>
              <a:defRPr/>
            </a:pPr>
            <a:r>
              <a:rPr lang="en-GB" sz="1200" dirty="0">
                <a:solidFill>
                  <a:srgbClr val="000000"/>
                </a:solidFill>
                <a:latin typeface="Tahoma" panose="020B0604030504040204" pitchFamily="34" charset="0"/>
              </a:rPr>
              <a:t>Source:		Source</a:t>
            </a:r>
          </a:p>
        </p:txBody>
      </p:sp>
      <p:grpSp>
        <p:nvGrpSpPr>
          <p:cNvPr id="17" name="McK Legend - Boxes" hidden="1"/>
          <p:cNvGrpSpPr>
            <a:grpSpLocks/>
          </p:cNvGrpSpPr>
          <p:nvPr userDrawn="1"/>
        </p:nvGrpSpPr>
        <p:grpSpPr bwMode="auto">
          <a:xfrm>
            <a:off x="8089900" y="1065213"/>
            <a:ext cx="812800" cy="942975"/>
            <a:chOff x="4180" y="1141"/>
            <a:chExt cx="502" cy="582"/>
          </a:xfrm>
        </p:grpSpPr>
        <p:sp>
          <p:nvSpPr>
            <p:cNvPr id="18" name="Rectangle 55" hidden="1"/>
            <p:cNvSpPr>
              <a:spLocks noChangeArrowheads="1"/>
            </p:cNvSpPr>
            <p:nvPr/>
          </p:nvSpPr>
          <p:spPr bwMode="gray">
            <a:xfrm>
              <a:off x="4372" y="1141"/>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19" name="Rectangle 56" hidden="1"/>
            <p:cNvSpPr>
              <a:spLocks noChangeArrowheads="1"/>
            </p:cNvSpPr>
            <p:nvPr/>
          </p:nvSpPr>
          <p:spPr bwMode="gray">
            <a:xfrm>
              <a:off x="4372" y="1297"/>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0" name="Rectangle 57" hidden="1"/>
            <p:cNvSpPr>
              <a:spLocks noChangeArrowheads="1"/>
            </p:cNvSpPr>
            <p:nvPr/>
          </p:nvSpPr>
          <p:spPr bwMode="gray">
            <a:xfrm>
              <a:off x="4372" y="1452"/>
              <a:ext cx="310" cy="121"/>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1" name="Rectangle 58" hidden="1"/>
            <p:cNvSpPr>
              <a:spLocks noChangeArrowheads="1"/>
            </p:cNvSpPr>
            <p:nvPr/>
          </p:nvSpPr>
          <p:spPr bwMode="gray">
            <a:xfrm>
              <a:off x="4372" y="160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22" name="LegendRectangle1" hidden="1"/>
            <p:cNvSpPr>
              <a:spLocks noChangeArrowheads="1"/>
            </p:cNvSpPr>
            <p:nvPr/>
          </p:nvSpPr>
          <p:spPr bwMode="gray">
            <a:xfrm>
              <a:off x="4180" y="1148"/>
              <a:ext cx="135" cy="101"/>
            </a:xfrm>
            <a:prstGeom prst="rect">
              <a:avLst/>
            </a:prstGeom>
            <a:solidFill>
              <a:schemeClr val="accent1"/>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23" name="LegendRectangle2" hidden="1"/>
            <p:cNvSpPr>
              <a:spLocks noChangeArrowheads="1"/>
            </p:cNvSpPr>
            <p:nvPr/>
          </p:nvSpPr>
          <p:spPr bwMode="gray">
            <a:xfrm>
              <a:off x="4180" y="1304"/>
              <a:ext cx="135" cy="101"/>
            </a:xfrm>
            <a:prstGeom prst="rect">
              <a:avLst/>
            </a:prstGeom>
            <a:solidFill>
              <a:schemeClr val="accent2"/>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24" name="LegendRectangle3" hidden="1"/>
            <p:cNvSpPr>
              <a:spLocks noChangeArrowheads="1"/>
            </p:cNvSpPr>
            <p:nvPr/>
          </p:nvSpPr>
          <p:spPr bwMode="gray">
            <a:xfrm>
              <a:off x="4180" y="1459"/>
              <a:ext cx="135" cy="101"/>
            </a:xfrm>
            <a:prstGeom prst="rect">
              <a:avLst/>
            </a:prstGeom>
            <a:solidFill>
              <a:schemeClr va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sp>
          <p:nvSpPr>
            <p:cNvPr id="25" name="LegendRectangle4" hidden="1"/>
            <p:cNvSpPr>
              <a:spLocks noChangeArrowheads="1"/>
            </p:cNvSpPr>
            <p:nvPr/>
          </p:nvSpPr>
          <p:spPr bwMode="gray">
            <a:xfrm>
              <a:off x="4180" y="1615"/>
              <a:ext cx="135" cy="101"/>
            </a:xfrm>
            <a:prstGeom prst="rect">
              <a:avLst/>
            </a:prstGeom>
            <a:solidFill>
              <a:schemeClr val="folHlink"/>
            </a:solidFill>
            <a:ln w="9525">
              <a:solidFill>
                <a:schemeClr val="tx1"/>
              </a:solidFill>
              <a:miter lim="800000"/>
              <a:headEnd/>
              <a:tailEnd/>
            </a:ln>
          </p:spPr>
          <p:txBody>
            <a:bodyPr lIns="0" tIns="0" rIns="0" bIns="0"/>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de-DE" sz="1200">
                <a:latin typeface="Tahoma" panose="020B0604030504040204" pitchFamily="34" charset="0"/>
              </a:endParaRPr>
            </a:p>
          </p:txBody>
        </p:sp>
      </p:grpSp>
      <p:grpSp>
        <p:nvGrpSpPr>
          <p:cNvPr id="26" name="McK Legend - Moons" hidden="1"/>
          <p:cNvGrpSpPr>
            <a:grpSpLocks/>
          </p:cNvGrpSpPr>
          <p:nvPr userDrawn="1"/>
        </p:nvGrpSpPr>
        <p:grpSpPr bwMode="auto">
          <a:xfrm>
            <a:off x="8112125" y="1065213"/>
            <a:ext cx="790575" cy="690562"/>
            <a:chOff x="5067" y="578"/>
            <a:chExt cx="488" cy="426"/>
          </a:xfrm>
        </p:grpSpPr>
        <p:grpSp>
          <p:nvGrpSpPr>
            <p:cNvPr id="27" name="Group 64" hidden="1"/>
            <p:cNvGrpSpPr>
              <a:grpSpLocks noChangeAspect="1"/>
            </p:cNvGrpSpPr>
            <p:nvPr userDrawn="1">
              <p:custDataLst>
                <p:tags r:id="rId21"/>
              </p:custDataLst>
            </p:nvPr>
          </p:nvGrpSpPr>
          <p:grpSpPr bwMode="auto">
            <a:xfrm>
              <a:off x="5067" y="585"/>
              <a:ext cx="98" cy="104"/>
              <a:chOff x="4828" y="1575"/>
              <a:chExt cx="117" cy="117"/>
            </a:xfrm>
          </p:grpSpPr>
          <p:sp>
            <p:nvSpPr>
              <p:cNvPr id="37" name="Oval 65" hidden="1"/>
              <p:cNvSpPr>
                <a:spLocks noChangeAspect="1" noChangeArrowheads="1"/>
              </p:cNvSpPr>
              <p:nvPr>
                <p:custDataLst>
                  <p:tags r:id="rId28"/>
                </p:custDataLst>
              </p:nvPr>
            </p:nvSpPr>
            <p:spPr bwMode="gray">
              <a:xfrm>
                <a:off x="4828" y="1575"/>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8" name="Arc 66" hidden="1"/>
              <p:cNvSpPr>
                <a:spLocks noChangeAspect="1"/>
              </p:cNvSpPr>
              <p:nvPr>
                <p:custDataLst>
                  <p:tags r:id="rId29"/>
                </p:custDataLst>
              </p:nvPr>
            </p:nvSpPr>
            <p:spPr bwMode="gray">
              <a:xfrm>
                <a:off x="4829" y="1576"/>
                <a:ext cx="116" cy="116"/>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lnTo>
                      <a:pt x="21600" y="-1"/>
                    </a:lnTo>
                    <a:close/>
                  </a:path>
                </a:pathLst>
              </a:custGeom>
              <a:solidFill>
                <a:schemeClr val="accent1"/>
              </a:solidFill>
              <a:ln w="9525">
                <a:solidFill>
                  <a:schemeClr val="tx1"/>
                </a:solidFill>
                <a:round/>
                <a:headEnd/>
                <a:tailEnd/>
              </a:ln>
            </p:spPr>
            <p:txBody>
              <a:bodyPr wrap="none" lIns="78556" tIns="39278" rIns="78556" bIns="39278" anchor="ctr"/>
              <a:lstStyle/>
              <a:p>
                <a:endParaRPr lang="en-US" dirty="0"/>
              </a:p>
            </p:txBody>
          </p:sp>
        </p:grpSp>
        <p:grpSp>
          <p:nvGrpSpPr>
            <p:cNvPr id="28" name="Group 67" hidden="1"/>
            <p:cNvGrpSpPr>
              <a:grpSpLocks noChangeAspect="1"/>
            </p:cNvGrpSpPr>
            <p:nvPr userDrawn="1">
              <p:custDataLst>
                <p:tags r:id="rId22"/>
              </p:custDataLst>
            </p:nvPr>
          </p:nvGrpSpPr>
          <p:grpSpPr bwMode="auto">
            <a:xfrm>
              <a:off x="5068" y="738"/>
              <a:ext cx="98" cy="104"/>
              <a:chOff x="4828" y="1722"/>
              <a:chExt cx="116" cy="117"/>
            </a:xfrm>
          </p:grpSpPr>
          <p:sp>
            <p:nvSpPr>
              <p:cNvPr id="35" name="Oval 68" hidden="1"/>
              <p:cNvSpPr>
                <a:spLocks noChangeAspect="1" noChangeArrowheads="1"/>
              </p:cNvSpPr>
              <p:nvPr>
                <p:custDataLst>
                  <p:tags r:id="rId26"/>
                </p:custDataLst>
              </p:nvPr>
            </p:nvSpPr>
            <p:spPr bwMode="gray">
              <a:xfrm>
                <a:off x="4828" y="1722"/>
                <a:ext cx="116" cy="123"/>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6" name="Arc 69" hidden="1"/>
              <p:cNvSpPr>
                <a:spLocks noChangeAspect="1"/>
              </p:cNvSpPr>
              <p:nvPr>
                <p:custDataLst>
                  <p:tags r:id="rId27"/>
                </p:custDataLst>
              </p:nvPr>
            </p:nvSpPr>
            <p:spPr bwMode="gray">
              <a:xfrm>
                <a:off x="4886" y="1723"/>
                <a:ext cx="58" cy="12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lnTo>
                      <a:pt x="0" y="-1"/>
                    </a:lnTo>
                    <a:close/>
                  </a:path>
                </a:pathLst>
              </a:custGeom>
              <a:solidFill>
                <a:schemeClr val="folHlink"/>
              </a:solidFill>
              <a:ln w="9525">
                <a:solidFill>
                  <a:schemeClr val="tx1"/>
                </a:solidFill>
                <a:round/>
                <a:headEnd/>
                <a:tailEnd/>
              </a:ln>
            </p:spPr>
            <p:txBody>
              <a:bodyPr wrap="none" lIns="78556" tIns="39278" rIns="78556" bIns="39278" anchor="ctr"/>
              <a:lstStyle/>
              <a:p>
                <a:endParaRPr lang="en-US" dirty="0"/>
              </a:p>
            </p:txBody>
          </p:sp>
        </p:grpSp>
        <p:grpSp>
          <p:nvGrpSpPr>
            <p:cNvPr id="29" name="Group 70" hidden="1"/>
            <p:cNvGrpSpPr>
              <a:grpSpLocks noChangeAspect="1"/>
            </p:cNvGrpSpPr>
            <p:nvPr userDrawn="1">
              <p:custDataLst>
                <p:tags r:id="rId23"/>
              </p:custDataLst>
            </p:nvPr>
          </p:nvGrpSpPr>
          <p:grpSpPr bwMode="auto">
            <a:xfrm>
              <a:off x="5068" y="897"/>
              <a:ext cx="98" cy="103"/>
              <a:chOff x="4828" y="1870"/>
              <a:chExt cx="116" cy="116"/>
            </a:xfrm>
          </p:grpSpPr>
          <p:sp>
            <p:nvSpPr>
              <p:cNvPr id="33" name="Oval 71" hidden="1"/>
              <p:cNvSpPr>
                <a:spLocks noChangeAspect="1" noChangeArrowheads="1"/>
              </p:cNvSpPr>
              <p:nvPr>
                <p:custDataLst>
                  <p:tags r:id="rId24"/>
                </p:custDataLst>
              </p:nvPr>
            </p:nvSpPr>
            <p:spPr bwMode="gray">
              <a:xfrm>
                <a:off x="4828" y="1870"/>
                <a:ext cx="116" cy="116"/>
              </a:xfrm>
              <a:prstGeom prst="ellipse">
                <a:avLst/>
              </a:prstGeom>
              <a:solidFill>
                <a:schemeClr val="accent1"/>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sp>
            <p:nvSpPr>
              <p:cNvPr id="34" name="Oval 72" hidden="1"/>
              <p:cNvSpPr>
                <a:spLocks noChangeAspect="1" noChangeArrowheads="1"/>
              </p:cNvSpPr>
              <p:nvPr>
                <p:custDataLst>
                  <p:tags r:id="rId25"/>
                </p:custDataLst>
              </p:nvPr>
            </p:nvSpPr>
            <p:spPr bwMode="gray">
              <a:xfrm>
                <a:off x="4828" y="1870"/>
                <a:ext cx="116" cy="116"/>
              </a:xfrm>
              <a:prstGeom prst="ellipse">
                <a:avLst/>
              </a:prstGeom>
              <a:solidFill>
                <a:schemeClr val="folHlink"/>
              </a:solidFill>
              <a:ln w="9525">
                <a:solidFill>
                  <a:schemeClr val="tx1"/>
                </a:solidFill>
                <a:round/>
                <a:headEnd/>
                <a:tailEnd/>
              </a:ln>
            </p:spPr>
            <p:txBody>
              <a:bodyPr wrap="none" lIns="78556" tIns="39278" rIns="78556" bIns="39278" anchor="ctr"/>
              <a:lstStyle>
                <a:lvl1pPr defTabSz="7858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7858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7858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7858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7858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7858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a:defRPr/>
                </a:pPr>
                <a:endParaRPr lang="en-US" sz="1200" dirty="0">
                  <a:latin typeface="Tahoma" panose="020B0604030504040204" pitchFamily="34" charset="0"/>
                </a:endParaRPr>
              </a:p>
            </p:txBody>
          </p:sp>
        </p:grpSp>
        <p:sp>
          <p:nvSpPr>
            <p:cNvPr id="30" name="Rectangle 73" hidden="1"/>
            <p:cNvSpPr>
              <a:spLocks noChangeArrowheads="1"/>
            </p:cNvSpPr>
            <p:nvPr userDrawn="1"/>
          </p:nvSpPr>
          <p:spPr bwMode="gray">
            <a:xfrm>
              <a:off x="5245" y="734"/>
              <a:ext cx="310" cy="118"/>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1" name="Rectangle 74" hidden="1"/>
            <p:cNvSpPr>
              <a:spLocks noChangeArrowheads="1"/>
            </p:cNvSpPr>
            <p:nvPr userDrawn="1"/>
          </p:nvSpPr>
          <p:spPr bwMode="gray">
            <a:xfrm>
              <a:off x="5245" y="889"/>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32" name="Rectangle 75" hidden="1"/>
            <p:cNvSpPr>
              <a:spLocks noChangeArrowheads="1"/>
            </p:cNvSpPr>
            <p:nvPr userDrawn="1"/>
          </p:nvSpPr>
          <p:spPr bwMode="gray">
            <a:xfrm>
              <a:off x="5245" y="578"/>
              <a:ext cx="310"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grpSp>
      <p:grpSp>
        <p:nvGrpSpPr>
          <p:cNvPr id="39" name="McK Legend - Lines" hidden="1"/>
          <p:cNvGrpSpPr>
            <a:grpSpLocks/>
          </p:cNvGrpSpPr>
          <p:nvPr userDrawn="1"/>
        </p:nvGrpSpPr>
        <p:grpSpPr bwMode="auto">
          <a:xfrm>
            <a:off x="7939088" y="1052513"/>
            <a:ext cx="963612" cy="960437"/>
            <a:chOff x="4159" y="2378"/>
            <a:chExt cx="594" cy="593"/>
          </a:xfrm>
        </p:grpSpPr>
        <p:sp>
          <p:nvSpPr>
            <p:cNvPr id="40" name="Rectangle 77" hidden="1"/>
            <p:cNvSpPr>
              <a:spLocks noChangeArrowheads="1"/>
            </p:cNvSpPr>
            <p:nvPr/>
          </p:nvSpPr>
          <p:spPr bwMode="gray">
            <a:xfrm>
              <a:off x="4444" y="2378"/>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1" name="Rectangle 78" hidden="1"/>
            <p:cNvSpPr>
              <a:spLocks noChangeArrowheads="1"/>
            </p:cNvSpPr>
            <p:nvPr/>
          </p:nvSpPr>
          <p:spPr bwMode="gray">
            <a:xfrm>
              <a:off x="4444" y="253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2" name="Rectangle 79" hidden="1"/>
            <p:cNvSpPr>
              <a:spLocks noChangeArrowheads="1"/>
            </p:cNvSpPr>
            <p:nvPr/>
          </p:nvSpPr>
          <p:spPr bwMode="gray">
            <a:xfrm>
              <a:off x="4444" y="2697"/>
              <a:ext cx="309" cy="124"/>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3" name="Line 80" hidden="1"/>
            <p:cNvSpPr>
              <a:spLocks noChangeShapeType="1"/>
            </p:cNvSpPr>
            <p:nvPr/>
          </p:nvSpPr>
          <p:spPr bwMode="gray">
            <a:xfrm>
              <a:off x="4159" y="2444"/>
              <a:ext cx="22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 name="Line 81" hidden="1"/>
            <p:cNvSpPr>
              <a:spLocks noChangeShapeType="1"/>
            </p:cNvSpPr>
            <p:nvPr/>
          </p:nvSpPr>
          <p:spPr bwMode="gray">
            <a:xfrm>
              <a:off x="4159" y="2603"/>
              <a:ext cx="222"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5" name="Line 82" hidden="1"/>
            <p:cNvSpPr>
              <a:spLocks noChangeShapeType="1"/>
            </p:cNvSpPr>
            <p:nvPr/>
          </p:nvSpPr>
          <p:spPr bwMode="gray">
            <a:xfrm>
              <a:off x="4159" y="2763"/>
              <a:ext cx="22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6" name="Rectangle 83" hidden="1"/>
            <p:cNvSpPr>
              <a:spLocks noChangeArrowheads="1"/>
            </p:cNvSpPr>
            <p:nvPr/>
          </p:nvSpPr>
          <p:spPr bwMode="gray">
            <a:xfrm>
              <a:off x="4444" y="2856"/>
              <a:ext cx="309" cy="115"/>
            </a:xfrm>
            <a:prstGeom prst="rect">
              <a:avLst/>
            </a:prstGeom>
            <a:noFill/>
            <a:ln>
              <a:noFill/>
            </a:ln>
            <a:extLst>
              <a:ext uri="{909E8E84-426E-40dd-AFC4-6F175D3DCCD1}"/>
              <a:ext uri="{91240B29-F687-4f45-9708-019B960494DF}"/>
            </a:extLst>
          </p:spPr>
          <p:txBody>
            <a:bodyPr wrap="none" lIns="0" tIns="0" rIns="0" bIns="0">
              <a:spAutoFit/>
            </a:bodyPr>
            <a:lstStyle>
              <a:lvl1pPr defTabSz="87471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7471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7471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7471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7471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7471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defRPr/>
              </a:pPr>
              <a:r>
                <a:rPr lang="en-GB" sz="1200" dirty="0">
                  <a:latin typeface="Tahoma" panose="020B0604030504040204" pitchFamily="34" charset="0"/>
                </a:rPr>
                <a:t>Legend</a:t>
              </a:r>
            </a:p>
          </p:txBody>
        </p:sp>
        <p:sp>
          <p:nvSpPr>
            <p:cNvPr id="47" name="Line 84" hidden="1"/>
            <p:cNvSpPr>
              <a:spLocks noChangeShapeType="1"/>
            </p:cNvSpPr>
            <p:nvPr/>
          </p:nvSpPr>
          <p:spPr bwMode="gray">
            <a:xfrm>
              <a:off x="4159" y="2922"/>
              <a:ext cx="222" cy="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48" name="McK Sticker" hidden="1"/>
          <p:cNvGrpSpPr>
            <a:grpSpLocks/>
          </p:cNvGrpSpPr>
          <p:nvPr userDrawn="1"/>
        </p:nvGrpSpPr>
        <p:grpSpPr bwMode="auto">
          <a:xfrm>
            <a:off x="8294688" y="1077913"/>
            <a:ext cx="604837" cy="220662"/>
            <a:chOff x="5121" y="665"/>
            <a:chExt cx="373" cy="137"/>
          </a:xfrm>
        </p:grpSpPr>
        <p:sp>
          <p:nvSpPr>
            <p:cNvPr id="49" name="AutoShape 86" hidden="1"/>
            <p:cNvSpPr>
              <a:spLocks noChangeArrowheads="1"/>
            </p:cNvSpPr>
            <p:nvPr userDrawn="1"/>
          </p:nvSpPr>
          <p:spPr bwMode="auto">
            <a:xfrm>
              <a:off x="5121" y="665"/>
              <a:ext cx="373" cy="137"/>
            </a:xfrm>
            <a:prstGeom prst="leftRightArrow">
              <a:avLst>
                <a:gd name="adj1" fmla="val 100000"/>
                <a:gd name="adj2" fmla="val 0"/>
              </a:avLst>
            </a:prstGeom>
            <a:noFill/>
            <a:ln>
              <a:noFill/>
            </a:ln>
            <a:extLst>
              <a:ext uri="{909E8E84-426E-40dd-AFC4-6F175D3DCCD1}"/>
              <a:ext uri="{91240B29-F687-4f45-9708-019B960494DF}"/>
            </a:extLst>
          </p:spPr>
          <p:txBody>
            <a:bodyPr wrap="none" lIns="0" tIns="18000" rIns="0" bIns="18000" anchor="ctr">
              <a:spAutoFit/>
            </a:bodyPr>
            <a:lstStyle>
              <a:lvl1pPr defTabSz="804863"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804863"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804863"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804863"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804863"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defTabSz="804863"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r">
                <a:defRPr/>
              </a:pPr>
              <a:r>
                <a:rPr lang="en-GB" sz="1200" dirty="0">
                  <a:latin typeface="Tahoma" panose="020B0604030504040204" pitchFamily="34" charset="0"/>
                </a:rPr>
                <a:t>STICKER</a:t>
              </a:r>
            </a:p>
          </p:txBody>
        </p:sp>
        <p:cxnSp>
          <p:nvCxnSpPr>
            <p:cNvPr id="50" name="McK StickerE" hidden="1"/>
            <p:cNvCxnSpPr>
              <a:cxnSpLocks noChangeShapeType="1"/>
              <a:stCxn id="1037" idx="2"/>
              <a:endCxn id="1037" idx="0"/>
            </p:cNvCxnSpPr>
            <p:nvPr userDrawn="1"/>
          </p:nvCxnSpPr>
          <p:spPr bwMode="auto">
            <a:xfrm>
              <a:off x="5121" y="665"/>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cxnSp>
          <p:nvCxnSpPr>
            <p:cNvPr id="51" name="AutoShape 88" hidden="1"/>
            <p:cNvCxnSpPr>
              <a:cxnSpLocks noChangeShapeType="1"/>
              <a:stCxn id="1037" idx="4"/>
              <a:endCxn id="1037" idx="6"/>
            </p:cNvCxnSpPr>
            <p:nvPr userDrawn="1"/>
          </p:nvCxnSpPr>
          <p:spPr bwMode="auto">
            <a:xfrm>
              <a:off x="5121" y="802"/>
              <a:ext cx="373" cy="0"/>
            </a:xfrm>
            <a:prstGeom prst="straightConnector1">
              <a:avLst/>
            </a:prstGeom>
            <a:noFill/>
            <a:ln w="6350">
              <a:solidFill>
                <a:schemeClr val="tx1"/>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056124605"/>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48" y="176980"/>
            <a:ext cx="8455844" cy="3214539"/>
          </a:xfrm>
        </p:spPr>
        <p:txBody>
          <a:bodyPr anchor="ctr">
            <a:noAutofit/>
          </a:bodyPr>
          <a:lstStyle/>
          <a:p>
            <a:pPr algn="ctr"/>
            <a:r>
              <a:rPr lang="en-ZA" sz="2800" dirty="0">
                <a:solidFill>
                  <a:schemeClr val="tx1"/>
                </a:solidFill>
              </a:rPr>
              <a:t/>
            </a:r>
            <a:br>
              <a:rPr lang="en-ZA" sz="2800" dirty="0">
                <a:solidFill>
                  <a:schemeClr val="tx1"/>
                </a:solidFill>
              </a:rPr>
            </a:br>
            <a:r>
              <a:rPr lang="en-ZA" sz="2800" dirty="0" err="1">
                <a:solidFill>
                  <a:schemeClr val="tx1"/>
                </a:solidFill>
              </a:rPr>
              <a:t>nyda</a:t>
            </a:r>
            <a:r>
              <a:rPr lang="en-ZA" sz="2800" dirty="0">
                <a:solidFill>
                  <a:schemeClr val="tx1"/>
                </a:solidFill>
              </a:rPr>
              <a:t/>
            </a:r>
            <a:br>
              <a:rPr lang="en-ZA" sz="2800" dirty="0">
                <a:solidFill>
                  <a:schemeClr val="tx1"/>
                </a:solidFill>
              </a:rPr>
            </a:br>
            <a:r>
              <a:rPr lang="en-ZA" sz="2800" dirty="0">
                <a:solidFill>
                  <a:schemeClr val="tx1"/>
                </a:solidFill>
              </a:rPr>
              <a:t>Presentation to PORTFOLIO COMMITTEE</a:t>
            </a:r>
            <a:br>
              <a:rPr lang="en-ZA" sz="2800" dirty="0">
                <a:solidFill>
                  <a:schemeClr val="tx1"/>
                </a:solidFill>
              </a:rPr>
            </a:br>
            <a:r>
              <a:rPr lang="en-ZA" sz="2800" dirty="0">
                <a:solidFill>
                  <a:schemeClr val="tx1"/>
                </a:solidFill>
              </a:rPr>
              <a:t/>
            </a:r>
            <a:br>
              <a:rPr lang="en-ZA" sz="2800" dirty="0">
                <a:solidFill>
                  <a:schemeClr val="tx1"/>
                </a:solidFill>
              </a:rPr>
            </a:br>
            <a:r>
              <a:rPr lang="en-ZA" sz="2800">
                <a:solidFill>
                  <a:schemeClr val="tx1"/>
                </a:solidFill>
              </a:rPr>
              <a:t>QUARTER TWO </a:t>
            </a:r>
            <a:r>
              <a:rPr lang="en-ZA" sz="2800" dirty="0">
                <a:solidFill>
                  <a:schemeClr val="tx1"/>
                </a:solidFill>
              </a:rPr>
              <a:t>REPORT</a:t>
            </a:r>
            <a:br>
              <a:rPr lang="en-ZA" sz="2800" dirty="0">
                <a:solidFill>
                  <a:schemeClr val="tx1"/>
                </a:solidFill>
              </a:rPr>
            </a:br>
            <a:r>
              <a:rPr lang="en-ZA" sz="2800" dirty="0">
                <a:solidFill>
                  <a:schemeClr val="tx1"/>
                </a:solidFill>
              </a:rPr>
              <a:t/>
            </a:r>
            <a:br>
              <a:rPr lang="en-ZA" sz="2800" dirty="0">
                <a:solidFill>
                  <a:schemeClr val="tx1"/>
                </a:solidFill>
              </a:rPr>
            </a:br>
            <a:r>
              <a:rPr lang="en-ZA" sz="2800" dirty="0">
                <a:solidFill>
                  <a:schemeClr val="tx1"/>
                </a:solidFill>
              </a:rPr>
              <a:t>2020 / 2021</a:t>
            </a:r>
            <a:r>
              <a:rPr lang="en-ZA" sz="2800" dirty="0"/>
              <a:t/>
            </a:r>
            <a:br>
              <a:rPr lang="en-ZA" sz="2800" dirty="0"/>
            </a:br>
            <a:r>
              <a:rPr lang="en-ZA" sz="2800" dirty="0"/>
              <a:t/>
            </a:r>
            <a:br>
              <a:rPr lang="en-ZA" sz="2800" dirty="0"/>
            </a:br>
            <a:endParaRPr lang="en-ZA" sz="2800" dirty="0"/>
          </a:p>
        </p:txBody>
      </p:sp>
    </p:spTree>
    <p:extLst>
      <p:ext uri="{BB962C8B-B14F-4D97-AF65-F5344CB8AC3E}">
        <p14:creationId xmlns:p14="http://schemas.microsoft.com/office/powerpoint/2010/main" xmlns="" val="316667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 Youth Employment Intervention</a:t>
            </a:r>
          </a:p>
        </p:txBody>
      </p:sp>
      <p:sp>
        <p:nvSpPr>
          <p:cNvPr id="3" name="Content Placeholder 2"/>
          <p:cNvSpPr>
            <a:spLocks noGrp="1"/>
          </p:cNvSpPr>
          <p:nvPr>
            <p:ph idx="1"/>
          </p:nvPr>
        </p:nvSpPr>
        <p:spPr>
          <a:xfrm>
            <a:off x="873843" y="1253718"/>
            <a:ext cx="7789863" cy="1661993"/>
          </a:xfrm>
        </p:spPr>
        <p:txBody>
          <a:bodyPr/>
          <a:lstStyle/>
          <a:p>
            <a:pPr algn="just">
              <a:buFont typeface="Arial" panose="020B0604020202020204" pitchFamily="34" charset="0"/>
              <a:buChar char="•"/>
            </a:pPr>
            <a:r>
              <a:rPr lang="en-GB" sz="1500" dirty="0"/>
              <a:t>Currently the Youth Employment Intervention is focussed on the development of the </a:t>
            </a:r>
            <a:r>
              <a:rPr lang="en-GB" sz="1500" dirty="0" err="1"/>
              <a:t>SAYouth.Mobi</a:t>
            </a:r>
            <a:r>
              <a:rPr lang="en-GB" sz="1500" dirty="0"/>
              <a:t>. This is a platform being developed by </a:t>
            </a:r>
            <a:r>
              <a:rPr lang="en-GB" sz="1500" dirty="0" err="1"/>
              <a:t>Harambee</a:t>
            </a:r>
            <a:r>
              <a:rPr lang="en-GB" sz="1500" dirty="0"/>
              <a:t>, NYDA, SALDRU, Tshepo 1 Million, Department of Employment. It was part of the announcements made at SONA 2020 and will be launched in the third quarter. It will create a platform for young people to build a profile for themselves and be connected to economic opportunities closest to where they live. </a:t>
            </a:r>
            <a:endParaRPr lang="en-US" sz="15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pic>
        <p:nvPicPr>
          <p:cNvPr id="5" name="Picture 4"/>
          <p:cNvPicPr>
            <a:picLocks noChangeAspect="1"/>
          </p:cNvPicPr>
          <p:nvPr/>
        </p:nvPicPr>
        <p:blipFill>
          <a:blip r:embed="rId2"/>
          <a:stretch>
            <a:fillRect/>
          </a:stretch>
        </p:blipFill>
        <p:spPr>
          <a:xfrm>
            <a:off x="2969343" y="2728200"/>
            <a:ext cx="2822572" cy="3992147"/>
          </a:xfrm>
          <a:prstGeom prst="rect">
            <a:avLst/>
          </a:prstGeom>
        </p:spPr>
      </p:pic>
    </p:spTree>
    <p:extLst>
      <p:ext uri="{BB962C8B-B14F-4D97-AF65-F5344CB8AC3E}">
        <p14:creationId xmlns:p14="http://schemas.microsoft.com/office/powerpoint/2010/main" xmlns="" val="85424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1000 Businesses in 100 Days Campaign</a:t>
            </a:r>
          </a:p>
        </p:txBody>
      </p:sp>
      <p:sp>
        <p:nvSpPr>
          <p:cNvPr id="3" name="Content Placeholder 2"/>
          <p:cNvSpPr>
            <a:spLocks noGrp="1"/>
          </p:cNvSpPr>
          <p:nvPr>
            <p:ph idx="1"/>
          </p:nvPr>
        </p:nvSpPr>
        <p:spPr>
          <a:xfrm>
            <a:off x="903339" y="1312711"/>
            <a:ext cx="7789863" cy="3877985"/>
          </a:xfrm>
        </p:spPr>
        <p:txBody>
          <a:bodyPr/>
          <a:lstStyle/>
          <a:p>
            <a:pPr algn="just">
              <a:buFont typeface="Arial" panose="020B0604020202020204" pitchFamily="34" charset="0"/>
              <a:buChar char="•"/>
            </a:pPr>
            <a:r>
              <a:rPr lang="en-US" dirty="0"/>
              <a:t>The 1000 Businesses in 100 Days campaign was announced in the State of the Nation 2020 by the President as one of the first initiatives of the Presidential Youth Employment Intervention. The original vision was to have 1000 businesses funded through an existing pipeline between February 14th (SONA) and June 16th (Youth Day). The hard lockdown meant almost 70 days were lost and the adjusted date agreed between the PMO and the NYDA was August 12th, International Youth Day. </a:t>
            </a:r>
          </a:p>
          <a:p>
            <a:pPr algn="just">
              <a:buFont typeface="Arial" panose="020B0604020202020204" pitchFamily="34" charset="0"/>
              <a:buChar char="•"/>
            </a:pPr>
            <a:endParaRPr lang="en-US" dirty="0"/>
          </a:p>
          <a:p>
            <a:pPr algn="just">
              <a:buFont typeface="Arial" panose="020B0604020202020204" pitchFamily="34" charset="0"/>
              <a:buChar char="•"/>
            </a:pPr>
            <a:r>
              <a:rPr lang="en-US" dirty="0"/>
              <a:t>The project was completed on the 12 August 2020 and the final report submitted.</a:t>
            </a:r>
          </a:p>
          <a:p>
            <a:pPr marL="0" indent="0" algn="just"/>
            <a:endParaRPr lang="en-US" dirty="0"/>
          </a:p>
          <a:p>
            <a:pPr algn="just"/>
            <a:r>
              <a:rPr lang="en-US" dirty="0"/>
              <a:t>•	Total approved applications: 1000</a:t>
            </a:r>
          </a:p>
          <a:p>
            <a:pPr algn="just"/>
            <a:r>
              <a:rPr lang="en-US" dirty="0"/>
              <a:t>•	Total expenditure: R46.9 million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62920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NYDA / NSFAS PARTNERSHIP</a:t>
            </a:r>
          </a:p>
        </p:txBody>
      </p:sp>
      <p:sp>
        <p:nvSpPr>
          <p:cNvPr id="3" name="Content Placeholder 2"/>
          <p:cNvSpPr>
            <a:spLocks noGrp="1"/>
          </p:cNvSpPr>
          <p:nvPr>
            <p:ph idx="1"/>
          </p:nvPr>
        </p:nvSpPr>
        <p:spPr>
          <a:xfrm>
            <a:off x="873843" y="1194724"/>
            <a:ext cx="7789863" cy="2769989"/>
          </a:xfrm>
        </p:spPr>
        <p:txBody>
          <a:bodyPr/>
          <a:lstStyle/>
          <a:p>
            <a:r>
              <a:rPr lang="en-GB" b="1" dirty="0"/>
              <a:t> </a:t>
            </a:r>
            <a:endParaRPr lang="en-US" dirty="0"/>
          </a:p>
          <a:p>
            <a:pPr algn="just">
              <a:buFont typeface="Arial" panose="020B0604020202020204" pitchFamily="34" charset="0"/>
              <a:buChar char="•"/>
            </a:pPr>
            <a:r>
              <a:rPr lang="en-GB" dirty="0"/>
              <a:t>The NYDA / NSFAS partnership has been run successfully for the last three years. Young people register through NYDA centres where they are assisted step by step by NSFAS staff in completing their application. Last year close to 120 000 young people applied for NSFAS through NYDA centres.</a:t>
            </a:r>
            <a:endParaRPr lang="en-US" dirty="0"/>
          </a:p>
          <a:p>
            <a:pPr marL="0" indent="0" algn="just"/>
            <a:endParaRPr lang="en-US" dirty="0"/>
          </a:p>
          <a:p>
            <a:pPr algn="just">
              <a:buFont typeface="Arial" panose="020B0604020202020204" pitchFamily="34" charset="0"/>
              <a:buChar char="•"/>
            </a:pPr>
            <a:r>
              <a:rPr lang="en-GB" dirty="0"/>
              <a:t>NSFAS has already opened applications for the 2021 academic year. We have been opened for NSFAS applications since 15 September 2020.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360928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846659"/>
          </a:xfrm>
        </p:spPr>
        <p:txBody>
          <a:bodyPr/>
          <a:lstStyle/>
          <a:p>
            <a:r>
              <a:rPr lang="en-US" b="1" dirty="0">
                <a:latin typeface="Gill Sans MT" panose="020B0502020104020203" pitchFamily="34" charset="0"/>
                <a:cs typeface="Arial" panose="020B0604020202020204" pitchFamily="34" charset="0"/>
              </a:rPr>
              <a:t>QUARTER TWO  PERFORMANCE REPORT 2020/21</a:t>
            </a:r>
          </a:p>
        </p:txBody>
      </p:sp>
      <p:sp>
        <p:nvSpPr>
          <p:cNvPr id="4" name="Slide Number Placeholder 3"/>
          <p:cNvSpPr>
            <a:spLocks noGrp="1"/>
          </p:cNvSpPr>
          <p:nvPr>
            <p:ph type="sldNum" sz="quarter" idx="12"/>
          </p:nvPr>
        </p:nvSpPr>
        <p:spPr/>
        <p:txBody>
          <a:bodyPr/>
          <a:lstStyle/>
          <a:p>
            <a:pPr>
              <a:defRPr/>
            </a:pPr>
            <a:endParaRPr lang="en-GB" altLang="en-US" sz="1000" dirty="0"/>
          </a:p>
        </p:txBody>
      </p:sp>
    </p:spTree>
    <p:extLst>
      <p:ext uri="{BB962C8B-B14F-4D97-AF65-F5344CB8AC3E}">
        <p14:creationId xmlns:p14="http://schemas.microsoft.com/office/powerpoint/2010/main" xmlns="" val="223120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816FE8-A868-4E71-8BE1-E255B120B605}" type="slidenum">
              <a:rPr lang="en-GB" smtClean="0">
                <a:solidFill>
                  <a:srgbClr val="D42E12"/>
                </a:solidFill>
              </a:rPr>
              <a:pPr/>
              <a:t>13</a:t>
            </a:fld>
            <a:endParaRPr lang="en-GB" dirty="0">
              <a:solidFill>
                <a:srgbClr val="D42E12"/>
              </a:solidFill>
            </a:endParaRPr>
          </a:p>
        </p:txBody>
      </p:sp>
      <p:sp>
        <p:nvSpPr>
          <p:cNvPr id="7" name="TextBox 6"/>
          <p:cNvSpPr txBox="1"/>
          <p:nvPr/>
        </p:nvSpPr>
        <p:spPr>
          <a:xfrm>
            <a:off x="337679" y="933332"/>
            <a:ext cx="8446417" cy="1849865"/>
          </a:xfrm>
          <a:prstGeom prst="rect">
            <a:avLst/>
          </a:prstGeom>
          <a:noFill/>
        </p:spPr>
        <p:txBody>
          <a:bodyPr wrap="square" rtlCol="0">
            <a:spAutoFit/>
          </a:bodyPr>
          <a:lstStyle/>
          <a:p>
            <a:pPr lvl="0" algn="just">
              <a:lnSpc>
                <a:spcPct val="107000"/>
              </a:lnSpc>
              <a:spcBef>
                <a:spcPts val="0"/>
              </a:spcBef>
              <a:spcAft>
                <a:spcPts val="1000"/>
              </a:spcAft>
              <a:defRPr/>
            </a:pPr>
            <a:r>
              <a:rPr lang="en-GB" sz="1400" dirty="0">
                <a:solidFill>
                  <a:srgbClr val="000000"/>
                </a:solidFill>
                <a:latin typeface="+mn-lt"/>
                <a:ea typeface="Calibri" panose="020F0502020204030204" pitchFamily="34" charset="0"/>
                <a:cs typeface="Calibri" panose="020F0502020204030204" pitchFamily="34" charset="0"/>
              </a:rPr>
              <a:t>In this period under review (April – September 2020) the NYDA has </a:t>
            </a:r>
            <a:r>
              <a:rPr lang="en-GB" sz="1400" b="1" dirty="0">
                <a:solidFill>
                  <a:srgbClr val="000000"/>
                </a:solidFill>
                <a:latin typeface="+mn-lt"/>
                <a:ea typeface="Calibri" panose="020F0502020204030204" pitchFamily="34" charset="0"/>
                <a:cs typeface="Calibri" panose="020F0502020204030204" pitchFamily="34" charset="0"/>
              </a:rPr>
              <a:t>25 KPIs</a:t>
            </a:r>
            <a:r>
              <a:rPr lang="en-GB" sz="1400" dirty="0">
                <a:solidFill>
                  <a:srgbClr val="000000"/>
                </a:solidFill>
                <a:latin typeface="+mn-lt"/>
                <a:ea typeface="Calibri" panose="020F0502020204030204" pitchFamily="34" charset="0"/>
                <a:cs typeface="Calibri" panose="020F0502020204030204" pitchFamily="34" charset="0"/>
              </a:rPr>
              <a:t>, of which </a:t>
            </a:r>
            <a:r>
              <a:rPr lang="en-GB" sz="1400" b="1" dirty="0">
                <a:solidFill>
                  <a:srgbClr val="000000"/>
                </a:solidFill>
                <a:latin typeface="+mn-lt"/>
                <a:ea typeface="Calibri" panose="020F0502020204030204" pitchFamily="34" charset="0"/>
                <a:cs typeface="Calibri" panose="020F0502020204030204" pitchFamily="34" charset="0"/>
              </a:rPr>
              <a:t>10 are met</a:t>
            </a:r>
            <a:r>
              <a:rPr lang="en-GB" sz="1400" dirty="0">
                <a:solidFill>
                  <a:srgbClr val="000000"/>
                </a:solidFill>
                <a:latin typeface="+mn-lt"/>
                <a:ea typeface="Calibri" panose="020F0502020204030204" pitchFamily="34" charset="0"/>
                <a:cs typeface="Calibri" panose="020F0502020204030204" pitchFamily="34" charset="0"/>
              </a:rPr>
              <a:t>, </a:t>
            </a:r>
            <a:r>
              <a:rPr lang="en-GB" sz="1400" b="1" dirty="0">
                <a:solidFill>
                  <a:srgbClr val="000000"/>
                </a:solidFill>
                <a:latin typeface="+mn-lt"/>
                <a:ea typeface="Calibri" panose="020F0502020204030204" pitchFamily="34" charset="0"/>
                <a:cs typeface="Calibri" panose="020F0502020204030204" pitchFamily="34" charset="0"/>
              </a:rPr>
              <a:t>5 are due in quarter 4 and 5 are</a:t>
            </a:r>
            <a:r>
              <a:rPr lang="en-GB" sz="1400" dirty="0">
                <a:solidFill>
                  <a:srgbClr val="000000"/>
                </a:solidFill>
                <a:latin typeface="+mn-lt"/>
                <a:ea typeface="Calibri" panose="020F0502020204030204" pitchFamily="34" charset="0"/>
                <a:cs typeface="Calibri" panose="020F0502020204030204" pitchFamily="34" charset="0"/>
              </a:rPr>
              <a:t> </a:t>
            </a:r>
            <a:r>
              <a:rPr lang="en-GB" sz="1400" b="1" dirty="0">
                <a:solidFill>
                  <a:srgbClr val="000000"/>
                </a:solidFill>
                <a:latin typeface="+mn-lt"/>
                <a:ea typeface="Calibri" panose="020F0502020204030204" pitchFamily="34" charset="0"/>
                <a:cs typeface="Calibri" panose="020F0502020204030204" pitchFamily="34" charset="0"/>
              </a:rPr>
              <a:t>met and exceeded</a:t>
            </a:r>
            <a:r>
              <a:rPr lang="en-GB" sz="1400" dirty="0">
                <a:solidFill>
                  <a:srgbClr val="000000"/>
                </a:solidFill>
                <a:latin typeface="+mn-lt"/>
                <a:ea typeface="Calibri" panose="020F0502020204030204" pitchFamily="34" charset="0"/>
                <a:cs typeface="Calibri" panose="020F0502020204030204" pitchFamily="34" charset="0"/>
              </a:rPr>
              <a:t>. The overall achievement is </a:t>
            </a:r>
            <a:r>
              <a:rPr lang="en-GB" sz="1400" b="1" dirty="0">
                <a:solidFill>
                  <a:srgbClr val="000000"/>
                </a:solidFill>
                <a:latin typeface="+mn-lt"/>
                <a:ea typeface="Calibri" panose="020F0502020204030204" pitchFamily="34" charset="0"/>
                <a:cs typeface="Calibri" panose="020F0502020204030204" pitchFamily="34" charset="0"/>
              </a:rPr>
              <a:t>75%</a:t>
            </a:r>
            <a:r>
              <a:rPr lang="en-GB" sz="1400" dirty="0">
                <a:solidFill>
                  <a:srgbClr val="000000"/>
                </a:solidFill>
                <a:latin typeface="+mn-lt"/>
                <a:ea typeface="Calibri" panose="020F0502020204030204" pitchFamily="34" charset="0"/>
                <a:cs typeface="Calibri" panose="020F0502020204030204" pitchFamily="34" charset="0"/>
              </a:rPr>
              <a:t>. </a:t>
            </a:r>
            <a:r>
              <a:rPr lang="en-ZA" sz="1400" dirty="0">
                <a:solidFill>
                  <a:srgbClr val="000000"/>
                </a:solidFill>
                <a:latin typeface="+mn-lt"/>
              </a:rPr>
              <a:t>Implementation of most programmes started in Quarter 2 due to lockdown challenges hence the improved performance as compared to Quarter 1. </a:t>
            </a:r>
            <a:r>
              <a:rPr lang="en-GB" sz="1400" dirty="0">
                <a:solidFill>
                  <a:srgbClr val="000000"/>
                </a:solidFill>
                <a:latin typeface="+mn-lt"/>
                <a:ea typeface="Calibri" panose="020F0502020204030204" pitchFamily="34" charset="0"/>
                <a:cs typeface="Calibri" panose="020F0502020204030204" pitchFamily="34" charset="0"/>
              </a:rPr>
              <a:t>More stringent verification and data collection measures are  applied across all programmes. Catch up plan has been developed, targets not met will be monitored closely and be achieved by end of quarter 3.</a:t>
            </a:r>
          </a:p>
          <a:p>
            <a:pPr algn="just" eaLnBrk="1" hangingPunct="1"/>
            <a:endParaRPr lang="en-ZA" dirty="0">
              <a:solidFill>
                <a:srgbClr val="000000"/>
              </a:solidFill>
              <a:latin typeface="+mn-lt"/>
            </a:endParaRPr>
          </a:p>
        </p:txBody>
      </p:sp>
      <p:sp>
        <p:nvSpPr>
          <p:cNvPr id="8" name="Title 1"/>
          <p:cNvSpPr txBox="1">
            <a:spLocks/>
          </p:cNvSpPr>
          <p:nvPr/>
        </p:nvSpPr>
        <p:spPr bwMode="auto">
          <a:xfrm>
            <a:off x="83604" y="410898"/>
            <a:ext cx="65562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sz="2000" b="1">
                <a:solidFill>
                  <a:schemeClr val="folHlink"/>
                </a:solidFill>
                <a:latin typeface="+mj-lt"/>
                <a:ea typeface="ＭＳ Ｐゴシック" pitchFamily="-106" charset="-128"/>
                <a:cs typeface="ＭＳ Ｐゴシック" charset="0"/>
              </a:defRPr>
            </a:lvl1pPr>
            <a:lvl2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2pPr>
            <a:lvl3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3pPr>
            <a:lvl4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4pPr>
            <a:lvl5pPr algn="l" rtl="0" eaLnBrk="0" fontAlgn="base" hangingPunct="0">
              <a:spcBef>
                <a:spcPct val="0"/>
              </a:spcBef>
              <a:spcAft>
                <a:spcPct val="0"/>
              </a:spcAft>
              <a:defRPr sz="2000" b="1">
                <a:solidFill>
                  <a:schemeClr val="folHlink"/>
                </a:solidFill>
                <a:latin typeface="Tahoma" pitchFamily="-106" charset="0"/>
                <a:ea typeface="ＭＳ Ｐゴシック" pitchFamily="-106" charset="-128"/>
                <a:cs typeface="ＭＳ Ｐゴシック" charset="0"/>
              </a:defRPr>
            </a:lvl5pPr>
            <a:lvl6pPr marL="457200" algn="l" rtl="0" fontAlgn="base">
              <a:spcBef>
                <a:spcPct val="0"/>
              </a:spcBef>
              <a:spcAft>
                <a:spcPct val="0"/>
              </a:spcAft>
              <a:defRPr sz="2000" b="1">
                <a:solidFill>
                  <a:schemeClr val="folHlink"/>
                </a:solidFill>
                <a:latin typeface="Tahoma" pitchFamily="-106" charset="0"/>
              </a:defRPr>
            </a:lvl6pPr>
            <a:lvl7pPr marL="914400" algn="l" rtl="0" fontAlgn="base">
              <a:spcBef>
                <a:spcPct val="0"/>
              </a:spcBef>
              <a:spcAft>
                <a:spcPct val="0"/>
              </a:spcAft>
              <a:defRPr sz="2000" b="1">
                <a:solidFill>
                  <a:schemeClr val="folHlink"/>
                </a:solidFill>
                <a:latin typeface="Tahoma" pitchFamily="-106" charset="0"/>
              </a:defRPr>
            </a:lvl7pPr>
            <a:lvl8pPr marL="1371600" algn="l" rtl="0" fontAlgn="base">
              <a:spcBef>
                <a:spcPct val="0"/>
              </a:spcBef>
              <a:spcAft>
                <a:spcPct val="0"/>
              </a:spcAft>
              <a:defRPr sz="2000" b="1">
                <a:solidFill>
                  <a:schemeClr val="folHlink"/>
                </a:solidFill>
                <a:latin typeface="Tahoma" pitchFamily="-106" charset="0"/>
              </a:defRPr>
            </a:lvl8pPr>
            <a:lvl9pPr marL="1828800" algn="l" rtl="0" fontAlgn="base">
              <a:spcBef>
                <a:spcPct val="0"/>
              </a:spcBef>
              <a:spcAft>
                <a:spcPct val="0"/>
              </a:spcAft>
              <a:defRPr sz="2000" b="1">
                <a:solidFill>
                  <a:schemeClr val="folHlink"/>
                </a:solidFill>
                <a:latin typeface="Tahoma" pitchFamily="-106" charset="0"/>
              </a:defRPr>
            </a:lvl9pPr>
          </a:lstStyle>
          <a:p>
            <a:r>
              <a:rPr lang="en-ZA" kern="0" dirty="0">
                <a:latin typeface="+mn-lt"/>
              </a:rPr>
              <a:t>      2020/21  Q2 SUMMARY OF PERFORMANCE</a:t>
            </a:r>
          </a:p>
        </p:txBody>
      </p:sp>
      <p:pic>
        <p:nvPicPr>
          <p:cNvPr id="11" name="Picture 10"/>
          <p:cNvPicPr>
            <a:picLocks noChangeAspect="1"/>
          </p:cNvPicPr>
          <p:nvPr/>
        </p:nvPicPr>
        <p:blipFill>
          <a:blip r:embed="rId2"/>
          <a:stretch>
            <a:fillRect/>
          </a:stretch>
        </p:blipFill>
        <p:spPr>
          <a:xfrm>
            <a:off x="2162226" y="2552686"/>
            <a:ext cx="4584589" cy="3211958"/>
          </a:xfrm>
          <a:prstGeom prst="rect">
            <a:avLst/>
          </a:prstGeom>
        </p:spPr>
      </p:pic>
    </p:spTree>
    <p:extLst>
      <p:ext uri="{BB962C8B-B14F-4D97-AF65-F5344CB8AC3E}">
        <p14:creationId xmlns:p14="http://schemas.microsoft.com/office/powerpoint/2010/main" xmlns="" val="310581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8F0725-0307-411E-9717-9D51D1C2CD87}" type="slidenum">
              <a:rPr kumimoji="0" lang="en-GB" sz="1200" b="1" i="0" u="none" strike="noStrike" kern="1200" cap="none" spc="0" normalizeH="0" baseline="0" noProof="0">
                <a:ln>
                  <a:noFill/>
                </a:ln>
                <a:solidFill>
                  <a:srgbClr val="FF0000"/>
                </a:solidFill>
                <a:effectLst/>
                <a:uLnTx/>
                <a:uFillTx/>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1" i="0" u="none" strike="noStrike" kern="1200" cap="none" spc="0" normalizeH="0" baseline="0" noProof="0" dirty="0">
              <a:ln>
                <a:noFill/>
              </a:ln>
              <a:solidFill>
                <a:srgbClr val="FF0000"/>
              </a:solidFill>
              <a:effectLst/>
              <a:uLnTx/>
              <a:uFillTx/>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784821334"/>
              </p:ext>
            </p:extLst>
          </p:nvPr>
        </p:nvGraphicFramePr>
        <p:xfrm>
          <a:off x="57448" y="72762"/>
          <a:ext cx="8972251" cy="5698906"/>
        </p:xfrm>
        <a:graphic>
          <a:graphicData uri="http://schemas.openxmlformats.org/drawingml/2006/table">
            <a:tbl>
              <a:tblPr firstRow="1" firstCol="1" lastRow="1" lastCol="1" bandRow="1" bandCol="1">
                <a:tableStyleId>{21E4AEA4-8DFA-4A89-87EB-49C32662AFE0}</a:tableStyleId>
              </a:tblPr>
              <a:tblGrid>
                <a:gridCol w="1047130">
                  <a:extLst>
                    <a:ext uri="{9D8B030D-6E8A-4147-A177-3AD203B41FA5}">
                      <a16:colId xmlns:a16="http://schemas.microsoft.com/office/drawing/2014/main" xmlns="" val="20000"/>
                    </a:ext>
                  </a:extLst>
                </a:gridCol>
                <a:gridCol w="1409928">
                  <a:extLst>
                    <a:ext uri="{9D8B030D-6E8A-4147-A177-3AD203B41FA5}">
                      <a16:colId xmlns:a16="http://schemas.microsoft.com/office/drawing/2014/main" xmlns="" val="20001"/>
                    </a:ext>
                  </a:extLst>
                </a:gridCol>
                <a:gridCol w="1266264">
                  <a:extLst>
                    <a:ext uri="{9D8B030D-6E8A-4147-A177-3AD203B41FA5}">
                      <a16:colId xmlns:a16="http://schemas.microsoft.com/office/drawing/2014/main" xmlns="" val="20002"/>
                    </a:ext>
                  </a:extLst>
                </a:gridCol>
                <a:gridCol w="1279538">
                  <a:extLst>
                    <a:ext uri="{9D8B030D-6E8A-4147-A177-3AD203B41FA5}">
                      <a16:colId xmlns:a16="http://schemas.microsoft.com/office/drawing/2014/main" xmlns="" val="20003"/>
                    </a:ext>
                  </a:extLst>
                </a:gridCol>
                <a:gridCol w="1373847">
                  <a:extLst>
                    <a:ext uri="{9D8B030D-6E8A-4147-A177-3AD203B41FA5}">
                      <a16:colId xmlns:a16="http://schemas.microsoft.com/office/drawing/2014/main" xmlns="" val="20004"/>
                    </a:ext>
                  </a:extLst>
                </a:gridCol>
                <a:gridCol w="1303114">
                  <a:extLst>
                    <a:ext uri="{9D8B030D-6E8A-4147-A177-3AD203B41FA5}">
                      <a16:colId xmlns:a16="http://schemas.microsoft.com/office/drawing/2014/main" xmlns="" val="20005"/>
                    </a:ext>
                  </a:extLst>
                </a:gridCol>
                <a:gridCol w="1292430">
                  <a:extLst>
                    <a:ext uri="{9D8B030D-6E8A-4147-A177-3AD203B41FA5}">
                      <a16:colId xmlns:a16="http://schemas.microsoft.com/office/drawing/2014/main" xmlns="" val="1283128705"/>
                    </a:ext>
                  </a:extLst>
                </a:gridCol>
              </a:tblGrid>
              <a:tr h="408449">
                <a:tc gridSpan="7">
                  <a:txBody>
                    <a:bodyPr/>
                    <a:lstStyle/>
                    <a:p>
                      <a:pPr marR="46990" algn="ctr">
                        <a:lnSpc>
                          <a:spcPct val="115000"/>
                        </a:lnSpc>
                        <a:spcAft>
                          <a:spcPts val="0"/>
                        </a:spcAft>
                      </a:pPr>
                      <a:endParaRPr lang="en-ZA" sz="1050" dirty="0">
                        <a:solidFill>
                          <a:schemeClr val="tx1"/>
                        </a:solidFill>
                        <a:effectLst/>
                        <a:latin typeface="+mn-lt"/>
                      </a:endParaRPr>
                    </a:p>
                    <a:p>
                      <a:pPr marR="46990" algn="ctr">
                        <a:lnSpc>
                          <a:spcPct val="115000"/>
                        </a:lnSpc>
                        <a:spcAft>
                          <a:spcPts val="0"/>
                        </a:spcAft>
                      </a:pPr>
                      <a:r>
                        <a:rPr lang="en-ZA" sz="1050" dirty="0">
                          <a:solidFill>
                            <a:schemeClr val="tx1"/>
                          </a:solidFill>
                          <a:effectLst/>
                          <a:latin typeface="+mn-lt"/>
                        </a:rPr>
                        <a:t> </a:t>
                      </a:r>
                      <a:r>
                        <a:rPr lang="en-ZA" sz="2000" dirty="0">
                          <a:solidFill>
                            <a:schemeClr val="tx1"/>
                          </a:solidFill>
                          <a:effectLst/>
                          <a:latin typeface="+mn-lt"/>
                        </a:rPr>
                        <a:t>PROGRAMME AREA 1: ADMINISTRATION</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pPr marR="46990" algn="ctr">
                        <a:lnSpc>
                          <a:spcPct val="115000"/>
                        </a:lnSpc>
                        <a:spcAft>
                          <a:spcPts val="0"/>
                        </a:spcAft>
                      </a:pPr>
                      <a:endParaRPr lang="en-ZA" sz="2000" dirty="0">
                        <a:solidFill>
                          <a:schemeClr val="tx1"/>
                        </a:solidFill>
                        <a:effectLst/>
                        <a:latin typeface="+mn-lt"/>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extLst>
                  <a:ext uri="{0D108BD9-81ED-4DB2-BD59-A6C34878D82A}">
                    <a16:rowId xmlns:a16="http://schemas.microsoft.com/office/drawing/2014/main" xmlns="" val="10000"/>
                  </a:ext>
                </a:extLst>
              </a:tr>
              <a:tr h="657287">
                <a:tc>
                  <a:txBody>
                    <a:bodyPr/>
                    <a:lstStyle/>
                    <a:p>
                      <a:pPr marL="36000" marR="46990" algn="ctr">
                        <a:lnSpc>
                          <a:spcPct val="115000"/>
                        </a:lnSpc>
                        <a:spcAft>
                          <a:spcPts val="0"/>
                        </a:spcAft>
                      </a:pPr>
                      <a:r>
                        <a:rPr lang="en-ZA" sz="1100" b="1" dirty="0">
                          <a:solidFill>
                            <a:schemeClr val="tx1"/>
                          </a:solidFill>
                          <a:effectLst/>
                          <a:latin typeface="+mn-lt"/>
                        </a:rPr>
                        <a:t>OUTCOME </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OUTCOME INDICATOR</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YEAR</a:t>
                      </a:r>
                      <a:r>
                        <a:rPr lang="en-ZA" sz="1100" b="1" baseline="0" dirty="0">
                          <a:solidFill>
                            <a:schemeClr val="tx1"/>
                          </a:solidFill>
                          <a:effectLst/>
                          <a:latin typeface="+mn-lt"/>
                        </a:rPr>
                        <a:t> TO DATE TARGET</a:t>
                      </a:r>
                      <a:r>
                        <a:rPr lang="en-ZA" sz="1100" b="1" dirty="0">
                          <a:solidFill>
                            <a:schemeClr val="tx1"/>
                          </a:solidFill>
                          <a:effectLst/>
                          <a:latin typeface="+mn-lt"/>
                        </a:rPr>
                        <a:t>(Cumulative)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algn="ctr"/>
                      <a:r>
                        <a:rPr lang="en-ZA" sz="1100" b="1" dirty="0">
                          <a:latin typeface="+mn-lt"/>
                        </a:rPr>
                        <a:t>QUARTER</a:t>
                      </a:r>
                      <a:r>
                        <a:rPr lang="en-ZA" sz="1100" b="1" baseline="0" dirty="0">
                          <a:latin typeface="+mn-lt"/>
                        </a:rPr>
                        <a:t> 2 ACHIEVEMENT</a:t>
                      </a:r>
                      <a:endParaRPr lang="en-ZA" sz="1100" b="1" dirty="0">
                        <a:latin typeface="+mn-lt"/>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QUARTER 2 ACHIEVEMENT (Cumulative)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ea typeface="+mn-ea"/>
                          <a:cs typeface="+mn-cs"/>
                        </a:rPr>
                        <a:t>REASON</a:t>
                      </a:r>
                      <a:r>
                        <a:rPr lang="en-ZA" sz="1100" b="1" baseline="0" dirty="0">
                          <a:solidFill>
                            <a:schemeClr val="tx1"/>
                          </a:solidFill>
                          <a:effectLst/>
                          <a:latin typeface="+mn-lt"/>
                          <a:ea typeface="+mn-ea"/>
                          <a:cs typeface="+mn-cs"/>
                        </a:rPr>
                        <a:t> FOR VARIANCE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ea typeface="Calibri" panose="020F0502020204030204" pitchFamily="34" charset="0"/>
                          <a:cs typeface="Times New Roman" panose="02020603050405020304" pitchFamily="18" charset="0"/>
                        </a:rPr>
                        <a:t>CORRECTIVE MEASURES</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668082">
                <a:tc rowSpan="5">
                  <a:txBody>
                    <a:bodyPr/>
                    <a:lstStyle/>
                    <a:p>
                      <a:pPr marL="36000">
                        <a:lnSpc>
                          <a:spcPct val="115000"/>
                        </a:lnSpc>
                        <a:spcAft>
                          <a:spcPts val="1000"/>
                        </a:spcAft>
                      </a:pPr>
                      <a:r>
                        <a:rPr lang="en-GB" sz="1100" b="0" dirty="0">
                          <a:solidFill>
                            <a:schemeClr val="tx1"/>
                          </a:solidFill>
                          <a:effectLst/>
                          <a:latin typeface="+mn-lt"/>
                          <a:ea typeface="Calibri" panose="020F0502020204030204" pitchFamily="34" charset="0"/>
                        </a:rPr>
                        <a:t>An effective Agency characterised by good corporate governance and ethical leadership</a:t>
                      </a: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dirty="0">
                          <a:effectLst/>
                          <a:latin typeface="+mn-lt"/>
                          <a:ea typeface="Calibri" panose="020F0502020204030204" pitchFamily="34" charset="0"/>
                        </a:rPr>
                        <a:t>NYDA Quarterly Management Reports produced</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ZA" sz="1100" dirty="0">
                          <a:effectLst/>
                          <a:latin typeface="+mn-lt"/>
                          <a:ea typeface="Calibri" panose="020F0502020204030204" pitchFamily="34" charset="0"/>
                          <a:cs typeface="Calibri" panose="020F0502020204030204" pitchFamily="34" charset="0"/>
                        </a:rPr>
                        <a:t>1</a:t>
                      </a:r>
                      <a:endParaRPr lang="en-ZA" sz="11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None</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17780" marR="288290" indent="-17780">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met</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2"/>
                  </a:ext>
                </a:extLst>
              </a:tr>
              <a:tr h="652681">
                <a:tc vMerge="1">
                  <a:txBody>
                    <a:bodyPr/>
                    <a:lstStyle/>
                    <a:p>
                      <a:pPr marL="36000">
                        <a:lnSpc>
                          <a:spcPct val="115000"/>
                        </a:lnSpc>
                        <a:spcAft>
                          <a:spcPts val="1000"/>
                        </a:spcAft>
                      </a:pP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dirty="0">
                          <a:effectLst/>
                          <a:latin typeface="+mn-lt"/>
                          <a:ea typeface="Calibri" panose="020F0502020204030204" pitchFamily="34" charset="0"/>
                        </a:rPr>
                        <a:t>Implemented Annual Workplace Skills Plan</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Target Applicable in quarter 4</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093175">
                <a:tc vMerge="1">
                  <a:txBody>
                    <a:bodyPr/>
                    <a:lstStyle/>
                    <a:p>
                      <a:pPr marL="36000">
                        <a:lnSpc>
                          <a:spcPct val="115000"/>
                        </a:lnSpc>
                        <a:spcAft>
                          <a:spcPts val="1000"/>
                        </a:spcAft>
                      </a:pP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dirty="0">
                          <a:effectLst/>
                          <a:latin typeface="+mn-lt"/>
                          <a:ea typeface="Calibri" panose="020F0502020204030204" pitchFamily="34" charset="0"/>
                        </a:rPr>
                        <a:t>Developed and implemented Annual Procurement plan and produce quarterly reports</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Develop Annual Procurement Plan and approved Quarterly  </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Annual Procurement Plan and Quarterly Report produced </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dirty="0">
                          <a:effectLst/>
                          <a:latin typeface="+mn-lt"/>
                          <a:ea typeface="Calibri" panose="020F0502020204030204" pitchFamily="34" charset="0"/>
                          <a:cs typeface="Calibri" panose="020F0502020204030204" pitchFamily="34" charset="0"/>
                        </a:rPr>
                        <a:t>Annual Procurement Plan and Quarterly Report produced</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ZA" sz="1100" dirty="0">
                          <a:effectLst/>
                          <a:latin typeface="+mn-lt"/>
                          <a:ea typeface="Calibri" panose="020F0502020204030204" pitchFamily="34" charset="0"/>
                          <a:cs typeface="Times New Roman" panose="02020603050405020304" pitchFamily="18" charset="0"/>
                        </a:rPr>
                        <a:t>None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lnSpc>
                          <a:spcPct val="115000"/>
                        </a:lnSpc>
                        <a:spcAft>
                          <a:spcPts val="1000"/>
                        </a:spcAft>
                      </a:pPr>
                      <a:r>
                        <a:rPr lang="en-ZA" sz="1100" b="0" dirty="0">
                          <a:solidFill>
                            <a:schemeClr val="tx1"/>
                          </a:solidFill>
                          <a:effectLst/>
                          <a:latin typeface="+mn-lt"/>
                          <a:ea typeface="Calibri" panose="020F0502020204030204" pitchFamily="34" charset="0"/>
                          <a:cs typeface="Calibri" panose="020F0502020204030204" pitchFamily="34" charset="0"/>
                        </a:rPr>
                        <a:t>Target met</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r h="1364671">
                <a:tc vMerge="1">
                  <a:txBody>
                    <a:bodyPr/>
                    <a:lstStyle/>
                    <a:p>
                      <a:pPr marL="36000">
                        <a:lnSpc>
                          <a:spcPct val="115000"/>
                        </a:lnSpc>
                        <a:spcAft>
                          <a:spcPts val="1000"/>
                        </a:spcAft>
                      </a:pP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Value of funds sourced from public and private sectors to support the youth development programmes</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100" dirty="0">
                          <a:effectLst/>
                          <a:latin typeface="+mn-lt"/>
                          <a:ea typeface="Calibri" panose="020F0502020204030204" pitchFamily="34" charset="0"/>
                          <a:cs typeface="Calibri" panose="020F0502020204030204" pitchFamily="34" charset="0"/>
                        </a:rPr>
                        <a:t>R20 million</a:t>
                      </a:r>
                      <a:endParaRPr lang="en-ZA"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100" dirty="0">
                          <a:effectLst/>
                          <a:latin typeface="+mn-lt"/>
                          <a:ea typeface="Calibri" panose="020F0502020204030204" pitchFamily="34" charset="0"/>
                          <a:cs typeface="Calibri" panose="020F0502020204030204" pitchFamily="34" charset="0"/>
                        </a:rPr>
                        <a:t>R12 626 250</a:t>
                      </a:r>
                      <a:endParaRPr lang="en-ZA" sz="1100" dirty="0">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ZA" sz="1100" dirty="0">
                          <a:effectLst/>
                          <a:latin typeface="+mn-lt"/>
                          <a:ea typeface="Calibri" panose="020F0502020204030204" pitchFamily="34" charset="0"/>
                          <a:cs typeface="Times New Roman" panose="02020603050405020304" pitchFamily="18" charset="0"/>
                        </a:rPr>
                        <a:t>R12 626 250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ZA" sz="1100" dirty="0">
                          <a:effectLst/>
                          <a:latin typeface="+mn-lt"/>
                          <a:ea typeface="Calibri" panose="020F0502020204030204" pitchFamily="34" charset="0"/>
                          <a:cs typeface="Times New Roman" panose="02020603050405020304" pitchFamily="18" charset="0"/>
                        </a:rPr>
                        <a:t>Target not met due to outstanding partnership agreements sign off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Constantly making follow up with our  partners and a catch up plan has been developed to meet this target by end of quarter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851674129"/>
                  </a:ext>
                </a:extLst>
              </a:tr>
              <a:tr h="763963">
                <a:tc vMerge="1">
                  <a:txBody>
                    <a:bodyPr/>
                    <a:lstStyle/>
                    <a:p>
                      <a:pPr marL="36000">
                        <a:lnSpc>
                          <a:spcPct val="115000"/>
                        </a:lnSpc>
                        <a:spcAft>
                          <a:spcPts val="1000"/>
                        </a:spcAft>
                      </a:pP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b="0" dirty="0">
                          <a:solidFill>
                            <a:schemeClr val="tx1"/>
                          </a:solidFill>
                          <a:effectLst/>
                          <a:latin typeface="+mn-lt"/>
                          <a:ea typeface="Calibri" panose="020F0502020204030204" pitchFamily="34" charset="0"/>
                        </a:rPr>
                        <a:t>Number of SETA partnerships established </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1</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1</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None</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US" sz="1100" b="0" dirty="0">
                          <a:solidFill>
                            <a:schemeClr val="tx1"/>
                          </a:solidFill>
                          <a:effectLst/>
                          <a:latin typeface="+mn-lt"/>
                          <a:ea typeface="Calibri" panose="020F0502020204030204" pitchFamily="34" charset="0"/>
                        </a:rPr>
                        <a:t>Target met</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2288988390"/>
                  </a:ext>
                </a:extLst>
              </a:tr>
            </a:tbl>
          </a:graphicData>
        </a:graphic>
      </p:graphicFrame>
    </p:spTree>
    <p:extLst>
      <p:ext uri="{BB962C8B-B14F-4D97-AF65-F5344CB8AC3E}">
        <p14:creationId xmlns:p14="http://schemas.microsoft.com/office/powerpoint/2010/main" xmlns="" val="424700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6464300" y="6376988"/>
            <a:ext cx="19050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8F0725-0307-411E-9717-9D51D1C2CD87}" type="slidenum">
              <a:rPr kumimoji="0" lang="en-GB" sz="1200" b="1" i="0" u="none" strike="noStrike" kern="1200" cap="none" spc="0" normalizeH="0" baseline="0" noProof="0">
                <a:ln>
                  <a:noFill/>
                </a:ln>
                <a:solidFill>
                  <a:srgbClr val="FF0000"/>
                </a:solidFill>
                <a:effectLst/>
                <a:uLnTx/>
                <a:uFillTx/>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1" i="0" u="none" strike="noStrike" kern="1200" cap="none" spc="0" normalizeH="0" baseline="0" noProof="0" dirty="0">
              <a:ln>
                <a:noFill/>
              </a:ln>
              <a:solidFill>
                <a:srgbClr val="FF0000"/>
              </a:solidFill>
              <a:effectLst/>
              <a:uLnTx/>
              <a:uFillTx/>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81243295"/>
              </p:ext>
            </p:extLst>
          </p:nvPr>
        </p:nvGraphicFramePr>
        <p:xfrm>
          <a:off x="85059" y="161345"/>
          <a:ext cx="8725565" cy="6038026"/>
        </p:xfrm>
        <a:graphic>
          <a:graphicData uri="http://schemas.openxmlformats.org/drawingml/2006/table">
            <a:tbl>
              <a:tblPr firstRow="1" firstCol="1" lastRow="1" lastCol="1" bandRow="1" bandCol="1">
                <a:tableStyleId>{21E4AEA4-8DFA-4A89-87EB-49C32662AFE0}</a:tableStyleId>
              </a:tblPr>
              <a:tblGrid>
                <a:gridCol w="1184953">
                  <a:extLst>
                    <a:ext uri="{9D8B030D-6E8A-4147-A177-3AD203B41FA5}">
                      <a16:colId xmlns:a16="http://schemas.microsoft.com/office/drawing/2014/main" xmlns="" val="20000"/>
                    </a:ext>
                  </a:extLst>
                </a:gridCol>
                <a:gridCol w="1232831">
                  <a:extLst>
                    <a:ext uri="{9D8B030D-6E8A-4147-A177-3AD203B41FA5}">
                      <a16:colId xmlns:a16="http://schemas.microsoft.com/office/drawing/2014/main" xmlns="" val="20001"/>
                    </a:ext>
                  </a:extLst>
                </a:gridCol>
                <a:gridCol w="1143061">
                  <a:extLst>
                    <a:ext uri="{9D8B030D-6E8A-4147-A177-3AD203B41FA5}">
                      <a16:colId xmlns:a16="http://schemas.microsoft.com/office/drawing/2014/main" xmlns="" val="20003"/>
                    </a:ext>
                  </a:extLst>
                </a:gridCol>
                <a:gridCol w="1256769">
                  <a:extLst>
                    <a:ext uri="{9D8B030D-6E8A-4147-A177-3AD203B41FA5}">
                      <a16:colId xmlns:a16="http://schemas.microsoft.com/office/drawing/2014/main" xmlns="" val="20004"/>
                    </a:ext>
                  </a:extLst>
                </a:gridCol>
                <a:gridCol w="1262754">
                  <a:extLst>
                    <a:ext uri="{9D8B030D-6E8A-4147-A177-3AD203B41FA5}">
                      <a16:colId xmlns:a16="http://schemas.microsoft.com/office/drawing/2014/main" xmlns="" val="20005"/>
                    </a:ext>
                  </a:extLst>
                </a:gridCol>
                <a:gridCol w="1382445">
                  <a:extLst>
                    <a:ext uri="{9D8B030D-6E8A-4147-A177-3AD203B41FA5}">
                      <a16:colId xmlns:a16="http://schemas.microsoft.com/office/drawing/2014/main" xmlns="" val="2674692393"/>
                    </a:ext>
                  </a:extLst>
                </a:gridCol>
                <a:gridCol w="1262752">
                  <a:extLst>
                    <a:ext uri="{9D8B030D-6E8A-4147-A177-3AD203B41FA5}">
                      <a16:colId xmlns:a16="http://schemas.microsoft.com/office/drawing/2014/main" xmlns="" val="3358760585"/>
                    </a:ext>
                  </a:extLst>
                </a:gridCol>
              </a:tblGrid>
              <a:tr h="406267">
                <a:tc gridSpan="7">
                  <a:txBody>
                    <a:bodyPr/>
                    <a:lstStyle/>
                    <a:p>
                      <a:pPr marR="46990" algn="ctr">
                        <a:lnSpc>
                          <a:spcPct val="115000"/>
                        </a:lnSpc>
                        <a:spcAft>
                          <a:spcPts val="0"/>
                        </a:spcAft>
                      </a:pPr>
                      <a:endParaRPr lang="en-ZA" sz="1050" dirty="0">
                        <a:solidFill>
                          <a:schemeClr val="tx1"/>
                        </a:solidFill>
                        <a:effectLst/>
                        <a:latin typeface="+mn-lt"/>
                      </a:endParaRPr>
                    </a:p>
                    <a:p>
                      <a:pPr marR="46990" algn="ctr">
                        <a:lnSpc>
                          <a:spcPct val="115000"/>
                        </a:lnSpc>
                        <a:spcAft>
                          <a:spcPts val="0"/>
                        </a:spcAft>
                      </a:pPr>
                      <a:r>
                        <a:rPr lang="en-ZA" sz="1050" dirty="0">
                          <a:solidFill>
                            <a:schemeClr val="tx1"/>
                          </a:solidFill>
                          <a:effectLst/>
                          <a:latin typeface="+mn-lt"/>
                        </a:rPr>
                        <a:t> </a:t>
                      </a:r>
                      <a:r>
                        <a:rPr lang="en-ZA" sz="2000" dirty="0">
                          <a:solidFill>
                            <a:schemeClr val="tx1"/>
                          </a:solidFill>
                          <a:effectLst/>
                          <a:latin typeface="+mn-lt"/>
                        </a:rPr>
                        <a:t>PROGRAMME AREA 1: ADMINISTRATION</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pPr marR="46990" algn="ctr">
                        <a:lnSpc>
                          <a:spcPct val="115000"/>
                        </a:lnSpc>
                        <a:spcAft>
                          <a:spcPts val="0"/>
                        </a:spcAft>
                      </a:pPr>
                      <a:endParaRPr lang="en-ZA" sz="2400"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tc hMerge="1">
                  <a:txBody>
                    <a:bodyPr/>
                    <a:lstStyle/>
                    <a:p>
                      <a:pPr marR="46990" algn="ctr">
                        <a:lnSpc>
                          <a:spcPct val="115000"/>
                        </a:lnSpc>
                        <a:spcAft>
                          <a:spcPts val="0"/>
                        </a:spcAft>
                      </a:pP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tcPr>
                </a:tc>
                <a:extLst>
                  <a:ext uri="{0D108BD9-81ED-4DB2-BD59-A6C34878D82A}">
                    <a16:rowId xmlns:a16="http://schemas.microsoft.com/office/drawing/2014/main" xmlns="" val="10000"/>
                  </a:ext>
                </a:extLst>
              </a:tr>
              <a:tr h="796933">
                <a:tc>
                  <a:txBody>
                    <a:bodyPr/>
                    <a:lstStyle/>
                    <a:p>
                      <a:pPr marL="36000" marR="46990" algn="ctr">
                        <a:lnSpc>
                          <a:spcPct val="115000"/>
                        </a:lnSpc>
                        <a:spcAft>
                          <a:spcPts val="0"/>
                        </a:spcAft>
                      </a:pPr>
                      <a:r>
                        <a:rPr lang="en-ZA" sz="1100" b="1" dirty="0">
                          <a:solidFill>
                            <a:schemeClr val="tx1"/>
                          </a:solidFill>
                          <a:effectLst/>
                          <a:latin typeface="+mn-lt"/>
                        </a:rPr>
                        <a:t>OUTCOME </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OUTCOME INDICATOR</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YEAR</a:t>
                      </a:r>
                      <a:r>
                        <a:rPr lang="en-ZA" sz="1100" b="1" baseline="0" dirty="0">
                          <a:solidFill>
                            <a:schemeClr val="tx1"/>
                          </a:solidFill>
                          <a:effectLst/>
                          <a:latin typeface="+mn-lt"/>
                        </a:rPr>
                        <a:t> TO DATE TARGET</a:t>
                      </a:r>
                      <a:r>
                        <a:rPr lang="en-ZA" sz="1100" b="1" dirty="0">
                          <a:solidFill>
                            <a:schemeClr val="tx1"/>
                          </a:solidFill>
                          <a:effectLst/>
                          <a:latin typeface="+mn-lt"/>
                        </a:rPr>
                        <a:t>(Cumulative)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algn="ctr"/>
                      <a:r>
                        <a:rPr lang="en-ZA" sz="1100" b="1" dirty="0">
                          <a:solidFill>
                            <a:schemeClr val="tx1"/>
                          </a:solidFill>
                          <a:latin typeface="+mn-lt"/>
                        </a:rPr>
                        <a:t>QUARTER</a:t>
                      </a:r>
                      <a:r>
                        <a:rPr lang="en-ZA" sz="1100" b="1" baseline="0" dirty="0">
                          <a:solidFill>
                            <a:schemeClr val="tx1"/>
                          </a:solidFill>
                          <a:latin typeface="+mn-lt"/>
                        </a:rPr>
                        <a:t> 2 ACHIEVEMENT</a:t>
                      </a:r>
                      <a:endParaRPr lang="en-ZA" sz="1100" b="1" dirty="0">
                        <a:solidFill>
                          <a:schemeClr val="tx1"/>
                        </a:solidFill>
                        <a:latin typeface="+mn-lt"/>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QUARTER 2 ACHIEVEMENT (Cumulative)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ea typeface="+mn-ea"/>
                          <a:cs typeface="+mn-cs"/>
                        </a:rPr>
                        <a:t>REASON</a:t>
                      </a:r>
                      <a:r>
                        <a:rPr lang="en-ZA" sz="1100" b="1" baseline="0" dirty="0">
                          <a:solidFill>
                            <a:schemeClr val="tx1"/>
                          </a:solidFill>
                          <a:effectLst/>
                          <a:latin typeface="+mn-lt"/>
                          <a:ea typeface="+mn-ea"/>
                          <a:cs typeface="+mn-cs"/>
                        </a:rPr>
                        <a:t> FOR VARIANCE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ea typeface="Calibri" panose="020F0502020204030204" pitchFamily="34" charset="0"/>
                          <a:cs typeface="Times New Roman" panose="02020603050405020304" pitchFamily="18" charset="0"/>
                        </a:rPr>
                        <a:t>CORRECTIVE MEASURES</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tcPr>
                </a:tc>
                <a:extLst>
                  <a:ext uri="{0D108BD9-81ED-4DB2-BD59-A6C34878D82A}">
                    <a16:rowId xmlns:a16="http://schemas.microsoft.com/office/drawing/2014/main" xmlns="" val="10001"/>
                  </a:ext>
                </a:extLst>
              </a:tr>
              <a:tr h="812534">
                <a:tc rowSpan="4">
                  <a:txBody>
                    <a:bodyPr/>
                    <a:lstStyle/>
                    <a:p>
                      <a:pPr marL="3600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An effective Agency characterised by good corporate governance and ethical leadership</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b="0" dirty="0">
                          <a:solidFill>
                            <a:schemeClr val="tx1"/>
                          </a:solidFill>
                          <a:effectLst/>
                          <a:latin typeface="+mn-lt"/>
                          <a:ea typeface="Calibri" panose="020F0502020204030204" pitchFamily="34" charset="0"/>
                        </a:rPr>
                        <a:t>Number of Partnerships signed with technology companies</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Applicable in quarter 3, however 1partnership signed with  a technology  company</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Target Applicable in quarter 3, however 1 partnership  signed with  a technology  company</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Target Applicable in quarter 3, however 1partnership  signed with a technology  company</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4171958277"/>
                  </a:ext>
                </a:extLst>
              </a:tr>
              <a:tr h="812534">
                <a:tc vMerge="1">
                  <a:txBody>
                    <a:bodyPr/>
                    <a:lstStyle/>
                    <a:p>
                      <a:pPr marL="0" marR="0">
                        <a:lnSpc>
                          <a:spcPct val="115000"/>
                        </a:lnSpc>
                        <a:spcBef>
                          <a:spcPts val="0"/>
                        </a:spcBef>
                        <a:spcAft>
                          <a:spcPts val="1000"/>
                        </a:spcAft>
                      </a:pP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b="0" dirty="0">
                          <a:solidFill>
                            <a:schemeClr val="tx1"/>
                          </a:solidFill>
                          <a:effectLst/>
                          <a:latin typeface="+mn-lt"/>
                          <a:ea typeface="Calibri" panose="020F0502020204030204" pitchFamily="34" charset="0"/>
                        </a:rPr>
                        <a:t>Review and implement ICT Strategic Plan</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Review ICT Strategic Plan and  approved by Ops Exco</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Reviewed ICT Strategic Plan and approved by OPS EXCO</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solidFill>
                          <a:effectLst/>
                          <a:uLnTx/>
                          <a:uFillTx/>
                          <a:latin typeface="+mn-lt"/>
                          <a:ea typeface="Calibri" panose="020F0502020204030204" pitchFamily="34" charset="0"/>
                          <a:cs typeface="Calibri" panose="020F0502020204030204" pitchFamily="34" charset="0"/>
                        </a:rPr>
                        <a:t>Reviewed ICT Strategic Plan and approved by OPS EXCO</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spcAft>
                          <a:spcPts val="0"/>
                        </a:spcAft>
                      </a:pPr>
                      <a:r>
                        <a:rPr lang="en-US" sz="1100" b="0" dirty="0">
                          <a:solidFill>
                            <a:schemeClr val="tx1"/>
                          </a:solidFill>
                          <a:effectLst/>
                          <a:latin typeface="+mn-lt"/>
                          <a:ea typeface="Calibri" panose="020F0502020204030204" pitchFamily="34" charset="0"/>
                          <a:cs typeface="Calibri" panose="020F0502020204030204" pitchFamily="34" charset="0"/>
                        </a:rPr>
                        <a:t>Target met</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2"/>
                  </a:ext>
                </a:extLst>
              </a:tr>
              <a:tr h="1153102">
                <a:tc vMerge="1">
                  <a:txBody>
                    <a:bodyPr/>
                    <a:lstStyle/>
                    <a:p>
                      <a:pPr marL="0" marR="0">
                        <a:lnSpc>
                          <a:spcPct val="115000"/>
                        </a:lnSpc>
                        <a:spcBef>
                          <a:spcPts val="0"/>
                        </a:spcBef>
                        <a:spcAft>
                          <a:spcPts val="1000"/>
                        </a:spcAft>
                      </a:pPr>
                      <a:endParaRPr lang="en-US"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0"/>
                        </a:spcAft>
                      </a:pPr>
                      <a:r>
                        <a:rPr lang="en-GB" sz="1100" b="0" dirty="0">
                          <a:solidFill>
                            <a:schemeClr val="tx1"/>
                          </a:solidFill>
                          <a:effectLst/>
                          <a:latin typeface="+mn-lt"/>
                          <a:ea typeface="Calibri" panose="020F0502020204030204" pitchFamily="34" charset="0"/>
                        </a:rPr>
                        <a:t>Review and implement Integrated Communication and Marketing Strategy</a:t>
                      </a:r>
                    </a:p>
                    <a:p>
                      <a:pPr marL="0" marR="0">
                        <a:lnSpc>
                          <a:spcPct val="115000"/>
                        </a:lnSpc>
                        <a:spcBef>
                          <a:spcPts val="0"/>
                        </a:spcBef>
                        <a:spcAft>
                          <a:spcPts val="0"/>
                        </a:spcAft>
                      </a:pP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100" b="0" dirty="0">
                          <a:solidFill>
                            <a:schemeClr val="tx1"/>
                          </a:solidFill>
                          <a:effectLst/>
                          <a:latin typeface="+mn-lt"/>
                          <a:ea typeface="Calibri" panose="020F0502020204030204" pitchFamily="34" charset="0"/>
                          <a:cs typeface="Calibri" panose="020F0502020204030204" pitchFamily="34" charset="0"/>
                        </a:rPr>
                        <a:t>Review and implement Integrated Communication and Marketing Strategy</a:t>
                      </a:r>
                      <a:endParaRPr lang="en-ZA" sz="1100" b="0" dirty="0">
                        <a:solidFill>
                          <a:schemeClr val="tx1"/>
                        </a:solidFill>
                        <a:effectLst/>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r>
                        <a:rPr lang="en-GB" sz="1100" b="0" dirty="0">
                          <a:solidFill>
                            <a:schemeClr val="tx1"/>
                          </a:solidFill>
                          <a:effectLst/>
                          <a:latin typeface="+mn-lt"/>
                          <a:ea typeface="Calibri" panose="020F0502020204030204" pitchFamily="34" charset="0"/>
                          <a:cs typeface="Calibri" panose="020F0502020204030204" pitchFamily="34" charset="0"/>
                        </a:rPr>
                        <a:t>Reviewed and implemented Integrated Communication </a:t>
                      </a:r>
                      <a:r>
                        <a:rPr lang="en-US" sz="1100" b="0" i="0" u="none" strike="noStrike" baseline="0" dirty="0">
                          <a:solidFill>
                            <a:srgbClr val="000000"/>
                          </a:solidFill>
                          <a:latin typeface="+mn-lt"/>
                        </a:rPr>
                        <a:t>and Marketing Strategy 	</a:t>
                      </a:r>
                    </a:p>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 </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Reviewed and implemented Integrated Communication </a:t>
                      </a:r>
                      <a:r>
                        <a:rPr lang="en-US" sz="1100" b="0" i="0" u="none" strike="noStrike" baseline="0" dirty="0">
                          <a:solidFill>
                            <a:srgbClr val="000000"/>
                          </a:solidFill>
                          <a:latin typeface="+mn-lt"/>
                        </a:rPr>
                        <a:t>and Marketing Strategy 	</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 </a:t>
                      </a:r>
                    </a:p>
                    <a:p>
                      <a:pPr>
                        <a:lnSpc>
                          <a:spcPct val="115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gn="just">
                        <a:spcAft>
                          <a:spcPts val="0"/>
                        </a:spcAft>
                      </a:pPr>
                      <a:r>
                        <a:rPr lang="en-US" sz="1100" b="0">
                          <a:solidFill>
                            <a:schemeClr val="tx1"/>
                          </a:solidFill>
                          <a:effectLst/>
                          <a:latin typeface="+mn-lt"/>
                          <a:ea typeface="Calibri" panose="020F0502020204030204" pitchFamily="34" charset="0"/>
                          <a:cs typeface="Calibri" panose="020F0502020204030204" pitchFamily="34" charset="0"/>
                        </a:rPr>
                        <a:t>Target met</a:t>
                      </a:r>
                      <a:endParaRPr lang="en-ZA"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3"/>
                  </a:ext>
                </a:extLst>
              </a:tr>
              <a:tr h="1153102">
                <a:tc vMerge="1">
                  <a:txBody>
                    <a:bodyPr/>
                    <a:lstStyle/>
                    <a:p>
                      <a:pPr marL="0" marR="0">
                        <a:lnSpc>
                          <a:spcPct val="115000"/>
                        </a:lnSpc>
                        <a:spcBef>
                          <a:spcPts val="0"/>
                        </a:spcBef>
                        <a:spcAft>
                          <a:spcPts val="1000"/>
                        </a:spcAft>
                      </a:pP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1000"/>
                        </a:spcAft>
                      </a:pPr>
                      <a:r>
                        <a:rPr lang="en-GB" sz="1100" b="0" dirty="0">
                          <a:solidFill>
                            <a:schemeClr val="tx1"/>
                          </a:solidFill>
                          <a:effectLst/>
                          <a:latin typeface="+mn-lt"/>
                          <a:ea typeface="Calibri" panose="020F0502020204030204" pitchFamily="34" charset="0"/>
                        </a:rPr>
                        <a:t>Produce NYDA Strategic Risk register</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Applicable in quarter 4</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87979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91DB04-E2D3-4D5A-8713-5747841201D4}" type="slidenum">
              <a:rPr kumimoji="0" lang="en-GB" sz="1200" b="0" i="0" u="none" strike="noStrike" kern="1200" cap="none" spc="0" normalizeH="0" baseline="0" noProof="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514850983"/>
              </p:ext>
            </p:extLst>
          </p:nvPr>
        </p:nvGraphicFramePr>
        <p:xfrm>
          <a:off x="-2" y="110627"/>
          <a:ext cx="9039227" cy="6747372"/>
        </p:xfrm>
        <a:graphic>
          <a:graphicData uri="http://schemas.openxmlformats.org/drawingml/2006/table">
            <a:tbl>
              <a:tblPr firstRow="1" firstCol="1" lastRow="1" lastCol="1" bandRow="1" bandCol="1">
                <a:effectLst>
                  <a:innerShdw blurRad="63500" dist="50800" dir="18900000">
                    <a:prstClr val="black">
                      <a:alpha val="50000"/>
                    </a:prstClr>
                  </a:innerShdw>
                </a:effectLst>
                <a:tableStyleId>{5C22544A-7EE6-4342-B048-85BDC9FD1C3A}</a:tableStyleId>
              </a:tblPr>
              <a:tblGrid>
                <a:gridCol w="1187345">
                  <a:extLst>
                    <a:ext uri="{9D8B030D-6E8A-4147-A177-3AD203B41FA5}">
                      <a16:colId xmlns:a16="http://schemas.microsoft.com/office/drawing/2014/main" xmlns="" val="20000"/>
                    </a:ext>
                  </a:extLst>
                </a:gridCol>
                <a:gridCol w="1211603">
                  <a:extLst>
                    <a:ext uri="{9D8B030D-6E8A-4147-A177-3AD203B41FA5}">
                      <a16:colId xmlns:a16="http://schemas.microsoft.com/office/drawing/2014/main" xmlns="" val="20001"/>
                    </a:ext>
                  </a:extLst>
                </a:gridCol>
                <a:gridCol w="1554517">
                  <a:extLst>
                    <a:ext uri="{9D8B030D-6E8A-4147-A177-3AD203B41FA5}">
                      <a16:colId xmlns:a16="http://schemas.microsoft.com/office/drawing/2014/main" xmlns="" val="20003"/>
                    </a:ext>
                  </a:extLst>
                </a:gridCol>
                <a:gridCol w="1085101">
                  <a:extLst>
                    <a:ext uri="{9D8B030D-6E8A-4147-A177-3AD203B41FA5}">
                      <a16:colId xmlns:a16="http://schemas.microsoft.com/office/drawing/2014/main" xmlns="" val="20004"/>
                    </a:ext>
                  </a:extLst>
                </a:gridCol>
                <a:gridCol w="1339843">
                  <a:extLst>
                    <a:ext uri="{9D8B030D-6E8A-4147-A177-3AD203B41FA5}">
                      <a16:colId xmlns:a16="http://schemas.microsoft.com/office/drawing/2014/main" xmlns="" val="4048412926"/>
                    </a:ext>
                  </a:extLst>
                </a:gridCol>
                <a:gridCol w="1330409">
                  <a:extLst>
                    <a:ext uri="{9D8B030D-6E8A-4147-A177-3AD203B41FA5}">
                      <a16:colId xmlns:a16="http://schemas.microsoft.com/office/drawing/2014/main" xmlns="" val="20006"/>
                    </a:ext>
                  </a:extLst>
                </a:gridCol>
                <a:gridCol w="1330409">
                  <a:extLst>
                    <a:ext uri="{9D8B030D-6E8A-4147-A177-3AD203B41FA5}">
                      <a16:colId xmlns:a16="http://schemas.microsoft.com/office/drawing/2014/main" xmlns="" val="3653829686"/>
                    </a:ext>
                  </a:extLst>
                </a:gridCol>
              </a:tblGrid>
              <a:tr h="377748">
                <a:tc gridSpan="7">
                  <a:txBody>
                    <a:bodyPr/>
                    <a:lstStyle/>
                    <a:p>
                      <a:pPr marL="364490" marR="0" indent="-274320" algn="ctr">
                        <a:lnSpc>
                          <a:spcPct val="115000"/>
                        </a:lnSpc>
                        <a:spcBef>
                          <a:spcPts val="1000"/>
                        </a:spcBef>
                        <a:spcAft>
                          <a:spcPts val="0"/>
                        </a:spcAft>
                        <a:tabLst>
                          <a:tab pos="-138430" algn="l"/>
                        </a:tabLst>
                      </a:pPr>
                      <a:r>
                        <a:rPr lang="en-GB" sz="1600" b="1" dirty="0">
                          <a:solidFill>
                            <a:schemeClr val="tx1"/>
                          </a:solidFill>
                          <a:effectLst/>
                          <a:latin typeface="+mn-lt"/>
                          <a:ea typeface="Calibri" panose="020F0502020204030204" pitchFamily="34" charset="0"/>
                          <a:cs typeface="Calibri" panose="020F0502020204030204" pitchFamily="34" charset="0"/>
                        </a:rPr>
                        <a:t>PROGRAMME AREA</a:t>
                      </a:r>
                      <a:r>
                        <a:rPr lang="en-GB" sz="1600" b="1" baseline="0" dirty="0">
                          <a:solidFill>
                            <a:schemeClr val="tx1"/>
                          </a:solidFill>
                          <a:effectLst/>
                          <a:latin typeface="+mn-lt"/>
                          <a:ea typeface="Calibri" panose="020F0502020204030204" pitchFamily="34" charset="0"/>
                          <a:cs typeface="Calibri" panose="020F0502020204030204" pitchFamily="34" charset="0"/>
                        </a:rPr>
                        <a:t> 2:</a:t>
                      </a:r>
                      <a:r>
                        <a:rPr lang="en-GB" sz="1600" b="1" dirty="0">
                          <a:solidFill>
                            <a:schemeClr val="tx1"/>
                          </a:solidFill>
                          <a:effectLst/>
                          <a:latin typeface="+mn-lt"/>
                          <a:ea typeface="Calibri" panose="020F0502020204030204" pitchFamily="34" charset="0"/>
                          <a:cs typeface="Calibri" panose="020F0502020204030204" pitchFamily="34" charset="0"/>
                        </a:rPr>
                        <a:t> DESIGN, DEVELOPMENT AND DELIVERY</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pPr marL="364490" marR="0" indent="-274320">
                        <a:lnSpc>
                          <a:spcPct val="115000"/>
                        </a:lnSpc>
                        <a:spcBef>
                          <a:spcPts val="1000"/>
                        </a:spcBef>
                        <a:spcAft>
                          <a:spcPts val="0"/>
                        </a:spcAft>
                        <a:tabLst>
                          <a:tab pos="-138430" algn="l"/>
                        </a:tabLs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4490" marR="0" indent="-274320" algn="ctr">
                        <a:lnSpc>
                          <a:spcPct val="115000"/>
                        </a:lnSpc>
                        <a:spcBef>
                          <a:spcPts val="1000"/>
                        </a:spcBef>
                        <a:spcAft>
                          <a:spcPts val="0"/>
                        </a:spcAft>
                        <a:tabLst>
                          <a:tab pos="-138430" algn="l"/>
                        </a:tabLst>
                      </a:pP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4490" marR="0" indent="-274320" algn="ctr">
                        <a:lnSpc>
                          <a:spcPct val="115000"/>
                        </a:lnSpc>
                        <a:spcBef>
                          <a:spcPts val="1000"/>
                        </a:spcBef>
                        <a:spcAft>
                          <a:spcPts val="0"/>
                        </a:spcAft>
                        <a:tabLst>
                          <a:tab pos="-138430" algn="l"/>
                        </a:tabLst>
                      </a:pP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0"/>
                  </a:ext>
                </a:extLst>
              </a:tr>
              <a:tr h="640662">
                <a:tc>
                  <a:txBody>
                    <a:bodyPr/>
                    <a:lstStyle/>
                    <a:p>
                      <a:pPr marL="36000" marR="46990" algn="ctr">
                        <a:lnSpc>
                          <a:spcPct val="115000"/>
                        </a:lnSpc>
                        <a:spcAft>
                          <a:spcPts val="0"/>
                        </a:spcAft>
                      </a:pPr>
                      <a:r>
                        <a:rPr lang="en-ZA" sz="1000" b="1" dirty="0">
                          <a:solidFill>
                            <a:schemeClr val="tx1"/>
                          </a:solidFill>
                          <a:effectLst/>
                          <a:latin typeface="+mn-lt"/>
                        </a:rPr>
                        <a:t>OUTCOME </a:t>
                      </a:r>
                      <a:endParaRPr lang="en-ZA" sz="10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000" b="1" dirty="0">
                          <a:solidFill>
                            <a:schemeClr val="tx1"/>
                          </a:solidFill>
                          <a:effectLst/>
                          <a:latin typeface="+mn-lt"/>
                        </a:rPr>
                        <a:t>OUTCOME INDICATOR</a:t>
                      </a:r>
                      <a:endParaRPr lang="en-ZA" sz="10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000" b="1" dirty="0">
                          <a:solidFill>
                            <a:schemeClr val="tx1"/>
                          </a:solidFill>
                          <a:effectLst/>
                          <a:latin typeface="+mn-lt"/>
                        </a:rPr>
                        <a:t>YEAR</a:t>
                      </a:r>
                      <a:r>
                        <a:rPr lang="en-ZA" sz="1000" b="1" baseline="0" dirty="0">
                          <a:solidFill>
                            <a:schemeClr val="tx1"/>
                          </a:solidFill>
                          <a:effectLst/>
                          <a:latin typeface="+mn-lt"/>
                        </a:rPr>
                        <a:t> TO DATE TARGET</a:t>
                      </a:r>
                      <a:r>
                        <a:rPr lang="en-ZA" sz="1000" b="1" dirty="0">
                          <a:solidFill>
                            <a:schemeClr val="tx1"/>
                          </a:solidFill>
                          <a:effectLst/>
                          <a:latin typeface="+mn-lt"/>
                        </a:rPr>
                        <a:t>(Cumulative)</a:t>
                      </a:r>
                      <a:endParaRPr lang="en-ZA" sz="10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algn="ctr"/>
                      <a:r>
                        <a:rPr lang="en-ZA" sz="1000" b="1" dirty="0">
                          <a:solidFill>
                            <a:schemeClr val="tx1"/>
                          </a:solidFill>
                          <a:latin typeface="+mn-lt"/>
                        </a:rPr>
                        <a:t>QUARTER</a:t>
                      </a:r>
                      <a:r>
                        <a:rPr lang="en-ZA" sz="1000" b="1" baseline="0" dirty="0">
                          <a:solidFill>
                            <a:schemeClr val="tx1"/>
                          </a:solidFill>
                          <a:latin typeface="+mn-lt"/>
                        </a:rPr>
                        <a:t> 2 ACHIEVEMENT</a:t>
                      </a:r>
                      <a:endParaRPr lang="en-ZA" sz="1000" b="1" dirty="0">
                        <a:solidFill>
                          <a:schemeClr val="tx1"/>
                        </a:solidFill>
                        <a:latin typeface="+mn-lt"/>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000" b="1" dirty="0">
                          <a:solidFill>
                            <a:schemeClr val="tx1"/>
                          </a:solidFill>
                          <a:effectLst/>
                          <a:latin typeface="+mn-lt"/>
                        </a:rPr>
                        <a:t>QUARTER 2 ACHIEVEMENT (Cumulative)</a:t>
                      </a:r>
                      <a:endParaRPr lang="en-ZA" sz="10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000" b="1" dirty="0">
                          <a:solidFill>
                            <a:schemeClr val="tx1"/>
                          </a:solidFill>
                          <a:effectLst/>
                          <a:latin typeface="+mn-lt"/>
                          <a:ea typeface="+mn-ea"/>
                          <a:cs typeface="+mn-cs"/>
                        </a:rPr>
                        <a:t>REASON</a:t>
                      </a:r>
                      <a:r>
                        <a:rPr lang="en-ZA" sz="1000" b="1" baseline="0" dirty="0">
                          <a:solidFill>
                            <a:schemeClr val="tx1"/>
                          </a:solidFill>
                          <a:effectLst/>
                          <a:latin typeface="+mn-lt"/>
                          <a:ea typeface="+mn-ea"/>
                          <a:cs typeface="+mn-cs"/>
                        </a:rPr>
                        <a:t> FOR VARIANCE</a:t>
                      </a:r>
                      <a:endParaRPr lang="en-ZA" sz="10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000" b="1" dirty="0">
                          <a:solidFill>
                            <a:schemeClr val="tx1"/>
                          </a:solidFill>
                          <a:effectLst/>
                          <a:latin typeface="+mn-lt"/>
                          <a:ea typeface="Calibri" panose="020F0502020204030204" pitchFamily="34" charset="0"/>
                          <a:cs typeface="Times New Roman" panose="02020603050405020304" pitchFamily="18" charset="0"/>
                        </a:rPr>
                        <a:t>CORRECTIVE MEASURES</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1104837">
                <a:tc rowSpan="5">
                  <a:txBody>
                    <a:bodyPr/>
                    <a:lstStyle/>
                    <a:p>
                      <a:pPr marL="36000">
                        <a:lnSpc>
                          <a:spcPct val="115000"/>
                        </a:lnSpc>
                        <a:spcAft>
                          <a:spcPts val="1000"/>
                        </a:spcAft>
                      </a:pPr>
                      <a:r>
                        <a:rPr lang="en-GB" sz="1100" b="0" dirty="0">
                          <a:solidFill>
                            <a:schemeClr val="tx1"/>
                          </a:solidFill>
                          <a:effectLst/>
                          <a:latin typeface="+mn-lt"/>
                          <a:ea typeface="Calibri" panose="020F0502020204030204" pitchFamily="34" charset="0"/>
                          <a:cs typeface="Calibri" panose="020F0502020204030204" pitchFamily="34" charset="0"/>
                        </a:rPr>
                        <a:t>Increased access to socio-economic opportunities, viable business opportunities and support for young people to participate in the economy</a:t>
                      </a:r>
                      <a:endParaRPr lang="en-ZA" sz="1100" b="0" kern="1200" dirty="0">
                        <a:solidFill>
                          <a:schemeClr val="tx1"/>
                        </a:solidFill>
                        <a:effectLst/>
                        <a:latin typeface="+mn-lt"/>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000" b="0" dirty="0">
                          <a:effectLst/>
                          <a:latin typeface="+mn-lt"/>
                          <a:ea typeface="Calibri" panose="020F0502020204030204" pitchFamily="34" charset="0"/>
                          <a:cs typeface="Calibri" panose="020F0502020204030204" pitchFamily="34" charset="0"/>
                        </a:rPr>
                        <a:t>Number of youth owned enterprises supported with financial interventions</a:t>
                      </a:r>
                      <a:endParaRPr lang="en-US" sz="1000" b="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715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467</a:t>
                      </a:r>
                    </a:p>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Grant= 376</a:t>
                      </a:r>
                    </a:p>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Relief Fund= 91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1424</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 </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Grant = 397</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 </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Relief fund =1027</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a:lnSpc>
                          <a:spcPct val="115000"/>
                        </a:lnSpc>
                        <a:spcAft>
                          <a:spcPts val="0"/>
                        </a:spcAft>
                      </a:pP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None </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Target met and exceeded</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2"/>
                  </a:ext>
                </a:extLst>
              </a:tr>
              <a:tr h="1477909">
                <a:tc vMerge="1">
                  <a:txBody>
                    <a:bodyPr/>
                    <a:lstStyle/>
                    <a:p>
                      <a:pPr marL="36000" algn="l" defTabSz="457200" rtl="0" eaLnBrk="1" latinLnBrk="0" hangingPunct="1">
                        <a:lnSpc>
                          <a:spcPct val="115000"/>
                        </a:lnSpc>
                        <a:spcAft>
                          <a:spcPts val="1000"/>
                        </a:spcAft>
                      </a:pPr>
                      <a:endParaRPr lang="en-ZA" sz="1200" b="1" kern="1200" dirty="0">
                        <a:solidFill>
                          <a:schemeClr val="tx1"/>
                        </a:solidFill>
                        <a:effectLst/>
                        <a:latin typeface="+mn-lt"/>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000" b="0" dirty="0">
                          <a:effectLst/>
                          <a:latin typeface="+mn-lt"/>
                          <a:ea typeface="Calibri" panose="020F0502020204030204" pitchFamily="34" charset="0"/>
                          <a:cs typeface="Calibri" panose="020F0502020204030204" pitchFamily="34" charset="0"/>
                        </a:rPr>
                        <a:t>Number of youth supported with Business Consultancy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145</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0</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0</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There were technical challenges with the Voucher Management System that impacted the programme  delivery through the  on line platform</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We have since designed an alternative manual system to be able to deliver on the programme while we resolve the ICT challenges </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3"/>
                  </a:ext>
                </a:extLst>
              </a:tr>
              <a:tr h="1104837">
                <a:tc vMerge="1">
                  <a:txBody>
                    <a:bodyPr/>
                    <a:lstStyle/>
                    <a:p>
                      <a:pPr marL="36000" algn="l" defTabSz="457200" rtl="0" eaLnBrk="1" latinLnBrk="0" hangingPunct="1">
                        <a:lnSpc>
                          <a:spcPct val="115000"/>
                        </a:lnSpc>
                        <a:spcAft>
                          <a:spcPts val="1000"/>
                        </a:spcAft>
                      </a:pPr>
                      <a:endParaRPr lang="en-ZA" sz="1200" b="1" kern="1200" dirty="0">
                        <a:solidFill>
                          <a:schemeClr val="tx1"/>
                        </a:solidFill>
                        <a:effectLst/>
                        <a:latin typeface="+mn-lt"/>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000" b="0" dirty="0">
                          <a:effectLst/>
                          <a:latin typeface="+mn-lt"/>
                          <a:ea typeface="Calibri" panose="020F0502020204030204" pitchFamily="34" charset="0"/>
                          <a:cs typeface="Calibri" panose="020F0502020204030204" pitchFamily="34" charset="0"/>
                        </a:rPr>
                        <a:t>Number of youth supported with non-financial business development interventions</a:t>
                      </a:r>
                      <a:endParaRPr lang="en-US" sz="1000" b="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a:solidFill>
                            <a:schemeClr val="tx1"/>
                          </a:solidFill>
                          <a:effectLst/>
                          <a:latin typeface="+mn-lt"/>
                          <a:ea typeface="Calibri" panose="020F0502020204030204" pitchFamily="34" charset="0"/>
                          <a:cs typeface="Calibri" panose="020F0502020204030204" pitchFamily="34" charset="0"/>
                        </a:rPr>
                        <a:t>145</a:t>
                      </a:r>
                      <a:endParaRPr lang="en-ZA" sz="10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88</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gn="just">
                        <a:spcBef>
                          <a:spcPts val="0"/>
                        </a:spcBef>
                        <a:spcAft>
                          <a:spcPts val="0"/>
                        </a:spcAft>
                      </a:pPr>
                      <a:r>
                        <a:rPr lang="en-US" sz="1000" b="0" dirty="0">
                          <a:solidFill>
                            <a:schemeClr val="tx1"/>
                          </a:solidFill>
                          <a:effectLst/>
                          <a:latin typeface="+mn-lt"/>
                          <a:ea typeface="Calibri" panose="020F0502020204030204" pitchFamily="34" charset="0"/>
                          <a:cs typeface="Calibri" panose="020F0502020204030204" pitchFamily="34" charset="0"/>
                        </a:rPr>
                        <a:t>Target not met due to COVID19 (lockdown) challenges</a:t>
                      </a: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r>
                        <a:rPr lang="en-US" sz="1000" b="0" dirty="0">
                          <a:solidFill>
                            <a:srgbClr val="000000"/>
                          </a:solidFill>
                          <a:effectLst/>
                          <a:latin typeface="+mn-lt"/>
                          <a:ea typeface="Calibri" panose="020F0502020204030204" pitchFamily="34" charset="0"/>
                        </a:rPr>
                        <a:t>Catch up plan developed to meet this target by end of quarter 3</a:t>
                      </a:r>
                      <a:endParaRPr lang="en-US" sz="1000" b="0" dirty="0">
                        <a:solidFill>
                          <a:schemeClr val="tx1"/>
                        </a:solidFill>
                        <a:effectLst/>
                        <a:latin typeface="+mn-lt"/>
                        <a:ea typeface="Calibri" panose="020F0502020204030204" pitchFamily="34" charset="0"/>
                        <a:cs typeface="Calibri" panose="020F0502020204030204" pitchFamily="34" charset="0"/>
                      </a:endParaRPr>
                    </a:p>
                  </a:txBody>
                  <a:tcPr marL="13170" marR="131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4"/>
                  </a:ext>
                </a:extLst>
              </a:tr>
              <a:tr h="1104837">
                <a:tc vMerge="1">
                  <a:txBody>
                    <a:bodyPr/>
                    <a:lstStyle/>
                    <a:p>
                      <a:pPr marL="36000">
                        <a:lnSpc>
                          <a:spcPct val="115000"/>
                        </a:lnSpc>
                        <a:spcAft>
                          <a:spcPts val="1000"/>
                        </a:spcAft>
                      </a:pPr>
                      <a:endParaRPr lang="en-ZA" sz="1100" b="0" kern="1200" dirty="0">
                        <a:solidFill>
                          <a:schemeClr val="tx1"/>
                        </a:solidFill>
                        <a:effectLst/>
                        <a:latin typeface="Gill Sans MT" panose="020B0502020104020203" pitchFamily="34" charset="0"/>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Number of jobs created and sustained through supporting entrepreneurs and enterprises</a:t>
                      </a:r>
                      <a:endParaRPr lang="en-US" sz="10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1113</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US" sz="1000" b="0" dirty="0">
                          <a:solidFill>
                            <a:schemeClr val="tx1"/>
                          </a:solidFill>
                          <a:effectLst/>
                          <a:latin typeface="+mn-lt"/>
                          <a:ea typeface="Calibri" panose="020F0502020204030204" pitchFamily="34" charset="0"/>
                          <a:cs typeface="Calibri" panose="020F0502020204030204" pitchFamily="34" charset="0"/>
                        </a:rPr>
                        <a:t>871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1740</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 </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None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met and exceeded</a:t>
                      </a:r>
                      <a:endParaRPr kumimoji="0" lang="en-ZA" sz="10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p>
                      <a:pPr>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5"/>
                  </a:ext>
                </a:extLst>
              </a:tr>
              <a:tr h="936542">
                <a:tc vMerge="1">
                  <a:txBody>
                    <a:bodyPr/>
                    <a:lstStyle/>
                    <a:p>
                      <a:pPr marL="36000">
                        <a:lnSpc>
                          <a:spcPct val="115000"/>
                        </a:lnSpc>
                        <a:spcAft>
                          <a:spcPts val="1000"/>
                        </a:spcAft>
                      </a:pPr>
                      <a:endParaRPr lang="en-ZA" sz="1100" b="0" kern="1200" dirty="0">
                        <a:solidFill>
                          <a:schemeClr val="tx1"/>
                        </a:solidFill>
                        <a:effectLst/>
                        <a:latin typeface="Gill Sans MT" panose="020B0502020104020203" pitchFamily="34" charset="0"/>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000" b="0">
                          <a:solidFill>
                            <a:schemeClr val="tx1"/>
                          </a:solidFill>
                          <a:effectLst/>
                          <a:latin typeface="+mn-lt"/>
                          <a:ea typeface="Calibri" panose="020F0502020204030204" pitchFamily="34" charset="0"/>
                          <a:cs typeface="Calibri" panose="020F0502020204030204" pitchFamily="34" charset="0"/>
                        </a:rPr>
                        <a:t>Number of jobs facilitated through placements in job opportunities</a:t>
                      </a:r>
                      <a:endParaRPr lang="en-US" sz="1000" b="0">
                        <a:solidFill>
                          <a:schemeClr val="tx1"/>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235</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000" b="0" dirty="0">
                          <a:solidFill>
                            <a:schemeClr val="tx1"/>
                          </a:solidFill>
                          <a:effectLst/>
                          <a:latin typeface="+mn-lt"/>
                          <a:ea typeface="Calibri" panose="020F0502020204030204" pitchFamily="34" charset="0"/>
                          <a:cs typeface="Calibri" panose="020F0502020204030204" pitchFamily="34" charset="0"/>
                        </a:rPr>
                        <a:t>787</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823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ZA" sz="1000" b="0" dirty="0">
                          <a:solidFill>
                            <a:schemeClr val="tx1"/>
                          </a:solidFill>
                          <a:effectLst/>
                          <a:latin typeface="+mn-lt"/>
                          <a:ea typeface="Calibri" panose="020F0502020204030204" pitchFamily="34" charset="0"/>
                          <a:cs typeface="Times New Roman" panose="02020603050405020304" pitchFamily="18" charset="0"/>
                        </a:rPr>
                        <a:t>None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gn="just">
                        <a:lnSpc>
                          <a:spcPct val="115000"/>
                        </a:lnSpc>
                        <a:spcAft>
                          <a:spcPts val="1000"/>
                        </a:spcAft>
                      </a:pPr>
                      <a:r>
                        <a:rPr lang="en-US" sz="1000" b="0" kern="1200" dirty="0">
                          <a:solidFill>
                            <a:schemeClr val="tx1"/>
                          </a:solidFill>
                          <a:effectLst/>
                          <a:latin typeface="+mn-lt"/>
                          <a:ea typeface="MS PGothic" panose="020B0600070205080204" pitchFamily="34" charset="-128"/>
                          <a:cs typeface="Calibri" panose="020F0502020204030204" pitchFamily="34" charset="0"/>
                        </a:rPr>
                        <a:t>Target met and exceeded</a:t>
                      </a:r>
                      <a:endParaRPr lang="en-ZA" sz="1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69185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91DB04-E2D3-4D5A-8713-5747841201D4}" type="slidenum">
              <a:rPr kumimoji="0" lang="en-GB" sz="1200" b="0" i="0" u="none" strike="noStrike" kern="1200" cap="none" spc="0" normalizeH="0" baseline="0" noProof="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1707320015"/>
              </p:ext>
            </p:extLst>
          </p:nvPr>
        </p:nvGraphicFramePr>
        <p:xfrm>
          <a:off x="109951" y="320938"/>
          <a:ext cx="8948324" cy="5174044"/>
        </p:xfrm>
        <a:graphic>
          <a:graphicData uri="http://schemas.openxmlformats.org/drawingml/2006/table">
            <a:tbl>
              <a:tblPr firstRow="1" firstCol="1" lastRow="1" lastCol="1" bandRow="1" bandCol="1">
                <a:effectLst>
                  <a:innerShdw blurRad="63500" dist="50800" dir="18900000">
                    <a:prstClr val="black">
                      <a:alpha val="50000"/>
                    </a:prstClr>
                  </a:innerShdw>
                </a:effectLst>
                <a:tableStyleId>{5C22544A-7EE6-4342-B048-85BDC9FD1C3A}</a:tableStyleId>
              </a:tblPr>
              <a:tblGrid>
                <a:gridCol w="968211">
                  <a:extLst>
                    <a:ext uri="{9D8B030D-6E8A-4147-A177-3AD203B41FA5}">
                      <a16:colId xmlns:a16="http://schemas.microsoft.com/office/drawing/2014/main" xmlns="" val="20000"/>
                    </a:ext>
                  </a:extLst>
                </a:gridCol>
                <a:gridCol w="1261001">
                  <a:extLst>
                    <a:ext uri="{9D8B030D-6E8A-4147-A177-3AD203B41FA5}">
                      <a16:colId xmlns:a16="http://schemas.microsoft.com/office/drawing/2014/main" xmlns="" val="20001"/>
                    </a:ext>
                  </a:extLst>
                </a:gridCol>
                <a:gridCol w="1623237">
                  <a:extLst>
                    <a:ext uri="{9D8B030D-6E8A-4147-A177-3AD203B41FA5}">
                      <a16:colId xmlns:a16="http://schemas.microsoft.com/office/drawing/2014/main" xmlns="" val="20003"/>
                    </a:ext>
                  </a:extLst>
                </a:gridCol>
                <a:gridCol w="1400175">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2876730565"/>
                    </a:ext>
                  </a:extLst>
                </a:gridCol>
                <a:gridCol w="1200150">
                  <a:extLst>
                    <a:ext uri="{9D8B030D-6E8A-4147-A177-3AD203B41FA5}">
                      <a16:colId xmlns:a16="http://schemas.microsoft.com/office/drawing/2014/main" xmlns="" val="20006"/>
                    </a:ext>
                  </a:extLst>
                </a:gridCol>
                <a:gridCol w="1123950">
                  <a:extLst>
                    <a:ext uri="{9D8B030D-6E8A-4147-A177-3AD203B41FA5}">
                      <a16:colId xmlns:a16="http://schemas.microsoft.com/office/drawing/2014/main" xmlns="" val="2242716550"/>
                    </a:ext>
                  </a:extLst>
                </a:gridCol>
              </a:tblGrid>
              <a:tr h="386246">
                <a:tc gridSpan="7">
                  <a:txBody>
                    <a:bodyPr/>
                    <a:lstStyle/>
                    <a:p>
                      <a:pPr marL="364490" marR="0" indent="-274320" algn="ctr">
                        <a:lnSpc>
                          <a:spcPct val="115000"/>
                        </a:lnSpc>
                        <a:spcBef>
                          <a:spcPts val="1000"/>
                        </a:spcBef>
                        <a:spcAft>
                          <a:spcPts val="0"/>
                        </a:spcAft>
                        <a:tabLst>
                          <a:tab pos="-138430" algn="l"/>
                        </a:tabLst>
                      </a:pPr>
                      <a:r>
                        <a:rPr lang="en-GB" sz="2400" b="1" dirty="0">
                          <a:solidFill>
                            <a:schemeClr val="tx1"/>
                          </a:solidFill>
                          <a:effectLst/>
                          <a:latin typeface="+mn-lt"/>
                          <a:ea typeface="Calibri" panose="020F0502020204030204" pitchFamily="34" charset="0"/>
                          <a:cs typeface="Calibri" panose="020F0502020204030204" pitchFamily="34" charset="0"/>
                        </a:rPr>
                        <a:t>PROGRAMME AREA</a:t>
                      </a:r>
                      <a:r>
                        <a:rPr lang="en-GB" sz="2400" b="1" baseline="0" dirty="0">
                          <a:solidFill>
                            <a:schemeClr val="tx1"/>
                          </a:solidFill>
                          <a:effectLst/>
                          <a:latin typeface="+mn-lt"/>
                          <a:ea typeface="Calibri" panose="020F0502020204030204" pitchFamily="34" charset="0"/>
                          <a:cs typeface="Calibri" panose="020F0502020204030204" pitchFamily="34" charset="0"/>
                        </a:rPr>
                        <a:t> 2:</a:t>
                      </a:r>
                      <a:r>
                        <a:rPr lang="en-GB" sz="2400" b="1" dirty="0">
                          <a:solidFill>
                            <a:schemeClr val="tx1"/>
                          </a:solidFill>
                          <a:effectLst/>
                          <a:latin typeface="+mn-lt"/>
                          <a:ea typeface="Calibri" panose="020F0502020204030204" pitchFamily="34" charset="0"/>
                          <a:cs typeface="Calibri" panose="020F0502020204030204" pitchFamily="34" charset="0"/>
                        </a:rPr>
                        <a:t> DESIGN, DEVELOPMENT AND DELIVERY</a:t>
                      </a: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pPr marL="364490" marR="0" indent="-274320">
                        <a:lnSpc>
                          <a:spcPct val="115000"/>
                        </a:lnSpc>
                        <a:spcBef>
                          <a:spcPts val="1000"/>
                        </a:spcBef>
                        <a:spcAft>
                          <a:spcPts val="0"/>
                        </a:spcAft>
                        <a:tabLst>
                          <a:tab pos="-138430" algn="l"/>
                        </a:tabLst>
                      </a:pPr>
                      <a:endParaRPr lang="en-GB"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4490" marR="0" indent="-274320" algn="ctr">
                        <a:lnSpc>
                          <a:spcPct val="115000"/>
                        </a:lnSpc>
                        <a:spcBef>
                          <a:spcPts val="1000"/>
                        </a:spcBef>
                        <a:spcAft>
                          <a:spcPts val="0"/>
                        </a:spcAft>
                        <a:tabLst>
                          <a:tab pos="-138430" algn="l"/>
                        </a:tabLst>
                      </a:pPr>
                      <a:endParaRPr lang="en-GB" sz="2400" b="1" dirty="0">
                        <a:solidFill>
                          <a:schemeClr val="tx1"/>
                        </a:solidFill>
                        <a:effectLst/>
                        <a:latin typeface="+mn-lt"/>
                        <a:ea typeface="Calibri" panose="020F0502020204030204" pitchFamily="34" charset="0"/>
                        <a:cs typeface="Calibri" panose="020F0502020204030204" pitchFamily="34"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hMerge="1">
                  <a:txBody>
                    <a:bodyPr/>
                    <a:lstStyle/>
                    <a:p>
                      <a:pPr marL="364490" marR="0" indent="-274320" algn="ctr">
                        <a:lnSpc>
                          <a:spcPct val="115000"/>
                        </a:lnSpc>
                        <a:spcBef>
                          <a:spcPts val="1000"/>
                        </a:spcBef>
                        <a:spcAft>
                          <a:spcPts val="0"/>
                        </a:spcAft>
                        <a:tabLst>
                          <a:tab pos="-138430" algn="l"/>
                        </a:tabLst>
                      </a:pPr>
                      <a:endParaRPr lang="en-GB" sz="2400" b="1" dirty="0">
                        <a:solidFill>
                          <a:schemeClr val="tx1"/>
                        </a:solidFill>
                        <a:effectLst/>
                        <a:latin typeface="+mn-lt"/>
                        <a:ea typeface="Calibri" panose="020F0502020204030204" pitchFamily="34" charset="0"/>
                        <a:cs typeface="Calibri" panose="020F0502020204030204" pitchFamily="34" charset="0"/>
                      </a:endParaRPr>
                    </a:p>
                  </a:txBody>
                  <a:tcPr marL="10366" marR="103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0"/>
                  </a:ext>
                </a:extLst>
              </a:tr>
              <a:tr h="436182">
                <a:tc>
                  <a:txBody>
                    <a:bodyPr/>
                    <a:lstStyle/>
                    <a:p>
                      <a:pPr marL="36000" marR="46990" algn="ctr">
                        <a:lnSpc>
                          <a:spcPct val="115000"/>
                        </a:lnSpc>
                        <a:spcAft>
                          <a:spcPts val="0"/>
                        </a:spcAft>
                      </a:pPr>
                      <a:r>
                        <a:rPr lang="en-ZA" sz="1100" b="1" dirty="0">
                          <a:solidFill>
                            <a:schemeClr val="tx1"/>
                          </a:solidFill>
                          <a:effectLst/>
                          <a:latin typeface="+mn-lt"/>
                        </a:rPr>
                        <a:t>OUTCOME </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OUTCOME INDICATOR</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YEAR</a:t>
                      </a:r>
                      <a:r>
                        <a:rPr lang="en-ZA" sz="1100" b="1" baseline="0" dirty="0">
                          <a:solidFill>
                            <a:schemeClr val="tx1"/>
                          </a:solidFill>
                          <a:effectLst/>
                          <a:latin typeface="+mn-lt"/>
                        </a:rPr>
                        <a:t> TO DATE TARGET</a:t>
                      </a:r>
                      <a:r>
                        <a:rPr lang="en-ZA" sz="1100" b="1" dirty="0">
                          <a:solidFill>
                            <a:schemeClr val="tx1"/>
                          </a:solidFill>
                          <a:effectLst/>
                          <a:latin typeface="+mn-lt"/>
                        </a:rPr>
                        <a:t>(Cumulative)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algn="ctr"/>
                      <a:r>
                        <a:rPr lang="en-ZA" sz="1100" b="1" dirty="0">
                          <a:solidFill>
                            <a:schemeClr val="tx1"/>
                          </a:solidFill>
                          <a:latin typeface="+mn-lt"/>
                        </a:rPr>
                        <a:t>QUARTER</a:t>
                      </a:r>
                      <a:r>
                        <a:rPr lang="en-ZA" sz="1100" b="1" baseline="0" dirty="0">
                          <a:solidFill>
                            <a:schemeClr val="tx1"/>
                          </a:solidFill>
                          <a:latin typeface="+mn-lt"/>
                        </a:rPr>
                        <a:t> 2 ACHIEVEMENT</a:t>
                      </a:r>
                      <a:endParaRPr lang="en-ZA" sz="1100" b="1" dirty="0">
                        <a:solidFill>
                          <a:schemeClr val="tx1"/>
                        </a:solidFill>
                        <a:latin typeface="+mn-lt"/>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rPr>
                        <a:t>QUARTER 2 ACHIEVEMENT (Cumulative)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ea typeface="+mn-ea"/>
                          <a:cs typeface="+mn-cs"/>
                        </a:rPr>
                        <a:t>REASON</a:t>
                      </a:r>
                      <a:r>
                        <a:rPr lang="en-ZA" sz="1100" b="1" baseline="0" dirty="0">
                          <a:solidFill>
                            <a:schemeClr val="tx1"/>
                          </a:solidFill>
                          <a:effectLst/>
                          <a:latin typeface="+mn-lt"/>
                          <a:ea typeface="+mn-ea"/>
                          <a:cs typeface="+mn-cs"/>
                        </a:rPr>
                        <a:t> FOR VARIANCE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tc>
                  <a:txBody>
                    <a:bodyPr/>
                    <a:lstStyle/>
                    <a:p>
                      <a:pPr marL="36000" marR="46990" algn="ctr">
                        <a:lnSpc>
                          <a:spcPct val="115000"/>
                        </a:lnSpc>
                        <a:spcAft>
                          <a:spcPts val="0"/>
                        </a:spcAft>
                      </a:pPr>
                      <a:r>
                        <a:rPr lang="en-ZA" sz="1100" b="1" dirty="0">
                          <a:solidFill>
                            <a:schemeClr val="tx1"/>
                          </a:solidFill>
                          <a:effectLst/>
                          <a:latin typeface="+mn-lt"/>
                          <a:ea typeface="Calibri" panose="020F0502020204030204" pitchFamily="34" charset="0"/>
                          <a:cs typeface="Times New Roman" panose="02020603050405020304" pitchFamily="18" charset="0"/>
                        </a:rPr>
                        <a:t>CORRECTIVE MEASURES</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l="100000" t="100000"/>
                      </a:path>
                      <a:tileRect r="-100000" b="-100000"/>
                    </a:gradFill>
                  </a:tcPr>
                </a:tc>
                <a:extLst>
                  <a:ext uri="{0D108BD9-81ED-4DB2-BD59-A6C34878D82A}">
                    <a16:rowId xmlns:a16="http://schemas.microsoft.com/office/drawing/2014/main" xmlns="" val="10001"/>
                  </a:ext>
                </a:extLst>
              </a:tr>
              <a:tr h="1664008">
                <a:tc rowSpan="2">
                  <a:txBody>
                    <a:bodyPr/>
                    <a:lstStyle/>
                    <a:p>
                      <a:pPr marL="36000" algn="l" defTabSz="457200" rtl="0" eaLnBrk="1" latinLnBrk="0" hangingPunct="1">
                        <a:lnSpc>
                          <a:spcPct val="115000"/>
                        </a:lnSpc>
                        <a:spcAft>
                          <a:spcPts val="1000"/>
                        </a:spcAft>
                      </a:pPr>
                      <a:r>
                        <a:rPr lang="en-GB" sz="1100" b="0" dirty="0">
                          <a:solidFill>
                            <a:schemeClr val="tx1"/>
                          </a:solidFill>
                          <a:effectLst/>
                          <a:latin typeface="+mn-lt"/>
                          <a:ea typeface="Calibri" panose="020F0502020204030204" pitchFamily="34" charset="0"/>
                        </a:rPr>
                        <a:t>Increased number of young people entering the job market trained</a:t>
                      </a:r>
                      <a:endParaRPr lang="en-ZA" sz="1100" b="0" kern="1200" dirty="0">
                        <a:solidFill>
                          <a:schemeClr val="tx1"/>
                        </a:solidFill>
                        <a:effectLst/>
                        <a:latin typeface="+mn-lt"/>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Number of young people capacitated with skills to enter the job market</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Applicable in quarter 3, however  42 </a:t>
                      </a: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young people  were capacitated with skills to enter the job market during this quarter</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42 young people were  capacitated with skills to enter the job market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42 young people were capacitated with skills to enter the job market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4"/>
                  </a:ext>
                </a:extLst>
              </a:tr>
              <a:tr h="890034">
                <a:tc vMerge="1">
                  <a:txBody>
                    <a:bodyPr/>
                    <a:lstStyle/>
                    <a:p>
                      <a:pPr marL="36000" algn="l" defTabSz="457200" rtl="0" eaLnBrk="1" latinLnBrk="0" hangingPunct="1">
                        <a:lnSpc>
                          <a:spcPct val="115000"/>
                        </a:lnSpc>
                        <a:spcAft>
                          <a:spcPts val="1000"/>
                        </a:spcAft>
                      </a:pPr>
                      <a:endParaRPr lang="en-ZA" sz="1100" b="0" kern="1200" dirty="0">
                        <a:solidFill>
                          <a:schemeClr val="tx1"/>
                        </a:solidFill>
                        <a:effectLst/>
                        <a:latin typeface="Gill Sans MT" panose="020B0502020104020203" pitchFamily="34" charset="0"/>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Number of young people capacitated with skills to participate in the economy</a:t>
                      </a:r>
                      <a:endParaRPr lang="en-US"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302  young people capacitated with skills to participate in the economy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302  young people capacitated with skills to participate in the economy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302  young people capacitated with skills to participate in the economy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846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91DB04-E2D3-4D5A-8713-5747841201D4}" type="slidenum">
              <a:rPr kumimoji="0" lang="en-GB" sz="1200" b="0" i="0" u="none" strike="noStrike" kern="1200" cap="none" spc="0" normalizeH="0" baseline="0" noProof="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074751153"/>
              </p:ext>
            </p:extLst>
          </p:nvPr>
        </p:nvGraphicFramePr>
        <p:xfrm>
          <a:off x="0" y="88817"/>
          <a:ext cx="9143999" cy="6779264"/>
        </p:xfrm>
        <a:graphic>
          <a:graphicData uri="http://schemas.openxmlformats.org/drawingml/2006/table">
            <a:tbl>
              <a:tblPr firstRow="1" firstCol="1" lastRow="1" lastCol="1" bandRow="1" bandCol="1">
                <a:tableStyleId>{5C22544A-7EE6-4342-B048-85BDC9FD1C3A}</a:tableStyleId>
              </a:tblPr>
              <a:tblGrid>
                <a:gridCol w="1194538">
                  <a:extLst>
                    <a:ext uri="{9D8B030D-6E8A-4147-A177-3AD203B41FA5}">
                      <a16:colId xmlns:a16="http://schemas.microsoft.com/office/drawing/2014/main" xmlns="" val="20000"/>
                    </a:ext>
                  </a:extLst>
                </a:gridCol>
                <a:gridCol w="1196237">
                  <a:extLst>
                    <a:ext uri="{9D8B030D-6E8A-4147-A177-3AD203B41FA5}">
                      <a16:colId xmlns:a16="http://schemas.microsoft.com/office/drawing/2014/main" xmlns="" val="20001"/>
                    </a:ext>
                  </a:extLst>
                </a:gridCol>
                <a:gridCol w="1666875">
                  <a:extLst>
                    <a:ext uri="{9D8B030D-6E8A-4147-A177-3AD203B41FA5}">
                      <a16:colId xmlns:a16="http://schemas.microsoft.com/office/drawing/2014/main" xmlns="" val="20003"/>
                    </a:ext>
                  </a:extLst>
                </a:gridCol>
                <a:gridCol w="1333500">
                  <a:extLst>
                    <a:ext uri="{9D8B030D-6E8A-4147-A177-3AD203B41FA5}">
                      <a16:colId xmlns:a16="http://schemas.microsoft.com/office/drawing/2014/main" xmlns="" val="20004"/>
                    </a:ext>
                  </a:extLst>
                </a:gridCol>
                <a:gridCol w="1543050">
                  <a:extLst>
                    <a:ext uri="{9D8B030D-6E8A-4147-A177-3AD203B41FA5}">
                      <a16:colId xmlns:a16="http://schemas.microsoft.com/office/drawing/2014/main" xmlns="" val="3912714786"/>
                    </a:ext>
                  </a:extLst>
                </a:gridCol>
                <a:gridCol w="1104900">
                  <a:extLst>
                    <a:ext uri="{9D8B030D-6E8A-4147-A177-3AD203B41FA5}">
                      <a16:colId xmlns:a16="http://schemas.microsoft.com/office/drawing/2014/main" xmlns="" val="20006"/>
                    </a:ext>
                  </a:extLst>
                </a:gridCol>
                <a:gridCol w="1104899">
                  <a:extLst>
                    <a:ext uri="{9D8B030D-6E8A-4147-A177-3AD203B41FA5}">
                      <a16:colId xmlns:a16="http://schemas.microsoft.com/office/drawing/2014/main" xmlns="" val="2002371666"/>
                    </a:ext>
                  </a:extLst>
                </a:gridCol>
              </a:tblGrid>
              <a:tr h="365811">
                <a:tc gridSpan="7">
                  <a:txBody>
                    <a:bodyPr/>
                    <a:lstStyle/>
                    <a:p>
                      <a:pPr marL="36000" marR="46990" algn="ctr">
                        <a:lnSpc>
                          <a:spcPct val="115000"/>
                        </a:lnSpc>
                        <a:spcAft>
                          <a:spcPts val="0"/>
                        </a:spcAft>
                      </a:pPr>
                      <a:r>
                        <a:rPr lang="en-ZA" sz="1000" b="1" dirty="0">
                          <a:solidFill>
                            <a:schemeClr val="tx1"/>
                          </a:solidFill>
                          <a:effectLst/>
                          <a:latin typeface="+mn-lt"/>
                        </a:rPr>
                        <a:t> </a:t>
                      </a:r>
                      <a:r>
                        <a:rPr lang="en-ZA" sz="2400" b="1" dirty="0">
                          <a:solidFill>
                            <a:schemeClr val="tx1"/>
                          </a:solidFill>
                          <a:effectLst/>
                          <a:latin typeface="+mn-lt"/>
                        </a:rPr>
                        <a:t>PROGRAMME AREA 3: NATIONAL YOUTH SERVICE</a:t>
                      </a: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hMerge="1">
                  <a:txBody>
                    <a:bodyPr/>
                    <a:lstStyle/>
                    <a:p>
                      <a:pPr marL="36000" marR="46990" algn="ctr">
                        <a:lnSpc>
                          <a:spcPct val="115000"/>
                        </a:lnSpc>
                        <a:spcAft>
                          <a:spcPts val="0"/>
                        </a:spcAft>
                      </a:pP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path path="circle">
                        <a:fillToRect l="100000" b="100000"/>
                      </a:path>
                      <a:tileRect t="-100000" r="-100000"/>
                    </a:gra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pPr marL="36000" marR="46990" algn="ctr">
                        <a:lnSpc>
                          <a:spcPct val="115000"/>
                        </a:lnSpc>
                        <a:spcAft>
                          <a:spcPts val="0"/>
                        </a:spcAft>
                      </a:pP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hMerge="1">
                  <a:txBody>
                    <a:bodyPr/>
                    <a:lstStyle/>
                    <a:p>
                      <a:pPr marL="36000" marR="46990" algn="ctr">
                        <a:lnSpc>
                          <a:spcPct val="115000"/>
                        </a:lnSpc>
                        <a:spcAft>
                          <a:spcPts val="0"/>
                        </a:spcAft>
                      </a:pP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hMerge="1">
                  <a:txBody>
                    <a:bodyPr/>
                    <a:lstStyle/>
                    <a:p>
                      <a:pPr marL="36000" marR="46990" algn="ctr">
                        <a:lnSpc>
                          <a:spcPct val="115000"/>
                        </a:lnSpc>
                        <a:spcAft>
                          <a:spcPts val="0"/>
                        </a:spcAft>
                      </a:pP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0"/>
                  </a:ext>
                </a:extLst>
              </a:tr>
              <a:tr h="550534">
                <a:tc>
                  <a:txBody>
                    <a:bodyPr/>
                    <a:lstStyle/>
                    <a:p>
                      <a:pPr marL="36000" marR="46990" algn="ctr">
                        <a:lnSpc>
                          <a:spcPct val="115000"/>
                        </a:lnSpc>
                        <a:spcAft>
                          <a:spcPts val="0"/>
                        </a:spcAft>
                      </a:pPr>
                      <a:r>
                        <a:rPr lang="en-ZA" sz="1100" b="1" dirty="0">
                          <a:solidFill>
                            <a:schemeClr val="tx1"/>
                          </a:solidFill>
                          <a:effectLst/>
                          <a:latin typeface="+mn-lt"/>
                        </a:rPr>
                        <a:t>OUTCOME </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rPr>
                        <a:t>OUTCOME INDICATOR</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rPr>
                        <a:t>YEAR</a:t>
                      </a:r>
                      <a:r>
                        <a:rPr lang="en-ZA" sz="1100" b="1" baseline="0" dirty="0">
                          <a:solidFill>
                            <a:schemeClr val="tx1"/>
                          </a:solidFill>
                          <a:effectLst/>
                          <a:latin typeface="+mn-lt"/>
                        </a:rPr>
                        <a:t> TO DATE TARGET</a:t>
                      </a:r>
                      <a:r>
                        <a:rPr lang="en-ZA" sz="1100" b="1" dirty="0">
                          <a:solidFill>
                            <a:schemeClr val="tx1"/>
                          </a:solidFill>
                          <a:effectLst/>
                          <a:latin typeface="+mn-lt"/>
                        </a:rPr>
                        <a:t>(Cumulative)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gn="ctr"/>
                      <a:r>
                        <a:rPr lang="en-ZA" sz="1100" b="1" dirty="0">
                          <a:solidFill>
                            <a:schemeClr val="tx1"/>
                          </a:solidFill>
                          <a:latin typeface="+mn-lt"/>
                        </a:rPr>
                        <a:t>QUARTER</a:t>
                      </a:r>
                      <a:r>
                        <a:rPr lang="en-ZA" sz="1100" b="1" baseline="0" dirty="0">
                          <a:solidFill>
                            <a:schemeClr val="tx1"/>
                          </a:solidFill>
                          <a:latin typeface="+mn-lt"/>
                        </a:rPr>
                        <a:t> 2 ACHIEVEMENT</a:t>
                      </a:r>
                      <a:endParaRPr lang="en-ZA" sz="1100" b="1" dirty="0">
                        <a:solidFill>
                          <a:schemeClr val="tx1"/>
                        </a:solidFill>
                        <a:latin typeface="+mn-lt"/>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rPr>
                        <a:t>QUARTER 2 ACHIEVEMENT (Cumulative)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ea typeface="+mn-ea"/>
                          <a:cs typeface="+mn-cs"/>
                        </a:rPr>
                        <a:t>REASON</a:t>
                      </a:r>
                      <a:r>
                        <a:rPr lang="en-ZA" sz="1100" b="1" baseline="0" dirty="0">
                          <a:solidFill>
                            <a:schemeClr val="tx1"/>
                          </a:solidFill>
                          <a:effectLst/>
                          <a:latin typeface="+mn-lt"/>
                          <a:ea typeface="+mn-ea"/>
                          <a:cs typeface="+mn-cs"/>
                        </a:rPr>
                        <a:t> FOR VARIANCE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ea typeface="Calibri" panose="020F0502020204030204" pitchFamily="34" charset="0"/>
                          <a:cs typeface="Times New Roman" panose="02020603050405020304" pitchFamily="18" charset="0"/>
                        </a:rPr>
                        <a:t>CORRECTIVE MEASURES</a:t>
                      </a:r>
                    </a:p>
                  </a:txBody>
                  <a:tcPr marL="13170" marR="131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1"/>
                  </a:ext>
                </a:extLst>
              </a:tr>
              <a:tr h="770172">
                <a:tc rowSpan="5">
                  <a:txBody>
                    <a:bodyPr/>
                    <a:lstStyle/>
                    <a:p>
                      <a:pPr marL="36000" algn="l" defTabSz="457200" rtl="0" eaLnBrk="1" latinLnBrk="0" hangingPunct="1">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Increased co-ordination and implementation of NYS programmes across all sectors of society  </a:t>
                      </a:r>
                      <a:endParaRPr lang="en-ZA" sz="1100" b="0" kern="1200" dirty="0">
                        <a:solidFill>
                          <a:schemeClr val="tx1"/>
                        </a:solidFill>
                        <a:effectLst/>
                        <a:latin typeface="+mn-lt"/>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Implemented NYS Communication and Marketing Strategy</a:t>
                      </a:r>
                      <a:endParaRPr lang="en-ZA" sz="1100" b="0" dirty="0">
                        <a:solidFill>
                          <a:schemeClr val="tx1"/>
                        </a:solidFill>
                        <a:effectLst/>
                        <a:latin typeface="+mn-lt"/>
                        <a:ea typeface="Calibri" panose="020F0502020204030204" pitchFamily="34" charset="0"/>
                        <a:cs typeface="Calibri" panose="020F0502020204030204" pitchFamily="34"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 </a:t>
                      </a: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20704" marR="20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Applicable in quarter 4</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None</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2"/>
                  </a:ext>
                </a:extLst>
              </a:tr>
              <a:tr h="731867">
                <a:tc vMerge="1">
                  <a:txBody>
                    <a:bodyPr/>
                    <a:lstStyle/>
                    <a:p>
                      <a:pPr marL="36000" algn="l" defTabSz="457200" rtl="0" eaLnBrk="1" latinLnBrk="0" hangingPunct="1">
                        <a:lnSpc>
                          <a:spcPct val="115000"/>
                        </a:lnSpc>
                        <a:spcAft>
                          <a:spcPts val="1000"/>
                        </a:spcAft>
                      </a:pPr>
                      <a:endParaRPr lang="en-ZA" sz="1200" b="0" kern="1200" dirty="0">
                        <a:solidFill>
                          <a:schemeClr val="tx1"/>
                        </a:solidFill>
                        <a:effectLst/>
                        <a:latin typeface="Calibri" panose="020F0502020204030204" pitchFamily="34" charset="0"/>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Number of National Youth Service projects registered</a:t>
                      </a:r>
                      <a:endParaRPr lang="en-ZA" sz="1100" b="0" dirty="0">
                        <a:solidFill>
                          <a:schemeClr val="tx1"/>
                        </a:solidFill>
                        <a:effectLst/>
                        <a:latin typeface="+mn-lt"/>
                        <a:ea typeface="Calibri" panose="020F0502020204030204" pitchFamily="34" charset="0"/>
                        <a:cs typeface="Calibri" panose="020F0502020204030204" pitchFamily="34" charset="0"/>
                      </a:endParaRPr>
                    </a:p>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 </a:t>
                      </a: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20704" marR="20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5</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25</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None</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gn="just">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met and exceeded</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3"/>
                  </a:ext>
                </a:extLst>
              </a:tr>
              <a:tr h="731867">
                <a:tc vMerge="1">
                  <a:txBody>
                    <a:bodyPr/>
                    <a:lstStyle/>
                    <a:p>
                      <a:pPr marL="36000" marR="0" lvl="0" indent="0" algn="l" defTabSz="457200" rtl="0" eaLnBrk="1" fontAlgn="auto" latinLnBrk="0" hangingPunct="1">
                        <a:lnSpc>
                          <a:spcPct val="115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Browallia New" panose="020B0604020202020204" pitchFamily="34" charset="-34"/>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100000" b="100000"/>
                      </a:path>
                      <a:tileRect t="-100000" r="-100000"/>
                    </a:gra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Number of partnerships coordinated to deliver on NYS programmes</a:t>
                      </a: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20704" marR="20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a:solidFill>
                            <a:schemeClr val="tx1"/>
                          </a:solidFill>
                          <a:effectLst/>
                          <a:latin typeface="+mn-lt"/>
                          <a:ea typeface="Calibri" panose="020F0502020204030204" pitchFamily="34" charset="0"/>
                          <a:cs typeface="Calibri" panose="020F0502020204030204" pitchFamily="34" charset="0"/>
                        </a:rPr>
                        <a:t>5</a:t>
                      </a:r>
                      <a:endParaRPr lang="en-ZA" sz="11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20</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20</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gn="just">
                        <a:lnSpc>
                          <a:spcPct val="115000"/>
                        </a:lnSpc>
                        <a:spcAft>
                          <a:spcPts val="1000"/>
                        </a:spcAft>
                      </a:pPr>
                      <a:r>
                        <a:rPr lang="en-ZA" sz="1100" b="0" dirty="0">
                          <a:solidFill>
                            <a:schemeClr val="tx1"/>
                          </a:solidFill>
                          <a:effectLst/>
                          <a:latin typeface="+mn-lt"/>
                          <a:ea typeface="Calibri" panose="020F0502020204030204" pitchFamily="34" charset="0"/>
                          <a:cs typeface="Calibri" panose="020F0502020204030204" pitchFamily="34" charset="0"/>
                        </a:rPr>
                        <a:t>Target met and exceeded</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4"/>
                  </a:ext>
                </a:extLst>
              </a:tr>
              <a:tr h="1504666">
                <a:tc vMerge="1">
                  <a:txBody>
                    <a:bodyPr/>
                    <a:lstStyle/>
                    <a:p>
                      <a:pPr marL="36000" algn="l" defTabSz="457200" rtl="0" eaLnBrk="1" latinLnBrk="0" hangingPunct="1">
                        <a:lnSpc>
                          <a:spcPct val="115000"/>
                        </a:lnSpc>
                        <a:spcAft>
                          <a:spcPts val="0"/>
                        </a:spcAft>
                      </a:pPr>
                      <a:endParaRPr lang="en-ZA" sz="1200" b="1" kern="1200" dirty="0">
                        <a:solidFill>
                          <a:schemeClr val="tx1"/>
                        </a:solidFill>
                        <a:effectLst/>
                        <a:latin typeface="+mn-lt"/>
                        <a:ea typeface="+mn-ea"/>
                        <a:cs typeface="+mn-cs"/>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Presidential Youth Service Programme designed</a:t>
                      </a: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20704" marR="20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100" b="0" dirty="0">
                          <a:solidFill>
                            <a:schemeClr val="tx1"/>
                          </a:solidFill>
                          <a:effectLst/>
                          <a:latin typeface="+mn-lt"/>
                          <a:ea typeface="Calibri" panose="020F0502020204030204" pitchFamily="34" charset="0"/>
                          <a:cs typeface="Calibri" panose="020F0502020204030204" pitchFamily="34" charset="0"/>
                        </a:rPr>
                        <a:t>Presidential Youth Service Programme designed</a:t>
                      </a:r>
                      <a:endParaRPr lang="en-ZA" sz="1100" b="0" dirty="0">
                        <a:solidFill>
                          <a:schemeClr val="tx1"/>
                        </a:solidFill>
                        <a:effectLst/>
                        <a:latin typeface="+mn-lt"/>
                        <a:ea typeface="Calibri" panose="020F0502020204030204" pitchFamily="34" charset="0"/>
                        <a:cs typeface="Calibri" panose="020F0502020204030204" pitchFamily="34" charset="0"/>
                      </a:endParaRPr>
                    </a:p>
                    <a:p>
                      <a:pPr>
                        <a:lnSpc>
                          <a:spcPct val="115000"/>
                        </a:lnSpc>
                        <a:spcAft>
                          <a:spcPts val="0"/>
                        </a:spcAft>
                      </a:pP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100" b="0" dirty="0">
                          <a:solidFill>
                            <a:schemeClr val="tx1"/>
                          </a:solidFill>
                          <a:effectLst/>
                          <a:latin typeface="+mn-lt"/>
                          <a:ea typeface="Calibri" panose="020F0502020204030204" pitchFamily="34" charset="0"/>
                          <a:cs typeface="Calibri" panose="020F0502020204030204" pitchFamily="34" charset="0"/>
                        </a:rPr>
                        <a:t>Presidential Youth Service Programme designed</a:t>
                      </a:r>
                      <a:endParaRPr lang="en-ZA" sz="1100" b="0" dirty="0">
                        <a:solidFill>
                          <a:schemeClr val="tx1"/>
                        </a:solidFill>
                        <a:effectLst/>
                        <a:latin typeface="+mn-lt"/>
                        <a:ea typeface="Calibri" panose="020F0502020204030204" pitchFamily="34" charset="0"/>
                        <a:cs typeface="Calibri" panose="020F0502020204030204" pitchFamily="34" charset="0"/>
                      </a:endParaRPr>
                    </a:p>
                    <a:p>
                      <a:pPr>
                        <a:lnSpc>
                          <a:spcPct val="115000"/>
                        </a:lnSpc>
                        <a:spcAft>
                          <a:spcPts val="0"/>
                        </a:spcAft>
                      </a:pP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100" b="0" dirty="0">
                          <a:solidFill>
                            <a:schemeClr val="tx1"/>
                          </a:solidFill>
                          <a:effectLst/>
                          <a:latin typeface="+mn-lt"/>
                          <a:ea typeface="Calibri" panose="020F0502020204030204" pitchFamily="34" charset="0"/>
                          <a:cs typeface="Calibri" panose="020F0502020204030204" pitchFamily="34" charset="0"/>
                        </a:rPr>
                        <a:t>Presidential Youth Service Programme designed</a:t>
                      </a:r>
                      <a:endParaRPr lang="en-ZA" sz="1100" b="0" dirty="0">
                        <a:solidFill>
                          <a:schemeClr val="tx1"/>
                        </a:solidFill>
                        <a:effectLst/>
                        <a:latin typeface="+mn-lt"/>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Target met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gn="just">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Target met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5"/>
                  </a:ext>
                </a:extLst>
              </a:tr>
              <a:tr h="1504666">
                <a:tc vMerge="1">
                  <a:txBody>
                    <a:bodyPr/>
                    <a:lstStyle/>
                    <a:p>
                      <a:pPr marL="36000" algn="l" defTabSz="457200" rtl="0" eaLnBrk="1" latinLnBrk="0" hangingPunct="1">
                        <a:lnSpc>
                          <a:spcPct val="115000"/>
                        </a:lnSpc>
                        <a:spcAft>
                          <a:spcPts val="0"/>
                        </a:spcAft>
                      </a:pPr>
                      <a:endParaRPr lang="en-ZA" sz="1100" b="0" kern="1200" dirty="0">
                        <a:solidFill>
                          <a:schemeClr val="tx1"/>
                        </a:solidFill>
                        <a:effectLst/>
                        <a:latin typeface="Gill Sans MT" panose="020B0502020104020203" pitchFamily="34" charset="0"/>
                        <a:ea typeface="+mn-ea"/>
                        <a:cs typeface="Calibri" panose="020F0502020204030204" pitchFamily="34" charset="0"/>
                      </a:endParaRPr>
                    </a:p>
                  </a:txBody>
                  <a:tcPr marL="10366" marR="103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Higher Education Youth Service programme designed</a:t>
                      </a:r>
                      <a:endParaRPr lang="en-ZA" sz="1100" b="0" dirty="0">
                        <a:solidFill>
                          <a:schemeClr val="tx1"/>
                        </a:solidFill>
                        <a:effectLst/>
                        <a:latin typeface="+mn-lt"/>
                        <a:ea typeface="Calibri" panose="020F0502020204030204" pitchFamily="34" charset="0"/>
                        <a:cs typeface="Calibri" panose="020F0502020204030204" pitchFamily="34" charset="0"/>
                      </a:endParaRPr>
                    </a:p>
                  </a:txBody>
                  <a:tcPr marL="20704" marR="207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Draft documents produced and shared with stakeholders</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Daft document produced but not yet shared with all stakeholders </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Daft document produced but not yet shared with all stakeholders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nSpc>
                          <a:spcPct val="115000"/>
                        </a:lnSpc>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Target was not met due to delayed</a:t>
                      </a:r>
                      <a:r>
                        <a:rPr lang="en-ZA" sz="1100" b="0" baseline="0" dirty="0">
                          <a:solidFill>
                            <a:schemeClr val="tx1"/>
                          </a:solidFill>
                          <a:effectLst/>
                          <a:latin typeface="+mn-lt"/>
                          <a:ea typeface="Calibri" panose="020F0502020204030204" pitchFamily="34" charset="0"/>
                          <a:cs typeface="Times New Roman" panose="02020603050405020304" pitchFamily="18" charset="0"/>
                        </a:rPr>
                        <a:t> Higher Education sector return.</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tc>
                  <a:txBody>
                    <a:bodyPr/>
                    <a:lstStyle/>
                    <a:p>
                      <a:pPr algn="just">
                        <a:spcAft>
                          <a:spcPts val="0"/>
                        </a:spcAft>
                      </a:pPr>
                      <a:r>
                        <a:rPr lang="en-ZA" sz="1100" b="0" dirty="0">
                          <a:solidFill>
                            <a:schemeClr val="tx1"/>
                          </a:solidFill>
                          <a:effectLst/>
                          <a:latin typeface="+mn-lt"/>
                          <a:ea typeface="Calibri" panose="020F0502020204030204" pitchFamily="34" charset="0"/>
                          <a:cs typeface="Times New Roman" panose="02020603050405020304" pitchFamily="18" charset="0"/>
                        </a:rPr>
                        <a:t>Catch-up plan has been developed to try and meet the target by end of quarter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tx2">
                        <a:lumMod val="20000"/>
                        <a:lumOff val="8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23021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81014" y="1203891"/>
            <a:ext cx="7789862" cy="2492990"/>
          </a:xfrm>
        </p:spPr>
        <p:txBody>
          <a:bodyPr/>
          <a:lstStyle/>
          <a:p>
            <a:pPr marL="514350" lvl="0" indent="-514350">
              <a:buFontTx/>
              <a:buAutoNum type="arabicPeriod"/>
            </a:pPr>
            <a:r>
              <a:rPr lang="en-US" dirty="0">
                <a:solidFill>
                  <a:srgbClr val="000000"/>
                </a:solidFill>
              </a:rPr>
              <a:t>Situational analysis </a:t>
            </a:r>
          </a:p>
          <a:p>
            <a:pPr marL="514350" lvl="0" indent="-514350">
              <a:buFontTx/>
              <a:buAutoNum type="arabicPeriod"/>
            </a:pPr>
            <a:r>
              <a:rPr lang="en-US" dirty="0">
                <a:solidFill>
                  <a:srgbClr val="000000"/>
                </a:solidFill>
              </a:rPr>
              <a:t>Impact of Covid-19 on NYDA Operations</a:t>
            </a:r>
          </a:p>
          <a:p>
            <a:pPr marL="514350" lvl="0" indent="-514350">
              <a:buFontTx/>
              <a:buAutoNum type="arabicPeriod"/>
            </a:pPr>
            <a:r>
              <a:rPr lang="en-US" dirty="0">
                <a:solidFill>
                  <a:srgbClr val="000000"/>
                </a:solidFill>
              </a:rPr>
              <a:t>Audit Outcomes</a:t>
            </a:r>
          </a:p>
          <a:p>
            <a:pPr marL="514350" indent="-514350">
              <a:buFontTx/>
              <a:buAutoNum type="arabicPeriod"/>
            </a:pPr>
            <a:r>
              <a:rPr lang="en-US" dirty="0"/>
              <a:t>Key program reporting</a:t>
            </a:r>
          </a:p>
          <a:p>
            <a:pPr marL="514350" indent="-514350">
              <a:buAutoNum type="arabicPeriod"/>
            </a:pPr>
            <a:r>
              <a:rPr lang="en-US" dirty="0"/>
              <a:t>Performance Information</a:t>
            </a:r>
          </a:p>
          <a:p>
            <a:pPr marL="514350" indent="-514350">
              <a:buAutoNum type="arabicPeriod"/>
            </a:pPr>
            <a:r>
              <a:rPr lang="en-US" dirty="0"/>
              <a:t>Financial Information</a:t>
            </a:r>
          </a:p>
          <a:p>
            <a:pPr marL="514350" indent="-514350">
              <a:buAutoNum type="arabicPeriod"/>
            </a:pPr>
            <a:r>
              <a:rPr lang="en-US" dirty="0"/>
              <a:t>Human Resources</a:t>
            </a:r>
          </a:p>
          <a:p>
            <a:pPr marL="514350" indent="-514350">
              <a:buAutoNum type="arabicPeriod"/>
            </a:pPr>
            <a:r>
              <a:rPr lang="en-US" dirty="0"/>
              <a:t>Questions</a:t>
            </a:r>
          </a:p>
          <a:p>
            <a:pPr marL="514350" indent="-514350">
              <a:buAutoNum type="arabicPeriod"/>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5EA2C9-F92E-4BE0-B04C-C5974B5B5BC5}" type="slidenum">
              <a:rPr kumimoji="0" lang="en-GB" altLang="en-US"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pic>
        <p:nvPicPr>
          <p:cNvPr id="5" name="Picture 4"/>
          <p:cNvPicPr>
            <a:picLocks noChangeAspect="1"/>
          </p:cNvPicPr>
          <p:nvPr/>
        </p:nvPicPr>
        <p:blipFill>
          <a:blip r:embed="rId2"/>
          <a:stretch>
            <a:fillRect/>
          </a:stretch>
        </p:blipFill>
        <p:spPr>
          <a:xfrm>
            <a:off x="481014" y="3522313"/>
            <a:ext cx="4464612" cy="2457435"/>
          </a:xfrm>
          <a:prstGeom prst="rect">
            <a:avLst/>
          </a:prstGeom>
        </p:spPr>
      </p:pic>
    </p:spTree>
    <p:extLst>
      <p:ext uri="{BB962C8B-B14F-4D97-AF65-F5344CB8AC3E}">
        <p14:creationId xmlns:p14="http://schemas.microsoft.com/office/powerpoint/2010/main" xmlns="" val="44252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xfrm>
            <a:off x="6464300" y="6376988"/>
            <a:ext cx="1905000" cy="1538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5BAAD5-5687-4904-9405-0F9831CA4C6D}" type="slidenum">
              <a:rPr kumimoji="0" lang="en-GB" sz="1000" i="0" u="none" strike="noStrike" kern="1200" cap="none" spc="0" normalizeH="0" baseline="0" noProof="0">
                <a:ln>
                  <a:noFill/>
                </a:ln>
                <a:solidFill>
                  <a:srgbClr val="FF0000"/>
                </a:solidFill>
                <a:effectLst/>
                <a:uLnTx/>
                <a:uFillTx/>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000" i="0" u="none" strike="noStrike" kern="1200" cap="none" spc="0" normalizeH="0" baseline="0" noProof="0" dirty="0">
              <a:ln>
                <a:noFill/>
              </a:ln>
              <a:solidFill>
                <a:srgbClr val="FF0000"/>
              </a:solidFill>
              <a:effectLst/>
              <a:uLnTx/>
              <a:uFillTx/>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01713145"/>
              </p:ext>
            </p:extLst>
          </p:nvPr>
        </p:nvGraphicFramePr>
        <p:xfrm>
          <a:off x="40943" y="138975"/>
          <a:ext cx="8903030" cy="6618441"/>
        </p:xfrm>
        <a:graphic>
          <a:graphicData uri="http://schemas.openxmlformats.org/drawingml/2006/table">
            <a:tbl>
              <a:tblPr firstRow="1" firstCol="1" lastRow="1" lastCol="1" bandRow="1" bandCol="1">
                <a:effectLst>
                  <a:innerShdw blurRad="63500" dist="50800" dir="18900000">
                    <a:prstClr val="black">
                      <a:alpha val="50000"/>
                    </a:prstClr>
                  </a:innerShdw>
                </a:effectLst>
              </a:tblPr>
              <a:tblGrid>
                <a:gridCol w="1180307">
                  <a:extLst>
                    <a:ext uri="{9D8B030D-6E8A-4147-A177-3AD203B41FA5}">
                      <a16:colId xmlns:a16="http://schemas.microsoft.com/office/drawing/2014/main" xmlns="" val="20000"/>
                    </a:ext>
                  </a:extLst>
                </a:gridCol>
                <a:gridCol w="144575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3"/>
                    </a:ext>
                  </a:extLst>
                </a:gridCol>
                <a:gridCol w="1228725">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4251987358"/>
                    </a:ext>
                  </a:extLst>
                </a:gridCol>
                <a:gridCol w="1114425">
                  <a:extLst>
                    <a:ext uri="{9D8B030D-6E8A-4147-A177-3AD203B41FA5}">
                      <a16:colId xmlns:a16="http://schemas.microsoft.com/office/drawing/2014/main" xmlns="" val="20006"/>
                    </a:ext>
                  </a:extLst>
                </a:gridCol>
                <a:gridCol w="1190623">
                  <a:extLst>
                    <a:ext uri="{9D8B030D-6E8A-4147-A177-3AD203B41FA5}">
                      <a16:colId xmlns:a16="http://schemas.microsoft.com/office/drawing/2014/main" xmlns="" val="1847779452"/>
                    </a:ext>
                  </a:extLst>
                </a:gridCol>
              </a:tblGrid>
              <a:tr h="353140">
                <a:tc gridSpan="7">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algn="ctr">
                        <a:lnSpc>
                          <a:spcPct val="115000"/>
                        </a:lnSpc>
                        <a:spcAft>
                          <a:spcPts val="1000"/>
                        </a:spcAft>
                      </a:pPr>
                      <a:r>
                        <a:rPr lang="en-ZA" sz="2400" b="1" dirty="0">
                          <a:solidFill>
                            <a:schemeClr val="tx1"/>
                          </a:solidFill>
                          <a:effectLst/>
                          <a:latin typeface="+mn-lt"/>
                        </a:rPr>
                        <a:t>PROGRAMME AREA 4: </a:t>
                      </a:r>
                      <a:r>
                        <a:rPr lang="en-ZA" sz="2400" b="1" baseline="0" dirty="0">
                          <a:solidFill>
                            <a:schemeClr val="tx1"/>
                          </a:solidFill>
                          <a:effectLst/>
                          <a:latin typeface="+mn-lt"/>
                        </a:rPr>
                        <a:t>RESEARCH AND POLICY</a:t>
                      </a: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hMerge="1">
                  <a:txBody>
                    <a:bodyPr/>
                    <a:lstStyle/>
                    <a:p>
                      <a:endParaRPr lang="en-ZA"/>
                    </a:p>
                  </a:txBody>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pPr algn="ctr">
                        <a:lnSpc>
                          <a:spcPct val="115000"/>
                        </a:lnSpc>
                        <a:spcAft>
                          <a:spcPts val="1000"/>
                        </a:spcAft>
                      </a:pP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hMerge="1">
                  <a:txBody>
                    <a:bodyPr/>
                    <a:lstStyle/>
                    <a:p>
                      <a:pPr algn="ctr">
                        <a:lnSpc>
                          <a:spcPct val="115000"/>
                        </a:lnSpc>
                        <a:spcAft>
                          <a:spcPts val="1000"/>
                        </a:spcAft>
                      </a:pP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hMerge="1">
                  <a:txBody>
                    <a:bodyPr/>
                    <a:lstStyle/>
                    <a:p>
                      <a:pPr algn="ctr">
                        <a:lnSpc>
                          <a:spcPct val="115000"/>
                        </a:lnSpc>
                        <a:spcAft>
                          <a:spcPts val="1000"/>
                        </a:spcAft>
                      </a:pPr>
                      <a:endParaRPr lang="en-ZA" sz="2400" b="1" dirty="0">
                        <a:solidFill>
                          <a:schemeClr val="tx1"/>
                        </a:solidFill>
                        <a:effectLst/>
                        <a:latin typeface="+mn-lt"/>
                        <a:ea typeface="Calibri" panose="020F0502020204030204" pitchFamily="34" charset="0"/>
                        <a:cs typeface="Times New Roman" panose="02020603050405020304" pitchFamily="18"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xmlns="" val="10000"/>
                  </a:ext>
                </a:extLst>
              </a:tr>
              <a:tr h="424844">
                <a:tc>
                  <a:txBody>
                    <a:bodyPr/>
                    <a:lstStyle/>
                    <a:p>
                      <a:pPr marL="36000" marR="46990" algn="ctr">
                        <a:lnSpc>
                          <a:spcPct val="115000"/>
                        </a:lnSpc>
                        <a:spcAft>
                          <a:spcPts val="0"/>
                        </a:spcAft>
                      </a:pPr>
                      <a:r>
                        <a:rPr lang="en-ZA" sz="1100" b="1" dirty="0">
                          <a:solidFill>
                            <a:schemeClr val="tx1"/>
                          </a:solidFill>
                          <a:effectLst/>
                          <a:latin typeface="+mn-lt"/>
                        </a:rPr>
                        <a:t>OUTCOME </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rPr>
                        <a:t>OUTCOME INDICATOR</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rPr>
                        <a:t>YEAR</a:t>
                      </a:r>
                      <a:r>
                        <a:rPr lang="en-ZA" sz="1100" b="1" baseline="0" dirty="0">
                          <a:solidFill>
                            <a:schemeClr val="tx1"/>
                          </a:solidFill>
                          <a:effectLst/>
                          <a:latin typeface="+mn-lt"/>
                        </a:rPr>
                        <a:t> TO DATE TARGET</a:t>
                      </a:r>
                      <a:r>
                        <a:rPr lang="en-ZA" sz="1100" b="1" dirty="0">
                          <a:solidFill>
                            <a:schemeClr val="tx1"/>
                          </a:solidFill>
                          <a:effectLst/>
                          <a:latin typeface="+mn-lt"/>
                        </a:rPr>
                        <a:t>(Cumulative)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gn="ctr"/>
                      <a:r>
                        <a:rPr lang="en-ZA" sz="1100" b="1" dirty="0">
                          <a:solidFill>
                            <a:schemeClr val="tx1"/>
                          </a:solidFill>
                          <a:latin typeface="+mn-lt"/>
                        </a:rPr>
                        <a:t>QUARTER</a:t>
                      </a:r>
                      <a:r>
                        <a:rPr lang="en-ZA" sz="1100" b="1" baseline="0" dirty="0">
                          <a:solidFill>
                            <a:schemeClr val="tx1"/>
                          </a:solidFill>
                          <a:latin typeface="+mn-lt"/>
                        </a:rPr>
                        <a:t> 2 ACHIEVEMENT</a:t>
                      </a:r>
                      <a:endParaRPr lang="en-ZA" sz="1100" b="1" dirty="0">
                        <a:solidFill>
                          <a:schemeClr val="tx1"/>
                        </a:solidFill>
                        <a:latin typeface="+mn-lt"/>
                      </a:endParaRP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rPr>
                        <a:t>QUARTER 2 ACHIEVEMENT (Cumulative)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ea typeface="+mn-ea"/>
                          <a:cs typeface="+mn-cs"/>
                        </a:rPr>
                        <a:t>REASON</a:t>
                      </a:r>
                      <a:r>
                        <a:rPr lang="en-ZA" sz="1100" b="1" baseline="0" dirty="0">
                          <a:solidFill>
                            <a:schemeClr val="tx1"/>
                          </a:solidFill>
                          <a:effectLst/>
                          <a:latin typeface="+mn-lt"/>
                          <a:ea typeface="+mn-ea"/>
                          <a:cs typeface="+mn-cs"/>
                        </a:rPr>
                        <a:t> FOR VARIANCE</a:t>
                      </a:r>
                      <a:endParaRPr lang="en-ZA" sz="1100" b="1" dirty="0">
                        <a:solidFill>
                          <a:schemeClr val="tx1"/>
                        </a:solidFill>
                        <a:effectLst/>
                        <a:latin typeface="+mn-lt"/>
                        <a:ea typeface="Calibri" panose="020F0502020204030204" pitchFamily="34" charset="0"/>
                        <a:cs typeface="Times New Roman" panose="02020603050405020304" pitchFamily="18" charset="0"/>
                      </a:endParaRP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36000" marR="46990" algn="ctr">
                        <a:lnSpc>
                          <a:spcPct val="115000"/>
                        </a:lnSpc>
                        <a:spcAft>
                          <a:spcPts val="0"/>
                        </a:spcAft>
                      </a:pPr>
                      <a:r>
                        <a:rPr lang="en-ZA" sz="1100" b="1" dirty="0">
                          <a:solidFill>
                            <a:schemeClr val="tx1"/>
                          </a:solidFill>
                          <a:effectLst/>
                          <a:latin typeface="+mn-lt"/>
                          <a:ea typeface="Calibri" panose="020F0502020204030204" pitchFamily="34" charset="0"/>
                          <a:cs typeface="Times New Roman" panose="02020603050405020304" pitchFamily="18" charset="0"/>
                        </a:rPr>
                        <a:t>CORRECTIVE MEASURES</a:t>
                      </a:r>
                    </a:p>
                  </a:txBody>
                  <a:tcPr marL="13170" marR="13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xmlns="" val="10001"/>
                  </a:ext>
                </a:extLst>
              </a:tr>
              <a:tr h="1122897">
                <a:tc rowSpan="4">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36000" marR="46990" algn="l" defTabSz="457200" rtl="0" eaLnBrk="1" latinLnBrk="0" hangingPunct="1">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To produce research and policy which influences change on youth sector and build sustainable relationships </a:t>
                      </a:r>
                      <a:endParaRPr lang="en-GB" sz="1100" b="0" kern="1200" dirty="0">
                        <a:solidFill>
                          <a:schemeClr val="tx1"/>
                        </a:solidFill>
                        <a:effectLst/>
                        <a:latin typeface="+mn-lt"/>
                        <a:ea typeface="+mn-ea"/>
                        <a:cs typeface="Calibri" panose="020F0502020204030204" pitchFamily="34" charset="0"/>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dirty="0">
                          <a:effectLst/>
                          <a:latin typeface="+mn-lt"/>
                          <a:ea typeface="Calibri" panose="020F0502020204030204" pitchFamily="34" charset="0"/>
                          <a:cs typeface="Calibri" panose="020F0502020204030204" pitchFamily="34" charset="0"/>
                        </a:rPr>
                        <a:t>Number of customer surveys conducted</a:t>
                      </a:r>
                      <a:endParaRPr lang="en-ZA" sz="1100" dirty="0">
                        <a:effectLst/>
                        <a:latin typeface="+mn-lt"/>
                        <a:ea typeface="Calibri" panose="020F0502020204030204" pitchFamily="34" charset="0"/>
                        <a:cs typeface="Times New Roman" panose="02020603050405020304" pitchFamily="18" charset="0"/>
                      </a:endParaRPr>
                    </a:p>
                  </a:txBody>
                  <a:tcPr marL="31006" marR="310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dirty="0">
                          <a:effectLst/>
                          <a:latin typeface="+mn-lt"/>
                          <a:ea typeface="Calibri" panose="020F0502020204030204" pitchFamily="34" charset="0"/>
                          <a:cs typeface="Calibri" panose="020F0502020204030204" pitchFamily="34" charset="0"/>
                        </a:rPr>
                        <a:t>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dirty="0">
                          <a:effectLst/>
                          <a:latin typeface="+mn-lt"/>
                          <a:ea typeface="Calibri" panose="020F0502020204030204" pitchFamily="34" charset="0"/>
                          <a:cs typeface="Calibri" panose="020F0502020204030204" pitchFamily="34" charset="0"/>
                        </a:rPr>
                        <a:t>1</a:t>
                      </a:r>
                      <a:endParaRPr lang="en-ZA"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a:effectLst/>
                          <a:latin typeface="+mn-lt"/>
                          <a:ea typeface="Calibri" panose="020F0502020204030204" pitchFamily="34" charset="0"/>
                          <a:cs typeface="Calibri" panose="020F0502020204030204" pitchFamily="34" charset="0"/>
                        </a:rPr>
                        <a:t>1</a:t>
                      </a:r>
                      <a:endParaRPr lang="en-ZA"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800"/>
                        </a:spcAft>
                      </a:pPr>
                      <a:r>
                        <a:rPr lang="en-GB" sz="1100" b="0" spc="0" dirty="0">
                          <a:solidFill>
                            <a:schemeClr val="tx1"/>
                          </a:solidFill>
                          <a:effectLst/>
                          <a:latin typeface="+mn-lt"/>
                          <a:ea typeface="Times New Roman" panose="02020603050405020304" pitchFamily="18" charset="0"/>
                          <a:cs typeface="Calibri" panose="020F0502020204030204" pitchFamily="34" charset="0"/>
                        </a:rPr>
                        <a:t>None </a:t>
                      </a:r>
                      <a:endParaRPr lang="en-ZA" sz="1100" b="0" spc="75"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a:effectLst/>
                          <a:latin typeface="+mn-lt"/>
                          <a:ea typeface="Calibri" panose="020F0502020204030204" pitchFamily="34" charset="0"/>
                          <a:cs typeface="Calibri" panose="020F0502020204030204" pitchFamily="34" charset="0"/>
                        </a:rPr>
                        <a:t>Target met</a:t>
                      </a:r>
                      <a:endParaRPr lang="en-ZA" sz="11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xmlns="" val="10002"/>
                  </a:ext>
                </a:extLst>
              </a:tr>
              <a:tr h="1307592">
                <a:tc vMerge="1">
                  <a:txBody>
                    <a:bodyPr/>
                    <a:lstStyle/>
                    <a:p>
                      <a:pPr>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dirty="0">
                          <a:effectLst/>
                          <a:latin typeface="+mn-lt"/>
                          <a:ea typeface="Calibri" panose="020F0502020204030204" pitchFamily="34" charset="0"/>
                          <a:cs typeface="Calibri" panose="020F0502020204030204" pitchFamily="34" charset="0"/>
                        </a:rPr>
                        <a:t>Number of impact programme evaluations conducted</a:t>
                      </a:r>
                      <a:endParaRPr lang="en-ZA" sz="1100" dirty="0">
                        <a:effectLst/>
                        <a:latin typeface="+mn-lt"/>
                        <a:ea typeface="Calibri" panose="020F0502020204030204" pitchFamily="34" charset="0"/>
                        <a:cs typeface="Times New Roman" panose="02020603050405020304" pitchFamily="18" charset="0"/>
                      </a:endParaRPr>
                    </a:p>
                    <a:p>
                      <a:pPr marR="46990">
                        <a:lnSpc>
                          <a:spcPct val="115000"/>
                        </a:lnSpc>
                        <a:spcAft>
                          <a:spcPts val="0"/>
                        </a:spcAft>
                      </a:pPr>
                      <a:r>
                        <a:rPr lang="en-GB" sz="1100" dirty="0">
                          <a:effectLst/>
                          <a:latin typeface="+mn-lt"/>
                          <a:ea typeface="Calibri" panose="020F0502020204030204" pitchFamily="34" charset="0"/>
                          <a:cs typeface="Calibri" panose="020F0502020204030204" pitchFamily="34" charset="0"/>
                        </a:rPr>
                        <a:t> </a:t>
                      </a:r>
                      <a:endParaRPr lang="en-ZA" sz="1100" dirty="0">
                        <a:effectLst/>
                        <a:latin typeface="+mn-lt"/>
                        <a:ea typeface="Calibri" panose="020F0502020204030204" pitchFamily="34" charset="0"/>
                        <a:cs typeface="Times New Roman" panose="02020603050405020304" pitchFamily="18" charset="0"/>
                      </a:endParaRPr>
                    </a:p>
                  </a:txBody>
                  <a:tcPr marL="31006" marR="310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Applicable in quarter 4</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xmlns="" val="10003"/>
                  </a:ext>
                </a:extLst>
              </a:tr>
              <a:tr h="1453896">
                <a:tc vMerge="1">
                  <a:txBody>
                    <a:bodyPr/>
                    <a:lstStyle/>
                    <a:p>
                      <a:pPr marR="46990">
                        <a:lnSpc>
                          <a:spcPct val="115000"/>
                        </a:lnSpc>
                        <a:spcAft>
                          <a:spcPts val="0"/>
                        </a:spcAft>
                      </a:pPr>
                      <a:endParaRPr lang="en-ZA"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a:effectLst/>
                          <a:latin typeface="+mn-lt"/>
                          <a:ea typeface="Calibri" panose="020F0502020204030204" pitchFamily="34" charset="0"/>
                          <a:cs typeface="Calibri" panose="020F0502020204030204" pitchFamily="34" charset="0"/>
                        </a:rPr>
                        <a:t>An Annual report on Government wide priorities produced</a:t>
                      </a:r>
                      <a:endParaRPr lang="en-ZA" sz="1100">
                        <a:effectLst/>
                        <a:latin typeface="+mn-lt"/>
                        <a:ea typeface="Calibri" panose="020F0502020204030204" pitchFamily="34" charset="0"/>
                        <a:cs typeface="Times New Roman" panose="02020603050405020304" pitchFamily="18" charset="0"/>
                      </a:endParaRPr>
                    </a:p>
                    <a:p>
                      <a:pPr marR="46990">
                        <a:lnSpc>
                          <a:spcPct val="115000"/>
                        </a:lnSpc>
                        <a:spcAft>
                          <a:spcPts val="0"/>
                        </a:spcAft>
                      </a:pPr>
                      <a:r>
                        <a:rPr lang="en-GB" sz="1100">
                          <a:effectLst/>
                          <a:latin typeface="+mn-lt"/>
                          <a:ea typeface="Calibri" panose="020F0502020204030204" pitchFamily="34" charset="0"/>
                          <a:cs typeface="Calibri" panose="020F0502020204030204" pitchFamily="34" charset="0"/>
                        </a:rPr>
                        <a:t> </a:t>
                      </a:r>
                      <a:endParaRPr lang="en-ZA" sz="1100">
                        <a:effectLst/>
                        <a:latin typeface="+mn-lt"/>
                        <a:ea typeface="Calibri" panose="020F0502020204030204" pitchFamily="34" charset="0"/>
                        <a:cs typeface="Times New Roman" panose="02020603050405020304" pitchFamily="18" charset="0"/>
                      </a:endParaRPr>
                    </a:p>
                  </a:txBody>
                  <a:tcPr marL="31006" marR="310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a:lnSpc>
                          <a:spcPct val="115000"/>
                        </a:lnSpc>
                        <a:spcAft>
                          <a:spcPts val="0"/>
                        </a:spcAft>
                      </a:pPr>
                      <a:r>
                        <a:rPr lang="en-GB" sz="1100" b="0" dirty="0">
                          <a:solidFill>
                            <a:schemeClr val="tx1"/>
                          </a:solidFill>
                          <a:effectLst/>
                          <a:latin typeface="+mn-lt"/>
                          <a:ea typeface="Calibri" panose="020F0502020204030204" pitchFamily="34" charset="0"/>
                          <a:cs typeface="Calibri" panose="020F0502020204030204" pitchFamily="34" charset="0"/>
                        </a:rPr>
                        <a:t>Target Applicable in quarter 4</a:t>
                      </a:r>
                      <a:endParaRPr lang="en-ZA"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Target Applicable in quarter 4</a:t>
                      </a:r>
                      <a:endPar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xmlns="" val="10004"/>
                  </a:ext>
                </a:extLst>
              </a:tr>
              <a:tr h="897950">
                <a:tc vMerge="1">
                  <a:txBody>
                    <a:bodyPr/>
                    <a:lstStyle/>
                    <a:p>
                      <a:pPr marL="36000" marR="46990" algn="l" defTabSz="457200" rtl="0" eaLnBrk="1" latinLnBrk="0" hangingPunct="1">
                        <a:lnSpc>
                          <a:spcPct val="115000"/>
                        </a:lnSpc>
                        <a:spcAft>
                          <a:spcPts val="0"/>
                        </a:spcAft>
                      </a:pPr>
                      <a:endParaRPr lang="en-GB" sz="1200" b="0" kern="1200" dirty="0">
                        <a:solidFill>
                          <a:schemeClr val="tx1"/>
                        </a:solidFill>
                        <a:effectLst/>
                        <a:latin typeface="Calibri" panose="020F0502020204030204" pitchFamily="34" charset="0"/>
                        <a:ea typeface="+mn-ea"/>
                        <a:cs typeface="+mn-cs"/>
                      </a:endParaRPr>
                    </a:p>
                  </a:txBody>
                  <a:tcPr marL="44584" marR="44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GB" sz="1100" dirty="0">
                          <a:effectLst/>
                          <a:latin typeface="+mn-lt"/>
                          <a:ea typeface="Calibri" panose="020F0502020204030204" pitchFamily="34" charset="0"/>
                          <a:cs typeface="Calibri" panose="020F0502020204030204" pitchFamily="34" charset="0"/>
                        </a:rPr>
                        <a:t>Number of youth status outlook reports produced</a:t>
                      </a:r>
                    </a:p>
                  </a:txBody>
                  <a:tcPr marL="31006" marR="310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a:lnSpc>
                          <a:spcPct val="115000"/>
                        </a:lnSpc>
                        <a:spcBef>
                          <a:spcPts val="0"/>
                        </a:spcBef>
                        <a:spcAft>
                          <a:spcPts val="1000"/>
                        </a:spcAft>
                      </a:pPr>
                      <a:r>
                        <a:rPr lang="en-US" sz="1100" b="0" dirty="0">
                          <a:solidFill>
                            <a:schemeClr val="tx1"/>
                          </a:solidFill>
                          <a:effectLst/>
                          <a:latin typeface="+mn-lt"/>
                          <a:ea typeface="Calibri" panose="020F0502020204030204" pitchFamily="34" charset="0"/>
                          <a:cs typeface="Times New Roman" panose="02020603050405020304" pitchFamily="18" charset="0"/>
                        </a:rPr>
                        <a:t>No Target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2 youth status outlook reports produced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2 youth status outlook reports produced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Target Applicable in quarter 3, however 2 youth status outlook reports produced during this quarter</a:t>
                      </a:r>
                      <a:endParaRPr kumimoji="0" lang="en-ZA"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tc>
                  <a:txBody>
                    <a:bodyPr/>
                    <a:lstStyle/>
                    <a:p>
                      <a:pPr marR="46990">
                        <a:lnSpc>
                          <a:spcPct val="115000"/>
                        </a:lnSpc>
                        <a:spcAft>
                          <a:spcPts val="0"/>
                        </a:spcAft>
                      </a:pPr>
                      <a:r>
                        <a:rPr lang="en-ZA" sz="1100" dirty="0">
                          <a:effectLst/>
                          <a:latin typeface="+mn-lt"/>
                          <a:ea typeface="Calibri" panose="020F0502020204030204" pitchFamily="34" charset="0"/>
                          <a:cs typeface="Times New Roman" panose="02020603050405020304" pitchFamily="18"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chemeClr val="accent2">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68662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28" y="59830"/>
            <a:ext cx="6194425" cy="307777"/>
          </a:xfrm>
        </p:spPr>
        <p:txBody>
          <a:bodyPr/>
          <a:lstStyle/>
          <a:p>
            <a:r>
              <a:rPr lang="en-GB" dirty="0"/>
              <a:t>GRANTS BREAKDOWN PER SECTOR </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
        <p:nvSpPr>
          <p:cNvPr id="12" name="Rectangle 11"/>
          <p:cNvSpPr/>
          <p:nvPr/>
        </p:nvSpPr>
        <p:spPr>
          <a:xfrm>
            <a:off x="131975" y="4391695"/>
            <a:ext cx="8889476" cy="1508105"/>
          </a:xfrm>
          <a:prstGeom prst="rect">
            <a:avLst/>
          </a:prstGeom>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The NYDA Grant programme has been contributing to various sectors such as agriculture, construction, arts and culture, engineering, services, hospitality, ICT, retail, and manufacturing. The sectors where most recipients of grants were coming from are service, agriculture and manufacturing whilst least recipients are from the hospitality, engineering and arts and culture sectors</a:t>
            </a:r>
            <a:r>
              <a:rPr kumimoji="0" lang="en-GB" sz="16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a:stretch>
            <a:fillRect/>
          </a:stretch>
        </p:blipFill>
        <p:spPr>
          <a:xfrm>
            <a:off x="348792" y="593889"/>
            <a:ext cx="8568965" cy="3487917"/>
          </a:xfrm>
          <a:prstGeom prst="rect">
            <a:avLst/>
          </a:prstGeom>
        </p:spPr>
      </p:pic>
    </p:spTree>
    <p:extLst>
      <p:ext uri="{BB962C8B-B14F-4D97-AF65-F5344CB8AC3E}">
        <p14:creationId xmlns:p14="http://schemas.microsoft.com/office/powerpoint/2010/main" xmlns="" val="51598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418" y="114767"/>
            <a:ext cx="6194425" cy="615553"/>
          </a:xfrm>
        </p:spPr>
        <p:txBody>
          <a:bodyPr/>
          <a:lstStyle/>
          <a:p>
            <a:r>
              <a:rPr lang="en-GB" dirty="0"/>
              <a:t>GRANTS BREAKDOWN BY AGE AND GENDER</a:t>
            </a:r>
            <a:r>
              <a:rPr lang="en-ZA" dirty="0"/>
              <a:t/>
            </a:r>
            <a:br>
              <a:rPr lang="en-ZA" dirty="0"/>
            </a:b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7" name="Content Placeholder 6"/>
          <p:cNvGraphicFramePr>
            <a:graphicFrameLocks noGrp="1"/>
          </p:cNvGraphicFramePr>
          <p:nvPr>
            <p:ph idx="1"/>
          </p:nvPr>
        </p:nvGraphicFramePr>
        <p:xfrm>
          <a:off x="224860" y="730320"/>
          <a:ext cx="8517504" cy="432294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4860" y="4302431"/>
            <a:ext cx="8815445" cy="1353191"/>
          </a:xfrm>
          <a:prstGeom prst="rect">
            <a:avLst/>
          </a:prstGeom>
          <a:solidFill>
            <a:schemeClr val="bg1"/>
          </a:solidFill>
        </p:spPr>
        <p:txBody>
          <a:bodyPr wrap="square">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rPr>
              <a:t>By end of Quarter 2 grants were highly consumed by young people between the ages of 26-30 who constituted 42% of the grants issued, followed by those aged 31-35 at 35%. There was a lower consumption for young people between the ages of 18-20.</a:t>
            </a:r>
          </a:p>
          <a:p>
            <a:pPr marL="0" marR="0" lvl="0" indent="0" algn="l" defTabSz="914400" rtl="0" eaLnBrk="1" fontAlgn="base" latinLnBrk="0" hangingPunct="1">
              <a:lnSpc>
                <a:spcPct val="115000"/>
              </a:lnSpc>
              <a:spcBef>
                <a:spcPct val="0"/>
              </a:spcBef>
              <a:spcAft>
                <a:spcPts val="100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103695" y="895547"/>
            <a:ext cx="4449452" cy="3139126"/>
          </a:xfrm>
          <a:prstGeom prst="rect">
            <a:avLst/>
          </a:prstGeom>
        </p:spPr>
      </p:pic>
      <p:graphicFrame>
        <p:nvGraphicFramePr>
          <p:cNvPr id="8" name="Chart 7">
            <a:extLst/>
          </p:cNvPr>
          <p:cNvGraphicFramePr>
            <a:graphicFrameLocks/>
          </p:cNvGraphicFramePr>
          <p:nvPr>
            <p:extLst>
              <p:ext uri="{D42A27DB-BD31-4B8C-83A1-F6EECF244321}">
                <p14:modId xmlns:p14="http://schemas.microsoft.com/office/powerpoint/2010/main" xmlns="" val="3963056871"/>
              </p:ext>
            </p:extLst>
          </p:nvPr>
        </p:nvGraphicFramePr>
        <p:xfrm>
          <a:off x="4830773" y="868729"/>
          <a:ext cx="4032756" cy="3165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850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047" y="110969"/>
            <a:ext cx="6194425" cy="307777"/>
          </a:xfrm>
        </p:spPr>
        <p:txBody>
          <a:bodyPr/>
          <a:lstStyle/>
          <a:p>
            <a:pPr algn="ctr"/>
            <a:r>
              <a:rPr lang="en-GB" dirty="0">
                <a:latin typeface="Gill Sans MT" panose="020B0502020104020203" pitchFamily="34" charset="0"/>
              </a:rPr>
              <a:t>RELIEF FUND BY SECTOR</a:t>
            </a:r>
            <a:endParaRPr lang="en-ZA"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
        <p:nvSpPr>
          <p:cNvPr id="6" name="Rectangle 5"/>
          <p:cNvSpPr/>
          <p:nvPr/>
        </p:nvSpPr>
        <p:spPr>
          <a:xfrm>
            <a:off x="274321" y="4353135"/>
            <a:ext cx="8525878" cy="320922"/>
          </a:xfrm>
          <a:prstGeom prst="rect">
            <a:avLst/>
          </a:prstGeom>
        </p:spPr>
        <p:txBody>
          <a:bodyPr wrap="square">
            <a:spAutoFit/>
          </a:bodyPr>
          <a:lstStyle/>
          <a:p>
            <a:pPr marL="171450" marR="0" lvl="0" indent="-171450" algn="just" defTabSz="914400" rtl="0" eaLnBrk="1" fontAlgn="base" latinLnBrk="0" hangingPunct="1">
              <a:lnSpc>
                <a:spcPct val="115000"/>
              </a:lnSpc>
              <a:spcBef>
                <a:spcPts val="0"/>
              </a:spcBef>
              <a:spcAft>
                <a:spcPts val="10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ZA"/>
          </a:p>
        </p:txBody>
      </p:sp>
      <p:pic>
        <p:nvPicPr>
          <p:cNvPr id="5" name="Picture 4"/>
          <p:cNvPicPr>
            <a:picLocks noChangeAspect="1"/>
          </p:cNvPicPr>
          <p:nvPr/>
        </p:nvPicPr>
        <p:blipFill>
          <a:blip r:embed="rId2"/>
          <a:stretch>
            <a:fillRect/>
          </a:stretch>
        </p:blipFill>
        <p:spPr>
          <a:xfrm>
            <a:off x="189684" y="517440"/>
            <a:ext cx="8552680" cy="3421930"/>
          </a:xfrm>
          <a:prstGeom prst="rect">
            <a:avLst/>
          </a:prstGeom>
        </p:spPr>
      </p:pic>
      <p:sp>
        <p:nvSpPr>
          <p:cNvPr id="8" name="Rectangle 7"/>
          <p:cNvSpPr/>
          <p:nvPr/>
        </p:nvSpPr>
        <p:spPr>
          <a:xfrm>
            <a:off x="87808" y="4038064"/>
            <a:ext cx="8952497" cy="2642583"/>
          </a:xfrm>
          <a:prstGeom prst="rect">
            <a:avLst/>
          </a:prstGeom>
        </p:spPr>
        <p:txBody>
          <a:bodyPr wrap="square">
            <a:spAutoFit/>
          </a:bodyPr>
          <a:lstStyle/>
          <a:p>
            <a:pPr marL="285750" marR="0" lvl="0" indent="-285750" algn="just"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The sectors where young people came from were: Agriculture, Construction, Engineering, Entertainment, Hospitality and Tourism, ICT, Manufacturing, Retail, Service and transport and Logistics. </a:t>
            </a:r>
          </a:p>
          <a:p>
            <a:pPr marL="285750" marR="0" lvl="0" indent="-285750" algn="just"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Health and beauty and Engineering had the least recipients whilst services sector had the highest. The services sector was highly affected by lockdown as most businesses could not function. Examples of businesses that operate in the services sector are hair salons, car wash, eateries, photography, musical equipment hire, pest control, clothing (seamstress), DJ and photo booth hire etc. Most companies in the services sector could not function without people interacting. They had to come for relief fund to get assistance </a:t>
            </a:r>
            <a:r>
              <a:rPr lang="en-US" sz="1500" dirty="0">
                <a:solidFill>
                  <a:srgbClr val="000000"/>
                </a:solidFill>
                <a:latin typeface="+mn-lt"/>
                <a:ea typeface="Calibri" panose="020F0502020204030204" pitchFamily="34" charset="0"/>
                <a:cs typeface="Times New Roman" panose="02020603050405020304" pitchFamily="18" charset="0"/>
              </a:rPr>
              <a:t>to pay </a:t>
            </a:r>
            <a:r>
              <a:rPr kumimoji="0" lang="en-US" sz="15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rent, salaries, electricity, airtime, data (to come up with innovative ways of being functional on digital platforms) and pay for insurance etc. </a:t>
            </a:r>
            <a:endParaRPr kumimoji="0" lang="en-ZA" sz="15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09389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19" y="203252"/>
            <a:ext cx="6194425" cy="306387"/>
          </a:xfrm>
        </p:spPr>
        <p:txBody>
          <a:bodyPr/>
          <a:lstStyle/>
          <a:p>
            <a:pPr algn="ctr"/>
            <a:r>
              <a:rPr lang="en-ZA" dirty="0"/>
              <a:t>RELIEF FUND BY GENDER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graphicFrame>
        <p:nvGraphicFramePr>
          <p:cNvPr id="7" name="Chart 6">
            <a:extLst/>
          </p:cNvPr>
          <p:cNvGraphicFramePr>
            <a:graphicFrameLocks/>
          </p:cNvGraphicFramePr>
          <p:nvPr>
            <p:extLst>
              <p:ext uri="{D42A27DB-BD31-4B8C-83A1-F6EECF244321}">
                <p14:modId xmlns:p14="http://schemas.microsoft.com/office/powerpoint/2010/main" xmlns="" val="1840001420"/>
              </p:ext>
            </p:extLst>
          </p:nvPr>
        </p:nvGraphicFramePr>
        <p:xfrm>
          <a:off x="914400" y="993059"/>
          <a:ext cx="6813755" cy="3401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5989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FINANCIAL INFORMATION </a:t>
            </a:r>
            <a:br>
              <a:rPr lang="en-US" dirty="0"/>
            </a:br>
            <a:r>
              <a:rPr lang="en-US" dirty="0"/>
              <a:t>quarter two 2020 / 2021</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26</a:t>
            </a:fld>
            <a:endParaRPr lang="en-GB" dirty="0"/>
          </a:p>
        </p:txBody>
      </p:sp>
    </p:spTree>
    <p:extLst>
      <p:ext uri="{BB962C8B-B14F-4D97-AF65-F5344CB8AC3E}">
        <p14:creationId xmlns:p14="http://schemas.microsoft.com/office/powerpoint/2010/main" xmlns="" val="295403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Revenue analysis</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27</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012184358"/>
              </p:ext>
            </p:extLst>
          </p:nvPr>
        </p:nvGraphicFramePr>
        <p:xfrm>
          <a:off x="287182" y="1157902"/>
          <a:ext cx="8502857" cy="3241040"/>
        </p:xfrm>
        <a:graphic>
          <a:graphicData uri="http://schemas.openxmlformats.org/drawingml/2006/table">
            <a:tbl>
              <a:tblPr firstRow="1" bandRow="1">
                <a:tableStyleId>{21E4AEA4-8DFA-4A89-87EB-49C32662AFE0}</a:tableStyleId>
              </a:tblPr>
              <a:tblGrid>
                <a:gridCol w="2398389">
                  <a:extLst>
                    <a:ext uri="{9D8B030D-6E8A-4147-A177-3AD203B41FA5}">
                      <a16:colId xmlns:a16="http://schemas.microsoft.com/office/drawing/2014/main" xmlns="" val="3311575161"/>
                    </a:ext>
                  </a:extLst>
                </a:gridCol>
                <a:gridCol w="2398389">
                  <a:extLst>
                    <a:ext uri="{9D8B030D-6E8A-4147-A177-3AD203B41FA5}">
                      <a16:colId xmlns:a16="http://schemas.microsoft.com/office/drawing/2014/main" xmlns="" val="3646681415"/>
                    </a:ext>
                  </a:extLst>
                </a:gridCol>
                <a:gridCol w="2398389">
                  <a:extLst>
                    <a:ext uri="{9D8B030D-6E8A-4147-A177-3AD203B41FA5}">
                      <a16:colId xmlns:a16="http://schemas.microsoft.com/office/drawing/2014/main" xmlns="" val="3334353641"/>
                    </a:ext>
                  </a:extLst>
                </a:gridCol>
                <a:gridCol w="1307690">
                  <a:extLst>
                    <a:ext uri="{9D8B030D-6E8A-4147-A177-3AD203B41FA5}">
                      <a16:colId xmlns:a16="http://schemas.microsoft.com/office/drawing/2014/main" xmlns="" val="2722814782"/>
                    </a:ext>
                  </a:extLst>
                </a:gridCol>
              </a:tblGrid>
              <a:tr h="538480">
                <a:tc>
                  <a:txBody>
                    <a:bodyPr/>
                    <a:lstStyle/>
                    <a:p>
                      <a:pPr algn="ctr"/>
                      <a:r>
                        <a:rPr lang="en-US" sz="1500" dirty="0"/>
                        <a:t>Line item</a:t>
                      </a:r>
                    </a:p>
                  </a:txBody>
                  <a:tcPr anchor="ctr"/>
                </a:tc>
                <a:tc>
                  <a:txBody>
                    <a:bodyPr/>
                    <a:lstStyle/>
                    <a:p>
                      <a:pPr algn="ctr"/>
                      <a:r>
                        <a:rPr lang="en-US" sz="1500" dirty="0"/>
                        <a:t>2019 / 2020 budget</a:t>
                      </a:r>
                    </a:p>
                  </a:txBody>
                  <a:tcPr anchor="ctr"/>
                </a:tc>
                <a:tc>
                  <a:txBody>
                    <a:bodyPr/>
                    <a:lstStyle/>
                    <a:p>
                      <a:pPr algn="ctr"/>
                      <a:r>
                        <a:rPr lang="en-US" sz="1500" dirty="0"/>
                        <a:t>2019 / 2020 actual</a:t>
                      </a:r>
                    </a:p>
                  </a:txBody>
                  <a:tcPr anchor="ctr"/>
                </a:tc>
                <a:tc>
                  <a:txBody>
                    <a:bodyPr/>
                    <a:lstStyle/>
                    <a:p>
                      <a:pPr algn="ctr"/>
                      <a:r>
                        <a:rPr lang="en-US" sz="1500" dirty="0"/>
                        <a:t>Percentage</a:t>
                      </a:r>
                      <a:r>
                        <a:rPr lang="en-US" sz="1500" baseline="0" dirty="0"/>
                        <a:t> deviation</a:t>
                      </a:r>
                      <a:endParaRPr lang="en-US" sz="1500" dirty="0"/>
                    </a:p>
                  </a:txBody>
                  <a:tcPr anchor="ctr"/>
                </a:tc>
                <a:extLst>
                  <a:ext uri="{0D108BD9-81ED-4DB2-BD59-A6C34878D82A}">
                    <a16:rowId xmlns:a16="http://schemas.microsoft.com/office/drawing/2014/main" xmlns="" val="410793987"/>
                  </a:ext>
                </a:extLst>
              </a:tr>
              <a:tr h="538480">
                <a:tc>
                  <a:txBody>
                    <a:bodyPr/>
                    <a:lstStyle/>
                    <a:p>
                      <a:r>
                        <a:rPr lang="en-US" sz="1500" dirty="0"/>
                        <a:t>Transfer payment</a:t>
                      </a:r>
                    </a:p>
                  </a:txBody>
                  <a:tcPr anchor="ctr"/>
                </a:tc>
                <a:tc>
                  <a:txBody>
                    <a:bodyPr/>
                    <a:lstStyle/>
                    <a:p>
                      <a:pPr algn="r"/>
                      <a:r>
                        <a:rPr lang="en-US" sz="1500" dirty="0"/>
                        <a:t>R240 000 000</a:t>
                      </a:r>
                    </a:p>
                  </a:txBody>
                  <a:tcPr anchor="ctr"/>
                </a:tc>
                <a:tc>
                  <a:txBody>
                    <a:bodyPr/>
                    <a:lstStyle/>
                    <a:p>
                      <a:pPr algn="r"/>
                      <a:r>
                        <a:rPr lang="en-US" sz="1500" dirty="0"/>
                        <a:t>R240 000 000</a:t>
                      </a:r>
                    </a:p>
                  </a:txBody>
                  <a:tcPr anchor="ctr"/>
                </a:tc>
                <a:tc>
                  <a:txBody>
                    <a:bodyPr/>
                    <a:lstStyle/>
                    <a:p>
                      <a:pPr algn="ctr" fontAlgn="b"/>
                      <a:r>
                        <a:rPr lang="en-US" sz="1500" b="0" i="0" u="none" strike="noStrike" dirty="0">
                          <a:solidFill>
                            <a:srgbClr val="000000"/>
                          </a:solidFill>
                          <a:effectLst/>
                          <a:latin typeface="+mn-lt"/>
                        </a:rPr>
                        <a:t>0%</a:t>
                      </a:r>
                    </a:p>
                  </a:txBody>
                  <a:tcPr marL="6350" marR="6350" marT="6350" marB="0" anchor="ctr"/>
                </a:tc>
                <a:extLst>
                  <a:ext uri="{0D108BD9-81ED-4DB2-BD59-A6C34878D82A}">
                    <a16:rowId xmlns:a16="http://schemas.microsoft.com/office/drawing/2014/main" xmlns="" val="455421870"/>
                  </a:ext>
                </a:extLst>
              </a:tr>
              <a:tr h="538480">
                <a:tc>
                  <a:txBody>
                    <a:bodyPr/>
                    <a:lstStyle/>
                    <a:p>
                      <a:r>
                        <a:rPr lang="en-US" sz="1500" dirty="0"/>
                        <a:t>Interest income</a:t>
                      </a:r>
                    </a:p>
                  </a:txBody>
                  <a:tcPr anchor="ctr"/>
                </a:tc>
                <a:tc>
                  <a:txBody>
                    <a:bodyPr/>
                    <a:lstStyle/>
                    <a:p>
                      <a:pPr algn="r"/>
                      <a:r>
                        <a:rPr lang="en-US" sz="1500" dirty="0"/>
                        <a:t>R1 000 000</a:t>
                      </a:r>
                    </a:p>
                  </a:txBody>
                  <a:tcPr anchor="ctr"/>
                </a:tc>
                <a:tc>
                  <a:txBody>
                    <a:bodyPr/>
                    <a:lstStyle/>
                    <a:p>
                      <a:pPr algn="r"/>
                      <a:r>
                        <a:rPr lang="en-US" sz="1500" dirty="0"/>
                        <a:t>R929 000</a:t>
                      </a:r>
                    </a:p>
                  </a:txBody>
                  <a:tcPr anchor="ctr"/>
                </a:tc>
                <a:tc>
                  <a:txBody>
                    <a:bodyPr/>
                    <a:lstStyle/>
                    <a:p>
                      <a:pPr algn="ctr" fontAlgn="b"/>
                      <a:r>
                        <a:rPr lang="en-US" sz="1500" b="0" i="0" u="none" strike="noStrike" dirty="0">
                          <a:solidFill>
                            <a:srgbClr val="000000"/>
                          </a:solidFill>
                          <a:effectLst/>
                          <a:latin typeface="+mn-lt"/>
                        </a:rPr>
                        <a:t>7%</a:t>
                      </a:r>
                    </a:p>
                  </a:txBody>
                  <a:tcPr marL="6350" marR="6350" marT="6350" marB="0" anchor="ctr"/>
                </a:tc>
                <a:extLst>
                  <a:ext uri="{0D108BD9-81ED-4DB2-BD59-A6C34878D82A}">
                    <a16:rowId xmlns:a16="http://schemas.microsoft.com/office/drawing/2014/main" xmlns="" val="3302757031"/>
                  </a:ext>
                </a:extLst>
              </a:tr>
              <a:tr h="538480">
                <a:tc>
                  <a:txBody>
                    <a:bodyPr/>
                    <a:lstStyle/>
                    <a:p>
                      <a:r>
                        <a:rPr lang="en-US" sz="1500" dirty="0"/>
                        <a:t>Donor income</a:t>
                      </a:r>
                    </a:p>
                  </a:txBody>
                  <a:tcPr anchor="ctr"/>
                </a:tc>
                <a:tc>
                  <a:txBody>
                    <a:bodyPr/>
                    <a:lstStyle/>
                    <a:p>
                      <a:pPr algn="r"/>
                      <a:r>
                        <a:rPr lang="en-US" sz="1500" b="0" i="0" dirty="0"/>
                        <a:t>R12</a:t>
                      </a:r>
                      <a:r>
                        <a:rPr lang="en-US" sz="1500" b="0" i="0" baseline="0" dirty="0"/>
                        <a:t> 260 000</a:t>
                      </a:r>
                      <a:endParaRPr lang="en-US" sz="1500" b="0" i="0" dirty="0"/>
                    </a:p>
                  </a:txBody>
                  <a:tcPr anchor="ctr"/>
                </a:tc>
                <a:tc>
                  <a:txBody>
                    <a:bodyPr/>
                    <a:lstStyle/>
                    <a:p>
                      <a:pPr algn="r"/>
                      <a:r>
                        <a:rPr lang="en-US" sz="1500" b="0" i="0" dirty="0"/>
                        <a:t>R10 081 000</a:t>
                      </a:r>
                    </a:p>
                  </a:txBody>
                  <a:tcPr anchor="ctr"/>
                </a:tc>
                <a:tc>
                  <a:txBody>
                    <a:bodyPr/>
                    <a:lstStyle/>
                    <a:p>
                      <a:pPr algn="ctr" fontAlgn="b"/>
                      <a:r>
                        <a:rPr lang="en-US" sz="1500" b="0" i="0" u="none" strike="noStrike" dirty="0">
                          <a:solidFill>
                            <a:srgbClr val="000000"/>
                          </a:solidFill>
                          <a:effectLst/>
                          <a:latin typeface="+mn-lt"/>
                        </a:rPr>
                        <a:t>18%</a:t>
                      </a:r>
                    </a:p>
                  </a:txBody>
                  <a:tcPr marL="6350" marR="6350" marT="6350" marB="0" anchor="ctr"/>
                </a:tc>
                <a:extLst>
                  <a:ext uri="{0D108BD9-81ED-4DB2-BD59-A6C34878D82A}">
                    <a16:rowId xmlns:a16="http://schemas.microsoft.com/office/drawing/2014/main" xmlns="" val="3992847770"/>
                  </a:ext>
                </a:extLst>
              </a:tr>
              <a:tr h="538480">
                <a:tc>
                  <a:txBody>
                    <a:bodyPr/>
                    <a:lstStyle/>
                    <a:p>
                      <a:r>
                        <a:rPr lang="en-US" sz="1500" dirty="0"/>
                        <a:t>Other income</a:t>
                      </a:r>
                    </a:p>
                  </a:txBody>
                  <a:tcPr anchor="ctr"/>
                </a:tc>
                <a:tc>
                  <a:txBody>
                    <a:bodyPr/>
                    <a:lstStyle/>
                    <a:p>
                      <a:pPr algn="r"/>
                      <a:r>
                        <a:rPr lang="en-US" sz="1500" b="0" i="0" dirty="0"/>
                        <a:t>R5 500 000</a:t>
                      </a:r>
                    </a:p>
                  </a:txBody>
                  <a:tcPr anchor="ctr"/>
                </a:tc>
                <a:tc>
                  <a:txBody>
                    <a:bodyPr/>
                    <a:lstStyle/>
                    <a:p>
                      <a:pPr algn="r"/>
                      <a:r>
                        <a:rPr lang="en-US" sz="1500" b="0" i="0" dirty="0"/>
                        <a:t>R5 411 000</a:t>
                      </a:r>
                    </a:p>
                  </a:txBody>
                  <a:tcPr anchor="ctr"/>
                </a:tc>
                <a:tc>
                  <a:txBody>
                    <a:bodyPr/>
                    <a:lstStyle/>
                    <a:p>
                      <a:pPr algn="ctr" fontAlgn="b"/>
                      <a:r>
                        <a:rPr lang="en-US" sz="1500" b="0" i="0" u="none" strike="noStrike" dirty="0">
                          <a:solidFill>
                            <a:srgbClr val="000000"/>
                          </a:solidFill>
                          <a:effectLst/>
                          <a:latin typeface="+mn-lt"/>
                        </a:rPr>
                        <a:t>2%</a:t>
                      </a:r>
                    </a:p>
                  </a:txBody>
                  <a:tcPr marL="6350" marR="6350" marT="6350" marB="0" anchor="ctr"/>
                </a:tc>
                <a:extLst>
                  <a:ext uri="{0D108BD9-81ED-4DB2-BD59-A6C34878D82A}">
                    <a16:rowId xmlns:a16="http://schemas.microsoft.com/office/drawing/2014/main" xmlns="" val="4106538993"/>
                  </a:ext>
                </a:extLst>
              </a:tr>
              <a:tr h="538480">
                <a:tc>
                  <a:txBody>
                    <a:bodyPr/>
                    <a:lstStyle/>
                    <a:p>
                      <a:r>
                        <a:rPr lang="en-US" sz="1500" b="1" dirty="0"/>
                        <a:t>Total</a:t>
                      </a:r>
                    </a:p>
                  </a:txBody>
                  <a:tcPr anchor="ctr"/>
                </a:tc>
                <a:tc>
                  <a:txBody>
                    <a:bodyPr/>
                    <a:lstStyle/>
                    <a:p>
                      <a:pPr algn="r"/>
                      <a:r>
                        <a:rPr lang="en-US" sz="1500" b="1" dirty="0"/>
                        <a:t>R258 760 000</a:t>
                      </a:r>
                    </a:p>
                  </a:txBody>
                  <a:tcPr anchor="ctr"/>
                </a:tc>
                <a:tc>
                  <a:txBody>
                    <a:bodyPr/>
                    <a:lstStyle/>
                    <a:p>
                      <a:pPr algn="r"/>
                      <a:r>
                        <a:rPr lang="en-US" sz="1500" b="1" dirty="0"/>
                        <a:t>R256 421 000</a:t>
                      </a:r>
                    </a:p>
                  </a:txBody>
                  <a:tcPr anchor="ctr"/>
                </a:tc>
                <a:tc>
                  <a:txBody>
                    <a:bodyPr/>
                    <a:lstStyle/>
                    <a:p>
                      <a:pPr algn="ctr" fontAlgn="b"/>
                      <a:r>
                        <a:rPr lang="en-US" sz="1500" b="1" i="0" u="none" strike="noStrike" dirty="0">
                          <a:solidFill>
                            <a:srgbClr val="000000"/>
                          </a:solidFill>
                          <a:effectLst/>
                          <a:latin typeface="+mn-lt"/>
                        </a:rPr>
                        <a:t>1%</a:t>
                      </a:r>
                    </a:p>
                  </a:txBody>
                  <a:tcPr marL="6350" marR="6350" marT="6350" marB="0" anchor="ctr"/>
                </a:tc>
                <a:extLst>
                  <a:ext uri="{0D108BD9-81ED-4DB2-BD59-A6C34878D82A}">
                    <a16:rowId xmlns:a16="http://schemas.microsoft.com/office/drawing/2014/main" xmlns="" val="1493547526"/>
                  </a:ext>
                </a:extLst>
              </a:tr>
            </a:tbl>
          </a:graphicData>
        </a:graphic>
      </p:graphicFrame>
    </p:spTree>
    <p:extLst>
      <p:ext uri="{BB962C8B-B14F-4D97-AF65-F5344CB8AC3E}">
        <p14:creationId xmlns:p14="http://schemas.microsoft.com/office/powerpoint/2010/main" xmlns="" val="59201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Expenditure by program </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28</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6233874"/>
              </p:ext>
            </p:extLst>
          </p:nvPr>
        </p:nvGraphicFramePr>
        <p:xfrm>
          <a:off x="287182" y="1157902"/>
          <a:ext cx="8502858" cy="5384800"/>
        </p:xfrm>
        <a:graphic>
          <a:graphicData uri="http://schemas.openxmlformats.org/drawingml/2006/table">
            <a:tbl>
              <a:tblPr firstRow="1" bandRow="1">
                <a:tableStyleId>{21E4AEA4-8DFA-4A89-87EB-49C32662AFE0}</a:tableStyleId>
              </a:tblPr>
              <a:tblGrid>
                <a:gridCol w="1417143">
                  <a:extLst>
                    <a:ext uri="{9D8B030D-6E8A-4147-A177-3AD203B41FA5}">
                      <a16:colId xmlns:a16="http://schemas.microsoft.com/office/drawing/2014/main" xmlns="" val="3311575161"/>
                    </a:ext>
                  </a:extLst>
                </a:gridCol>
                <a:gridCol w="1284681">
                  <a:extLst>
                    <a:ext uri="{9D8B030D-6E8A-4147-A177-3AD203B41FA5}">
                      <a16:colId xmlns:a16="http://schemas.microsoft.com/office/drawing/2014/main" xmlns="" val="3646681415"/>
                    </a:ext>
                  </a:extLst>
                </a:gridCol>
                <a:gridCol w="1219200">
                  <a:extLst>
                    <a:ext uri="{9D8B030D-6E8A-4147-A177-3AD203B41FA5}">
                      <a16:colId xmlns:a16="http://schemas.microsoft.com/office/drawing/2014/main" xmlns="" val="2588790082"/>
                    </a:ext>
                  </a:extLst>
                </a:gridCol>
                <a:gridCol w="1170039">
                  <a:extLst>
                    <a:ext uri="{9D8B030D-6E8A-4147-A177-3AD203B41FA5}">
                      <a16:colId xmlns:a16="http://schemas.microsoft.com/office/drawing/2014/main" xmlns="" val="3334353641"/>
                    </a:ext>
                  </a:extLst>
                </a:gridCol>
                <a:gridCol w="678426">
                  <a:extLst>
                    <a:ext uri="{9D8B030D-6E8A-4147-A177-3AD203B41FA5}">
                      <a16:colId xmlns:a16="http://schemas.microsoft.com/office/drawing/2014/main" xmlns="" val="2722814782"/>
                    </a:ext>
                  </a:extLst>
                </a:gridCol>
                <a:gridCol w="2733369">
                  <a:extLst>
                    <a:ext uri="{9D8B030D-6E8A-4147-A177-3AD203B41FA5}">
                      <a16:colId xmlns:a16="http://schemas.microsoft.com/office/drawing/2014/main" xmlns="" val="7522378"/>
                    </a:ext>
                  </a:extLst>
                </a:gridCol>
              </a:tblGrid>
              <a:tr h="538480">
                <a:tc>
                  <a:txBody>
                    <a:bodyPr/>
                    <a:lstStyle/>
                    <a:p>
                      <a:pPr algn="ctr"/>
                      <a:r>
                        <a:rPr lang="en-US" sz="1200" dirty="0"/>
                        <a:t>Program</a:t>
                      </a:r>
                    </a:p>
                  </a:txBody>
                  <a:tcPr anchor="ctr"/>
                </a:tc>
                <a:tc>
                  <a:txBody>
                    <a:bodyPr/>
                    <a:lstStyle/>
                    <a:p>
                      <a:pPr algn="ctr"/>
                      <a:r>
                        <a:rPr lang="en-US" sz="1200" dirty="0"/>
                        <a:t>Annual Budget</a:t>
                      </a:r>
                    </a:p>
                  </a:txBody>
                  <a:tcPr anchor="ctr"/>
                </a:tc>
                <a:tc>
                  <a:txBody>
                    <a:bodyPr/>
                    <a:lstStyle/>
                    <a:p>
                      <a:pPr algn="ctr"/>
                      <a:r>
                        <a:rPr lang="en-US" sz="1200" dirty="0"/>
                        <a:t>Q2 Budget</a:t>
                      </a:r>
                    </a:p>
                  </a:txBody>
                  <a:tcPr anchor="ctr"/>
                </a:tc>
                <a:tc>
                  <a:txBody>
                    <a:bodyPr/>
                    <a:lstStyle/>
                    <a:p>
                      <a:pPr algn="ctr"/>
                      <a:r>
                        <a:rPr lang="en-US" sz="1200" dirty="0"/>
                        <a:t>Actual</a:t>
                      </a:r>
                    </a:p>
                  </a:txBody>
                  <a:tcPr anchor="ctr"/>
                </a:tc>
                <a:tc>
                  <a:txBody>
                    <a:bodyPr/>
                    <a:lstStyle/>
                    <a:p>
                      <a:pPr algn="ctr"/>
                      <a:r>
                        <a:rPr lang="en-US" sz="1200" dirty="0"/>
                        <a:t>% spend</a:t>
                      </a:r>
                    </a:p>
                  </a:txBody>
                  <a:tcPr anchor="ctr"/>
                </a:tc>
                <a:tc>
                  <a:txBody>
                    <a:bodyPr/>
                    <a:lstStyle/>
                    <a:p>
                      <a:pPr algn="ctr"/>
                      <a:r>
                        <a:rPr lang="en-US" sz="1200" dirty="0"/>
                        <a:t>Link to the MTSF</a:t>
                      </a:r>
                    </a:p>
                  </a:txBody>
                  <a:tcPr anchor="ctr"/>
                </a:tc>
                <a:extLst>
                  <a:ext uri="{0D108BD9-81ED-4DB2-BD59-A6C34878D82A}">
                    <a16:rowId xmlns:a16="http://schemas.microsoft.com/office/drawing/2014/main" xmlns="" val="410793987"/>
                  </a:ext>
                </a:extLst>
              </a:tr>
              <a:tr h="538480">
                <a:tc>
                  <a:txBody>
                    <a:bodyPr/>
                    <a:lstStyle/>
                    <a:p>
                      <a:r>
                        <a:rPr lang="en-US" sz="1200" dirty="0"/>
                        <a:t>Economic participation</a:t>
                      </a:r>
                    </a:p>
                  </a:txBody>
                  <a:tcPr anchor="ctr"/>
                </a:tc>
                <a:tc>
                  <a:txBody>
                    <a:bodyPr/>
                    <a:lstStyle/>
                    <a:p>
                      <a:pPr algn="r" fontAlgn="b"/>
                      <a:r>
                        <a:rPr lang="en-US" sz="1200" b="0" i="0" u="none" strike="noStrike" dirty="0">
                          <a:solidFill>
                            <a:srgbClr val="000000"/>
                          </a:solidFill>
                          <a:effectLst/>
                          <a:latin typeface="+mn-lt"/>
                        </a:rPr>
                        <a:t>R91 465 947</a:t>
                      </a:r>
                    </a:p>
                  </a:txBody>
                  <a:tcPr marL="0" marR="0" marT="0" marB="0" anchor="ctr"/>
                </a:tc>
                <a:tc>
                  <a:txBody>
                    <a:bodyPr/>
                    <a:lstStyle/>
                    <a:p>
                      <a:pPr algn="r" fontAlgn="b"/>
                      <a:r>
                        <a:rPr lang="en-US" sz="1200" b="0" i="0" u="none" strike="noStrike" dirty="0">
                          <a:solidFill>
                            <a:srgbClr val="000000"/>
                          </a:solidFill>
                          <a:effectLst/>
                          <a:latin typeface="+mn-lt"/>
                        </a:rPr>
                        <a:t>R42 586 379</a:t>
                      </a:r>
                    </a:p>
                  </a:txBody>
                  <a:tcPr marL="0" marR="0" marT="0" marB="0" anchor="ctr"/>
                </a:tc>
                <a:tc>
                  <a:txBody>
                    <a:bodyPr/>
                    <a:lstStyle/>
                    <a:p>
                      <a:pPr algn="r" fontAlgn="b"/>
                      <a:r>
                        <a:rPr lang="en-US" sz="1200" b="0" i="0" u="none" strike="noStrike" dirty="0">
                          <a:solidFill>
                            <a:srgbClr val="000000"/>
                          </a:solidFill>
                          <a:effectLst/>
                          <a:latin typeface="+mn-lt"/>
                        </a:rPr>
                        <a:t>R29 149</a:t>
                      </a:r>
                      <a:r>
                        <a:rPr lang="en-US" sz="1200" b="0" i="0" u="none" strike="noStrike" baseline="0" dirty="0">
                          <a:solidFill>
                            <a:srgbClr val="000000"/>
                          </a:solidFill>
                          <a:effectLst/>
                          <a:latin typeface="+mn-lt"/>
                        </a:rPr>
                        <a:t> 913</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b="0" i="0" u="none" strike="noStrike" dirty="0">
                          <a:solidFill>
                            <a:srgbClr val="000000"/>
                          </a:solidFill>
                          <a:effectLst/>
                          <a:latin typeface="+mn-lt"/>
                        </a:rPr>
                        <a:t>68%</a:t>
                      </a:r>
                    </a:p>
                  </a:txBody>
                  <a:tcPr marL="0" marR="0" marT="0" marB="0" anchor="ctr"/>
                </a:tc>
                <a:tc>
                  <a:txBody>
                    <a:bodyPr/>
                    <a:lstStyle/>
                    <a:p>
                      <a:pPr algn="l" fontAlgn="b"/>
                      <a:r>
                        <a:rPr lang="en-US" sz="1200" b="0" i="0" kern="1200" dirty="0">
                          <a:solidFill>
                            <a:schemeClr val="dk1"/>
                          </a:solidFill>
                          <a:effectLst/>
                          <a:latin typeface="+mn-lt"/>
                          <a:ea typeface="+mn-ea"/>
                          <a:cs typeface="+mn-cs"/>
                        </a:rPr>
                        <a:t>Economic transformation and job creation </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455421870"/>
                  </a:ext>
                </a:extLst>
              </a:tr>
              <a:tr h="538480">
                <a:tc>
                  <a:txBody>
                    <a:bodyPr/>
                    <a:lstStyle/>
                    <a:p>
                      <a:r>
                        <a:rPr lang="en-US" sz="1200" dirty="0"/>
                        <a:t>JOBS</a:t>
                      </a:r>
                    </a:p>
                  </a:txBody>
                  <a:tcPr anchor="ctr"/>
                </a:tc>
                <a:tc>
                  <a:txBody>
                    <a:bodyPr/>
                    <a:lstStyle/>
                    <a:p>
                      <a:pPr algn="r" fontAlgn="b"/>
                      <a:r>
                        <a:rPr lang="en-US" sz="1200" b="0" i="0" u="none" strike="noStrike" dirty="0">
                          <a:solidFill>
                            <a:srgbClr val="000000"/>
                          </a:solidFill>
                          <a:effectLst/>
                          <a:latin typeface="+mn-lt"/>
                        </a:rPr>
                        <a:t>R31 637 718</a:t>
                      </a:r>
                    </a:p>
                  </a:txBody>
                  <a:tcPr marL="0" marR="0" marT="0" marB="0" anchor="ctr"/>
                </a:tc>
                <a:tc>
                  <a:txBody>
                    <a:bodyPr/>
                    <a:lstStyle/>
                    <a:p>
                      <a:pPr algn="r" fontAlgn="b"/>
                      <a:r>
                        <a:rPr lang="en-US" sz="1200" b="0" i="0" u="none" strike="noStrike" dirty="0">
                          <a:solidFill>
                            <a:srgbClr val="000000"/>
                          </a:solidFill>
                          <a:effectLst/>
                          <a:latin typeface="+mn-lt"/>
                        </a:rPr>
                        <a:t>R12 655</a:t>
                      </a:r>
                      <a:r>
                        <a:rPr lang="en-US" sz="1200" b="0" i="0" u="none" strike="noStrike" baseline="0" dirty="0">
                          <a:solidFill>
                            <a:srgbClr val="000000"/>
                          </a:solidFill>
                          <a:effectLst/>
                          <a:latin typeface="+mn-lt"/>
                        </a:rPr>
                        <a:t> 087</a:t>
                      </a:r>
                      <a:endParaRPr lang="en-US" sz="1200" b="0" i="0" u="none" strike="noStrike" dirty="0">
                        <a:solidFill>
                          <a:srgbClr val="000000"/>
                        </a:solidFill>
                        <a:effectLst/>
                        <a:latin typeface="+mn-lt"/>
                      </a:endParaRPr>
                    </a:p>
                  </a:txBody>
                  <a:tcPr marL="0" marR="0" marT="0" marB="0" anchor="ctr"/>
                </a:tc>
                <a:tc>
                  <a:txBody>
                    <a:bodyPr/>
                    <a:lstStyle/>
                    <a:p>
                      <a:pPr algn="r" fontAlgn="b"/>
                      <a:r>
                        <a:rPr lang="en-US" sz="1200" b="0" i="0" u="none" strike="noStrike" dirty="0">
                          <a:solidFill>
                            <a:srgbClr val="000000"/>
                          </a:solidFill>
                          <a:effectLst/>
                          <a:latin typeface="+mn-lt"/>
                        </a:rPr>
                        <a:t>R9</a:t>
                      </a:r>
                      <a:r>
                        <a:rPr lang="en-US" sz="1200" b="0" i="0" u="none" strike="noStrike" baseline="0" dirty="0">
                          <a:solidFill>
                            <a:srgbClr val="000000"/>
                          </a:solidFill>
                          <a:effectLst/>
                          <a:latin typeface="+mn-lt"/>
                        </a:rPr>
                        <a:t> 537 806</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b="0" i="0" u="none" strike="noStrike" dirty="0">
                          <a:solidFill>
                            <a:srgbClr val="000000"/>
                          </a:solidFill>
                          <a:effectLst/>
                          <a:latin typeface="+mn-lt"/>
                        </a:rPr>
                        <a:t>75%</a:t>
                      </a:r>
                    </a:p>
                  </a:txBody>
                  <a:tcPr marL="0" marR="0" marT="0" marB="0" anchor="ctr"/>
                </a:tc>
                <a:tc>
                  <a:txBody>
                    <a:bodyPr/>
                    <a:lstStyle/>
                    <a:p>
                      <a:pPr algn="l" fontAlgn="b"/>
                      <a:r>
                        <a:rPr lang="en-US" sz="1200" b="0" i="0" kern="1200" dirty="0">
                          <a:solidFill>
                            <a:schemeClr val="dk1"/>
                          </a:solidFill>
                          <a:effectLst/>
                          <a:latin typeface="+mn-lt"/>
                          <a:ea typeface="+mn-ea"/>
                          <a:cs typeface="+mn-cs"/>
                        </a:rPr>
                        <a:t>Education, skills and health</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302757031"/>
                  </a:ext>
                </a:extLst>
              </a:tr>
              <a:tr h="538480">
                <a:tc>
                  <a:txBody>
                    <a:bodyPr/>
                    <a:lstStyle/>
                    <a:p>
                      <a:r>
                        <a:rPr lang="en-US" sz="1200" dirty="0"/>
                        <a:t>National Youth</a:t>
                      </a:r>
                      <a:r>
                        <a:rPr lang="en-US" sz="1200" baseline="0" dirty="0"/>
                        <a:t> Service</a:t>
                      </a:r>
                      <a:endParaRPr lang="en-US" sz="1200" dirty="0"/>
                    </a:p>
                  </a:txBody>
                  <a:tcPr anchor="ctr"/>
                </a:tc>
                <a:tc>
                  <a:txBody>
                    <a:bodyPr/>
                    <a:lstStyle/>
                    <a:p>
                      <a:pPr algn="r" fontAlgn="b"/>
                      <a:r>
                        <a:rPr lang="en-US" sz="1200" b="0" i="0" u="none" strike="noStrike" dirty="0">
                          <a:solidFill>
                            <a:srgbClr val="000000"/>
                          </a:solidFill>
                          <a:effectLst/>
                          <a:latin typeface="+mn-lt"/>
                        </a:rPr>
                        <a:t>R24 467 851</a:t>
                      </a:r>
                    </a:p>
                  </a:txBody>
                  <a:tcPr marL="0" marR="0" marT="0" marB="0" anchor="ctr"/>
                </a:tc>
                <a:tc>
                  <a:txBody>
                    <a:bodyPr/>
                    <a:lstStyle/>
                    <a:p>
                      <a:pPr algn="r"/>
                      <a:r>
                        <a:rPr lang="en-US" sz="1200" dirty="0"/>
                        <a:t>R9 787 140</a:t>
                      </a:r>
                    </a:p>
                  </a:txBody>
                  <a:tcPr marL="0" marR="0" marT="0" marB="0" anchor="ctr"/>
                </a:tc>
                <a:tc>
                  <a:txBody>
                    <a:bodyPr/>
                    <a:lstStyle/>
                    <a:p>
                      <a:pPr algn="r" fontAlgn="b"/>
                      <a:r>
                        <a:rPr lang="en-US" sz="1200" b="0" i="0" u="none" strike="noStrike" dirty="0">
                          <a:solidFill>
                            <a:srgbClr val="000000"/>
                          </a:solidFill>
                          <a:effectLst/>
                          <a:latin typeface="+mn-lt"/>
                        </a:rPr>
                        <a:t>R2 077 000</a:t>
                      </a:r>
                    </a:p>
                  </a:txBody>
                  <a:tcPr marL="0" marR="0" marT="0" marB="0" anchor="ctr"/>
                </a:tc>
                <a:tc>
                  <a:txBody>
                    <a:bodyPr/>
                    <a:lstStyle/>
                    <a:p>
                      <a:pPr algn="ctr" fontAlgn="b"/>
                      <a:r>
                        <a:rPr lang="en-US" sz="1200" b="0" i="0" u="none" strike="noStrike" dirty="0">
                          <a:solidFill>
                            <a:srgbClr val="000000"/>
                          </a:solidFill>
                          <a:effectLst/>
                          <a:latin typeface="+mn-lt"/>
                        </a:rPr>
                        <a:t>21%</a:t>
                      </a:r>
                    </a:p>
                  </a:txBody>
                  <a:tcPr marL="0" marR="0" marT="0" marB="0" anchor="ctr"/>
                </a:tc>
                <a:tc>
                  <a:txBody>
                    <a:bodyPr/>
                    <a:lstStyle/>
                    <a:p>
                      <a:pPr algn="l" fontAlgn="b"/>
                      <a:r>
                        <a:rPr lang="en-US" sz="1200" b="0" i="0" kern="1200" dirty="0">
                          <a:solidFill>
                            <a:schemeClr val="dk1"/>
                          </a:solidFill>
                          <a:effectLst/>
                          <a:latin typeface="+mn-lt"/>
                          <a:ea typeface="+mn-ea"/>
                          <a:cs typeface="+mn-cs"/>
                        </a:rPr>
                        <a:t>Social cohesion and safe communities</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992847770"/>
                  </a:ext>
                </a:extLst>
              </a:tr>
              <a:tr h="538480">
                <a:tc>
                  <a:txBody>
                    <a:bodyPr/>
                    <a:lstStyle/>
                    <a:p>
                      <a:r>
                        <a:rPr lang="en-US" sz="1200" dirty="0"/>
                        <a:t>Universal access</a:t>
                      </a:r>
                    </a:p>
                  </a:txBody>
                  <a:tcPr anchor="ctr"/>
                </a:tc>
                <a:tc>
                  <a:txBody>
                    <a:bodyPr/>
                    <a:lstStyle/>
                    <a:p>
                      <a:pPr algn="r" fontAlgn="b"/>
                      <a:r>
                        <a:rPr lang="en-US" sz="1200" b="0" i="0" u="none" strike="noStrike" dirty="0">
                          <a:solidFill>
                            <a:srgbClr val="000000"/>
                          </a:solidFill>
                          <a:effectLst/>
                          <a:latin typeface="+mn-lt"/>
                        </a:rPr>
                        <a:t>R26 798</a:t>
                      </a:r>
                      <a:r>
                        <a:rPr lang="en-US" sz="1200" b="0" i="0" u="none" strike="noStrike" baseline="0" dirty="0">
                          <a:solidFill>
                            <a:srgbClr val="000000"/>
                          </a:solidFill>
                          <a:effectLst/>
                          <a:latin typeface="+mn-lt"/>
                        </a:rPr>
                        <a:t> 710</a:t>
                      </a:r>
                      <a:endParaRPr lang="en-US" sz="1200" b="0" i="0" u="none" strike="noStrike" dirty="0">
                        <a:solidFill>
                          <a:srgbClr val="000000"/>
                        </a:solidFill>
                        <a:effectLst/>
                        <a:latin typeface="+mn-lt"/>
                      </a:endParaRPr>
                    </a:p>
                  </a:txBody>
                  <a:tcPr marL="0" marR="0" marT="0" marB="0" anchor="ctr"/>
                </a:tc>
                <a:tc>
                  <a:txBody>
                    <a:bodyPr/>
                    <a:lstStyle/>
                    <a:p>
                      <a:pPr algn="r"/>
                      <a:r>
                        <a:rPr lang="en-US" sz="1200" dirty="0"/>
                        <a:t>R10 719 268</a:t>
                      </a:r>
                    </a:p>
                  </a:txBody>
                  <a:tcPr marL="0" marR="0" marT="0" marB="0" anchor="ctr"/>
                </a:tc>
                <a:tc>
                  <a:txBody>
                    <a:bodyPr/>
                    <a:lstStyle/>
                    <a:p>
                      <a:pPr algn="r" fontAlgn="b"/>
                      <a:r>
                        <a:rPr lang="en-US" sz="1200" b="0" i="0" u="none" strike="noStrike" dirty="0">
                          <a:solidFill>
                            <a:srgbClr val="000000"/>
                          </a:solidFill>
                          <a:effectLst/>
                          <a:latin typeface="+mn-lt"/>
                        </a:rPr>
                        <a:t>R10 655 000</a:t>
                      </a:r>
                    </a:p>
                  </a:txBody>
                  <a:tcPr marL="0" marR="0" marT="0" marB="0" anchor="ctr"/>
                </a:tc>
                <a:tc>
                  <a:txBody>
                    <a:bodyPr/>
                    <a:lstStyle/>
                    <a:p>
                      <a:pPr algn="ctr" fontAlgn="b"/>
                      <a:r>
                        <a:rPr lang="en-US" sz="1200" b="0" i="0" u="none" strike="noStrike" dirty="0">
                          <a:solidFill>
                            <a:srgbClr val="000000"/>
                          </a:solidFill>
                          <a:effectLst/>
                          <a:latin typeface="+mn-lt"/>
                        </a:rPr>
                        <a:t>99%</a:t>
                      </a:r>
                    </a:p>
                  </a:txBody>
                  <a:tcPr marL="0" marR="0" marT="0" marB="0" anchor="ctr"/>
                </a:tc>
                <a:tc>
                  <a:txBody>
                    <a:bodyPr/>
                    <a:lstStyle/>
                    <a:p>
                      <a:pPr algn="l" fontAlgn="b"/>
                      <a:r>
                        <a:rPr lang="en-US" sz="1200" b="0" i="0" kern="1200" dirty="0">
                          <a:solidFill>
                            <a:schemeClr val="dk1"/>
                          </a:solidFill>
                          <a:effectLst/>
                          <a:latin typeface="+mn-lt"/>
                          <a:ea typeface="+mn-ea"/>
                          <a:cs typeface="+mn-cs"/>
                        </a:rPr>
                        <a:t>Consolidating the social wage through reliable and quality basic services</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507903597"/>
                  </a:ext>
                </a:extLst>
              </a:tr>
              <a:tr h="538480">
                <a:tc>
                  <a:txBody>
                    <a:bodyPr/>
                    <a:lstStyle/>
                    <a:p>
                      <a:r>
                        <a:rPr lang="en-US" sz="1200" dirty="0"/>
                        <a:t>Research</a:t>
                      </a:r>
                      <a:r>
                        <a:rPr lang="en-US" sz="1200" baseline="0" dirty="0"/>
                        <a:t> and policy</a:t>
                      </a:r>
                      <a:endParaRPr lang="en-US" sz="1200" dirty="0"/>
                    </a:p>
                  </a:txBody>
                  <a:tcPr anchor="ctr"/>
                </a:tc>
                <a:tc>
                  <a:txBody>
                    <a:bodyPr/>
                    <a:lstStyle/>
                    <a:p>
                      <a:pPr algn="r" fontAlgn="b"/>
                      <a:r>
                        <a:rPr lang="en-US" sz="1200" b="0" i="0" u="none" strike="noStrike" dirty="0">
                          <a:solidFill>
                            <a:srgbClr val="000000"/>
                          </a:solidFill>
                          <a:effectLst/>
                          <a:latin typeface="+mn-lt"/>
                        </a:rPr>
                        <a:t>R7 602 305</a:t>
                      </a:r>
                    </a:p>
                  </a:txBody>
                  <a:tcPr marL="0" marR="0" marT="0" marB="0" anchor="ctr"/>
                </a:tc>
                <a:tc>
                  <a:txBody>
                    <a:bodyPr/>
                    <a:lstStyle/>
                    <a:p>
                      <a:pPr algn="r"/>
                      <a:r>
                        <a:rPr lang="en-US" sz="1200" dirty="0"/>
                        <a:t>R3 040 922</a:t>
                      </a:r>
                    </a:p>
                  </a:txBody>
                  <a:tcPr marL="0" marR="0" marT="0" marB="0" anchor="ctr"/>
                </a:tc>
                <a:tc>
                  <a:txBody>
                    <a:bodyPr/>
                    <a:lstStyle/>
                    <a:p>
                      <a:pPr algn="r" fontAlgn="b"/>
                      <a:r>
                        <a:rPr lang="en-US" sz="1200" b="0" i="0" u="none" strike="noStrike" dirty="0">
                          <a:solidFill>
                            <a:srgbClr val="000000"/>
                          </a:solidFill>
                          <a:effectLst/>
                          <a:latin typeface="+mn-lt"/>
                        </a:rPr>
                        <a:t>R383 000</a:t>
                      </a:r>
                    </a:p>
                  </a:txBody>
                  <a:tcPr marL="0" marR="0" marT="0" marB="0" anchor="ctr"/>
                </a:tc>
                <a:tc>
                  <a:txBody>
                    <a:bodyPr/>
                    <a:lstStyle/>
                    <a:p>
                      <a:pPr algn="ctr" fontAlgn="b"/>
                      <a:r>
                        <a:rPr lang="en-US" sz="1200" b="0" i="0" u="none" strike="noStrike" dirty="0">
                          <a:solidFill>
                            <a:srgbClr val="000000"/>
                          </a:solidFill>
                          <a:effectLst/>
                          <a:latin typeface="+mn-lt"/>
                        </a:rPr>
                        <a:t>13%</a:t>
                      </a:r>
                    </a:p>
                  </a:txBody>
                  <a:tcPr marL="0" marR="0" marT="0" marB="0" anchor="ctr"/>
                </a:tc>
                <a:tc>
                  <a:txBody>
                    <a:bodyPr/>
                    <a:lstStyle/>
                    <a:p>
                      <a:pPr algn="l" fontAlgn="b"/>
                      <a:r>
                        <a:rPr lang="en-US" sz="1200" b="0" i="0" kern="1200" dirty="0">
                          <a:solidFill>
                            <a:schemeClr val="dk1"/>
                          </a:solidFill>
                          <a:effectLst/>
                          <a:latin typeface="+mn-lt"/>
                          <a:ea typeface="+mn-ea"/>
                          <a:cs typeface="+mn-cs"/>
                        </a:rPr>
                        <a:t>A capable, ethical and developmental state</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1493547526"/>
                  </a:ext>
                </a:extLst>
              </a:tr>
              <a:tr h="538480">
                <a:tc>
                  <a:txBody>
                    <a:bodyPr/>
                    <a:lstStyle/>
                    <a:p>
                      <a:r>
                        <a:rPr lang="en-US" sz="1200" dirty="0"/>
                        <a:t>Administration</a:t>
                      </a:r>
                    </a:p>
                  </a:txBody>
                  <a:tcPr anchor="ctr"/>
                </a:tc>
                <a:tc>
                  <a:txBody>
                    <a:bodyPr/>
                    <a:lstStyle/>
                    <a:p>
                      <a:pPr algn="r" fontAlgn="b"/>
                      <a:r>
                        <a:rPr lang="en-US" sz="1200" b="0" i="0" u="none" strike="noStrike" dirty="0">
                          <a:solidFill>
                            <a:srgbClr val="000000"/>
                          </a:solidFill>
                          <a:effectLst/>
                          <a:latin typeface="+mn-lt"/>
                        </a:rPr>
                        <a:t>R44 244 575</a:t>
                      </a:r>
                    </a:p>
                  </a:txBody>
                  <a:tcPr marL="0" marR="0" marT="0" marB="0" anchor="ctr"/>
                </a:tc>
                <a:tc>
                  <a:txBody>
                    <a:bodyPr/>
                    <a:lstStyle/>
                    <a:p>
                      <a:pPr algn="r"/>
                      <a:r>
                        <a:rPr lang="en-US" sz="1200" dirty="0"/>
                        <a:t>R17 697 830</a:t>
                      </a:r>
                    </a:p>
                  </a:txBody>
                  <a:tcPr marL="0" marR="0" marT="0" marB="0" anchor="ctr"/>
                </a:tc>
                <a:tc>
                  <a:txBody>
                    <a:bodyPr/>
                    <a:lstStyle/>
                    <a:p>
                      <a:pPr algn="r" fontAlgn="b"/>
                      <a:r>
                        <a:rPr lang="en-US" sz="1200" b="0" i="0" u="none" strike="noStrike" dirty="0">
                          <a:solidFill>
                            <a:srgbClr val="000000"/>
                          </a:solidFill>
                          <a:effectLst/>
                          <a:latin typeface="+mn-lt"/>
                        </a:rPr>
                        <a:t>R17 619</a:t>
                      </a:r>
                      <a:r>
                        <a:rPr lang="en-US" sz="1200" b="0" i="0" u="none" strike="noStrike" baseline="0" dirty="0">
                          <a:solidFill>
                            <a:srgbClr val="000000"/>
                          </a:solidFill>
                          <a:effectLst/>
                          <a:latin typeface="+mn-lt"/>
                        </a:rPr>
                        <a:t> 000</a:t>
                      </a:r>
                      <a:endParaRPr lang="en-US" sz="1200" b="0" i="0" u="none" strike="noStrike" dirty="0">
                        <a:solidFill>
                          <a:srgbClr val="000000"/>
                        </a:solidFill>
                        <a:effectLst/>
                        <a:latin typeface="+mn-lt"/>
                      </a:endParaRPr>
                    </a:p>
                  </a:txBody>
                  <a:tcPr marL="0" marR="0" marT="0" marB="0" anchor="ctr"/>
                </a:tc>
                <a:tc>
                  <a:txBody>
                    <a:bodyPr/>
                    <a:lstStyle/>
                    <a:p>
                      <a:pPr algn="ctr" fontAlgn="b"/>
                      <a:r>
                        <a:rPr lang="en-US" sz="1200" b="0" i="0" u="none" strike="noStrike" dirty="0">
                          <a:solidFill>
                            <a:srgbClr val="000000"/>
                          </a:solidFill>
                          <a:effectLst/>
                          <a:latin typeface="+mn-lt"/>
                        </a:rPr>
                        <a:t>100%</a:t>
                      </a:r>
                    </a:p>
                  </a:txBody>
                  <a:tcPr marL="0" marR="0" marT="0" marB="0" anchor="ctr"/>
                </a:tc>
                <a:tc>
                  <a:txBody>
                    <a:bodyPr/>
                    <a:lstStyle/>
                    <a:p>
                      <a:pPr algn="l" fontAlgn="b"/>
                      <a:r>
                        <a:rPr lang="en-US" sz="1200" b="0" i="0" kern="1200" dirty="0">
                          <a:solidFill>
                            <a:schemeClr val="dk1"/>
                          </a:solidFill>
                          <a:effectLst/>
                          <a:latin typeface="+mn-lt"/>
                          <a:ea typeface="+mn-ea"/>
                          <a:cs typeface="+mn-cs"/>
                        </a:rPr>
                        <a:t>A capable, ethical and developmental state</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1230505035"/>
                  </a:ext>
                </a:extLst>
              </a:tr>
              <a:tr h="538480">
                <a:tc>
                  <a:txBody>
                    <a:bodyPr/>
                    <a:lstStyle/>
                    <a:p>
                      <a:r>
                        <a:rPr lang="en-US" sz="1200" dirty="0"/>
                        <a:t>Employee costs</a:t>
                      </a:r>
                    </a:p>
                  </a:txBody>
                  <a:tcPr anchor="ctr"/>
                </a:tc>
                <a:tc>
                  <a:txBody>
                    <a:bodyPr/>
                    <a:lstStyle/>
                    <a:p>
                      <a:pPr algn="r" fontAlgn="b"/>
                      <a:r>
                        <a:rPr lang="en-US" sz="1200" b="0" i="0" u="none" strike="noStrike" dirty="0">
                          <a:solidFill>
                            <a:srgbClr val="000000"/>
                          </a:solidFill>
                          <a:effectLst/>
                          <a:latin typeface="+mn-lt"/>
                        </a:rPr>
                        <a:t>R184 635 434</a:t>
                      </a:r>
                    </a:p>
                  </a:txBody>
                  <a:tcPr marL="0" marR="0" marT="0" marB="0" anchor="ctr"/>
                </a:tc>
                <a:tc>
                  <a:txBody>
                    <a:bodyPr/>
                    <a:lstStyle/>
                    <a:p>
                      <a:pPr algn="r"/>
                      <a:r>
                        <a:rPr lang="en-US" sz="1200" dirty="0"/>
                        <a:t>R92 317 717</a:t>
                      </a:r>
                    </a:p>
                  </a:txBody>
                  <a:tcPr marL="0" marR="0" marT="0" marB="0" anchor="ctr"/>
                </a:tc>
                <a:tc>
                  <a:txBody>
                    <a:bodyPr/>
                    <a:lstStyle/>
                    <a:p>
                      <a:pPr algn="r" fontAlgn="b"/>
                      <a:r>
                        <a:rPr lang="en-US" sz="1200" b="0" i="0" u="none" strike="noStrike" dirty="0">
                          <a:solidFill>
                            <a:srgbClr val="000000"/>
                          </a:solidFill>
                          <a:effectLst/>
                          <a:latin typeface="+mn-lt"/>
                        </a:rPr>
                        <a:t>R91 360 966</a:t>
                      </a:r>
                    </a:p>
                  </a:txBody>
                  <a:tcPr marL="0" marR="0" marT="0" marB="0" anchor="ctr"/>
                </a:tc>
                <a:tc>
                  <a:txBody>
                    <a:bodyPr/>
                    <a:lstStyle/>
                    <a:p>
                      <a:pPr algn="ctr" fontAlgn="b"/>
                      <a:r>
                        <a:rPr lang="en-US" sz="1200" b="0" i="0" u="none" strike="noStrike" dirty="0">
                          <a:solidFill>
                            <a:srgbClr val="000000"/>
                          </a:solidFill>
                          <a:effectLst/>
                          <a:latin typeface="+mn-lt"/>
                        </a:rPr>
                        <a:t>99%</a:t>
                      </a:r>
                    </a:p>
                  </a:txBody>
                  <a:tcPr marL="0" marR="0" marT="0" marB="0" anchor="ctr"/>
                </a:tc>
                <a:tc>
                  <a:txBody>
                    <a:bodyPr/>
                    <a:lstStyle/>
                    <a:p>
                      <a:pPr algn="l" fontAlgn="b"/>
                      <a:r>
                        <a:rPr lang="en-US" sz="1200" b="0" i="0" kern="1200" dirty="0">
                          <a:solidFill>
                            <a:schemeClr val="dk1"/>
                          </a:solidFill>
                          <a:effectLst/>
                          <a:latin typeface="+mn-lt"/>
                          <a:ea typeface="+mn-ea"/>
                          <a:cs typeface="+mn-cs"/>
                        </a:rPr>
                        <a:t>A capable, ethical and developmental state</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3821734601"/>
                  </a:ext>
                </a:extLst>
              </a:tr>
              <a:tr h="538480">
                <a:tc>
                  <a:txBody>
                    <a:bodyPr/>
                    <a:lstStyle/>
                    <a:p>
                      <a:r>
                        <a:rPr lang="en-US" sz="1200" dirty="0"/>
                        <a:t>CAPEX</a:t>
                      </a:r>
                    </a:p>
                  </a:txBody>
                  <a:tcPr anchor="ctr"/>
                </a:tc>
                <a:tc>
                  <a:txBody>
                    <a:bodyPr/>
                    <a:lstStyle/>
                    <a:p>
                      <a:pPr algn="r" fontAlgn="b"/>
                      <a:r>
                        <a:rPr lang="en-US" sz="1200" b="0" i="0" u="none" strike="noStrike" dirty="0">
                          <a:solidFill>
                            <a:srgbClr val="000000"/>
                          </a:solidFill>
                          <a:effectLst/>
                          <a:latin typeface="+mn-lt"/>
                        </a:rPr>
                        <a:t>R10 600</a:t>
                      </a:r>
                      <a:r>
                        <a:rPr lang="en-US" sz="1200" b="0" i="0" u="none" strike="noStrike" baseline="0" dirty="0">
                          <a:solidFill>
                            <a:srgbClr val="000000"/>
                          </a:solidFill>
                          <a:effectLst/>
                          <a:latin typeface="+mn-lt"/>
                        </a:rPr>
                        <a:t> 000</a:t>
                      </a:r>
                      <a:endParaRPr lang="en-US" sz="1200" b="0" i="0" u="none" strike="noStrike" dirty="0">
                        <a:solidFill>
                          <a:srgbClr val="000000"/>
                        </a:solidFill>
                        <a:effectLst/>
                        <a:latin typeface="+mn-lt"/>
                      </a:endParaRPr>
                    </a:p>
                  </a:txBody>
                  <a:tcPr marL="0" marR="0" marT="0" marB="0" anchor="ctr"/>
                </a:tc>
                <a:tc>
                  <a:txBody>
                    <a:bodyPr/>
                    <a:lstStyle/>
                    <a:p>
                      <a:pPr algn="r"/>
                      <a:r>
                        <a:rPr lang="en-US" sz="1200" dirty="0"/>
                        <a:t>R5</a:t>
                      </a:r>
                      <a:r>
                        <a:rPr lang="en-US" sz="1200" baseline="0" dirty="0"/>
                        <a:t> 300 000</a:t>
                      </a:r>
                      <a:endParaRPr lang="en-US" sz="1200" dirty="0"/>
                    </a:p>
                  </a:txBody>
                  <a:tcPr marL="0" marR="0" marT="0" marB="0" anchor="ctr"/>
                </a:tc>
                <a:tc>
                  <a:txBody>
                    <a:bodyPr/>
                    <a:lstStyle/>
                    <a:p>
                      <a:pPr algn="r" fontAlgn="b"/>
                      <a:r>
                        <a:rPr lang="en-US" sz="1200" b="0" i="0" u="none" strike="noStrike" dirty="0">
                          <a:solidFill>
                            <a:srgbClr val="000000"/>
                          </a:solidFill>
                          <a:effectLst/>
                          <a:latin typeface="+mn-lt"/>
                        </a:rPr>
                        <a:t>R5 644 359</a:t>
                      </a:r>
                    </a:p>
                  </a:txBody>
                  <a:tcPr marL="0" marR="0" marT="0" marB="0" anchor="ctr"/>
                </a:tc>
                <a:tc>
                  <a:txBody>
                    <a:bodyPr/>
                    <a:lstStyle/>
                    <a:p>
                      <a:pPr algn="ctr" fontAlgn="b"/>
                      <a:r>
                        <a:rPr lang="en-US" sz="1200" b="0" i="0" u="none" strike="noStrike" dirty="0">
                          <a:solidFill>
                            <a:srgbClr val="000000"/>
                          </a:solidFill>
                          <a:effectLst/>
                          <a:latin typeface="+mn-lt"/>
                        </a:rPr>
                        <a:t>107%</a:t>
                      </a:r>
                    </a:p>
                  </a:txBody>
                  <a:tcPr marL="0" marR="0" marT="0"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Consolidating the social wage through reliable and quality basic services</a:t>
                      </a:r>
                      <a:endParaRPr lang="en-US" sz="1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1222879475"/>
                  </a:ext>
                </a:extLst>
              </a:tr>
              <a:tr h="538480">
                <a:tc>
                  <a:txBody>
                    <a:bodyPr/>
                    <a:lstStyle/>
                    <a:p>
                      <a:r>
                        <a:rPr lang="en-US" sz="1200" b="1" dirty="0"/>
                        <a:t>Total</a:t>
                      </a:r>
                    </a:p>
                  </a:txBody>
                  <a:tcPr anchor="ctr"/>
                </a:tc>
                <a:tc>
                  <a:txBody>
                    <a:bodyPr/>
                    <a:lstStyle/>
                    <a:p>
                      <a:pPr algn="r" fontAlgn="b"/>
                      <a:r>
                        <a:rPr lang="en-US" sz="1200" b="1" i="0" u="none" strike="noStrike" dirty="0">
                          <a:solidFill>
                            <a:srgbClr val="000000"/>
                          </a:solidFill>
                          <a:effectLst/>
                          <a:latin typeface="+mn-lt"/>
                        </a:rPr>
                        <a:t>R421 452 000</a:t>
                      </a:r>
                    </a:p>
                  </a:txBody>
                  <a:tcPr marL="0" marR="0" marT="0" marB="0" anchor="ctr"/>
                </a:tc>
                <a:tc>
                  <a:txBody>
                    <a:bodyPr/>
                    <a:lstStyle/>
                    <a:p>
                      <a:pPr algn="r" fontAlgn="b"/>
                      <a:r>
                        <a:rPr lang="en-US" sz="1200" b="1" i="0" u="none" strike="noStrike" dirty="0">
                          <a:solidFill>
                            <a:srgbClr val="000000"/>
                          </a:solidFill>
                          <a:effectLst/>
                          <a:latin typeface="+mn-lt"/>
                        </a:rPr>
                        <a:t>R194 104 343</a:t>
                      </a:r>
                    </a:p>
                  </a:txBody>
                  <a:tcPr marL="0" marR="0" marT="0" marB="0" anchor="ctr"/>
                </a:tc>
                <a:tc>
                  <a:txBody>
                    <a:bodyPr/>
                    <a:lstStyle/>
                    <a:p>
                      <a:pPr algn="r" fontAlgn="b"/>
                      <a:r>
                        <a:rPr lang="en-US" sz="1200" b="1" i="0" u="none" strike="noStrike" dirty="0">
                          <a:solidFill>
                            <a:srgbClr val="000000"/>
                          </a:solidFill>
                          <a:effectLst/>
                          <a:latin typeface="+mn-lt"/>
                        </a:rPr>
                        <a:t>R166 427 224</a:t>
                      </a:r>
                    </a:p>
                  </a:txBody>
                  <a:tcPr marL="0" marR="0" marT="0" marB="0" anchor="ctr"/>
                </a:tc>
                <a:tc>
                  <a:txBody>
                    <a:bodyPr/>
                    <a:lstStyle/>
                    <a:p>
                      <a:pPr algn="ctr" fontAlgn="b"/>
                      <a:r>
                        <a:rPr lang="en-US" sz="1200" b="1" i="0" u="none" strike="noStrike" dirty="0">
                          <a:solidFill>
                            <a:srgbClr val="000000"/>
                          </a:solidFill>
                          <a:effectLst/>
                          <a:latin typeface="+mn-lt"/>
                        </a:rPr>
                        <a:t>86%</a:t>
                      </a:r>
                    </a:p>
                  </a:txBody>
                  <a:tcPr marL="0" marR="0" marT="0" marB="0" anchor="ctr"/>
                </a:tc>
                <a:tc>
                  <a:txBody>
                    <a:bodyPr/>
                    <a:lstStyle/>
                    <a:p>
                      <a:pPr algn="ctr" fontAlgn="b"/>
                      <a:endParaRPr lang="en-US" sz="12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xmlns="" val="1269348747"/>
                  </a:ext>
                </a:extLst>
              </a:tr>
            </a:tbl>
          </a:graphicData>
        </a:graphic>
      </p:graphicFrame>
    </p:spTree>
    <p:extLst>
      <p:ext uri="{BB962C8B-B14F-4D97-AF65-F5344CB8AC3E}">
        <p14:creationId xmlns:p14="http://schemas.microsoft.com/office/powerpoint/2010/main" xmlns="" val="169997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analysis</a:t>
            </a:r>
          </a:p>
        </p:txBody>
      </p:sp>
      <p:sp>
        <p:nvSpPr>
          <p:cNvPr id="3" name="Content Placeholder 2"/>
          <p:cNvSpPr>
            <a:spLocks noGrp="1"/>
          </p:cNvSpPr>
          <p:nvPr>
            <p:ph idx="1"/>
          </p:nvPr>
        </p:nvSpPr>
        <p:spPr>
          <a:xfrm>
            <a:off x="775521" y="1096401"/>
            <a:ext cx="7789863" cy="5124480"/>
          </a:xfrm>
        </p:spPr>
        <p:txBody>
          <a:bodyPr/>
          <a:lstStyle/>
          <a:p>
            <a:pPr>
              <a:lnSpc>
                <a:spcPct val="15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The NYDA continues to function operationally – we have safely reopened all our offices and thus far have only had seven confirmed cases of Covid-19 amongst employees with no deaths. </a:t>
            </a:r>
          </a:p>
          <a:p>
            <a:pPr>
              <a:lnSpc>
                <a:spcPct val="15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We have continued to focus on the Youth Micro Enterprise Relief Fund and the restoration of all products and services. </a:t>
            </a:r>
          </a:p>
          <a:p>
            <a:pPr>
              <a:lnSpc>
                <a:spcPct val="15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Our branches and centers have opened for NSFAS applications from 15 September 2020</a:t>
            </a:r>
          </a:p>
          <a:p>
            <a:pPr>
              <a:lnSpc>
                <a:spcPct val="15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We support government on relief programs and economic recovery through NATJOINTS. We have made detailed inputs to the Economic Recovery Plan.</a:t>
            </a:r>
          </a:p>
          <a:p>
            <a:pPr>
              <a:lnSpc>
                <a:spcPct val="15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Management submits monthly reports to the Ministry and Department on the status of the </a:t>
            </a:r>
            <a:r>
              <a:rPr lang="en-US" sz="1500" dirty="0" err="1">
                <a:latin typeface="Tahoma" panose="020B0604030504040204" pitchFamily="34" charset="0"/>
                <a:ea typeface="Tahoma" panose="020B0604030504040204" pitchFamily="34" charset="0"/>
                <a:cs typeface="Tahoma" panose="020B0604030504040204" pitchFamily="34" charset="0"/>
              </a:rPr>
              <a:t>organisation</a:t>
            </a:r>
            <a:r>
              <a:rPr lang="en-US" sz="1500" dirty="0">
                <a:latin typeface="Tahoma" panose="020B0604030504040204" pitchFamily="34" charset="0"/>
                <a:ea typeface="Tahoma" panose="020B0604030504040204" pitchFamily="34" charset="0"/>
                <a:cs typeface="Tahoma" panose="020B0604030504040204" pitchFamily="34" charset="0"/>
              </a:rPr>
              <a:t>. </a:t>
            </a:r>
          </a:p>
          <a:p>
            <a:pPr>
              <a:lnSpc>
                <a:spcPct val="15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Our in year budget has been cut again by R14 million in the MTBPS – this is due to Covid-19 and the decision to cut budgets to provide funding to SAA. This is in addition to the R97 million cut announced in the supplementary budget taking the cumulative annual cut to R111 million. </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2</a:t>
            </a:fld>
            <a:endParaRPr lang="en-GB" dirty="0"/>
          </a:p>
        </p:txBody>
      </p:sp>
    </p:spTree>
    <p:extLst>
      <p:ext uri="{BB962C8B-B14F-4D97-AF65-F5344CB8AC3E}">
        <p14:creationId xmlns:p14="http://schemas.microsoft.com/office/powerpoint/2010/main" xmlns="" val="5217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Expenditure by Nature</a:t>
            </a:r>
          </a:p>
        </p:txBody>
      </p:sp>
      <p:sp>
        <p:nvSpPr>
          <p:cNvPr id="3" name="Slide Number Placeholder 2"/>
          <p:cNvSpPr>
            <a:spLocks noGrp="1"/>
          </p:cNvSpPr>
          <p:nvPr>
            <p:ph type="sldNum" sz="quarter" idx="10"/>
          </p:nvPr>
        </p:nvSpPr>
        <p:spPr/>
        <p:txBody>
          <a:bodyPr/>
          <a:lstStyle/>
          <a:p>
            <a:fld id="{7F6D1DE0-B443-48F6-9E73-478825739009}" type="slidenum">
              <a:rPr lang="en-GB" smtClean="0"/>
              <a:pPr/>
              <a:t>29</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692782629"/>
              </p:ext>
            </p:extLst>
          </p:nvPr>
        </p:nvGraphicFramePr>
        <p:xfrm>
          <a:off x="267515" y="1079244"/>
          <a:ext cx="8785044" cy="5360421"/>
        </p:xfrm>
        <a:graphic>
          <a:graphicData uri="http://schemas.openxmlformats.org/drawingml/2006/table">
            <a:tbl>
              <a:tblPr firstRow="1" bandRow="1">
                <a:tableStyleId>{21E4AEA4-8DFA-4A89-87EB-49C32662AFE0}</a:tableStyleId>
              </a:tblPr>
              <a:tblGrid>
                <a:gridCol w="3173775">
                  <a:extLst>
                    <a:ext uri="{9D8B030D-6E8A-4147-A177-3AD203B41FA5}">
                      <a16:colId xmlns:a16="http://schemas.microsoft.com/office/drawing/2014/main" xmlns="" val="3311575161"/>
                    </a:ext>
                  </a:extLst>
                </a:gridCol>
                <a:gridCol w="1638915">
                  <a:extLst>
                    <a:ext uri="{9D8B030D-6E8A-4147-A177-3AD203B41FA5}">
                      <a16:colId xmlns:a16="http://schemas.microsoft.com/office/drawing/2014/main" xmlns="" val="4278348549"/>
                    </a:ext>
                  </a:extLst>
                </a:gridCol>
                <a:gridCol w="1625395">
                  <a:extLst>
                    <a:ext uri="{9D8B030D-6E8A-4147-A177-3AD203B41FA5}">
                      <a16:colId xmlns:a16="http://schemas.microsoft.com/office/drawing/2014/main" xmlns="" val="3646681415"/>
                    </a:ext>
                  </a:extLst>
                </a:gridCol>
                <a:gridCol w="1671484">
                  <a:extLst>
                    <a:ext uri="{9D8B030D-6E8A-4147-A177-3AD203B41FA5}">
                      <a16:colId xmlns:a16="http://schemas.microsoft.com/office/drawing/2014/main" xmlns="" val="3334353641"/>
                    </a:ext>
                  </a:extLst>
                </a:gridCol>
                <a:gridCol w="675475">
                  <a:extLst>
                    <a:ext uri="{9D8B030D-6E8A-4147-A177-3AD203B41FA5}">
                      <a16:colId xmlns:a16="http://schemas.microsoft.com/office/drawing/2014/main" xmlns="" val="2722814782"/>
                    </a:ext>
                  </a:extLst>
                </a:gridCol>
              </a:tblGrid>
              <a:tr h="623826">
                <a:tc>
                  <a:txBody>
                    <a:bodyPr/>
                    <a:lstStyle/>
                    <a:p>
                      <a:pPr algn="ctr"/>
                      <a:r>
                        <a:rPr lang="en-US" sz="1400" dirty="0"/>
                        <a:t>Nature</a:t>
                      </a:r>
                    </a:p>
                  </a:txBody>
                  <a:tcPr anchor="ctr"/>
                </a:tc>
                <a:tc>
                  <a:txBody>
                    <a:bodyPr/>
                    <a:lstStyle/>
                    <a:p>
                      <a:pPr algn="ctr"/>
                      <a:r>
                        <a:rPr lang="en-US" sz="1400" dirty="0"/>
                        <a:t>Annual Budget</a:t>
                      </a:r>
                    </a:p>
                  </a:txBody>
                  <a:tcPr anchor="ctr"/>
                </a:tc>
                <a:tc>
                  <a:txBody>
                    <a:bodyPr/>
                    <a:lstStyle/>
                    <a:p>
                      <a:pPr algn="ctr"/>
                      <a:r>
                        <a:rPr lang="en-US" sz="1400" dirty="0"/>
                        <a:t>Q2 Budget</a:t>
                      </a:r>
                    </a:p>
                  </a:txBody>
                  <a:tcPr anchor="ctr"/>
                </a:tc>
                <a:tc>
                  <a:txBody>
                    <a:bodyPr/>
                    <a:lstStyle/>
                    <a:p>
                      <a:pPr algn="ctr"/>
                      <a:r>
                        <a:rPr lang="en-US" sz="1400" dirty="0"/>
                        <a:t>Q2 Actual</a:t>
                      </a:r>
                    </a:p>
                  </a:txBody>
                  <a:tcPr anchor="ctr"/>
                </a:tc>
                <a:tc>
                  <a:txBody>
                    <a:bodyPr/>
                    <a:lstStyle/>
                    <a:p>
                      <a:pPr algn="ctr"/>
                      <a:r>
                        <a:rPr lang="en-US" sz="1400" dirty="0"/>
                        <a:t>% </a:t>
                      </a:r>
                    </a:p>
                  </a:txBody>
                  <a:tcPr anchor="ctr"/>
                </a:tc>
                <a:extLst>
                  <a:ext uri="{0D108BD9-81ED-4DB2-BD59-A6C34878D82A}">
                    <a16:rowId xmlns:a16="http://schemas.microsoft.com/office/drawing/2014/main" xmlns="" val="410793987"/>
                  </a:ext>
                </a:extLst>
              </a:tr>
              <a:tr h="315773">
                <a:tc>
                  <a:txBody>
                    <a:bodyPr/>
                    <a:lstStyle/>
                    <a:p>
                      <a:r>
                        <a:rPr lang="en-US" sz="1400" dirty="0"/>
                        <a:t>Administration and</a:t>
                      </a:r>
                      <a:r>
                        <a:rPr lang="en-US" sz="1400" baseline="0" dirty="0"/>
                        <a:t> overheads</a:t>
                      </a:r>
                      <a:endParaRPr lang="en-US" sz="1400" dirty="0"/>
                    </a:p>
                  </a:txBody>
                  <a:tcPr anchor="ctr"/>
                </a:tc>
                <a:tc>
                  <a:txBody>
                    <a:bodyPr/>
                    <a:lstStyle/>
                    <a:p>
                      <a:pPr algn="r"/>
                      <a:r>
                        <a:rPr lang="en-US" sz="1400" b="0" dirty="0"/>
                        <a:t>R47 767 058</a:t>
                      </a:r>
                    </a:p>
                  </a:txBody>
                  <a:tcPr anchor="ctr"/>
                </a:tc>
                <a:tc>
                  <a:txBody>
                    <a:bodyPr/>
                    <a:lstStyle/>
                    <a:p>
                      <a:pPr algn="r"/>
                      <a:r>
                        <a:rPr lang="en-US" sz="1400" b="0" dirty="0"/>
                        <a:t>R19 106 823</a:t>
                      </a:r>
                    </a:p>
                  </a:txBody>
                  <a:tcPr anchor="ctr"/>
                </a:tc>
                <a:tc>
                  <a:txBody>
                    <a:bodyPr/>
                    <a:lstStyle/>
                    <a:p>
                      <a:pPr algn="r"/>
                      <a:r>
                        <a:rPr lang="en-US" sz="1400" b="0" dirty="0"/>
                        <a:t>R20 942 352</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110%</a:t>
                      </a:r>
                    </a:p>
                  </a:txBody>
                  <a:tcPr marL="0" marR="0" marT="0" marB="0" anchor="ctr"/>
                </a:tc>
                <a:extLst>
                  <a:ext uri="{0D108BD9-81ED-4DB2-BD59-A6C34878D82A}">
                    <a16:rowId xmlns:a16="http://schemas.microsoft.com/office/drawing/2014/main" xmlns="" val="455421870"/>
                  </a:ext>
                </a:extLst>
              </a:tr>
              <a:tr h="315773">
                <a:tc>
                  <a:txBody>
                    <a:bodyPr/>
                    <a:lstStyle/>
                    <a:p>
                      <a:r>
                        <a:rPr lang="en-US" sz="1400" dirty="0"/>
                        <a:t>Communications and ICT</a:t>
                      </a:r>
                    </a:p>
                  </a:txBody>
                  <a:tcPr anchor="ctr"/>
                </a:tc>
                <a:tc>
                  <a:txBody>
                    <a:bodyPr/>
                    <a:lstStyle/>
                    <a:p>
                      <a:pPr algn="r"/>
                      <a:r>
                        <a:rPr lang="en-US" sz="1400" b="0" dirty="0"/>
                        <a:t>R43 619 002</a:t>
                      </a:r>
                    </a:p>
                  </a:txBody>
                  <a:tcPr anchor="ctr"/>
                </a:tc>
                <a:tc>
                  <a:txBody>
                    <a:bodyPr/>
                    <a:lstStyle/>
                    <a:p>
                      <a:pPr algn="r"/>
                      <a:r>
                        <a:rPr lang="en-US" sz="1400" b="0" dirty="0"/>
                        <a:t>R17 447 601</a:t>
                      </a:r>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0" dirty="0"/>
                        <a:t>R15 932 743</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91%</a:t>
                      </a:r>
                    </a:p>
                  </a:txBody>
                  <a:tcPr marL="0" marR="0" marT="0" marB="0" anchor="ctr"/>
                </a:tc>
                <a:extLst>
                  <a:ext uri="{0D108BD9-81ED-4DB2-BD59-A6C34878D82A}">
                    <a16:rowId xmlns:a16="http://schemas.microsoft.com/office/drawing/2014/main" xmlns="" val="3302757031"/>
                  </a:ext>
                </a:extLst>
              </a:tr>
              <a:tr h="315773">
                <a:tc>
                  <a:txBody>
                    <a:bodyPr/>
                    <a:lstStyle/>
                    <a:p>
                      <a:r>
                        <a:rPr lang="en-US" sz="1400" dirty="0"/>
                        <a:t>Audits</a:t>
                      </a:r>
                    </a:p>
                  </a:txBody>
                  <a:tcPr anchor="ctr"/>
                </a:tc>
                <a:tc>
                  <a:txBody>
                    <a:bodyPr/>
                    <a:lstStyle/>
                    <a:p>
                      <a:pPr algn="r"/>
                      <a:r>
                        <a:rPr lang="en-US" sz="1400" b="0" dirty="0"/>
                        <a:t>R6 030</a:t>
                      </a:r>
                      <a:r>
                        <a:rPr lang="en-US" sz="1400" b="0" baseline="0" dirty="0"/>
                        <a:t> 000</a:t>
                      </a:r>
                      <a:endParaRPr lang="en-US" sz="1400" b="0" dirty="0"/>
                    </a:p>
                  </a:txBody>
                  <a:tcPr anchor="ctr"/>
                </a:tc>
                <a:tc>
                  <a:txBody>
                    <a:bodyPr/>
                    <a:lstStyle/>
                    <a:p>
                      <a:pPr algn="r"/>
                      <a:r>
                        <a:rPr lang="en-US" sz="1400" b="0" dirty="0"/>
                        <a:t>R2 412 000</a:t>
                      </a:r>
                    </a:p>
                  </a:txBody>
                  <a:tcPr anchor="ctr"/>
                </a:tc>
                <a:tc>
                  <a:txBody>
                    <a:bodyPr/>
                    <a:lstStyle/>
                    <a:p>
                      <a:pPr algn="r"/>
                      <a:r>
                        <a:rPr lang="en-US" sz="1400" b="0" dirty="0"/>
                        <a:t>R1 338 229</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55%</a:t>
                      </a:r>
                    </a:p>
                  </a:txBody>
                  <a:tcPr marL="0" marR="0" marT="0" marB="0" anchor="ctr"/>
                </a:tc>
                <a:extLst>
                  <a:ext uri="{0D108BD9-81ED-4DB2-BD59-A6C34878D82A}">
                    <a16:rowId xmlns:a16="http://schemas.microsoft.com/office/drawing/2014/main" xmlns="" val="1493547526"/>
                  </a:ext>
                </a:extLst>
              </a:tr>
              <a:tr h="315773">
                <a:tc>
                  <a:txBody>
                    <a:bodyPr/>
                    <a:lstStyle/>
                    <a:p>
                      <a:r>
                        <a:rPr lang="en-US" sz="1400" dirty="0"/>
                        <a:t>Risk and legal</a:t>
                      </a:r>
                    </a:p>
                  </a:txBody>
                  <a:tcPr anchor="ctr"/>
                </a:tc>
                <a:tc>
                  <a:txBody>
                    <a:bodyPr/>
                    <a:lstStyle/>
                    <a:p>
                      <a:pPr algn="r"/>
                      <a:r>
                        <a:rPr lang="en-US" sz="1400" b="0" dirty="0"/>
                        <a:t>R4 706 000</a:t>
                      </a:r>
                    </a:p>
                  </a:txBody>
                  <a:tcPr anchor="ctr"/>
                </a:tc>
                <a:tc>
                  <a:txBody>
                    <a:bodyPr/>
                    <a:lstStyle/>
                    <a:p>
                      <a:pPr algn="r"/>
                      <a:r>
                        <a:rPr lang="en-US" sz="1400" b="0" dirty="0"/>
                        <a:t>R1 882 400</a:t>
                      </a:r>
                    </a:p>
                  </a:txBody>
                  <a:tcPr anchor="ctr"/>
                </a:tc>
                <a:tc>
                  <a:txBody>
                    <a:bodyPr/>
                    <a:lstStyle/>
                    <a:p>
                      <a:pPr algn="r"/>
                      <a:r>
                        <a:rPr lang="en-US" sz="1400" b="0" dirty="0"/>
                        <a:t>R1 024 161</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54%</a:t>
                      </a:r>
                    </a:p>
                  </a:txBody>
                  <a:tcPr marL="0" marR="0" marT="0" marB="0" anchor="ctr"/>
                </a:tc>
                <a:extLst>
                  <a:ext uri="{0D108BD9-81ED-4DB2-BD59-A6C34878D82A}">
                    <a16:rowId xmlns:a16="http://schemas.microsoft.com/office/drawing/2014/main" xmlns="" val="1230505035"/>
                  </a:ext>
                </a:extLst>
              </a:tr>
              <a:tr h="315773">
                <a:tc>
                  <a:txBody>
                    <a:bodyPr/>
                    <a:lstStyle/>
                    <a:p>
                      <a:r>
                        <a:rPr lang="en-US" sz="1400" dirty="0"/>
                        <a:t>Human</a:t>
                      </a:r>
                      <a:r>
                        <a:rPr lang="en-US" sz="1400" baseline="0" dirty="0"/>
                        <a:t> Resources</a:t>
                      </a:r>
                      <a:endParaRPr lang="en-US" sz="1400" dirty="0"/>
                    </a:p>
                  </a:txBody>
                  <a:tcPr anchor="ctr"/>
                </a:tc>
                <a:tc>
                  <a:txBody>
                    <a:bodyPr/>
                    <a:lstStyle/>
                    <a:p>
                      <a:pPr algn="r"/>
                      <a:r>
                        <a:rPr lang="en-US" sz="1400" b="0" dirty="0"/>
                        <a:t>R3</a:t>
                      </a:r>
                      <a:r>
                        <a:rPr lang="en-US" sz="1400" b="0" baseline="0" dirty="0"/>
                        <a:t> 608 415</a:t>
                      </a:r>
                      <a:endParaRPr lang="en-US" sz="1400" b="0" dirty="0"/>
                    </a:p>
                  </a:txBody>
                  <a:tcPr anchor="ctr"/>
                </a:tc>
                <a:tc>
                  <a:txBody>
                    <a:bodyPr/>
                    <a:lstStyle/>
                    <a:p>
                      <a:pPr algn="r"/>
                      <a:r>
                        <a:rPr lang="en-US" sz="1400" b="0" dirty="0"/>
                        <a:t>R1 443 366</a:t>
                      </a:r>
                    </a:p>
                  </a:txBody>
                  <a:tcPr anchor="ctr"/>
                </a:tc>
                <a:tc>
                  <a:txBody>
                    <a:bodyPr/>
                    <a:lstStyle/>
                    <a:p>
                      <a:pPr algn="r"/>
                      <a:r>
                        <a:rPr lang="en-US" sz="1400" b="0" dirty="0"/>
                        <a:t>R827 748</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57%</a:t>
                      </a:r>
                    </a:p>
                  </a:txBody>
                  <a:tcPr marL="0" marR="0" marT="0" marB="0" anchor="ctr"/>
                </a:tc>
                <a:extLst>
                  <a:ext uri="{0D108BD9-81ED-4DB2-BD59-A6C34878D82A}">
                    <a16:rowId xmlns:a16="http://schemas.microsoft.com/office/drawing/2014/main" xmlns="" val="3821734601"/>
                  </a:ext>
                </a:extLst>
              </a:tr>
              <a:tr h="315773">
                <a:tc>
                  <a:txBody>
                    <a:bodyPr/>
                    <a:lstStyle/>
                    <a:p>
                      <a:r>
                        <a:rPr lang="en-US" sz="1400" dirty="0"/>
                        <a:t>Youth training programs</a:t>
                      </a:r>
                    </a:p>
                  </a:txBody>
                  <a:tcPr anchor="ctr"/>
                </a:tc>
                <a:tc>
                  <a:txBody>
                    <a:bodyPr/>
                    <a:lstStyle/>
                    <a:p>
                      <a:pPr algn="r"/>
                      <a:r>
                        <a:rPr lang="en-US" sz="1400" b="0" dirty="0"/>
                        <a:t>R5 069</a:t>
                      </a:r>
                      <a:r>
                        <a:rPr lang="en-US" sz="1400" b="0" baseline="0" dirty="0"/>
                        <a:t> 129</a:t>
                      </a:r>
                      <a:endParaRPr lang="en-US" sz="1400" b="0" dirty="0"/>
                    </a:p>
                  </a:txBody>
                  <a:tcPr anchor="ctr"/>
                </a:tc>
                <a:tc>
                  <a:txBody>
                    <a:bodyPr/>
                    <a:lstStyle/>
                    <a:p>
                      <a:pPr algn="r"/>
                      <a:r>
                        <a:rPr lang="en-US" sz="1400" b="0" dirty="0"/>
                        <a:t>R2 027</a:t>
                      </a:r>
                      <a:r>
                        <a:rPr lang="en-US" sz="1400" b="0" baseline="0" dirty="0"/>
                        <a:t> 651</a:t>
                      </a:r>
                      <a:endParaRPr lang="en-US" sz="1400" b="0" dirty="0"/>
                    </a:p>
                  </a:txBody>
                  <a:tcPr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b="0" dirty="0"/>
                        <a:t>R196 500</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10%</a:t>
                      </a:r>
                    </a:p>
                  </a:txBody>
                  <a:tcPr marL="0" marR="0" marT="0" marB="0" anchor="ctr"/>
                </a:tc>
                <a:extLst>
                  <a:ext uri="{0D108BD9-81ED-4DB2-BD59-A6C34878D82A}">
                    <a16:rowId xmlns:a16="http://schemas.microsoft.com/office/drawing/2014/main" xmlns="" val="1222879475"/>
                  </a:ext>
                </a:extLst>
              </a:tr>
              <a:tr h="315773">
                <a:tc>
                  <a:txBody>
                    <a:bodyPr/>
                    <a:lstStyle/>
                    <a:p>
                      <a:r>
                        <a:rPr lang="en-US" sz="1400" b="0" dirty="0"/>
                        <a:t>Travel and accommodation</a:t>
                      </a:r>
                    </a:p>
                  </a:txBody>
                  <a:tcPr anchor="ctr"/>
                </a:tc>
                <a:tc>
                  <a:txBody>
                    <a:bodyPr/>
                    <a:lstStyle/>
                    <a:p>
                      <a:pPr algn="r"/>
                      <a:r>
                        <a:rPr lang="en-US" sz="1400" b="0" dirty="0"/>
                        <a:t>R9 021 201</a:t>
                      </a:r>
                    </a:p>
                  </a:txBody>
                  <a:tcPr anchor="ctr"/>
                </a:tc>
                <a:tc>
                  <a:txBody>
                    <a:bodyPr/>
                    <a:lstStyle/>
                    <a:p>
                      <a:pPr algn="r"/>
                      <a:r>
                        <a:rPr lang="en-US" sz="1400" b="0" dirty="0"/>
                        <a:t>R3 608 480</a:t>
                      </a:r>
                    </a:p>
                  </a:txBody>
                  <a:tcPr anchor="ctr"/>
                </a:tc>
                <a:tc>
                  <a:txBody>
                    <a:bodyPr/>
                    <a:lstStyle/>
                    <a:p>
                      <a:pPr algn="r"/>
                      <a:r>
                        <a:rPr lang="en-US" sz="1400" b="0" dirty="0"/>
                        <a:t>R761 950</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21%</a:t>
                      </a:r>
                    </a:p>
                  </a:txBody>
                  <a:tcPr marL="0" marR="0" marT="0" marB="0" anchor="ctr"/>
                </a:tc>
                <a:extLst>
                  <a:ext uri="{0D108BD9-81ED-4DB2-BD59-A6C34878D82A}">
                    <a16:rowId xmlns:a16="http://schemas.microsoft.com/office/drawing/2014/main" xmlns="" val="1269348747"/>
                  </a:ext>
                </a:extLst>
              </a:tr>
              <a:tr h="315773">
                <a:tc>
                  <a:txBody>
                    <a:bodyPr/>
                    <a:lstStyle/>
                    <a:p>
                      <a:r>
                        <a:rPr lang="en-US" sz="1400" b="0" i="0" dirty="0"/>
                        <a:t>Project</a:t>
                      </a:r>
                      <a:r>
                        <a:rPr lang="en-US" sz="1400" b="0" i="0" baseline="0" dirty="0"/>
                        <a:t> disbursements</a:t>
                      </a:r>
                      <a:endParaRPr lang="en-US" sz="1400" b="0" i="0" dirty="0"/>
                    </a:p>
                  </a:txBody>
                  <a:tcPr anchor="ctr"/>
                </a:tc>
                <a:tc>
                  <a:txBody>
                    <a:bodyPr/>
                    <a:lstStyle/>
                    <a:p>
                      <a:pPr algn="r"/>
                      <a:r>
                        <a:rPr lang="en-US" sz="1400" b="0" i="0" dirty="0"/>
                        <a:t>R37 793 831</a:t>
                      </a:r>
                    </a:p>
                  </a:txBody>
                  <a:tcPr anchor="ctr"/>
                </a:tc>
                <a:tc>
                  <a:txBody>
                    <a:bodyPr/>
                    <a:lstStyle/>
                    <a:p>
                      <a:pPr algn="r"/>
                      <a:r>
                        <a:rPr lang="en-US" sz="1400" b="0" i="0" dirty="0"/>
                        <a:t>R15 117 532</a:t>
                      </a:r>
                    </a:p>
                  </a:txBody>
                  <a:tcPr anchor="ctr"/>
                </a:tc>
                <a:tc>
                  <a:txBody>
                    <a:bodyPr/>
                    <a:lstStyle/>
                    <a:p>
                      <a:pPr algn="r"/>
                      <a:r>
                        <a:rPr lang="en-US" sz="1400" b="0" i="0" dirty="0"/>
                        <a:t>R2 023 865</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13%</a:t>
                      </a:r>
                    </a:p>
                  </a:txBody>
                  <a:tcPr marL="0" marR="0" marT="0" marB="0" anchor="ctr"/>
                </a:tc>
                <a:extLst>
                  <a:ext uri="{0D108BD9-81ED-4DB2-BD59-A6C34878D82A}">
                    <a16:rowId xmlns:a16="http://schemas.microsoft.com/office/drawing/2014/main" xmlns="" val="2122754300"/>
                  </a:ext>
                </a:extLst>
              </a:tr>
              <a:tr h="315773">
                <a:tc>
                  <a:txBody>
                    <a:bodyPr/>
                    <a:lstStyle/>
                    <a:p>
                      <a:r>
                        <a:rPr lang="en-US" sz="1400" b="0" i="0" dirty="0"/>
                        <a:t>Donor</a:t>
                      </a:r>
                      <a:r>
                        <a:rPr lang="en-US" sz="1400" b="0" i="0" baseline="0" dirty="0"/>
                        <a:t> funded expenditure</a:t>
                      </a:r>
                      <a:endParaRPr lang="en-US" sz="1400" b="0" i="0" dirty="0"/>
                    </a:p>
                  </a:txBody>
                  <a:tcPr anchor="ctr"/>
                </a:tc>
                <a:tc>
                  <a:txBody>
                    <a:bodyPr/>
                    <a:lstStyle/>
                    <a:p>
                      <a:pPr algn="r"/>
                      <a:r>
                        <a:rPr lang="en-US" sz="1400" b="0" i="0" dirty="0"/>
                        <a:t>R30 650 000</a:t>
                      </a:r>
                    </a:p>
                  </a:txBody>
                  <a:tcPr anchor="ctr"/>
                </a:tc>
                <a:tc>
                  <a:txBody>
                    <a:bodyPr/>
                    <a:lstStyle/>
                    <a:p>
                      <a:pPr algn="r"/>
                      <a:r>
                        <a:rPr lang="en-US" sz="1400" b="0" i="0" dirty="0"/>
                        <a:t>R12 260 000</a:t>
                      </a:r>
                    </a:p>
                  </a:txBody>
                  <a:tcPr anchor="ctr"/>
                </a:tc>
                <a:tc>
                  <a:txBody>
                    <a:bodyPr/>
                    <a:lstStyle/>
                    <a:p>
                      <a:pPr algn="r"/>
                      <a:r>
                        <a:rPr lang="en-US" sz="1400" b="0" i="0" dirty="0"/>
                        <a:t>R10 081 000</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82%</a:t>
                      </a:r>
                    </a:p>
                  </a:txBody>
                  <a:tcPr marL="0" marR="0" marT="0" marB="0" anchor="ctr"/>
                </a:tc>
                <a:extLst>
                  <a:ext uri="{0D108BD9-81ED-4DB2-BD59-A6C34878D82A}">
                    <a16:rowId xmlns:a16="http://schemas.microsoft.com/office/drawing/2014/main" xmlns="" val="3423634533"/>
                  </a:ext>
                </a:extLst>
              </a:tr>
              <a:tr h="315773">
                <a:tc>
                  <a:txBody>
                    <a:bodyPr/>
                    <a:lstStyle/>
                    <a:p>
                      <a:r>
                        <a:rPr lang="en-US" sz="1400" b="0" i="0" dirty="0"/>
                        <a:t>Grant and voucher disbursements</a:t>
                      </a:r>
                    </a:p>
                  </a:txBody>
                  <a:tcPr anchor="ctr"/>
                </a:tc>
                <a:tc>
                  <a:txBody>
                    <a:bodyPr/>
                    <a:lstStyle/>
                    <a:p>
                      <a:pPr algn="r"/>
                      <a:r>
                        <a:rPr lang="en-US" sz="1400" b="0" i="0" dirty="0"/>
                        <a:t>R27 951 930</a:t>
                      </a:r>
                    </a:p>
                  </a:txBody>
                  <a:tcPr anchor="ctr"/>
                </a:tc>
                <a:tc>
                  <a:txBody>
                    <a:bodyPr/>
                    <a:lstStyle/>
                    <a:p>
                      <a:pPr algn="r"/>
                      <a:r>
                        <a:rPr lang="en-US" sz="1400" b="0" i="0" dirty="0"/>
                        <a:t>R11 180 772</a:t>
                      </a:r>
                    </a:p>
                  </a:txBody>
                  <a:tcPr anchor="ctr"/>
                </a:tc>
                <a:tc>
                  <a:txBody>
                    <a:bodyPr/>
                    <a:lstStyle/>
                    <a:p>
                      <a:pPr algn="r"/>
                      <a:r>
                        <a:rPr lang="en-US" sz="1400" b="0" i="0" dirty="0"/>
                        <a:t>R7 517 437</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67%</a:t>
                      </a:r>
                    </a:p>
                  </a:txBody>
                  <a:tcPr marL="0" marR="0" marT="0" marB="0" anchor="ctr"/>
                </a:tc>
                <a:extLst>
                  <a:ext uri="{0D108BD9-81ED-4DB2-BD59-A6C34878D82A}">
                    <a16:rowId xmlns:a16="http://schemas.microsoft.com/office/drawing/2014/main" xmlns="" val="3807213405"/>
                  </a:ext>
                </a:extLst>
              </a:tr>
              <a:tr h="315773">
                <a:tc>
                  <a:txBody>
                    <a:bodyPr/>
                    <a:lstStyle/>
                    <a:p>
                      <a:r>
                        <a:rPr lang="en-US" sz="1400" b="0" i="0" dirty="0"/>
                        <a:t>Youth Micro Enterprise Relief</a:t>
                      </a:r>
                      <a:r>
                        <a:rPr lang="en-US" sz="1400" b="0" i="0" baseline="0" dirty="0"/>
                        <a:t> Fund</a:t>
                      </a:r>
                      <a:endParaRPr lang="en-US" sz="1400" b="0" i="0" dirty="0"/>
                    </a:p>
                  </a:txBody>
                  <a:tcPr anchor="ctr"/>
                </a:tc>
                <a:tc>
                  <a:txBody>
                    <a:bodyPr/>
                    <a:lstStyle/>
                    <a:p>
                      <a:pPr algn="r"/>
                      <a:r>
                        <a:rPr lang="en-US" sz="1400" b="0" i="0" dirty="0"/>
                        <a:t>R10 000 000</a:t>
                      </a:r>
                    </a:p>
                  </a:txBody>
                  <a:tcPr anchor="ctr"/>
                </a:tc>
                <a:tc>
                  <a:txBody>
                    <a:bodyPr/>
                    <a:lstStyle/>
                    <a:p>
                      <a:pPr algn="r"/>
                      <a:r>
                        <a:rPr lang="en-US" sz="1400" b="0" i="0" dirty="0"/>
                        <a:t>R10 000 000</a:t>
                      </a:r>
                    </a:p>
                  </a:txBody>
                  <a:tcPr anchor="ctr"/>
                </a:tc>
                <a:tc>
                  <a:txBody>
                    <a:bodyPr/>
                    <a:lstStyle/>
                    <a:p>
                      <a:pPr algn="r"/>
                      <a:r>
                        <a:rPr lang="en-US" sz="1400" b="0" i="0" dirty="0"/>
                        <a:t>R8 775 734</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88%</a:t>
                      </a:r>
                    </a:p>
                  </a:txBody>
                  <a:tcPr marL="0" marR="0" marT="0" marB="0" anchor="ctr"/>
                </a:tc>
                <a:extLst>
                  <a:ext uri="{0D108BD9-81ED-4DB2-BD59-A6C34878D82A}">
                    <a16:rowId xmlns:a16="http://schemas.microsoft.com/office/drawing/2014/main" xmlns="" val="2349633042"/>
                  </a:ext>
                </a:extLst>
              </a:tr>
              <a:tr h="315773">
                <a:tc>
                  <a:txBody>
                    <a:bodyPr/>
                    <a:lstStyle/>
                    <a:p>
                      <a:r>
                        <a:rPr lang="en-US" sz="1400" b="1" i="0" dirty="0"/>
                        <a:t>Goods</a:t>
                      </a:r>
                      <a:r>
                        <a:rPr lang="en-US" sz="1400" b="1" i="0" baseline="0" dirty="0"/>
                        <a:t> and services</a:t>
                      </a:r>
                      <a:endParaRPr lang="en-US" sz="1400" b="1" i="0" dirty="0"/>
                    </a:p>
                  </a:txBody>
                  <a:tcPr anchor="ctr"/>
                </a:tc>
                <a:tc>
                  <a:txBody>
                    <a:bodyPr/>
                    <a:lstStyle/>
                    <a:p>
                      <a:pPr algn="r"/>
                      <a:r>
                        <a:rPr lang="en-US" sz="1400" b="1" i="0" dirty="0"/>
                        <a:t>R226 216 566</a:t>
                      </a:r>
                    </a:p>
                  </a:txBody>
                  <a:tcPr anchor="ctr"/>
                </a:tc>
                <a:tc>
                  <a:txBody>
                    <a:bodyPr/>
                    <a:lstStyle/>
                    <a:p>
                      <a:pPr algn="r"/>
                      <a:r>
                        <a:rPr lang="en-US" sz="1400" b="1" i="0" dirty="0"/>
                        <a:t>R96 486 626</a:t>
                      </a:r>
                    </a:p>
                  </a:txBody>
                  <a:tcPr anchor="ctr"/>
                </a:tc>
                <a:tc>
                  <a:txBody>
                    <a:bodyPr/>
                    <a:lstStyle/>
                    <a:p>
                      <a:pPr algn="r"/>
                      <a:r>
                        <a:rPr lang="en-US" sz="1400" b="1" i="0" dirty="0"/>
                        <a:t>R69 421 719</a:t>
                      </a:r>
                    </a:p>
                  </a:txBody>
                  <a:tcPr anchor="ctr"/>
                </a:tc>
                <a:tc>
                  <a:txBody>
                    <a:bodyPr/>
                    <a:lstStyle/>
                    <a:p>
                      <a:pPr marL="0" algn="ctr" defTabSz="457200" rtl="0" eaLnBrk="1" fontAlgn="b" latinLnBrk="0" hangingPunct="1"/>
                      <a:r>
                        <a:rPr lang="en-US" sz="1400" b="1" kern="1200" dirty="0">
                          <a:solidFill>
                            <a:schemeClr val="dk1"/>
                          </a:solidFill>
                          <a:latin typeface="+mn-lt"/>
                          <a:ea typeface="+mn-ea"/>
                          <a:cs typeface="+mn-cs"/>
                        </a:rPr>
                        <a:t>72%</a:t>
                      </a:r>
                    </a:p>
                  </a:txBody>
                  <a:tcPr marL="0" marR="0" marT="0" marB="0" anchor="ctr"/>
                </a:tc>
                <a:extLst>
                  <a:ext uri="{0D108BD9-81ED-4DB2-BD59-A6C34878D82A}">
                    <a16:rowId xmlns:a16="http://schemas.microsoft.com/office/drawing/2014/main" xmlns="" val="2456453793"/>
                  </a:ext>
                </a:extLst>
              </a:tr>
              <a:tr h="315773">
                <a:tc>
                  <a:txBody>
                    <a:bodyPr/>
                    <a:lstStyle/>
                    <a:p>
                      <a:r>
                        <a:rPr lang="en-US" sz="1400" b="0" i="0" dirty="0"/>
                        <a:t>Employee</a:t>
                      </a:r>
                      <a:r>
                        <a:rPr lang="en-US" sz="1400" b="0" i="0" baseline="0" dirty="0"/>
                        <a:t> costs</a:t>
                      </a:r>
                      <a:endParaRPr lang="en-US" sz="1400" b="0" i="0" dirty="0"/>
                    </a:p>
                  </a:txBody>
                  <a:tcPr anchor="ctr"/>
                </a:tc>
                <a:tc>
                  <a:txBody>
                    <a:bodyPr/>
                    <a:lstStyle/>
                    <a:p>
                      <a:pPr algn="r" rtl="0" fontAlgn="ctr"/>
                      <a:r>
                        <a:rPr lang="en-ZA" sz="1400" b="0" i="0" u="none" strike="noStrike" dirty="0">
                          <a:solidFill>
                            <a:srgbClr val="000000"/>
                          </a:solidFill>
                          <a:effectLst/>
                          <a:latin typeface="+mn-lt"/>
                        </a:rPr>
                        <a:t>R184 635</a:t>
                      </a:r>
                      <a:r>
                        <a:rPr lang="en-ZA" sz="1400" b="0" i="0" u="none" strike="noStrike" baseline="0" dirty="0">
                          <a:solidFill>
                            <a:srgbClr val="000000"/>
                          </a:solidFill>
                          <a:effectLst/>
                          <a:latin typeface="+mn-lt"/>
                        </a:rPr>
                        <a:t> 434</a:t>
                      </a:r>
                      <a:endParaRPr lang="en-ZA" sz="1400" b="0" i="0" u="none" strike="noStrike" dirty="0">
                        <a:solidFill>
                          <a:srgbClr val="000000"/>
                        </a:solidFill>
                        <a:effectLst/>
                        <a:latin typeface="+mn-lt"/>
                      </a:endParaRPr>
                    </a:p>
                  </a:txBody>
                  <a:tcPr marL="6350" marR="6350" marT="6350" marB="0" anchor="ctr"/>
                </a:tc>
                <a:tc>
                  <a:txBody>
                    <a:bodyPr/>
                    <a:lstStyle/>
                    <a:p>
                      <a:pPr algn="r" rtl="0" fontAlgn="ctr"/>
                      <a:r>
                        <a:rPr lang="en-ZA" sz="1400" b="0" i="0" u="none" strike="noStrike" dirty="0">
                          <a:solidFill>
                            <a:srgbClr val="000000"/>
                          </a:solidFill>
                          <a:effectLst/>
                          <a:latin typeface="+mn-lt"/>
                        </a:rPr>
                        <a:t>R92 317 717</a:t>
                      </a:r>
                    </a:p>
                  </a:txBody>
                  <a:tcPr marL="6350" marR="6350" marT="6350" marB="0" anchor="ctr"/>
                </a:tc>
                <a:tc>
                  <a:txBody>
                    <a:bodyPr/>
                    <a:lstStyle/>
                    <a:p>
                      <a:pPr algn="r"/>
                      <a:r>
                        <a:rPr lang="en-US" sz="1400" dirty="0"/>
                        <a:t>R91 360 966</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99%</a:t>
                      </a:r>
                    </a:p>
                  </a:txBody>
                  <a:tcPr marL="0" marR="0" marT="0" marB="0" anchor="ctr"/>
                </a:tc>
                <a:extLst>
                  <a:ext uri="{0D108BD9-81ED-4DB2-BD59-A6C34878D82A}">
                    <a16:rowId xmlns:a16="http://schemas.microsoft.com/office/drawing/2014/main" xmlns="" val="1604091818"/>
                  </a:ext>
                </a:extLst>
              </a:tr>
              <a:tr h="315773">
                <a:tc>
                  <a:txBody>
                    <a:bodyPr/>
                    <a:lstStyle/>
                    <a:p>
                      <a:r>
                        <a:rPr lang="en-US" sz="1400" b="0" i="0" dirty="0"/>
                        <a:t>Capital expenditure</a:t>
                      </a:r>
                    </a:p>
                  </a:txBody>
                  <a:tcPr anchor="ctr"/>
                </a:tc>
                <a:tc>
                  <a:txBody>
                    <a:bodyPr/>
                    <a:lstStyle/>
                    <a:p>
                      <a:pPr algn="r"/>
                      <a:r>
                        <a:rPr lang="en-US" sz="1400" dirty="0"/>
                        <a:t> R10 600 000 </a:t>
                      </a:r>
                    </a:p>
                  </a:txBody>
                  <a:tcPr anchor="ctr"/>
                </a:tc>
                <a:tc>
                  <a:txBody>
                    <a:bodyPr/>
                    <a:lstStyle/>
                    <a:p>
                      <a:pPr algn="r"/>
                      <a:r>
                        <a:rPr lang="en-US" sz="1400" dirty="0"/>
                        <a:t>R5</a:t>
                      </a:r>
                      <a:r>
                        <a:rPr lang="en-US" sz="1400" baseline="0" dirty="0"/>
                        <a:t> 300 000</a:t>
                      </a:r>
                      <a:endParaRPr lang="en-US" sz="1400" dirty="0"/>
                    </a:p>
                  </a:txBody>
                  <a:tcPr anchor="ctr"/>
                </a:tc>
                <a:tc>
                  <a:txBody>
                    <a:bodyPr/>
                    <a:lstStyle/>
                    <a:p>
                      <a:pPr algn="r"/>
                      <a:r>
                        <a:rPr lang="en-US" sz="1400" dirty="0"/>
                        <a:t>R5 644 539</a:t>
                      </a:r>
                    </a:p>
                  </a:txBody>
                  <a:tcPr anchor="ctr"/>
                </a:tc>
                <a:tc>
                  <a:txBody>
                    <a:bodyPr/>
                    <a:lstStyle/>
                    <a:p>
                      <a:pPr marL="0" algn="ctr" defTabSz="457200" rtl="0" eaLnBrk="1" fontAlgn="b" latinLnBrk="0" hangingPunct="1"/>
                      <a:r>
                        <a:rPr lang="en-US" sz="1400" b="0" kern="1200" dirty="0">
                          <a:solidFill>
                            <a:schemeClr val="dk1"/>
                          </a:solidFill>
                          <a:latin typeface="+mn-lt"/>
                          <a:ea typeface="+mn-ea"/>
                          <a:cs typeface="+mn-cs"/>
                        </a:rPr>
                        <a:t>107%</a:t>
                      </a:r>
                    </a:p>
                  </a:txBody>
                  <a:tcPr marL="0" marR="0" marT="0" marB="0" anchor="ctr"/>
                </a:tc>
                <a:extLst>
                  <a:ext uri="{0D108BD9-81ED-4DB2-BD59-A6C34878D82A}">
                    <a16:rowId xmlns:a16="http://schemas.microsoft.com/office/drawing/2014/main" xmlns="" val="664307501"/>
                  </a:ext>
                </a:extLst>
              </a:tr>
              <a:tr h="315773">
                <a:tc>
                  <a:txBody>
                    <a:bodyPr/>
                    <a:lstStyle/>
                    <a:p>
                      <a:r>
                        <a:rPr lang="en-US" sz="1400" b="1" i="0" dirty="0"/>
                        <a:t>Total</a:t>
                      </a:r>
                    </a:p>
                  </a:txBody>
                  <a:tcPr anchor="ctr"/>
                </a:tc>
                <a:tc>
                  <a:txBody>
                    <a:bodyPr/>
                    <a:lstStyle/>
                    <a:p>
                      <a:pPr algn="r"/>
                      <a:r>
                        <a:rPr lang="en-US" sz="1400" b="1" i="0" dirty="0"/>
                        <a:t>R421 452 000</a:t>
                      </a:r>
                    </a:p>
                  </a:txBody>
                  <a:tcPr anchor="ctr"/>
                </a:tc>
                <a:tc>
                  <a:txBody>
                    <a:bodyPr/>
                    <a:lstStyle/>
                    <a:p>
                      <a:pPr algn="r"/>
                      <a:r>
                        <a:rPr lang="en-US" sz="1400" b="1" i="0" dirty="0"/>
                        <a:t>R194 104 343</a:t>
                      </a:r>
                    </a:p>
                  </a:txBody>
                  <a:tcPr anchor="ctr"/>
                </a:tc>
                <a:tc>
                  <a:txBody>
                    <a:bodyPr/>
                    <a:lstStyle/>
                    <a:p>
                      <a:pPr algn="r"/>
                      <a:r>
                        <a:rPr lang="en-US" sz="1400" b="1" i="0" dirty="0"/>
                        <a:t>R166 427 224</a:t>
                      </a:r>
                    </a:p>
                  </a:txBody>
                  <a:tcPr anchor="ctr"/>
                </a:tc>
                <a:tc>
                  <a:txBody>
                    <a:bodyPr/>
                    <a:lstStyle/>
                    <a:p>
                      <a:pPr marL="0" algn="ctr" defTabSz="457200" rtl="0" eaLnBrk="1" fontAlgn="b" latinLnBrk="0" hangingPunct="1"/>
                      <a:r>
                        <a:rPr lang="en-US" sz="1400" b="1" kern="1200" dirty="0">
                          <a:solidFill>
                            <a:schemeClr val="dk1"/>
                          </a:solidFill>
                          <a:latin typeface="+mn-lt"/>
                          <a:ea typeface="+mn-ea"/>
                          <a:cs typeface="+mn-cs"/>
                        </a:rPr>
                        <a:t>86%</a:t>
                      </a:r>
                    </a:p>
                  </a:txBody>
                  <a:tcPr marL="0" marR="0" marT="0" marB="0" anchor="ctr"/>
                </a:tc>
                <a:extLst>
                  <a:ext uri="{0D108BD9-81ED-4DB2-BD59-A6C34878D82A}">
                    <a16:rowId xmlns:a16="http://schemas.microsoft.com/office/drawing/2014/main" xmlns="" val="244767455"/>
                  </a:ext>
                </a:extLst>
              </a:tr>
            </a:tbl>
          </a:graphicData>
        </a:graphic>
      </p:graphicFrame>
    </p:spTree>
    <p:extLst>
      <p:ext uri="{BB962C8B-B14F-4D97-AF65-F5344CB8AC3E}">
        <p14:creationId xmlns:p14="http://schemas.microsoft.com/office/powerpoint/2010/main" xmlns="" val="1054835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2" y="663775"/>
            <a:ext cx="6194425" cy="307777"/>
          </a:xfrm>
        </p:spPr>
        <p:txBody>
          <a:bodyPr/>
          <a:lstStyle/>
          <a:p>
            <a:r>
              <a:rPr lang="en-US" sz="2000" dirty="0"/>
              <a:t>Q2 Donor funding </a:t>
            </a:r>
            <a:endParaRPr lang="en-US" dirty="0"/>
          </a:p>
        </p:txBody>
      </p:sp>
      <p:sp>
        <p:nvSpPr>
          <p:cNvPr id="3" name="Slide Number Placeholder 2"/>
          <p:cNvSpPr>
            <a:spLocks noGrp="1"/>
          </p:cNvSpPr>
          <p:nvPr>
            <p:ph type="sldNum" sz="quarter" idx="10"/>
          </p:nvPr>
        </p:nvSpPr>
        <p:spPr/>
        <p:txBody>
          <a:bodyPr/>
          <a:lstStyle/>
          <a:p>
            <a:pPr>
              <a:defRPr/>
            </a:pPr>
            <a:fld id="{E7890809-0912-4C92-BF3F-AB466A170D37}" type="slidenum">
              <a:rPr lang="en-GB" smtClean="0">
                <a:solidFill>
                  <a:srgbClr val="D42E12"/>
                </a:solidFill>
              </a:rPr>
              <a:pPr>
                <a:defRPr/>
              </a:pPr>
              <a:t>30</a:t>
            </a:fld>
            <a:endParaRPr lang="en-GB" dirty="0">
              <a:solidFill>
                <a:srgbClr val="D42E12"/>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764875794"/>
              </p:ext>
            </p:extLst>
          </p:nvPr>
        </p:nvGraphicFramePr>
        <p:xfrm>
          <a:off x="353962" y="1120654"/>
          <a:ext cx="8239433" cy="5714389"/>
        </p:xfrm>
        <a:graphic>
          <a:graphicData uri="http://schemas.openxmlformats.org/drawingml/2006/table">
            <a:tbl>
              <a:tblPr firstRow="1" firstCol="1" lastRow="1" lastCol="1" bandRow="1" bandCol="1">
                <a:tableStyleId>{72833802-FEF1-4C79-8D5D-14CF1EAF98D9}</a:tableStyleId>
              </a:tblPr>
              <a:tblGrid>
                <a:gridCol w="2824957">
                  <a:extLst>
                    <a:ext uri="{9D8B030D-6E8A-4147-A177-3AD203B41FA5}">
                      <a16:colId xmlns:a16="http://schemas.microsoft.com/office/drawing/2014/main" xmlns="" val="2915210911"/>
                    </a:ext>
                  </a:extLst>
                </a:gridCol>
                <a:gridCol w="1691827">
                  <a:extLst>
                    <a:ext uri="{9D8B030D-6E8A-4147-A177-3AD203B41FA5}">
                      <a16:colId xmlns:a16="http://schemas.microsoft.com/office/drawing/2014/main" xmlns="" val="1394384280"/>
                    </a:ext>
                  </a:extLst>
                </a:gridCol>
                <a:gridCol w="1691827">
                  <a:extLst>
                    <a:ext uri="{9D8B030D-6E8A-4147-A177-3AD203B41FA5}">
                      <a16:colId xmlns:a16="http://schemas.microsoft.com/office/drawing/2014/main" xmlns="" val="772197697"/>
                    </a:ext>
                  </a:extLst>
                </a:gridCol>
                <a:gridCol w="2030822">
                  <a:extLst>
                    <a:ext uri="{9D8B030D-6E8A-4147-A177-3AD203B41FA5}">
                      <a16:colId xmlns:a16="http://schemas.microsoft.com/office/drawing/2014/main" xmlns="" val="3817628871"/>
                    </a:ext>
                  </a:extLst>
                </a:gridCol>
              </a:tblGrid>
              <a:tr h="567343">
                <a:tc>
                  <a:txBody>
                    <a:bodyPr/>
                    <a:lstStyle/>
                    <a:p>
                      <a:pPr marL="0" marR="0" algn="ctr">
                        <a:lnSpc>
                          <a:spcPct val="110000"/>
                        </a:lnSpc>
                        <a:spcBef>
                          <a:spcPts val="0"/>
                        </a:spcBef>
                        <a:spcAft>
                          <a:spcPts val="600"/>
                        </a:spcAft>
                      </a:pPr>
                      <a:r>
                        <a:rPr lang="en-ZA" sz="1400">
                          <a:effectLst/>
                        </a:rPr>
                        <a:t>Partner</a:t>
                      </a:r>
                      <a:endParaRPr lang="en-US" sz="140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ctr">
                        <a:lnSpc>
                          <a:spcPct val="110000"/>
                        </a:lnSpc>
                        <a:spcBef>
                          <a:spcPts val="0"/>
                        </a:spcBef>
                        <a:spcAft>
                          <a:spcPts val="600"/>
                        </a:spcAft>
                      </a:pPr>
                      <a:r>
                        <a:rPr lang="en-ZA" sz="1400" dirty="0">
                          <a:effectLst/>
                        </a:rPr>
                        <a:t>Funds raised </a:t>
                      </a:r>
                      <a:endParaRPr lang="en-US" sz="14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algn="ctr"/>
                      <a:r>
                        <a:rPr lang="en-US" sz="1400" dirty="0"/>
                        <a:t>Funds spent</a:t>
                      </a:r>
                    </a:p>
                  </a:txBody>
                  <a:tcPr marL="28393" marR="28393" marT="0" marB="0" anchor="ctr"/>
                </a:tc>
                <a:tc>
                  <a:txBody>
                    <a:bodyPr/>
                    <a:lstStyle/>
                    <a:p>
                      <a:pPr marL="0" marR="0" algn="ctr">
                        <a:lnSpc>
                          <a:spcPct val="110000"/>
                        </a:lnSpc>
                        <a:spcBef>
                          <a:spcPts val="0"/>
                        </a:spcBef>
                        <a:spcAft>
                          <a:spcPts val="600"/>
                        </a:spcAft>
                      </a:pPr>
                      <a:r>
                        <a:rPr lang="en-ZA" sz="1400" dirty="0">
                          <a:effectLst/>
                        </a:rPr>
                        <a:t>Project description</a:t>
                      </a:r>
                      <a:endParaRPr lang="en-US" sz="140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xmlns="" val="3836748541"/>
                  </a:ext>
                </a:extLst>
              </a:tr>
              <a:tr h="571894">
                <a:tc>
                  <a:txBody>
                    <a:bodyPr/>
                    <a:lstStyle/>
                    <a:p>
                      <a:pPr marL="0" marR="0" algn="l">
                        <a:lnSpc>
                          <a:spcPct val="110000"/>
                        </a:lnSpc>
                        <a:spcBef>
                          <a:spcPts val="0"/>
                        </a:spcBef>
                        <a:spcAft>
                          <a:spcPts val="600"/>
                        </a:spcAft>
                      </a:pPr>
                      <a:r>
                        <a:rPr lang="en-ZA" sz="1400" b="0">
                          <a:effectLst/>
                        </a:rPr>
                        <a:t>Services SETA</a:t>
                      </a:r>
                      <a:endParaRPr lang="en-US" sz="1400" b="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algn="r"/>
                      <a:r>
                        <a:rPr lang="en-US" sz="1400" dirty="0"/>
                        <a:t>R10 000 000</a:t>
                      </a:r>
                    </a:p>
                  </a:txBody>
                  <a:tcPr marL="28393" marR="28393" marT="0" marB="0" anchor="ctr"/>
                </a:tc>
                <a:tc>
                  <a:txBody>
                    <a:bodyPr/>
                    <a:lstStyle/>
                    <a:p>
                      <a:pPr marL="0" marR="0" algn="r">
                        <a:lnSpc>
                          <a:spcPct val="110000"/>
                        </a:lnSpc>
                        <a:spcBef>
                          <a:spcPts val="0"/>
                        </a:spcBef>
                        <a:spcAft>
                          <a:spcPts val="600"/>
                        </a:spcAft>
                      </a:pPr>
                      <a:r>
                        <a:rPr lang="en-ZA" sz="1400" dirty="0">
                          <a:effectLst/>
                        </a:rPr>
                        <a:t>R5 900 256</a:t>
                      </a:r>
                      <a:endParaRPr lang="en-US" sz="14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l">
                        <a:lnSpc>
                          <a:spcPct val="110000"/>
                        </a:lnSpc>
                        <a:spcBef>
                          <a:spcPts val="0"/>
                        </a:spcBef>
                        <a:spcAft>
                          <a:spcPts val="600"/>
                        </a:spcAft>
                      </a:pPr>
                      <a:r>
                        <a:rPr lang="en-ZA" sz="1400" b="0" dirty="0">
                          <a:effectLst/>
                        </a:rPr>
                        <a:t>Artisan training</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xmlns="" val="3150550397"/>
                  </a:ext>
                </a:extLst>
              </a:tr>
              <a:tr h="571894">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Department of Small Business Development </a:t>
                      </a:r>
                    </a:p>
                  </a:txBody>
                  <a:tcPr marL="28393" marR="28393" marT="0" marB="0" anchor="ctr"/>
                </a:tc>
                <a:tc>
                  <a:txBody>
                    <a:bodyPr/>
                    <a:lstStyle/>
                    <a:p>
                      <a:pPr algn="r"/>
                      <a:r>
                        <a:rPr lang="en-US" sz="1400" dirty="0"/>
                        <a:t>R3 900 000</a:t>
                      </a:r>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R3 000 000</a:t>
                      </a:r>
                    </a:p>
                  </a:txBody>
                  <a:tcPr marL="28393" marR="28393" marT="0" marB="0" anchor="ctr"/>
                </a:tc>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1000 Businesses</a:t>
                      </a:r>
                      <a:r>
                        <a:rPr lang="en-US" sz="1400" b="0" baseline="0" dirty="0">
                          <a:effectLst/>
                          <a:latin typeface="+mn-lt"/>
                          <a:ea typeface="Calibri" panose="020F0502020204030204" pitchFamily="34" charset="0"/>
                          <a:cs typeface="Times New Roman" panose="02020603050405020304" pitchFamily="18" charset="0"/>
                        </a:rPr>
                        <a:t> in 100 Days</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xmlns="" val="2360003054"/>
                  </a:ext>
                </a:extLst>
              </a:tr>
              <a:tr h="571894">
                <a:tc>
                  <a:txBody>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lang="en-US" sz="1400" b="0" dirty="0">
                          <a:effectLst/>
                          <a:latin typeface="+mn-lt"/>
                          <a:ea typeface="Calibri" panose="020F0502020204030204" pitchFamily="34" charset="0"/>
                          <a:cs typeface="Times New Roman" panose="02020603050405020304" pitchFamily="18" charset="0"/>
                        </a:rPr>
                        <a:t>Department of Small Business Development</a:t>
                      </a:r>
                    </a:p>
                  </a:txBody>
                  <a:tcPr marL="28393" marR="28393" marT="0" marB="0" anchor="ctr"/>
                </a:tc>
                <a:tc>
                  <a:txBody>
                    <a:bodyPr/>
                    <a:lstStyle/>
                    <a:p>
                      <a:pPr algn="r"/>
                      <a:r>
                        <a:rPr lang="en-US" sz="1400" dirty="0"/>
                        <a:t>R1 400 000</a:t>
                      </a:r>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R169 176</a:t>
                      </a:r>
                    </a:p>
                  </a:txBody>
                  <a:tcPr marL="28393" marR="28393" marT="0" marB="0" anchor="ctr"/>
                </a:tc>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Braai</a:t>
                      </a:r>
                      <a:r>
                        <a:rPr lang="en-US" sz="1400" b="0" baseline="0" dirty="0">
                          <a:effectLst/>
                          <a:latin typeface="+mn-lt"/>
                          <a:ea typeface="Calibri" panose="020F0502020204030204" pitchFamily="34" charset="0"/>
                          <a:cs typeface="Times New Roman" panose="02020603050405020304" pitchFamily="18" charset="0"/>
                        </a:rPr>
                        <a:t> Café</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xmlns="" val="45091344"/>
                  </a:ext>
                </a:extLst>
              </a:tr>
              <a:tr h="571894">
                <a:tc>
                  <a:txBody>
                    <a:bodyPr/>
                    <a:lstStyle/>
                    <a:p>
                      <a:pPr marL="0" marR="0" algn="l">
                        <a:lnSpc>
                          <a:spcPct val="110000"/>
                        </a:lnSpc>
                        <a:spcBef>
                          <a:spcPts val="0"/>
                        </a:spcBef>
                        <a:spcAft>
                          <a:spcPts val="600"/>
                        </a:spcAft>
                      </a:pPr>
                      <a:r>
                        <a:rPr lang="en-ZA" sz="1400" b="0" dirty="0">
                          <a:effectLst/>
                        </a:rPr>
                        <a:t>Department of Sports, Arts and Culture</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algn="r"/>
                      <a:r>
                        <a:rPr lang="en-US" sz="1400" dirty="0"/>
                        <a:t>R10 000 000</a:t>
                      </a:r>
                    </a:p>
                  </a:txBody>
                  <a:tcPr marL="28393" marR="28393" marT="0" marB="0" anchor="ctr"/>
                </a:tc>
                <a:tc>
                  <a:txBody>
                    <a:bodyPr/>
                    <a:lstStyle/>
                    <a:p>
                      <a:pPr marL="0" marR="0" algn="r">
                        <a:lnSpc>
                          <a:spcPct val="110000"/>
                        </a:lnSpc>
                        <a:spcBef>
                          <a:spcPts val="0"/>
                        </a:spcBef>
                        <a:spcAft>
                          <a:spcPts val="600"/>
                        </a:spcAft>
                      </a:pPr>
                      <a:r>
                        <a:rPr lang="en-ZA" sz="1400" dirty="0">
                          <a:effectLst/>
                        </a:rPr>
                        <a:t>R1 012 500</a:t>
                      </a:r>
                      <a:endParaRPr lang="en-US" sz="14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l">
                        <a:lnSpc>
                          <a:spcPct val="110000"/>
                        </a:lnSpc>
                        <a:spcBef>
                          <a:spcPts val="0"/>
                        </a:spcBef>
                        <a:spcAft>
                          <a:spcPts val="600"/>
                        </a:spcAft>
                      </a:pPr>
                      <a:r>
                        <a:rPr lang="en-ZA" sz="1400" b="0" dirty="0">
                          <a:effectLst/>
                        </a:rPr>
                        <a:t>The Young Patriots Program</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xmlns="" val="2287364324"/>
                  </a:ext>
                </a:extLst>
              </a:tr>
              <a:tr h="571894">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Flemish</a:t>
                      </a:r>
                      <a:r>
                        <a:rPr lang="en-US" sz="1400" b="0" baseline="0" dirty="0">
                          <a:effectLst/>
                          <a:latin typeface="+mn-lt"/>
                          <a:ea typeface="Calibri" panose="020F0502020204030204" pitchFamily="34" charset="0"/>
                          <a:cs typeface="Times New Roman" panose="02020603050405020304" pitchFamily="18" charset="0"/>
                        </a:rPr>
                        <a:t> government</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algn="r"/>
                      <a:r>
                        <a:rPr lang="en-US" sz="1400" dirty="0"/>
                        <a:t>R3 500 000</a:t>
                      </a:r>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a:t>
                      </a:r>
                    </a:p>
                  </a:txBody>
                  <a:tcPr marL="28393" marR="28393" marT="0" marB="0" anchor="ctr"/>
                </a:tc>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National Youth Service</a:t>
                      </a:r>
                    </a:p>
                  </a:txBody>
                  <a:tcPr marL="28393" marR="28393" marT="0" marB="0" anchor="ctr"/>
                </a:tc>
                <a:extLst>
                  <a:ext uri="{0D108BD9-81ED-4DB2-BD59-A6C34878D82A}">
                    <a16:rowId xmlns:a16="http://schemas.microsoft.com/office/drawing/2014/main" xmlns="" val="2484448625"/>
                  </a:ext>
                </a:extLst>
              </a:tr>
              <a:tr h="571894">
                <a:tc>
                  <a:txBody>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lang="en-ZA" sz="1400" b="0" dirty="0">
                          <a:effectLst/>
                        </a:rPr>
                        <a:t>Department of Sports, Arts and Culture</a:t>
                      </a:r>
                      <a:endParaRPr lang="en-US" sz="1400" b="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algn="r"/>
                      <a:r>
                        <a:rPr lang="en-US" sz="1400" dirty="0"/>
                        <a:t>R600 000</a:t>
                      </a:r>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a:t>
                      </a:r>
                    </a:p>
                  </a:txBody>
                  <a:tcPr marL="28393" marR="28393" marT="0" marB="0" anchor="ctr"/>
                </a:tc>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Youth Day</a:t>
                      </a:r>
                    </a:p>
                  </a:txBody>
                  <a:tcPr marL="28393" marR="28393" marT="0" marB="0" anchor="ctr"/>
                </a:tc>
                <a:extLst>
                  <a:ext uri="{0D108BD9-81ED-4DB2-BD59-A6C34878D82A}">
                    <a16:rowId xmlns:a16="http://schemas.microsoft.com/office/drawing/2014/main" xmlns="" val="2018507899"/>
                  </a:ext>
                </a:extLst>
              </a:tr>
              <a:tr h="571894">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Industrial Development Corporation</a:t>
                      </a:r>
                    </a:p>
                  </a:txBody>
                  <a:tcPr marL="28393" marR="28393" marT="0" marB="0" anchor="ctr"/>
                </a:tc>
                <a:tc>
                  <a:txBody>
                    <a:bodyPr/>
                    <a:lstStyle/>
                    <a:p>
                      <a:pPr algn="r"/>
                      <a:r>
                        <a:rPr lang="en-US" sz="1400" dirty="0"/>
                        <a:t>R1</a:t>
                      </a:r>
                      <a:r>
                        <a:rPr lang="en-US" sz="1400" baseline="0" dirty="0"/>
                        <a:t> 000 000</a:t>
                      </a:r>
                      <a:endParaRPr lang="en-US" sz="1400" dirty="0"/>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a:t>
                      </a:r>
                    </a:p>
                  </a:txBody>
                  <a:tcPr marL="28393" marR="28393" marT="0" marB="0" anchor="ctr"/>
                </a:tc>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Voucher program</a:t>
                      </a:r>
                    </a:p>
                  </a:txBody>
                  <a:tcPr marL="28393" marR="28393" marT="0" marB="0" anchor="ctr"/>
                </a:tc>
                <a:extLst>
                  <a:ext uri="{0D108BD9-81ED-4DB2-BD59-A6C34878D82A}">
                    <a16:rowId xmlns:a16="http://schemas.microsoft.com/office/drawing/2014/main" xmlns="" val="3212420214"/>
                  </a:ext>
                </a:extLst>
              </a:tr>
              <a:tr h="571894">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Princes Trust</a:t>
                      </a:r>
                    </a:p>
                  </a:txBody>
                  <a:tcPr marL="28393" marR="28393" marT="0" marB="0" anchor="ctr"/>
                </a:tc>
                <a:tc>
                  <a:txBody>
                    <a:bodyPr/>
                    <a:lstStyle/>
                    <a:p>
                      <a:pPr algn="r"/>
                      <a:r>
                        <a:rPr lang="en-US" sz="1400" dirty="0"/>
                        <a:t>R250 000</a:t>
                      </a:r>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a:t>
                      </a:r>
                    </a:p>
                  </a:txBody>
                  <a:tcPr marL="28393" marR="28393" marT="0" marB="0" anchor="ctr"/>
                </a:tc>
                <a:tc>
                  <a:txBody>
                    <a:bodyPr/>
                    <a:lstStyle/>
                    <a:p>
                      <a:pPr marL="0" marR="0" algn="l">
                        <a:lnSpc>
                          <a:spcPct val="110000"/>
                        </a:lnSpc>
                        <a:spcBef>
                          <a:spcPts val="0"/>
                        </a:spcBef>
                        <a:spcAft>
                          <a:spcPts val="600"/>
                        </a:spcAft>
                      </a:pPr>
                      <a:r>
                        <a:rPr lang="en-US" sz="1400" b="0" dirty="0">
                          <a:effectLst/>
                          <a:latin typeface="+mn-lt"/>
                          <a:ea typeface="Calibri" panose="020F0502020204030204" pitchFamily="34" charset="0"/>
                          <a:cs typeface="Times New Roman" panose="02020603050405020304" pitchFamily="18" charset="0"/>
                        </a:rPr>
                        <a:t>E learning </a:t>
                      </a:r>
                    </a:p>
                  </a:txBody>
                  <a:tcPr marL="28393" marR="28393" marT="0" marB="0" anchor="ctr"/>
                </a:tc>
                <a:extLst>
                  <a:ext uri="{0D108BD9-81ED-4DB2-BD59-A6C34878D82A}">
                    <a16:rowId xmlns:a16="http://schemas.microsoft.com/office/drawing/2014/main" xmlns="" val="3157024427"/>
                  </a:ext>
                </a:extLst>
              </a:tr>
              <a:tr h="571894">
                <a:tc>
                  <a:txBody>
                    <a:bodyPr/>
                    <a:lstStyle/>
                    <a:p>
                      <a:pPr marL="0" marR="0" algn="just">
                        <a:lnSpc>
                          <a:spcPct val="110000"/>
                        </a:lnSpc>
                        <a:spcBef>
                          <a:spcPts val="0"/>
                        </a:spcBef>
                        <a:spcAft>
                          <a:spcPts val="600"/>
                        </a:spcAft>
                      </a:pPr>
                      <a:r>
                        <a:rPr lang="en-ZA" sz="1400" dirty="0">
                          <a:effectLst/>
                        </a:rPr>
                        <a:t>Total</a:t>
                      </a:r>
                      <a:endParaRPr lang="en-US" sz="1400" dirty="0">
                        <a:effectLst/>
                        <a:latin typeface="+mn-lt"/>
                        <a:ea typeface="Calibri" panose="020F0502020204030204" pitchFamily="34" charset="0"/>
                        <a:cs typeface="Times New Roman" panose="02020603050405020304" pitchFamily="18" charset="0"/>
                      </a:endParaRPr>
                    </a:p>
                  </a:txBody>
                  <a:tcPr marL="28393" marR="28393" marT="0" marB="0" anchor="ctr"/>
                </a:tc>
                <a:tc>
                  <a:txBody>
                    <a:bodyPr/>
                    <a:lstStyle/>
                    <a:p>
                      <a:pPr marL="0" marR="0" algn="r">
                        <a:lnSpc>
                          <a:spcPct val="110000"/>
                        </a:lnSpc>
                        <a:spcBef>
                          <a:spcPts val="0"/>
                        </a:spcBef>
                        <a:spcAft>
                          <a:spcPts val="600"/>
                        </a:spcAft>
                      </a:pPr>
                      <a:r>
                        <a:rPr lang="en-US" sz="1400" dirty="0">
                          <a:effectLst/>
                          <a:latin typeface="+mn-lt"/>
                          <a:ea typeface="Calibri" panose="020F0502020204030204" pitchFamily="34" charset="0"/>
                          <a:cs typeface="Times New Roman" panose="02020603050405020304" pitchFamily="18" charset="0"/>
                        </a:rPr>
                        <a:t>R30 650 000</a:t>
                      </a:r>
                    </a:p>
                  </a:txBody>
                  <a:tcPr marL="28393" marR="28393" marT="0" marB="0" anchor="ctr"/>
                </a:tc>
                <a:tc>
                  <a:txBody>
                    <a:bodyPr/>
                    <a:lstStyle/>
                    <a:p>
                      <a:pPr marL="0" marR="0" lvl="0" indent="0" algn="r" defTabSz="457200" rtl="0" eaLnBrk="1" fontAlgn="auto" latinLnBrk="0" hangingPunct="1">
                        <a:lnSpc>
                          <a:spcPct val="110000"/>
                        </a:lnSpc>
                        <a:spcBef>
                          <a:spcPts val="0"/>
                        </a:spcBef>
                        <a:spcAft>
                          <a:spcPts val="600"/>
                        </a:spcAft>
                        <a:buClrTx/>
                        <a:buSzTx/>
                        <a:buFontTx/>
                        <a:buNone/>
                        <a:tabLst/>
                        <a:defRPr/>
                      </a:pPr>
                      <a:r>
                        <a:rPr lang="en-ZA" sz="1400" dirty="0">
                          <a:effectLst/>
                        </a:rPr>
                        <a:t> </a:t>
                      </a:r>
                      <a:r>
                        <a:rPr lang="en-US" sz="1400" dirty="0">
                          <a:effectLst/>
                          <a:latin typeface="+mn-lt"/>
                          <a:ea typeface="Calibri" panose="020F0502020204030204" pitchFamily="34" charset="0"/>
                          <a:cs typeface="Times New Roman" panose="02020603050405020304" pitchFamily="18" charset="0"/>
                        </a:rPr>
                        <a:t>R10 081 932</a:t>
                      </a:r>
                    </a:p>
                  </a:txBody>
                  <a:tcPr marL="28393" marR="28393" marT="0" marB="0" anchor="ctr"/>
                </a:tc>
                <a:tc>
                  <a:txBody>
                    <a:bodyPr/>
                    <a:lstStyle/>
                    <a:p>
                      <a:pPr marL="0" marR="0" algn="just">
                        <a:lnSpc>
                          <a:spcPct val="110000"/>
                        </a:lnSpc>
                        <a:spcBef>
                          <a:spcPts val="0"/>
                        </a:spcBef>
                        <a:spcAft>
                          <a:spcPts val="600"/>
                        </a:spcAft>
                      </a:pPr>
                      <a:endParaRPr lang="en-US" sz="1400" dirty="0">
                        <a:effectLst/>
                        <a:latin typeface="+mn-lt"/>
                        <a:ea typeface="Calibri" panose="020F0502020204030204" pitchFamily="34" charset="0"/>
                        <a:cs typeface="Times New Roman" panose="02020603050405020304" pitchFamily="18" charset="0"/>
                      </a:endParaRPr>
                    </a:p>
                  </a:txBody>
                  <a:tcPr marL="28393" marR="28393" marT="0" marB="0" anchor="ctr"/>
                </a:tc>
                <a:extLst>
                  <a:ext uri="{0D108BD9-81ED-4DB2-BD59-A6C34878D82A}">
                    <a16:rowId xmlns:a16="http://schemas.microsoft.com/office/drawing/2014/main" xmlns="" val="4114852715"/>
                  </a:ext>
                </a:extLst>
              </a:tr>
            </a:tbl>
          </a:graphicData>
        </a:graphic>
      </p:graphicFrame>
    </p:spTree>
    <p:extLst>
      <p:ext uri="{BB962C8B-B14F-4D97-AF65-F5344CB8AC3E}">
        <p14:creationId xmlns:p14="http://schemas.microsoft.com/office/powerpoint/2010/main" xmlns="" val="423821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10" y="291539"/>
            <a:ext cx="6194425" cy="306387"/>
          </a:xfrm>
        </p:spPr>
        <p:txBody>
          <a:bodyPr/>
          <a:lstStyle/>
          <a:p>
            <a:r>
              <a:rPr lang="en-US" dirty="0" err="1"/>
              <a:t>Covid</a:t>
            </a:r>
            <a:r>
              <a:rPr lang="en-US" dirty="0"/>
              <a:t> -19 Expenditure</a:t>
            </a:r>
          </a:p>
        </p:txBody>
      </p:sp>
      <p:sp>
        <p:nvSpPr>
          <p:cNvPr id="3" name="Content Placeholder 2"/>
          <p:cNvSpPr>
            <a:spLocks noGrp="1"/>
          </p:cNvSpPr>
          <p:nvPr>
            <p:ph idx="1"/>
          </p:nvPr>
        </p:nvSpPr>
        <p:spPr>
          <a:xfrm>
            <a:off x="864010" y="784739"/>
            <a:ext cx="7789863" cy="5339923"/>
          </a:xfrm>
        </p:spPr>
        <p:txBody>
          <a:bodyPr/>
          <a:lstStyle/>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On the 18</a:t>
            </a:r>
            <a:r>
              <a:rPr lang="en-US" sz="1300" baseline="30000" dirty="0">
                <a:latin typeface="Tahoma" panose="020B0604030504040204" pitchFamily="34" charset="0"/>
                <a:ea typeface="Tahoma" panose="020B0604030504040204" pitchFamily="34" charset="0"/>
                <a:cs typeface="Tahoma" panose="020B0604030504040204" pitchFamily="34" charset="0"/>
              </a:rPr>
              <a:t>th</a:t>
            </a:r>
            <a:r>
              <a:rPr lang="en-US" sz="1300" dirty="0">
                <a:latin typeface="Tahoma" panose="020B0604030504040204" pitchFamily="34" charset="0"/>
                <a:ea typeface="Tahoma" panose="020B0604030504040204" pitchFamily="34" charset="0"/>
                <a:cs typeface="Tahoma" panose="020B0604030504040204" pitchFamily="34" charset="0"/>
              </a:rPr>
              <a:t> of March 2020 the president declared a state of disaster due to the Covid-19 outbreak in the country. The NYDA had to then procure hand sanitizers and masks for the staff members, these were delivered on the 25</a:t>
            </a:r>
            <a:r>
              <a:rPr lang="en-US" sz="1300" baseline="30000" dirty="0">
                <a:latin typeface="Tahoma" panose="020B0604030504040204" pitchFamily="34" charset="0"/>
                <a:ea typeface="Tahoma" panose="020B0604030504040204" pitchFamily="34" charset="0"/>
                <a:cs typeface="Tahoma" panose="020B0604030504040204" pitchFamily="34" charset="0"/>
              </a:rPr>
              <a:t>th</a:t>
            </a:r>
            <a:r>
              <a:rPr lang="en-US" sz="1300" dirty="0">
                <a:latin typeface="Tahoma" panose="020B0604030504040204" pitchFamily="34" charset="0"/>
                <a:ea typeface="Tahoma" panose="020B0604030504040204" pitchFamily="34" charset="0"/>
                <a:cs typeface="Tahoma" panose="020B0604030504040204" pitchFamily="34" charset="0"/>
              </a:rPr>
              <a:t> March 2020. On the 28</a:t>
            </a:r>
            <a:r>
              <a:rPr lang="en-US" sz="1300" baseline="30000" dirty="0">
                <a:latin typeface="Tahoma" panose="020B0604030504040204" pitchFamily="34" charset="0"/>
                <a:ea typeface="Tahoma" panose="020B0604030504040204" pitchFamily="34" charset="0"/>
                <a:cs typeface="Tahoma" panose="020B0604030504040204" pitchFamily="34" charset="0"/>
              </a:rPr>
              <a:t>th</a:t>
            </a:r>
            <a:r>
              <a:rPr lang="en-US" sz="1300" dirty="0">
                <a:latin typeface="Tahoma" panose="020B0604030504040204" pitchFamily="34" charset="0"/>
                <a:ea typeface="Tahoma" panose="020B0604030504040204" pitchFamily="34" charset="0"/>
                <a:cs typeface="Tahoma" panose="020B0604030504040204" pitchFamily="34" charset="0"/>
              </a:rPr>
              <a:t> March 2020, the president announced the lock down and the offices were then shut down from the 28</a:t>
            </a:r>
            <a:r>
              <a:rPr lang="en-US" sz="1300" baseline="30000" dirty="0">
                <a:latin typeface="Tahoma" panose="020B0604030504040204" pitchFamily="34" charset="0"/>
                <a:ea typeface="Tahoma" panose="020B0604030504040204" pitchFamily="34" charset="0"/>
                <a:cs typeface="Tahoma" panose="020B0604030504040204" pitchFamily="34" charset="0"/>
              </a:rPr>
              <a:t>th</a:t>
            </a:r>
            <a:r>
              <a:rPr lang="en-US" sz="1300" dirty="0">
                <a:latin typeface="Tahoma" panose="020B0604030504040204" pitchFamily="34" charset="0"/>
                <a:ea typeface="Tahoma" panose="020B0604030504040204" pitchFamily="34" charset="0"/>
                <a:cs typeface="Tahoma" panose="020B0604030504040204" pitchFamily="34" charset="0"/>
              </a:rPr>
              <a:t> March 2020. </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The entity closed operations during level 5 and level 4.</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The entity’s operations resumed on level 3 lockdown regulations on 1 June 2020, this was only for head office staff members and was on a rotational basis. The building had to be cleaned and additional PPE had to be procured to comply fully with the lockdown regulations. </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On 15 June the operations from branches also resumed but only for staff members, procurement of PPE had to be done before hand to ensure compliance with lock down regulations.</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The entity opened all the branches to the public from the 26</a:t>
            </a:r>
            <a:r>
              <a:rPr lang="en-US" sz="1300" baseline="30000" dirty="0">
                <a:latin typeface="Tahoma" panose="020B0604030504040204" pitchFamily="34" charset="0"/>
                <a:ea typeface="Tahoma" panose="020B0604030504040204" pitchFamily="34" charset="0"/>
                <a:cs typeface="Tahoma" panose="020B0604030504040204" pitchFamily="34" charset="0"/>
              </a:rPr>
              <a:t>th</a:t>
            </a:r>
            <a:r>
              <a:rPr lang="en-US" sz="1300" dirty="0">
                <a:latin typeface="Tahoma" panose="020B0604030504040204" pitchFamily="34" charset="0"/>
                <a:ea typeface="Tahoma" panose="020B0604030504040204" pitchFamily="34" charset="0"/>
                <a:cs typeface="Tahoma" panose="020B0604030504040204" pitchFamily="34" charset="0"/>
              </a:rPr>
              <a:t> August 2020 after the lock down regulations were relaxed to level 2.</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The details of all the procurements of PPE have been included as an attachment to this presentation. </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The Auditor General audited the entity’s COVID-19 related transactions as requested by treasury and no findings were raised.</a:t>
            </a:r>
          </a:p>
          <a:p>
            <a:pPr>
              <a:lnSpc>
                <a:spcPct val="150000"/>
              </a:lnSpc>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All Covid-19 expenditure has been reported to National Treasury.</a:t>
            </a:r>
          </a:p>
          <a:p>
            <a:pPr marL="0" indent="0">
              <a:lnSpc>
                <a:spcPct val="15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31</a:t>
            </a:fld>
            <a:endParaRPr lang="en-GB" dirty="0"/>
          </a:p>
        </p:txBody>
      </p:sp>
    </p:spTree>
    <p:extLst>
      <p:ext uri="{BB962C8B-B14F-4D97-AF65-F5344CB8AC3E}">
        <p14:creationId xmlns:p14="http://schemas.microsoft.com/office/powerpoint/2010/main" xmlns="" val="81706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10" y="144056"/>
            <a:ext cx="6194425" cy="306387"/>
          </a:xfrm>
        </p:spPr>
        <p:txBody>
          <a:bodyPr/>
          <a:lstStyle/>
          <a:p>
            <a:r>
              <a:rPr lang="en-US" dirty="0"/>
              <a:t>Covid-19 expenditure	</a:t>
            </a:r>
          </a:p>
        </p:txBody>
      </p:sp>
      <p:sp>
        <p:nvSpPr>
          <p:cNvPr id="3" name="Slide Number Placeholder 2"/>
          <p:cNvSpPr>
            <a:spLocks noGrp="1"/>
          </p:cNvSpPr>
          <p:nvPr>
            <p:ph type="sldNum" sz="quarter" idx="10"/>
          </p:nvPr>
        </p:nvSpPr>
        <p:spPr/>
        <p:txBody>
          <a:bodyPr/>
          <a:lstStyle/>
          <a:p>
            <a:fld id="{7F6D1DE0-B443-48F6-9E73-478825739009}" type="slidenum">
              <a:rPr lang="en-GB" smtClean="0"/>
              <a:pPr/>
              <a:t>32</a:t>
            </a:fld>
            <a:endParaRPr lang="en-GB" dirty="0"/>
          </a:p>
        </p:txBody>
      </p:sp>
      <p:graphicFrame>
        <p:nvGraphicFramePr>
          <p:cNvPr id="6" name="Table 5"/>
          <p:cNvGraphicFramePr>
            <a:graphicFrameLocks noGrp="1"/>
          </p:cNvGraphicFramePr>
          <p:nvPr/>
        </p:nvGraphicFramePr>
        <p:xfrm>
          <a:off x="147484" y="540775"/>
          <a:ext cx="8868697" cy="6213985"/>
        </p:xfrm>
        <a:graphic>
          <a:graphicData uri="http://schemas.openxmlformats.org/drawingml/2006/table">
            <a:tbl>
              <a:tblPr firstRow="1" firstCol="1" bandRow="1">
                <a:tableStyleId>{9DCAF9ED-07DC-4A11-8D7F-57B35C25682E}</a:tableStyleId>
              </a:tblPr>
              <a:tblGrid>
                <a:gridCol w="5407742">
                  <a:extLst>
                    <a:ext uri="{9D8B030D-6E8A-4147-A177-3AD203B41FA5}">
                      <a16:colId xmlns:a16="http://schemas.microsoft.com/office/drawing/2014/main" xmlns="" val="2789340472"/>
                    </a:ext>
                  </a:extLst>
                </a:gridCol>
                <a:gridCol w="924232">
                  <a:extLst>
                    <a:ext uri="{9D8B030D-6E8A-4147-A177-3AD203B41FA5}">
                      <a16:colId xmlns:a16="http://schemas.microsoft.com/office/drawing/2014/main" xmlns="" val="2610251538"/>
                    </a:ext>
                  </a:extLst>
                </a:gridCol>
                <a:gridCol w="993058">
                  <a:extLst>
                    <a:ext uri="{9D8B030D-6E8A-4147-A177-3AD203B41FA5}">
                      <a16:colId xmlns:a16="http://schemas.microsoft.com/office/drawing/2014/main" xmlns="" val="3646605747"/>
                    </a:ext>
                  </a:extLst>
                </a:gridCol>
                <a:gridCol w="835742">
                  <a:extLst>
                    <a:ext uri="{9D8B030D-6E8A-4147-A177-3AD203B41FA5}">
                      <a16:colId xmlns:a16="http://schemas.microsoft.com/office/drawing/2014/main" xmlns="" val="739491430"/>
                    </a:ext>
                  </a:extLst>
                </a:gridCol>
                <a:gridCol w="707923">
                  <a:extLst>
                    <a:ext uri="{9D8B030D-6E8A-4147-A177-3AD203B41FA5}">
                      <a16:colId xmlns:a16="http://schemas.microsoft.com/office/drawing/2014/main" xmlns="" val="4205664747"/>
                    </a:ext>
                  </a:extLst>
                </a:gridCol>
              </a:tblGrid>
              <a:tr h="551933">
                <a:tc>
                  <a:txBody>
                    <a:bodyPr/>
                    <a:lstStyle/>
                    <a:p>
                      <a:pPr marL="0" marR="0" algn="ctr">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Item</a:t>
                      </a:r>
                    </a:p>
                  </a:txBody>
                  <a:tcPr marL="8072" marR="8072" marT="0" marB="0" anchor="ctr"/>
                </a:tc>
                <a:tc>
                  <a:txBody>
                    <a:bodyPr/>
                    <a:lstStyle/>
                    <a:p>
                      <a:pPr marL="0" marR="0" algn="ctr">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Quantity</a:t>
                      </a:r>
                    </a:p>
                  </a:txBody>
                  <a:tcPr marL="8072" marR="8072" marT="0" marB="0" anchor="ctr"/>
                </a:tc>
                <a:tc>
                  <a:txBody>
                    <a:bodyPr/>
                    <a:lstStyle/>
                    <a:p>
                      <a:pPr marL="0" marR="0" algn="ctr">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Price paid</a:t>
                      </a:r>
                    </a:p>
                  </a:txBody>
                  <a:tcPr marL="8072" marR="8072" marT="0" marB="0" anchor="ctr"/>
                </a:tc>
                <a:tc>
                  <a:txBody>
                    <a:bodyPr/>
                    <a:lstStyle/>
                    <a:p>
                      <a:pPr marL="0" marR="0" algn="ctr">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National</a:t>
                      </a:r>
                      <a:r>
                        <a:rPr lang="en-US" sz="1100" b="1" baseline="0" dirty="0">
                          <a:solidFill>
                            <a:srgbClr val="000000"/>
                          </a:solidFill>
                          <a:effectLst/>
                          <a:latin typeface="Arial" panose="020B0604020202020204" pitchFamily="34" charset="0"/>
                          <a:ea typeface="Arial" panose="020B0604020202020204" pitchFamily="34" charset="0"/>
                          <a:cs typeface="Times New Roman (Body CS)"/>
                        </a:rPr>
                        <a:t> Treasury price</a:t>
                      </a:r>
                      <a:endParaRPr lang="en-US" sz="1100" b="1"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nchor="ctr"/>
                </a:tc>
                <a:tc>
                  <a:txBody>
                    <a:bodyPr/>
                    <a:lstStyle/>
                    <a:p>
                      <a:pPr marL="0" marR="0" algn="ctr">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Total </a:t>
                      </a:r>
                    </a:p>
                  </a:txBody>
                  <a:tcPr marL="8072" marR="8072" marT="0" marB="0" anchor="ctr"/>
                </a:tc>
                <a:extLst>
                  <a:ext uri="{0D108BD9-81ED-4DB2-BD59-A6C34878D82A}">
                    <a16:rowId xmlns:a16="http://schemas.microsoft.com/office/drawing/2014/main" xmlns="" val="437896481"/>
                  </a:ext>
                </a:extLst>
              </a:tr>
              <a:tr h="551933">
                <a:tc>
                  <a:txBody>
                    <a:bodyPr/>
                    <a:lstStyle/>
                    <a:p>
                      <a:pPr marL="0" marR="0">
                        <a:spcBef>
                          <a:spcPts val="0"/>
                        </a:spcBef>
                        <a:spcAft>
                          <a:spcPts val="1200"/>
                        </a:spcAft>
                      </a:pPr>
                      <a:r>
                        <a:rPr lang="en-US" sz="1100" b="0" dirty="0">
                          <a:solidFill>
                            <a:srgbClr val="000000"/>
                          </a:solidFill>
                          <a:effectLst/>
                          <a:latin typeface="Arial" panose="020B0604020202020204" pitchFamily="34" charset="0"/>
                          <a:ea typeface="Arial" panose="020B0604020202020204" pitchFamily="34" charset="0"/>
                          <a:cs typeface="Times New Roman (Body CS)"/>
                        </a:rPr>
                        <a:t>Sanitizers, 500ml - Sanitizer, with not less than 70% alcohol must comply to WHO-recommended hand rub formulations. Hospital Grade 70% Alcohol Hand </a:t>
                      </a:r>
                      <a:r>
                        <a:rPr lang="en-US" sz="1100" b="0" dirty="0" err="1">
                          <a:solidFill>
                            <a:srgbClr val="000000"/>
                          </a:solidFill>
                          <a:effectLst/>
                          <a:latin typeface="Arial" panose="020B0604020202020204" pitchFamily="34" charset="0"/>
                          <a:ea typeface="Arial" panose="020B0604020202020204" pitchFamily="34" charset="0"/>
                          <a:cs typeface="Times New Roman (Body CS)"/>
                        </a:rPr>
                        <a:t>Sanitiser</a:t>
                      </a:r>
                      <a:r>
                        <a:rPr lang="en-US" sz="1100" b="0" dirty="0">
                          <a:solidFill>
                            <a:srgbClr val="000000"/>
                          </a:solidFill>
                          <a:effectLst/>
                          <a:latin typeface="Arial" panose="020B0604020202020204" pitchFamily="34" charset="0"/>
                          <a:ea typeface="Arial" panose="020B0604020202020204" pitchFamily="34" charset="0"/>
                          <a:cs typeface="Times New Roman (Body CS)"/>
                        </a:rPr>
                        <a:t> &amp; Disinfectant with Emollient</a:t>
                      </a:r>
                    </a:p>
                  </a:txBody>
                  <a:tcPr marL="8072" marR="8072" marT="0" marB="0"/>
                </a:tc>
                <a:tc>
                  <a:txBody>
                    <a:bodyPr/>
                    <a:lstStyle/>
                    <a:p>
                      <a:pPr marL="0" marR="0" algn="ctr">
                        <a:spcBef>
                          <a:spcPts val="0"/>
                        </a:spcBef>
                        <a:spcAft>
                          <a:spcPts val="1200"/>
                        </a:spcAft>
                      </a:pPr>
                      <a:r>
                        <a:rPr lang="en-ZA" sz="1100" b="0" dirty="0">
                          <a:effectLst/>
                        </a:rPr>
                        <a:t>4 704</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R65.27</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R91.80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R307 075</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1742117662"/>
                  </a:ext>
                </a:extLst>
              </a:tr>
              <a:tr h="183977">
                <a:tc>
                  <a:txBody>
                    <a:bodyPr/>
                    <a:lstStyle/>
                    <a:p>
                      <a:pPr marL="0" marR="0">
                        <a:spcBef>
                          <a:spcPts val="0"/>
                        </a:spcBef>
                        <a:spcAft>
                          <a:spcPts val="1200"/>
                        </a:spcAft>
                      </a:pPr>
                      <a:r>
                        <a:rPr lang="en-ZA" sz="1100" b="0" dirty="0">
                          <a:effectLst/>
                        </a:rPr>
                        <a:t>Sanitiser 1L refill for dispenser </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2 600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R70.65</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R183.60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R183 690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734049719"/>
                  </a:ext>
                </a:extLst>
              </a:tr>
              <a:tr h="183977">
                <a:tc>
                  <a:txBody>
                    <a:bodyPr/>
                    <a:lstStyle/>
                    <a:p>
                      <a:pPr marL="0" marR="0">
                        <a:spcBef>
                          <a:spcPts val="0"/>
                        </a:spcBef>
                        <a:spcAft>
                          <a:spcPts val="1200"/>
                        </a:spcAft>
                      </a:pPr>
                      <a:r>
                        <a:rPr lang="en-ZA" sz="1100" b="0" dirty="0">
                          <a:effectLst/>
                        </a:rPr>
                        <a:t>Sanitisers 25L refill 70% Alcohol Base Hand Sanitizer Antibacterial Moisturizing</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80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R3 393.00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R3 450.00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R271 440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408484057"/>
                  </a:ext>
                </a:extLst>
              </a:tr>
              <a:tr h="183977">
                <a:tc>
                  <a:txBody>
                    <a:bodyPr/>
                    <a:lstStyle/>
                    <a:p>
                      <a:pPr marL="0" marR="0">
                        <a:spcBef>
                          <a:spcPts val="0"/>
                        </a:spcBef>
                        <a:spcAft>
                          <a:spcPts val="1200"/>
                        </a:spcAft>
                      </a:pPr>
                      <a:r>
                        <a:rPr lang="en-ZA" sz="1100" b="0" dirty="0">
                          <a:effectLst/>
                        </a:rPr>
                        <a:t>Sanitisers floor stand dispensers</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80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R1 550.75</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None</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R124 060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3159478921"/>
                  </a:ext>
                </a:extLst>
              </a:tr>
              <a:tr h="183977">
                <a:tc>
                  <a:txBody>
                    <a:bodyPr/>
                    <a:lstStyle/>
                    <a:p>
                      <a:pPr marL="0" marR="0">
                        <a:spcBef>
                          <a:spcPts val="0"/>
                        </a:spcBef>
                        <a:spcAft>
                          <a:spcPts val="1200"/>
                        </a:spcAft>
                      </a:pPr>
                      <a:r>
                        <a:rPr lang="en-ZA" sz="1100" b="0">
                          <a:effectLst/>
                        </a:rPr>
                        <a:t>Digital Body Thermometers Infrared Non-Contact – Each</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180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R892.50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R2 527.20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R160 650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1931517153"/>
                  </a:ext>
                </a:extLst>
              </a:tr>
              <a:tr h="367955">
                <a:tc>
                  <a:txBody>
                    <a:bodyPr/>
                    <a:lstStyle/>
                    <a:p>
                      <a:pPr marL="0" marR="0">
                        <a:spcBef>
                          <a:spcPts val="0"/>
                        </a:spcBef>
                        <a:spcAft>
                          <a:spcPts val="1200"/>
                        </a:spcAft>
                      </a:pPr>
                      <a:r>
                        <a:rPr lang="en-US" sz="1100" b="0" dirty="0">
                          <a:solidFill>
                            <a:srgbClr val="000000"/>
                          </a:solidFill>
                          <a:effectLst/>
                          <a:latin typeface="Arial" panose="020B0604020202020204" pitchFamily="34" charset="0"/>
                          <a:ea typeface="Arial" panose="020B0604020202020204" pitchFamily="34" charset="0"/>
                          <a:cs typeface="Times New Roman (Body CS)"/>
                        </a:rPr>
                        <a:t>Cloth Face Masks - Mask - 3 layers of fabric (As per the DTIC guidelines &amp; Specifications). Branded with </a:t>
                      </a:r>
                      <a:r>
                        <a:rPr lang="en-US" sz="1100" b="0" dirty="0" err="1">
                          <a:solidFill>
                            <a:srgbClr val="000000"/>
                          </a:solidFill>
                          <a:effectLst/>
                          <a:latin typeface="Arial" panose="020B0604020202020204" pitchFamily="34" charset="0"/>
                          <a:ea typeface="Arial" panose="020B0604020202020204" pitchFamily="34" charset="0"/>
                          <a:cs typeface="Times New Roman (Body CS)"/>
                        </a:rPr>
                        <a:t>organisational</a:t>
                      </a:r>
                      <a:r>
                        <a:rPr lang="en-US" sz="1100" b="0" dirty="0">
                          <a:solidFill>
                            <a:srgbClr val="000000"/>
                          </a:solidFill>
                          <a:effectLst/>
                          <a:latin typeface="Arial" panose="020B0604020202020204" pitchFamily="34" charset="0"/>
                          <a:ea typeface="Arial" panose="020B0604020202020204" pitchFamily="34" charset="0"/>
                          <a:cs typeface="Times New Roman (Body CS)"/>
                        </a:rPr>
                        <a:t> logo. </a:t>
                      </a:r>
                    </a:p>
                  </a:txBody>
                  <a:tcPr marL="8072" marR="8072" marT="0" marB="0"/>
                </a:tc>
                <a:tc>
                  <a:txBody>
                    <a:bodyPr/>
                    <a:lstStyle/>
                    <a:p>
                      <a:pPr marL="0" marR="0" algn="ctr">
                        <a:spcBef>
                          <a:spcPts val="0"/>
                        </a:spcBef>
                        <a:spcAft>
                          <a:spcPts val="1200"/>
                        </a:spcAft>
                      </a:pPr>
                      <a:r>
                        <a:rPr lang="en-ZA" sz="1100" b="0" dirty="0">
                          <a:effectLst/>
                        </a:rPr>
                        <a:t>1 204</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R35.08</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R25</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R42 242</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2276245742"/>
                  </a:ext>
                </a:extLst>
              </a:tr>
              <a:tr h="551933">
                <a:tc>
                  <a:txBody>
                    <a:bodyPr/>
                    <a:lstStyle/>
                    <a:p>
                      <a:pPr marL="0" marR="0">
                        <a:spcBef>
                          <a:spcPts val="0"/>
                        </a:spcBef>
                        <a:spcAft>
                          <a:spcPts val="1200"/>
                        </a:spcAft>
                      </a:pPr>
                      <a:r>
                        <a:rPr lang="en-ZA" sz="1100" b="0" dirty="0">
                          <a:effectLst/>
                        </a:rPr>
                        <a:t>Disposable Masks - 3 ply surgical face masks, 3 layers made up of a soft fibre layer, a filter layer made of polypropylene (making them hypoallergenic) and the top non-woven layer. (Pack of three)</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1 500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R35.00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R45</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R52 500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1068171209"/>
                  </a:ext>
                </a:extLst>
              </a:tr>
              <a:tr h="551933">
                <a:tc>
                  <a:txBody>
                    <a:bodyPr/>
                    <a:lstStyle/>
                    <a:p>
                      <a:pPr marL="0" marR="0">
                        <a:spcBef>
                          <a:spcPts val="0"/>
                        </a:spcBef>
                        <a:spcAft>
                          <a:spcPts val="1200"/>
                        </a:spcAft>
                      </a:pPr>
                      <a:r>
                        <a:rPr lang="en-ZA" sz="1100" b="0">
                          <a:effectLst/>
                        </a:rPr>
                        <a:t>Disposable aprons - Straight apron with bib, 100%pvc, water proof, sewn strip for neck and back fastening. Minimum weight: 300g/m2, covering size 70cm to 90cm (width) x 120 - 150cm: Reusable - Box of 100 pieces</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100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R290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R297</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R29 000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4137553489"/>
                  </a:ext>
                </a:extLst>
              </a:tr>
              <a:tr h="254656">
                <a:tc>
                  <a:txBody>
                    <a:bodyPr/>
                    <a:lstStyle/>
                    <a:p>
                      <a:pPr marL="0" marR="0">
                        <a:spcBef>
                          <a:spcPts val="0"/>
                        </a:spcBef>
                        <a:spcAft>
                          <a:spcPts val="1200"/>
                        </a:spcAft>
                      </a:pPr>
                      <a:r>
                        <a:rPr lang="en-ZA" sz="1100" b="0" dirty="0">
                          <a:effectLst/>
                        </a:rPr>
                        <a:t>Disinfector wipes (bucket) - 70% alcohol, Hand and general wipes, 2000's</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80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R800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None</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R64 000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3372219846"/>
                  </a:ext>
                </a:extLst>
              </a:tr>
              <a:tr h="735910">
                <a:tc>
                  <a:txBody>
                    <a:bodyPr/>
                    <a:lstStyle/>
                    <a:p>
                      <a:pPr marL="0" marR="0">
                        <a:spcBef>
                          <a:spcPts val="0"/>
                        </a:spcBef>
                        <a:spcAft>
                          <a:spcPts val="1200"/>
                        </a:spcAft>
                      </a:pPr>
                      <a:r>
                        <a:rPr lang="en-US" sz="1100" b="0" dirty="0">
                          <a:effectLst/>
                        </a:rPr>
                        <a:t>Disposable gloves - gloves examination/surgical, sterile, Gloves - surgical or examination - nitrile, powder-free, sterile, single-use. Gloves should have long cuffs, reaching well above the wrist, ideally to mid-forearm. Sizes: small, medium, large pack of 100 pieces</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304</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R323.68</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R700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a:effectLst/>
                        </a:rPr>
                        <a:t>R98 400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839798084"/>
                  </a:ext>
                </a:extLst>
              </a:tr>
              <a:tr h="919888">
                <a:tc>
                  <a:txBody>
                    <a:bodyPr/>
                    <a:lstStyle/>
                    <a:p>
                      <a:pPr marL="0" marR="0">
                        <a:spcBef>
                          <a:spcPts val="0"/>
                        </a:spcBef>
                        <a:spcAft>
                          <a:spcPts val="1200"/>
                        </a:spcAft>
                      </a:pPr>
                      <a:r>
                        <a:rPr lang="en-ZA" sz="1100" b="0" dirty="0">
                          <a:effectLst/>
                        </a:rPr>
                        <a:t>Face shields - Made of clear plastic and providing good visibility to both the wearer and the patient. Adjustable band to attach firmly around the head and fit snuggly against the forehead, fog resistant (preferable). Completely cover the sides and length of the face. May be re-usable (made of robust material which can be cleaned and disinfected) or disposable.</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100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R105.00</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R108.00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dirty="0">
                          <a:effectLst/>
                        </a:rPr>
                        <a:t>R10 500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3630901683"/>
                  </a:ext>
                </a:extLst>
              </a:tr>
              <a:tr h="256028">
                <a:tc>
                  <a:txBody>
                    <a:bodyPr/>
                    <a:lstStyle/>
                    <a:p>
                      <a:pPr marL="0" marR="0">
                        <a:spcBef>
                          <a:spcPts val="0"/>
                        </a:spcBef>
                        <a:spcAft>
                          <a:spcPts val="1200"/>
                        </a:spcAft>
                      </a:pPr>
                      <a:r>
                        <a:rPr lang="en-ZA" sz="1100" b="0" dirty="0">
                          <a:effectLst/>
                        </a:rPr>
                        <a:t>Provision of 4 cleaners and disinfecting of Head Office</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4 000 sq. m</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R15/sq. m</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None</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dirty="0">
                          <a:effectLst/>
                        </a:rPr>
                        <a:t>R60 128</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2080119650"/>
                  </a:ext>
                </a:extLst>
              </a:tr>
              <a:tr h="183977">
                <a:tc>
                  <a:txBody>
                    <a:bodyPr/>
                    <a:lstStyle/>
                    <a:p>
                      <a:pPr marL="0" marR="0">
                        <a:spcBef>
                          <a:spcPts val="0"/>
                        </a:spcBef>
                        <a:spcAft>
                          <a:spcPts val="1200"/>
                        </a:spcAft>
                      </a:pPr>
                      <a:r>
                        <a:rPr lang="en-ZA" sz="1100" b="0" dirty="0">
                          <a:effectLst/>
                        </a:rPr>
                        <a:t>Sanitation and Disinfecting of Branch</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400 sq. m</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R15/sq. m</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None</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dirty="0">
                          <a:effectLst/>
                        </a:rPr>
                        <a:t>R5 980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675554484"/>
                  </a:ext>
                </a:extLst>
              </a:tr>
              <a:tr h="183977">
                <a:tc>
                  <a:txBody>
                    <a:bodyPr/>
                    <a:lstStyle/>
                    <a:p>
                      <a:pPr marL="0" marR="0">
                        <a:spcBef>
                          <a:spcPts val="0"/>
                        </a:spcBef>
                        <a:spcAft>
                          <a:spcPts val="1200"/>
                        </a:spcAft>
                      </a:pPr>
                      <a:r>
                        <a:rPr lang="en-ZA" sz="1100" b="0" dirty="0">
                          <a:effectLst/>
                        </a:rPr>
                        <a:t>Sanitation and Disinfecting of Branch</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300 sq. m</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R12/sq. m</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None</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dirty="0">
                          <a:effectLst/>
                        </a:rPr>
                        <a:t>R3 542</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1317621263"/>
                  </a:ext>
                </a:extLst>
              </a:tr>
              <a:tr h="183977">
                <a:tc>
                  <a:txBody>
                    <a:bodyPr/>
                    <a:lstStyle/>
                    <a:p>
                      <a:pPr marL="0" marR="0">
                        <a:spcBef>
                          <a:spcPts val="0"/>
                        </a:spcBef>
                        <a:spcAft>
                          <a:spcPts val="1200"/>
                        </a:spcAft>
                      </a:pPr>
                      <a:r>
                        <a:rPr lang="en-ZA" sz="1100" b="0" dirty="0">
                          <a:effectLst/>
                        </a:rPr>
                        <a:t>Sanitation and Disinfecting of Branch</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dirty="0">
                          <a:effectLst/>
                        </a:rPr>
                        <a:t>400 sq.</a:t>
                      </a:r>
                      <a:r>
                        <a:rPr lang="en-ZA" sz="1100" b="0" baseline="0" dirty="0">
                          <a:effectLst/>
                        </a:rPr>
                        <a:t> m</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R14/sq. m</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r>
                        <a:rPr lang="en-ZA" sz="1100" b="0">
                          <a:effectLst/>
                        </a:rPr>
                        <a:t>None</a:t>
                      </a:r>
                      <a:endParaRPr lang="en-US" sz="1100" b="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ZA" sz="1100" b="0" dirty="0">
                          <a:effectLst/>
                        </a:rPr>
                        <a:t>R5 650</a:t>
                      </a:r>
                      <a:endParaRPr lang="en-US" sz="1100" b="0"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extLst>
                  <a:ext uri="{0D108BD9-81ED-4DB2-BD59-A6C34878D82A}">
                    <a16:rowId xmlns:a16="http://schemas.microsoft.com/office/drawing/2014/main" xmlns="" val="2181353669"/>
                  </a:ext>
                </a:extLst>
              </a:tr>
              <a:tr h="183977">
                <a:tc>
                  <a:txBody>
                    <a:bodyPr/>
                    <a:lstStyle/>
                    <a:p>
                      <a:pPr marL="0" marR="0">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Total</a:t>
                      </a:r>
                    </a:p>
                  </a:txBody>
                  <a:tcPr marL="8072" marR="8072" marT="0" marB="0"/>
                </a:tc>
                <a:tc>
                  <a:txBody>
                    <a:bodyPr/>
                    <a:lstStyle/>
                    <a:p>
                      <a:pPr marL="0" marR="0" algn="ctr">
                        <a:spcBef>
                          <a:spcPts val="0"/>
                        </a:spcBef>
                        <a:spcAft>
                          <a:spcPts val="1200"/>
                        </a:spcAft>
                      </a:pPr>
                      <a:endParaRPr lang="en-US" sz="1100" b="1"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endParaRPr lang="en-US" sz="1100" b="1"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ctr">
                        <a:spcBef>
                          <a:spcPts val="0"/>
                        </a:spcBef>
                        <a:spcAft>
                          <a:spcPts val="1200"/>
                        </a:spcAft>
                      </a:pPr>
                      <a:endParaRPr lang="en-US" sz="1100" b="1" dirty="0">
                        <a:solidFill>
                          <a:srgbClr val="000000"/>
                        </a:solidFill>
                        <a:effectLst/>
                        <a:latin typeface="Arial" panose="020B0604020202020204" pitchFamily="34" charset="0"/>
                        <a:ea typeface="Arial" panose="020B0604020202020204" pitchFamily="34" charset="0"/>
                        <a:cs typeface="Times New Roman (Body CS)"/>
                      </a:endParaRPr>
                    </a:p>
                  </a:txBody>
                  <a:tcPr marL="8072" marR="8072" marT="0" marB="0"/>
                </a:tc>
                <a:tc>
                  <a:txBody>
                    <a:bodyPr/>
                    <a:lstStyle/>
                    <a:p>
                      <a:pPr marL="0" marR="0" algn="r">
                        <a:spcBef>
                          <a:spcPts val="0"/>
                        </a:spcBef>
                        <a:spcAft>
                          <a:spcPts val="1200"/>
                        </a:spcAft>
                      </a:pPr>
                      <a:r>
                        <a:rPr lang="en-US" sz="1100" b="1" dirty="0">
                          <a:solidFill>
                            <a:srgbClr val="000000"/>
                          </a:solidFill>
                          <a:effectLst/>
                          <a:latin typeface="Arial" panose="020B0604020202020204" pitchFamily="34" charset="0"/>
                          <a:ea typeface="Arial" panose="020B0604020202020204" pitchFamily="34" charset="0"/>
                          <a:cs typeface="Times New Roman (Body CS)"/>
                        </a:rPr>
                        <a:t>R1313 334</a:t>
                      </a:r>
                    </a:p>
                  </a:txBody>
                  <a:tcPr marL="8072" marR="8072" marT="0" marB="0"/>
                </a:tc>
                <a:extLst>
                  <a:ext uri="{0D108BD9-81ED-4DB2-BD59-A6C34878D82A}">
                    <a16:rowId xmlns:a16="http://schemas.microsoft.com/office/drawing/2014/main" xmlns="" val="2126554918"/>
                  </a:ext>
                </a:extLst>
              </a:tr>
            </a:tbl>
          </a:graphicData>
        </a:graphic>
      </p:graphicFrame>
    </p:spTree>
    <p:extLst>
      <p:ext uri="{BB962C8B-B14F-4D97-AF65-F5344CB8AC3E}">
        <p14:creationId xmlns:p14="http://schemas.microsoft.com/office/powerpoint/2010/main" xmlns="" val="1280516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expenditure</a:t>
            </a:r>
          </a:p>
        </p:txBody>
      </p:sp>
      <p:sp>
        <p:nvSpPr>
          <p:cNvPr id="3" name="Slide Number Placeholder 2"/>
          <p:cNvSpPr>
            <a:spLocks noGrp="1"/>
          </p:cNvSpPr>
          <p:nvPr>
            <p:ph type="sldNum" sz="quarter" idx="10"/>
          </p:nvPr>
        </p:nvSpPr>
        <p:spPr/>
        <p:txBody>
          <a:bodyPr/>
          <a:lstStyle/>
          <a:p>
            <a:fld id="{7F6D1DE0-B443-48F6-9E73-478825739009}" type="slidenum">
              <a:rPr lang="en-GB" smtClean="0"/>
              <a:pPr/>
              <a:t>33</a:t>
            </a:fld>
            <a:endParaRPr lang="en-GB" dirty="0"/>
          </a:p>
        </p:txBody>
      </p:sp>
      <p:graphicFrame>
        <p:nvGraphicFramePr>
          <p:cNvPr id="5" name="Chart 4">
            <a:extLst>
              <a:ext uri="{FF2B5EF4-FFF2-40B4-BE49-F238E27FC236}">
                <a16:creationId xmlns:a16="http://schemas.microsoft.com/office/drawing/2014/main" xmlns="" id="{AF557744-2B14-4A63-B7D3-1056C8D86542}"/>
              </a:ext>
            </a:extLst>
          </p:cNvPr>
          <p:cNvGraphicFramePr/>
          <p:nvPr/>
        </p:nvGraphicFramePr>
        <p:xfrm>
          <a:off x="511278" y="1317523"/>
          <a:ext cx="3913238" cy="31758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F22D20B7-2F59-4D57-A47D-ABBE9CA0B259}"/>
              </a:ext>
            </a:extLst>
          </p:cNvPr>
          <p:cNvGraphicFramePr/>
          <p:nvPr/>
        </p:nvGraphicFramePr>
        <p:xfrm>
          <a:off x="5234039" y="1317523"/>
          <a:ext cx="3703484" cy="3106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3355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HUMAN RESOURCES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34</a:t>
            </a:fld>
            <a:endParaRPr lang="en-GB" dirty="0"/>
          </a:p>
        </p:txBody>
      </p:sp>
    </p:spTree>
    <p:extLst>
      <p:ext uri="{BB962C8B-B14F-4D97-AF65-F5344CB8AC3E}">
        <p14:creationId xmlns:p14="http://schemas.microsoft.com/office/powerpoint/2010/main" xmlns="" val="1474653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Expiry of management contracts</a:t>
            </a:r>
          </a:p>
        </p:txBody>
      </p:sp>
      <p:sp>
        <p:nvSpPr>
          <p:cNvPr id="3" name="Content Placeholder 2"/>
          <p:cNvSpPr>
            <a:spLocks noGrp="1"/>
          </p:cNvSpPr>
          <p:nvPr>
            <p:ph idx="1"/>
          </p:nvPr>
        </p:nvSpPr>
        <p:spPr>
          <a:xfrm>
            <a:off x="977901" y="1243885"/>
            <a:ext cx="7789863" cy="5355312"/>
          </a:xfrm>
        </p:spPr>
        <p:txBody>
          <a:bodyPr/>
          <a:lstStyle/>
          <a:p>
            <a:pPr>
              <a:buFont typeface="Arial" panose="020B0604020202020204" pitchFamily="34" charset="0"/>
              <a:buChar char="•"/>
            </a:pPr>
            <a:r>
              <a:rPr lang="en-GB" sz="1500" dirty="0"/>
              <a:t>Management contracts in NYDA are signed for fixed term periods of five years. In 2020, approximately 21 of these contracts will be expiring at following levels:</a:t>
            </a:r>
          </a:p>
          <a:p>
            <a:pPr>
              <a:buFont typeface="Arial" panose="020B0604020202020204" pitchFamily="34" charset="0"/>
              <a:buChar char="•"/>
            </a:pPr>
            <a:endParaRPr lang="en-GB" sz="1500" dirty="0"/>
          </a:p>
          <a:p>
            <a:pPr marL="0" indent="0"/>
            <a:endParaRPr lang="en-US" sz="1500" dirty="0"/>
          </a:p>
          <a:p>
            <a:endParaRPr lang="en-GB" sz="1500" dirty="0"/>
          </a:p>
          <a:p>
            <a:pPr>
              <a:buFont typeface="Arial" panose="020B0604020202020204" pitchFamily="34" charset="0"/>
              <a:buChar char="•"/>
            </a:pPr>
            <a:endParaRPr lang="en-GB" sz="1500" dirty="0"/>
          </a:p>
          <a:p>
            <a:pPr>
              <a:buFont typeface="Arial" panose="020B0604020202020204" pitchFamily="34" charset="0"/>
              <a:buChar char="•"/>
            </a:pPr>
            <a:endParaRPr lang="en-GB" sz="1500" dirty="0"/>
          </a:p>
          <a:p>
            <a:pPr>
              <a:buFont typeface="Arial" panose="020B0604020202020204" pitchFamily="34" charset="0"/>
              <a:buChar char="•"/>
            </a:pPr>
            <a:r>
              <a:rPr lang="en-GB" sz="1500" dirty="0"/>
              <a:t>Management has studied its contracts and per legal advice will follow this process:</a:t>
            </a:r>
            <a:endParaRPr lang="en-US" sz="1500" dirty="0"/>
          </a:p>
          <a:p>
            <a:pPr marL="973138" lvl="0" indent="-176213">
              <a:buFont typeface="Arial" panose="020B0604020202020204" pitchFamily="34" charset="0"/>
              <a:buChar char="•"/>
            </a:pPr>
            <a:r>
              <a:rPr lang="en-GB" sz="1500" dirty="0"/>
              <a:t>A macro structure for the organisation will be developed.</a:t>
            </a:r>
            <a:endParaRPr lang="en-US" sz="1500" dirty="0"/>
          </a:p>
          <a:p>
            <a:pPr marL="973138" lvl="0" indent="-176213">
              <a:buFont typeface="Arial" panose="020B0604020202020204" pitchFamily="34" charset="0"/>
              <a:buChar char="•"/>
            </a:pPr>
            <a:r>
              <a:rPr lang="en-GB" sz="1500" dirty="0"/>
              <a:t>The macro structure for posts which have become vacant because of expiry of contracts will be advertised. </a:t>
            </a:r>
            <a:endParaRPr lang="en-US" sz="1500" dirty="0"/>
          </a:p>
          <a:p>
            <a:pPr marL="973138" lvl="0" indent="-176213">
              <a:buFont typeface="Arial" panose="020B0604020202020204" pitchFamily="34" charset="0"/>
              <a:buChar char="•"/>
            </a:pPr>
            <a:r>
              <a:rPr lang="en-GB" sz="1500" dirty="0"/>
              <a:t>Posts will be filled through a competitive process before year end shutdown. </a:t>
            </a:r>
            <a:endParaRPr lang="en-US" sz="1500" dirty="0"/>
          </a:p>
          <a:p>
            <a:r>
              <a:rPr lang="en-GB" sz="1500" dirty="0"/>
              <a:t> </a:t>
            </a:r>
            <a:endParaRPr lang="en-US" sz="1500" dirty="0"/>
          </a:p>
          <a:p>
            <a:pPr>
              <a:buFont typeface="Arial" panose="020B0604020202020204" pitchFamily="34" charset="0"/>
              <a:buChar char="•"/>
            </a:pPr>
            <a:r>
              <a:rPr lang="en-GB" sz="1500" dirty="0"/>
              <a:t>Thus far, two Executives, one Senior Manager and two managers have left the organisation with the remainder scheduled to exit in October and November. </a:t>
            </a:r>
            <a:endParaRPr lang="en-US" sz="1500" dirty="0"/>
          </a:p>
          <a:p>
            <a:pPr marL="0" indent="0"/>
            <a:endParaRPr lang="en-US" sz="1500" dirty="0"/>
          </a:p>
          <a:p>
            <a:pPr>
              <a:buFont typeface="Arial" panose="020B0604020202020204" pitchFamily="34" charset="0"/>
              <a:buChar char="•"/>
            </a:pPr>
            <a:r>
              <a:rPr lang="en-GB" sz="1500" dirty="0"/>
              <a:t>We are concerned by two key items as it relates to the end of management contracts:</a:t>
            </a:r>
            <a:endParaRPr lang="en-US" sz="1500" dirty="0"/>
          </a:p>
          <a:p>
            <a:pPr marL="796925" lvl="0" indent="-168275">
              <a:buFont typeface="Arial" panose="020B0604020202020204" pitchFamily="34" charset="0"/>
              <a:buChar char="•"/>
            </a:pPr>
            <a:r>
              <a:rPr lang="en-GB" sz="1500" dirty="0"/>
              <a:t>Given the implications of the budget cuts as alluded to above, we may not be able to advertise all posts. We are of the view that seven posts in total can be filled and that would mean 14 employees have effectively been let go.</a:t>
            </a:r>
            <a:endParaRPr lang="en-US" sz="1500" dirty="0"/>
          </a:p>
          <a:p>
            <a:pPr marL="796925" lvl="0" indent="-168275">
              <a:buFont typeface="Arial" panose="020B0604020202020204" pitchFamily="34" charset="0"/>
              <a:buChar char="•"/>
            </a:pPr>
            <a:r>
              <a:rPr lang="en-GB" sz="1500" dirty="0"/>
              <a:t>The CEO, in our view cannot fill Executive posts, given that these posts must be appointed in consultation with the Board of Directors. </a:t>
            </a:r>
            <a:endParaRPr lang="en-US" sz="1500" dirty="0"/>
          </a:p>
          <a:p>
            <a:endParaRPr lang="en-US" dirty="0"/>
          </a:p>
        </p:txBody>
      </p:sp>
      <p:sp>
        <p:nvSpPr>
          <p:cNvPr id="4" name="Slide Number Placeholder 3"/>
          <p:cNvSpPr>
            <a:spLocks noGrp="1"/>
          </p:cNvSpPr>
          <p:nvPr>
            <p:ph type="sldNum" sz="quarter" idx="10"/>
          </p:nvPr>
        </p:nvSpPr>
        <p:spPr/>
        <p:txBody>
          <a:bodyPr/>
          <a:lstStyle/>
          <a:p>
            <a:fld id="{0F816FE8-A868-4E71-8BE1-E255B120B605}" type="slidenum">
              <a:rPr lang="en-GB" smtClean="0"/>
              <a:pPr/>
              <a:t>35</a:t>
            </a:fld>
            <a:endParaRPr lang="en-GB" dirty="0"/>
          </a:p>
        </p:txBody>
      </p:sp>
      <p:graphicFrame>
        <p:nvGraphicFramePr>
          <p:cNvPr id="11" name="Table 10"/>
          <p:cNvGraphicFramePr>
            <a:graphicFrameLocks noGrp="1"/>
          </p:cNvGraphicFramePr>
          <p:nvPr>
            <p:extLst/>
          </p:nvPr>
        </p:nvGraphicFramePr>
        <p:xfrm>
          <a:off x="1346246" y="1863162"/>
          <a:ext cx="7217651" cy="914400"/>
        </p:xfrm>
        <a:graphic>
          <a:graphicData uri="http://schemas.openxmlformats.org/drawingml/2006/table">
            <a:tbl>
              <a:tblPr firstRow="1" firstCol="1" bandRow="1">
                <a:tableStyleId>{72833802-FEF1-4C79-8D5D-14CF1EAF98D9}</a:tableStyleId>
              </a:tblPr>
              <a:tblGrid>
                <a:gridCol w="4225925">
                  <a:extLst>
                    <a:ext uri="{9D8B030D-6E8A-4147-A177-3AD203B41FA5}">
                      <a16:colId xmlns:a16="http://schemas.microsoft.com/office/drawing/2014/main" xmlns="" val="3358261435"/>
                    </a:ext>
                  </a:extLst>
                </a:gridCol>
                <a:gridCol w="2991726">
                  <a:extLst>
                    <a:ext uri="{9D8B030D-6E8A-4147-A177-3AD203B41FA5}">
                      <a16:colId xmlns:a16="http://schemas.microsoft.com/office/drawing/2014/main" xmlns="" val="286985632"/>
                    </a:ext>
                  </a:extLst>
                </a:gridCol>
              </a:tblGrid>
              <a:tr h="0">
                <a:tc>
                  <a:txBody>
                    <a:bodyPr/>
                    <a:lstStyle/>
                    <a:p>
                      <a:pPr marL="0" marR="0" algn="just">
                        <a:spcBef>
                          <a:spcPts val="0"/>
                        </a:spcBef>
                        <a:spcAft>
                          <a:spcPts val="0"/>
                        </a:spcAft>
                      </a:pPr>
                      <a:r>
                        <a:rPr lang="en-US" sz="1500" dirty="0">
                          <a:effectLst/>
                          <a:latin typeface="+mn-lt"/>
                          <a:ea typeface="Times New Roman" panose="02020603050405020304" pitchFamily="18" charset="0"/>
                        </a:rPr>
                        <a:t>Level</a:t>
                      </a:r>
                    </a:p>
                  </a:txBody>
                  <a:tcPr marL="68580" marR="68580" marT="0" marB="0"/>
                </a:tc>
                <a:tc>
                  <a:txBody>
                    <a:bodyPr/>
                    <a:lstStyle/>
                    <a:p>
                      <a:pPr marL="0" marR="0" algn="ctr">
                        <a:spcBef>
                          <a:spcPts val="0"/>
                        </a:spcBef>
                        <a:spcAft>
                          <a:spcPts val="0"/>
                        </a:spcAft>
                      </a:pPr>
                      <a:r>
                        <a:rPr lang="en-US" sz="1500" dirty="0">
                          <a:effectLst/>
                          <a:latin typeface="+mn-lt"/>
                          <a:ea typeface="Times New Roman" panose="02020603050405020304" pitchFamily="18" charset="0"/>
                        </a:rPr>
                        <a:t>Number</a:t>
                      </a:r>
                    </a:p>
                  </a:txBody>
                  <a:tcPr marL="68580" marR="68580" marT="0" marB="0"/>
                </a:tc>
                <a:extLst>
                  <a:ext uri="{0D108BD9-81ED-4DB2-BD59-A6C34878D82A}">
                    <a16:rowId xmlns:a16="http://schemas.microsoft.com/office/drawing/2014/main" xmlns="" val="2374449158"/>
                  </a:ext>
                </a:extLst>
              </a:tr>
              <a:tr h="0">
                <a:tc>
                  <a:txBody>
                    <a:bodyPr/>
                    <a:lstStyle/>
                    <a:p>
                      <a:pPr marL="0" marR="0" algn="just">
                        <a:spcBef>
                          <a:spcPts val="0"/>
                        </a:spcBef>
                        <a:spcAft>
                          <a:spcPts val="0"/>
                        </a:spcAft>
                      </a:pPr>
                      <a:r>
                        <a:rPr lang="en-GB" sz="1500" b="0" dirty="0">
                          <a:effectLst/>
                          <a:latin typeface="+mn-lt"/>
                        </a:rPr>
                        <a:t>Management</a:t>
                      </a:r>
                      <a:endParaRPr lang="en-US" sz="1500" b="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500">
                          <a:effectLst/>
                          <a:latin typeface="+mn-lt"/>
                        </a:rPr>
                        <a:t>17</a:t>
                      </a:r>
                      <a:endParaRPr lang="en-US" sz="15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1225997609"/>
                  </a:ext>
                </a:extLst>
              </a:tr>
              <a:tr h="0">
                <a:tc>
                  <a:txBody>
                    <a:bodyPr/>
                    <a:lstStyle/>
                    <a:p>
                      <a:pPr marL="0" marR="0" algn="just">
                        <a:spcBef>
                          <a:spcPts val="0"/>
                        </a:spcBef>
                        <a:spcAft>
                          <a:spcPts val="0"/>
                        </a:spcAft>
                      </a:pPr>
                      <a:r>
                        <a:rPr lang="en-GB" sz="1500" b="0" dirty="0">
                          <a:effectLst/>
                          <a:latin typeface="+mn-lt"/>
                        </a:rPr>
                        <a:t>Senior Management</a:t>
                      </a:r>
                      <a:endParaRPr lang="en-US" sz="1500" b="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500">
                          <a:effectLst/>
                          <a:latin typeface="+mn-lt"/>
                        </a:rPr>
                        <a:t>2</a:t>
                      </a:r>
                      <a:endParaRPr lang="en-US" sz="15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871812894"/>
                  </a:ext>
                </a:extLst>
              </a:tr>
              <a:tr h="0">
                <a:tc>
                  <a:txBody>
                    <a:bodyPr/>
                    <a:lstStyle/>
                    <a:p>
                      <a:pPr marL="0" marR="0" algn="just">
                        <a:spcBef>
                          <a:spcPts val="0"/>
                        </a:spcBef>
                        <a:spcAft>
                          <a:spcPts val="0"/>
                        </a:spcAft>
                      </a:pPr>
                      <a:r>
                        <a:rPr lang="en-GB" sz="1500" b="0" dirty="0">
                          <a:effectLst/>
                          <a:latin typeface="+mn-lt"/>
                        </a:rPr>
                        <a:t>Executive </a:t>
                      </a:r>
                      <a:endParaRPr lang="en-US" sz="1500" b="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500" dirty="0">
                          <a:effectLst/>
                          <a:latin typeface="+mn-lt"/>
                        </a:rPr>
                        <a:t>2</a:t>
                      </a:r>
                      <a:endParaRPr lang="en-US" sz="15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xmlns="" val="2403169503"/>
                  </a:ext>
                </a:extLst>
              </a:tr>
            </a:tbl>
          </a:graphicData>
        </a:graphic>
      </p:graphicFrame>
    </p:spTree>
    <p:extLst>
      <p:ext uri="{BB962C8B-B14F-4D97-AF65-F5344CB8AC3E}">
        <p14:creationId xmlns:p14="http://schemas.microsoft.com/office/powerpoint/2010/main" xmlns="" val="107911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OUTSTANDING MATTERS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36</a:t>
            </a:fld>
            <a:endParaRPr lang="en-GB" dirty="0"/>
          </a:p>
        </p:txBody>
      </p:sp>
    </p:spTree>
    <p:extLst>
      <p:ext uri="{BB962C8B-B14F-4D97-AF65-F5344CB8AC3E}">
        <p14:creationId xmlns:p14="http://schemas.microsoft.com/office/powerpoint/2010/main" xmlns="" val="1804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Outstanding matters</a:t>
            </a:r>
          </a:p>
        </p:txBody>
      </p:sp>
      <p:sp>
        <p:nvSpPr>
          <p:cNvPr id="3" name="Content Placeholder 2"/>
          <p:cNvSpPr>
            <a:spLocks noGrp="1"/>
          </p:cNvSpPr>
          <p:nvPr>
            <p:ph idx="1"/>
          </p:nvPr>
        </p:nvSpPr>
        <p:spPr>
          <a:xfrm>
            <a:off x="883675" y="1430698"/>
            <a:ext cx="7789863" cy="2769989"/>
          </a:xfrm>
        </p:spPr>
        <p:txBody>
          <a:bodyPr/>
          <a:lstStyle/>
          <a:p>
            <a:pPr>
              <a:buFont typeface="Arial" panose="020B0604020202020204" pitchFamily="34" charset="0"/>
              <a:buChar char="•"/>
            </a:pPr>
            <a:r>
              <a:rPr lang="en-US" dirty="0"/>
              <a:t>We are working closely with the DWYPD on the NYP2030 and the NYDA Amendment Act.</a:t>
            </a:r>
          </a:p>
          <a:p>
            <a:pPr>
              <a:buFont typeface="Arial" panose="020B0604020202020204" pitchFamily="34" charset="0"/>
              <a:buChar char="•"/>
            </a:pPr>
            <a:endParaRPr lang="en-US" dirty="0"/>
          </a:p>
          <a:p>
            <a:pPr>
              <a:buFont typeface="Arial" panose="020B0604020202020204" pitchFamily="34" charset="0"/>
              <a:buChar char="•"/>
            </a:pPr>
            <a:r>
              <a:rPr lang="en-US" dirty="0"/>
              <a:t>We are working with the Department of Agriculture, Rural Development and Land Reform, </a:t>
            </a:r>
            <a:r>
              <a:rPr lang="en-US" dirty="0" err="1"/>
              <a:t>AGRISeta</a:t>
            </a:r>
            <a:r>
              <a:rPr lang="en-US" dirty="0"/>
              <a:t> and Land bank on the release of state land, training of youth in agriculture and funding of youth enterprises in agriculture. Support to small scale farmers identified as one of the priorities in the Economic Recovery Plan.</a:t>
            </a:r>
          </a:p>
          <a:p>
            <a:pPr>
              <a:buFont typeface="Arial" panose="020B0604020202020204" pitchFamily="34" charset="0"/>
              <a:buChar char="•"/>
            </a:pPr>
            <a:endParaRPr lang="en-US" dirty="0"/>
          </a:p>
          <a:p>
            <a:pPr>
              <a:buFont typeface="Arial" panose="020B0604020202020204" pitchFamily="34" charset="0"/>
              <a:buChar char="•"/>
            </a:pPr>
            <a:r>
              <a:rPr lang="en-US" dirty="0"/>
              <a:t>We are part of the NEDLAC discussions on the deregulation of hemp. </a:t>
            </a:r>
          </a:p>
        </p:txBody>
      </p:sp>
      <p:sp>
        <p:nvSpPr>
          <p:cNvPr id="4" name="Slide Number Placeholder 3"/>
          <p:cNvSpPr>
            <a:spLocks noGrp="1"/>
          </p:cNvSpPr>
          <p:nvPr>
            <p:ph type="sldNum" sz="quarter" idx="10"/>
          </p:nvPr>
        </p:nvSpPr>
        <p:spPr/>
        <p:txBody>
          <a:bodyPr/>
          <a:lstStyle/>
          <a:p>
            <a:fld id="{0F816FE8-A868-4E71-8BE1-E255B120B605}" type="slidenum">
              <a:rPr lang="en-GB" smtClean="0"/>
              <a:pPr/>
              <a:t>37</a:t>
            </a:fld>
            <a:endParaRPr lang="en-GB" dirty="0"/>
          </a:p>
        </p:txBody>
      </p:sp>
    </p:spTree>
    <p:extLst>
      <p:ext uri="{BB962C8B-B14F-4D97-AF65-F5344CB8AC3E}">
        <p14:creationId xmlns:p14="http://schemas.microsoft.com/office/powerpoint/2010/main" xmlns="" val="2697511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questions</a:t>
            </a:r>
          </a:p>
        </p:txBody>
      </p:sp>
      <p:sp>
        <p:nvSpPr>
          <p:cNvPr id="4" name="Slide Number Placeholder 3"/>
          <p:cNvSpPr>
            <a:spLocks noGrp="1"/>
          </p:cNvSpPr>
          <p:nvPr>
            <p:ph type="sldNum" sz="quarter" idx="10"/>
          </p:nvPr>
        </p:nvSpPr>
        <p:spPr/>
        <p:txBody>
          <a:bodyPr/>
          <a:lstStyle/>
          <a:p>
            <a:fld id="{E74EB992-C5F4-4C48-9B4B-70D14F16309E}" type="slidenum">
              <a:rPr lang="en-GB" smtClean="0"/>
              <a:pPr/>
              <a:t>38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8208" y="513760"/>
            <a:ext cx="4849338" cy="3637004"/>
          </a:xfrm>
          <a:prstGeom prst="rect">
            <a:avLst/>
          </a:prstGeom>
        </p:spPr>
      </p:pic>
    </p:spTree>
    <p:extLst>
      <p:ext uri="{BB962C8B-B14F-4D97-AF65-F5344CB8AC3E}">
        <p14:creationId xmlns:p14="http://schemas.microsoft.com/office/powerpoint/2010/main" xmlns="" val="317387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lstStyle/>
          <a:p>
            <a:r>
              <a:rPr lang="en-US" dirty="0"/>
              <a:t>IMPACT OF COVID-19 ON BUSINESS OPERATIONS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4EB992-C5F4-4C48-9B4B-70D14F16309E}"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33193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Covid-19 on Business Operations</a:t>
            </a:r>
          </a:p>
        </p:txBody>
      </p:sp>
      <p:sp>
        <p:nvSpPr>
          <p:cNvPr id="3" name="Content Placeholder 2"/>
          <p:cNvSpPr>
            <a:spLocks noGrp="1"/>
          </p:cNvSpPr>
          <p:nvPr>
            <p:ph idx="1"/>
          </p:nvPr>
        </p:nvSpPr>
        <p:spPr>
          <a:xfrm>
            <a:off x="893508" y="1332375"/>
            <a:ext cx="7789863" cy="4154984"/>
          </a:xfrm>
        </p:spPr>
        <p:txBody>
          <a:bodyPr/>
          <a:lstStyle/>
          <a:p>
            <a:pPr>
              <a:buFont typeface="Arial" panose="020B0604020202020204" pitchFamily="34" charset="0"/>
              <a:buChar char="•"/>
            </a:pPr>
            <a:r>
              <a:rPr lang="en-GB" dirty="0"/>
              <a:t>The NYDA has adjusted to Level 1 of the Risk Adjusted Strategy and the Agency has returned to full capacity except at eight centres which do not have sufficient space for social distancing and continue to operate at 50% capacity:</a:t>
            </a:r>
          </a:p>
          <a:p>
            <a:pPr marL="747713" lvl="0" indent="-403225">
              <a:buFont typeface="Arial" panose="020B0604020202020204" pitchFamily="34" charset="0"/>
              <a:buChar char="•"/>
            </a:pPr>
            <a:r>
              <a:rPr lang="en-GB" i="1" dirty="0"/>
              <a:t>Johannesburg</a:t>
            </a:r>
            <a:endParaRPr lang="en-US" dirty="0"/>
          </a:p>
          <a:p>
            <a:pPr marL="747713" lvl="0" indent="-403225">
              <a:buFont typeface="Arial" panose="020B0604020202020204" pitchFamily="34" charset="0"/>
              <a:buChar char="•"/>
            </a:pPr>
            <a:r>
              <a:rPr lang="en-GB" i="1" dirty="0"/>
              <a:t>Cape Town</a:t>
            </a:r>
            <a:endParaRPr lang="en-US" dirty="0"/>
          </a:p>
          <a:p>
            <a:pPr marL="747713" lvl="0" indent="-403225">
              <a:buFont typeface="Arial" panose="020B0604020202020204" pitchFamily="34" charset="0"/>
              <a:buChar char="•"/>
            </a:pPr>
            <a:r>
              <a:rPr lang="en-GB" i="1" dirty="0"/>
              <a:t>Durban</a:t>
            </a:r>
            <a:endParaRPr lang="en-US" dirty="0"/>
          </a:p>
          <a:p>
            <a:pPr marL="747713" lvl="0" indent="-403225">
              <a:buFont typeface="Arial" panose="020B0604020202020204" pitchFamily="34" charset="0"/>
              <a:buChar char="•"/>
            </a:pPr>
            <a:r>
              <a:rPr lang="en-GB" i="1" dirty="0"/>
              <a:t>Thulamela</a:t>
            </a:r>
            <a:endParaRPr lang="en-US" dirty="0"/>
          </a:p>
          <a:p>
            <a:pPr marL="747713" lvl="0" indent="-403225">
              <a:buFont typeface="Arial" panose="020B0604020202020204" pitchFamily="34" charset="0"/>
              <a:buChar char="•"/>
            </a:pPr>
            <a:r>
              <a:rPr lang="en-GB" i="1" dirty="0"/>
              <a:t>Polokwane</a:t>
            </a:r>
            <a:endParaRPr lang="en-US" dirty="0"/>
          </a:p>
          <a:p>
            <a:pPr marL="747713" lvl="0" indent="-403225">
              <a:buFont typeface="Arial" panose="020B0604020202020204" pitchFamily="34" charset="0"/>
              <a:buChar char="•"/>
            </a:pPr>
            <a:r>
              <a:rPr lang="en-GB" i="1" dirty="0" err="1"/>
              <a:t>Mbombela</a:t>
            </a:r>
            <a:endParaRPr lang="en-US" dirty="0"/>
          </a:p>
          <a:p>
            <a:pPr marL="747713" lvl="0" indent="-403225">
              <a:buFont typeface="Arial" panose="020B0604020202020204" pitchFamily="34" charset="0"/>
              <a:buChar char="•"/>
            </a:pPr>
            <a:r>
              <a:rPr lang="en-GB" i="1" dirty="0"/>
              <a:t>Rustenburg</a:t>
            </a:r>
            <a:endParaRPr lang="en-US" dirty="0"/>
          </a:p>
          <a:p>
            <a:pPr marL="747713" lvl="0" indent="-403225">
              <a:buFont typeface="Arial" panose="020B0604020202020204" pitchFamily="34" charset="0"/>
              <a:buChar char="•"/>
            </a:pPr>
            <a:r>
              <a:rPr lang="en-GB" i="1" dirty="0"/>
              <a:t>Mafikeng</a:t>
            </a:r>
            <a:endParaRPr lang="en-US" dirty="0"/>
          </a:p>
          <a:p>
            <a:pPr marL="0" indent="0"/>
            <a:endParaRPr lang="en-US" dirty="0"/>
          </a:p>
          <a:p>
            <a:pPr>
              <a:buFont typeface="Arial" panose="020B0604020202020204" pitchFamily="34" charset="0"/>
              <a:buChar char="•"/>
            </a:pPr>
            <a:r>
              <a:rPr lang="en-GB" dirty="0"/>
              <a:t>All offices have been successfully reopened to the public.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67441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AUDIT OUTCOME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4EB992-C5F4-4C48-9B4B-70D14F16309E}"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127566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outcomes</a:t>
            </a:r>
          </a:p>
        </p:txBody>
      </p:sp>
      <p:sp>
        <p:nvSpPr>
          <p:cNvPr id="3" name="Content Placeholder 2"/>
          <p:cNvSpPr>
            <a:spLocks noGrp="1"/>
          </p:cNvSpPr>
          <p:nvPr>
            <p:ph idx="1"/>
          </p:nvPr>
        </p:nvSpPr>
        <p:spPr>
          <a:xfrm>
            <a:off x="883675" y="1224221"/>
            <a:ext cx="7789863" cy="4708981"/>
          </a:xfrm>
        </p:spPr>
        <p:txBody>
          <a:bodyPr/>
          <a:lstStyle/>
          <a:p>
            <a:pPr>
              <a:buFont typeface="Arial" panose="020B0604020202020204" pitchFamily="34" charset="0"/>
              <a:buChar char="•"/>
            </a:pPr>
            <a:r>
              <a:rPr lang="en-GB" dirty="0"/>
              <a:t>We have received a sixth consecutive clean audit report (unqualified with no material findings) from the Auditor General of South Africa for the 2019 / 2020 financial year. </a:t>
            </a:r>
            <a:endParaRPr lang="en-US" dirty="0"/>
          </a:p>
          <a:p>
            <a:pPr marL="0" indent="0"/>
            <a:endParaRPr lang="en-US" dirty="0"/>
          </a:p>
          <a:p>
            <a:pPr>
              <a:buFont typeface="Arial" panose="020B0604020202020204" pitchFamily="34" charset="0"/>
              <a:buChar char="•"/>
            </a:pPr>
            <a:r>
              <a:rPr lang="en-GB" dirty="0"/>
              <a:t>The Agency also achieved 23 out of 24 planned targets for the financial year. This translates to a 96% performance achievement. </a:t>
            </a:r>
          </a:p>
          <a:p>
            <a:pPr marL="0" indent="0"/>
            <a:endParaRPr lang="en-US" dirty="0"/>
          </a:p>
          <a:p>
            <a:pPr>
              <a:buFont typeface="Arial" panose="020B0604020202020204" pitchFamily="34" charset="0"/>
              <a:buChar char="•"/>
            </a:pPr>
            <a:r>
              <a:rPr lang="en-GB" dirty="0"/>
              <a:t>The NYDA also incurred irregular expenditure of R171 000 (0.03% of the total expenditure). An investigation indicated that an employee who was involved in the procurement process failed to declare a conflict of interest. The employee has been subjected to a disciplinary process and pleaded guilty to the charges. The employee has been suspended for three months without pay, docked salary of R150 000 and has been placed on a final written warning. No fruitless and wasteful expenditure was incurred during the 2019 / 2020 financial year.</a:t>
            </a:r>
          </a:p>
          <a:p>
            <a:pPr>
              <a:buFont typeface="Arial" panose="020B0604020202020204" pitchFamily="34" charset="0"/>
              <a:buChar char="•"/>
            </a:pPr>
            <a:endParaRPr lang="en-GB" dirty="0"/>
          </a:p>
          <a:p>
            <a:pPr>
              <a:buFont typeface="Arial" panose="020B0604020202020204" pitchFamily="34" charset="0"/>
              <a:buChar char="•"/>
            </a:pPr>
            <a:r>
              <a:rPr lang="en-GB" dirty="0"/>
              <a:t>We are preparing the annual report for tabling in November.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6739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615553"/>
          </a:xfrm>
        </p:spPr>
        <p:txBody>
          <a:bodyPr/>
          <a:lstStyle/>
          <a:p>
            <a:r>
              <a:rPr lang="en-US" dirty="0"/>
              <a:t>KEY PROGRAMS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EB992-C5F4-4C48-9B4B-70D14F16309E}" type="slidenum">
              <a:rPr lang="en-GB" smtClean="0"/>
              <a:pPr/>
              <a:t>7</a:t>
            </a:fld>
            <a:endParaRPr lang="en-GB" dirty="0"/>
          </a:p>
        </p:txBody>
      </p:sp>
    </p:spTree>
    <p:extLst>
      <p:ext uri="{BB962C8B-B14F-4D97-AF65-F5344CB8AC3E}">
        <p14:creationId xmlns:p14="http://schemas.microsoft.com/office/powerpoint/2010/main" xmlns="" val="358096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Micro Enterprise Relief Fund</a:t>
            </a:r>
          </a:p>
        </p:txBody>
      </p:sp>
      <p:sp>
        <p:nvSpPr>
          <p:cNvPr id="3" name="Content Placeholder 2"/>
          <p:cNvSpPr>
            <a:spLocks noGrp="1"/>
          </p:cNvSpPr>
          <p:nvPr>
            <p:ph idx="1"/>
          </p:nvPr>
        </p:nvSpPr>
        <p:spPr>
          <a:xfrm>
            <a:off x="893507" y="1243885"/>
            <a:ext cx="7789863" cy="4985980"/>
          </a:xfrm>
        </p:spPr>
        <p:txBody>
          <a:bodyPr/>
          <a:lstStyle/>
          <a:p>
            <a:pPr algn="just">
              <a:buFont typeface="Arial" panose="020B0604020202020204" pitchFamily="34" charset="0"/>
              <a:buChar char="•"/>
            </a:pPr>
            <a:r>
              <a:rPr lang="en-US" dirty="0"/>
              <a:t>The NYDA developed the Youth Micro Enterprise Relief Fund as a response mechanism to Covid-19 for particularly young entrepreneurs affected by Covid-19. </a:t>
            </a:r>
          </a:p>
          <a:p>
            <a:pPr lvl="0" algn="just">
              <a:buFont typeface="Arial" panose="020B0604020202020204" pitchFamily="34" charset="0"/>
              <a:buChar char="•"/>
            </a:pPr>
            <a:r>
              <a:rPr lang="en-GB" dirty="0"/>
              <a:t>Fund targeted at niche community of youth micro enterprises which may be missed by other relief funds.</a:t>
            </a:r>
            <a:endParaRPr lang="en-US" dirty="0"/>
          </a:p>
          <a:p>
            <a:pPr lvl="0" algn="just">
              <a:buFont typeface="Arial" panose="020B0604020202020204" pitchFamily="34" charset="0"/>
              <a:buChar char="•"/>
            </a:pPr>
            <a:r>
              <a:rPr lang="en-GB" dirty="0"/>
              <a:t>R10 million capital provided by NYDA. R2 million was provided by the Mpumalanga Provincial Government. </a:t>
            </a:r>
            <a:endParaRPr lang="en-US" dirty="0"/>
          </a:p>
          <a:p>
            <a:pPr lvl="0" algn="just">
              <a:buFont typeface="Arial" panose="020B0604020202020204" pitchFamily="34" charset="0"/>
              <a:buChar char="•"/>
            </a:pPr>
            <a:r>
              <a:rPr lang="en-GB" dirty="0"/>
              <a:t>Criteria: Youth owned, in existence for the last six months, three-month bank statements, proof of existence, CIPC certificate if formal enterprise.</a:t>
            </a:r>
            <a:endParaRPr lang="en-US" dirty="0"/>
          </a:p>
          <a:p>
            <a:pPr lvl="0" algn="just">
              <a:buFont typeface="Arial" panose="020B0604020202020204" pitchFamily="34" charset="0"/>
              <a:buChar char="•"/>
            </a:pPr>
            <a:r>
              <a:rPr lang="en-GB" dirty="0"/>
              <a:t>Grant capped at maximum of R10 000, to subsidize losses during the lockdown.  </a:t>
            </a:r>
            <a:endParaRPr lang="en-US" dirty="0"/>
          </a:p>
          <a:p>
            <a:pPr lvl="0" algn="just">
              <a:buFont typeface="Arial" panose="020B0604020202020204" pitchFamily="34" charset="0"/>
              <a:buChar char="•"/>
            </a:pPr>
            <a:r>
              <a:rPr lang="en-GB" dirty="0"/>
              <a:t>NYDA continues to refer those who may not qualify to other funds: SMME Fund, </a:t>
            </a:r>
            <a:r>
              <a:rPr lang="en-GB" dirty="0" err="1"/>
              <a:t>Skuma</a:t>
            </a:r>
            <a:r>
              <a:rPr lang="en-GB" dirty="0"/>
              <a:t> Fund, Tourism Fund, </a:t>
            </a:r>
            <a:r>
              <a:rPr lang="en-GB" dirty="0" err="1"/>
              <a:t>Spaza</a:t>
            </a:r>
            <a:r>
              <a:rPr lang="en-GB" dirty="0"/>
              <a:t> Relief, Agriculture Fund. All funds have set asides for youth. </a:t>
            </a:r>
            <a:endParaRPr lang="en-US" dirty="0"/>
          </a:p>
          <a:p>
            <a:pPr lvl="0" algn="just">
              <a:buFont typeface="Arial" panose="020B0604020202020204" pitchFamily="34" charset="0"/>
              <a:buChar char="•"/>
            </a:pPr>
            <a:r>
              <a:rPr lang="en-GB" dirty="0"/>
              <a:t>Applications received: 8558, Approved applications: 1 027, Approved Funding: R8.4 million</a:t>
            </a:r>
            <a:endParaRPr lang="en-US" dirty="0"/>
          </a:p>
          <a:p>
            <a:pPr algn="just">
              <a:buFont typeface="Arial" panose="020B0604020202020204" pitchFamily="34" charset="0"/>
              <a:buChar char="•"/>
            </a:pPr>
            <a:r>
              <a:rPr lang="en-GB" dirty="0"/>
              <a:t>The NYDA will publish the list of all beneficiaries to maintain fairness and transparency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6FE8-A868-4E71-8BE1-E255B120B605}" type="slidenum">
              <a:rPr kumimoji="0" lang="en-GB" sz="1200" b="0" i="0" u="none" strike="noStrike" kern="1200" cap="none" spc="0" normalizeH="0" baseline="0" noProof="0" smtClean="0">
                <a:ln>
                  <a:noFill/>
                </a:ln>
                <a:solidFill>
                  <a:srgbClr val="D42E12"/>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D42E12"/>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2304520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42"/>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m9aRf2FBk29ZhQXOlXbN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fJLO9RVbEeBTQe2_xb4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P76rhcwtEyDz3ODn1MA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hpnQ4eEoEO.w6.Lp9bm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yvY2B4vHkedC2h.GkIx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Shape"/>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8.xml><?xml version="1.0" encoding="utf-8"?>
<p:tagLst xmlns:a="http://schemas.openxmlformats.org/drawingml/2006/main" xmlns:r="http://schemas.openxmlformats.org/officeDocument/2006/relationships" xmlns:p="http://schemas.openxmlformats.org/presentationml/2006/main">
  <p:tag name="NAME" val="MoonShape"/>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iq6CyFXQkCxqtgXqmcpVw"/>
</p:tagLst>
</file>

<file path=ppt/tags/tag40.xml><?xml version="1.0" encoding="utf-8"?>
<p:tagLst xmlns:a="http://schemas.openxmlformats.org/drawingml/2006/main" xmlns:r="http://schemas.openxmlformats.org/officeDocument/2006/relationships" xmlns:p="http://schemas.openxmlformats.org/presentationml/2006/main">
  <p:tag name="NAME" val="MoonShape"/>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Shape"/>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Sha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51.xml><?xml version="1.0" encoding="utf-8"?>
<p:tagLst xmlns:a="http://schemas.openxmlformats.org/drawingml/2006/main" xmlns:r="http://schemas.openxmlformats.org/officeDocument/2006/relationships" xmlns:p="http://schemas.openxmlformats.org/presentationml/2006/main">
  <p:tag name="NAME" val="MoonShape"/>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0VRzQXHHkGdbqZGwOuO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G7Tp5jBgkOTsYbqp4RrF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ransnet template">
  <a:themeElements>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fontScheme name="Transne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ansnet template 1">
        <a:dk1>
          <a:srgbClr val="000000"/>
        </a:dk1>
        <a:lt1>
          <a:srgbClr val="FFFFFF"/>
        </a:lt1>
        <a:dk2>
          <a:srgbClr val="D42E12"/>
        </a:dk2>
        <a:lt2>
          <a:srgbClr val="FFFFFF"/>
        </a:lt2>
        <a:accent1>
          <a:srgbClr val="FFFFFF"/>
        </a:accent1>
        <a:accent2>
          <a:srgbClr val="7DBA00"/>
        </a:accent2>
        <a:accent3>
          <a:srgbClr val="FFFFFF"/>
        </a:accent3>
        <a:accent4>
          <a:srgbClr val="000000"/>
        </a:accent4>
        <a:accent5>
          <a:srgbClr val="FFFFFF"/>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
      <a:clrScheme name="Transnet template 2">
        <a:dk1>
          <a:srgbClr val="000000"/>
        </a:dk1>
        <a:lt1>
          <a:srgbClr val="FFFFFF"/>
        </a:lt1>
        <a:dk2>
          <a:srgbClr val="D42E12"/>
        </a:dk2>
        <a:lt2>
          <a:srgbClr val="FFFFFF"/>
        </a:lt2>
        <a:accent1>
          <a:srgbClr val="0079A1"/>
        </a:accent1>
        <a:accent2>
          <a:srgbClr val="7DBA00"/>
        </a:accent2>
        <a:accent3>
          <a:srgbClr val="FFFFFF"/>
        </a:accent3>
        <a:accent4>
          <a:srgbClr val="000000"/>
        </a:accent4>
        <a:accent5>
          <a:srgbClr val="AABECD"/>
        </a:accent5>
        <a:accent6>
          <a:srgbClr val="71A800"/>
        </a:accent6>
        <a:hlink>
          <a:srgbClr val="7D8F29"/>
        </a:hlink>
        <a:folHlink>
          <a:srgbClr val="D42E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Transnet template</Template>
  <TotalTime>23374</TotalTime>
  <Words>3749</Words>
  <Application>Microsoft Office PowerPoint</Application>
  <PresentationFormat>On-screen Show (4:3)</PresentationFormat>
  <Paragraphs>670</Paragraphs>
  <Slides>39</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39</vt:i4>
      </vt:variant>
    </vt:vector>
  </HeadingPairs>
  <TitlesOfParts>
    <vt:vector size="41" baseType="lpstr">
      <vt:lpstr>Transnet template</vt:lpstr>
      <vt:lpstr>Main Event</vt:lpstr>
      <vt:lpstr> nyda Presentation to PORTFOLIO COMMITTEE  QUARTER TWO REPORT  2020 / 2021  </vt:lpstr>
      <vt:lpstr>Agenda</vt:lpstr>
      <vt:lpstr>Situational analysis</vt:lpstr>
      <vt:lpstr>IMPACT OF COVID-19 ON BUSINESS OPERATIONS</vt:lpstr>
      <vt:lpstr>Impact of Covid-19 on Business Operations</vt:lpstr>
      <vt:lpstr>AUDIT OUTCOME</vt:lpstr>
      <vt:lpstr>Audit outcomes</vt:lpstr>
      <vt:lpstr>KEY PROGRAMS</vt:lpstr>
      <vt:lpstr>Youth Micro Enterprise Relief Fund</vt:lpstr>
      <vt:lpstr>Presidential Youth Employment Intervention</vt:lpstr>
      <vt:lpstr>1000 Businesses in 100 Days Campaign</vt:lpstr>
      <vt:lpstr>NYDA / NSFAS PARTNERSHIP</vt:lpstr>
      <vt:lpstr>QUARTER TWO  PERFORMANCE REPORT 2020/21</vt:lpstr>
      <vt:lpstr>Slide 13</vt:lpstr>
      <vt:lpstr>Slide 14</vt:lpstr>
      <vt:lpstr>Slide 15</vt:lpstr>
      <vt:lpstr>Slide 16</vt:lpstr>
      <vt:lpstr>Slide 17</vt:lpstr>
      <vt:lpstr>Slide 18</vt:lpstr>
      <vt:lpstr>Slide 19</vt:lpstr>
      <vt:lpstr>GRANTS BREAKDOWN PER SECTOR </vt:lpstr>
      <vt:lpstr>GRANTS BREAKDOWN BY AGE AND GENDER </vt:lpstr>
      <vt:lpstr>RELIEF FUND BY SECTOR</vt:lpstr>
      <vt:lpstr>RELIEF FUND BY GENDER</vt:lpstr>
      <vt:lpstr>Slide 24</vt:lpstr>
      <vt:lpstr>Slide 25</vt:lpstr>
      <vt:lpstr>FINANCIAL INFORMATION  quarter two 2020 / 2021</vt:lpstr>
      <vt:lpstr>Q2 Revenue analysis</vt:lpstr>
      <vt:lpstr>Q2 Expenditure by program </vt:lpstr>
      <vt:lpstr>Q2 Expenditure by Nature</vt:lpstr>
      <vt:lpstr>Q2 Donor funding </vt:lpstr>
      <vt:lpstr>Covid -19 Expenditure</vt:lpstr>
      <vt:lpstr>Covid-19 expenditure </vt:lpstr>
      <vt:lpstr>Covid-19 expenditure</vt:lpstr>
      <vt:lpstr>HUMAN RESOURCES</vt:lpstr>
      <vt:lpstr>Expiry of management contracts</vt:lpstr>
      <vt:lpstr>OUTSTANDING MATTERS</vt:lpstr>
      <vt:lpstr>Outstanding matters</vt:lpstr>
      <vt:lpstr>questions</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TAHOMA, BOLD 20 PT</dc:title>
  <dc:creator>Corporate</dc:creator>
  <cp:keywords>Message Universal Template A4</cp:keywords>
  <dc:description>Version 1.1</dc:description>
  <cp:lastModifiedBy>USER</cp:lastModifiedBy>
  <cp:revision>1256</cp:revision>
  <cp:lastPrinted>2020-10-20T16:02:32Z</cp:lastPrinted>
  <dcterms:created xsi:type="dcterms:W3CDTF">2008-04-07T08:15:43Z</dcterms:created>
  <dcterms:modified xsi:type="dcterms:W3CDTF">2020-10-26T20:14:25Z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
  </property>
  <property fmtid="{D5CDD505-2E9C-101B-9397-08002B2CF9AE}" pid="6" name="Delivery Date">
    <vt:lpwstr/>
  </property>
  <property fmtid="{D5CDD505-2E9C-101B-9397-08002B2CF9AE}" pid="7" name="Title">
    <vt:lpwstr>HEADING. TAHOMA, BOLD 20 PT</vt:lpwstr>
  </property>
  <property fmtid="{D5CDD505-2E9C-101B-9397-08002B2CF9AE}" pid="8" name="Final">
    <vt:bool>false</vt:bool>
  </property>
  <property fmtid="{D5CDD505-2E9C-101B-9397-08002B2CF9AE}" pid="9" name="DocID">
    <vt:lpwstr/>
  </property>
  <property fmtid="{D5CDD505-2E9C-101B-9397-08002B2CF9AE}" pid="10" name="DocIDinTitle">
    <vt:bool>true</vt:bool>
  </property>
  <property fmtid="{D5CDD505-2E9C-101B-9397-08002B2CF9AE}" pid="11" name="DocIDinSlide">
    <vt:bool>false</vt:bool>
  </property>
  <property fmtid="{D5CDD505-2E9C-101B-9397-08002B2CF9AE}" pid="12" name="DocIDPosition">
    <vt:i4>0</vt:i4>
  </property>
</Properties>
</file>