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418" r:id="rId3"/>
    <p:sldId id="389" r:id="rId4"/>
    <p:sldId id="474" r:id="rId5"/>
    <p:sldId id="478" r:id="rId6"/>
    <p:sldId id="469" r:id="rId7"/>
    <p:sldId id="451" r:id="rId8"/>
    <p:sldId id="491" r:id="rId9"/>
    <p:sldId id="435" r:id="rId10"/>
    <p:sldId id="479" r:id="rId11"/>
    <p:sldId id="492" r:id="rId12"/>
    <p:sldId id="496" r:id="rId13"/>
    <p:sldId id="493" r:id="rId14"/>
    <p:sldId id="494" r:id="rId15"/>
    <p:sldId id="498" r:id="rId16"/>
    <p:sldId id="484" r:id="rId17"/>
    <p:sldId id="499" r:id="rId18"/>
    <p:sldId id="485" r:id="rId19"/>
    <p:sldId id="486" r:id="rId20"/>
    <p:sldId id="500" r:id="rId21"/>
    <p:sldId id="417" r:id="rId22"/>
    <p:sldId id="379"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12">
          <p15:clr>
            <a:srgbClr val="A4A3A4"/>
          </p15:clr>
        </p15:guide>
        <p15:guide id="2" pos="16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eco, olga (COGTA)" initials="so(" lastIdx="1" clrIdx="0"/>
  <p:cmAuthor id="2" name="Bila, Willy (COGTA)" initials="BW(" lastIdx="1" clrIdx="1">
    <p:extLst>
      <p:ext uri="{19B8F6BF-5375-455C-9EA6-DF929625EA0E}">
        <p15:presenceInfo xmlns:p15="http://schemas.microsoft.com/office/powerpoint/2012/main" xmlns="" userId="S-1-5-21-3549663268-1688487351-803038336-102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40" autoAdjust="0"/>
    <p:restoredTop sz="93716" autoAdjust="0"/>
  </p:normalViewPr>
  <p:slideViewPr>
    <p:cSldViewPr snapToGrid="0" snapToObjects="1">
      <p:cViewPr varScale="1">
        <p:scale>
          <a:sx n="73" d="100"/>
          <a:sy n="73" d="100"/>
        </p:scale>
        <p:origin x="-1068" y="-102"/>
      </p:cViewPr>
      <p:guideLst>
        <p:guide orient="horz" pos="1312"/>
        <p:guide pos="1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78355-89C2-41C9-BE01-9EF0EB1D7AB2}" type="doc">
      <dgm:prSet loTypeId="urn:microsoft.com/office/officeart/2005/8/layout/list1" loCatId="list" qsTypeId="urn:microsoft.com/office/officeart/2005/8/quickstyle/simple3" qsCatId="simple" csTypeId="urn:microsoft.com/office/officeart/2005/8/colors/colorful4" csCatId="colorful" phldr="1"/>
      <dgm:spPr/>
      <dgm:t>
        <a:bodyPr/>
        <a:lstStyle/>
        <a:p>
          <a:endParaRPr lang="en-ZA"/>
        </a:p>
      </dgm:t>
    </dgm:pt>
    <dgm:pt modelId="{905C00DB-C7ED-4F28-8008-73AF3545AED3}">
      <dgm:prSet custT="1"/>
      <dgm:spPr>
        <a:solidFill>
          <a:srgbClr val="9999FF"/>
        </a:solidFill>
      </dgm:spPr>
      <dgm:t>
        <a:bodyPr/>
        <a:lstStyle/>
        <a:p>
          <a:pPr algn="l" rtl="0"/>
          <a:r>
            <a:rPr lang="en-ZA" sz="1800" b="1" dirty="0">
              <a:latin typeface="Arial" panose="020B0604020202020204" pitchFamily="34" charset="0"/>
              <a:cs typeface="Arial" panose="020B0604020202020204" pitchFamily="34" charset="0"/>
            </a:rPr>
            <a:t>Purpose</a:t>
          </a:r>
        </a:p>
      </dgm:t>
    </dgm:pt>
    <dgm:pt modelId="{70BBDC5D-CC94-48D3-B406-49D3ABC03D6E}" type="parTrans" cxnId="{1D402469-7BAF-41A9-B9FD-D466F30801DA}">
      <dgm:prSet/>
      <dgm:spPr/>
      <dgm:t>
        <a:bodyPr/>
        <a:lstStyle/>
        <a:p>
          <a:endParaRPr lang="en-US" sz="2000" b="0"/>
        </a:p>
      </dgm:t>
    </dgm:pt>
    <dgm:pt modelId="{D184366F-AFB5-43AD-8D11-5BAF30BF55B9}" type="sibTrans" cxnId="{1D402469-7BAF-41A9-B9FD-D466F30801DA}">
      <dgm:prSet/>
      <dgm:spPr/>
      <dgm:t>
        <a:bodyPr/>
        <a:lstStyle/>
        <a:p>
          <a:endParaRPr lang="en-US" sz="2000" b="0"/>
        </a:p>
      </dgm:t>
    </dgm:pt>
    <dgm:pt modelId="{ED8C0D1C-01E9-4BF9-9CE7-64702F6100DA}">
      <dgm:prSet custT="1"/>
      <dgm:spPr>
        <a:solidFill>
          <a:srgbClr val="9999FF"/>
        </a:solidFill>
      </dgm:spPr>
      <dgm:t>
        <a:bodyPr/>
        <a:lstStyle/>
        <a:p>
          <a:pPr algn="l" rtl="0"/>
          <a:r>
            <a:rPr lang="en-ZA" sz="1800" b="1" dirty="0">
              <a:solidFill>
                <a:schemeClr val="tx1"/>
              </a:solidFill>
              <a:latin typeface="Arial" panose="020B0604020202020204" pitchFamily="34" charset="0"/>
              <a:cs typeface="Arial" panose="020B0604020202020204" pitchFamily="34" charset="0"/>
            </a:rPr>
            <a:t>Background</a:t>
          </a:r>
        </a:p>
      </dgm:t>
    </dgm:pt>
    <dgm:pt modelId="{C5423B7B-E045-4EDD-B704-35D0BD20320A}" type="sibTrans" cxnId="{E0A325DE-DC3D-49BC-950D-463D6E17BFD2}">
      <dgm:prSet/>
      <dgm:spPr/>
      <dgm:t>
        <a:bodyPr/>
        <a:lstStyle/>
        <a:p>
          <a:endParaRPr lang="en-ZA"/>
        </a:p>
      </dgm:t>
    </dgm:pt>
    <dgm:pt modelId="{8B310AA1-861B-4169-AB87-A218092052A8}" type="parTrans" cxnId="{E0A325DE-DC3D-49BC-950D-463D6E17BFD2}">
      <dgm:prSet/>
      <dgm:spPr/>
      <dgm:t>
        <a:bodyPr/>
        <a:lstStyle/>
        <a:p>
          <a:endParaRPr lang="en-ZA"/>
        </a:p>
      </dgm:t>
    </dgm:pt>
    <dgm:pt modelId="{72DD6BE4-3FCF-4D76-B363-D454A1CB981B}">
      <dgm:prSet custT="1"/>
      <dgm:spPr>
        <a:solidFill>
          <a:srgbClr val="9999FF"/>
        </a:solidFill>
      </dgm:spPr>
      <dgm:t>
        <a:bodyPr/>
        <a:lstStyle/>
        <a:p>
          <a:pPr rtl="0"/>
          <a:r>
            <a:rPr lang="en-ZA" sz="1800" b="1" dirty="0">
              <a:latin typeface="Arial" panose="020B0604020202020204" pitchFamily="34" charset="0"/>
              <a:cs typeface="Arial" panose="020B0604020202020204" pitchFamily="34" charset="0"/>
            </a:rPr>
            <a:t>Refocused Intervening Support by Province</a:t>
          </a:r>
        </a:p>
      </dgm:t>
    </dgm:pt>
    <dgm:pt modelId="{BCDF0358-08DF-4AE6-9A57-4E18D9D2E927}" type="parTrans" cxnId="{0B615BFA-4455-4957-BE01-C907DE651CB5}">
      <dgm:prSet/>
      <dgm:spPr/>
      <dgm:t>
        <a:bodyPr/>
        <a:lstStyle/>
        <a:p>
          <a:endParaRPr lang="en-US"/>
        </a:p>
      </dgm:t>
    </dgm:pt>
    <dgm:pt modelId="{2E8F277C-FFFE-4F9B-ADED-1F4C94FE90E3}" type="sibTrans" cxnId="{0B615BFA-4455-4957-BE01-C907DE651CB5}">
      <dgm:prSet/>
      <dgm:spPr/>
      <dgm:t>
        <a:bodyPr/>
        <a:lstStyle/>
        <a:p>
          <a:endParaRPr lang="en-US"/>
        </a:p>
      </dgm:t>
    </dgm:pt>
    <dgm:pt modelId="{559BD008-1CE5-4FE6-8CD2-DBBEE6C876F5}">
      <dgm:prSet custT="1"/>
      <dgm:spPr>
        <a:solidFill>
          <a:schemeClr val="tx2">
            <a:lumMod val="60000"/>
            <a:lumOff val="40000"/>
          </a:schemeClr>
        </a:solidFill>
      </dgm:spPr>
      <dgm:t>
        <a:bodyPr/>
        <a:lstStyle/>
        <a:p>
          <a:r>
            <a:rPr lang="en-US" sz="2000" b="1" dirty="0">
              <a:latin typeface="Arial" panose="020B0604020202020204" pitchFamily="34" charset="0"/>
              <a:cs typeface="Arial" panose="020B0604020202020204" pitchFamily="34" charset="0"/>
            </a:rPr>
            <a:t>Recommendations</a:t>
          </a:r>
        </a:p>
      </dgm:t>
    </dgm:pt>
    <dgm:pt modelId="{6F833CB3-DD7D-47EF-8BEB-D33B94698BF6}" type="parTrans" cxnId="{9CD28B49-5483-4E85-9AB5-9A1D4AFF307A}">
      <dgm:prSet/>
      <dgm:spPr/>
      <dgm:t>
        <a:bodyPr/>
        <a:lstStyle/>
        <a:p>
          <a:endParaRPr lang="en-US"/>
        </a:p>
      </dgm:t>
    </dgm:pt>
    <dgm:pt modelId="{F7FDFF00-21A0-48B9-BB78-73F4D80CBAD3}" type="sibTrans" cxnId="{9CD28B49-5483-4E85-9AB5-9A1D4AFF307A}">
      <dgm:prSet/>
      <dgm:spPr/>
      <dgm:t>
        <a:bodyPr/>
        <a:lstStyle/>
        <a:p>
          <a:endParaRPr lang="en-US"/>
        </a:p>
      </dgm:t>
    </dgm:pt>
    <dgm:pt modelId="{B272D1E2-DF91-4945-850D-4B1A203EA610}" type="pres">
      <dgm:prSet presAssocID="{40578355-89C2-41C9-BE01-9EF0EB1D7AB2}" presName="linear" presStyleCnt="0">
        <dgm:presLayoutVars>
          <dgm:dir/>
          <dgm:animLvl val="lvl"/>
          <dgm:resizeHandles val="exact"/>
        </dgm:presLayoutVars>
      </dgm:prSet>
      <dgm:spPr/>
      <dgm:t>
        <a:bodyPr/>
        <a:lstStyle/>
        <a:p>
          <a:endParaRPr lang="en-ZA"/>
        </a:p>
      </dgm:t>
    </dgm:pt>
    <dgm:pt modelId="{23483B28-45DD-420A-AC39-BEED0C704013}" type="pres">
      <dgm:prSet presAssocID="{905C00DB-C7ED-4F28-8008-73AF3545AED3}" presName="parentLin" presStyleCnt="0"/>
      <dgm:spPr/>
    </dgm:pt>
    <dgm:pt modelId="{4F45FBA8-B966-4C3B-944D-35E7CC380D91}" type="pres">
      <dgm:prSet presAssocID="{905C00DB-C7ED-4F28-8008-73AF3545AED3}" presName="parentLeftMargin" presStyleLbl="node1" presStyleIdx="0" presStyleCnt="4"/>
      <dgm:spPr/>
      <dgm:t>
        <a:bodyPr/>
        <a:lstStyle/>
        <a:p>
          <a:endParaRPr lang="en-ZA"/>
        </a:p>
      </dgm:t>
    </dgm:pt>
    <dgm:pt modelId="{4C4C8075-8C79-4B78-A47F-09D4911B0BD1}" type="pres">
      <dgm:prSet presAssocID="{905C00DB-C7ED-4F28-8008-73AF3545AED3}" presName="parentText" presStyleLbl="node1" presStyleIdx="0" presStyleCnt="4" custScaleX="111783">
        <dgm:presLayoutVars>
          <dgm:chMax val="0"/>
          <dgm:bulletEnabled val="1"/>
        </dgm:presLayoutVars>
      </dgm:prSet>
      <dgm:spPr/>
      <dgm:t>
        <a:bodyPr/>
        <a:lstStyle/>
        <a:p>
          <a:endParaRPr lang="en-ZA"/>
        </a:p>
      </dgm:t>
    </dgm:pt>
    <dgm:pt modelId="{4B7D49B7-B08E-458D-A34D-6F84946F7E7C}" type="pres">
      <dgm:prSet presAssocID="{905C00DB-C7ED-4F28-8008-73AF3545AED3}" presName="negativeSpace" presStyleCnt="0"/>
      <dgm:spPr/>
    </dgm:pt>
    <dgm:pt modelId="{2B56A000-2D49-45C9-B919-4D08EBE3C676}" type="pres">
      <dgm:prSet presAssocID="{905C00DB-C7ED-4F28-8008-73AF3545AED3}" presName="childText" presStyleLbl="conFgAcc1" presStyleIdx="0" presStyleCnt="4">
        <dgm:presLayoutVars>
          <dgm:bulletEnabled val="1"/>
        </dgm:presLayoutVars>
      </dgm:prSet>
      <dgm:spPr/>
    </dgm:pt>
    <dgm:pt modelId="{7A8B23E7-DEB2-417D-84FC-DCC681391483}" type="pres">
      <dgm:prSet presAssocID="{D184366F-AFB5-43AD-8D11-5BAF30BF55B9}" presName="spaceBetweenRectangles" presStyleCnt="0"/>
      <dgm:spPr/>
    </dgm:pt>
    <dgm:pt modelId="{9828934E-0D81-41DA-BD7C-D10F103579EC}" type="pres">
      <dgm:prSet presAssocID="{ED8C0D1C-01E9-4BF9-9CE7-64702F6100DA}" presName="parentLin" presStyleCnt="0"/>
      <dgm:spPr/>
    </dgm:pt>
    <dgm:pt modelId="{F2B00E2D-15F6-4783-91E5-28CE7D41F49A}" type="pres">
      <dgm:prSet presAssocID="{ED8C0D1C-01E9-4BF9-9CE7-64702F6100DA}" presName="parentLeftMargin" presStyleLbl="node1" presStyleIdx="0" presStyleCnt="4"/>
      <dgm:spPr/>
      <dgm:t>
        <a:bodyPr/>
        <a:lstStyle/>
        <a:p>
          <a:endParaRPr lang="en-ZA"/>
        </a:p>
      </dgm:t>
    </dgm:pt>
    <dgm:pt modelId="{79A675B6-1581-4503-ABA6-54AE162184F2}" type="pres">
      <dgm:prSet presAssocID="{ED8C0D1C-01E9-4BF9-9CE7-64702F6100DA}" presName="parentText" presStyleLbl="node1" presStyleIdx="1" presStyleCnt="4" custScaleX="111668">
        <dgm:presLayoutVars>
          <dgm:chMax val="0"/>
          <dgm:bulletEnabled val="1"/>
        </dgm:presLayoutVars>
      </dgm:prSet>
      <dgm:spPr/>
      <dgm:t>
        <a:bodyPr/>
        <a:lstStyle/>
        <a:p>
          <a:endParaRPr lang="en-ZA"/>
        </a:p>
      </dgm:t>
    </dgm:pt>
    <dgm:pt modelId="{18AFC9B5-B5EA-41F6-A3BB-029456A20E01}" type="pres">
      <dgm:prSet presAssocID="{ED8C0D1C-01E9-4BF9-9CE7-64702F6100DA}" presName="negativeSpace" presStyleCnt="0"/>
      <dgm:spPr/>
    </dgm:pt>
    <dgm:pt modelId="{33A93659-D58B-40D9-925C-E53345A5B580}" type="pres">
      <dgm:prSet presAssocID="{ED8C0D1C-01E9-4BF9-9CE7-64702F6100DA}" presName="childText" presStyleLbl="conFgAcc1" presStyleIdx="1" presStyleCnt="4" custLinFactNeighborY="24541">
        <dgm:presLayoutVars>
          <dgm:bulletEnabled val="1"/>
        </dgm:presLayoutVars>
      </dgm:prSet>
      <dgm:spPr/>
    </dgm:pt>
    <dgm:pt modelId="{3DB4DC8C-5D94-4C58-BE71-774DD5150A58}" type="pres">
      <dgm:prSet presAssocID="{C5423B7B-E045-4EDD-B704-35D0BD20320A}" presName="spaceBetweenRectangles" presStyleCnt="0"/>
      <dgm:spPr/>
    </dgm:pt>
    <dgm:pt modelId="{C71ED17A-4481-4589-A302-0F5C66ADCDF1}" type="pres">
      <dgm:prSet presAssocID="{72DD6BE4-3FCF-4D76-B363-D454A1CB981B}" presName="parentLin" presStyleCnt="0"/>
      <dgm:spPr/>
    </dgm:pt>
    <dgm:pt modelId="{D08B05B5-E6DC-4A2E-B6B5-009812805334}" type="pres">
      <dgm:prSet presAssocID="{72DD6BE4-3FCF-4D76-B363-D454A1CB981B}" presName="parentLeftMargin" presStyleLbl="node1" presStyleIdx="1" presStyleCnt="4"/>
      <dgm:spPr/>
      <dgm:t>
        <a:bodyPr/>
        <a:lstStyle/>
        <a:p>
          <a:endParaRPr lang="en-ZA"/>
        </a:p>
      </dgm:t>
    </dgm:pt>
    <dgm:pt modelId="{0F27AC85-6BBF-483A-9C5A-250A2AB27933}" type="pres">
      <dgm:prSet presAssocID="{72DD6BE4-3FCF-4D76-B363-D454A1CB981B}" presName="parentText" presStyleLbl="node1" presStyleIdx="2" presStyleCnt="4">
        <dgm:presLayoutVars>
          <dgm:chMax val="0"/>
          <dgm:bulletEnabled val="1"/>
        </dgm:presLayoutVars>
      </dgm:prSet>
      <dgm:spPr/>
      <dgm:t>
        <a:bodyPr/>
        <a:lstStyle/>
        <a:p>
          <a:endParaRPr lang="en-ZA"/>
        </a:p>
      </dgm:t>
    </dgm:pt>
    <dgm:pt modelId="{AE51C415-59A7-449D-B4F2-85796B4F3D72}" type="pres">
      <dgm:prSet presAssocID="{72DD6BE4-3FCF-4D76-B363-D454A1CB981B}" presName="negativeSpace" presStyleCnt="0"/>
      <dgm:spPr/>
    </dgm:pt>
    <dgm:pt modelId="{6D882E3B-E435-4B78-B102-09C917120076}" type="pres">
      <dgm:prSet presAssocID="{72DD6BE4-3FCF-4D76-B363-D454A1CB981B}" presName="childText" presStyleLbl="conFgAcc1" presStyleIdx="2" presStyleCnt="4">
        <dgm:presLayoutVars>
          <dgm:bulletEnabled val="1"/>
        </dgm:presLayoutVars>
      </dgm:prSet>
      <dgm:spPr/>
    </dgm:pt>
    <dgm:pt modelId="{EA2B0BBD-E30A-458D-9657-430983FCFC2D}" type="pres">
      <dgm:prSet presAssocID="{2E8F277C-FFFE-4F9B-ADED-1F4C94FE90E3}" presName="spaceBetweenRectangles" presStyleCnt="0"/>
      <dgm:spPr/>
    </dgm:pt>
    <dgm:pt modelId="{F62459DF-2767-4EB0-82DB-AFE58DBBDFA4}" type="pres">
      <dgm:prSet presAssocID="{559BD008-1CE5-4FE6-8CD2-DBBEE6C876F5}" presName="parentLin" presStyleCnt="0"/>
      <dgm:spPr/>
    </dgm:pt>
    <dgm:pt modelId="{971A1016-09D4-406A-9A87-52979EADF58D}" type="pres">
      <dgm:prSet presAssocID="{559BD008-1CE5-4FE6-8CD2-DBBEE6C876F5}" presName="parentLeftMargin" presStyleLbl="node1" presStyleIdx="2" presStyleCnt="4"/>
      <dgm:spPr/>
      <dgm:t>
        <a:bodyPr/>
        <a:lstStyle/>
        <a:p>
          <a:endParaRPr lang="en-ZA"/>
        </a:p>
      </dgm:t>
    </dgm:pt>
    <dgm:pt modelId="{74C6ED0B-6A1C-44DA-AF27-67FD7914BA4B}" type="pres">
      <dgm:prSet presAssocID="{559BD008-1CE5-4FE6-8CD2-DBBEE6C876F5}" presName="parentText" presStyleLbl="node1" presStyleIdx="3" presStyleCnt="4">
        <dgm:presLayoutVars>
          <dgm:chMax val="0"/>
          <dgm:bulletEnabled val="1"/>
        </dgm:presLayoutVars>
      </dgm:prSet>
      <dgm:spPr/>
      <dgm:t>
        <a:bodyPr/>
        <a:lstStyle/>
        <a:p>
          <a:endParaRPr lang="en-ZA"/>
        </a:p>
      </dgm:t>
    </dgm:pt>
    <dgm:pt modelId="{E2521672-8BE6-477F-A215-026DB81248D2}" type="pres">
      <dgm:prSet presAssocID="{559BD008-1CE5-4FE6-8CD2-DBBEE6C876F5}" presName="negativeSpace" presStyleCnt="0"/>
      <dgm:spPr/>
    </dgm:pt>
    <dgm:pt modelId="{D1105C8D-0F8F-4FDF-9442-49571CED1F2B}" type="pres">
      <dgm:prSet presAssocID="{559BD008-1CE5-4FE6-8CD2-DBBEE6C876F5}" presName="childText" presStyleLbl="conFgAcc1" presStyleIdx="3" presStyleCnt="4">
        <dgm:presLayoutVars>
          <dgm:bulletEnabled val="1"/>
        </dgm:presLayoutVars>
      </dgm:prSet>
      <dgm:spPr/>
    </dgm:pt>
  </dgm:ptLst>
  <dgm:cxnLst>
    <dgm:cxn modelId="{2A2EFB5D-E0AD-42E6-BE98-CA94CA28BF84}" type="presOf" srcId="{72DD6BE4-3FCF-4D76-B363-D454A1CB981B}" destId="{D08B05B5-E6DC-4A2E-B6B5-009812805334}" srcOrd="0" destOrd="0" presId="urn:microsoft.com/office/officeart/2005/8/layout/list1"/>
    <dgm:cxn modelId="{0B615BFA-4455-4957-BE01-C907DE651CB5}" srcId="{40578355-89C2-41C9-BE01-9EF0EB1D7AB2}" destId="{72DD6BE4-3FCF-4D76-B363-D454A1CB981B}" srcOrd="2" destOrd="0" parTransId="{BCDF0358-08DF-4AE6-9A57-4E18D9D2E927}" sibTransId="{2E8F277C-FFFE-4F9B-ADED-1F4C94FE90E3}"/>
    <dgm:cxn modelId="{E0A325DE-DC3D-49BC-950D-463D6E17BFD2}" srcId="{40578355-89C2-41C9-BE01-9EF0EB1D7AB2}" destId="{ED8C0D1C-01E9-4BF9-9CE7-64702F6100DA}" srcOrd="1" destOrd="0" parTransId="{8B310AA1-861B-4169-AB87-A218092052A8}" sibTransId="{C5423B7B-E045-4EDD-B704-35D0BD20320A}"/>
    <dgm:cxn modelId="{AA4F3A89-61BF-4F8C-AF8C-CA88C01D058D}" type="presOf" srcId="{40578355-89C2-41C9-BE01-9EF0EB1D7AB2}" destId="{B272D1E2-DF91-4945-850D-4B1A203EA610}" srcOrd="0" destOrd="0" presId="urn:microsoft.com/office/officeart/2005/8/layout/list1"/>
    <dgm:cxn modelId="{FAA4C8AF-2B26-41E1-B0F2-81790D0E27FE}" type="presOf" srcId="{905C00DB-C7ED-4F28-8008-73AF3545AED3}" destId="{4C4C8075-8C79-4B78-A47F-09D4911B0BD1}" srcOrd="1" destOrd="0" presId="urn:microsoft.com/office/officeart/2005/8/layout/list1"/>
    <dgm:cxn modelId="{B345A814-C730-42B2-B170-744478F8220F}" type="presOf" srcId="{559BD008-1CE5-4FE6-8CD2-DBBEE6C876F5}" destId="{971A1016-09D4-406A-9A87-52979EADF58D}" srcOrd="0" destOrd="0" presId="urn:microsoft.com/office/officeart/2005/8/layout/list1"/>
    <dgm:cxn modelId="{93FE850D-5B0B-4979-B432-53050F2EBD87}" type="presOf" srcId="{ED8C0D1C-01E9-4BF9-9CE7-64702F6100DA}" destId="{79A675B6-1581-4503-ABA6-54AE162184F2}" srcOrd="1" destOrd="0" presId="urn:microsoft.com/office/officeart/2005/8/layout/list1"/>
    <dgm:cxn modelId="{EDBEBD44-17AD-44C0-9FE6-FEE944C8248F}" type="presOf" srcId="{559BD008-1CE5-4FE6-8CD2-DBBEE6C876F5}" destId="{74C6ED0B-6A1C-44DA-AF27-67FD7914BA4B}" srcOrd="1" destOrd="0" presId="urn:microsoft.com/office/officeart/2005/8/layout/list1"/>
    <dgm:cxn modelId="{548E13A1-DD6D-41BB-9722-257378D2B5E3}" type="presOf" srcId="{72DD6BE4-3FCF-4D76-B363-D454A1CB981B}" destId="{0F27AC85-6BBF-483A-9C5A-250A2AB27933}" srcOrd="1" destOrd="0" presId="urn:microsoft.com/office/officeart/2005/8/layout/list1"/>
    <dgm:cxn modelId="{1D402469-7BAF-41A9-B9FD-D466F30801DA}" srcId="{40578355-89C2-41C9-BE01-9EF0EB1D7AB2}" destId="{905C00DB-C7ED-4F28-8008-73AF3545AED3}" srcOrd="0" destOrd="0" parTransId="{70BBDC5D-CC94-48D3-B406-49D3ABC03D6E}" sibTransId="{D184366F-AFB5-43AD-8D11-5BAF30BF55B9}"/>
    <dgm:cxn modelId="{C391531F-CAEE-468E-8CBD-F2AD6F43AAC8}" type="presOf" srcId="{905C00DB-C7ED-4F28-8008-73AF3545AED3}" destId="{4F45FBA8-B966-4C3B-944D-35E7CC380D91}" srcOrd="0" destOrd="0" presId="urn:microsoft.com/office/officeart/2005/8/layout/list1"/>
    <dgm:cxn modelId="{9CD28B49-5483-4E85-9AB5-9A1D4AFF307A}" srcId="{40578355-89C2-41C9-BE01-9EF0EB1D7AB2}" destId="{559BD008-1CE5-4FE6-8CD2-DBBEE6C876F5}" srcOrd="3" destOrd="0" parTransId="{6F833CB3-DD7D-47EF-8BEB-D33B94698BF6}" sibTransId="{F7FDFF00-21A0-48B9-BB78-73F4D80CBAD3}"/>
    <dgm:cxn modelId="{1509D82E-059B-418A-92A2-B1BC31958653}" type="presOf" srcId="{ED8C0D1C-01E9-4BF9-9CE7-64702F6100DA}" destId="{F2B00E2D-15F6-4783-91E5-28CE7D41F49A}" srcOrd="0" destOrd="0" presId="urn:microsoft.com/office/officeart/2005/8/layout/list1"/>
    <dgm:cxn modelId="{37A35806-13C6-4862-81C1-814028DBD39F}" type="presParOf" srcId="{B272D1E2-DF91-4945-850D-4B1A203EA610}" destId="{23483B28-45DD-420A-AC39-BEED0C704013}" srcOrd="0" destOrd="0" presId="urn:microsoft.com/office/officeart/2005/8/layout/list1"/>
    <dgm:cxn modelId="{52E61F06-BCC8-4992-A40B-062B1736632B}" type="presParOf" srcId="{23483B28-45DD-420A-AC39-BEED0C704013}" destId="{4F45FBA8-B966-4C3B-944D-35E7CC380D91}" srcOrd="0" destOrd="0" presId="urn:microsoft.com/office/officeart/2005/8/layout/list1"/>
    <dgm:cxn modelId="{B8730B34-42B6-4B4C-A663-1C9CE0253414}" type="presParOf" srcId="{23483B28-45DD-420A-AC39-BEED0C704013}" destId="{4C4C8075-8C79-4B78-A47F-09D4911B0BD1}" srcOrd="1" destOrd="0" presId="urn:microsoft.com/office/officeart/2005/8/layout/list1"/>
    <dgm:cxn modelId="{0E73DF42-51BC-4276-BE21-089AE6E32B80}" type="presParOf" srcId="{B272D1E2-DF91-4945-850D-4B1A203EA610}" destId="{4B7D49B7-B08E-458D-A34D-6F84946F7E7C}" srcOrd="1" destOrd="0" presId="urn:microsoft.com/office/officeart/2005/8/layout/list1"/>
    <dgm:cxn modelId="{EB882924-820F-4A00-BC93-71F66BE638EA}" type="presParOf" srcId="{B272D1E2-DF91-4945-850D-4B1A203EA610}" destId="{2B56A000-2D49-45C9-B919-4D08EBE3C676}" srcOrd="2" destOrd="0" presId="urn:microsoft.com/office/officeart/2005/8/layout/list1"/>
    <dgm:cxn modelId="{8A4C982B-A03F-42F4-BCFD-D1F10016ABBC}" type="presParOf" srcId="{B272D1E2-DF91-4945-850D-4B1A203EA610}" destId="{7A8B23E7-DEB2-417D-84FC-DCC681391483}" srcOrd="3" destOrd="0" presId="urn:microsoft.com/office/officeart/2005/8/layout/list1"/>
    <dgm:cxn modelId="{5F3A488B-B207-4971-B7AD-264BEBB2CF46}" type="presParOf" srcId="{B272D1E2-DF91-4945-850D-4B1A203EA610}" destId="{9828934E-0D81-41DA-BD7C-D10F103579EC}" srcOrd="4" destOrd="0" presId="urn:microsoft.com/office/officeart/2005/8/layout/list1"/>
    <dgm:cxn modelId="{D3BED988-E447-4DBD-AE47-3DCB0C1C48E5}" type="presParOf" srcId="{9828934E-0D81-41DA-BD7C-D10F103579EC}" destId="{F2B00E2D-15F6-4783-91E5-28CE7D41F49A}" srcOrd="0" destOrd="0" presId="urn:microsoft.com/office/officeart/2005/8/layout/list1"/>
    <dgm:cxn modelId="{E75C2712-FDC8-43CC-92CD-1D25DE099E7C}" type="presParOf" srcId="{9828934E-0D81-41DA-BD7C-D10F103579EC}" destId="{79A675B6-1581-4503-ABA6-54AE162184F2}" srcOrd="1" destOrd="0" presId="urn:microsoft.com/office/officeart/2005/8/layout/list1"/>
    <dgm:cxn modelId="{9E602BAB-B72D-4393-81EC-535276A9A9D7}" type="presParOf" srcId="{B272D1E2-DF91-4945-850D-4B1A203EA610}" destId="{18AFC9B5-B5EA-41F6-A3BB-029456A20E01}" srcOrd="5" destOrd="0" presId="urn:microsoft.com/office/officeart/2005/8/layout/list1"/>
    <dgm:cxn modelId="{72D0A71C-49CA-45AF-87DE-FB4F4A5803ED}" type="presParOf" srcId="{B272D1E2-DF91-4945-850D-4B1A203EA610}" destId="{33A93659-D58B-40D9-925C-E53345A5B580}" srcOrd="6" destOrd="0" presId="urn:microsoft.com/office/officeart/2005/8/layout/list1"/>
    <dgm:cxn modelId="{EABA1EDE-C9F3-4135-B6B4-4DFC803914BC}" type="presParOf" srcId="{B272D1E2-DF91-4945-850D-4B1A203EA610}" destId="{3DB4DC8C-5D94-4C58-BE71-774DD5150A58}" srcOrd="7" destOrd="0" presId="urn:microsoft.com/office/officeart/2005/8/layout/list1"/>
    <dgm:cxn modelId="{F3D68662-4767-48FE-A317-F5B2F1124438}" type="presParOf" srcId="{B272D1E2-DF91-4945-850D-4B1A203EA610}" destId="{C71ED17A-4481-4589-A302-0F5C66ADCDF1}" srcOrd="8" destOrd="0" presId="urn:microsoft.com/office/officeart/2005/8/layout/list1"/>
    <dgm:cxn modelId="{5FD1CB03-A263-4BCE-904B-4A4076F1A98D}" type="presParOf" srcId="{C71ED17A-4481-4589-A302-0F5C66ADCDF1}" destId="{D08B05B5-E6DC-4A2E-B6B5-009812805334}" srcOrd="0" destOrd="0" presId="urn:microsoft.com/office/officeart/2005/8/layout/list1"/>
    <dgm:cxn modelId="{F3139555-8A66-4CF3-ADA0-6F944BDD3DF9}" type="presParOf" srcId="{C71ED17A-4481-4589-A302-0F5C66ADCDF1}" destId="{0F27AC85-6BBF-483A-9C5A-250A2AB27933}" srcOrd="1" destOrd="0" presId="urn:microsoft.com/office/officeart/2005/8/layout/list1"/>
    <dgm:cxn modelId="{35FA5DC5-2760-43C0-806E-0E08076D3E85}" type="presParOf" srcId="{B272D1E2-DF91-4945-850D-4B1A203EA610}" destId="{AE51C415-59A7-449D-B4F2-85796B4F3D72}" srcOrd="9" destOrd="0" presId="urn:microsoft.com/office/officeart/2005/8/layout/list1"/>
    <dgm:cxn modelId="{9B56ADCE-BE3D-47CB-BF36-E26ECB9CAA7B}" type="presParOf" srcId="{B272D1E2-DF91-4945-850D-4B1A203EA610}" destId="{6D882E3B-E435-4B78-B102-09C917120076}" srcOrd="10" destOrd="0" presId="urn:microsoft.com/office/officeart/2005/8/layout/list1"/>
    <dgm:cxn modelId="{BFED6FDB-A412-48D8-9F5C-EAABFC3D1CA2}" type="presParOf" srcId="{B272D1E2-DF91-4945-850D-4B1A203EA610}" destId="{EA2B0BBD-E30A-458D-9657-430983FCFC2D}" srcOrd="11" destOrd="0" presId="urn:microsoft.com/office/officeart/2005/8/layout/list1"/>
    <dgm:cxn modelId="{BA7E60F6-99AF-455E-947F-191E19C49CA6}" type="presParOf" srcId="{B272D1E2-DF91-4945-850D-4B1A203EA610}" destId="{F62459DF-2767-4EB0-82DB-AFE58DBBDFA4}" srcOrd="12" destOrd="0" presId="urn:microsoft.com/office/officeart/2005/8/layout/list1"/>
    <dgm:cxn modelId="{375DA480-9A89-42DA-8280-F18BF23DF0AA}" type="presParOf" srcId="{F62459DF-2767-4EB0-82DB-AFE58DBBDFA4}" destId="{971A1016-09D4-406A-9A87-52979EADF58D}" srcOrd="0" destOrd="0" presId="urn:microsoft.com/office/officeart/2005/8/layout/list1"/>
    <dgm:cxn modelId="{34BAB403-6D25-449C-BA2B-6EF828C3579D}" type="presParOf" srcId="{F62459DF-2767-4EB0-82DB-AFE58DBBDFA4}" destId="{74C6ED0B-6A1C-44DA-AF27-67FD7914BA4B}" srcOrd="1" destOrd="0" presId="urn:microsoft.com/office/officeart/2005/8/layout/list1"/>
    <dgm:cxn modelId="{30660822-135A-43DC-8A57-89D839997038}" type="presParOf" srcId="{B272D1E2-DF91-4945-850D-4B1A203EA610}" destId="{E2521672-8BE6-477F-A215-026DB81248D2}" srcOrd="13" destOrd="0" presId="urn:microsoft.com/office/officeart/2005/8/layout/list1"/>
    <dgm:cxn modelId="{A721FA4C-50A5-4B93-B56B-182156F132C4}" type="presParOf" srcId="{B272D1E2-DF91-4945-850D-4B1A203EA610}" destId="{D1105C8D-0F8F-4FDF-9442-49571CED1F2B}"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6A000-2D49-45C9-B919-4D08EBE3C676}">
      <dsp:nvSpPr>
        <dsp:cNvPr id="0" name=""/>
        <dsp:cNvSpPr/>
      </dsp:nvSpPr>
      <dsp:spPr>
        <a:xfrm>
          <a:off x="0" y="503151"/>
          <a:ext cx="8225192" cy="730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C4C8075-8C79-4B78-A47F-09D4911B0BD1}">
      <dsp:nvSpPr>
        <dsp:cNvPr id="0" name=""/>
        <dsp:cNvSpPr/>
      </dsp:nvSpPr>
      <dsp:spPr>
        <a:xfrm>
          <a:off x="411259" y="75111"/>
          <a:ext cx="6436056" cy="856080"/>
        </a:xfrm>
        <a:prstGeom prst="roundRect">
          <a:avLst/>
        </a:prstGeom>
        <a:solidFill>
          <a:srgbClr val="9999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625" tIns="0" rIns="217625" bIns="0" numCol="1" spcCol="1270" anchor="ctr" anchorCtr="0">
          <a:noAutofit/>
        </a:bodyPr>
        <a:lstStyle/>
        <a:p>
          <a:pPr lvl="0" algn="l" defTabSz="800100" rtl="0">
            <a:lnSpc>
              <a:spcPct val="90000"/>
            </a:lnSpc>
            <a:spcBef>
              <a:spcPct val="0"/>
            </a:spcBef>
            <a:spcAft>
              <a:spcPct val="35000"/>
            </a:spcAft>
          </a:pPr>
          <a:r>
            <a:rPr lang="en-ZA" sz="1800" b="1" kern="1200" dirty="0">
              <a:latin typeface="Arial" panose="020B0604020202020204" pitchFamily="34" charset="0"/>
              <a:cs typeface="Arial" panose="020B0604020202020204" pitchFamily="34" charset="0"/>
            </a:rPr>
            <a:t>Purpose</a:t>
          </a:r>
        </a:p>
      </dsp:txBody>
      <dsp:txXfrm>
        <a:off x="453049" y="116901"/>
        <a:ext cx="6352476" cy="772500"/>
      </dsp:txXfrm>
    </dsp:sp>
    <dsp:sp modelId="{33A93659-D58B-40D9-925C-E53345A5B580}">
      <dsp:nvSpPr>
        <dsp:cNvPr id="0" name=""/>
        <dsp:cNvSpPr/>
      </dsp:nvSpPr>
      <dsp:spPr>
        <a:xfrm>
          <a:off x="0" y="1857022"/>
          <a:ext cx="8225192" cy="730800"/>
        </a:xfrm>
        <a:prstGeom prst="rect">
          <a:avLst/>
        </a:prstGeom>
        <a:solidFill>
          <a:schemeClr val="lt1">
            <a:alpha val="90000"/>
            <a:hueOff val="0"/>
            <a:satOff val="0"/>
            <a:lumOff val="0"/>
            <a:alphaOff val="0"/>
          </a:schemeClr>
        </a:solidFill>
        <a:ln w="9525" cap="flat" cmpd="sng" algn="ctr">
          <a:solidFill>
            <a:schemeClr val="accent4">
              <a:hueOff val="-1488257"/>
              <a:satOff val="8966"/>
              <a:lumOff val="719"/>
              <a:alphaOff val="0"/>
            </a:schemeClr>
          </a:solidFill>
          <a:prstDash val="solid"/>
        </a:ln>
        <a:effectLst/>
      </dsp:spPr>
      <dsp:style>
        <a:lnRef idx="1">
          <a:scrgbClr r="0" g="0" b="0"/>
        </a:lnRef>
        <a:fillRef idx="1">
          <a:scrgbClr r="0" g="0" b="0"/>
        </a:fillRef>
        <a:effectRef idx="0">
          <a:scrgbClr r="0" g="0" b="0"/>
        </a:effectRef>
        <a:fontRef idx="minor"/>
      </dsp:style>
    </dsp:sp>
    <dsp:sp modelId="{79A675B6-1581-4503-ABA6-54AE162184F2}">
      <dsp:nvSpPr>
        <dsp:cNvPr id="0" name=""/>
        <dsp:cNvSpPr/>
      </dsp:nvSpPr>
      <dsp:spPr>
        <a:xfrm>
          <a:off x="411259" y="1390551"/>
          <a:ext cx="6429435" cy="856080"/>
        </a:xfrm>
        <a:prstGeom prst="roundRect">
          <a:avLst/>
        </a:prstGeom>
        <a:solidFill>
          <a:srgbClr val="9999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625" tIns="0" rIns="217625" bIns="0" numCol="1" spcCol="1270" anchor="ctr" anchorCtr="0">
          <a:noAutofit/>
        </a:bodyPr>
        <a:lstStyle/>
        <a:p>
          <a:pPr lvl="0" algn="l" defTabSz="800100" rtl="0">
            <a:lnSpc>
              <a:spcPct val="90000"/>
            </a:lnSpc>
            <a:spcBef>
              <a:spcPct val="0"/>
            </a:spcBef>
            <a:spcAft>
              <a:spcPct val="35000"/>
            </a:spcAft>
          </a:pPr>
          <a:r>
            <a:rPr lang="en-ZA" sz="1800" b="1" kern="1200" dirty="0">
              <a:solidFill>
                <a:schemeClr val="tx1"/>
              </a:solidFill>
              <a:latin typeface="Arial" panose="020B0604020202020204" pitchFamily="34" charset="0"/>
              <a:cs typeface="Arial" panose="020B0604020202020204" pitchFamily="34" charset="0"/>
            </a:rPr>
            <a:t>Background</a:t>
          </a:r>
        </a:p>
      </dsp:txBody>
      <dsp:txXfrm>
        <a:off x="453049" y="1432341"/>
        <a:ext cx="6345855" cy="772500"/>
      </dsp:txXfrm>
    </dsp:sp>
    <dsp:sp modelId="{6D882E3B-E435-4B78-B102-09C917120076}">
      <dsp:nvSpPr>
        <dsp:cNvPr id="0" name=""/>
        <dsp:cNvSpPr/>
      </dsp:nvSpPr>
      <dsp:spPr>
        <a:xfrm>
          <a:off x="0" y="3134031"/>
          <a:ext cx="8225192" cy="730800"/>
        </a:xfrm>
        <a:prstGeom prst="rect">
          <a:avLst/>
        </a:prstGeom>
        <a:solidFill>
          <a:schemeClr val="lt1">
            <a:alpha val="90000"/>
            <a:hueOff val="0"/>
            <a:satOff val="0"/>
            <a:lumOff val="0"/>
            <a:alphaOff val="0"/>
          </a:schemeClr>
        </a:solidFill>
        <a:ln w="9525" cap="flat" cmpd="sng" algn="ctr">
          <a:solidFill>
            <a:schemeClr val="accent4">
              <a:hueOff val="-2976513"/>
              <a:satOff val="17933"/>
              <a:lumOff val="1437"/>
              <a:alphaOff val="0"/>
            </a:schemeClr>
          </a:solidFill>
          <a:prstDash val="solid"/>
        </a:ln>
        <a:effectLst/>
      </dsp:spPr>
      <dsp:style>
        <a:lnRef idx="1">
          <a:scrgbClr r="0" g="0" b="0"/>
        </a:lnRef>
        <a:fillRef idx="1">
          <a:scrgbClr r="0" g="0" b="0"/>
        </a:fillRef>
        <a:effectRef idx="0">
          <a:scrgbClr r="0" g="0" b="0"/>
        </a:effectRef>
        <a:fontRef idx="minor"/>
      </dsp:style>
    </dsp:sp>
    <dsp:sp modelId="{0F27AC85-6BBF-483A-9C5A-250A2AB27933}">
      <dsp:nvSpPr>
        <dsp:cNvPr id="0" name=""/>
        <dsp:cNvSpPr/>
      </dsp:nvSpPr>
      <dsp:spPr>
        <a:xfrm>
          <a:off x="411259" y="2705991"/>
          <a:ext cx="5757634" cy="856080"/>
        </a:xfrm>
        <a:prstGeom prst="roundRect">
          <a:avLst/>
        </a:prstGeom>
        <a:solidFill>
          <a:srgbClr val="9999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625" tIns="0" rIns="217625" bIns="0" numCol="1" spcCol="1270" anchor="ctr" anchorCtr="0">
          <a:noAutofit/>
        </a:bodyPr>
        <a:lstStyle/>
        <a:p>
          <a:pPr lvl="0" algn="l" defTabSz="800100" rtl="0">
            <a:lnSpc>
              <a:spcPct val="90000"/>
            </a:lnSpc>
            <a:spcBef>
              <a:spcPct val="0"/>
            </a:spcBef>
            <a:spcAft>
              <a:spcPct val="35000"/>
            </a:spcAft>
          </a:pPr>
          <a:r>
            <a:rPr lang="en-ZA" sz="1800" b="1" kern="1200" dirty="0">
              <a:latin typeface="Arial" panose="020B0604020202020204" pitchFamily="34" charset="0"/>
              <a:cs typeface="Arial" panose="020B0604020202020204" pitchFamily="34" charset="0"/>
            </a:rPr>
            <a:t>Refocused Intervening Support by Province</a:t>
          </a:r>
        </a:p>
      </dsp:txBody>
      <dsp:txXfrm>
        <a:off x="453049" y="2747781"/>
        <a:ext cx="5674054" cy="772500"/>
      </dsp:txXfrm>
    </dsp:sp>
    <dsp:sp modelId="{D1105C8D-0F8F-4FDF-9442-49571CED1F2B}">
      <dsp:nvSpPr>
        <dsp:cNvPr id="0" name=""/>
        <dsp:cNvSpPr/>
      </dsp:nvSpPr>
      <dsp:spPr>
        <a:xfrm>
          <a:off x="0" y="4449470"/>
          <a:ext cx="8225192" cy="7308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sp>
    <dsp:sp modelId="{74C6ED0B-6A1C-44DA-AF27-67FD7914BA4B}">
      <dsp:nvSpPr>
        <dsp:cNvPr id="0" name=""/>
        <dsp:cNvSpPr/>
      </dsp:nvSpPr>
      <dsp:spPr>
        <a:xfrm>
          <a:off x="411259" y="4021431"/>
          <a:ext cx="5757634" cy="856080"/>
        </a:xfrm>
        <a:prstGeom prst="roundRect">
          <a:avLst/>
        </a:prstGeom>
        <a:solidFill>
          <a:schemeClr val="tx2">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625" tIns="0" rIns="217625" bIns="0" numCol="1" spcCol="1270" anchor="ctr" anchorCtr="0">
          <a:noAutofit/>
        </a:bodyPr>
        <a:lstStyle/>
        <a:p>
          <a:pPr lvl="0" algn="l" defTabSz="889000">
            <a:lnSpc>
              <a:spcPct val="90000"/>
            </a:lnSpc>
            <a:spcBef>
              <a:spcPct val="0"/>
            </a:spcBef>
            <a:spcAft>
              <a:spcPct val="35000"/>
            </a:spcAft>
          </a:pPr>
          <a:r>
            <a:rPr lang="en-US" sz="2000" b="1" kern="1200" dirty="0">
              <a:latin typeface="Arial" panose="020B0604020202020204" pitchFamily="34" charset="0"/>
              <a:cs typeface="Arial" panose="020B0604020202020204" pitchFamily="34" charset="0"/>
            </a:rPr>
            <a:t>Recommendations</a:t>
          </a:r>
        </a:p>
      </dsp:txBody>
      <dsp:txXfrm>
        <a:off x="453049" y="4063221"/>
        <a:ext cx="5674054"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285" tIns="45642" rIns="91285" bIns="45642" rtlCol="0"/>
          <a:lstStyle>
            <a:lvl1pPr algn="l">
              <a:defRPr sz="1200"/>
            </a:lvl1pPr>
          </a:lstStyle>
          <a:p>
            <a:endParaRPr lang="en-ZA"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285" tIns="45642" rIns="91285" bIns="45642" rtlCol="0"/>
          <a:lstStyle>
            <a:lvl1pPr algn="r">
              <a:defRPr sz="1200"/>
            </a:lvl1pPr>
          </a:lstStyle>
          <a:p>
            <a:fld id="{CA27EB08-0226-4DC5-80F5-95034E6E4A50}" type="datetimeFigureOut">
              <a:rPr lang="en-ZA" smtClean="0"/>
              <a:pPr/>
              <a:t>2020/10/29</a:t>
            </a:fld>
            <a:endParaRPr lang="en-ZA"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1285" tIns="45642" rIns="91285" bIns="45642"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285" tIns="45642" rIns="91285" bIns="45642" rtlCol="0" anchor="b"/>
          <a:lstStyle>
            <a:lvl1pPr algn="r">
              <a:defRPr sz="1200"/>
            </a:lvl1pPr>
          </a:lstStyle>
          <a:p>
            <a:fld id="{4BE83E7B-A1AE-4A35-A880-05928AD425C2}" type="slidenum">
              <a:rPr lang="en-ZA" smtClean="0"/>
              <a:pPr/>
              <a:t>‹#›</a:t>
            </a:fld>
            <a:endParaRPr lang="en-ZA" dirty="0"/>
          </a:p>
        </p:txBody>
      </p:sp>
    </p:spTree>
    <p:extLst>
      <p:ext uri="{BB962C8B-B14F-4D97-AF65-F5344CB8AC3E}">
        <p14:creationId xmlns:p14="http://schemas.microsoft.com/office/powerpoint/2010/main" xmlns="" val="3420730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285" tIns="45642" rIns="91285" bIns="45642" rtlCol="0"/>
          <a:lstStyle>
            <a:lvl1pPr algn="l">
              <a:defRPr sz="1200"/>
            </a:lvl1pPr>
          </a:lstStyle>
          <a:p>
            <a:endParaRPr lang="en-ZA" dirty="0"/>
          </a:p>
        </p:txBody>
      </p:sp>
      <p:sp>
        <p:nvSpPr>
          <p:cNvPr id="3" name="Date Placeholder 2"/>
          <p:cNvSpPr>
            <a:spLocks noGrp="1"/>
          </p:cNvSpPr>
          <p:nvPr>
            <p:ph type="dt" idx="1"/>
          </p:nvPr>
        </p:nvSpPr>
        <p:spPr>
          <a:xfrm>
            <a:off x="3970938" y="0"/>
            <a:ext cx="3037840" cy="464820"/>
          </a:xfrm>
          <a:prstGeom prst="rect">
            <a:avLst/>
          </a:prstGeom>
        </p:spPr>
        <p:txBody>
          <a:bodyPr vert="horz" lIns="91285" tIns="45642" rIns="91285" bIns="45642" rtlCol="0"/>
          <a:lstStyle>
            <a:lvl1pPr algn="r">
              <a:defRPr sz="1200"/>
            </a:lvl1pPr>
          </a:lstStyle>
          <a:p>
            <a:fld id="{FD837CA6-C3F8-4E16-8088-B24DECDBDBCE}" type="datetimeFigureOut">
              <a:rPr lang="en-ZA" smtClean="0"/>
              <a:pPr/>
              <a:t>2020/10/29</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85" tIns="45642" rIns="91285" bIns="45642"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285" tIns="45642" rIns="91285" bIns="456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285" tIns="45642" rIns="91285" bIns="45642"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285" tIns="45642" rIns="91285" bIns="45642" rtlCol="0" anchor="b"/>
          <a:lstStyle>
            <a:lvl1pPr algn="r">
              <a:defRPr sz="1200"/>
            </a:lvl1pPr>
          </a:lstStyle>
          <a:p>
            <a:fld id="{237F8592-633F-440F-8469-923C65C53A94}" type="slidenum">
              <a:rPr lang="en-ZA" smtClean="0"/>
              <a:pPr/>
              <a:t>‹#›</a:t>
            </a:fld>
            <a:endParaRPr lang="en-ZA" dirty="0"/>
          </a:p>
        </p:txBody>
      </p:sp>
    </p:spTree>
    <p:extLst>
      <p:ext uri="{BB962C8B-B14F-4D97-AF65-F5344CB8AC3E}">
        <p14:creationId xmlns:p14="http://schemas.microsoft.com/office/powerpoint/2010/main" xmlns="" val="2572824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F3276CB9-397F-430E-BCA8-8709421FA1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a:extLst>
              <a:ext uri="{FF2B5EF4-FFF2-40B4-BE49-F238E27FC236}">
                <a16:creationId xmlns:a16="http://schemas.microsoft.com/office/drawing/2014/main" xmlns="" id="{74437010-C844-4239-81BE-CE6CEA5AA53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a:extLst>
              <a:ext uri="{FF2B5EF4-FFF2-40B4-BE49-F238E27FC236}">
                <a16:creationId xmlns:a16="http://schemas.microsoft.com/office/drawing/2014/main" xmlns="" id="{BF1CD7F4-7A35-453E-A5D6-43211BE99EF1}"/>
              </a:ext>
            </a:extLst>
          </p:cNvPr>
          <p:cNvSpPr>
            <a:spLocks noGrp="1"/>
          </p:cNvSpPr>
          <p:nvPr>
            <p:ph type="sldNum" sz="quarter" idx="5"/>
          </p:nvPr>
        </p:nvSpPr>
        <p:spPr/>
        <p:txBody>
          <a:bodyPr/>
          <a:lstStyle/>
          <a:p>
            <a:pPr>
              <a:defRPr/>
            </a:pPr>
            <a:fld id="{9D0A3DBF-EE94-4231-94CC-1E3BFB7C047B}" type="slidenum">
              <a:rPr lang="en-US" smtClean="0"/>
              <a:pPr>
                <a:defRPr/>
              </a:pPr>
              <a:t>2</a:t>
            </a:fld>
            <a:endParaRPr lang="en-US" dirty="0"/>
          </a:p>
        </p:txBody>
      </p:sp>
    </p:spTree>
    <p:extLst>
      <p:ext uri="{BB962C8B-B14F-4D97-AF65-F5344CB8AC3E}">
        <p14:creationId xmlns:p14="http://schemas.microsoft.com/office/powerpoint/2010/main" xmlns="" val="216072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75B5A-3040-4CFF-8A40-A5DAA6D1A11F}" type="slidenum">
              <a:rPr lang="en-US" smtClean="0"/>
              <a:pPr/>
              <a:t>22</a:t>
            </a:fld>
            <a:endParaRPr lang="en-US" dirty="0"/>
          </a:p>
        </p:txBody>
      </p:sp>
    </p:spTree>
    <p:extLst>
      <p:ext uri="{BB962C8B-B14F-4D97-AF65-F5344CB8AC3E}">
        <p14:creationId xmlns:p14="http://schemas.microsoft.com/office/powerpoint/2010/main" xmlns="" val="931459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Tree>
    <p:extLst>
      <p:ext uri="{BB962C8B-B14F-4D97-AF65-F5344CB8AC3E}">
        <p14:creationId xmlns:p14="http://schemas.microsoft.com/office/powerpoint/2010/main" xmlns="" val="9470457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1"/>
            <a:ext cx="8013659" cy="33431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Tree>
    <p:extLst>
      <p:ext uri="{BB962C8B-B14F-4D97-AF65-F5344CB8AC3E}">
        <p14:creationId xmlns:p14="http://schemas.microsoft.com/office/powerpoint/2010/main" xmlns="" val="400127855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13164"/>
            <a:ext cx="2057400" cy="47129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6354" y="1413164"/>
            <a:ext cx="5510645" cy="471299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
        <p:nvSpPr>
          <p:cNvPr id="7" name="Title 1">
            <a:extLst>
              <a:ext uri="{FF2B5EF4-FFF2-40B4-BE49-F238E27FC236}">
                <a16:creationId xmlns:a16="http://schemas.microsoft.com/office/drawing/2014/main" xmlns="" id="{225ACE83-0F60-CC47-802A-4D891EAD32D2}"/>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50680232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7180" y="935182"/>
            <a:ext cx="8013659" cy="325577"/>
          </a:xfrm>
        </p:spPr>
        <p:txBody>
          <a:bodyPr/>
          <a:lstStyle/>
          <a:p>
            <a:r>
              <a:rPr lang="en-US" dirty="0"/>
              <a:t>Click to edit Master title style</a:t>
            </a:r>
          </a:p>
        </p:txBody>
      </p:sp>
      <p:sp>
        <p:nvSpPr>
          <p:cNvPr id="3" name="Content Placeholder 2"/>
          <p:cNvSpPr>
            <a:spLocks noGrp="1"/>
          </p:cNvSpPr>
          <p:nvPr>
            <p:ph idx="1"/>
          </p:nvPr>
        </p:nvSpPr>
        <p:spPr>
          <a:xfrm>
            <a:off x="1007180" y="1412384"/>
            <a:ext cx="8013659" cy="51208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538912"/>
            <a:ext cx="2133600" cy="365125"/>
          </a:xfrm>
          <a:prstGeom prst="rect">
            <a:avLst/>
          </a:prstGeom>
        </p:spPr>
        <p:txBody>
          <a:bodyPr/>
          <a:lstStyle>
            <a:lvl1pPr>
              <a:defRPr sz="1400"/>
            </a:lvl1pPr>
          </a:lstStyle>
          <a:p>
            <a:r>
              <a:rPr lang="en-US" dirty="0"/>
              <a:t>13</a:t>
            </a:r>
            <a:r>
              <a:rPr lang="en-US" baseline="30000" dirty="0"/>
              <a:t>th</a:t>
            </a:r>
            <a:r>
              <a:rPr lang="en-US" dirty="0"/>
              <a:t> June 2014</a:t>
            </a:r>
          </a:p>
        </p:txBody>
      </p:sp>
      <p:sp>
        <p:nvSpPr>
          <p:cNvPr id="5" name="Footer Placeholder 4"/>
          <p:cNvSpPr>
            <a:spLocks noGrp="1"/>
          </p:cNvSpPr>
          <p:nvPr>
            <p:ph type="ftr" sz="quarter" idx="11"/>
          </p:nvPr>
        </p:nvSpPr>
        <p:spPr>
          <a:xfrm>
            <a:off x="3514163" y="6533216"/>
            <a:ext cx="2895600" cy="365125"/>
          </a:xfrm>
          <a:prstGeom prst="rect">
            <a:avLst/>
          </a:prstGeom>
        </p:spPr>
        <p:txBody>
          <a:bodyPr/>
          <a:lstStyle>
            <a:lvl1pPr algn="ctr">
              <a:defRPr sz="1400"/>
            </a:lvl1pPr>
          </a:lstStyle>
          <a:p>
            <a:r>
              <a:rPr lang="en-US" dirty="0"/>
              <a:t>OoP SOPA input</a:t>
            </a:r>
          </a:p>
        </p:txBody>
      </p:sp>
      <p:sp>
        <p:nvSpPr>
          <p:cNvPr id="6" name="Slide Number Placeholder 5"/>
          <p:cNvSpPr>
            <a:spLocks noGrp="1"/>
          </p:cNvSpPr>
          <p:nvPr>
            <p:ph type="sldNum" sz="quarter" idx="12"/>
          </p:nvPr>
        </p:nvSpPr>
        <p:spPr>
          <a:xfrm>
            <a:off x="8646459" y="6546663"/>
            <a:ext cx="455062" cy="365125"/>
          </a:xfrm>
          <a:prstGeom prst="rect">
            <a:avLst/>
          </a:prstGeom>
        </p:spPr>
        <p:txBody>
          <a:bodyPr/>
          <a:lstStyle>
            <a:lvl1pPr>
              <a:defRPr sz="1400"/>
            </a:lvl1pPr>
          </a:lstStyle>
          <a:p>
            <a:fld id="{093862CD-2CE4-D846-9F15-15300DCE1BBC}" type="slidenum">
              <a:rPr lang="en-US" smtClean="0"/>
              <a:pPr/>
              <a:t>‹#›</a:t>
            </a:fld>
            <a:endParaRPr lang="en-US" dirty="0"/>
          </a:p>
        </p:txBody>
      </p:sp>
    </p:spTree>
    <p:extLst>
      <p:ext uri="{BB962C8B-B14F-4D97-AF65-F5344CB8AC3E}">
        <p14:creationId xmlns:p14="http://schemas.microsoft.com/office/powerpoint/2010/main" xmlns="" val="227492899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7136" y="353406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87136" y="170100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
        <p:nvSpPr>
          <p:cNvPr id="7" name="Title 1">
            <a:extLst>
              <a:ext uri="{FF2B5EF4-FFF2-40B4-BE49-F238E27FC236}">
                <a16:creationId xmlns:a16="http://schemas.microsoft.com/office/drawing/2014/main" xmlns="" id="{B63C3B79-85AB-484C-B635-28E848BDA4E5}"/>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203392515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7180" y="914758"/>
            <a:ext cx="8013659" cy="365125"/>
          </a:xfrm>
        </p:spPr>
        <p:txBody>
          <a:bodyPr/>
          <a:lstStyle/>
          <a:p>
            <a:r>
              <a:rPr lang="en-US" dirty="0"/>
              <a:t>Click to edit Master title style</a:t>
            </a:r>
          </a:p>
        </p:txBody>
      </p:sp>
      <p:sp>
        <p:nvSpPr>
          <p:cNvPr id="3" name="Content Placeholder 2"/>
          <p:cNvSpPr>
            <a:spLocks noGrp="1"/>
          </p:cNvSpPr>
          <p:nvPr>
            <p:ph sz="half" idx="1"/>
          </p:nvPr>
        </p:nvSpPr>
        <p:spPr>
          <a:xfrm>
            <a:off x="1007179" y="1600199"/>
            <a:ext cx="3834985"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98069" y="1600199"/>
            <a:ext cx="392277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Tree>
    <p:extLst>
      <p:ext uri="{BB962C8B-B14F-4D97-AF65-F5344CB8AC3E}">
        <p14:creationId xmlns:p14="http://schemas.microsoft.com/office/powerpoint/2010/main" xmlns="" val="73561641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0"/>
            <a:ext cx="8013659" cy="36512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7179" y="1724891"/>
            <a:ext cx="3866157" cy="449984"/>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07179" y="2174875"/>
            <a:ext cx="386615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29200" y="1724889"/>
            <a:ext cx="3983124" cy="44998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29200" y="2174875"/>
            <a:ext cx="398312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Tree>
    <p:extLst>
      <p:ext uri="{BB962C8B-B14F-4D97-AF65-F5344CB8AC3E}">
        <p14:creationId xmlns:p14="http://schemas.microsoft.com/office/powerpoint/2010/main" xmlns="" val="267465564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7180" y="925149"/>
            <a:ext cx="8013659" cy="365125"/>
          </a:xfrm>
        </p:spPr>
        <p:txBody>
          <a:body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Tree>
    <p:extLst>
      <p:ext uri="{BB962C8B-B14F-4D97-AF65-F5344CB8AC3E}">
        <p14:creationId xmlns:p14="http://schemas.microsoft.com/office/powerpoint/2010/main" xmlns="" val="378345400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
        <p:nvSpPr>
          <p:cNvPr id="5" name="Title 1">
            <a:extLst>
              <a:ext uri="{FF2B5EF4-FFF2-40B4-BE49-F238E27FC236}">
                <a16:creationId xmlns:a16="http://schemas.microsoft.com/office/drawing/2014/main" xmlns="" id="{45CE6F17-BA95-494B-91A3-DCBD76065520}"/>
              </a:ext>
            </a:extLst>
          </p:cNvPr>
          <p:cNvSpPr>
            <a:spLocks noGrp="1"/>
          </p:cNvSpPr>
          <p:nvPr>
            <p:ph type="title"/>
          </p:nvPr>
        </p:nvSpPr>
        <p:spPr>
          <a:xfrm>
            <a:off x="1007180" y="935182"/>
            <a:ext cx="8013659" cy="325577"/>
          </a:xfrm>
        </p:spPr>
        <p:txBody>
          <a:bodyPr/>
          <a:lstStyle/>
          <a:p>
            <a:r>
              <a:rPr lang="en-US" dirty="0"/>
              <a:t>Click to edit Master title style</a:t>
            </a:r>
          </a:p>
        </p:txBody>
      </p:sp>
    </p:spTree>
    <p:extLst>
      <p:ext uri="{BB962C8B-B14F-4D97-AF65-F5344CB8AC3E}">
        <p14:creationId xmlns:p14="http://schemas.microsoft.com/office/powerpoint/2010/main" xmlns="" val="183002828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6355" y="1435100"/>
            <a:ext cx="3699163" cy="365125"/>
          </a:xfrm>
        </p:spPr>
        <p:txBody>
          <a:bodyPr anchor="b"/>
          <a:lstStyle>
            <a:lvl1pPr algn="l">
              <a:defRPr sz="2000"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748649" y="1435100"/>
            <a:ext cx="4260268" cy="469106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66355" y="1800226"/>
            <a:ext cx="3699162" cy="43259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
        <p:nvSpPr>
          <p:cNvPr id="8" name="Title 1">
            <a:extLst>
              <a:ext uri="{FF2B5EF4-FFF2-40B4-BE49-F238E27FC236}">
                <a16:creationId xmlns:a16="http://schemas.microsoft.com/office/drawing/2014/main" xmlns="" id="{FDB4AA36-669E-864D-BF7E-6DED31BC9FB0}"/>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152506419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135" y="4800600"/>
            <a:ext cx="803217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135" y="1350817"/>
            <a:ext cx="8032173" cy="33767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87135" y="5367338"/>
            <a:ext cx="803217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pPr/>
              <a:t>10/29/2020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pPr/>
              <a:t>‹#›</a:t>
            </a:fld>
            <a:endParaRPr lang="en-US" dirty="0"/>
          </a:p>
        </p:txBody>
      </p:sp>
      <p:sp>
        <p:nvSpPr>
          <p:cNvPr id="8" name="Title 1">
            <a:extLst>
              <a:ext uri="{FF2B5EF4-FFF2-40B4-BE49-F238E27FC236}">
                <a16:creationId xmlns:a16="http://schemas.microsoft.com/office/drawing/2014/main" xmlns="" id="{D7581F9D-C64A-BB4C-8033-7795EA41917D}"/>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410536880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180" y="955964"/>
            <a:ext cx="8013659" cy="30313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007180" y="1412384"/>
            <a:ext cx="8013659" cy="525538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18076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xStyles>
    <p:title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2693" y="962741"/>
            <a:ext cx="7772400" cy="2835536"/>
          </a:xfrm>
        </p:spPr>
        <p:txBody>
          <a:bodyPr>
            <a:normAutofit/>
          </a:bodyPr>
          <a:lstStyle/>
          <a:p>
            <a:pPr algn="ctr">
              <a:defRPr/>
            </a:pPr>
            <a:r>
              <a:rPr lang="en-ZA" altLang="en-US" sz="2400" dirty="0">
                <a:solidFill>
                  <a:schemeClr val="bg1"/>
                </a:solidFill>
                <a:effectLst>
                  <a:outerShdw blurRad="38100" dist="38100" dir="2700000" algn="tl">
                    <a:srgbClr val="000000">
                      <a:alpha val="43137"/>
                    </a:srgbClr>
                  </a:outerShdw>
                </a:effectLst>
              </a:rPr>
              <a:t/>
            </a:r>
            <a:br>
              <a:rPr lang="en-ZA" altLang="en-US" sz="2400" dirty="0">
                <a:solidFill>
                  <a:schemeClr val="bg1"/>
                </a:solidFill>
                <a:effectLst>
                  <a:outerShdw blurRad="38100" dist="38100" dir="2700000" algn="tl">
                    <a:srgbClr val="000000">
                      <a:alpha val="43137"/>
                    </a:srgbClr>
                  </a:outerShdw>
                </a:effectLst>
              </a:rPr>
            </a:br>
            <a:r>
              <a:rPr lang="en-ZA" sz="2400" dirty="0">
                <a:solidFill>
                  <a:schemeClr val="bg1"/>
                </a:solidFill>
                <a:effectLst>
                  <a:outerShdw blurRad="38100" dist="38100" dir="2700000" algn="tl">
                    <a:srgbClr val="000000">
                      <a:alpha val="43137"/>
                    </a:srgbClr>
                  </a:outerShdw>
                </a:effectLst>
              </a:rPr>
              <a:t/>
            </a:r>
            <a:br>
              <a:rPr lang="en-ZA" sz="2400" dirty="0">
                <a:solidFill>
                  <a:schemeClr val="bg1"/>
                </a:solidFill>
                <a:effectLst>
                  <a:outerShdw blurRad="38100" dist="38100" dir="2700000" algn="tl">
                    <a:srgbClr val="000000">
                      <a:alpha val="43137"/>
                    </a:srgbClr>
                  </a:outerShdw>
                </a:effectLst>
              </a:rPr>
            </a:br>
            <a:r>
              <a:rPr lang="en-ZA" sz="2400" dirty="0">
                <a:solidFill>
                  <a:schemeClr val="bg1"/>
                </a:solidFill>
                <a:effectLst>
                  <a:outerShdw blurRad="38100" dist="38100" dir="2700000" algn="tl">
                    <a:srgbClr val="000000">
                      <a:alpha val="43137"/>
                    </a:srgbClr>
                  </a:outerShdw>
                </a:effectLst>
              </a:rPr>
              <a:t/>
            </a:r>
            <a:br>
              <a:rPr lang="en-ZA" sz="2400" dirty="0">
                <a:solidFill>
                  <a:schemeClr val="bg1"/>
                </a:solidFill>
                <a:effectLst>
                  <a:outerShdw blurRad="38100" dist="38100" dir="2700000" algn="tl">
                    <a:srgbClr val="000000">
                      <a:alpha val="43137"/>
                    </a:srgbClr>
                  </a:outerShdw>
                </a:effectLst>
              </a:rPr>
            </a:br>
            <a:endParaRPr lang="en-US" sz="2700" dirty="0">
              <a:solidFill>
                <a:schemeClr val="bg1"/>
              </a:solidFill>
            </a:endParaRPr>
          </a:p>
        </p:txBody>
      </p:sp>
      <p:sp>
        <p:nvSpPr>
          <p:cNvPr id="7" name="Subtitle 2">
            <a:extLst>
              <a:ext uri="{FF2B5EF4-FFF2-40B4-BE49-F238E27FC236}">
                <a16:creationId xmlns:a16="http://schemas.microsoft.com/office/drawing/2014/main" xmlns="" id="{9300F0FE-AF42-422C-A13B-FDCA45BEB24D}"/>
              </a:ext>
            </a:extLst>
          </p:cNvPr>
          <p:cNvSpPr txBox="1">
            <a:spLocks/>
          </p:cNvSpPr>
          <p:nvPr/>
        </p:nvSpPr>
        <p:spPr bwMode="auto">
          <a:xfrm>
            <a:off x="107277" y="715373"/>
            <a:ext cx="8251205" cy="4136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ctr">
              <a:buNone/>
            </a:pPr>
            <a:r>
              <a:rPr lang="en-US" sz="2400" b="1" dirty="0">
                <a:solidFill>
                  <a:schemeClr val="bg2"/>
                </a:solidFill>
              </a:rPr>
              <a:t>GAUTENG DEPARTMENT OF CO-OPERATIVE GOVERNANCE AND TRADITIONAL AFFAIRS </a:t>
            </a:r>
          </a:p>
          <a:p>
            <a:pPr algn="ctr" hangingPunct="0">
              <a:buNone/>
            </a:pPr>
            <a:endParaRPr lang="en-US" b="1" dirty="0">
              <a:solidFill>
                <a:schemeClr val="bg1"/>
              </a:solidFill>
            </a:endParaRPr>
          </a:p>
          <a:p>
            <a:pPr algn="ctr" hangingPunct="0">
              <a:buNone/>
            </a:pPr>
            <a:r>
              <a:rPr lang="en-US" sz="2400" b="1" dirty="0">
                <a:solidFill>
                  <a:schemeClr val="bg1"/>
                </a:solidFill>
              </a:rPr>
              <a:t>PROGRESS ON THE REFOCUSED S139 (1)(b) </a:t>
            </a:r>
          </a:p>
          <a:p>
            <a:pPr algn="ctr" hangingPunct="0">
              <a:buNone/>
            </a:pPr>
            <a:r>
              <a:rPr lang="en-US" sz="2400" b="1" dirty="0">
                <a:solidFill>
                  <a:schemeClr val="bg1"/>
                </a:solidFill>
              </a:rPr>
              <a:t>AND 139(5) INTERVENTION AT EMFULENI LOCAL MUNICIPALITY</a:t>
            </a:r>
          </a:p>
          <a:p>
            <a:pPr algn="ctr" hangingPunct="0">
              <a:buNone/>
            </a:pPr>
            <a:endParaRPr lang="en-US" sz="2400" b="1" dirty="0">
              <a:solidFill>
                <a:schemeClr val="bg1"/>
              </a:solidFill>
            </a:endParaRPr>
          </a:p>
          <a:p>
            <a:pPr algn="ctr" hangingPunct="0">
              <a:buNone/>
            </a:pPr>
            <a:r>
              <a:rPr lang="en-US" sz="2400" b="1" dirty="0">
                <a:solidFill>
                  <a:schemeClr val="bg1"/>
                </a:solidFill>
              </a:rPr>
              <a:t>PORTFOLIO COMMITTEE ON COGTA</a:t>
            </a:r>
          </a:p>
          <a:p>
            <a:pPr algn="ctr" hangingPunct="0">
              <a:buNone/>
            </a:pPr>
            <a:endParaRPr lang="en-US" sz="2400" b="1" dirty="0">
              <a:solidFill>
                <a:schemeClr val="bg1"/>
              </a:solidFill>
            </a:endParaRPr>
          </a:p>
          <a:p>
            <a:pPr algn="ctr" hangingPunct="0">
              <a:buNone/>
            </a:pPr>
            <a:r>
              <a:rPr lang="en-US" sz="2400" b="1" dirty="0">
                <a:solidFill>
                  <a:schemeClr val="bg1"/>
                </a:solidFill>
              </a:rPr>
              <a:t>27 OCTOBER 2020</a:t>
            </a:r>
          </a:p>
          <a:p>
            <a:pPr algn="ctr" hangingPunct="0">
              <a:buNone/>
            </a:pPr>
            <a:endParaRPr lang="en-US" sz="2400" b="1" dirty="0">
              <a:solidFill>
                <a:schemeClr val="bg1"/>
              </a:solidFill>
            </a:endParaRPr>
          </a:p>
          <a:p>
            <a:pPr algn="ctr" hangingPunct="0">
              <a:buNone/>
            </a:pPr>
            <a:endParaRPr lang="en-US" sz="2400" dirty="0">
              <a:solidFill>
                <a:schemeClr val="bg1"/>
              </a:solidFill>
            </a:endParaRPr>
          </a:p>
        </p:txBody>
      </p:sp>
    </p:spTree>
    <p:extLst>
      <p:ext uri="{BB962C8B-B14F-4D97-AF65-F5344CB8AC3E}">
        <p14:creationId xmlns:p14="http://schemas.microsoft.com/office/powerpoint/2010/main" xmlns="" val="346695833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r>
              <a:rPr lang="en-ZA" sz="1400" dirty="0"/>
              <a:t>ADMINISTRATOR’S TORs AND SUMMARY OF KEY ACHIEVEMENTS </a:t>
            </a:r>
            <a:endParaRPr lang="en-ZA" sz="2000" dirty="0"/>
          </a:p>
        </p:txBody>
      </p:sp>
      <p:sp>
        <p:nvSpPr>
          <p:cNvPr id="3" name="Content Placeholder 2"/>
          <p:cNvSpPr>
            <a:spLocks noGrp="1"/>
          </p:cNvSpPr>
          <p:nvPr>
            <p:ph idx="1"/>
          </p:nvPr>
        </p:nvSpPr>
        <p:spPr>
          <a:xfrm>
            <a:off x="661182" y="1378634"/>
            <a:ext cx="8217775" cy="5168029"/>
          </a:xfrm>
        </p:spPr>
        <p:txBody>
          <a:bodyPr>
            <a:noAutofit/>
          </a:bodyPr>
          <a:lstStyle/>
          <a:p>
            <a:pPr hangingPunct="0"/>
            <a:r>
              <a:rPr lang="en-US" sz="1600" dirty="0"/>
              <a:t>The assessment of the performance of the municipality has shown regression of the Municipality in fulfilling its executive obligations in terms of the Constitution and legislation. The department has decided to continue the intervention with a refocused approach to address the following three specific areas: </a:t>
            </a:r>
          </a:p>
          <a:p>
            <a:pPr hangingPunct="0"/>
            <a:endParaRPr lang="en-US" sz="1600" dirty="0"/>
          </a:p>
          <a:p>
            <a:pPr lvl="1" indent="-342900" hangingPunct="0">
              <a:buFont typeface="Wingdings" panose="05000000000000000000" pitchFamily="2" charset="2"/>
              <a:buChar char="ü"/>
            </a:pPr>
            <a:r>
              <a:rPr lang="en-US" sz="1600" dirty="0"/>
              <a:t>Supply chain management; </a:t>
            </a:r>
          </a:p>
          <a:p>
            <a:pPr lvl="1" indent="-342900" hangingPunct="0">
              <a:buFont typeface="Wingdings" panose="05000000000000000000" pitchFamily="2" charset="2"/>
              <a:buChar char="ü"/>
            </a:pPr>
            <a:r>
              <a:rPr lang="en-US" sz="1600" dirty="0"/>
              <a:t>Finance; and</a:t>
            </a:r>
          </a:p>
          <a:p>
            <a:pPr lvl="1" indent="-342900" hangingPunct="0">
              <a:buFont typeface="Wingdings" panose="05000000000000000000" pitchFamily="2" charset="2"/>
              <a:buChar char="ü"/>
            </a:pPr>
            <a:r>
              <a:rPr lang="en-US" sz="1600" dirty="0"/>
              <a:t>Infrastructure/Service delivery</a:t>
            </a:r>
            <a:r>
              <a:rPr lang="en-US" sz="2400" dirty="0"/>
              <a:t>. </a:t>
            </a:r>
          </a:p>
          <a:p>
            <a:pPr hangingPunct="0">
              <a:buFont typeface="Wingdings" panose="05000000000000000000" pitchFamily="2" charset="2"/>
              <a:buChar char="§"/>
            </a:pPr>
            <a:r>
              <a:rPr lang="en-US" sz="1600" dirty="0"/>
              <a:t>The Lead administrator along with the three (3) team administrators have been appointed;</a:t>
            </a:r>
          </a:p>
          <a:p>
            <a:pPr hangingPunct="0">
              <a:buFont typeface="Wingdings" panose="05000000000000000000" pitchFamily="2" charset="2"/>
              <a:buChar char="§"/>
            </a:pPr>
            <a:r>
              <a:rPr lang="en-US" sz="1600" dirty="0"/>
              <a:t>Work streams resuscitated on the five pillar, chaired by the Municipality`s EDs, these are convened weekly on Tuesdays;</a:t>
            </a:r>
          </a:p>
          <a:p>
            <a:pPr hangingPunct="0">
              <a:buFont typeface="Wingdings" panose="05000000000000000000" pitchFamily="2" charset="2"/>
              <a:buChar char="§"/>
            </a:pPr>
            <a:r>
              <a:rPr lang="en-US" sz="1600" dirty="0"/>
              <a:t>MAYCO/MEC convenes weekly  on Thursdays receiving reports from the work Streams,</a:t>
            </a:r>
          </a:p>
          <a:p>
            <a:pPr hangingPunct="0">
              <a:buFont typeface="Wingdings" panose="05000000000000000000" pitchFamily="2" charset="2"/>
              <a:buChar char="§"/>
            </a:pPr>
            <a:r>
              <a:rPr lang="en-US" sz="1600" dirty="0"/>
              <a:t>FRP meeting also convene on Mondays to review progress on implementation</a:t>
            </a:r>
            <a:r>
              <a:rPr lang="en-US" sz="1600" dirty="0" smtClean="0"/>
              <a:t>.</a:t>
            </a:r>
          </a:p>
          <a:p>
            <a:pPr hangingPunct="0">
              <a:buFont typeface="Wingdings" panose="05000000000000000000" pitchFamily="2" charset="2"/>
              <a:buChar char="§"/>
            </a:pPr>
            <a:r>
              <a:rPr lang="en-US" sz="1600" dirty="0" smtClean="0"/>
              <a:t>Service delivery war room which is convened every Friday. </a:t>
            </a:r>
          </a:p>
          <a:p>
            <a:pPr hangingPunct="0">
              <a:buFont typeface="Wingdings" panose="05000000000000000000" pitchFamily="2" charset="2"/>
              <a:buChar char="§"/>
            </a:pPr>
            <a:r>
              <a:rPr lang="en-US" sz="1600" dirty="0" smtClean="0"/>
              <a:t>Strategy had been developed on the land invasion </a:t>
            </a:r>
            <a:endParaRPr lang="en-US" sz="1600" dirty="0"/>
          </a:p>
          <a:p>
            <a:pPr hangingPunct="0">
              <a:buFont typeface="Wingdings" panose="05000000000000000000" pitchFamily="2" charset="2"/>
              <a:buChar char="§"/>
            </a:pPr>
            <a:r>
              <a:rPr lang="en-US" sz="1600" dirty="0"/>
              <a:t>Monthly Reports are prepared for EXCO, Minister, NCOP,SALGA and GPL.</a:t>
            </a:r>
          </a:p>
          <a:p>
            <a:pPr hangingPunct="0">
              <a:buFont typeface="Wingdings" panose="05000000000000000000" pitchFamily="2" charset="2"/>
              <a:buChar char="§"/>
            </a:pPr>
            <a:endParaRPr lang="en-US" sz="1600" dirty="0"/>
          </a:p>
          <a:p>
            <a:pPr hangingPunct="0">
              <a:buFont typeface="Wingdings" panose="05000000000000000000" pitchFamily="2" charset="2"/>
              <a:buChar char="§"/>
            </a:pPr>
            <a:endParaRPr lang="en-US" sz="1600" dirty="0"/>
          </a:p>
          <a:p>
            <a:pPr lvl="1" algn="just">
              <a:spcBef>
                <a:spcPts val="24"/>
              </a:spcBef>
              <a:buFont typeface="Wingdings" panose="05000000000000000000" pitchFamily="2" charset="2"/>
              <a:buChar char="§"/>
            </a:pPr>
            <a:endParaRPr lang="en-US" sz="2400" dirty="0">
              <a:solidFill>
                <a:prstClr val="black"/>
              </a:solidFill>
            </a:endParaRPr>
          </a:p>
          <a:p>
            <a:pPr lvl="1" algn="just">
              <a:spcBef>
                <a:spcPts val="24"/>
              </a:spcBef>
              <a:buFont typeface="Wingdings" panose="05000000000000000000" pitchFamily="2" charset="2"/>
              <a:buChar char="§"/>
            </a:pPr>
            <a:endParaRPr lang="en-US" sz="2400" dirty="0"/>
          </a:p>
          <a:p>
            <a:pPr algn="just"/>
            <a:endParaRPr lang="en-US" dirty="0"/>
          </a:p>
          <a:p>
            <a:pPr hangingPunct="0"/>
            <a:endParaRPr lang="en-US" sz="2800" dirty="0"/>
          </a:p>
          <a:p>
            <a:pPr lvl="0" hangingPunct="0"/>
            <a:endParaRPr lang="en-US" sz="2800" dirty="0"/>
          </a:p>
          <a:p>
            <a:pPr lvl="0" hangingPunct="0"/>
            <a:endParaRPr lang="en-US" sz="2800" dirty="0"/>
          </a:p>
          <a:p>
            <a:endParaRPr lang="en-ZA" sz="1400"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10</a:t>
            </a:fld>
            <a:endParaRPr lang="en-US" dirty="0"/>
          </a:p>
        </p:txBody>
      </p:sp>
    </p:spTree>
    <p:extLst>
      <p:ext uri="{BB962C8B-B14F-4D97-AF65-F5344CB8AC3E}">
        <p14:creationId xmlns:p14="http://schemas.microsoft.com/office/powerpoint/2010/main" xmlns="" val="73152161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r>
              <a:rPr lang="en-ZA" sz="1400" dirty="0"/>
              <a:t>SUMMARY OF KEY ACHIEVEMENTS- WORKSTREAM </a:t>
            </a:r>
            <a:endParaRPr lang="en-ZA" altLang="en-US" sz="2000" b="1" dirty="0"/>
          </a:p>
        </p:txBody>
      </p:sp>
      <p:sp>
        <p:nvSpPr>
          <p:cNvPr id="2" name="Content Placeholder 1"/>
          <p:cNvSpPr>
            <a:spLocks noGrp="1"/>
          </p:cNvSpPr>
          <p:nvPr>
            <p:ph idx="1"/>
          </p:nvPr>
        </p:nvSpPr>
        <p:spPr>
          <a:xfrm>
            <a:off x="253218" y="1412875"/>
            <a:ext cx="8766957" cy="5445125"/>
          </a:xfrm>
        </p:spPr>
        <p:txBody>
          <a:bodyPr>
            <a:normAutofit fontScale="92500" lnSpcReduction="10000"/>
          </a:bodyPr>
          <a:lstStyle/>
          <a:p>
            <a:pPr>
              <a:lnSpc>
                <a:spcPct val="170000"/>
              </a:lnSpc>
            </a:pPr>
            <a:r>
              <a:rPr lang="en-US" sz="1600" dirty="0"/>
              <a:t>The constitution of the work stream has been concluded with chairpersons appointed for each stream. </a:t>
            </a:r>
          </a:p>
          <a:p>
            <a:pPr>
              <a:lnSpc>
                <a:spcPct val="170000"/>
              </a:lnSpc>
            </a:pPr>
            <a:r>
              <a:rPr lang="en-US" sz="1600" dirty="0"/>
              <a:t>The weekly reporting that is monitored by the MEC &amp; MAYCO is based on the Administrator`s weekly workplan which is aligned to the Workstreams. </a:t>
            </a:r>
          </a:p>
          <a:p>
            <a:pPr marL="0" indent="0">
              <a:lnSpc>
                <a:spcPct val="170000"/>
              </a:lnSpc>
              <a:buNone/>
            </a:pPr>
            <a:endParaRPr lang="en-US" sz="1600" dirty="0"/>
          </a:p>
          <a:p>
            <a:pPr>
              <a:lnSpc>
                <a:spcPct val="170000"/>
              </a:lnSpc>
            </a:pPr>
            <a:r>
              <a:rPr lang="en-ZA" sz="1600" dirty="0"/>
              <a:t>A detailed FRP report has been compiled.</a:t>
            </a:r>
          </a:p>
          <a:p>
            <a:pPr>
              <a:lnSpc>
                <a:spcPct val="170000"/>
              </a:lnSpc>
            </a:pPr>
            <a:r>
              <a:rPr lang="en-ZA" sz="1600" dirty="0"/>
              <a:t>Summarised progress is provided below on the following areas:</a:t>
            </a:r>
            <a:endParaRPr lang="en-US" sz="1600" dirty="0"/>
          </a:p>
          <a:p>
            <a:pPr lvl="1">
              <a:lnSpc>
                <a:spcPct val="170000"/>
              </a:lnSpc>
              <a:buFont typeface="Wingdings" panose="05000000000000000000" pitchFamily="2" charset="2"/>
              <a:buChar char="Ø"/>
            </a:pPr>
            <a:r>
              <a:rPr lang="en-ZA" sz="1400" b="1" dirty="0"/>
              <a:t>Revenue Enhancement:  </a:t>
            </a:r>
          </a:p>
          <a:p>
            <a:pPr marL="800100" lvl="2" indent="0">
              <a:lnSpc>
                <a:spcPct val="170000"/>
              </a:lnSpc>
              <a:buNone/>
            </a:pPr>
            <a:r>
              <a:rPr lang="en-ZA" sz="1600" dirty="0"/>
              <a:t>A comprehensive plan has been developed and is currently being implemented. Support is being offered by through a revenue expert team and the Team Administrator;</a:t>
            </a:r>
            <a:endParaRPr lang="en-ZA" sz="1200" dirty="0"/>
          </a:p>
          <a:p>
            <a:pPr marL="400050" lvl="1" indent="0">
              <a:buNone/>
            </a:pPr>
            <a:endParaRPr lang="en-US" sz="1200" dirty="0"/>
          </a:p>
          <a:p>
            <a:pPr lvl="1" indent="-342900">
              <a:lnSpc>
                <a:spcPct val="170000"/>
              </a:lnSpc>
              <a:buFont typeface="Wingdings" panose="05000000000000000000" pitchFamily="2" charset="2"/>
              <a:buChar char="Ø"/>
            </a:pPr>
            <a:r>
              <a:rPr lang="en-ZA" sz="1600" dirty="0"/>
              <a:t>Revenue Management: Procedure and control document received on during September 2020 and discussed with the Head of Revenue and Standard Operating Procedures to be formulated.</a:t>
            </a:r>
            <a:endParaRPr lang="en-GB" sz="1400" dirty="0"/>
          </a:p>
          <a:p>
            <a:pPr marL="400050" lvl="1" indent="0">
              <a:buNone/>
            </a:pPr>
            <a:endParaRPr lang="en-US" sz="1200" dirty="0"/>
          </a:p>
          <a:p>
            <a:pPr algn="just"/>
            <a:endParaRPr lang="en-US" sz="500" dirty="0"/>
          </a:p>
        </p:txBody>
      </p:sp>
    </p:spTree>
    <p:extLst>
      <p:ext uri="{BB962C8B-B14F-4D97-AF65-F5344CB8AC3E}">
        <p14:creationId xmlns:p14="http://schemas.microsoft.com/office/powerpoint/2010/main" xmlns="" val="145691791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r>
              <a:rPr lang="en-ZA" sz="1400" dirty="0"/>
              <a:t>SUMMARY OF KEY ACHIEVEMENTS- WORKSTREAM </a:t>
            </a:r>
            <a:endParaRPr lang="en-ZA" altLang="en-US" sz="2000" b="1" dirty="0"/>
          </a:p>
        </p:txBody>
      </p:sp>
      <p:sp>
        <p:nvSpPr>
          <p:cNvPr id="2" name="Content Placeholder 1"/>
          <p:cNvSpPr>
            <a:spLocks noGrp="1"/>
          </p:cNvSpPr>
          <p:nvPr>
            <p:ph idx="1"/>
          </p:nvPr>
        </p:nvSpPr>
        <p:spPr>
          <a:xfrm>
            <a:off x="126609" y="1099600"/>
            <a:ext cx="8893566" cy="5478181"/>
          </a:xfrm>
        </p:spPr>
        <p:txBody>
          <a:bodyPr>
            <a:noAutofit/>
          </a:bodyPr>
          <a:lstStyle/>
          <a:p>
            <a:pPr>
              <a:lnSpc>
                <a:spcPct val="170000"/>
              </a:lnSpc>
              <a:buFont typeface="Wingdings" panose="05000000000000000000" pitchFamily="2" charset="2"/>
              <a:buChar char="Ø"/>
            </a:pPr>
            <a:r>
              <a:rPr lang="en-ZA" sz="1400" b="1" dirty="0"/>
              <a:t>Supply chain:</a:t>
            </a:r>
            <a:r>
              <a:rPr lang="en-ZA" sz="1400" dirty="0"/>
              <a:t> </a:t>
            </a:r>
          </a:p>
          <a:p>
            <a:pPr marL="685800" lvl="1">
              <a:lnSpc>
                <a:spcPct val="170000"/>
              </a:lnSpc>
              <a:buFont typeface="Arial" panose="020B0604020202020204" pitchFamily="34" charset="0"/>
              <a:buChar char="•"/>
            </a:pPr>
            <a:r>
              <a:rPr lang="en-ZA" sz="1400" dirty="0"/>
              <a:t>Supply chain processes have been centralised.</a:t>
            </a:r>
          </a:p>
          <a:p>
            <a:pPr marL="685800" lvl="1">
              <a:lnSpc>
                <a:spcPct val="170000"/>
              </a:lnSpc>
              <a:buFont typeface="Arial" panose="020B0604020202020204" pitchFamily="34" charset="0"/>
              <a:buChar char="•"/>
            </a:pPr>
            <a:r>
              <a:rPr lang="en-ZA" sz="1400" dirty="0"/>
              <a:t>The </a:t>
            </a:r>
            <a:r>
              <a:rPr lang="en-US" sz="1400" dirty="0">
                <a:cs typeface="Times New Roman" panose="02020603050405020304" pitchFamily="18" charset="0"/>
              </a:rPr>
              <a:t>establishment and composition of the interim Bid Committees is being finalized.</a:t>
            </a:r>
            <a:r>
              <a:rPr lang="en-ZA" sz="1400" dirty="0"/>
              <a:t> The Bid Committees are comprised of COGTA, Financial Advisor from National Treasury, Provincial Treasury, Sedibeng District Municipality and Emfuleni Local Municipality</a:t>
            </a:r>
          </a:p>
          <a:p>
            <a:pPr>
              <a:lnSpc>
                <a:spcPct val="170000"/>
              </a:lnSpc>
              <a:buFont typeface="Wingdings" panose="05000000000000000000" pitchFamily="2" charset="2"/>
              <a:buChar char="Ø"/>
            </a:pPr>
            <a:r>
              <a:rPr lang="en-US" sz="1400" b="1" dirty="0"/>
              <a:t>Financial Management and Viability:</a:t>
            </a:r>
          </a:p>
          <a:p>
            <a:pPr marL="685800" lvl="1">
              <a:lnSpc>
                <a:spcPct val="170000"/>
              </a:lnSpc>
              <a:buFont typeface="Arial" panose="020B0604020202020204" pitchFamily="34" charset="0"/>
              <a:buChar char="•"/>
            </a:pPr>
            <a:r>
              <a:rPr lang="en-ZA" sz="1400" dirty="0"/>
              <a:t>All budget related policies were reviewed in July 2020 and recommendation were submitted to the municipality for amendments, policies were approved by the Council.</a:t>
            </a:r>
          </a:p>
          <a:p>
            <a:pPr marL="685800" lvl="1">
              <a:lnSpc>
                <a:spcPct val="170000"/>
              </a:lnSpc>
              <a:buFont typeface="Arial" panose="020B0604020202020204" pitchFamily="34" charset="0"/>
              <a:buChar char="•"/>
            </a:pPr>
            <a:r>
              <a:rPr lang="en-ZA" sz="1400" dirty="0"/>
              <a:t>The municipality is taking stride to resolve the unfunded budget, initiatives to stop the many financial leakages are bearing fruit. </a:t>
            </a:r>
          </a:p>
          <a:p>
            <a:pPr marL="685800" lvl="1">
              <a:lnSpc>
                <a:spcPct val="170000"/>
              </a:lnSpc>
              <a:buFont typeface="Arial" panose="020B0604020202020204" pitchFamily="34" charset="0"/>
              <a:buChar char="•"/>
            </a:pPr>
            <a:r>
              <a:rPr lang="en-ZA" sz="1400" dirty="0"/>
              <a:t>Cost reflective tariffs are being developed and credit control measures introduced. Tightening the Financial controls and strengthen processes and systems to ensure adherence</a:t>
            </a:r>
          </a:p>
          <a:p>
            <a:pPr marL="685800" lvl="1">
              <a:lnSpc>
                <a:spcPct val="170000"/>
              </a:lnSpc>
              <a:buFont typeface="Arial" panose="020B0604020202020204" pitchFamily="34" charset="0"/>
              <a:buChar char="•"/>
            </a:pPr>
            <a:r>
              <a:rPr lang="en-ZA" sz="1400" dirty="0"/>
              <a:t>The municipality is in the process of finalising the budget readjustment and revised procurement plans. </a:t>
            </a:r>
            <a:r>
              <a:rPr lang="en-US" sz="1600" dirty="0"/>
              <a:t>  </a:t>
            </a:r>
          </a:p>
        </p:txBody>
      </p:sp>
    </p:spTree>
    <p:extLst>
      <p:ext uri="{BB962C8B-B14F-4D97-AF65-F5344CB8AC3E}">
        <p14:creationId xmlns:p14="http://schemas.microsoft.com/office/powerpoint/2010/main" xmlns="" val="305490487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905565"/>
            <a:ext cx="8013700" cy="427038"/>
          </a:xfrm>
        </p:spPr>
        <p:txBody>
          <a:bodyPr/>
          <a:lstStyle/>
          <a:p>
            <a:r>
              <a:rPr lang="en-ZA" sz="1400" dirty="0"/>
              <a:t>SUMMARY OF KEY ACHIEVEMENTS- WORKSTREAM </a:t>
            </a:r>
            <a:endParaRPr lang="en-ZA" altLang="en-US" sz="2000" b="1" dirty="0"/>
          </a:p>
        </p:txBody>
      </p:sp>
      <p:sp>
        <p:nvSpPr>
          <p:cNvPr id="2" name="Content Placeholder 1"/>
          <p:cNvSpPr>
            <a:spLocks noGrp="1"/>
          </p:cNvSpPr>
          <p:nvPr>
            <p:ph idx="1"/>
          </p:nvPr>
        </p:nvSpPr>
        <p:spPr>
          <a:xfrm>
            <a:off x="0" y="1332603"/>
            <a:ext cx="9020175" cy="5801598"/>
          </a:xfrm>
        </p:spPr>
        <p:txBody>
          <a:bodyPr>
            <a:normAutofit fontScale="25000" lnSpcReduction="20000"/>
          </a:bodyPr>
          <a:lstStyle/>
          <a:p>
            <a:pPr>
              <a:lnSpc>
                <a:spcPct val="170000"/>
              </a:lnSpc>
            </a:pPr>
            <a:r>
              <a:rPr lang="en-US" sz="7200" b="1" dirty="0"/>
              <a:t>Governance and Institutional Management: </a:t>
            </a:r>
          </a:p>
          <a:p>
            <a:pPr lvl="1">
              <a:lnSpc>
                <a:spcPct val="170000"/>
              </a:lnSpc>
              <a:buFont typeface="Wingdings" panose="05000000000000000000" pitchFamily="2" charset="2"/>
              <a:buChar char="ü"/>
            </a:pPr>
            <a:r>
              <a:rPr lang="en-ZA" sz="7200" dirty="0"/>
              <a:t>The issue of 14 outstanding labour disputes cases are in the process of being finalised. 9 cases were assessed and recommendations were made to settle them immediately. The other 5 cases were recommended to proceed as per code of conduct and labour laws of the Republic of South Africa. The organogram for the municipality has been developed and is in consultation with key stakeholders. All posts have been concluded including the appointment of the ED Infrastructure Services;</a:t>
            </a:r>
            <a:endParaRPr lang="en-US" sz="7200" dirty="0"/>
          </a:p>
          <a:p>
            <a:pPr hangingPunct="0">
              <a:lnSpc>
                <a:spcPct val="170000"/>
              </a:lnSpc>
            </a:pPr>
            <a:r>
              <a:rPr lang="en-US" sz="7200" b="1" dirty="0"/>
              <a:t>Basic Services, Service Delivery and Urban Planning Management: </a:t>
            </a:r>
          </a:p>
          <a:p>
            <a:pPr lvl="1" hangingPunct="0">
              <a:lnSpc>
                <a:spcPct val="170000"/>
              </a:lnSpc>
              <a:buFont typeface="Wingdings" panose="05000000000000000000" pitchFamily="2" charset="2"/>
              <a:buChar char="ü"/>
            </a:pPr>
            <a:r>
              <a:rPr lang="en-US" sz="7200" dirty="0"/>
              <a:t>A CAPEX performance management structure has been established and convenes bi-weekly to fast track Grant funded programmes such MIG, INEP, WSIG and EEDMS. The work on this strategy is hindered by severe shortages of funding to resolve most of the infrastructure challenges. </a:t>
            </a:r>
          </a:p>
          <a:p>
            <a:pPr marL="400050" lvl="1" indent="0">
              <a:buNone/>
            </a:pPr>
            <a:endParaRPr lang="en-US" sz="7200" dirty="0"/>
          </a:p>
          <a:p>
            <a:pPr algn="just"/>
            <a:endParaRPr lang="en-US" sz="1200" dirty="0"/>
          </a:p>
        </p:txBody>
      </p:sp>
    </p:spTree>
    <p:extLst>
      <p:ext uri="{BB962C8B-B14F-4D97-AF65-F5344CB8AC3E}">
        <p14:creationId xmlns:p14="http://schemas.microsoft.com/office/powerpoint/2010/main" xmlns="" val="58866046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r>
              <a:rPr lang="en-ZA" sz="1400" dirty="0"/>
              <a:t>SUMMARY OF KEY ACHIEVEMENTS- WORKSTREAM </a:t>
            </a:r>
            <a:endParaRPr lang="en-ZA" altLang="en-US" sz="2000" b="1" dirty="0"/>
          </a:p>
        </p:txBody>
      </p:sp>
      <p:sp>
        <p:nvSpPr>
          <p:cNvPr id="2" name="Content Placeholder 1"/>
          <p:cNvSpPr>
            <a:spLocks noGrp="1"/>
          </p:cNvSpPr>
          <p:nvPr>
            <p:ph idx="1"/>
          </p:nvPr>
        </p:nvSpPr>
        <p:spPr>
          <a:xfrm>
            <a:off x="883578" y="1321008"/>
            <a:ext cx="8136597" cy="5853515"/>
          </a:xfrm>
        </p:spPr>
        <p:txBody>
          <a:bodyPr>
            <a:noAutofit/>
          </a:bodyPr>
          <a:lstStyle/>
          <a:p>
            <a:pPr>
              <a:lnSpc>
                <a:spcPct val="170000"/>
              </a:lnSpc>
            </a:pPr>
            <a:r>
              <a:rPr lang="en-ZA" sz="1400" b="1" dirty="0"/>
              <a:t>Communications and Stakeholder Engagements:</a:t>
            </a:r>
            <a:endParaRPr lang="en-US" sz="1400" dirty="0"/>
          </a:p>
          <a:p>
            <a:pPr lvl="1">
              <a:buFont typeface="Wingdings" panose="05000000000000000000" pitchFamily="2" charset="2"/>
              <a:buChar char="ü"/>
            </a:pPr>
            <a:r>
              <a:rPr lang="en-ZA" sz="1400" dirty="0"/>
              <a:t>The office of the Municipal Manager in collaboration with the Executive Mayor has developed a stakeholder engagement programme and engagement with business Forums, NGO ETC </a:t>
            </a:r>
          </a:p>
          <a:p>
            <a:pPr lvl="1">
              <a:buFont typeface="Wingdings" panose="05000000000000000000" pitchFamily="2" charset="2"/>
              <a:buChar char="ü"/>
            </a:pPr>
            <a:r>
              <a:rPr lang="en-ZA" sz="1400" dirty="0"/>
              <a:t>There are initiatives to establish a call centre for receiving complaints from communities which will help in managing the loss of trust in communities.</a:t>
            </a:r>
          </a:p>
          <a:p>
            <a:pPr lvl="1">
              <a:buFont typeface="Wingdings" panose="05000000000000000000" pitchFamily="2" charset="2"/>
              <a:buChar char="ü"/>
            </a:pPr>
            <a:r>
              <a:rPr lang="en-ZA" sz="1400" dirty="0"/>
              <a:t>Review of the communication strategy is in progress</a:t>
            </a:r>
            <a:endParaRPr lang="en-US" sz="1400" dirty="0"/>
          </a:p>
          <a:p>
            <a:r>
              <a:rPr lang="en-US" sz="1400" b="1" dirty="0" smtClean="0"/>
              <a:t>Human </a:t>
            </a:r>
            <a:r>
              <a:rPr lang="en-US" sz="1400" b="1" dirty="0"/>
              <a:t>Settlements Mega Projects and Infrastructure Projects</a:t>
            </a:r>
          </a:p>
          <a:p>
            <a:pPr lvl="1">
              <a:lnSpc>
                <a:spcPct val="170000"/>
              </a:lnSpc>
              <a:buFont typeface="Wingdings" panose="05000000000000000000" pitchFamily="2" charset="2"/>
              <a:buChar char="ü"/>
            </a:pPr>
            <a:r>
              <a:rPr lang="en-US" sz="1400" dirty="0"/>
              <a:t>During the engagement held with Human Settlements on the 01</a:t>
            </a:r>
            <a:r>
              <a:rPr lang="en-US" sz="1400" baseline="30000" dirty="0"/>
              <a:t>st</a:t>
            </a:r>
            <a:r>
              <a:rPr lang="en-US" sz="1400" dirty="0"/>
              <a:t> September 2020 it was agreed that the following areas require an urgent intervention, namely;</a:t>
            </a:r>
          </a:p>
          <a:p>
            <a:pPr lvl="1">
              <a:lnSpc>
                <a:spcPct val="150000"/>
              </a:lnSpc>
              <a:buFont typeface="Wingdings" panose="05000000000000000000" pitchFamily="2" charset="2"/>
              <a:buChar char="ü"/>
            </a:pPr>
            <a:r>
              <a:rPr lang="en-US" sz="1400" dirty="0"/>
              <a:t>Daily land invasion and occupation of Gauteng Province owned land along the R82 Road, in Emfuleni Local Municipality.</a:t>
            </a:r>
          </a:p>
          <a:p>
            <a:pPr lvl="1">
              <a:lnSpc>
                <a:spcPct val="150000"/>
              </a:lnSpc>
              <a:buFont typeface="Wingdings" panose="05000000000000000000" pitchFamily="2" charset="2"/>
              <a:buChar char="ü"/>
            </a:pPr>
            <a:r>
              <a:rPr lang="en-US" sz="1400" dirty="0"/>
              <a:t>Disruption of Project Construction in Sebokeng  Ext 20.</a:t>
            </a:r>
          </a:p>
          <a:p>
            <a:pPr lvl="1">
              <a:lnSpc>
                <a:spcPct val="150000"/>
              </a:lnSpc>
              <a:buFont typeface="Wingdings" panose="05000000000000000000" pitchFamily="2" charset="2"/>
              <a:buChar char="ü"/>
            </a:pPr>
            <a:r>
              <a:rPr lang="en-US" sz="1400" dirty="0"/>
              <a:t>Construction Projects which are moving slowly in New Village Ext 20 and Ext 21.</a:t>
            </a:r>
          </a:p>
          <a:p>
            <a:pPr lvl="1"/>
            <a:r>
              <a:rPr lang="en-US" sz="1600" dirty="0"/>
              <a:t>New village contract has expired and the matter was presented at BAC on the 2</a:t>
            </a:r>
            <a:r>
              <a:rPr lang="en-US" sz="1600" baseline="30000" dirty="0"/>
              <a:t>nd</a:t>
            </a:r>
            <a:r>
              <a:rPr lang="en-US" sz="1600" dirty="0"/>
              <a:t> September 2020 and there is no construction yet at Ext 21.</a:t>
            </a:r>
            <a:endParaRPr lang="en-US" dirty="0"/>
          </a:p>
          <a:p>
            <a:endParaRPr lang="en-GB" sz="1400" dirty="0"/>
          </a:p>
          <a:p>
            <a:pPr marL="457200" lvl="1" indent="0" algn="just">
              <a:buNone/>
            </a:pPr>
            <a:r>
              <a:rPr lang="en-US" sz="1400" dirty="0"/>
              <a:t>  </a:t>
            </a:r>
          </a:p>
          <a:p>
            <a:pPr marL="0" indent="0" algn="just">
              <a:buNone/>
            </a:pPr>
            <a:endParaRPr lang="en-ZA" sz="1400" dirty="0"/>
          </a:p>
          <a:p>
            <a:pPr marL="0" indent="0" algn="just">
              <a:buNone/>
            </a:pPr>
            <a:endParaRPr lang="en-ZA" sz="1400" dirty="0"/>
          </a:p>
          <a:p>
            <a:pPr marL="0" indent="0" algn="just">
              <a:buNone/>
            </a:pPr>
            <a:endParaRPr lang="en-ZA" sz="1400" dirty="0"/>
          </a:p>
          <a:p>
            <a:pPr marL="0" indent="0" algn="just">
              <a:buNone/>
            </a:pPr>
            <a:endParaRPr lang="en-US" sz="1400" dirty="0"/>
          </a:p>
          <a:p>
            <a:pPr marL="0" indent="0" algn="just">
              <a:buNone/>
            </a:pPr>
            <a:endParaRPr lang="en-ZA" sz="1400" dirty="0"/>
          </a:p>
          <a:p>
            <a:pPr algn="just"/>
            <a:endParaRPr lang="en-US" sz="300" dirty="0"/>
          </a:p>
        </p:txBody>
      </p:sp>
    </p:spTree>
    <p:extLst>
      <p:ext uri="{BB962C8B-B14F-4D97-AF65-F5344CB8AC3E}">
        <p14:creationId xmlns:p14="http://schemas.microsoft.com/office/powerpoint/2010/main" xmlns="" val="134204381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pPr algn="ctr"/>
            <a:r>
              <a:rPr lang="en-ZA" sz="2000" dirty="0"/>
              <a:t>NEXT STEPS – REFOCUSED INTERVENTION  </a:t>
            </a:r>
            <a:endParaRPr lang="en-ZA" sz="2400" dirty="0"/>
          </a:p>
        </p:txBody>
      </p:sp>
      <p:sp>
        <p:nvSpPr>
          <p:cNvPr id="3" name="Content Placeholder 2"/>
          <p:cNvSpPr>
            <a:spLocks noGrp="1"/>
          </p:cNvSpPr>
          <p:nvPr>
            <p:ph idx="1"/>
          </p:nvPr>
        </p:nvSpPr>
        <p:spPr>
          <a:xfrm>
            <a:off x="211016" y="1378634"/>
            <a:ext cx="8809824" cy="5168029"/>
          </a:xfrm>
        </p:spPr>
        <p:txBody>
          <a:bodyPr>
            <a:noAutofit/>
          </a:bodyPr>
          <a:lstStyle/>
          <a:p>
            <a:pPr lvl="1" algn="just">
              <a:spcBef>
                <a:spcPts val="24"/>
              </a:spcBef>
              <a:buFont typeface="Wingdings" panose="05000000000000000000" pitchFamily="2" charset="2"/>
              <a:buChar char="§"/>
            </a:pPr>
            <a:endParaRPr lang="en-US" sz="1600" dirty="0">
              <a:solidFill>
                <a:prstClr val="black"/>
              </a:solidFill>
            </a:endParaRPr>
          </a:p>
          <a:p>
            <a:pPr lvl="1" algn="just">
              <a:spcBef>
                <a:spcPts val="24"/>
              </a:spcBef>
              <a:buFont typeface="Wingdings" panose="05000000000000000000" pitchFamily="2" charset="2"/>
              <a:buChar char="§"/>
            </a:pPr>
            <a:endParaRPr lang="en-US" sz="1600" dirty="0"/>
          </a:p>
          <a:p>
            <a:pPr algn="just"/>
            <a:endParaRPr lang="en-US" dirty="0"/>
          </a:p>
          <a:p>
            <a:pPr hangingPunct="0"/>
            <a:endParaRPr lang="en-US" sz="2800" dirty="0"/>
          </a:p>
          <a:p>
            <a:pPr lvl="0" hangingPunct="0"/>
            <a:endParaRPr lang="en-US" sz="2800" dirty="0"/>
          </a:p>
          <a:p>
            <a:pPr lvl="0" hangingPunct="0"/>
            <a:endParaRPr lang="en-US" sz="2800" dirty="0"/>
          </a:p>
          <a:p>
            <a:endParaRPr lang="en-ZA" sz="1400"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15</a:t>
            </a:fld>
            <a:endParaRPr lang="en-US" dirty="0"/>
          </a:p>
        </p:txBody>
      </p:sp>
      <p:graphicFrame>
        <p:nvGraphicFramePr>
          <p:cNvPr id="5" name="Table 4">
            <a:extLst>
              <a:ext uri="{FF2B5EF4-FFF2-40B4-BE49-F238E27FC236}">
                <a16:creationId xmlns:a16="http://schemas.microsoft.com/office/drawing/2014/main" xmlns="" id="{F2DFAEE9-2326-4702-BB26-F338F563316D}"/>
              </a:ext>
            </a:extLst>
          </p:cNvPr>
          <p:cNvGraphicFramePr>
            <a:graphicFrameLocks noGrp="1"/>
          </p:cNvGraphicFramePr>
          <p:nvPr>
            <p:extLst>
              <p:ext uri="{D42A27DB-BD31-4B8C-83A1-F6EECF244321}">
                <p14:modId xmlns:p14="http://schemas.microsoft.com/office/powerpoint/2010/main" xmlns="" val="3991974957"/>
              </p:ext>
            </p:extLst>
          </p:nvPr>
        </p:nvGraphicFramePr>
        <p:xfrm>
          <a:off x="1007180" y="1378634"/>
          <a:ext cx="8012995" cy="4763948"/>
        </p:xfrm>
        <a:graphic>
          <a:graphicData uri="http://schemas.openxmlformats.org/drawingml/2006/table">
            <a:tbl>
              <a:tblPr firstRow="1" firstCol="1" bandRow="1">
                <a:tableStyleId>{5C22544A-7EE6-4342-B048-85BDC9FD1C3A}</a:tableStyleId>
              </a:tblPr>
              <a:tblGrid>
                <a:gridCol w="1748890">
                  <a:extLst>
                    <a:ext uri="{9D8B030D-6E8A-4147-A177-3AD203B41FA5}">
                      <a16:colId xmlns:a16="http://schemas.microsoft.com/office/drawing/2014/main" xmlns="" val="1550880206"/>
                    </a:ext>
                  </a:extLst>
                </a:gridCol>
                <a:gridCol w="6264105">
                  <a:extLst>
                    <a:ext uri="{9D8B030D-6E8A-4147-A177-3AD203B41FA5}">
                      <a16:colId xmlns:a16="http://schemas.microsoft.com/office/drawing/2014/main" xmlns="" val="4284143261"/>
                    </a:ext>
                  </a:extLst>
                </a:gridCol>
              </a:tblGrid>
              <a:tr h="330896">
                <a:tc>
                  <a:txBody>
                    <a:bodyPr/>
                    <a:lstStyle/>
                    <a:p>
                      <a:pPr marL="0" marR="0" fontAlgn="auto" hangingPunct="0">
                        <a:lnSpc>
                          <a:spcPct val="115000"/>
                        </a:lnSpc>
                        <a:spcBef>
                          <a:spcPts val="0"/>
                        </a:spcBef>
                        <a:spcAft>
                          <a:spcPts val="0"/>
                        </a:spcAft>
                        <a:tabLst>
                          <a:tab pos="630555" algn="l"/>
                        </a:tabLst>
                      </a:pPr>
                      <a:r>
                        <a:rPr lang="en-ZA" sz="1050" kern="1200" dirty="0">
                          <a:effectLst/>
                        </a:rPr>
                        <a:t>KEY FOCUS AREAS</a:t>
                      </a:r>
                      <a:endParaRPr lang="en-US" sz="100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0" marR="0" fontAlgn="auto" hangingPunct="0">
                        <a:lnSpc>
                          <a:spcPct val="115000"/>
                        </a:lnSpc>
                        <a:spcBef>
                          <a:spcPts val="0"/>
                        </a:spcBef>
                        <a:spcAft>
                          <a:spcPts val="0"/>
                        </a:spcAft>
                        <a:tabLst>
                          <a:tab pos="630555" algn="l"/>
                        </a:tabLst>
                      </a:pPr>
                      <a:r>
                        <a:rPr lang="en-ZA" sz="1050" kern="1200" dirty="0">
                          <a:effectLst/>
                        </a:rPr>
                        <a:t>PROGRESS TO DATE</a:t>
                      </a:r>
                      <a:endParaRPr lang="en-US" sz="1000" dirty="0">
                        <a:effectLst/>
                        <a:latin typeface="Times New Roman" panose="02020603050405020304" pitchFamily="18" charset="0"/>
                        <a:ea typeface="Times New Roman" panose="02020603050405020304" pitchFamily="18" charset="0"/>
                      </a:endParaRPr>
                    </a:p>
                  </a:txBody>
                  <a:tcPr marL="13200" marR="13200" marT="8250" marB="0"/>
                </a:tc>
                <a:extLst>
                  <a:ext uri="{0D108BD9-81ED-4DB2-BD59-A6C34878D82A}">
                    <a16:rowId xmlns:a16="http://schemas.microsoft.com/office/drawing/2014/main" xmlns="" val="3485400232"/>
                  </a:ext>
                </a:extLst>
              </a:tr>
              <a:tr h="697054">
                <a:tc>
                  <a:txBody>
                    <a:bodyPr/>
                    <a:lstStyle/>
                    <a:p>
                      <a:pPr marL="0" marR="0" fontAlgn="auto" hangingPunct="1">
                        <a:lnSpc>
                          <a:spcPct val="115000"/>
                        </a:lnSpc>
                        <a:spcBef>
                          <a:spcPts val="0"/>
                        </a:spcBef>
                        <a:spcAft>
                          <a:spcPts val="800"/>
                        </a:spcAft>
                      </a:pPr>
                      <a:r>
                        <a:rPr lang="en-US" sz="1400" kern="1200" dirty="0">
                          <a:effectLst/>
                        </a:rPr>
                        <a:t>Supply Chain Management </a:t>
                      </a:r>
                      <a:endParaRPr lang="en-US" sz="1400" dirty="0">
                        <a:effectLst/>
                      </a:endParaRPr>
                    </a:p>
                    <a:p>
                      <a:pPr marL="0" marR="0" fontAlgn="auto" hangingPunct="1">
                        <a:lnSpc>
                          <a:spcPct val="115000"/>
                        </a:lnSpc>
                        <a:spcBef>
                          <a:spcPts val="0"/>
                        </a:spcBef>
                        <a:spcAft>
                          <a:spcPts val="800"/>
                        </a:spcAft>
                      </a:pPr>
                      <a:r>
                        <a:rPr lang="en-US" sz="1400" kern="1200" dirty="0">
                          <a:effectLst/>
                        </a:rPr>
                        <a:t> </a:t>
                      </a:r>
                      <a:endParaRPr lang="en-US" sz="140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A procurement plan was developed to give effect to the SDBIP for 2020/21 FY and align to available budget;</a:t>
                      </a:r>
                    </a:p>
                    <a:p>
                      <a:pPr marL="342900" marR="0" lvl="0" indent="-342900" algn="just" hangingPunct="0">
                        <a:lnSpc>
                          <a:spcPct val="115000"/>
                        </a:lnSpc>
                        <a:spcBef>
                          <a:spcPts val="0"/>
                        </a:spcBef>
                        <a:spcAft>
                          <a:spcPts val="0"/>
                        </a:spcAft>
                        <a:buFont typeface="Arial" panose="020B0604020202020204" pitchFamily="34" charset="0"/>
                        <a:buChar char="•"/>
                      </a:pPr>
                      <a:r>
                        <a:rPr lang="en-US" sz="1400" dirty="0" smtClean="0">
                          <a:effectLst/>
                        </a:rPr>
                        <a:t>The </a:t>
                      </a:r>
                      <a:r>
                        <a:rPr lang="en-US" sz="1400" dirty="0">
                          <a:effectLst/>
                        </a:rPr>
                        <a:t>Bid Evaluation and Adjudication have been constituted from the within the Sedibeng District</a:t>
                      </a:r>
                      <a:r>
                        <a:rPr lang="en-US" sz="1400" baseline="0" dirty="0">
                          <a:effectLst/>
                        </a:rPr>
                        <a:t> Municipality, additional measures to increase capacity to handle the backlog of bids is being considered- form additional committees; </a:t>
                      </a:r>
                    </a:p>
                    <a:p>
                      <a:pPr marL="342900" marR="0" lvl="0" indent="-342900" algn="just" hangingPunct="0">
                        <a:lnSpc>
                          <a:spcPct val="115000"/>
                        </a:lnSpc>
                        <a:spcBef>
                          <a:spcPts val="0"/>
                        </a:spcBef>
                        <a:spcAft>
                          <a:spcPts val="0"/>
                        </a:spcAft>
                        <a:buFont typeface="Arial" panose="020B0604020202020204" pitchFamily="34" charset="0"/>
                        <a:buChar char="•"/>
                      </a:pPr>
                      <a:r>
                        <a:rPr lang="en-US" sz="1400" baseline="0" dirty="0">
                          <a:effectLst/>
                        </a:rPr>
                        <a:t>There are forty four (44) bids awaiting evaluation and a programme has been developed to immediately  attend to these, some of the projects are twelve months late. However, the validity period has been extended. </a:t>
                      </a:r>
                      <a:endParaRPr lang="en-US" sz="1400" dirty="0">
                        <a:effectLst/>
                      </a:endParaRP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chemeClr val="tx1"/>
                        </a:solidFill>
                        <a:effectLst/>
                        <a:uLnTx/>
                        <a:uFillTx/>
                        <a:latin typeface="+mj-lt"/>
                        <a:ea typeface="Calibri" panose="020F0502020204030204" pitchFamily="34" charset="0"/>
                        <a:cs typeface="Times New Roman" panose="02020603050405020304" pitchFamily="18" charset="0"/>
                      </a:endParaRPr>
                    </a:p>
                  </a:txBody>
                  <a:tcPr marL="13200" marR="13200" marT="8250" marB="0"/>
                </a:tc>
                <a:extLst>
                  <a:ext uri="{0D108BD9-81ED-4DB2-BD59-A6C34878D82A}">
                    <a16:rowId xmlns:a16="http://schemas.microsoft.com/office/drawing/2014/main" xmlns="" val="3597994491"/>
                  </a:ext>
                </a:extLst>
              </a:tr>
              <a:tr h="1242625">
                <a:tc>
                  <a:txBody>
                    <a:bodyPr/>
                    <a:lstStyle/>
                    <a:p>
                      <a:pPr marL="0" marR="0" fontAlgn="auto" hangingPunct="1">
                        <a:lnSpc>
                          <a:spcPct val="115000"/>
                        </a:lnSpc>
                        <a:spcBef>
                          <a:spcPts val="0"/>
                        </a:spcBef>
                        <a:spcAft>
                          <a:spcPts val="800"/>
                        </a:spcAft>
                      </a:pPr>
                      <a:r>
                        <a:rPr lang="en-US" sz="1400" kern="1200" dirty="0">
                          <a:effectLst/>
                        </a:rPr>
                        <a:t>Pending Litigation cases and Labour matters</a:t>
                      </a:r>
                      <a:endParaRPr lang="en-US" sz="1400" dirty="0">
                        <a:effectLst/>
                      </a:endParaRPr>
                    </a:p>
                    <a:p>
                      <a:pPr marL="0" marR="0" fontAlgn="auto" hangingPunct="1">
                        <a:lnSpc>
                          <a:spcPct val="115000"/>
                        </a:lnSpc>
                        <a:spcBef>
                          <a:spcPts val="0"/>
                        </a:spcBef>
                        <a:spcAft>
                          <a:spcPts val="800"/>
                        </a:spcAft>
                      </a:pPr>
                      <a:r>
                        <a:rPr lang="en-US" sz="1400" kern="1200" dirty="0">
                          <a:effectLst/>
                        </a:rPr>
                        <a:t> </a:t>
                      </a:r>
                      <a:endParaRPr lang="en-US" sz="140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342900" marR="0" lvl="0" indent="-342900" algn="just" hangingPunct="0">
                        <a:lnSpc>
                          <a:spcPct val="115000"/>
                        </a:lnSpc>
                        <a:spcBef>
                          <a:spcPts val="0"/>
                        </a:spcBef>
                        <a:spcAft>
                          <a:spcPts val="0"/>
                        </a:spcAft>
                        <a:buFont typeface="Arial" panose="020B0604020202020204" pitchFamily="34" charset="0"/>
                        <a:buChar char="•"/>
                      </a:pPr>
                      <a:r>
                        <a:rPr lang="en-US" sz="1400" dirty="0">
                          <a:effectLst/>
                        </a:rPr>
                        <a:t>The litigation cases report was compiled, tabled and approved by the Corporate &amp; Governance Section 80 Committee meeting of the 7th July 2020. Fourteen (14) cases which were reviewed,</a:t>
                      </a:r>
                      <a:r>
                        <a:rPr lang="en-US" sz="1400" baseline="0" dirty="0">
                          <a:effectLst/>
                        </a:rPr>
                        <a:t> 9 are due for settlement and the remaining five (5) are to follow prescribed </a:t>
                      </a:r>
                      <a:r>
                        <a:rPr lang="en-US" sz="1400" baseline="0" dirty="0" err="1">
                          <a:effectLst/>
                        </a:rPr>
                        <a:t>labour</a:t>
                      </a:r>
                      <a:r>
                        <a:rPr lang="en-US" sz="1400" baseline="0" dirty="0">
                          <a:effectLst/>
                        </a:rPr>
                        <a:t> laws.</a:t>
                      </a:r>
                    </a:p>
                    <a:p>
                      <a:pPr marL="0" marR="0" lvl="0" indent="0" algn="just" hangingPunct="0">
                        <a:lnSpc>
                          <a:spcPct val="115000"/>
                        </a:lnSpc>
                        <a:spcBef>
                          <a:spcPts val="0"/>
                        </a:spcBef>
                        <a:spcAft>
                          <a:spcPts val="0"/>
                        </a:spcAft>
                        <a:buFont typeface="Arial" panose="020B0604020202020204" pitchFamily="34" charset="0"/>
                        <a:buNone/>
                      </a:pPr>
                      <a:r>
                        <a:rPr lang="en-US" sz="1400" dirty="0" smtClean="0">
                          <a:effectLst/>
                        </a:rPr>
                        <a:t>The </a:t>
                      </a:r>
                      <a:r>
                        <a:rPr lang="en-US" sz="1400" dirty="0">
                          <a:effectLst/>
                        </a:rPr>
                        <a:t>Legal</a:t>
                      </a:r>
                      <a:r>
                        <a:rPr lang="en-US" sz="1400" baseline="0" dirty="0">
                          <a:effectLst/>
                        </a:rPr>
                        <a:t> Sub- Committee established to address amongst other matters, the following: </a:t>
                      </a:r>
                      <a:endParaRPr lang="en-US" sz="1400" dirty="0">
                        <a:effectLst/>
                      </a:endParaRPr>
                    </a:p>
                    <a:p>
                      <a:pPr marL="342900" marR="0" lvl="0" indent="-342900" algn="just" hangingPunct="0">
                        <a:lnSpc>
                          <a:spcPct val="115000"/>
                        </a:lnSpc>
                        <a:spcBef>
                          <a:spcPts val="0"/>
                        </a:spcBef>
                        <a:spcAft>
                          <a:spcPts val="0"/>
                        </a:spcAft>
                        <a:buFont typeface="Arial" panose="020B0604020202020204" pitchFamily="34" charset="0"/>
                        <a:buChar char="•"/>
                      </a:pPr>
                      <a:r>
                        <a:rPr lang="en-US" sz="1400" b="0" dirty="0">
                          <a:solidFill>
                            <a:schemeClr val="tx1"/>
                          </a:solidFill>
                        </a:rPr>
                        <a:t>Cape Gate to discuss the Electricity Tariffs Application.</a:t>
                      </a:r>
                    </a:p>
                    <a:p>
                      <a:pPr marL="342900" marR="0" lvl="0" indent="-342900" algn="just" hangingPunct="0">
                        <a:lnSpc>
                          <a:spcPct val="115000"/>
                        </a:lnSpc>
                        <a:spcBef>
                          <a:spcPts val="0"/>
                        </a:spcBef>
                        <a:spcAft>
                          <a:spcPts val="0"/>
                        </a:spcAft>
                        <a:buFont typeface="Arial" panose="020B0604020202020204" pitchFamily="34" charset="0"/>
                        <a:buChar char="•"/>
                      </a:pPr>
                      <a:r>
                        <a:rPr lang="en-US" sz="1400" b="0" dirty="0">
                          <a:solidFill>
                            <a:schemeClr val="tx1"/>
                          </a:solidFill>
                        </a:rPr>
                        <a:t>Application to NERSA to revoke the electricity license of ELM.</a:t>
                      </a:r>
                    </a:p>
                    <a:p>
                      <a:pPr marL="342900" marR="0" lvl="0" indent="-342900" algn="just" hangingPunct="0">
                        <a:lnSpc>
                          <a:spcPct val="115000"/>
                        </a:lnSpc>
                        <a:spcBef>
                          <a:spcPts val="0"/>
                        </a:spcBef>
                        <a:spcAft>
                          <a:spcPts val="0"/>
                        </a:spcAft>
                        <a:buFont typeface="Arial" panose="020B0604020202020204" pitchFamily="34" charset="0"/>
                        <a:buChar char="•"/>
                      </a:pPr>
                      <a:endParaRPr lang="en-US" sz="1400" b="0" dirty="0">
                        <a:solidFill>
                          <a:schemeClr val="tx1"/>
                        </a:solidFill>
                      </a:endParaRPr>
                    </a:p>
                  </a:txBody>
                  <a:tcPr marL="13200" marR="13200" marT="8250" marB="0"/>
                </a:tc>
                <a:extLst>
                  <a:ext uri="{0D108BD9-81ED-4DB2-BD59-A6C34878D82A}">
                    <a16:rowId xmlns:a16="http://schemas.microsoft.com/office/drawing/2014/main" xmlns="" val="2631191469"/>
                  </a:ext>
                </a:extLst>
              </a:tr>
            </a:tbl>
          </a:graphicData>
        </a:graphic>
      </p:graphicFrame>
    </p:spTree>
    <p:extLst>
      <p:ext uri="{BB962C8B-B14F-4D97-AF65-F5344CB8AC3E}">
        <p14:creationId xmlns:p14="http://schemas.microsoft.com/office/powerpoint/2010/main" xmlns="" val="383952906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pPr algn="ctr"/>
            <a:r>
              <a:rPr lang="en-ZA" sz="2000" dirty="0"/>
              <a:t>INTERVENTION`s KEY FOCUS AREAS - PROGRESS</a:t>
            </a:r>
            <a:endParaRPr lang="en-ZA" sz="2400" dirty="0"/>
          </a:p>
        </p:txBody>
      </p:sp>
      <p:sp>
        <p:nvSpPr>
          <p:cNvPr id="3" name="Content Placeholder 2"/>
          <p:cNvSpPr>
            <a:spLocks noGrp="1"/>
          </p:cNvSpPr>
          <p:nvPr>
            <p:ph idx="1"/>
          </p:nvPr>
        </p:nvSpPr>
        <p:spPr>
          <a:xfrm>
            <a:off x="211016" y="1378634"/>
            <a:ext cx="8809824" cy="5168029"/>
          </a:xfrm>
        </p:spPr>
        <p:txBody>
          <a:bodyPr>
            <a:noAutofit/>
          </a:bodyPr>
          <a:lstStyle/>
          <a:p>
            <a:pPr marL="0" lvl="0" indent="0" hangingPunct="0">
              <a:buNone/>
            </a:pPr>
            <a:endParaRPr lang="en-US" sz="2800" dirty="0"/>
          </a:p>
          <a:p>
            <a:endParaRPr lang="en-ZA" sz="1400"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16</a:t>
            </a:fld>
            <a:endParaRPr lang="en-US" dirty="0"/>
          </a:p>
        </p:txBody>
      </p:sp>
      <p:graphicFrame>
        <p:nvGraphicFramePr>
          <p:cNvPr id="6" name="Table 5">
            <a:extLst>
              <a:ext uri="{FF2B5EF4-FFF2-40B4-BE49-F238E27FC236}">
                <a16:creationId xmlns:a16="http://schemas.microsoft.com/office/drawing/2014/main" xmlns="" id="{FDEB31FC-9609-4452-9AAA-542D92AA14FD}"/>
              </a:ext>
            </a:extLst>
          </p:cNvPr>
          <p:cNvGraphicFramePr>
            <a:graphicFrameLocks noGrp="1"/>
          </p:cNvGraphicFramePr>
          <p:nvPr>
            <p:extLst>
              <p:ext uri="{D42A27DB-BD31-4B8C-83A1-F6EECF244321}">
                <p14:modId xmlns:p14="http://schemas.microsoft.com/office/powerpoint/2010/main" xmlns="" val="430268533"/>
              </p:ext>
            </p:extLst>
          </p:nvPr>
        </p:nvGraphicFramePr>
        <p:xfrm>
          <a:off x="1007180" y="1378633"/>
          <a:ext cx="8094341" cy="4699629"/>
        </p:xfrm>
        <a:graphic>
          <a:graphicData uri="http://schemas.openxmlformats.org/drawingml/2006/table">
            <a:tbl>
              <a:tblPr firstRow="1" firstCol="1" bandRow="1">
                <a:tableStyleId>{5C22544A-7EE6-4342-B048-85BDC9FD1C3A}</a:tableStyleId>
              </a:tblPr>
              <a:tblGrid>
                <a:gridCol w="1766645">
                  <a:extLst>
                    <a:ext uri="{9D8B030D-6E8A-4147-A177-3AD203B41FA5}">
                      <a16:colId xmlns:a16="http://schemas.microsoft.com/office/drawing/2014/main" xmlns="" val="2340272924"/>
                    </a:ext>
                  </a:extLst>
                </a:gridCol>
                <a:gridCol w="6327696">
                  <a:extLst>
                    <a:ext uri="{9D8B030D-6E8A-4147-A177-3AD203B41FA5}">
                      <a16:colId xmlns:a16="http://schemas.microsoft.com/office/drawing/2014/main" xmlns="" val="1793589615"/>
                    </a:ext>
                  </a:extLst>
                </a:gridCol>
              </a:tblGrid>
              <a:tr h="331464">
                <a:tc>
                  <a:txBody>
                    <a:bodyPr/>
                    <a:lstStyle/>
                    <a:p>
                      <a:pPr marL="0" marR="0" fontAlgn="auto" hangingPunct="0">
                        <a:lnSpc>
                          <a:spcPct val="115000"/>
                        </a:lnSpc>
                        <a:spcBef>
                          <a:spcPts val="0"/>
                        </a:spcBef>
                        <a:spcAft>
                          <a:spcPts val="0"/>
                        </a:spcAft>
                        <a:tabLst>
                          <a:tab pos="630555" algn="l"/>
                        </a:tabLst>
                      </a:pPr>
                      <a:r>
                        <a:rPr lang="en-ZA" sz="1400" b="0" kern="1200" dirty="0">
                          <a:effectLst/>
                        </a:rPr>
                        <a:t>KEY FOCUS AREAS</a:t>
                      </a:r>
                      <a:endParaRPr lang="en-US" sz="1400" b="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0" marR="0" fontAlgn="auto" hangingPunct="0">
                        <a:lnSpc>
                          <a:spcPct val="115000"/>
                        </a:lnSpc>
                        <a:spcBef>
                          <a:spcPts val="0"/>
                        </a:spcBef>
                        <a:spcAft>
                          <a:spcPts val="0"/>
                        </a:spcAft>
                        <a:tabLst>
                          <a:tab pos="630555" algn="l"/>
                        </a:tabLst>
                      </a:pPr>
                      <a:r>
                        <a:rPr lang="en-ZA" sz="1400" b="0" kern="1200" dirty="0">
                          <a:effectLst/>
                        </a:rPr>
                        <a:t>PROGRESS TO DATE</a:t>
                      </a:r>
                      <a:endParaRPr lang="en-US" sz="1400" b="0" dirty="0">
                        <a:effectLst/>
                        <a:latin typeface="Times New Roman" panose="02020603050405020304" pitchFamily="18" charset="0"/>
                        <a:ea typeface="Times New Roman" panose="02020603050405020304" pitchFamily="18" charset="0"/>
                      </a:endParaRPr>
                    </a:p>
                  </a:txBody>
                  <a:tcPr marL="13200" marR="13200" marT="8250" marB="0"/>
                </a:tc>
                <a:extLst>
                  <a:ext uri="{0D108BD9-81ED-4DB2-BD59-A6C34878D82A}">
                    <a16:rowId xmlns:a16="http://schemas.microsoft.com/office/drawing/2014/main" xmlns="" val="2350742571"/>
                  </a:ext>
                </a:extLst>
              </a:tr>
              <a:tr h="4084647">
                <a:tc>
                  <a:txBody>
                    <a:bodyPr/>
                    <a:lstStyle/>
                    <a:p>
                      <a:pPr marL="0" marR="0" fontAlgn="auto" hangingPunct="1">
                        <a:lnSpc>
                          <a:spcPct val="115000"/>
                        </a:lnSpc>
                        <a:spcBef>
                          <a:spcPts val="0"/>
                        </a:spcBef>
                        <a:spcAft>
                          <a:spcPts val="800"/>
                        </a:spcAft>
                      </a:pPr>
                      <a:r>
                        <a:rPr lang="en-US" sz="1400" b="0" kern="1200"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Assessing contractual obligations &amp; Addressing Fraudulent, irregular and unauthorized Contract</a:t>
                      </a:r>
                      <a:endParaRPr lang="en-US" sz="1400" b="0" dirty="0">
                        <a:effectLst/>
                        <a:latin typeface="Times New Roman" panose="02020603050405020304" pitchFamily="18" charset="0"/>
                        <a:ea typeface="Times New Roman" panose="02020603050405020304" pitchFamily="18" charset="0"/>
                      </a:endParaRPr>
                    </a:p>
                  </a:txBody>
                  <a:tcPr marL="15240" marR="15240" marT="9525" marB="0"/>
                </a:tc>
                <a:tc>
                  <a:txBody>
                    <a:bodyPr/>
                    <a:lstStyle/>
                    <a:p>
                      <a:pPr marL="342900" marR="0" lvl="0" indent="-342900" algn="just" hangingPunct="0">
                        <a:spcBef>
                          <a:spcPts val="0"/>
                        </a:spcBef>
                        <a:spcAft>
                          <a:spcPts val="0"/>
                        </a:spcAft>
                        <a:buFont typeface="Arial" panose="020B0604020202020204" pitchFamily="34" charset="0"/>
                        <a:buChar char="•"/>
                      </a:pPr>
                      <a:r>
                        <a:rPr lang="en-US" sz="14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The assessment of services provider in terms of contractual performance is assessed one a year in terms of the APR and contract management and SCM policies have been approved by Council. </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hangingPunct="0">
                        <a:spcBef>
                          <a:spcPts val="0"/>
                        </a:spcBef>
                        <a:spcAft>
                          <a:spcPts val="0"/>
                        </a:spcAft>
                        <a:buFont typeface="Arial" panose="020B0604020202020204" pitchFamily="34" charset="0"/>
                        <a:buNone/>
                      </a:pPr>
                      <a:endParaRPr lang="en-US" sz="14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 hangingPunct="0">
                        <a:lnSpc>
                          <a:spcPct val="115000"/>
                        </a:lnSpc>
                        <a:spcBef>
                          <a:spcPts val="0"/>
                        </a:spcBef>
                        <a:spcAft>
                          <a:spcPts val="0"/>
                        </a:spcAft>
                        <a:buFont typeface="Arial" panose="020B0604020202020204" pitchFamily="34" charset="0"/>
                        <a:buNone/>
                      </a:pPr>
                      <a:r>
                        <a:rPr lang="en-US" sz="1400" b="1" dirty="0">
                          <a:solidFill>
                            <a:schemeClr val="tx1"/>
                          </a:solidFill>
                        </a:rPr>
                        <a:t>INTENTION</a:t>
                      </a:r>
                      <a:r>
                        <a:rPr lang="en-US" sz="1400" b="1" baseline="0" dirty="0">
                          <a:solidFill>
                            <a:schemeClr val="tx1"/>
                          </a:solidFill>
                        </a:rPr>
                        <a:t> TO </a:t>
                      </a:r>
                      <a:r>
                        <a:rPr lang="en-US" sz="1400" b="1" dirty="0">
                          <a:solidFill>
                            <a:schemeClr val="tx1"/>
                          </a:solidFill>
                        </a:rPr>
                        <a:t>TERMINATE THE OPULENTIA SHORT TERM INSURANCE CONTRACT</a:t>
                      </a:r>
                    </a:p>
                    <a:p>
                      <a:pPr marL="0" marR="0" lvl="0" indent="0" algn="just" hangingPunct="0">
                        <a:lnSpc>
                          <a:spcPct val="115000"/>
                        </a:lnSpc>
                        <a:spcBef>
                          <a:spcPts val="0"/>
                        </a:spcBef>
                        <a:spcAft>
                          <a:spcPts val="0"/>
                        </a:spcAft>
                        <a:buFont typeface="Arial" panose="020B0604020202020204" pitchFamily="34" charset="0"/>
                        <a:buNone/>
                      </a:pPr>
                      <a:endParaRPr lang="en-US" sz="1400" b="1" dirty="0">
                        <a:solidFill>
                          <a:schemeClr val="tx1"/>
                        </a:solidFill>
                      </a:endParaRP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On the 9</a:t>
                      </a:r>
                      <a:r>
                        <a:rPr lang="en-US" sz="1400" kern="1200" baseline="30000" dirty="0">
                          <a:solidFill>
                            <a:schemeClr val="dk1"/>
                          </a:solidFill>
                          <a:effectLst/>
                          <a:latin typeface="+mn-lt"/>
                          <a:ea typeface="+mn-ea"/>
                          <a:cs typeface="+mn-cs"/>
                        </a:rPr>
                        <a:t>th</a:t>
                      </a:r>
                      <a:r>
                        <a:rPr lang="en-US" sz="1400" kern="1200" dirty="0">
                          <a:solidFill>
                            <a:schemeClr val="dk1"/>
                          </a:solidFill>
                          <a:effectLst/>
                          <a:latin typeface="+mn-lt"/>
                          <a:ea typeface="+mn-ea"/>
                          <a:cs typeface="+mn-cs"/>
                        </a:rPr>
                        <a:t> of September 2020 the Lead Administrator had a meeting with the Municipal Manager and all relevant Senior Managers in the matter and it was resolved that the </a:t>
                      </a:r>
                      <a:r>
                        <a:rPr lang="en-US" sz="1400" i="1" kern="1200" dirty="0" err="1">
                          <a:solidFill>
                            <a:schemeClr val="dk1"/>
                          </a:solidFill>
                          <a:effectLst/>
                          <a:latin typeface="+mn-lt"/>
                          <a:ea typeface="+mn-ea"/>
                          <a:cs typeface="+mn-cs"/>
                        </a:rPr>
                        <a:t>Opulentia</a:t>
                      </a:r>
                      <a:r>
                        <a:rPr lang="en-US" sz="1400" kern="1200" dirty="0">
                          <a:solidFill>
                            <a:schemeClr val="dk1"/>
                          </a:solidFill>
                          <a:effectLst/>
                          <a:latin typeface="+mn-lt"/>
                          <a:ea typeface="+mn-ea"/>
                          <a:cs typeface="+mn-cs"/>
                        </a:rPr>
                        <a:t> contract be terminated and that a notice be issued advising them of this decision.</a:t>
                      </a:r>
                    </a:p>
                    <a:p>
                      <a:pPr marL="0" marR="0" lvl="0" indent="0" algn="just" defTabSz="457200" rtl="0" eaLnBrk="1" fontAlgn="auto" latinLnBrk="0" hangingPunct="0">
                        <a:lnSpc>
                          <a:spcPct val="115000"/>
                        </a:lnSpc>
                        <a:spcBef>
                          <a:spcPts val="0"/>
                        </a:spcBef>
                        <a:spcAft>
                          <a:spcPts val="0"/>
                        </a:spcAft>
                        <a:buClrTx/>
                        <a:buSzTx/>
                        <a:buFont typeface="Arial" panose="020B0604020202020204" pitchFamily="34" charset="0"/>
                        <a:buNone/>
                        <a:tabLst/>
                        <a:defRPr/>
                      </a:pPr>
                      <a:endParaRPr lang="en-US" sz="1400" kern="1200" dirty="0">
                        <a:solidFill>
                          <a:schemeClr val="dk1"/>
                        </a:solidFill>
                        <a:effectLst/>
                        <a:latin typeface="+mn-lt"/>
                        <a:ea typeface="+mn-ea"/>
                        <a:cs typeface="+mn-cs"/>
                      </a:endParaRP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 Currently considering legal implications before</a:t>
                      </a:r>
                      <a:r>
                        <a:rPr lang="en-US" sz="1400" kern="1200" baseline="0" dirty="0">
                          <a:solidFill>
                            <a:schemeClr val="dk1"/>
                          </a:solidFill>
                          <a:effectLst/>
                          <a:latin typeface="+mn-lt"/>
                          <a:ea typeface="+mn-ea"/>
                          <a:cs typeface="+mn-cs"/>
                        </a:rPr>
                        <a:t> termination of the contract.</a:t>
                      </a:r>
                    </a:p>
                    <a:p>
                      <a:pPr marL="0" marR="0" lvl="0" indent="0" algn="just">
                        <a:lnSpc>
                          <a:spcPct val="115000"/>
                        </a:lnSpc>
                        <a:spcBef>
                          <a:spcPts val="0"/>
                        </a:spcBef>
                        <a:spcAft>
                          <a:spcPts val="0"/>
                        </a:spcAft>
                        <a:buFont typeface="+mj-lt"/>
                        <a:buNone/>
                      </a:pPr>
                      <a:endParaRPr lang="en-US" sz="1400" b="1" dirty="0">
                        <a:effectLst/>
                        <a:latin typeface="Arial" panose="020B0604020202020204" pitchFamily="34" charset="0"/>
                        <a:ea typeface="Times New Roman" panose="02020603050405020304" pitchFamily="18" charset="0"/>
                        <a:cs typeface="Calibri" panose="020F0502020204030204" pitchFamily="34" charset="0"/>
                      </a:endParaRPr>
                    </a:p>
                    <a:p>
                      <a:pPr marL="0" marR="0" lvl="0" indent="0" algn="just">
                        <a:lnSpc>
                          <a:spcPct val="115000"/>
                        </a:lnSpc>
                        <a:spcBef>
                          <a:spcPts val="0"/>
                        </a:spcBef>
                        <a:spcAft>
                          <a:spcPts val="0"/>
                        </a:spcAft>
                        <a:buFont typeface="+mj-lt"/>
                        <a:buNone/>
                      </a:pPr>
                      <a:r>
                        <a:rPr lang="en-US" sz="1400" b="1" kern="1200" dirty="0">
                          <a:solidFill>
                            <a:schemeClr val="tx1"/>
                          </a:solidFill>
                          <a:latin typeface="+mn-lt"/>
                          <a:ea typeface="+mn-ea"/>
                          <a:cs typeface="+mn-cs"/>
                        </a:rPr>
                        <a:t>COURT APPLICATION BY BXC </a:t>
                      </a:r>
                    </a:p>
                    <a:p>
                      <a:pPr marL="0" marR="0" lvl="0" indent="0" algn="just">
                        <a:lnSpc>
                          <a:spcPct val="115000"/>
                        </a:lnSpc>
                        <a:spcBef>
                          <a:spcPts val="0"/>
                        </a:spcBef>
                        <a:spcAft>
                          <a:spcPts val="0"/>
                        </a:spcAft>
                        <a:buFont typeface="+mj-lt"/>
                        <a:buNone/>
                      </a:pPr>
                      <a:endParaRPr lang="en-US" sz="1400" b="0" kern="1200" baseline="0" dirty="0">
                        <a:solidFill>
                          <a:schemeClr val="dk1"/>
                        </a:solidFill>
                        <a:effectLst/>
                        <a:latin typeface="Calibri" panose="020F0502020204030204" pitchFamily="34" charset="0"/>
                        <a:ea typeface="+mn-ea"/>
                        <a:cs typeface="+mn-cs"/>
                      </a:endParaRPr>
                    </a:p>
                    <a:p>
                      <a:pPr marL="285750" marR="0" lvl="0" indent="-285750" algn="just">
                        <a:lnSpc>
                          <a:spcPct val="115000"/>
                        </a:lnSpc>
                        <a:spcBef>
                          <a:spcPts val="0"/>
                        </a:spcBef>
                        <a:spcAft>
                          <a:spcPts val="0"/>
                        </a:spcAft>
                        <a:buFont typeface="Wingdings" panose="05000000000000000000" pitchFamily="2" charset="2"/>
                        <a:buChar char="§"/>
                      </a:pPr>
                      <a:r>
                        <a:rPr lang="en-US" sz="1400" b="0" kern="1200" baseline="0" dirty="0">
                          <a:solidFill>
                            <a:schemeClr val="dk1"/>
                          </a:solidFill>
                          <a:effectLst/>
                          <a:latin typeface="Calibri" panose="020F0502020204030204" pitchFamily="34" charset="0"/>
                          <a:ea typeface="+mn-ea"/>
                          <a:cs typeface="+mn-cs"/>
                        </a:rPr>
                        <a:t>The matter is referred to </a:t>
                      </a:r>
                      <a:r>
                        <a:rPr lang="en-US" sz="1400" kern="1200" baseline="0" dirty="0">
                          <a:solidFill>
                            <a:schemeClr val="dk1"/>
                          </a:solidFill>
                          <a:effectLst/>
                          <a:latin typeface="+mn-lt"/>
                          <a:ea typeface="+mn-ea"/>
                          <a:cs typeface="+mn-cs"/>
                        </a:rPr>
                        <a:t>Council for a decision.</a:t>
                      </a: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endParaRPr lang="en-US" sz="1400" kern="1200" baseline="0" dirty="0">
                        <a:solidFill>
                          <a:schemeClr val="dk1"/>
                        </a:solidFill>
                        <a:effectLst/>
                        <a:latin typeface="+mn-lt"/>
                        <a:ea typeface="+mn-ea"/>
                        <a:cs typeface="+mn-cs"/>
                      </a:endParaRP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endParaRPr lang="en-US" sz="1800" kern="1200" dirty="0">
                        <a:solidFill>
                          <a:schemeClr val="dk1"/>
                        </a:solidFill>
                        <a:effectLst/>
                        <a:latin typeface="+mn-lt"/>
                        <a:ea typeface="+mn-ea"/>
                        <a:cs typeface="+mn-cs"/>
                      </a:endParaRPr>
                    </a:p>
                  </a:txBody>
                  <a:tcPr marL="15240" marR="15240" marT="9525" marB="0"/>
                </a:tc>
                <a:extLst>
                  <a:ext uri="{0D108BD9-81ED-4DB2-BD59-A6C34878D82A}">
                    <a16:rowId xmlns:a16="http://schemas.microsoft.com/office/drawing/2014/main" xmlns="" val="2037522353"/>
                  </a:ext>
                </a:extLst>
              </a:tr>
            </a:tbl>
          </a:graphicData>
        </a:graphic>
      </p:graphicFrame>
    </p:spTree>
    <p:extLst>
      <p:ext uri="{BB962C8B-B14F-4D97-AF65-F5344CB8AC3E}">
        <p14:creationId xmlns:p14="http://schemas.microsoft.com/office/powerpoint/2010/main" xmlns="" val="287222029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pPr algn="ctr"/>
            <a:r>
              <a:rPr lang="en-ZA" sz="2000" dirty="0"/>
              <a:t>INTERVENTION`s KEY FOCUS AREAS - PROGRESS</a:t>
            </a:r>
            <a:endParaRPr lang="en-ZA" sz="2400" dirty="0"/>
          </a:p>
        </p:txBody>
      </p:sp>
      <p:sp>
        <p:nvSpPr>
          <p:cNvPr id="3" name="Content Placeholder 2"/>
          <p:cNvSpPr>
            <a:spLocks noGrp="1"/>
          </p:cNvSpPr>
          <p:nvPr>
            <p:ph idx="1"/>
          </p:nvPr>
        </p:nvSpPr>
        <p:spPr>
          <a:xfrm>
            <a:off x="211016" y="1378634"/>
            <a:ext cx="8809824" cy="5168029"/>
          </a:xfrm>
        </p:spPr>
        <p:txBody>
          <a:bodyPr>
            <a:noAutofit/>
          </a:bodyPr>
          <a:lstStyle/>
          <a:p>
            <a:pPr lvl="1" algn="just">
              <a:spcBef>
                <a:spcPts val="24"/>
              </a:spcBef>
              <a:buFont typeface="Wingdings" panose="05000000000000000000" pitchFamily="2" charset="2"/>
              <a:buChar char="§"/>
            </a:pPr>
            <a:endParaRPr lang="en-US" sz="1600" dirty="0">
              <a:solidFill>
                <a:prstClr val="black"/>
              </a:solidFill>
            </a:endParaRPr>
          </a:p>
          <a:p>
            <a:pPr lvl="1" algn="just">
              <a:spcBef>
                <a:spcPts val="24"/>
              </a:spcBef>
              <a:buFont typeface="Wingdings" panose="05000000000000000000" pitchFamily="2" charset="2"/>
              <a:buChar char="§"/>
            </a:pPr>
            <a:endParaRPr lang="en-US" sz="1600" dirty="0"/>
          </a:p>
          <a:p>
            <a:pPr algn="just"/>
            <a:endParaRPr lang="en-US" dirty="0"/>
          </a:p>
          <a:p>
            <a:pPr hangingPunct="0"/>
            <a:endParaRPr lang="en-US" sz="2800" dirty="0"/>
          </a:p>
          <a:p>
            <a:pPr lvl="0" hangingPunct="0"/>
            <a:endParaRPr lang="en-US" sz="2800" dirty="0"/>
          </a:p>
          <a:p>
            <a:pPr lvl="0" hangingPunct="0"/>
            <a:endParaRPr lang="en-US" sz="2800" dirty="0"/>
          </a:p>
          <a:p>
            <a:endParaRPr lang="en-ZA" sz="1400"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17</a:t>
            </a:fld>
            <a:endParaRPr lang="en-US" dirty="0"/>
          </a:p>
        </p:txBody>
      </p:sp>
      <p:graphicFrame>
        <p:nvGraphicFramePr>
          <p:cNvPr id="5" name="Table 4">
            <a:extLst>
              <a:ext uri="{FF2B5EF4-FFF2-40B4-BE49-F238E27FC236}">
                <a16:creationId xmlns:a16="http://schemas.microsoft.com/office/drawing/2014/main" xmlns="" id="{F2DFAEE9-2326-4702-BB26-F338F563316D}"/>
              </a:ext>
            </a:extLst>
          </p:cNvPr>
          <p:cNvGraphicFramePr>
            <a:graphicFrameLocks noGrp="1"/>
          </p:cNvGraphicFramePr>
          <p:nvPr>
            <p:extLst>
              <p:ext uri="{D42A27DB-BD31-4B8C-83A1-F6EECF244321}">
                <p14:modId xmlns:p14="http://schemas.microsoft.com/office/powerpoint/2010/main" xmlns="" val="127863739"/>
              </p:ext>
            </p:extLst>
          </p:nvPr>
        </p:nvGraphicFramePr>
        <p:xfrm>
          <a:off x="211016" y="1378634"/>
          <a:ext cx="8809159" cy="5513068"/>
        </p:xfrm>
        <a:graphic>
          <a:graphicData uri="http://schemas.openxmlformats.org/drawingml/2006/table">
            <a:tbl>
              <a:tblPr firstRow="1" firstCol="1" bandRow="1">
                <a:tableStyleId>{5C22544A-7EE6-4342-B048-85BDC9FD1C3A}</a:tableStyleId>
              </a:tblPr>
              <a:tblGrid>
                <a:gridCol w="1922658">
                  <a:extLst>
                    <a:ext uri="{9D8B030D-6E8A-4147-A177-3AD203B41FA5}">
                      <a16:colId xmlns:a16="http://schemas.microsoft.com/office/drawing/2014/main" xmlns="" val="1550880206"/>
                    </a:ext>
                  </a:extLst>
                </a:gridCol>
                <a:gridCol w="6886501">
                  <a:extLst>
                    <a:ext uri="{9D8B030D-6E8A-4147-A177-3AD203B41FA5}">
                      <a16:colId xmlns:a16="http://schemas.microsoft.com/office/drawing/2014/main" xmlns="" val="4284143261"/>
                    </a:ext>
                  </a:extLst>
                </a:gridCol>
              </a:tblGrid>
              <a:tr h="330896">
                <a:tc>
                  <a:txBody>
                    <a:bodyPr/>
                    <a:lstStyle/>
                    <a:p>
                      <a:pPr marL="0" marR="0" fontAlgn="auto" hangingPunct="0">
                        <a:lnSpc>
                          <a:spcPct val="115000"/>
                        </a:lnSpc>
                        <a:spcBef>
                          <a:spcPts val="0"/>
                        </a:spcBef>
                        <a:spcAft>
                          <a:spcPts val="0"/>
                        </a:spcAft>
                        <a:tabLst>
                          <a:tab pos="630555" algn="l"/>
                        </a:tabLst>
                      </a:pPr>
                      <a:r>
                        <a:rPr lang="en-ZA" sz="1050" kern="1200" dirty="0">
                          <a:effectLst/>
                        </a:rPr>
                        <a:t>KEY FOCUS AREAS</a:t>
                      </a:r>
                      <a:endParaRPr lang="en-US" sz="100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0" marR="0" fontAlgn="auto" hangingPunct="0">
                        <a:lnSpc>
                          <a:spcPct val="115000"/>
                        </a:lnSpc>
                        <a:spcBef>
                          <a:spcPts val="0"/>
                        </a:spcBef>
                        <a:spcAft>
                          <a:spcPts val="0"/>
                        </a:spcAft>
                        <a:tabLst>
                          <a:tab pos="630555" algn="l"/>
                        </a:tabLst>
                      </a:pPr>
                      <a:r>
                        <a:rPr lang="en-ZA" sz="1050" kern="1200" dirty="0">
                          <a:effectLst/>
                        </a:rPr>
                        <a:t>PROGRESS TO DATE</a:t>
                      </a:r>
                      <a:endParaRPr lang="en-US" sz="1000" dirty="0">
                        <a:effectLst/>
                        <a:latin typeface="Times New Roman" panose="02020603050405020304" pitchFamily="18" charset="0"/>
                        <a:ea typeface="Times New Roman" panose="02020603050405020304" pitchFamily="18" charset="0"/>
                      </a:endParaRPr>
                    </a:p>
                  </a:txBody>
                  <a:tcPr marL="13200" marR="13200" marT="8250" marB="0"/>
                </a:tc>
                <a:extLst>
                  <a:ext uri="{0D108BD9-81ED-4DB2-BD59-A6C34878D82A}">
                    <a16:rowId xmlns:a16="http://schemas.microsoft.com/office/drawing/2014/main" xmlns="" val="3485400232"/>
                  </a:ext>
                </a:extLst>
              </a:tr>
              <a:tr h="1342551">
                <a:tc>
                  <a:txBody>
                    <a:bodyPr/>
                    <a:lstStyle/>
                    <a:p>
                      <a:pPr marL="0" marR="0" fontAlgn="auto" hangingPunct="1">
                        <a:lnSpc>
                          <a:spcPct val="115000"/>
                        </a:lnSpc>
                        <a:spcBef>
                          <a:spcPts val="0"/>
                        </a:spcBef>
                        <a:spcAft>
                          <a:spcPts val="800"/>
                        </a:spcAft>
                      </a:pPr>
                      <a:r>
                        <a:rPr lang="en-US" sz="1400" b="1" kern="1200"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Fraud and corruption Cases</a:t>
                      </a:r>
                      <a:endParaRPr lang="en-US" sz="1400" dirty="0">
                        <a:effectLst/>
                        <a:latin typeface="Times New Roman" panose="02020603050405020304" pitchFamily="18" charset="0"/>
                        <a:ea typeface="Times New Roman" panose="02020603050405020304" pitchFamily="18" charset="0"/>
                      </a:endParaRPr>
                    </a:p>
                  </a:txBody>
                  <a:tcPr marL="15240" marR="15240" marT="9525" marB="0"/>
                </a:tc>
                <a:tc>
                  <a:txBody>
                    <a:bodyPr/>
                    <a:lstStyle/>
                    <a:p>
                      <a:pPr marL="342900" marR="0" lvl="0" indent="-342900" algn="just" hangingPunct="0">
                        <a:lnSpc>
                          <a:spcPct val="115000"/>
                        </a:lnSpc>
                        <a:spcBef>
                          <a:spcPts val="0"/>
                        </a:spcBef>
                        <a:spcAft>
                          <a:spcPts val="0"/>
                        </a:spcAft>
                        <a:buFont typeface="Arial" panose="020B0604020202020204" pitchFamily="34" charset="0"/>
                        <a:buChar char="•"/>
                      </a:pPr>
                      <a:r>
                        <a:rPr lang="en-US" sz="1400" dirty="0">
                          <a:effectLst/>
                          <a:latin typeface="Calibri" panose="020F0502020204030204" pitchFamily="34" charset="0"/>
                          <a:ea typeface="Times New Roman" panose="02020603050405020304" pitchFamily="18" charset="0"/>
                          <a:cs typeface="Arial" panose="020B0604020202020204" pitchFamily="34" charset="0"/>
                        </a:rPr>
                        <a:t>Financial Misconduct Disciplinary Board presented progress made on the Comperio UIF&amp;W investigation report, the report was further presented to the MEC’s weekly meetings with the Administrator</a:t>
                      </a:r>
                      <a:r>
                        <a:rPr lang="en-US" sz="1400" b="1" dirty="0">
                          <a:effectLst/>
                          <a:latin typeface="Calibri" panose="020F0502020204030204" pitchFamily="34" charset="0"/>
                          <a:ea typeface="Times New Roman" panose="02020603050405020304" pitchFamily="18" charset="0"/>
                          <a:cs typeface="Arial" panose="020B0604020202020204" pitchFamily="34" charset="0"/>
                        </a:rPr>
                        <a:t> held on the 20</a:t>
                      </a:r>
                      <a:r>
                        <a:rPr lang="en-US" sz="1400" b="1" baseline="30000" dirty="0">
                          <a:effectLst/>
                          <a:latin typeface="Calibri" panose="020F0502020204030204" pitchFamily="34" charset="0"/>
                          <a:ea typeface="Times New Roman" panose="02020603050405020304" pitchFamily="18" charset="0"/>
                          <a:cs typeface="Arial" panose="020B0604020202020204" pitchFamily="34" charset="0"/>
                        </a:rPr>
                        <a:t>th</a:t>
                      </a:r>
                      <a:r>
                        <a:rPr lang="en-US" sz="1400" b="1" dirty="0">
                          <a:effectLst/>
                          <a:latin typeface="Calibri" panose="020F0502020204030204" pitchFamily="34" charset="0"/>
                          <a:ea typeface="Times New Roman" panose="02020603050405020304" pitchFamily="18" charset="0"/>
                          <a:cs typeface="Arial" panose="020B0604020202020204" pitchFamily="34" charset="0"/>
                        </a:rPr>
                        <a:t> July 2020.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hangingPunct="0">
                        <a:lnSpc>
                          <a:spcPct val="115000"/>
                        </a:lnSpc>
                        <a:spcBef>
                          <a:spcPts val="0"/>
                        </a:spcBef>
                        <a:spcAft>
                          <a:spcPts val="0"/>
                        </a:spcAft>
                        <a:buFont typeface="Arial" panose="020B0604020202020204" pitchFamily="34" charset="0"/>
                        <a:buChar char="•"/>
                      </a:pPr>
                      <a:r>
                        <a:rPr lang="en-US" sz="1400" dirty="0">
                          <a:effectLst/>
                          <a:latin typeface="Calibri" panose="020F0502020204030204" pitchFamily="34" charset="0"/>
                          <a:ea typeface="Times New Roman" panose="02020603050405020304" pitchFamily="18" charset="0"/>
                          <a:cs typeface="Arial" panose="020B0604020202020204" pitchFamily="34" charset="0"/>
                        </a:rPr>
                        <a:t>Engagements between The Accounting Officer and the Administrator are being held to monitor progress made on the outstanding matters still to be considered by the Disciplinary Board. </a:t>
                      </a:r>
                    </a:p>
                    <a:p>
                      <a:r>
                        <a:rPr lang="en-ZA" sz="1400" b="1" dirty="0" smtClean="0"/>
                        <a:t>Steps </a:t>
                      </a:r>
                      <a:r>
                        <a:rPr lang="en-ZA" sz="1400" b="1" dirty="0"/>
                        <a:t>taken to implement Council Resolutions on the </a:t>
                      </a:r>
                      <a:r>
                        <a:rPr lang="en-ZA" sz="1400" b="1" dirty="0" err="1"/>
                        <a:t>Comperio</a:t>
                      </a:r>
                      <a:r>
                        <a:rPr lang="en-ZA" sz="1400" b="1" dirty="0"/>
                        <a:t> Report</a:t>
                      </a:r>
                    </a:p>
                    <a:p>
                      <a:r>
                        <a:rPr lang="en-ZA" sz="1400" b="1" dirty="0" smtClean="0"/>
                        <a:t>Case </a:t>
                      </a:r>
                      <a:r>
                        <a:rPr lang="en-ZA" sz="1400" b="1" dirty="0"/>
                        <a:t>opened with SAPS </a:t>
                      </a:r>
                      <a:endParaRPr lang="en-US" sz="1400" dirty="0"/>
                    </a:p>
                    <a:p>
                      <a:pPr marL="285750" indent="-285750">
                        <a:buFont typeface="Arial" panose="020B0604020202020204" pitchFamily="34" charset="0"/>
                        <a:buChar char="•"/>
                      </a:pPr>
                      <a:r>
                        <a:rPr lang="en-ZA" sz="1400" dirty="0"/>
                        <a:t>The former Municipal Manager authorised </a:t>
                      </a:r>
                      <a:r>
                        <a:rPr lang="en-ZA" sz="1400" dirty="0" err="1"/>
                        <a:t>Comperio</a:t>
                      </a:r>
                      <a:r>
                        <a:rPr lang="en-ZA" sz="1400" dirty="0"/>
                        <a:t> to open a case with the SAPS by the end of August 2019 (</a:t>
                      </a:r>
                      <a:r>
                        <a:rPr lang="en-ZA" sz="1400" dirty="0" err="1"/>
                        <a:t>Comperio</a:t>
                      </a:r>
                      <a:r>
                        <a:rPr lang="en-ZA" sz="1400" dirty="0"/>
                        <a:t> will be requested to provide progress in this regard) </a:t>
                      </a:r>
                    </a:p>
                    <a:p>
                      <a:r>
                        <a:rPr lang="en-ZA" sz="1400" b="1" dirty="0" smtClean="0"/>
                        <a:t>The </a:t>
                      </a:r>
                      <a:r>
                        <a:rPr lang="en-ZA" sz="1400" b="1" dirty="0"/>
                        <a:t>HAWKS (Directorate for Priority Crime Investigation)</a:t>
                      </a:r>
                      <a:endParaRPr lang="en-US" sz="1400" dirty="0"/>
                    </a:p>
                    <a:p>
                      <a:pPr marL="285750" indent="-285750">
                        <a:buFont typeface="Arial" panose="020B0604020202020204" pitchFamily="34" charset="0"/>
                        <a:buChar char="•"/>
                      </a:pPr>
                      <a:r>
                        <a:rPr lang="en-ZA" sz="1400" dirty="0"/>
                        <a:t>The matter was also referred to the hawks on 30 August 2020. </a:t>
                      </a:r>
                      <a:r>
                        <a:rPr lang="en-ZA" sz="1400" dirty="0" err="1"/>
                        <a:t>Comperio</a:t>
                      </a:r>
                      <a:r>
                        <a:rPr lang="en-ZA" sz="1400" dirty="0"/>
                        <a:t> had a meeting with the hawks to fast track the criminal proceedings. (the process is due to be finalised)</a:t>
                      </a:r>
                    </a:p>
                    <a:p>
                      <a:r>
                        <a:rPr lang="en-ZA" sz="1400" b="1" dirty="0" smtClean="0"/>
                        <a:t>Auditor- </a:t>
                      </a:r>
                      <a:r>
                        <a:rPr lang="en-ZA" sz="1400" b="1" dirty="0"/>
                        <a:t>General SA</a:t>
                      </a:r>
                      <a:endParaRPr lang="en-US" sz="1400" dirty="0"/>
                    </a:p>
                    <a:p>
                      <a:pPr marL="285750" indent="-285750">
                        <a:buFont typeface="Arial" panose="020B0604020202020204" pitchFamily="34" charset="0"/>
                        <a:buChar char="•"/>
                      </a:pPr>
                      <a:r>
                        <a:rPr lang="en-ZA" sz="1400" dirty="0"/>
                        <a:t>The Auditor- General SA has been favoured with the report of the investigation and the files. (the report of the AGSA is due to be finalised in this regard)  </a:t>
                      </a:r>
                    </a:p>
                    <a:p>
                      <a:r>
                        <a:rPr lang="en-ZA" sz="1400" b="1" dirty="0" smtClean="0"/>
                        <a:t>COGTA </a:t>
                      </a:r>
                      <a:r>
                        <a:rPr lang="en-ZA" sz="1400" b="1" dirty="0"/>
                        <a:t>and Provincial Treasury </a:t>
                      </a:r>
                      <a:endParaRPr lang="en-US" sz="1400" dirty="0"/>
                    </a:p>
                    <a:p>
                      <a:pPr marL="285750" indent="-285750">
                        <a:buFont typeface="Arial" panose="020B0604020202020204" pitchFamily="34" charset="0"/>
                        <a:buChar char="•"/>
                      </a:pPr>
                      <a:r>
                        <a:rPr lang="en-ZA" sz="1400" dirty="0"/>
                        <a:t>The Executive Mayor delivered the final report of the investigation to COGTA and Provincial Treasury for further engagement and advice</a:t>
                      </a:r>
                      <a:r>
                        <a:rPr lang="en-ZA" sz="1800" dirty="0"/>
                        <a:t>. </a:t>
                      </a:r>
                    </a:p>
                    <a:p>
                      <a:pPr marL="285750" indent="-285750">
                        <a:buFont typeface="Arial" panose="020B0604020202020204" pitchFamily="34" charset="0"/>
                        <a:buChar char="•"/>
                      </a:pPr>
                      <a:r>
                        <a:rPr lang="en-US" sz="1400" b="1" kern="1200" dirty="0" smtClean="0">
                          <a:solidFill>
                            <a:schemeClr val="tx1"/>
                          </a:solidFill>
                          <a:latin typeface="+mn-lt"/>
                          <a:ea typeface="+mn-ea"/>
                          <a:cs typeface="+mn-cs"/>
                        </a:rPr>
                        <a:t>Disciplinary </a:t>
                      </a:r>
                      <a:r>
                        <a:rPr lang="en-US" sz="1400" b="1" kern="1200" dirty="0">
                          <a:solidFill>
                            <a:schemeClr val="tx1"/>
                          </a:solidFill>
                          <a:latin typeface="+mn-lt"/>
                          <a:ea typeface="+mn-ea"/>
                          <a:cs typeface="+mn-cs"/>
                        </a:rPr>
                        <a:t>charge sheets have been compiled and issued to the affected employees</a:t>
                      </a:r>
                    </a:p>
                    <a:p>
                      <a:pPr marL="285750" indent="-285750">
                        <a:buFont typeface="Arial" panose="020B0604020202020204" pitchFamily="34" charset="0"/>
                        <a:buChar char="•"/>
                      </a:pPr>
                      <a:r>
                        <a:rPr lang="en-US" sz="1400" b="1" kern="1200" dirty="0">
                          <a:solidFill>
                            <a:schemeClr val="tx1"/>
                          </a:solidFill>
                          <a:latin typeface="+mn-lt"/>
                          <a:ea typeface="+mn-ea"/>
                          <a:cs typeface="+mn-cs"/>
                        </a:rPr>
                        <a:t>Initiators have been appointed.</a:t>
                      </a:r>
                    </a:p>
                    <a:p>
                      <a:pPr marL="285750" indent="-285750">
                        <a:buFont typeface="Arial" panose="020B0604020202020204" pitchFamily="34" charset="0"/>
                        <a:buChar char="•"/>
                      </a:pPr>
                      <a:r>
                        <a:rPr lang="en-US" sz="1400" b="1" kern="1200" dirty="0">
                          <a:solidFill>
                            <a:schemeClr val="tx1"/>
                          </a:solidFill>
                          <a:latin typeface="+mn-lt"/>
                          <a:ea typeface="+mn-ea"/>
                          <a:cs typeface="+mn-cs"/>
                        </a:rPr>
                        <a:t>Presiding Officers are in the process of being appointed.</a:t>
                      </a:r>
                    </a:p>
                    <a:p>
                      <a:pPr marL="342900" marR="0" lvl="0" indent="-342900" algn="just" hangingPunct="0">
                        <a:lnSpc>
                          <a:spcPct val="115000"/>
                        </a:lnSpc>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240" marR="15240" marT="9525" marB="0"/>
                </a:tc>
                <a:extLst>
                  <a:ext uri="{0D108BD9-81ED-4DB2-BD59-A6C34878D82A}">
                    <a16:rowId xmlns:a16="http://schemas.microsoft.com/office/drawing/2014/main" xmlns="" val="3900603683"/>
                  </a:ext>
                </a:extLst>
              </a:tr>
            </a:tbl>
          </a:graphicData>
        </a:graphic>
      </p:graphicFrame>
    </p:spTree>
    <p:extLst>
      <p:ext uri="{BB962C8B-B14F-4D97-AF65-F5344CB8AC3E}">
        <p14:creationId xmlns:p14="http://schemas.microsoft.com/office/powerpoint/2010/main" xmlns="" val="56080459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pPr algn="ctr"/>
            <a:r>
              <a:rPr lang="en-ZA" sz="2000" dirty="0"/>
              <a:t>INTERVENTION`s KEY FOCUS AREAS - PROGRESS</a:t>
            </a:r>
            <a:endParaRPr lang="en-ZA" sz="2400" dirty="0"/>
          </a:p>
        </p:txBody>
      </p:sp>
      <p:sp>
        <p:nvSpPr>
          <p:cNvPr id="3" name="Content Placeholder 2"/>
          <p:cNvSpPr>
            <a:spLocks noGrp="1"/>
          </p:cNvSpPr>
          <p:nvPr>
            <p:ph idx="1"/>
          </p:nvPr>
        </p:nvSpPr>
        <p:spPr>
          <a:xfrm>
            <a:off x="211016" y="1378634"/>
            <a:ext cx="8809824" cy="5168029"/>
          </a:xfrm>
        </p:spPr>
        <p:txBody>
          <a:bodyPr>
            <a:noAutofit/>
          </a:bodyPr>
          <a:lstStyle/>
          <a:p>
            <a:pPr marL="0" lvl="0" indent="0" hangingPunct="0">
              <a:buNone/>
            </a:pPr>
            <a:endParaRPr lang="en-US" sz="2800" dirty="0"/>
          </a:p>
          <a:p>
            <a:endParaRPr lang="en-ZA" sz="1400"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18</a:t>
            </a:fld>
            <a:endParaRPr lang="en-US" dirty="0"/>
          </a:p>
        </p:txBody>
      </p:sp>
      <p:graphicFrame>
        <p:nvGraphicFramePr>
          <p:cNvPr id="6" name="Table 5">
            <a:extLst>
              <a:ext uri="{FF2B5EF4-FFF2-40B4-BE49-F238E27FC236}">
                <a16:creationId xmlns:a16="http://schemas.microsoft.com/office/drawing/2014/main" xmlns="" id="{FDEB31FC-9609-4452-9AAA-542D92AA14FD}"/>
              </a:ext>
            </a:extLst>
          </p:cNvPr>
          <p:cNvGraphicFramePr>
            <a:graphicFrameLocks noGrp="1"/>
          </p:cNvGraphicFramePr>
          <p:nvPr>
            <p:extLst>
              <p:ext uri="{D42A27DB-BD31-4B8C-83A1-F6EECF244321}">
                <p14:modId xmlns:p14="http://schemas.microsoft.com/office/powerpoint/2010/main" xmlns="" val="954174736"/>
              </p:ext>
            </p:extLst>
          </p:nvPr>
        </p:nvGraphicFramePr>
        <p:xfrm>
          <a:off x="926498" y="1267370"/>
          <a:ext cx="8094341" cy="5576335"/>
        </p:xfrm>
        <a:graphic>
          <a:graphicData uri="http://schemas.openxmlformats.org/drawingml/2006/table">
            <a:tbl>
              <a:tblPr firstRow="1" firstCol="1" bandRow="1">
                <a:tableStyleId>{5C22544A-7EE6-4342-B048-85BDC9FD1C3A}</a:tableStyleId>
              </a:tblPr>
              <a:tblGrid>
                <a:gridCol w="1766645">
                  <a:extLst>
                    <a:ext uri="{9D8B030D-6E8A-4147-A177-3AD203B41FA5}">
                      <a16:colId xmlns:a16="http://schemas.microsoft.com/office/drawing/2014/main" xmlns="" val="2340272924"/>
                    </a:ext>
                  </a:extLst>
                </a:gridCol>
                <a:gridCol w="6327696">
                  <a:extLst>
                    <a:ext uri="{9D8B030D-6E8A-4147-A177-3AD203B41FA5}">
                      <a16:colId xmlns:a16="http://schemas.microsoft.com/office/drawing/2014/main" xmlns="" val="1793589615"/>
                    </a:ext>
                  </a:extLst>
                </a:gridCol>
              </a:tblGrid>
              <a:tr h="211156">
                <a:tc>
                  <a:txBody>
                    <a:bodyPr/>
                    <a:lstStyle/>
                    <a:p>
                      <a:pPr marL="0" marR="0" fontAlgn="auto" hangingPunct="0">
                        <a:lnSpc>
                          <a:spcPct val="115000"/>
                        </a:lnSpc>
                        <a:spcBef>
                          <a:spcPts val="0"/>
                        </a:spcBef>
                        <a:spcAft>
                          <a:spcPts val="0"/>
                        </a:spcAft>
                        <a:tabLst>
                          <a:tab pos="630555" algn="l"/>
                        </a:tabLst>
                      </a:pPr>
                      <a:r>
                        <a:rPr lang="en-ZA" sz="1200" kern="1200" dirty="0">
                          <a:effectLst/>
                        </a:rPr>
                        <a:t>KEY FOCUS AREAS</a:t>
                      </a:r>
                      <a:endParaRPr lang="en-US" sz="110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0" marR="0" fontAlgn="auto" hangingPunct="0">
                        <a:lnSpc>
                          <a:spcPct val="115000"/>
                        </a:lnSpc>
                        <a:spcBef>
                          <a:spcPts val="0"/>
                        </a:spcBef>
                        <a:spcAft>
                          <a:spcPts val="0"/>
                        </a:spcAft>
                        <a:tabLst>
                          <a:tab pos="630555" algn="l"/>
                        </a:tabLst>
                      </a:pPr>
                      <a:r>
                        <a:rPr lang="en-ZA" sz="1200" kern="1200" dirty="0">
                          <a:effectLst/>
                        </a:rPr>
                        <a:t>PROGRESS TO DATE</a:t>
                      </a:r>
                      <a:endParaRPr lang="en-US" sz="1100" dirty="0">
                        <a:effectLst/>
                        <a:latin typeface="Times New Roman" panose="02020603050405020304" pitchFamily="18" charset="0"/>
                        <a:ea typeface="Times New Roman" panose="02020603050405020304" pitchFamily="18" charset="0"/>
                      </a:endParaRPr>
                    </a:p>
                  </a:txBody>
                  <a:tcPr marL="13200" marR="13200" marT="8250" marB="0"/>
                </a:tc>
                <a:extLst>
                  <a:ext uri="{0D108BD9-81ED-4DB2-BD59-A6C34878D82A}">
                    <a16:rowId xmlns:a16="http://schemas.microsoft.com/office/drawing/2014/main" xmlns="" val="2350742571"/>
                  </a:ext>
                </a:extLst>
              </a:tr>
              <a:tr h="1413956">
                <a:tc>
                  <a:txBody>
                    <a:bodyPr/>
                    <a:lstStyle/>
                    <a:p>
                      <a:pPr marL="0" marR="0" fontAlgn="auto" hangingPunct="1">
                        <a:lnSpc>
                          <a:spcPct val="115000"/>
                        </a:lnSpc>
                        <a:spcBef>
                          <a:spcPts val="0"/>
                        </a:spcBef>
                        <a:spcAft>
                          <a:spcPts val="800"/>
                        </a:spcAft>
                      </a:pPr>
                      <a:r>
                        <a:rPr lang="en-US" sz="11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Addressing Non Revenue Water &amp; Electricity losses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fontAlgn="auto" hangingPunct="1">
                        <a:lnSpc>
                          <a:spcPct val="115000"/>
                        </a:lnSpc>
                        <a:spcBef>
                          <a:spcPts val="0"/>
                        </a:spcBef>
                        <a:spcAft>
                          <a:spcPts val="800"/>
                        </a:spcAft>
                      </a:pPr>
                      <a:r>
                        <a:rPr lang="en-US" sz="11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15240" marR="15240" marT="9525" marB="0"/>
                </a:tc>
                <a:tc>
                  <a:txBody>
                    <a:bodyPr/>
                    <a:lstStyle/>
                    <a:p>
                      <a:pPr marL="342900" marR="0" lvl="0" indent="-342900" algn="just" hangingPunct="0">
                        <a:lnSpc>
                          <a:spcPct val="115000"/>
                        </a:lnSpc>
                        <a:spcBef>
                          <a:spcPts val="0"/>
                        </a:spcBef>
                        <a:spcAft>
                          <a:spcPts val="0"/>
                        </a:spcAft>
                        <a:buFont typeface="Arial" panose="020B0604020202020204" pitchFamily="34" charset="0"/>
                        <a:buChar char="•"/>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Vending and Solar Data Cleansing Project is underway.  </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hangingPunct="0">
                        <a:lnSpc>
                          <a:spcPct val="115000"/>
                        </a:lnSpc>
                        <a:spcBef>
                          <a:spcPts val="0"/>
                        </a:spcBef>
                        <a:spcAft>
                          <a:spcPts val="0"/>
                        </a:spcAft>
                        <a:buFont typeface="Arial" panose="020B0604020202020204" pitchFamily="34" charset="0"/>
                        <a:buChar char="•"/>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Based on the assessment the data between Vending system and solar there is only 22% match. </a:t>
                      </a: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Integration of Solar and Vending system </a:t>
                      </a: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Faulty and Old Smart Meter Replacement underway</a:t>
                      </a:r>
                    </a:p>
                    <a:p>
                      <a:pPr marL="342900" marR="0" lvl="0" indent="-342900" algn="just" hangingPunct="0">
                        <a:lnSpc>
                          <a:spcPct val="115000"/>
                        </a:lnSpc>
                        <a:spcBef>
                          <a:spcPts val="0"/>
                        </a:spcBef>
                        <a:spcAft>
                          <a:spcPts val="0"/>
                        </a:spcAft>
                        <a:buFont typeface="Arial" panose="020B0604020202020204" pitchFamily="34" charset="0"/>
                        <a:buChar char="•"/>
                      </a:pPr>
                      <a:r>
                        <a:rPr kumimoji="0" lang="en-US" sz="10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Installation of meters in unmetered areas underway</a:t>
                      </a:r>
                    </a:p>
                    <a:p>
                      <a:pPr marL="342900" marR="0" lvl="0" indent="-342900" algn="just" hangingPunct="0">
                        <a:lnSpc>
                          <a:spcPct val="115000"/>
                        </a:lnSpc>
                        <a:spcBef>
                          <a:spcPts val="0"/>
                        </a:spcBef>
                        <a:spcAft>
                          <a:spcPts val="0"/>
                        </a:spcAft>
                        <a:buFont typeface="Arial" panose="020B0604020202020204" pitchFamily="34" charset="0"/>
                        <a:buChar char="•"/>
                      </a:pPr>
                      <a:r>
                        <a:rPr kumimoji="0" lang="en-US" sz="10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Meter Audits on both (SPU &amp; LPU) underway</a:t>
                      </a:r>
                    </a:p>
                    <a:p>
                      <a:pPr marL="342900" marR="0" lvl="0" indent="-342900" algn="just" hangingPunct="0">
                        <a:lnSpc>
                          <a:spcPct val="115000"/>
                        </a:lnSpc>
                        <a:spcBef>
                          <a:spcPts val="0"/>
                        </a:spcBef>
                        <a:spcAft>
                          <a:spcPts val="0"/>
                        </a:spcAft>
                        <a:buFont typeface="Arial" panose="020B0604020202020204" pitchFamily="34" charset="0"/>
                        <a:buChar char="•"/>
                      </a:pPr>
                      <a:r>
                        <a:rPr kumimoji="0" lang="en-US" sz="10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Repair of damaged meter boxes and robust DPs underway</a:t>
                      </a:r>
                    </a:p>
                    <a:p>
                      <a:pPr marL="342900" marR="0" lvl="0" indent="-342900" algn="just" hangingPunct="0">
                        <a:lnSpc>
                          <a:spcPct val="115000"/>
                        </a:lnSpc>
                        <a:spcBef>
                          <a:spcPts val="0"/>
                        </a:spcBef>
                        <a:spcAft>
                          <a:spcPts val="0"/>
                        </a:spcAft>
                        <a:buFont typeface="Arial" panose="020B0604020202020204" pitchFamily="34" charset="0"/>
                        <a:buChar char="•"/>
                      </a:pPr>
                      <a:r>
                        <a:rPr kumimoji="0" lang="en-US" sz="10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Illegal connection removal Operation underway</a:t>
                      </a:r>
                    </a:p>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Weekly meetings held to monitor the progress.</a:t>
                      </a:r>
                    </a:p>
                  </a:txBody>
                  <a:tcPr marL="15240" marR="15240" marT="9525" marB="0"/>
                </a:tc>
                <a:extLst>
                  <a:ext uri="{0D108BD9-81ED-4DB2-BD59-A6C34878D82A}">
                    <a16:rowId xmlns:a16="http://schemas.microsoft.com/office/drawing/2014/main" xmlns="" val="2037522353"/>
                  </a:ext>
                </a:extLst>
              </a:tr>
              <a:tr h="465169">
                <a:tc>
                  <a:txBody>
                    <a:bodyPr/>
                    <a:lstStyle/>
                    <a:p>
                      <a:pPr marL="0" marR="0" fontAlgn="auto" hangingPunct="1">
                        <a:lnSpc>
                          <a:spcPct val="115000"/>
                        </a:lnSpc>
                        <a:spcBef>
                          <a:spcPts val="0"/>
                        </a:spcBef>
                        <a:spcAft>
                          <a:spcPts val="80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15240" marR="15240" marT="9525" marB="0"/>
                </a:tc>
                <a:tc>
                  <a:txBody>
                    <a:bodyPr/>
                    <a:lstStyle/>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lang="en-ZA" sz="1050" kern="1200" dirty="0">
                          <a:solidFill>
                            <a:schemeClr val="dk1"/>
                          </a:solidFill>
                          <a:effectLst/>
                          <a:latin typeface="Arial" panose="020B0604020202020204" pitchFamily="34" charset="0"/>
                          <a:ea typeface="+mn-ea"/>
                          <a:cs typeface="Arial" panose="020B0604020202020204" pitchFamily="34" charset="0"/>
                        </a:rPr>
                        <a:t>Investigation and quantifying revenue losses caused by unmetered properties, development and implementation of an action plan to meter those properties will be conducted during the month of October 2020.</a:t>
                      </a:r>
                    </a:p>
                  </a:txBody>
                  <a:tcPr marL="15240" marR="15240" marT="9525" marB="0"/>
                </a:tc>
                <a:extLst>
                  <a:ext uri="{0D108BD9-81ED-4DB2-BD59-A6C34878D82A}">
                    <a16:rowId xmlns:a16="http://schemas.microsoft.com/office/drawing/2014/main" xmlns="" val="2752903491"/>
                  </a:ext>
                </a:extLst>
              </a:tr>
              <a:tr h="520292">
                <a:tc>
                  <a:txBody>
                    <a:bodyPr/>
                    <a:lstStyle/>
                    <a:p>
                      <a:pPr marL="0" marR="0" fontAlgn="auto" hangingPunct="1">
                        <a:lnSpc>
                          <a:spcPct val="115000"/>
                        </a:lnSpc>
                        <a:spcBef>
                          <a:spcPts val="0"/>
                        </a:spcBef>
                        <a:spcAft>
                          <a:spcPts val="80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15240" marR="15240" marT="9525" marB="0"/>
                </a:tc>
                <a:tc>
                  <a:txBody>
                    <a:bodyPr/>
                    <a:lstStyle/>
                    <a:p>
                      <a:pPr marL="342900" marR="0" lvl="0" indent="-342900" algn="just" defTabSz="457200" rtl="0" eaLnBrk="1" fontAlgn="auto" latinLnBrk="0" hangingPunct="0">
                        <a:lnSpc>
                          <a:spcPct val="115000"/>
                        </a:lnSpc>
                        <a:spcBef>
                          <a:spcPts val="0"/>
                        </a:spcBef>
                        <a:spcAft>
                          <a:spcPts val="0"/>
                        </a:spcAft>
                        <a:buClrTx/>
                        <a:buSzTx/>
                        <a:buFont typeface="Arial" panose="020B0604020202020204" pitchFamily="34" charset="0"/>
                        <a:buChar char="•"/>
                        <a:tabLst/>
                        <a:defRPr/>
                      </a:pPr>
                      <a:r>
                        <a:rPr lang="en-ZA"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Engagement with DBSA, Rand Water, Gauteng Treasury, MISA, Emfuleni Local Municipality and other relevant stakeholders to discuss issues of non revenue losses, technical skills, operational grants and facilitation  of private funding is scheduled for the 6</a:t>
                      </a:r>
                      <a:r>
                        <a:rPr lang="en-ZA" sz="1050" baseline="30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a:t>
                      </a:r>
                      <a:r>
                        <a:rPr lang="en-ZA"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October 2020.</a:t>
                      </a:r>
                    </a:p>
                  </a:txBody>
                  <a:tcPr marL="15240" marR="15240" marT="9525" marB="0"/>
                </a:tc>
                <a:extLst>
                  <a:ext uri="{0D108BD9-81ED-4DB2-BD59-A6C34878D82A}">
                    <a16:rowId xmlns:a16="http://schemas.microsoft.com/office/drawing/2014/main" xmlns="" val="3460538812"/>
                  </a:ext>
                </a:extLst>
              </a:tr>
              <a:tr h="621957">
                <a:tc>
                  <a:txBody>
                    <a:bodyPr/>
                    <a:lstStyle/>
                    <a:p>
                      <a:pPr marL="0" marR="0" fontAlgn="auto" hangingPunct="1">
                        <a:lnSpc>
                          <a:spcPct val="115000"/>
                        </a:lnSpc>
                        <a:spcBef>
                          <a:spcPts val="0"/>
                        </a:spcBef>
                        <a:spcAft>
                          <a:spcPts val="800"/>
                        </a:spcAft>
                      </a:pPr>
                      <a:r>
                        <a:rPr lang="en-US" sz="11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15240" marR="15240" marT="9525" marB="0"/>
                </a:tc>
                <a:tc>
                  <a:txBody>
                    <a:bodyPr/>
                    <a:lstStyle/>
                    <a:p>
                      <a:pPr marL="342900" marR="0" lvl="0" indent="-342900" algn="just" hangingPunct="0">
                        <a:lnSpc>
                          <a:spcPct val="115000"/>
                        </a:lnSpc>
                        <a:spcBef>
                          <a:spcPts val="0"/>
                        </a:spcBef>
                        <a:spcAft>
                          <a:spcPts val="0"/>
                        </a:spcAft>
                        <a:buFont typeface="Arial" panose="020B0604020202020204" pitchFamily="34" charset="0"/>
                        <a:buChar char="•"/>
                      </a:pPr>
                      <a:r>
                        <a:rPr lang="en-US"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Initial meeting to resuscitate discussions with DBSA has taken place and a process plan will be developed to map out the way forward.</a:t>
                      </a:r>
                    </a:p>
                    <a:p>
                      <a:pPr marL="342900" marR="0" lvl="0" indent="-342900" algn="just" hangingPunct="0">
                        <a:lnSpc>
                          <a:spcPct val="115000"/>
                        </a:lnSpc>
                        <a:spcBef>
                          <a:spcPts val="0"/>
                        </a:spcBef>
                        <a:spcAft>
                          <a:spcPts val="0"/>
                        </a:spcAft>
                        <a:buFont typeface="Arial" panose="020B0604020202020204" pitchFamily="34" charset="0"/>
                        <a:buChar char="•"/>
                      </a:pPr>
                      <a:r>
                        <a:rPr lang="en-US" sz="1050" dirty="0">
                          <a:solidFill>
                            <a:schemeClr val="tx1"/>
                          </a:solidFill>
                          <a:effectLst/>
                          <a:latin typeface="Arial" panose="020B0604020202020204" pitchFamily="34" charset="0"/>
                          <a:ea typeface="Calibri" panose="020F0502020204030204" pitchFamily="34" charset="0"/>
                          <a:cs typeface="Arial" panose="020B0604020202020204" pitchFamily="34" charset="0"/>
                        </a:rPr>
                        <a:t>RW</a:t>
                      </a:r>
                      <a:r>
                        <a:rPr lang="en-US" sz="105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50" dirty="0">
                          <a:solidFill>
                            <a:schemeClr val="tx1"/>
                          </a:solidFill>
                          <a:effectLst/>
                          <a:latin typeface="Arial" panose="020B0604020202020204" pitchFamily="34" charset="0"/>
                          <a:ea typeface="Calibri" panose="020F0502020204030204" pitchFamily="34" charset="0"/>
                          <a:cs typeface="Arial" panose="020B0604020202020204" pitchFamily="34" charset="0"/>
                        </a:rPr>
                        <a:t>Foundation CSI project</a:t>
                      </a:r>
                      <a:r>
                        <a:rPr lang="en-US" sz="105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50" dirty="0">
                          <a:solidFill>
                            <a:schemeClr val="tx1"/>
                          </a:solidFill>
                          <a:effectLst/>
                          <a:latin typeface="Arial" panose="020B0604020202020204" pitchFamily="34" charset="0"/>
                          <a:ea typeface="Calibri" panose="020F0502020204030204" pitchFamily="34" charset="0"/>
                          <a:cs typeface="Arial" panose="020B0604020202020204" pitchFamily="34" charset="0"/>
                        </a:rPr>
                        <a:t>is being</a:t>
                      </a:r>
                      <a:r>
                        <a:rPr lang="en-US" sz="105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implemented, completion by December 2020</a:t>
                      </a:r>
                    </a:p>
                    <a:p>
                      <a:pPr marL="342900" marR="0" lvl="0" indent="-342900" algn="just" hangingPunct="0">
                        <a:lnSpc>
                          <a:spcPct val="115000"/>
                        </a:lnSpc>
                        <a:spcBef>
                          <a:spcPts val="0"/>
                        </a:spcBef>
                        <a:spcAft>
                          <a:spcPts val="0"/>
                        </a:spcAft>
                        <a:buFont typeface="Arial" panose="020B0604020202020204" pitchFamily="34" charset="0"/>
                        <a:buChar char="•"/>
                      </a:pPr>
                      <a:r>
                        <a:rPr lang="en-US" sz="105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Training of Water Agents and Plumbers has started on the 5</a:t>
                      </a:r>
                      <a:r>
                        <a:rPr lang="en-US" sz="105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lang="en-US" sz="105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of August. </a:t>
                      </a:r>
                    </a:p>
                  </a:txBody>
                  <a:tcPr marL="15240" marR="15240" marT="9525" marB="0"/>
                </a:tc>
                <a:extLst>
                  <a:ext uri="{0D108BD9-81ED-4DB2-BD59-A6C34878D82A}">
                    <a16:rowId xmlns:a16="http://schemas.microsoft.com/office/drawing/2014/main" xmlns="" val="3259212992"/>
                  </a:ext>
                </a:extLst>
              </a:tr>
              <a:tr h="826137">
                <a:tc>
                  <a:txBody>
                    <a:bodyPr/>
                    <a:lstStyle/>
                    <a:p>
                      <a:pPr marL="0" marR="0" fontAlgn="auto" hangingPunct="1">
                        <a:lnSpc>
                          <a:spcPct val="115000"/>
                        </a:lnSpc>
                        <a:spcBef>
                          <a:spcPts val="0"/>
                        </a:spcBef>
                        <a:spcAft>
                          <a:spcPts val="800"/>
                        </a:spcAft>
                      </a:pPr>
                      <a:r>
                        <a:rPr lang="en-US" sz="11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Landfill air space is diminishing;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fontAlgn="auto" hangingPunct="1">
                        <a:lnSpc>
                          <a:spcPct val="115000"/>
                        </a:lnSpc>
                        <a:spcBef>
                          <a:spcPts val="0"/>
                        </a:spcBef>
                        <a:spcAft>
                          <a:spcPts val="800"/>
                        </a:spcAft>
                      </a:pPr>
                      <a:r>
                        <a:rPr lang="en-US" sz="11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15240" marR="15240" marT="9525" marB="0"/>
                </a:tc>
                <a:tc>
                  <a:txBody>
                    <a:bodyPr/>
                    <a:lstStyle/>
                    <a:p>
                      <a:pPr marL="342900" marR="0" lvl="0" indent="-342900" algn="just" hangingPunct="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Three landfill sites are non-functional, while the other two were vandalized.  </a:t>
                      </a:r>
                      <a:endParaRPr lang="en-US" sz="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hangingPunct="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documentation to repair the other two weight bridges were finalized, await approval from the Bid Specification Committee. </a:t>
                      </a:r>
                      <a:endParaRPr lang="en-US" sz="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hangingPunct="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Arrangements have been made with ESKOM to assist in the connection.</a:t>
                      </a:r>
                    </a:p>
                    <a:p>
                      <a:pPr marL="342900" marR="0" lvl="0" indent="-342900" algn="just" hangingPunct="0">
                        <a:spcBef>
                          <a:spcPts val="0"/>
                        </a:spcBef>
                        <a:spcAft>
                          <a:spcPts val="0"/>
                        </a:spcAft>
                        <a:buFont typeface="Symbol" panose="05050102010706020507" pitchFamily="18" charset="2"/>
                        <a:buChar char=""/>
                      </a:pPr>
                      <a:r>
                        <a:rPr lang="en-ZA" sz="1050" kern="1200" dirty="0">
                          <a:solidFill>
                            <a:schemeClr val="dk1"/>
                          </a:solidFill>
                          <a:effectLst/>
                          <a:latin typeface="Arial" panose="020B0604020202020204" pitchFamily="34" charset="0"/>
                          <a:ea typeface="+mn-ea"/>
                          <a:cs typeface="Arial" panose="020B0604020202020204" pitchFamily="34" charset="0"/>
                        </a:rPr>
                        <a:t>Procurement processes on the Operationalisation of Weighbridge on landfill sites to commence in November 2020</a:t>
                      </a:r>
                      <a:endParaRPr lang="en-ZA" sz="1200" kern="1200" dirty="0">
                        <a:solidFill>
                          <a:schemeClr val="dk1"/>
                        </a:solidFill>
                        <a:effectLst/>
                        <a:latin typeface="Arial" panose="020B0604020202020204" pitchFamily="34" charset="0"/>
                        <a:ea typeface="+mn-ea"/>
                        <a:cs typeface="Arial" panose="020B0604020202020204" pitchFamily="34" charset="0"/>
                      </a:endParaRPr>
                    </a:p>
                  </a:txBody>
                  <a:tcPr marL="15240" marR="15240" marT="9525" marB="0"/>
                </a:tc>
                <a:extLst>
                  <a:ext uri="{0D108BD9-81ED-4DB2-BD59-A6C34878D82A}">
                    <a16:rowId xmlns:a16="http://schemas.microsoft.com/office/drawing/2014/main" xmlns="" val="3271715146"/>
                  </a:ext>
                </a:extLst>
              </a:tr>
              <a:tr h="887822">
                <a:tc>
                  <a:txBody>
                    <a:bodyPr/>
                    <a:lstStyle/>
                    <a:p>
                      <a:pPr marL="0" marR="0" fontAlgn="auto" hangingPunct="1">
                        <a:lnSpc>
                          <a:spcPct val="115000"/>
                        </a:lnSpc>
                        <a:spcBef>
                          <a:spcPts val="0"/>
                        </a:spcBef>
                        <a:spcAft>
                          <a:spcPts val="800"/>
                        </a:spcAft>
                      </a:pPr>
                      <a:r>
                        <a:rPr lang="en-US" sz="11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Sewer Spillages- Vaal River Pollution Intervention Project</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fontAlgn="auto" hangingPunct="1">
                        <a:lnSpc>
                          <a:spcPct val="115000"/>
                        </a:lnSpc>
                        <a:spcBef>
                          <a:spcPts val="0"/>
                        </a:spcBef>
                        <a:spcAft>
                          <a:spcPts val="800"/>
                        </a:spcAft>
                      </a:pPr>
                      <a:r>
                        <a:rPr lang="en-US" sz="11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15240" marR="15240" marT="9525" marB="0"/>
                </a:tc>
                <a:tc>
                  <a:txBody>
                    <a:bodyPr/>
                    <a:lstStyle/>
                    <a:p>
                      <a:pPr marL="285750" indent="-285750" algn="l" defTabSz="457200" eaLnBrk="1" latinLnBrk="0" hangingPunct="1">
                        <a:lnSpc>
                          <a:spcPct val="114999"/>
                        </a:lnSpc>
                        <a:spcBef>
                          <a:spcPts val="0"/>
                        </a:spcBef>
                        <a:spcAft>
                          <a:spcPts val="0"/>
                        </a:spcAft>
                        <a:buFont typeface="Arial" panose="020B0604020202020204" pitchFamily="34" charset="0"/>
                        <a:buChar char="•"/>
                      </a:pPr>
                      <a:r>
                        <a:rPr lang="en-US" altLang="ko-KR" sz="1050" kern="1200" dirty="0">
                          <a:solidFill>
                            <a:schemeClr val="tx1"/>
                          </a:solidFill>
                          <a:latin typeface="Arial" panose="020B0604020202020204" pitchFamily="34" charset="0"/>
                          <a:ea typeface="Calibri" charset="0"/>
                          <a:cs typeface="Arial" panose="020B0604020202020204" pitchFamily="34" charset="0"/>
                        </a:rPr>
                        <a:t>Contract termination (DWS/ERWAT)</a:t>
                      </a:r>
                    </a:p>
                    <a:p>
                      <a:pPr marL="285750" indent="-285750" algn="l" defTabSz="457200" eaLnBrk="1" latinLnBrk="0" hangingPunct="1">
                        <a:lnSpc>
                          <a:spcPct val="114999"/>
                        </a:lnSpc>
                        <a:spcBef>
                          <a:spcPts val="0"/>
                        </a:spcBef>
                        <a:spcAft>
                          <a:spcPts val="0"/>
                        </a:spcAft>
                        <a:buFont typeface="Arial" panose="020B0604020202020204" pitchFamily="34" charset="0"/>
                        <a:buChar char="•"/>
                      </a:pPr>
                      <a:r>
                        <a:rPr lang="en-US"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New MOU drafted and submitted to DWS</a:t>
                      </a:r>
                    </a:p>
                    <a:p>
                      <a:pPr marL="285750" indent="-285750" algn="l" defTabSz="457200" eaLnBrk="1" latinLnBrk="0" hangingPunct="1">
                        <a:lnSpc>
                          <a:spcPct val="114999"/>
                        </a:lnSpc>
                        <a:spcBef>
                          <a:spcPts val="0"/>
                        </a:spcBef>
                        <a:spcAft>
                          <a:spcPts val="0"/>
                        </a:spcAft>
                        <a:buFont typeface="Arial" panose="020B0604020202020204" pitchFamily="34" charset="0"/>
                        <a:buChar char="•"/>
                      </a:pPr>
                      <a:r>
                        <a:rPr lang="en-US" altLang="ko-KR" sz="1050" kern="1200" dirty="0">
                          <a:solidFill>
                            <a:schemeClr val="tx1"/>
                          </a:solidFill>
                          <a:latin typeface="Arial" panose="020B0604020202020204" pitchFamily="34" charset="0"/>
                          <a:ea typeface="Calibri" charset="0"/>
                          <a:cs typeface="Arial" panose="020B0604020202020204" pitchFamily="34" charset="0"/>
                        </a:rPr>
                        <a:t>DWS  has allocated 5 Engineers stationed at Metsi offices. Technical Staff of 5 introduced on 07/08/2020</a:t>
                      </a:r>
                    </a:p>
                    <a:p>
                      <a:pPr marL="285750" indent="-285750" algn="l" defTabSz="457200" eaLnBrk="1" latinLnBrk="0" hangingPunct="1">
                        <a:lnSpc>
                          <a:spcPct val="114999"/>
                        </a:lnSpc>
                        <a:spcBef>
                          <a:spcPts val="0"/>
                        </a:spcBef>
                        <a:spcAft>
                          <a:spcPts val="0"/>
                        </a:spcAft>
                        <a:buFont typeface="Arial" panose="020B0604020202020204" pitchFamily="34" charset="0"/>
                        <a:buChar char="•"/>
                      </a:pPr>
                      <a:r>
                        <a:rPr lang="en-US"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tender process for the appointment of the new contractor is underway.</a:t>
                      </a:r>
                    </a:p>
                  </a:txBody>
                  <a:tcPr marL="15240" marR="15240" marT="9525" marB="0"/>
                </a:tc>
                <a:extLst>
                  <a:ext uri="{0D108BD9-81ED-4DB2-BD59-A6C34878D82A}">
                    <a16:rowId xmlns:a16="http://schemas.microsoft.com/office/drawing/2014/main" xmlns="" val="1918505665"/>
                  </a:ext>
                </a:extLst>
              </a:tr>
            </a:tbl>
          </a:graphicData>
        </a:graphic>
      </p:graphicFrame>
    </p:spTree>
    <p:extLst>
      <p:ext uri="{BB962C8B-B14F-4D97-AF65-F5344CB8AC3E}">
        <p14:creationId xmlns:p14="http://schemas.microsoft.com/office/powerpoint/2010/main" xmlns="" val="17134591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pPr algn="ctr"/>
            <a:r>
              <a:rPr lang="en-ZA" sz="2000" dirty="0"/>
              <a:t>INTERVENTION`s KEY FOCUS AREAS - PROGRESS</a:t>
            </a:r>
            <a:endParaRPr lang="en-ZA" sz="2400" dirty="0"/>
          </a:p>
        </p:txBody>
      </p:sp>
      <p:sp>
        <p:nvSpPr>
          <p:cNvPr id="3" name="Content Placeholder 2"/>
          <p:cNvSpPr>
            <a:spLocks noGrp="1"/>
          </p:cNvSpPr>
          <p:nvPr>
            <p:ph idx="1"/>
          </p:nvPr>
        </p:nvSpPr>
        <p:spPr>
          <a:xfrm>
            <a:off x="211016" y="1378634"/>
            <a:ext cx="8809824" cy="5168029"/>
          </a:xfrm>
        </p:spPr>
        <p:txBody>
          <a:bodyPr>
            <a:noAutofit/>
          </a:bodyPr>
          <a:lstStyle/>
          <a:p>
            <a:pPr marL="0" lvl="0" indent="0" hangingPunct="0">
              <a:buNone/>
            </a:pPr>
            <a:endParaRPr lang="en-US" sz="2800" dirty="0"/>
          </a:p>
          <a:p>
            <a:endParaRPr lang="en-ZA" sz="1400"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19</a:t>
            </a:fld>
            <a:endParaRPr lang="en-US" dirty="0"/>
          </a:p>
        </p:txBody>
      </p:sp>
      <p:graphicFrame>
        <p:nvGraphicFramePr>
          <p:cNvPr id="6" name="Table 5">
            <a:extLst>
              <a:ext uri="{FF2B5EF4-FFF2-40B4-BE49-F238E27FC236}">
                <a16:creationId xmlns:a16="http://schemas.microsoft.com/office/drawing/2014/main" xmlns="" id="{FDEB31FC-9609-4452-9AAA-542D92AA14FD}"/>
              </a:ext>
            </a:extLst>
          </p:cNvPr>
          <p:cNvGraphicFramePr>
            <a:graphicFrameLocks noGrp="1"/>
          </p:cNvGraphicFramePr>
          <p:nvPr>
            <p:extLst>
              <p:ext uri="{D42A27DB-BD31-4B8C-83A1-F6EECF244321}">
                <p14:modId xmlns:p14="http://schemas.microsoft.com/office/powerpoint/2010/main" xmlns="" val="3018567721"/>
              </p:ext>
            </p:extLst>
          </p:nvPr>
        </p:nvGraphicFramePr>
        <p:xfrm>
          <a:off x="1007179" y="1378634"/>
          <a:ext cx="8094341" cy="4485704"/>
        </p:xfrm>
        <a:graphic>
          <a:graphicData uri="http://schemas.openxmlformats.org/drawingml/2006/table">
            <a:tbl>
              <a:tblPr firstRow="1" firstCol="1" bandRow="1">
                <a:tableStyleId>{5C22544A-7EE6-4342-B048-85BDC9FD1C3A}</a:tableStyleId>
              </a:tblPr>
              <a:tblGrid>
                <a:gridCol w="1766645">
                  <a:extLst>
                    <a:ext uri="{9D8B030D-6E8A-4147-A177-3AD203B41FA5}">
                      <a16:colId xmlns:a16="http://schemas.microsoft.com/office/drawing/2014/main" xmlns="" val="2340272924"/>
                    </a:ext>
                  </a:extLst>
                </a:gridCol>
                <a:gridCol w="6327696">
                  <a:extLst>
                    <a:ext uri="{9D8B030D-6E8A-4147-A177-3AD203B41FA5}">
                      <a16:colId xmlns:a16="http://schemas.microsoft.com/office/drawing/2014/main" xmlns="" val="1793589615"/>
                    </a:ext>
                  </a:extLst>
                </a:gridCol>
              </a:tblGrid>
              <a:tr h="417654">
                <a:tc>
                  <a:txBody>
                    <a:bodyPr/>
                    <a:lstStyle/>
                    <a:p>
                      <a:pPr marL="0" marR="0" fontAlgn="auto" hangingPunct="0">
                        <a:lnSpc>
                          <a:spcPct val="115000"/>
                        </a:lnSpc>
                        <a:spcBef>
                          <a:spcPts val="0"/>
                        </a:spcBef>
                        <a:spcAft>
                          <a:spcPts val="0"/>
                        </a:spcAft>
                        <a:tabLst>
                          <a:tab pos="630555" algn="l"/>
                        </a:tabLst>
                      </a:pPr>
                      <a:r>
                        <a:rPr lang="en-ZA" sz="1100" kern="1200" dirty="0">
                          <a:effectLst/>
                        </a:rPr>
                        <a:t>KEY FOCUS AREAS</a:t>
                      </a:r>
                      <a:endParaRPr lang="en-US" sz="105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0" marR="0" fontAlgn="auto" hangingPunct="0">
                        <a:lnSpc>
                          <a:spcPct val="115000"/>
                        </a:lnSpc>
                        <a:spcBef>
                          <a:spcPts val="0"/>
                        </a:spcBef>
                        <a:spcAft>
                          <a:spcPts val="0"/>
                        </a:spcAft>
                        <a:tabLst>
                          <a:tab pos="630555" algn="l"/>
                        </a:tabLst>
                      </a:pPr>
                      <a:r>
                        <a:rPr lang="en-ZA" sz="1100" kern="1200" dirty="0">
                          <a:effectLst/>
                        </a:rPr>
                        <a:t>PROGRESS TO DATE</a:t>
                      </a:r>
                      <a:endParaRPr lang="en-US" sz="1050" dirty="0">
                        <a:effectLst/>
                        <a:latin typeface="Times New Roman" panose="02020603050405020304" pitchFamily="18" charset="0"/>
                        <a:ea typeface="Times New Roman" panose="02020603050405020304" pitchFamily="18" charset="0"/>
                      </a:endParaRPr>
                    </a:p>
                  </a:txBody>
                  <a:tcPr marL="13200" marR="13200" marT="8250" marB="0"/>
                </a:tc>
                <a:extLst>
                  <a:ext uri="{0D108BD9-81ED-4DB2-BD59-A6C34878D82A}">
                    <a16:rowId xmlns:a16="http://schemas.microsoft.com/office/drawing/2014/main" xmlns="" val="2350742571"/>
                  </a:ext>
                </a:extLst>
              </a:tr>
              <a:tr h="876938">
                <a:tc>
                  <a:txBody>
                    <a:bodyPr/>
                    <a:lstStyle/>
                    <a:p>
                      <a:pPr marL="0" marR="0" fontAlgn="auto" hangingPunct="1">
                        <a:lnSpc>
                          <a:spcPct val="115000"/>
                        </a:lnSpc>
                        <a:spcBef>
                          <a:spcPts val="0"/>
                        </a:spcBef>
                        <a:spcAft>
                          <a:spcPts val="800"/>
                        </a:spcAft>
                      </a:pPr>
                      <a:r>
                        <a:rPr lang="en-US" sz="1400" b="1" kern="1200"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Finalise the appointment of the outstanding Senior Managers positions in the municipality.</a:t>
                      </a:r>
                      <a:endParaRPr lang="en-US" sz="1100" dirty="0">
                        <a:effectLst/>
                        <a:latin typeface="Times New Roman" panose="02020603050405020304" pitchFamily="18" charset="0"/>
                        <a:ea typeface="Times New Roman" panose="02020603050405020304" pitchFamily="18" charset="0"/>
                      </a:endParaRPr>
                    </a:p>
                  </a:txBody>
                  <a:tcPr marL="15240" marR="15240" marT="9525" marB="0"/>
                </a:tc>
                <a:tc>
                  <a:txBody>
                    <a:bodyPr/>
                    <a:lstStyle/>
                    <a:p>
                      <a:pPr marL="342900" lvl="0" indent="-342900" algn="just" fontAlgn="auto">
                        <a:lnSpc>
                          <a:spcPct val="100000"/>
                        </a:lnSpc>
                        <a:buFont typeface="Arial" panose="020B0604020202020204" pitchFamily="34" charset="0"/>
                        <a:buChar char="•"/>
                        <a:tabLst>
                          <a:tab pos="191135" algn="l"/>
                        </a:tabLst>
                      </a:pPr>
                      <a:endParaRPr lang="en-US" sz="1400" dirty="0">
                        <a:solidFill>
                          <a:schemeClr val="tx1"/>
                        </a:solidFill>
                        <a:effectLst/>
                        <a:latin typeface="Calibri" panose="020F0502020204030204" pitchFamily="34" charset="0"/>
                        <a:cs typeface="Arial" panose="020B0604020202020204" pitchFamily="34" charset="0"/>
                      </a:endParaRPr>
                    </a:p>
                    <a:p>
                      <a:pPr marL="0" lvl="0" indent="0" algn="just" fontAlgn="auto">
                        <a:lnSpc>
                          <a:spcPct val="100000"/>
                        </a:lnSpc>
                        <a:buFont typeface="Arial" panose="020B0604020202020204" pitchFamily="34" charset="0"/>
                        <a:buNone/>
                        <a:tabLst>
                          <a:tab pos="191135" algn="l"/>
                        </a:tabLst>
                      </a:pPr>
                      <a:r>
                        <a:rPr lang="en-US" sz="1400" dirty="0">
                          <a:solidFill>
                            <a:schemeClr val="tx1"/>
                          </a:solidFill>
                          <a:effectLst/>
                          <a:latin typeface="Calibri" panose="020F0502020204030204" pitchFamily="34" charset="0"/>
                          <a:cs typeface="Arial" panose="020B0604020202020204" pitchFamily="34" charset="0"/>
                        </a:rPr>
                        <a:t>All senior management posts are filled</a:t>
                      </a:r>
                      <a:r>
                        <a:rPr lang="en-US" sz="1400" baseline="0" dirty="0">
                          <a:solidFill>
                            <a:schemeClr val="tx1"/>
                          </a:solidFill>
                          <a:effectLst/>
                          <a:latin typeface="Calibri" panose="020F0502020204030204" pitchFamily="34" charset="0"/>
                          <a:cs typeface="Arial" panose="020B0604020202020204" pitchFamily="34" charset="0"/>
                        </a:rPr>
                        <a:t> except for the:</a:t>
                      </a:r>
                    </a:p>
                    <a:p>
                      <a:pPr marL="0" lvl="0" indent="0" algn="just" fontAlgn="auto">
                        <a:lnSpc>
                          <a:spcPct val="100000"/>
                        </a:lnSpc>
                        <a:buFont typeface="Arial" panose="020B0604020202020204" pitchFamily="34" charset="0"/>
                        <a:buNone/>
                        <a:tabLst>
                          <a:tab pos="191135" algn="l"/>
                        </a:tabLst>
                      </a:pPr>
                      <a:endParaRPr lang="en-US" sz="1400" dirty="0">
                        <a:solidFill>
                          <a:schemeClr val="tx1"/>
                        </a:solidFill>
                        <a:effectLst/>
                        <a:latin typeface="Calibri" panose="020F0502020204030204" pitchFamily="34" charset="0"/>
                        <a:cs typeface="Arial" panose="020B0604020202020204" pitchFamily="34" charset="0"/>
                      </a:endParaRPr>
                    </a:p>
                    <a:p>
                      <a:pPr marL="342900" lvl="0" indent="-342900" algn="just" fontAlgn="auto">
                        <a:lnSpc>
                          <a:spcPct val="100000"/>
                        </a:lnSpc>
                        <a:buFont typeface="Arial" panose="020B0604020202020204" pitchFamily="34" charset="0"/>
                        <a:buChar char="•"/>
                        <a:tabLst>
                          <a:tab pos="191135" algn="l"/>
                        </a:tabLst>
                      </a:pPr>
                      <a:r>
                        <a:rPr lang="en-US" sz="1400" dirty="0">
                          <a:solidFill>
                            <a:schemeClr val="tx1"/>
                          </a:solidFill>
                          <a:effectLst/>
                          <a:latin typeface="Calibri" panose="020F0502020204030204" pitchFamily="34" charset="0"/>
                          <a:cs typeface="Arial" panose="020B0604020202020204" pitchFamily="34" charset="0"/>
                        </a:rPr>
                        <a:t>The Executive Director: Infrastructure Planning &amp; Development (</a:t>
                      </a:r>
                      <a:r>
                        <a:rPr lang="en-US" sz="1400" b="0" kern="1200" dirty="0">
                          <a:solidFill>
                            <a:schemeClr val="tx1"/>
                          </a:solidFill>
                          <a:latin typeface="+mn-lt"/>
                          <a:ea typeface="+mn-ea"/>
                          <a:cs typeface="Arial" panose="020B0604020202020204" pitchFamily="34" charset="0"/>
                        </a:rPr>
                        <a:t>ED:</a:t>
                      </a:r>
                      <a:r>
                        <a:rPr lang="en-US" sz="1400" b="0" kern="1200" baseline="0" dirty="0">
                          <a:solidFill>
                            <a:schemeClr val="tx1"/>
                          </a:solidFill>
                          <a:latin typeface="+mn-lt"/>
                          <a:ea typeface="+mn-ea"/>
                          <a:cs typeface="Arial" panose="020B0604020202020204" pitchFamily="34" charset="0"/>
                        </a:rPr>
                        <a:t> </a:t>
                      </a:r>
                      <a:r>
                        <a:rPr lang="en-US" sz="1400" b="0" kern="1200" dirty="0">
                          <a:solidFill>
                            <a:schemeClr val="tx1"/>
                          </a:solidFill>
                          <a:latin typeface="+mn-lt"/>
                          <a:ea typeface="+mn-ea"/>
                          <a:cs typeface="Arial" panose="020B0604020202020204" pitchFamily="34" charset="0"/>
                        </a:rPr>
                        <a:t>IP&amp;D) </a:t>
                      </a:r>
                      <a:r>
                        <a:rPr lang="en-US" sz="1400" dirty="0">
                          <a:solidFill>
                            <a:schemeClr val="tx1"/>
                          </a:solidFill>
                          <a:effectLst/>
                          <a:latin typeface="Calibri" panose="020F0502020204030204" pitchFamily="34" charset="0"/>
                          <a:cs typeface="Arial" panose="020B0604020202020204" pitchFamily="34" charset="0"/>
                        </a:rPr>
                        <a:t>has been appointed and</a:t>
                      </a:r>
                      <a:r>
                        <a:rPr lang="en-US" sz="1400" baseline="0" dirty="0">
                          <a:solidFill>
                            <a:schemeClr val="tx1"/>
                          </a:solidFill>
                          <a:effectLst/>
                          <a:latin typeface="Calibri" panose="020F0502020204030204" pitchFamily="34" charset="0"/>
                          <a:cs typeface="Arial" panose="020B0604020202020204" pitchFamily="34" charset="0"/>
                        </a:rPr>
                        <a:t> will resume his duties on the 1</a:t>
                      </a:r>
                      <a:r>
                        <a:rPr lang="en-US" sz="1400" baseline="30000" dirty="0">
                          <a:solidFill>
                            <a:schemeClr val="tx1"/>
                          </a:solidFill>
                          <a:effectLst/>
                          <a:latin typeface="Calibri" panose="020F0502020204030204" pitchFamily="34" charset="0"/>
                          <a:cs typeface="Arial" panose="020B0604020202020204" pitchFamily="34" charset="0"/>
                        </a:rPr>
                        <a:t>st</a:t>
                      </a:r>
                      <a:r>
                        <a:rPr lang="en-US" sz="1400" baseline="0" dirty="0">
                          <a:solidFill>
                            <a:schemeClr val="tx1"/>
                          </a:solidFill>
                          <a:effectLst/>
                          <a:latin typeface="Calibri" panose="020F0502020204030204" pitchFamily="34" charset="0"/>
                          <a:cs typeface="Arial" panose="020B0604020202020204" pitchFamily="34" charset="0"/>
                        </a:rPr>
                        <a:t> November 2020;</a:t>
                      </a:r>
                    </a:p>
                    <a:p>
                      <a:pPr marL="342900" lvl="0" indent="-342900" algn="just" fontAlgn="auto">
                        <a:lnSpc>
                          <a:spcPct val="100000"/>
                        </a:lnSpc>
                        <a:buFont typeface="Arial" panose="020B0604020202020204" pitchFamily="34" charset="0"/>
                        <a:buChar char="•"/>
                        <a:tabLst>
                          <a:tab pos="191135" algn="l"/>
                        </a:tabLst>
                      </a:pPr>
                      <a:r>
                        <a:rPr lang="en-US" sz="1400" baseline="0" dirty="0">
                          <a:solidFill>
                            <a:schemeClr val="tx1"/>
                          </a:solidFill>
                          <a:effectLst/>
                          <a:latin typeface="Calibri" panose="020F0502020204030204" pitchFamily="34" charset="0"/>
                          <a:cs typeface="Arial" panose="020B0604020202020204" pitchFamily="34" charset="0"/>
                        </a:rPr>
                        <a:t>Audit Executive director post has been advertised and will be filled soon.</a:t>
                      </a:r>
                      <a:endParaRPr lang="en-US" sz="1400" b="0" dirty="0">
                        <a:solidFill>
                          <a:schemeClr val="tx1"/>
                        </a:solidFill>
                        <a:effectLst/>
                        <a:latin typeface="+mj-lt"/>
                        <a:cs typeface="Times New Roman" panose="02020603050405020304" pitchFamily="18" charset="0"/>
                      </a:endParaRPr>
                    </a:p>
                    <a:p>
                      <a:pPr algn="just" fontAlgn="auto">
                        <a:lnSpc>
                          <a:spcPct val="100000"/>
                        </a:lnSpc>
                      </a:pPr>
                      <a:r>
                        <a:rPr lang="en-GB" sz="1400" dirty="0">
                          <a:solidFill>
                            <a:schemeClr val="tx1"/>
                          </a:solidFill>
                          <a:effectLst/>
                          <a:latin typeface="Calibri" panose="020F0502020204030204" pitchFamily="34" charset="0"/>
                          <a:cs typeface="Arial" panose="020B0604020202020204" pitchFamily="34" charset="0"/>
                        </a:rPr>
                        <a:t> </a:t>
                      </a:r>
                      <a:endParaRPr lang="en-US" sz="1100" dirty="0">
                        <a:solidFill>
                          <a:schemeClr val="tx1"/>
                        </a:solidFill>
                        <a:effectLst/>
                        <a:latin typeface="Times New Roman" panose="02020603050405020304" pitchFamily="18" charset="0"/>
                      </a:endParaRPr>
                    </a:p>
                  </a:txBody>
                  <a:tcPr marL="15240" marR="15240" marT="9525" marB="0"/>
                </a:tc>
                <a:extLst>
                  <a:ext uri="{0D108BD9-81ED-4DB2-BD59-A6C34878D82A}">
                    <a16:rowId xmlns:a16="http://schemas.microsoft.com/office/drawing/2014/main" xmlns="" val="2037522353"/>
                  </a:ext>
                </a:extLst>
              </a:tr>
              <a:tr h="994669">
                <a:tc>
                  <a:txBody>
                    <a:bodyPr/>
                    <a:lstStyle/>
                    <a:p>
                      <a:pPr marL="0" marR="0" fontAlgn="auto" hangingPunct="1">
                        <a:lnSpc>
                          <a:spcPct val="115000"/>
                        </a:lnSpc>
                        <a:spcBef>
                          <a:spcPts val="0"/>
                        </a:spcBef>
                        <a:spcAft>
                          <a:spcPts val="800"/>
                        </a:spcAft>
                      </a:pPr>
                      <a:r>
                        <a:rPr lang="en-US" sz="1400" b="1" kern="1200"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Failure of the Municipality to implement the tools for effective Public Participation</a:t>
                      </a:r>
                      <a:endParaRPr lang="en-US" sz="1100" dirty="0">
                        <a:effectLst/>
                        <a:latin typeface="Times New Roman" panose="02020603050405020304" pitchFamily="18" charset="0"/>
                        <a:ea typeface="Times New Roman" panose="02020603050405020304" pitchFamily="18" charset="0"/>
                      </a:endParaRPr>
                    </a:p>
                  </a:txBody>
                  <a:tcPr marL="15240" marR="15240" marT="9525" marB="0"/>
                </a:tc>
                <a:tc>
                  <a:txBody>
                    <a:bodyPr/>
                    <a:lstStyle/>
                    <a:p>
                      <a:pPr marL="342900" lvl="0" indent="-342900" algn="just" fontAlgn="auto">
                        <a:lnSpc>
                          <a:spcPct val="115000"/>
                        </a:lnSpc>
                        <a:buFont typeface="Arial" panose="020B0604020202020204" pitchFamily="34" charset="0"/>
                        <a:buChar char="•"/>
                        <a:tabLst>
                          <a:tab pos="228600" algn="l"/>
                          <a:tab pos="457200" algn="l"/>
                        </a:tabLst>
                      </a:pPr>
                      <a:r>
                        <a:rPr lang="en-US" sz="1400" dirty="0">
                          <a:effectLst/>
                          <a:latin typeface="Calibri" panose="020F0502020204030204" pitchFamily="34" charset="0"/>
                          <a:cs typeface="Arial" panose="020B0604020202020204" pitchFamily="34" charset="0"/>
                        </a:rPr>
                        <a:t>Stakeholder management process plan has been developed.</a:t>
                      </a:r>
                      <a:endParaRPr lang="en-US" sz="1100" dirty="0">
                        <a:effectLst/>
                        <a:latin typeface="Times New Roman" panose="02020603050405020304" pitchFamily="18" charset="0"/>
                        <a:cs typeface="Times New Roman" panose="02020603050405020304" pitchFamily="18" charset="0"/>
                      </a:endParaRPr>
                    </a:p>
                    <a:p>
                      <a:pPr marL="342900" lvl="0" indent="-342900" algn="just" fontAlgn="auto">
                        <a:lnSpc>
                          <a:spcPct val="115000"/>
                        </a:lnSpc>
                        <a:buFont typeface="Arial" panose="020B0604020202020204" pitchFamily="34" charset="0"/>
                        <a:buChar char="•"/>
                        <a:tabLst>
                          <a:tab pos="228600" algn="l"/>
                          <a:tab pos="457200" algn="l"/>
                        </a:tabLst>
                      </a:pPr>
                      <a:r>
                        <a:rPr lang="en-US" sz="1400" dirty="0">
                          <a:effectLst/>
                          <a:latin typeface="Calibri" panose="020F0502020204030204" pitchFamily="34" charset="0"/>
                          <a:cs typeface="Arial" panose="020B0604020202020204" pitchFamily="34" charset="0"/>
                        </a:rPr>
                        <a:t>Various platforms will be utilized to communicate the adopted IDP/Budget .i.e. Radio, Website and other Social Media Platforms, Local Newspapers, Municipal Offices, Libraries, MPCC etc. </a:t>
                      </a:r>
                      <a:endParaRPr lang="en-US" sz="1100" dirty="0">
                        <a:effectLst/>
                        <a:latin typeface="Times New Roman" panose="02020603050405020304" pitchFamily="18" charset="0"/>
                        <a:cs typeface="Times New Roman" panose="02020603050405020304" pitchFamily="18" charset="0"/>
                      </a:endParaRPr>
                    </a:p>
                    <a:p>
                      <a:pPr marL="191135" algn="just" fontAlgn="auto">
                        <a:lnSpc>
                          <a:spcPct val="115000"/>
                        </a:lnSpc>
                      </a:pPr>
                      <a:r>
                        <a:rPr lang="en-US" sz="1400" dirty="0">
                          <a:effectLst/>
                          <a:latin typeface="Calibri" panose="020F0502020204030204" pitchFamily="34" charset="0"/>
                          <a:cs typeface="Arial" panose="020B0604020202020204" pitchFamily="34" charset="0"/>
                        </a:rPr>
                        <a:t> </a:t>
                      </a:r>
                      <a:endParaRPr lang="en-US" sz="1100" dirty="0">
                        <a:effectLst/>
                        <a:latin typeface="Times New Roman" panose="02020603050405020304" pitchFamily="18" charset="0"/>
                      </a:endParaRPr>
                    </a:p>
                  </a:txBody>
                  <a:tcPr marL="15240" marR="15240" marT="9525" marB="0"/>
                </a:tc>
                <a:extLst>
                  <a:ext uri="{0D108BD9-81ED-4DB2-BD59-A6C34878D82A}">
                    <a16:rowId xmlns:a16="http://schemas.microsoft.com/office/drawing/2014/main" xmlns="" val="3271715146"/>
                  </a:ext>
                </a:extLst>
              </a:tr>
              <a:tr h="1328660">
                <a:tc>
                  <a:txBody>
                    <a:bodyPr/>
                    <a:lstStyle/>
                    <a:p>
                      <a:pPr marL="0" marR="0" fontAlgn="auto" hangingPunct="1">
                        <a:lnSpc>
                          <a:spcPct val="115000"/>
                        </a:lnSpc>
                        <a:spcBef>
                          <a:spcPts val="0"/>
                        </a:spcBef>
                        <a:spcAft>
                          <a:spcPts val="800"/>
                        </a:spcAft>
                      </a:pPr>
                      <a:r>
                        <a:rPr lang="en-US" sz="1400" b="1" kern="1200"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Failure to pass and approve funded budgets </a:t>
                      </a:r>
                      <a:endParaRPr lang="en-US" sz="1100" dirty="0">
                        <a:effectLst/>
                        <a:latin typeface="Times New Roman" panose="02020603050405020304" pitchFamily="18" charset="0"/>
                        <a:ea typeface="Times New Roman" panose="02020603050405020304" pitchFamily="18" charset="0"/>
                      </a:endParaRPr>
                    </a:p>
                  </a:txBody>
                  <a:tcPr marL="15240" marR="15240" marT="9525" marB="0"/>
                </a:tc>
                <a:tc>
                  <a:txBody>
                    <a:bodyPr/>
                    <a:lstStyle/>
                    <a:p>
                      <a:pPr marL="342900" marR="0" lvl="0" indent="-342900" algn="just" fontAlgn="auto" hangingPunct="0">
                        <a:lnSpc>
                          <a:spcPct val="115000"/>
                        </a:lnSpc>
                        <a:spcBef>
                          <a:spcPts val="0"/>
                        </a:spcBef>
                        <a:spcAft>
                          <a:spcPts val="0"/>
                        </a:spcAft>
                        <a:buFont typeface="Arial" panose="020B0604020202020204" pitchFamily="34" charset="0"/>
                        <a:buChar char="•"/>
                      </a:pPr>
                      <a:r>
                        <a:rPr lang="en-US" sz="1400" dirty="0">
                          <a:effectLst/>
                          <a:latin typeface="Calibri" panose="020F0502020204030204" pitchFamily="34" charset="0"/>
                          <a:ea typeface="Times New Roman" panose="02020603050405020304" pitchFamily="18" charset="0"/>
                          <a:cs typeface="Arial" panose="020B0604020202020204" pitchFamily="34" charset="0"/>
                        </a:rPr>
                        <a:t>The committee on Budget monitoring and Controls consisting of political principals is doing great work in ensuring that the expenditure is juxtaposed to the revenue collected so that we don’t end up spending what we don’t have as the municipality.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fontAlgn="auto" hangingPunct="0">
                        <a:lnSpc>
                          <a:spcPct val="115000"/>
                        </a:lnSpc>
                        <a:spcBef>
                          <a:spcPts val="0"/>
                        </a:spcBef>
                        <a:spcAft>
                          <a:spcPts val="0"/>
                        </a:spcAft>
                        <a:buFont typeface="Arial" panose="020B0604020202020204" pitchFamily="34" charset="0"/>
                        <a:buChar char="•"/>
                      </a:pPr>
                      <a:r>
                        <a:rPr lang="en-US" sz="1400" dirty="0">
                          <a:effectLst/>
                          <a:latin typeface="Calibri" panose="020F0502020204030204" pitchFamily="34" charset="0"/>
                          <a:ea typeface="Times New Roman" panose="02020603050405020304" pitchFamily="18" charset="0"/>
                          <a:cs typeface="Arial" panose="020B0604020202020204" pitchFamily="34" charset="0"/>
                        </a:rPr>
                        <a:t>Budget Monitoring Committee – developed a creditors prioritization framework.</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240" marR="15240" marT="9525" marB="0"/>
                </a:tc>
                <a:extLst>
                  <a:ext uri="{0D108BD9-81ED-4DB2-BD59-A6C34878D82A}">
                    <a16:rowId xmlns:a16="http://schemas.microsoft.com/office/drawing/2014/main" xmlns="" val="1918505665"/>
                  </a:ext>
                </a:extLst>
              </a:tr>
            </a:tbl>
          </a:graphicData>
        </a:graphic>
      </p:graphicFrame>
    </p:spTree>
    <p:extLst>
      <p:ext uri="{BB962C8B-B14F-4D97-AF65-F5344CB8AC3E}">
        <p14:creationId xmlns:p14="http://schemas.microsoft.com/office/powerpoint/2010/main" xmlns="" val="334838795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BCF5F5DE-6B01-4243-BC57-81452A347C63}"/>
              </a:ext>
            </a:extLst>
          </p:cNvPr>
          <p:cNvSpPr>
            <a:spLocks noGrp="1"/>
          </p:cNvSpPr>
          <p:nvPr>
            <p:ph type="title"/>
          </p:nvPr>
        </p:nvSpPr>
        <p:spPr>
          <a:xfrm>
            <a:off x="914400" y="831850"/>
            <a:ext cx="8105775" cy="581025"/>
          </a:xfrm>
        </p:spPr>
        <p:txBody>
          <a:bodyPr/>
          <a:lstStyle/>
          <a:p>
            <a:r>
              <a:rPr lang="en-US" altLang="en-US" sz="2800" b="1" dirty="0">
                <a:solidFill>
                  <a:schemeClr val="bg1"/>
                </a:solidFill>
                <a:latin typeface="Arial" panose="020B0604020202020204" pitchFamily="34" charset="0"/>
                <a:cs typeface="Arial" panose="020B0604020202020204" pitchFamily="34" charset="0"/>
              </a:rPr>
              <a:t>TABLE OF CONTENTS</a:t>
            </a:r>
          </a:p>
        </p:txBody>
      </p:sp>
      <p:graphicFrame>
        <p:nvGraphicFramePr>
          <p:cNvPr id="4" name="Content Placeholder 3">
            <a:extLst>
              <a:ext uri="{FF2B5EF4-FFF2-40B4-BE49-F238E27FC236}">
                <a16:creationId xmlns:a16="http://schemas.microsoft.com/office/drawing/2014/main" xmlns="" id="{E98C72BB-E5A4-4977-8717-AD10107C53C4}"/>
              </a:ext>
            </a:extLst>
          </p:cNvPr>
          <p:cNvGraphicFramePr>
            <a:graphicFrameLocks noGrp="1"/>
          </p:cNvGraphicFramePr>
          <p:nvPr>
            <p:ph idx="1"/>
            <p:extLst>
              <p:ext uri="{D42A27DB-BD31-4B8C-83A1-F6EECF244321}">
                <p14:modId xmlns:p14="http://schemas.microsoft.com/office/powerpoint/2010/main" xmlns="" val="724605874"/>
              </p:ext>
            </p:extLst>
          </p:nvPr>
        </p:nvGraphicFramePr>
        <p:xfrm>
          <a:off x="795648" y="1412384"/>
          <a:ext cx="8225192" cy="52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76426634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pPr algn="ctr"/>
            <a:r>
              <a:rPr lang="en-ZA" sz="2000" dirty="0"/>
              <a:t>INTERVENTION`s KEY FOCUS AREAS - PROGRESS</a:t>
            </a:r>
            <a:endParaRPr lang="en-ZA" sz="2400" dirty="0"/>
          </a:p>
        </p:txBody>
      </p:sp>
      <p:sp>
        <p:nvSpPr>
          <p:cNvPr id="3" name="Content Placeholder 2"/>
          <p:cNvSpPr>
            <a:spLocks noGrp="1"/>
          </p:cNvSpPr>
          <p:nvPr>
            <p:ph idx="1"/>
          </p:nvPr>
        </p:nvSpPr>
        <p:spPr>
          <a:xfrm>
            <a:off x="211016" y="1378634"/>
            <a:ext cx="8809824" cy="5168029"/>
          </a:xfrm>
        </p:spPr>
        <p:txBody>
          <a:bodyPr>
            <a:noAutofit/>
          </a:bodyPr>
          <a:lstStyle/>
          <a:p>
            <a:pPr marL="0" lvl="0" indent="0" hangingPunct="0">
              <a:buNone/>
            </a:pPr>
            <a:endParaRPr lang="en-US" sz="2800" dirty="0"/>
          </a:p>
          <a:p>
            <a:endParaRPr lang="en-ZA" sz="1400"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6" name="Table 5">
            <a:extLst>
              <a:ext uri="{FF2B5EF4-FFF2-40B4-BE49-F238E27FC236}">
                <a16:creationId xmlns:a16="http://schemas.microsoft.com/office/drawing/2014/main" xmlns="" id="{FDEB31FC-9609-4452-9AAA-542D92AA14FD}"/>
              </a:ext>
            </a:extLst>
          </p:cNvPr>
          <p:cNvGraphicFramePr>
            <a:graphicFrameLocks noGrp="1"/>
          </p:cNvGraphicFramePr>
          <p:nvPr>
            <p:extLst>
              <p:ext uri="{D42A27DB-BD31-4B8C-83A1-F6EECF244321}">
                <p14:modId xmlns:p14="http://schemas.microsoft.com/office/powerpoint/2010/main" xmlns="" val="3654768553"/>
              </p:ext>
            </p:extLst>
          </p:nvPr>
        </p:nvGraphicFramePr>
        <p:xfrm>
          <a:off x="1007180" y="1378634"/>
          <a:ext cx="8013659" cy="1830648"/>
        </p:xfrm>
        <a:graphic>
          <a:graphicData uri="http://schemas.openxmlformats.org/drawingml/2006/table">
            <a:tbl>
              <a:tblPr firstRow="1" firstCol="1" bandRow="1">
                <a:tableStyleId>{5C22544A-7EE6-4342-B048-85BDC9FD1C3A}</a:tableStyleId>
              </a:tblPr>
              <a:tblGrid>
                <a:gridCol w="1749036">
                  <a:extLst>
                    <a:ext uri="{9D8B030D-6E8A-4147-A177-3AD203B41FA5}">
                      <a16:colId xmlns:a16="http://schemas.microsoft.com/office/drawing/2014/main" xmlns="" val="2340272924"/>
                    </a:ext>
                  </a:extLst>
                </a:gridCol>
                <a:gridCol w="6264623">
                  <a:extLst>
                    <a:ext uri="{9D8B030D-6E8A-4147-A177-3AD203B41FA5}">
                      <a16:colId xmlns:a16="http://schemas.microsoft.com/office/drawing/2014/main" xmlns="" val="1793589615"/>
                    </a:ext>
                  </a:extLst>
                </a:gridCol>
              </a:tblGrid>
              <a:tr h="387404">
                <a:tc>
                  <a:txBody>
                    <a:bodyPr/>
                    <a:lstStyle/>
                    <a:p>
                      <a:pPr marL="0" marR="0" fontAlgn="auto" hangingPunct="0">
                        <a:lnSpc>
                          <a:spcPct val="115000"/>
                        </a:lnSpc>
                        <a:spcBef>
                          <a:spcPts val="0"/>
                        </a:spcBef>
                        <a:spcAft>
                          <a:spcPts val="0"/>
                        </a:spcAft>
                        <a:tabLst>
                          <a:tab pos="630555" algn="l"/>
                        </a:tabLst>
                      </a:pPr>
                      <a:r>
                        <a:rPr lang="en-ZA" sz="1400" b="0" kern="1200" dirty="0">
                          <a:effectLst/>
                        </a:rPr>
                        <a:t>KEY FOCUS AREAS</a:t>
                      </a:r>
                      <a:endParaRPr lang="en-US" sz="1400" b="0" dirty="0">
                        <a:effectLst/>
                        <a:latin typeface="Times New Roman" panose="02020603050405020304" pitchFamily="18" charset="0"/>
                        <a:ea typeface="Times New Roman" panose="02020603050405020304" pitchFamily="18" charset="0"/>
                      </a:endParaRPr>
                    </a:p>
                  </a:txBody>
                  <a:tcPr marL="13200" marR="13200" marT="8250" marB="0"/>
                </a:tc>
                <a:tc>
                  <a:txBody>
                    <a:bodyPr/>
                    <a:lstStyle/>
                    <a:p>
                      <a:pPr marL="0" marR="0" fontAlgn="auto" hangingPunct="0">
                        <a:lnSpc>
                          <a:spcPct val="115000"/>
                        </a:lnSpc>
                        <a:spcBef>
                          <a:spcPts val="0"/>
                        </a:spcBef>
                        <a:spcAft>
                          <a:spcPts val="0"/>
                        </a:spcAft>
                        <a:tabLst>
                          <a:tab pos="630555" algn="l"/>
                        </a:tabLst>
                      </a:pPr>
                      <a:r>
                        <a:rPr lang="en-ZA" sz="1400" b="0" kern="1200" dirty="0">
                          <a:effectLst/>
                        </a:rPr>
                        <a:t>PROGRESS TO DATE</a:t>
                      </a:r>
                      <a:endParaRPr lang="en-US" sz="1400" b="0" dirty="0">
                        <a:effectLst/>
                        <a:latin typeface="Times New Roman" panose="02020603050405020304" pitchFamily="18" charset="0"/>
                        <a:ea typeface="Times New Roman" panose="02020603050405020304" pitchFamily="18" charset="0"/>
                      </a:endParaRPr>
                    </a:p>
                  </a:txBody>
                  <a:tcPr marL="13200" marR="13200" marT="8250" marB="0"/>
                </a:tc>
                <a:extLst>
                  <a:ext uri="{0D108BD9-81ED-4DB2-BD59-A6C34878D82A}">
                    <a16:rowId xmlns:a16="http://schemas.microsoft.com/office/drawing/2014/main" xmlns="" val="2350742571"/>
                  </a:ext>
                </a:extLst>
              </a:tr>
              <a:tr h="1443244">
                <a:tc>
                  <a:txBody>
                    <a:bodyPr/>
                    <a:lstStyle/>
                    <a:p>
                      <a:pPr marL="0" marR="0" fontAlgn="auto" hangingPunct="1">
                        <a:lnSpc>
                          <a:spcPct val="115000"/>
                        </a:lnSpc>
                        <a:spcBef>
                          <a:spcPts val="0"/>
                        </a:spcBef>
                        <a:spcAft>
                          <a:spcPts val="800"/>
                        </a:spcAft>
                      </a:pPr>
                      <a:r>
                        <a:rPr lang="en-US" sz="1400" b="0" kern="1200"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Incomplete</a:t>
                      </a:r>
                      <a:r>
                        <a:rPr lang="en-US" sz="1400" b="0" kern="1200" baseline="0" dirty="0">
                          <a:solidFill>
                            <a:srgbClr val="FFFFFF"/>
                          </a:solidFill>
                          <a:effectLst/>
                          <a:latin typeface="Calibri" panose="020F0502020204030204" pitchFamily="34" charset="0"/>
                          <a:ea typeface="Times New Roman" panose="02020603050405020304" pitchFamily="18" charset="0"/>
                          <a:cs typeface="Arial" panose="020B0604020202020204" pitchFamily="34" charset="0"/>
                        </a:rPr>
                        <a:t> and Abandoned Infrastructure Projects</a:t>
                      </a:r>
                      <a:endParaRPr lang="en-US" sz="1400" b="0" dirty="0">
                        <a:effectLst/>
                        <a:latin typeface="Times New Roman" panose="02020603050405020304" pitchFamily="18" charset="0"/>
                        <a:ea typeface="Times New Roman" panose="02020603050405020304" pitchFamily="18" charset="0"/>
                      </a:endParaRPr>
                    </a:p>
                  </a:txBody>
                  <a:tcPr marL="15240" marR="15240" marT="9525" marB="0"/>
                </a:tc>
                <a:tc>
                  <a:txBody>
                    <a:bodyPr/>
                    <a:lstStyle/>
                    <a:p>
                      <a:pPr marL="342900" marR="0" lvl="0" indent="-342900" algn="just" hangingPunct="0">
                        <a:spcBef>
                          <a:spcPts val="0"/>
                        </a:spcBef>
                        <a:spcAft>
                          <a:spcPts val="0"/>
                        </a:spcAft>
                        <a:buFont typeface="Arial" panose="020B0604020202020204" pitchFamily="34" charset="0"/>
                        <a:buChar char="•"/>
                      </a:pPr>
                      <a:r>
                        <a:rPr lang="en-US" sz="1400" b="0" dirty="0">
                          <a:solidFill>
                            <a:schemeClr val="tx1"/>
                          </a:solidFill>
                          <a:effectLst/>
                          <a:latin typeface="+mn-lt"/>
                          <a:ea typeface="Times New Roman" panose="02020603050405020304" pitchFamily="18" charset="0"/>
                          <a:cs typeface="Arial" panose="020B0604020202020204" pitchFamily="34" charset="0"/>
                        </a:rPr>
                        <a:t>A comprehensive list of projects is</a:t>
                      </a:r>
                      <a:r>
                        <a:rPr lang="en-US" sz="1400" b="0" baseline="0" dirty="0">
                          <a:solidFill>
                            <a:schemeClr val="tx1"/>
                          </a:solidFill>
                          <a:effectLst/>
                          <a:latin typeface="+mn-lt"/>
                          <a:ea typeface="Times New Roman" panose="02020603050405020304" pitchFamily="18" charset="0"/>
                          <a:cs typeface="Arial" panose="020B0604020202020204" pitchFamily="34" charset="0"/>
                        </a:rPr>
                        <a:t> being finalized, to assess both the financial and service deliver impact. Some of these projects are included in the established Bid Committees for remedial actions.  </a:t>
                      </a:r>
                      <a:endParaRPr lang="en-US" sz="1400" b="0" i="0" u="none" dirty="0">
                        <a:solidFill>
                          <a:srgbClr val="000000"/>
                        </a:solidFill>
                        <a:latin typeface="+mn-lt"/>
                        <a:ea typeface="Calibri"/>
                        <a:cs typeface="Calibri"/>
                        <a:sym typeface="Calibri"/>
                      </a:endParaRPr>
                    </a:p>
                  </a:txBody>
                  <a:tcPr marL="15240" marR="15240" marT="9525" marB="0"/>
                </a:tc>
                <a:extLst>
                  <a:ext uri="{0D108BD9-81ED-4DB2-BD59-A6C34878D82A}">
                    <a16:rowId xmlns:a16="http://schemas.microsoft.com/office/drawing/2014/main" xmlns="" val="3271715146"/>
                  </a:ext>
                </a:extLst>
              </a:tr>
            </a:tbl>
          </a:graphicData>
        </a:graphic>
      </p:graphicFrame>
    </p:spTree>
    <p:extLst>
      <p:ext uri="{BB962C8B-B14F-4D97-AF65-F5344CB8AC3E}">
        <p14:creationId xmlns:p14="http://schemas.microsoft.com/office/powerpoint/2010/main" xmlns="" val="109328293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34886"/>
            <a:ext cx="8013659" cy="410039"/>
          </a:xfrm>
        </p:spPr>
        <p:txBody>
          <a:bodyPr/>
          <a:lstStyle/>
          <a:p>
            <a:pPr algn="ctr"/>
            <a:r>
              <a:rPr lang="en-ZA" sz="2400" dirty="0"/>
              <a:t>RECOMMENDATIONS CONT….</a:t>
            </a:r>
          </a:p>
        </p:txBody>
      </p:sp>
      <p:sp>
        <p:nvSpPr>
          <p:cNvPr id="3" name="Content Placeholder 2"/>
          <p:cNvSpPr>
            <a:spLocks noGrp="1"/>
          </p:cNvSpPr>
          <p:nvPr>
            <p:ph idx="1"/>
          </p:nvPr>
        </p:nvSpPr>
        <p:spPr>
          <a:xfrm>
            <a:off x="304799" y="1251959"/>
            <a:ext cx="8716040" cy="5412077"/>
          </a:xfrm>
        </p:spPr>
        <p:txBody>
          <a:bodyPr>
            <a:noAutofit/>
          </a:bodyPr>
          <a:lstStyle/>
          <a:p>
            <a:pPr hangingPunct="0"/>
            <a:r>
              <a:rPr lang="en-US" sz="1600" dirty="0"/>
              <a:t>Take note of the progress achieved through the refocused intervention of the s139(1)(b) and 139(5) at Emfuleni Local Municipality which came into effect on the 9</a:t>
            </a:r>
            <a:r>
              <a:rPr lang="en-US" sz="1600" baseline="30000" dirty="0"/>
              <a:t>th</a:t>
            </a:r>
            <a:r>
              <a:rPr lang="en-US" sz="1600" dirty="0"/>
              <a:t> June 2020.</a:t>
            </a:r>
          </a:p>
          <a:p>
            <a:pPr marL="0" indent="0" hangingPunct="0">
              <a:buNone/>
            </a:pPr>
            <a:endParaRPr lang="en-US" sz="1600" dirty="0"/>
          </a:p>
          <a:p>
            <a:pPr hangingPunct="0"/>
            <a:r>
              <a:rPr lang="en-US" sz="1600" dirty="0"/>
              <a:t>The Administrator supported by the Executive Mayor and the Municipal Manager with the Section 56 Managers report every Monday to the MEC in respect of their performance against the weekly deliverable targets of the POA.</a:t>
            </a:r>
          </a:p>
          <a:p>
            <a:pPr marL="0" indent="0" hangingPunct="0">
              <a:buNone/>
            </a:pPr>
            <a:endParaRPr lang="en-US" sz="1800" dirty="0"/>
          </a:p>
          <a:p>
            <a:pPr hangingPunct="0"/>
            <a:r>
              <a:rPr lang="en-US" sz="1600" dirty="0"/>
              <a:t>This is in observance and strict adherence of effective and efficient monitoring and evaluation of performance of the section 139(1)(b) and 139(5) Administration imposed on the municipality.</a:t>
            </a:r>
          </a:p>
          <a:p>
            <a:pPr marL="0" indent="0" algn="just" hangingPunct="0">
              <a:buNone/>
            </a:pPr>
            <a:endParaRPr lang="en-US" sz="2000" dirty="0"/>
          </a:p>
          <a:p>
            <a:endParaRPr lang="en-US" sz="2000" dirty="0"/>
          </a:p>
          <a:p>
            <a:endParaRPr lang="en-ZA" sz="1100"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21</a:t>
            </a:fld>
            <a:endParaRPr lang="en-US" dirty="0"/>
          </a:p>
        </p:txBody>
      </p:sp>
    </p:spTree>
    <p:extLst>
      <p:ext uri="{BB962C8B-B14F-4D97-AF65-F5344CB8AC3E}">
        <p14:creationId xmlns:p14="http://schemas.microsoft.com/office/powerpoint/2010/main" xmlns="" val="222672522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C:\Users\16212860\AppData\Local\Microsoft\Windows\Temporary Internet Files\Content.IE5\A4RI2AL7\questions_graphic[1].jpg"/>
          <p:cNvPicPr>
            <a:picLocks noChangeAspect="1" noChangeArrowheads="1"/>
          </p:cNvPicPr>
          <p:nvPr/>
        </p:nvPicPr>
        <p:blipFill>
          <a:blip r:embed="rId3"/>
          <a:srcRect/>
          <a:stretch>
            <a:fillRect/>
          </a:stretch>
        </p:blipFill>
        <p:spPr bwMode="auto">
          <a:xfrm>
            <a:off x="3359335" y="4383742"/>
            <a:ext cx="3713817" cy="2343283"/>
          </a:xfrm>
          <a:prstGeom prst="rect">
            <a:avLst/>
          </a:prstGeom>
          <a:noFill/>
        </p:spPr>
      </p:pic>
      <p:cxnSp>
        <p:nvCxnSpPr>
          <p:cNvPr id="6" name="Straight Connector 5"/>
          <p:cNvCxnSpPr/>
          <p:nvPr/>
        </p:nvCxnSpPr>
        <p:spPr>
          <a:xfrm>
            <a:off x="366713" y="6684963"/>
            <a:ext cx="8642350"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pic>
        <p:nvPicPr>
          <p:cNvPr id="10" name="Picture 2" descr="C:\Users\16212860\AppData\Local\Microsoft\Windows\Temporary Internet Files\Content.IE5\A4RI2AL7\Thank-you-pinned-note[1].png"/>
          <p:cNvPicPr>
            <a:picLocks noGrp="1" noChangeAspect="1" noChangeArrowheads="1"/>
          </p:cNvPicPr>
          <p:nvPr>
            <p:ph idx="1"/>
          </p:nvPr>
        </p:nvPicPr>
        <p:blipFill>
          <a:blip r:embed="rId4"/>
          <a:srcRect/>
          <a:stretch>
            <a:fillRect/>
          </a:stretch>
        </p:blipFill>
        <p:spPr bwMode="auto">
          <a:xfrm>
            <a:off x="1105469" y="1366402"/>
            <a:ext cx="7690869" cy="3545390"/>
          </a:xfrm>
          <a:prstGeom prst="rect">
            <a:avLst/>
          </a:prstGeom>
          <a:noFill/>
        </p:spPr>
      </p:pic>
    </p:spTree>
    <p:extLst>
      <p:ext uri="{BB962C8B-B14F-4D97-AF65-F5344CB8AC3E}">
        <p14:creationId xmlns:p14="http://schemas.microsoft.com/office/powerpoint/2010/main" xmlns="" val="83791724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pPr algn="l"/>
            <a:r>
              <a:rPr lang="en-ZA" altLang="en-US" sz="2000" b="1" dirty="0"/>
              <a:t>PURPOSE</a:t>
            </a:r>
          </a:p>
        </p:txBody>
      </p:sp>
      <p:sp>
        <p:nvSpPr>
          <p:cNvPr id="2" name="Content Placeholder 1"/>
          <p:cNvSpPr>
            <a:spLocks noGrp="1"/>
          </p:cNvSpPr>
          <p:nvPr>
            <p:ph idx="1"/>
          </p:nvPr>
        </p:nvSpPr>
        <p:spPr>
          <a:xfrm>
            <a:off x="815926" y="1412876"/>
            <a:ext cx="7957013" cy="4232550"/>
          </a:xfrm>
        </p:spPr>
        <p:txBody>
          <a:bodyPr>
            <a:normAutofit/>
          </a:bodyPr>
          <a:lstStyle/>
          <a:p>
            <a:pPr marL="457200" lvl="1" indent="0" algn="just">
              <a:buNone/>
            </a:pPr>
            <a:endParaRPr lang="en-US" b="1" dirty="0"/>
          </a:p>
          <a:p>
            <a:pPr hangingPunct="0"/>
            <a:r>
              <a:rPr lang="en-US" sz="2000" dirty="0"/>
              <a:t>To present to the Portfolio Committee the progress achieved through the refocused intervention of the s139(1)(b) and 139(5) Administration at Emfuleni Local Municipality which came into effect on the 1 July 2020.</a:t>
            </a:r>
          </a:p>
          <a:p>
            <a:pPr marL="457200" lvl="1" indent="0" algn="just">
              <a:buNone/>
            </a:pPr>
            <a:endParaRPr lang="en-US" sz="1600" b="1" dirty="0"/>
          </a:p>
          <a:p>
            <a:pPr marL="457200" lvl="1" indent="0" algn="just">
              <a:buNone/>
            </a:pPr>
            <a:endParaRPr lang="en-US" b="1" dirty="0"/>
          </a:p>
          <a:p>
            <a:pPr marL="457200" lvl="1" indent="0" algn="just">
              <a:buNone/>
            </a:pPr>
            <a:endParaRPr lang="en-US" b="1" dirty="0"/>
          </a:p>
          <a:p>
            <a:pPr marL="457200" lvl="1" indent="0" algn="just">
              <a:buNone/>
            </a:pPr>
            <a:endParaRPr lang="en-US" b="1" dirty="0"/>
          </a:p>
          <a:p>
            <a:pPr marL="457200" lvl="1" indent="0" algn="just">
              <a:buNone/>
            </a:pPr>
            <a:endParaRPr lang="en-US" b="1" dirty="0"/>
          </a:p>
          <a:p>
            <a:pPr marL="457200" lvl="1" indent="0" algn="just">
              <a:buNone/>
            </a:pPr>
            <a:endParaRPr lang="en-US" b="1" dirty="0"/>
          </a:p>
          <a:p>
            <a:pPr marL="457200" lvl="1" indent="0" algn="just">
              <a:buNone/>
            </a:pPr>
            <a:endParaRPr lang="en-US" dirty="0"/>
          </a:p>
          <a:p>
            <a:pPr marL="457200" lvl="1" indent="0" algn="just">
              <a:buNone/>
            </a:pPr>
            <a:endParaRPr lang="en-US" dirty="0"/>
          </a:p>
          <a:p>
            <a:pPr marL="0" indent="0" algn="just">
              <a:buNone/>
            </a:pPr>
            <a:endParaRPr lang="en-ZA" sz="2000" dirty="0"/>
          </a:p>
          <a:p>
            <a:pPr marL="0" indent="0" algn="just">
              <a:buNone/>
            </a:pPr>
            <a:endParaRPr lang="en-ZA" sz="2000" dirty="0"/>
          </a:p>
          <a:p>
            <a:pPr marL="0" indent="0" algn="just">
              <a:buNone/>
            </a:pPr>
            <a:endParaRPr lang="en-US" sz="2000" dirty="0"/>
          </a:p>
          <a:p>
            <a:pPr marL="0" indent="0" algn="just">
              <a:buNone/>
            </a:pPr>
            <a:endParaRPr lang="en-ZA" sz="2000" dirty="0"/>
          </a:p>
          <a:p>
            <a:pPr algn="just"/>
            <a:endParaRPr lang="en-US" sz="2000" dirty="0"/>
          </a:p>
        </p:txBody>
      </p:sp>
    </p:spTree>
    <p:extLst>
      <p:ext uri="{BB962C8B-B14F-4D97-AF65-F5344CB8AC3E}">
        <p14:creationId xmlns:p14="http://schemas.microsoft.com/office/powerpoint/2010/main" xmlns="" val="57928810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pPr algn="l"/>
            <a:r>
              <a:rPr lang="en-ZA" altLang="en-US" sz="2000" b="1" dirty="0"/>
              <a:t>BACKGROUND</a:t>
            </a:r>
          </a:p>
        </p:txBody>
      </p:sp>
      <p:sp>
        <p:nvSpPr>
          <p:cNvPr id="2" name="Content Placeholder 1"/>
          <p:cNvSpPr>
            <a:spLocks noGrp="1"/>
          </p:cNvSpPr>
          <p:nvPr>
            <p:ph idx="1"/>
          </p:nvPr>
        </p:nvSpPr>
        <p:spPr>
          <a:xfrm>
            <a:off x="0" y="1312863"/>
            <a:ext cx="9020175" cy="5545137"/>
          </a:xfrm>
        </p:spPr>
        <p:txBody>
          <a:bodyPr>
            <a:normAutofit fontScale="25000" lnSpcReduction="20000"/>
          </a:bodyPr>
          <a:lstStyle/>
          <a:p>
            <a:pPr algn="just">
              <a:lnSpc>
                <a:spcPct val="170000"/>
              </a:lnSpc>
              <a:buFont typeface="Wingdings" panose="05000000000000000000" pitchFamily="2" charset="2"/>
              <a:buChar char="Ø"/>
            </a:pPr>
            <a:r>
              <a:rPr lang="en-US" sz="7200" dirty="0"/>
              <a:t>It is common cause that on 13 June 2018, the Gauteng Executive Council (EXCO) took a decision to invoke the provisions of section 139(1)(b)(i) and 5(a) of the Constitution of the Republic of South Africa, Act No. 108 of 1996, regarding Emfuleni Local Municipality. Mr. Oupa </a:t>
            </a:r>
            <a:r>
              <a:rPr lang="en-ZA" sz="7200" dirty="0"/>
              <a:t>Nkoane</a:t>
            </a:r>
            <a:r>
              <a:rPr lang="en-US" sz="7200" dirty="0"/>
              <a:t>, in his capacity as Acting Municipal Manager for Emfuleni, was duly tasked to execute the section 139(1)(b)(i) intervention on behalf of the Province. Mr. </a:t>
            </a:r>
            <a:r>
              <a:rPr lang="en-ZA" sz="7200" dirty="0"/>
              <a:t>Nkoane’s</a:t>
            </a:r>
            <a:r>
              <a:rPr lang="en-US" sz="7200" dirty="0"/>
              <a:t> term of employment has ended, with the recent appointment of the Municipal Manager. </a:t>
            </a:r>
          </a:p>
          <a:p>
            <a:pPr algn="just">
              <a:buFont typeface="Wingdings" panose="05000000000000000000" pitchFamily="2" charset="2"/>
              <a:buChar char="Ø"/>
            </a:pPr>
            <a:endParaRPr lang="en-US" sz="7200" dirty="0"/>
          </a:p>
          <a:p>
            <a:pPr hangingPunct="0">
              <a:lnSpc>
                <a:spcPct val="170000"/>
              </a:lnSpc>
            </a:pPr>
            <a:r>
              <a:rPr lang="en-US" sz="7200" dirty="0"/>
              <a:t>While some progress has been made, the previous intervention has not produced the desired outcomes in respect of the following areas:</a:t>
            </a:r>
          </a:p>
          <a:p>
            <a:pPr lvl="1">
              <a:lnSpc>
                <a:spcPct val="170000"/>
              </a:lnSpc>
            </a:pPr>
            <a:r>
              <a:rPr lang="en-US" sz="7200" dirty="0"/>
              <a:t>Supply chain management;</a:t>
            </a:r>
          </a:p>
          <a:p>
            <a:pPr lvl="1">
              <a:lnSpc>
                <a:spcPct val="170000"/>
              </a:lnSpc>
            </a:pPr>
            <a:r>
              <a:rPr lang="en-US" sz="7200" dirty="0"/>
              <a:t>Finance, and </a:t>
            </a:r>
          </a:p>
          <a:p>
            <a:pPr lvl="1">
              <a:lnSpc>
                <a:spcPct val="170000"/>
              </a:lnSpc>
            </a:pPr>
            <a:r>
              <a:rPr lang="en-US" sz="7200" dirty="0"/>
              <a:t>Infrastructure / Service Delivery.</a:t>
            </a:r>
          </a:p>
          <a:p>
            <a:pPr algn="just">
              <a:buFont typeface="Wingdings" panose="05000000000000000000" pitchFamily="2" charset="2"/>
              <a:buChar char="Ø"/>
            </a:pPr>
            <a:endParaRPr lang="en-US" sz="6400" dirty="0"/>
          </a:p>
          <a:p>
            <a:pPr algn="just">
              <a:buFont typeface="Wingdings" panose="05000000000000000000" pitchFamily="2" charset="2"/>
              <a:buChar char="Ø"/>
            </a:pPr>
            <a:endParaRPr lang="en-ZA" sz="6400" dirty="0"/>
          </a:p>
          <a:p>
            <a:pPr algn="just">
              <a:buFont typeface="Wingdings" panose="05000000000000000000" pitchFamily="2" charset="2"/>
              <a:buChar char="Ø"/>
            </a:pPr>
            <a:endParaRPr lang="en-US" sz="6400" dirty="0"/>
          </a:p>
          <a:p>
            <a:pPr algn="just">
              <a:buFont typeface="Wingdings" panose="05000000000000000000" pitchFamily="2" charset="2"/>
              <a:buChar char="Ø"/>
            </a:pPr>
            <a:endParaRPr lang="en-US" sz="1400" dirty="0"/>
          </a:p>
          <a:p>
            <a:pPr marL="0" indent="0" algn="just">
              <a:buNone/>
            </a:pPr>
            <a:r>
              <a:rPr lang="en-US" sz="1400" dirty="0"/>
              <a:t> </a:t>
            </a:r>
          </a:p>
          <a:p>
            <a:pPr algn="just"/>
            <a:endParaRPr lang="en-US" sz="1600" dirty="0"/>
          </a:p>
        </p:txBody>
      </p:sp>
    </p:spTree>
    <p:extLst>
      <p:ext uri="{BB962C8B-B14F-4D97-AF65-F5344CB8AC3E}">
        <p14:creationId xmlns:p14="http://schemas.microsoft.com/office/powerpoint/2010/main" xmlns="" val="365389833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pPr algn="l"/>
            <a:r>
              <a:rPr lang="en-ZA" altLang="en-US" sz="2000" b="1" dirty="0"/>
              <a:t>BACKGROUND</a:t>
            </a:r>
          </a:p>
        </p:txBody>
      </p:sp>
      <p:sp>
        <p:nvSpPr>
          <p:cNvPr id="2" name="Content Placeholder 1"/>
          <p:cNvSpPr>
            <a:spLocks noGrp="1"/>
          </p:cNvSpPr>
          <p:nvPr>
            <p:ph idx="1"/>
          </p:nvPr>
        </p:nvSpPr>
        <p:spPr>
          <a:xfrm>
            <a:off x="742122" y="1412876"/>
            <a:ext cx="8278053" cy="5080690"/>
          </a:xfrm>
        </p:spPr>
        <p:txBody>
          <a:bodyPr>
            <a:normAutofit fontScale="25000" lnSpcReduction="20000"/>
          </a:bodyPr>
          <a:lstStyle/>
          <a:p>
            <a:pPr algn="just">
              <a:lnSpc>
                <a:spcPct val="170000"/>
              </a:lnSpc>
            </a:pPr>
            <a:r>
              <a:rPr lang="en-US" sz="8000" dirty="0"/>
              <a:t>The situation has dictated that EXCO review its intervention and subsequently resolved to appoint the new Administrator with immediate effect to focus specifically on the three aforementioned areas. </a:t>
            </a:r>
          </a:p>
          <a:p>
            <a:pPr marL="0" indent="0" algn="just" hangingPunct="0">
              <a:buNone/>
            </a:pPr>
            <a:endParaRPr lang="en-US" sz="8000" dirty="0"/>
          </a:p>
          <a:p>
            <a:pPr algn="just" hangingPunct="0">
              <a:lnSpc>
                <a:spcPct val="170000"/>
              </a:lnSpc>
            </a:pPr>
            <a:r>
              <a:rPr lang="en-GB" sz="8000" dirty="0"/>
              <a:t>The refocused intervention came into effect on the 1 July 2020.  The Administrator prepared a Programme of Action identifying all areas of intervention in the twelve months period, further to the POA, the Administrator jointly with the Municipality developed a weekly workplan with deliverables that are monitored and </a:t>
            </a:r>
            <a:r>
              <a:rPr lang="en-US" sz="8000" dirty="0"/>
              <a:t>tracked by the Office of the MEC on a weekly basis.</a:t>
            </a:r>
          </a:p>
          <a:p>
            <a:pPr algn="just">
              <a:buFont typeface="Wingdings" panose="05000000000000000000" pitchFamily="2" charset="2"/>
              <a:buChar char="Ø"/>
            </a:pPr>
            <a:endParaRPr lang="en-US" sz="8000" dirty="0"/>
          </a:p>
          <a:p>
            <a:pPr algn="just">
              <a:buFont typeface="Wingdings" panose="05000000000000000000" pitchFamily="2" charset="2"/>
              <a:buChar char="Ø"/>
            </a:pPr>
            <a:endParaRPr lang="en-ZA" sz="8000" dirty="0"/>
          </a:p>
          <a:p>
            <a:pPr algn="just">
              <a:buFont typeface="Wingdings" panose="05000000000000000000" pitchFamily="2" charset="2"/>
              <a:buChar char="Ø"/>
            </a:pPr>
            <a:endParaRPr lang="en-US" sz="4500" dirty="0"/>
          </a:p>
          <a:p>
            <a:pPr algn="just">
              <a:buFont typeface="Wingdings" panose="05000000000000000000" pitchFamily="2" charset="2"/>
              <a:buChar char="Ø"/>
            </a:pPr>
            <a:endParaRPr lang="en-US" sz="1400" dirty="0"/>
          </a:p>
          <a:p>
            <a:pPr marL="0" indent="0" algn="just">
              <a:buNone/>
            </a:pPr>
            <a:r>
              <a:rPr lang="en-US" sz="1400" dirty="0"/>
              <a:t> </a:t>
            </a:r>
          </a:p>
          <a:p>
            <a:pPr algn="just"/>
            <a:endParaRPr lang="en-US" sz="1600" dirty="0"/>
          </a:p>
        </p:txBody>
      </p:sp>
    </p:spTree>
    <p:extLst>
      <p:ext uri="{BB962C8B-B14F-4D97-AF65-F5344CB8AC3E}">
        <p14:creationId xmlns:p14="http://schemas.microsoft.com/office/powerpoint/2010/main" xmlns="" val="39245979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pPr algn="l"/>
            <a:r>
              <a:rPr lang="en-ZA" altLang="en-US" sz="2600" b="1" dirty="0"/>
              <a:t>BACKGROUND</a:t>
            </a:r>
          </a:p>
        </p:txBody>
      </p:sp>
      <p:sp>
        <p:nvSpPr>
          <p:cNvPr id="2" name="Content Placeholder 1"/>
          <p:cNvSpPr>
            <a:spLocks noGrp="1"/>
          </p:cNvSpPr>
          <p:nvPr>
            <p:ph idx="1"/>
          </p:nvPr>
        </p:nvSpPr>
        <p:spPr>
          <a:xfrm>
            <a:off x="253218" y="1412875"/>
            <a:ext cx="8766957" cy="5292725"/>
          </a:xfrm>
        </p:spPr>
        <p:txBody>
          <a:bodyPr>
            <a:normAutofit/>
          </a:bodyPr>
          <a:lstStyle/>
          <a:p>
            <a:pPr algn="just">
              <a:buFont typeface="Wingdings" panose="05000000000000000000" pitchFamily="2" charset="2"/>
              <a:buChar char="Ø"/>
            </a:pPr>
            <a:r>
              <a:rPr lang="en-ZA" sz="2200" dirty="0"/>
              <a:t>The following workstreams have been established to support the 	intervention and to focus on the following key areas:</a:t>
            </a:r>
          </a:p>
          <a:p>
            <a:pPr marL="0" indent="0" algn="just">
              <a:buNone/>
            </a:pPr>
            <a:endParaRPr lang="en-ZA" sz="2200" dirty="0"/>
          </a:p>
          <a:p>
            <a:pPr lvl="1" algn="just">
              <a:buFont typeface="Wingdings" panose="05000000000000000000" pitchFamily="2" charset="2"/>
              <a:buChar char="ü"/>
            </a:pPr>
            <a:r>
              <a:rPr lang="en-US" sz="2200" dirty="0"/>
              <a:t>Financial Management and Viability</a:t>
            </a:r>
          </a:p>
          <a:p>
            <a:pPr lvl="1" algn="just">
              <a:buFont typeface="Wingdings" panose="05000000000000000000" pitchFamily="2" charset="2"/>
              <a:buChar char="ü"/>
            </a:pPr>
            <a:r>
              <a:rPr lang="en-US" sz="2200" dirty="0"/>
              <a:t>Municipal Governance and Institutional Administration </a:t>
            </a:r>
          </a:p>
          <a:p>
            <a:pPr lvl="1" algn="just">
              <a:buFont typeface="Wingdings" panose="05000000000000000000" pitchFamily="2" charset="2"/>
              <a:buChar char="ü"/>
            </a:pPr>
            <a:r>
              <a:rPr lang="en-US" sz="2200" dirty="0"/>
              <a:t>Municipal Basic Services </a:t>
            </a:r>
          </a:p>
          <a:p>
            <a:pPr lvl="1" algn="just">
              <a:buFont typeface="Wingdings" panose="05000000000000000000" pitchFamily="2" charset="2"/>
              <a:buChar char="ü"/>
            </a:pPr>
            <a:r>
              <a:rPr lang="en-US" sz="2200" dirty="0"/>
              <a:t>Public Participation</a:t>
            </a:r>
          </a:p>
          <a:p>
            <a:pPr marL="457200" lvl="1" indent="0" algn="just">
              <a:buNone/>
            </a:pPr>
            <a:endParaRPr lang="en-US" sz="2200" dirty="0"/>
          </a:p>
          <a:p>
            <a:endParaRPr lang="en-GB" sz="2000" dirty="0"/>
          </a:p>
          <a:p>
            <a:pPr marL="457200" lvl="1" indent="0" algn="just">
              <a:buNone/>
            </a:pPr>
            <a:r>
              <a:rPr lang="en-US" sz="2200" dirty="0"/>
              <a:t>  </a:t>
            </a:r>
          </a:p>
          <a:p>
            <a:pPr marL="0" indent="0" algn="just">
              <a:buNone/>
            </a:pPr>
            <a:endParaRPr lang="en-ZA" sz="2000" dirty="0"/>
          </a:p>
          <a:p>
            <a:pPr marL="0" indent="0" algn="just">
              <a:buNone/>
            </a:pPr>
            <a:endParaRPr lang="en-ZA" sz="2000" dirty="0"/>
          </a:p>
          <a:p>
            <a:pPr marL="0" indent="0" algn="just">
              <a:buNone/>
            </a:pPr>
            <a:endParaRPr lang="en-ZA" sz="2000" dirty="0"/>
          </a:p>
          <a:p>
            <a:pPr marL="0" indent="0" algn="just">
              <a:buNone/>
            </a:pPr>
            <a:endParaRPr lang="en-US" sz="2000" dirty="0"/>
          </a:p>
          <a:p>
            <a:pPr marL="0" indent="0" algn="just">
              <a:buNone/>
            </a:pPr>
            <a:endParaRPr lang="en-ZA" sz="2000" dirty="0"/>
          </a:p>
          <a:p>
            <a:pPr algn="just"/>
            <a:endParaRPr lang="en-US" sz="2000" dirty="0"/>
          </a:p>
        </p:txBody>
      </p:sp>
    </p:spTree>
    <p:extLst>
      <p:ext uri="{BB962C8B-B14F-4D97-AF65-F5344CB8AC3E}">
        <p14:creationId xmlns:p14="http://schemas.microsoft.com/office/powerpoint/2010/main" xmlns="" val="65857617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pPr algn="l"/>
            <a:r>
              <a:rPr lang="en-ZA" altLang="en-US" sz="1800" b="1" dirty="0"/>
              <a:t>BACKGROUND</a:t>
            </a:r>
            <a:r>
              <a:rPr lang="en-ZA" altLang="en-US" sz="1800" dirty="0"/>
              <a:t>_ Establishment of The Work streams</a:t>
            </a:r>
            <a:endParaRPr lang="en-ZA" altLang="en-US" sz="1800" b="1" dirty="0"/>
          </a:p>
        </p:txBody>
      </p:sp>
      <p:sp>
        <p:nvSpPr>
          <p:cNvPr id="2" name="Content Placeholder 1"/>
          <p:cNvSpPr>
            <a:spLocks noGrp="1"/>
          </p:cNvSpPr>
          <p:nvPr>
            <p:ph idx="1"/>
          </p:nvPr>
        </p:nvSpPr>
        <p:spPr>
          <a:xfrm>
            <a:off x="253218" y="1412875"/>
            <a:ext cx="8766957" cy="5292725"/>
          </a:xfrm>
        </p:spPr>
        <p:txBody>
          <a:bodyPr>
            <a:normAutofit/>
          </a:bodyPr>
          <a:lstStyle/>
          <a:p>
            <a:pPr marL="0" indent="0" algn="just">
              <a:buNone/>
            </a:pPr>
            <a:r>
              <a:rPr lang="en-US" sz="1400" dirty="0"/>
              <a:t>To implement the intervention, the following five (5) Work Streams was established: </a:t>
            </a:r>
          </a:p>
          <a:p>
            <a:pPr marL="0" indent="0" algn="just">
              <a:spcBef>
                <a:spcPts val="0"/>
              </a:spcBef>
              <a:buNone/>
            </a:pPr>
            <a:r>
              <a:rPr lang="en-US" sz="1400" i="1" dirty="0"/>
              <a:t>			</a:t>
            </a:r>
          </a:p>
        </p:txBody>
      </p:sp>
      <p:graphicFrame>
        <p:nvGraphicFramePr>
          <p:cNvPr id="3" name="Table 2"/>
          <p:cNvGraphicFramePr>
            <a:graphicFrameLocks noGrp="1"/>
          </p:cNvGraphicFramePr>
          <p:nvPr>
            <p:extLst>
              <p:ext uri="{D42A27DB-BD31-4B8C-83A1-F6EECF244321}">
                <p14:modId xmlns:p14="http://schemas.microsoft.com/office/powerpoint/2010/main" xmlns="" val="1726396043"/>
              </p:ext>
            </p:extLst>
          </p:nvPr>
        </p:nvGraphicFramePr>
        <p:xfrm>
          <a:off x="355599" y="1397000"/>
          <a:ext cx="8664575" cy="5791200"/>
        </p:xfrm>
        <a:graphic>
          <a:graphicData uri="http://schemas.openxmlformats.org/drawingml/2006/table">
            <a:tbl>
              <a:tblPr firstRow="1" bandRow="1">
                <a:tableStyleId>{5C22544A-7EE6-4342-B048-85BDC9FD1C3A}</a:tableStyleId>
              </a:tblPr>
              <a:tblGrid>
                <a:gridCol w="1428956">
                  <a:extLst>
                    <a:ext uri="{9D8B030D-6E8A-4147-A177-3AD203B41FA5}">
                      <a16:colId xmlns:a16="http://schemas.microsoft.com/office/drawing/2014/main" xmlns="" val="3698151860"/>
                    </a:ext>
                  </a:extLst>
                </a:gridCol>
                <a:gridCol w="1725561">
                  <a:extLst>
                    <a:ext uri="{9D8B030D-6E8A-4147-A177-3AD203B41FA5}">
                      <a16:colId xmlns:a16="http://schemas.microsoft.com/office/drawing/2014/main" xmlns="" val="145374908"/>
                    </a:ext>
                  </a:extLst>
                </a:gridCol>
                <a:gridCol w="2044228">
                  <a:extLst>
                    <a:ext uri="{9D8B030D-6E8A-4147-A177-3AD203B41FA5}">
                      <a16:colId xmlns:a16="http://schemas.microsoft.com/office/drawing/2014/main" xmlns="" val="849107679"/>
                    </a:ext>
                  </a:extLst>
                </a:gridCol>
                <a:gridCol w="1732915">
                  <a:extLst>
                    <a:ext uri="{9D8B030D-6E8A-4147-A177-3AD203B41FA5}">
                      <a16:colId xmlns:a16="http://schemas.microsoft.com/office/drawing/2014/main" xmlns="" val="2482913216"/>
                    </a:ext>
                  </a:extLst>
                </a:gridCol>
                <a:gridCol w="1732915">
                  <a:extLst>
                    <a:ext uri="{9D8B030D-6E8A-4147-A177-3AD203B41FA5}">
                      <a16:colId xmlns:a16="http://schemas.microsoft.com/office/drawing/2014/main" xmlns="" val="723572800"/>
                    </a:ext>
                  </a:extLst>
                </a:gridCol>
              </a:tblGrid>
              <a:tr h="532097">
                <a:tc>
                  <a:txBody>
                    <a:bodyPr/>
                    <a:lstStyle/>
                    <a:p>
                      <a:r>
                        <a:rPr lang="en-US" sz="1600" dirty="0"/>
                        <a:t>WORKSTREAM 01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a:ea typeface="+mn-ea"/>
                          <a:cs typeface="+mn-cs"/>
                        </a:rPr>
                        <a:t>WORKSTREAM 02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a:ea typeface="+mn-ea"/>
                          <a:cs typeface="+mn-cs"/>
                        </a:rPr>
                        <a:t>WORKSTREAM 03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a:ea typeface="+mn-ea"/>
                          <a:cs typeface="+mn-cs"/>
                        </a:rPr>
                        <a:t>WORKSTREAM 04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a:ea typeface="+mn-ea"/>
                          <a:cs typeface="+mn-cs"/>
                        </a:rPr>
                        <a:t>WORKSTREAM 05</a:t>
                      </a:r>
                    </a:p>
                  </a:txBody>
                  <a:tcPr/>
                </a:tc>
                <a:extLst>
                  <a:ext uri="{0D108BD9-81ED-4DB2-BD59-A6C34878D82A}">
                    <a16:rowId xmlns:a16="http://schemas.microsoft.com/office/drawing/2014/main" xmlns="" val="3549030734"/>
                  </a:ext>
                </a:extLst>
              </a:tr>
              <a:tr h="868159">
                <a:tc>
                  <a:txBody>
                    <a:bodyPr/>
                    <a:lstStyle/>
                    <a:p>
                      <a:r>
                        <a:rPr lang="en-US" sz="1400" dirty="0"/>
                        <a:t>Financial Management and Viability</a:t>
                      </a:r>
                    </a:p>
                  </a:txBody>
                  <a:tcPr>
                    <a:solidFill>
                      <a:schemeClr val="tx2">
                        <a:lumMod val="20000"/>
                        <a:lumOff val="80000"/>
                      </a:schemeClr>
                    </a:solidFill>
                  </a:tcPr>
                </a:tc>
                <a:tc>
                  <a:txBody>
                    <a:bodyPr/>
                    <a:lstStyle/>
                    <a:p>
                      <a:pPr lvl="0"/>
                      <a:r>
                        <a:rPr lang="en-US" sz="1400" kern="1200" dirty="0">
                          <a:solidFill>
                            <a:schemeClr val="dk1"/>
                          </a:solidFill>
                          <a:effectLst/>
                          <a:latin typeface="+mn-lt"/>
                          <a:ea typeface="+mn-ea"/>
                          <a:cs typeface="+mn-cs"/>
                        </a:rPr>
                        <a:t>Basic Services, Service Delivery and Urban Planning Management </a:t>
                      </a:r>
                      <a:endParaRPr lang="en-US" sz="1600" kern="1200" dirty="0">
                        <a:solidFill>
                          <a:schemeClr val="dk1"/>
                        </a:solidFill>
                        <a:effectLst/>
                        <a:latin typeface="+mn-lt"/>
                        <a:ea typeface="+mn-ea"/>
                        <a:cs typeface="+mn-cs"/>
                      </a:endParaRPr>
                    </a:p>
                  </a:txBody>
                  <a:tcPr>
                    <a:solidFill>
                      <a:schemeClr val="tx2">
                        <a:lumMod val="20000"/>
                        <a:lumOff val="80000"/>
                      </a:schemeClr>
                    </a:solidFill>
                  </a:tcPr>
                </a:tc>
                <a:tc>
                  <a:txBody>
                    <a:bodyPr/>
                    <a:lstStyle/>
                    <a:p>
                      <a:r>
                        <a:rPr lang="en-US" sz="1400" dirty="0"/>
                        <a:t>Governance &amp; Institutional Management</a:t>
                      </a:r>
                    </a:p>
                  </a:txBody>
                  <a:tcPr>
                    <a:solidFill>
                      <a:schemeClr val="tx2">
                        <a:lumMod val="20000"/>
                        <a:lumOff val="80000"/>
                      </a:schemeClr>
                    </a:solidFill>
                  </a:tcPr>
                </a:tc>
                <a:tc>
                  <a:txBody>
                    <a:bodyPr/>
                    <a:lstStyle/>
                    <a:p>
                      <a:r>
                        <a:rPr lang="en-US" sz="1400" dirty="0"/>
                        <a:t>Communications &amp; Stakeholder Engagements</a:t>
                      </a:r>
                    </a:p>
                  </a:txBody>
                  <a:tcPr>
                    <a:solidFill>
                      <a:schemeClr val="tx2">
                        <a:lumMod val="20000"/>
                        <a:lumOff val="80000"/>
                      </a:schemeClr>
                    </a:solidFill>
                  </a:tcPr>
                </a:tc>
                <a:tc>
                  <a:txBody>
                    <a:bodyPr/>
                    <a:lstStyle/>
                    <a:p>
                      <a:r>
                        <a:rPr lang="en-GB" sz="1400" kern="1200" dirty="0">
                          <a:solidFill>
                            <a:schemeClr val="dk1"/>
                          </a:solidFill>
                          <a:effectLst/>
                          <a:latin typeface="+mn-lt"/>
                          <a:ea typeface="+mn-ea"/>
                          <a:cs typeface="+mn-cs"/>
                        </a:rPr>
                        <a:t>Implementing Human Settlements Mega Projects and Infrastructure projects </a:t>
                      </a:r>
                      <a:endParaRPr lang="en-US" sz="1100" dirty="0"/>
                    </a:p>
                  </a:txBody>
                  <a:tcPr>
                    <a:solidFill>
                      <a:schemeClr val="tx2">
                        <a:lumMod val="20000"/>
                        <a:lumOff val="80000"/>
                      </a:schemeClr>
                    </a:solidFill>
                  </a:tcPr>
                </a:tc>
                <a:extLst>
                  <a:ext uri="{0D108BD9-81ED-4DB2-BD59-A6C34878D82A}">
                    <a16:rowId xmlns:a16="http://schemas.microsoft.com/office/drawing/2014/main" xmlns="" val="3104687907"/>
                  </a:ext>
                </a:extLst>
              </a:tr>
              <a:tr h="196036">
                <a:tc>
                  <a:txBody>
                    <a:bodyPr/>
                    <a:lstStyle/>
                    <a:p>
                      <a:endParaRPr lang="en-US" sz="800" dirty="0"/>
                    </a:p>
                  </a:txBody>
                  <a:tcPr>
                    <a:solidFill>
                      <a:schemeClr val="bg1"/>
                    </a:solidFill>
                  </a:tcPr>
                </a:tc>
                <a:tc>
                  <a:txBody>
                    <a:bodyPr/>
                    <a:lstStyle/>
                    <a:p>
                      <a:endParaRPr lang="en-US" sz="800" dirty="0"/>
                    </a:p>
                  </a:txBody>
                  <a:tcPr>
                    <a:solidFill>
                      <a:schemeClr val="bg1"/>
                    </a:solidFill>
                  </a:tcPr>
                </a:tc>
                <a:tc>
                  <a:txBody>
                    <a:bodyPr/>
                    <a:lstStyle/>
                    <a:p>
                      <a:endParaRPr lang="en-US" sz="800" dirty="0"/>
                    </a:p>
                  </a:txBody>
                  <a:tcPr>
                    <a:solidFill>
                      <a:schemeClr val="bg1"/>
                    </a:solidFill>
                  </a:tcPr>
                </a:tc>
                <a:tc>
                  <a:txBody>
                    <a:bodyPr/>
                    <a:lstStyle/>
                    <a:p>
                      <a:endParaRPr lang="en-US" sz="800" dirty="0"/>
                    </a:p>
                  </a:txBody>
                  <a:tcPr>
                    <a:solidFill>
                      <a:schemeClr val="bg1"/>
                    </a:solidFill>
                  </a:tcPr>
                </a:tc>
                <a:tc>
                  <a:txBody>
                    <a:bodyPr/>
                    <a:lstStyle/>
                    <a:p>
                      <a:endParaRPr lang="en-US" sz="800" dirty="0"/>
                    </a:p>
                  </a:txBody>
                  <a:tcPr>
                    <a:solidFill>
                      <a:schemeClr val="bg1"/>
                    </a:solidFill>
                  </a:tcPr>
                </a:tc>
                <a:extLst>
                  <a:ext uri="{0D108BD9-81ED-4DB2-BD59-A6C34878D82A}">
                    <a16:rowId xmlns:a16="http://schemas.microsoft.com/office/drawing/2014/main" xmlns="" val="4275290518"/>
                  </a:ext>
                </a:extLst>
              </a:tr>
              <a:tr h="3528646">
                <a:tc>
                  <a:txBody>
                    <a:bodyPr/>
                    <a:lstStyle/>
                    <a:p>
                      <a:pPr marL="0" indent="0">
                        <a:buFont typeface="Wingdings" panose="05000000000000000000" pitchFamily="2" charset="2"/>
                        <a:buNone/>
                      </a:pPr>
                      <a:r>
                        <a:rPr lang="en-US" sz="1400" dirty="0"/>
                        <a:t>Resourcing the recovery plan;</a:t>
                      </a:r>
                    </a:p>
                    <a:p>
                      <a:pPr marL="0" indent="0">
                        <a:buFont typeface="Wingdings" panose="05000000000000000000" pitchFamily="2" charset="2"/>
                        <a:buNone/>
                      </a:pPr>
                      <a:endParaRPr lang="en-US" sz="800" dirty="0"/>
                    </a:p>
                    <a:p>
                      <a:pPr marL="0" indent="0">
                        <a:buFont typeface="Wingdings" panose="05000000000000000000" pitchFamily="2" charset="2"/>
                        <a:buNone/>
                      </a:pPr>
                      <a:r>
                        <a:rPr lang="en-US" sz="1400" dirty="0"/>
                        <a:t>Revenue;</a:t>
                      </a:r>
                    </a:p>
                    <a:p>
                      <a:pPr marL="0" indent="0">
                        <a:buFont typeface="Wingdings" panose="05000000000000000000" pitchFamily="2" charset="2"/>
                        <a:buNone/>
                      </a:pPr>
                      <a:endParaRPr lang="en-US" sz="800" dirty="0"/>
                    </a:p>
                    <a:p>
                      <a:pPr marL="0" indent="0">
                        <a:buFont typeface="Wingdings" panose="05000000000000000000" pitchFamily="2" charset="2"/>
                        <a:buNone/>
                      </a:pPr>
                      <a:r>
                        <a:rPr lang="en-US" sz="1400" dirty="0"/>
                        <a:t>Expenditure;</a:t>
                      </a:r>
                    </a:p>
                    <a:p>
                      <a:pPr marL="0" indent="0">
                        <a:buFont typeface="Wingdings" panose="05000000000000000000" pitchFamily="2" charset="2"/>
                        <a:buNone/>
                      </a:pPr>
                      <a:r>
                        <a:rPr lang="en-US" sz="1400" dirty="0"/>
                        <a:t> </a:t>
                      </a:r>
                    </a:p>
                    <a:p>
                      <a:r>
                        <a:rPr lang="en-US" sz="1400" dirty="0"/>
                        <a:t>Indigents; and </a:t>
                      </a:r>
                    </a:p>
                    <a:p>
                      <a:r>
                        <a:rPr lang="en-US" sz="1400" dirty="0"/>
                        <a:t>LED</a:t>
                      </a:r>
                    </a:p>
                  </a:txBody>
                  <a:tcPr/>
                </a:tc>
                <a:tc>
                  <a:txBody>
                    <a:bodyPr/>
                    <a:lstStyle/>
                    <a:p>
                      <a:r>
                        <a:rPr lang="en-US" sz="1400" dirty="0"/>
                        <a:t>Water and storm water infrastructure;</a:t>
                      </a:r>
                    </a:p>
                    <a:p>
                      <a:endParaRPr lang="en-US" sz="800" dirty="0"/>
                    </a:p>
                    <a:p>
                      <a:r>
                        <a:rPr lang="en-US" sz="1400" dirty="0"/>
                        <a:t>Sanitation;</a:t>
                      </a:r>
                    </a:p>
                    <a:p>
                      <a:endParaRPr lang="en-US" sz="800" dirty="0"/>
                    </a:p>
                    <a:p>
                      <a:r>
                        <a:rPr lang="en-US" sz="1400" dirty="0"/>
                        <a:t>Energy and electricity;</a:t>
                      </a:r>
                    </a:p>
                    <a:p>
                      <a:endParaRPr lang="en-US" sz="800" dirty="0"/>
                    </a:p>
                    <a:p>
                      <a:r>
                        <a:rPr lang="en-US" sz="1400" dirty="0"/>
                        <a:t>Cleaning and Waste Management;</a:t>
                      </a:r>
                    </a:p>
                    <a:p>
                      <a:endParaRPr lang="en-US" sz="800" dirty="0"/>
                    </a:p>
                    <a:p>
                      <a:r>
                        <a:rPr lang="en-US" sz="1400" dirty="0"/>
                        <a:t>Roads, maintenance , resurfacing and fleet managements;</a:t>
                      </a:r>
                    </a:p>
                    <a:p>
                      <a:endParaRPr lang="en-US" sz="800" dirty="0"/>
                    </a:p>
                    <a:p>
                      <a:r>
                        <a:rPr lang="en-US" sz="1400" dirty="0"/>
                        <a:t>Infrastructure;</a:t>
                      </a:r>
                    </a:p>
                    <a:p>
                      <a:endParaRPr lang="en-US" sz="800" dirty="0"/>
                    </a:p>
                    <a:p>
                      <a:r>
                        <a:rPr lang="en-US" sz="1400" dirty="0"/>
                        <a:t>Human Settlements </a:t>
                      </a:r>
                    </a:p>
                  </a:txBody>
                  <a:tcPr/>
                </a:tc>
                <a:tc>
                  <a:txBody>
                    <a:bodyPr/>
                    <a:lstStyle/>
                    <a:p>
                      <a:r>
                        <a:rPr lang="en-US" sz="1400" dirty="0"/>
                        <a:t>Critical vacancies;</a:t>
                      </a:r>
                    </a:p>
                    <a:p>
                      <a:endParaRPr lang="en-US" sz="800" dirty="0"/>
                    </a:p>
                    <a:p>
                      <a:r>
                        <a:rPr lang="en-US" sz="1400" dirty="0"/>
                        <a:t>Technical resources (HR, legal labour;</a:t>
                      </a:r>
                    </a:p>
                    <a:p>
                      <a:endParaRPr lang="en-US" sz="800" dirty="0"/>
                    </a:p>
                    <a:p>
                      <a:r>
                        <a:rPr lang="en-US" sz="1400" dirty="0"/>
                        <a:t>Review of organisational structure and institutional review;</a:t>
                      </a:r>
                    </a:p>
                    <a:p>
                      <a:endParaRPr lang="en-US" sz="800" dirty="0"/>
                    </a:p>
                    <a:p>
                      <a:r>
                        <a:rPr lang="en-US" sz="1400" dirty="0"/>
                        <a:t>Legal – including specific consideration whether to utilize any of the Chapter 13, Part 3 measures of the MFMA;</a:t>
                      </a:r>
                    </a:p>
                    <a:p>
                      <a:endParaRPr lang="en-US" sz="800" dirty="0"/>
                    </a:p>
                    <a:p>
                      <a:r>
                        <a:rPr lang="en-US" sz="1400" dirty="0"/>
                        <a:t>ICT,</a:t>
                      </a:r>
                      <a:r>
                        <a:rPr lang="en-US" sz="1400" baseline="0" dirty="0"/>
                        <a:t> </a:t>
                      </a:r>
                      <a:r>
                        <a:rPr lang="en-US" sz="1400" dirty="0"/>
                        <a:t>Training, Policy review,</a:t>
                      </a:r>
                      <a:r>
                        <a:rPr lang="en-US" sz="1400" baseline="0" dirty="0"/>
                        <a:t> </a:t>
                      </a:r>
                      <a:r>
                        <a:rPr lang="en-US" sz="1400" dirty="0"/>
                        <a:t> Clean governance.</a:t>
                      </a:r>
                    </a:p>
                    <a:p>
                      <a:endParaRPr lang="en-US" dirty="0"/>
                    </a:p>
                  </a:txBody>
                  <a:tcPr/>
                </a:tc>
                <a:tc>
                  <a:txBody>
                    <a:bodyPr/>
                    <a:lstStyle/>
                    <a:p>
                      <a:r>
                        <a:rPr lang="en-US" sz="1400" dirty="0"/>
                        <a:t>Internal Emfuleni communication (unions, employees, management); </a:t>
                      </a:r>
                    </a:p>
                    <a:p>
                      <a:endParaRPr lang="en-US" sz="1400" dirty="0"/>
                    </a:p>
                    <a:p>
                      <a:r>
                        <a:rPr lang="en-US" sz="1400" dirty="0"/>
                        <a:t>External stakeholder communication (Ward Committees, residents, organized business, community based organisations, academic institutions) Intergovernmental relations and communication , including SALGA</a:t>
                      </a:r>
                    </a:p>
                  </a:txBody>
                  <a:tcPr/>
                </a:tc>
                <a:tc>
                  <a:txBody>
                    <a:bodyPr/>
                    <a:lstStyle/>
                    <a:p>
                      <a:r>
                        <a:rPr lang="en-US" sz="1400" dirty="0"/>
                        <a:t>Speed up the implementation of the Interchange, Roads and Transports;</a:t>
                      </a:r>
                    </a:p>
                    <a:p>
                      <a:endParaRPr lang="en-US" sz="1400" dirty="0"/>
                    </a:p>
                    <a:p>
                      <a:r>
                        <a:rPr lang="en-US" sz="1400" dirty="0"/>
                        <a:t>Proposed SEZ, Aerotropolis and the Logistics Hub;</a:t>
                      </a:r>
                    </a:p>
                    <a:p>
                      <a:endParaRPr lang="en-US" sz="1400" dirty="0"/>
                    </a:p>
                    <a:p>
                      <a:r>
                        <a:rPr lang="en-US" sz="1400" dirty="0"/>
                        <a:t>Vaal River City</a:t>
                      </a:r>
                    </a:p>
                  </a:txBody>
                  <a:tcPr/>
                </a:tc>
                <a:extLst>
                  <a:ext uri="{0D108BD9-81ED-4DB2-BD59-A6C34878D82A}">
                    <a16:rowId xmlns:a16="http://schemas.microsoft.com/office/drawing/2014/main" xmlns="" val="1265260327"/>
                  </a:ext>
                </a:extLst>
              </a:tr>
            </a:tbl>
          </a:graphicData>
        </a:graphic>
      </p:graphicFrame>
    </p:spTree>
    <p:extLst>
      <p:ext uri="{BB962C8B-B14F-4D97-AF65-F5344CB8AC3E}">
        <p14:creationId xmlns:p14="http://schemas.microsoft.com/office/powerpoint/2010/main" xmlns="" val="218398431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06475" y="885825"/>
            <a:ext cx="8013700" cy="427038"/>
          </a:xfrm>
        </p:spPr>
        <p:txBody>
          <a:bodyPr/>
          <a:lstStyle/>
          <a:p>
            <a:r>
              <a:rPr lang="en-ZA" altLang="en-US" sz="2000" dirty="0"/>
              <a:t>BACKGROUND_ Establishment of The Work streams</a:t>
            </a:r>
            <a:endParaRPr lang="en-ZA" altLang="en-US" sz="2000" b="1" dirty="0"/>
          </a:p>
        </p:txBody>
      </p:sp>
      <p:sp>
        <p:nvSpPr>
          <p:cNvPr id="2" name="Content Placeholder 1"/>
          <p:cNvSpPr>
            <a:spLocks noGrp="1"/>
          </p:cNvSpPr>
          <p:nvPr>
            <p:ph idx="1"/>
          </p:nvPr>
        </p:nvSpPr>
        <p:spPr>
          <a:xfrm>
            <a:off x="253218" y="1412875"/>
            <a:ext cx="8766957" cy="5292725"/>
          </a:xfrm>
        </p:spPr>
        <p:txBody>
          <a:bodyPr>
            <a:normAutofit/>
          </a:bodyPr>
          <a:lstStyle/>
          <a:p>
            <a:pPr>
              <a:lnSpc>
                <a:spcPct val="170000"/>
              </a:lnSpc>
            </a:pPr>
            <a:r>
              <a:rPr lang="en-US" sz="1700" dirty="0"/>
              <a:t>The work streams are intended to ensure that both the Province and the Municipality work together to implement and monitor the roll-out of the Financial Recovery Plan for the municipality with the aim of: - </a:t>
            </a:r>
          </a:p>
          <a:p>
            <a:pPr lvl="1">
              <a:lnSpc>
                <a:spcPct val="150000"/>
              </a:lnSpc>
              <a:buFont typeface="Wingdings" panose="05000000000000000000" pitchFamily="2" charset="2"/>
              <a:buChar char="Ø"/>
            </a:pPr>
            <a:r>
              <a:rPr lang="en-US" sz="1700" dirty="0"/>
              <a:t>Stabilizing the Municipality in the short term to ensure that the Municipality can fulfill its executive obligation in terms of the Constitution and related Legislation;</a:t>
            </a:r>
          </a:p>
          <a:p>
            <a:pPr lvl="1">
              <a:lnSpc>
                <a:spcPct val="160000"/>
              </a:lnSpc>
              <a:buFont typeface="Wingdings" panose="05000000000000000000" pitchFamily="2" charset="2"/>
              <a:buChar char="Ø"/>
            </a:pPr>
            <a:r>
              <a:rPr lang="en-US" sz="1700" dirty="0"/>
              <a:t>Meet its obligations to provide basic services and its financial Commitments </a:t>
            </a:r>
          </a:p>
          <a:p>
            <a:pPr lvl="1">
              <a:lnSpc>
                <a:spcPct val="160000"/>
              </a:lnSpc>
              <a:buFont typeface="Wingdings" panose="05000000000000000000" pitchFamily="2" charset="2"/>
              <a:buChar char="Ø"/>
            </a:pPr>
            <a:r>
              <a:rPr lang="en-US" sz="1600" dirty="0"/>
              <a:t>Supports the municipality to become viable and sustainable in the medium to long term.</a:t>
            </a:r>
          </a:p>
          <a:p>
            <a:pPr marL="457200" lvl="1" indent="0" algn="just">
              <a:buNone/>
            </a:pPr>
            <a:endParaRPr lang="en-US" dirty="0"/>
          </a:p>
          <a:p>
            <a:endParaRPr lang="en-GB" sz="1800" dirty="0"/>
          </a:p>
          <a:p>
            <a:pPr marL="457200" lvl="1" indent="0" algn="just">
              <a:buNone/>
            </a:pPr>
            <a:r>
              <a:rPr lang="en-US" dirty="0"/>
              <a:t>  </a:t>
            </a:r>
          </a:p>
          <a:p>
            <a:pPr marL="0" indent="0" algn="just">
              <a:buNone/>
            </a:pPr>
            <a:endParaRPr lang="en-ZA" sz="1800" dirty="0"/>
          </a:p>
          <a:p>
            <a:pPr marL="0" indent="0" algn="just">
              <a:buNone/>
            </a:pPr>
            <a:endParaRPr lang="en-ZA" sz="1800" dirty="0"/>
          </a:p>
          <a:p>
            <a:pPr marL="0" indent="0" algn="just">
              <a:buNone/>
            </a:pPr>
            <a:endParaRPr lang="en-ZA" sz="1800" dirty="0"/>
          </a:p>
          <a:p>
            <a:pPr marL="0" indent="0" algn="just">
              <a:buNone/>
            </a:pPr>
            <a:endParaRPr lang="en-US" sz="1800" dirty="0"/>
          </a:p>
          <a:p>
            <a:pPr marL="0" indent="0" algn="just">
              <a:buNone/>
            </a:pPr>
            <a:endParaRPr lang="en-ZA" sz="1800" dirty="0"/>
          </a:p>
          <a:p>
            <a:pPr algn="just"/>
            <a:endParaRPr lang="en-US" sz="1800" dirty="0"/>
          </a:p>
        </p:txBody>
      </p:sp>
    </p:spTree>
    <p:extLst>
      <p:ext uri="{BB962C8B-B14F-4D97-AF65-F5344CB8AC3E}">
        <p14:creationId xmlns:p14="http://schemas.microsoft.com/office/powerpoint/2010/main" xmlns="" val="141831455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6591" y="1412875"/>
            <a:ext cx="8463584" cy="4987925"/>
          </a:xfrm>
        </p:spPr>
        <p:txBody>
          <a:bodyPr>
            <a:normAutofit/>
          </a:bodyPr>
          <a:lstStyle/>
          <a:p>
            <a:pPr algn="just"/>
            <a:endParaRPr lang="en-ZA" dirty="0"/>
          </a:p>
          <a:p>
            <a:pPr algn="just"/>
            <a:endParaRPr lang="en-US" dirty="0"/>
          </a:p>
        </p:txBody>
      </p:sp>
      <p:sp>
        <p:nvSpPr>
          <p:cNvPr id="4" name="Flowchart: Punched Tape 3">
            <a:extLst>
              <a:ext uri="{FF2B5EF4-FFF2-40B4-BE49-F238E27FC236}">
                <a16:creationId xmlns:a16="http://schemas.microsoft.com/office/drawing/2014/main" xmlns="" id="{D682654D-89BB-4DEC-A805-9D525D53AC8B}"/>
              </a:ext>
            </a:extLst>
          </p:cNvPr>
          <p:cNvSpPr/>
          <p:nvPr/>
        </p:nvSpPr>
        <p:spPr>
          <a:xfrm>
            <a:off x="988142" y="2279605"/>
            <a:ext cx="7713406" cy="2148563"/>
          </a:xfrm>
          <a:prstGeom prst="flowChartPunchedTape">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a:rPr>
              <a:t>REFOCUSED INTERVENING SUPPORT BY PROVINCE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400" b="1" dirty="0">
              <a:solidFill>
                <a:prstClr val="white"/>
              </a:solidFill>
              <a:latin typeface="Calibri"/>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Calibri"/>
              </a:rPr>
              <a:t>PROGRESS ON KEY FOCUS AREAS</a:t>
            </a:r>
            <a:endParaRPr kumimoji="0" lang="en-US" sz="2400" b="1" i="0" u="none" strike="noStrike" kern="1200" cap="none" spc="0" normalizeH="0" baseline="0" noProof="0" dirty="0">
              <a:ln>
                <a:noFill/>
              </a:ln>
              <a:solidFill>
                <a:prstClr val="white"/>
              </a:solidFill>
              <a:effectLst/>
              <a:uLnTx/>
              <a:uFillTx/>
              <a:latin typeface="Calibri"/>
            </a:endParaRPr>
          </a:p>
        </p:txBody>
      </p:sp>
    </p:spTree>
    <p:extLst>
      <p:ext uri="{BB962C8B-B14F-4D97-AF65-F5344CB8AC3E}">
        <p14:creationId xmlns:p14="http://schemas.microsoft.com/office/powerpoint/2010/main" xmlns="" val="150301285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14593</TotalTime>
  <Words>2478</Words>
  <Application>Microsoft Office PowerPoint</Application>
  <PresentationFormat>On-screen Show (4:3)</PresentationFormat>
  <Paragraphs>318</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vt:lpstr>
      <vt:lpstr>TABLE OF CONTENTS</vt:lpstr>
      <vt:lpstr>PURPOSE</vt:lpstr>
      <vt:lpstr>BACKGROUND</vt:lpstr>
      <vt:lpstr>BACKGROUND</vt:lpstr>
      <vt:lpstr>BACKGROUND</vt:lpstr>
      <vt:lpstr>BACKGROUND_ Establishment of The Work streams</vt:lpstr>
      <vt:lpstr>BACKGROUND_ Establishment of The Work streams</vt:lpstr>
      <vt:lpstr>Slide 9</vt:lpstr>
      <vt:lpstr>ADMINISTRATOR’S TORs AND SUMMARY OF KEY ACHIEVEMENTS </vt:lpstr>
      <vt:lpstr>SUMMARY OF KEY ACHIEVEMENTS- WORKSTREAM </vt:lpstr>
      <vt:lpstr>SUMMARY OF KEY ACHIEVEMENTS- WORKSTREAM </vt:lpstr>
      <vt:lpstr>SUMMARY OF KEY ACHIEVEMENTS- WORKSTREAM </vt:lpstr>
      <vt:lpstr>SUMMARY OF KEY ACHIEVEMENTS- WORKSTREAM </vt:lpstr>
      <vt:lpstr>NEXT STEPS – REFOCUSED INTERVENTION  </vt:lpstr>
      <vt:lpstr>INTERVENTION`s KEY FOCUS AREAS - PROGRESS</vt:lpstr>
      <vt:lpstr>INTERVENTION`s KEY FOCUS AREAS - PROGRESS</vt:lpstr>
      <vt:lpstr>INTERVENTION`s KEY FOCUS AREAS - PROGRESS</vt:lpstr>
      <vt:lpstr>INTERVENTION`s KEY FOCUS AREAS - PROGRESS</vt:lpstr>
      <vt:lpstr>INTERVENTION`s KEY FOCUS AREAS - PROGRESS</vt:lpstr>
      <vt:lpstr>RECOMMENDATIONS CONT….</vt:lpstr>
      <vt:lpstr>Slide 22</vt:lpstr>
    </vt:vector>
  </TitlesOfParts>
  <Company>Office of the Premier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Mufhandu</dc:creator>
  <cp:lastModifiedBy>USER</cp:lastModifiedBy>
  <cp:revision>835</cp:revision>
  <cp:lastPrinted>2020-10-07T07:20:48Z</cp:lastPrinted>
  <dcterms:created xsi:type="dcterms:W3CDTF">2013-11-07T08:17:59Z</dcterms:created>
  <dcterms:modified xsi:type="dcterms:W3CDTF">2020-10-29T15:03:24Z</dcterms:modified>
</cp:coreProperties>
</file>