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416" r:id="rId4"/>
    <p:sldId id="417" r:id="rId5"/>
    <p:sldId id="402" r:id="rId6"/>
    <p:sldId id="370" r:id="rId7"/>
    <p:sldId id="400" r:id="rId8"/>
    <p:sldId id="401" r:id="rId9"/>
    <p:sldId id="399" r:id="rId10"/>
    <p:sldId id="403" r:id="rId11"/>
    <p:sldId id="404" r:id="rId12"/>
    <p:sldId id="405" r:id="rId13"/>
    <p:sldId id="398" r:id="rId14"/>
    <p:sldId id="406" r:id="rId15"/>
    <p:sldId id="407" r:id="rId16"/>
    <p:sldId id="408" r:id="rId17"/>
    <p:sldId id="409" r:id="rId18"/>
    <p:sldId id="394" r:id="rId19"/>
    <p:sldId id="391" r:id="rId20"/>
    <p:sldId id="415" r:id="rId21"/>
    <p:sldId id="395" r:id="rId22"/>
    <p:sldId id="396" r:id="rId23"/>
    <p:sldId id="410" r:id="rId24"/>
    <p:sldId id="371" r:id="rId25"/>
    <p:sldId id="422" r:id="rId26"/>
    <p:sldId id="423" r:id="rId27"/>
    <p:sldId id="424" r:id="rId28"/>
    <p:sldId id="397" r:id="rId29"/>
    <p:sldId id="412" r:id="rId30"/>
    <p:sldId id="411" r:id="rId31"/>
    <p:sldId id="413" r:id="rId32"/>
    <p:sldId id="414" r:id="rId33"/>
    <p:sldId id="369"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6E45C"/>
    <a:srgbClr val="FFFFFF"/>
    <a:srgbClr val="FFFFCC"/>
    <a:srgbClr val="FFCC66"/>
    <a:srgbClr val="E1FFEF"/>
    <a:srgbClr val="B3FF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39" autoAdjust="0"/>
    <p:restoredTop sz="94660"/>
  </p:normalViewPr>
  <p:slideViewPr>
    <p:cSldViewPr>
      <p:cViewPr varScale="1">
        <p:scale>
          <a:sx n="73" d="100"/>
          <a:sy n="73" d="100"/>
        </p:scale>
        <p:origin x="-1194" y="-108"/>
      </p:cViewPr>
      <p:guideLst>
        <p:guide orient="horz" pos="2160"/>
        <p:guide pos="2880"/>
      </p:guideLst>
    </p:cSldViewPr>
  </p:slideViewPr>
  <p:notesTextViewPr>
    <p:cViewPr>
      <p:scale>
        <a:sx n="1" d="1"/>
        <a:sy n="1" d="1"/>
      </p:scale>
      <p:origin x="0" y="0"/>
    </p:cViewPr>
  </p:notesTextViewPr>
  <p:notesViewPr>
    <p:cSldViewPr>
      <p:cViewPr varScale="1">
        <p:scale>
          <a:sx n="73" d="100"/>
          <a:sy n="73" d="100"/>
        </p:scale>
        <p:origin x="-218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lang="en-US" sz="2128" b="1" i="0" u="none" strike="noStrike" kern="1200" cap="all" baseline="0">
              <a:solidFill>
                <a:schemeClr val="tx1">
                  <a:lumMod val="65000"/>
                  <a:lumOff val="35000"/>
                </a:schemeClr>
              </a:solidFill>
              <a:latin typeface="+mn-lt"/>
              <a:ea typeface="+mn-ea"/>
              <a:cs typeface="+mn-cs"/>
            </a:defRPr>
          </a:pPr>
          <a:endParaRPr lang="en-US"/>
        </a:p>
      </c:tx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Payables</c:v>
                </c:pt>
              </c:strCache>
            </c:strRef>
          </c:tx>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B8CA-44BA-94B1-428EB3B61373}"/>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B8CA-44BA-94B1-428EB3B61373}"/>
              </c:ext>
            </c:extLst>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B8CA-44BA-94B1-428EB3B61373}"/>
              </c:ext>
            </c:extLst>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B8CA-44BA-94B1-428EB3B61373}"/>
              </c:ext>
            </c:extLst>
          </c:dPt>
          <c:dLbls>
            <c:dLbl>
              <c:idx val="0"/>
              <c:layout>
                <c:manualLayout>
                  <c:x val="-0.11659836022571556"/>
                  <c:y val="-7.3225638248801725E-2"/>
                </c:manualLayout>
              </c:layout>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8CA-44BA-94B1-428EB3B61373}"/>
                </c:ext>
              </c:extLst>
            </c:dLbl>
            <c:dLbl>
              <c:idx val="1"/>
              <c:layout>
                <c:manualLayout>
                  <c:x val="-3.3313817207347306E-3"/>
                  <c:y val="-6.0490744640314502E-2"/>
                </c:manualLayout>
              </c:layout>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2"/>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CA-44BA-94B1-428EB3B61373}"/>
                </c:ext>
              </c:extLst>
            </c:dLbl>
            <c:dLbl>
              <c:idx val="2"/>
              <c:layout>
                <c:manualLayout>
                  <c:x val="-4.9969414243414383E-3"/>
                  <c:y val="0.28335125744540041"/>
                </c:manualLayout>
              </c:layout>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3"/>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15:layout>
                    <c:manualLayout>
                      <c:w val="0.24227460448367252"/>
                      <c:h val="0.15563644385616587"/>
                    </c:manualLayout>
                  </c15:layout>
                </c:ext>
                <c:ext xmlns:c16="http://schemas.microsoft.com/office/drawing/2014/chart" uri="{C3380CC4-5D6E-409C-BE32-E72D297353CC}">
                  <c16:uniqueId val="{00000005-B8CA-44BA-94B1-428EB3B61373}"/>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4"/>
                      </a:solidFill>
                      <a:latin typeface="+mn-lt"/>
                      <a:ea typeface="+mn-ea"/>
                      <a:cs typeface="+mn-cs"/>
                    </a:defRPr>
                  </a:pPr>
                  <a:endParaRPr lang="en-US"/>
                </a:p>
              </c:txPr>
            </c:dLbl>
            <c:spPr>
              <a:noFill/>
              <a:ln>
                <a:noFill/>
              </a:ln>
              <a:effectLst/>
            </c:spPr>
            <c:txPr>
              <a:bodyPr/>
              <a:lstStyle/>
              <a:p>
                <a:pPr>
                  <a:defRPr lang="en-US"/>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PAYE</c:v>
                </c:pt>
                <c:pt idx="1">
                  <c:v>Pension</c:v>
                </c:pt>
                <c:pt idx="2">
                  <c:v>Creditors</c:v>
                </c:pt>
                <c:pt idx="3">
                  <c:v>Other</c:v>
                </c:pt>
              </c:strCache>
            </c:strRef>
          </c:cat>
          <c:val>
            <c:numRef>
              <c:f>Sheet1!$B$2:$B$5</c:f>
              <c:numCache>
                <c:formatCode>_(* #,##0,_);_(* \(#,##0,\);_(* "–"?_);_(@_)</c:formatCode>
                <c:ptCount val="4"/>
                <c:pt idx="0">
                  <c:v>2959000</c:v>
                </c:pt>
                <c:pt idx="1">
                  <c:v>3140000</c:v>
                </c:pt>
                <c:pt idx="2">
                  <c:v>36567000</c:v>
                </c:pt>
                <c:pt idx="3">
                  <c:v>66841000</c:v>
                </c:pt>
              </c:numCache>
            </c:numRef>
          </c:val>
          <c:extLst xmlns:c16r2="http://schemas.microsoft.com/office/drawing/2015/06/chart">
            <c:ext xmlns:c16="http://schemas.microsoft.com/office/drawing/2014/chart" uri="{C3380CC4-5D6E-409C-BE32-E72D297353CC}">
              <c16:uniqueId val="{00000008-B8CA-44BA-94B1-428EB3B61373}"/>
            </c:ext>
          </c:extLst>
        </c:ser>
        <c:dLbls>
          <c:showCatName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2200" b="1" i="0" u="none" strike="noStrike" kern="1200" baseline="0">
                <a:solidFill>
                  <a:schemeClr val="dk1">
                    <a:lumMod val="65000"/>
                    <a:lumOff val="35000"/>
                  </a:schemeClr>
                </a:solidFill>
                <a:latin typeface="+mn-lt"/>
                <a:ea typeface="+mn-ea"/>
                <a:cs typeface="+mn-cs"/>
              </a:defRPr>
            </a:pPr>
            <a:r>
              <a:rPr lang="en-US" dirty="0" smtClean="0"/>
              <a:t>DEBTORS</a:t>
            </a:r>
            <a:endParaRPr lang="en-US" dirty="0"/>
          </a:p>
        </c:rich>
      </c:tx>
      <c:spPr>
        <a:noFill/>
        <a:ln>
          <a:noFill/>
        </a:ln>
        <a:effectLst/>
      </c:spPr>
    </c:title>
    <c:view3D>
      <c:rotX val="50"/>
      <c:depthPercent val="100"/>
      <c:perspective val="6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RECEIVABLES</c:v>
                </c:pt>
              </c:strCache>
            </c:strRef>
          </c:tx>
          <c:dPt>
            <c:idx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59B0-4C6A-B669-F304E552973F}"/>
              </c:ext>
            </c:extLst>
          </c:dPt>
          <c:dPt>
            <c:idx val="1"/>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59B0-4C6A-B669-F304E552973F}"/>
              </c:ext>
            </c:extLst>
          </c:dPt>
          <c:dPt>
            <c:idx val="2"/>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5-59B0-4C6A-B669-F304E552973F}"/>
              </c:ext>
            </c:extLst>
          </c:dPt>
          <c:dPt>
            <c:idx val="3"/>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7-59B0-4C6A-B669-F304E552973F}"/>
              </c:ext>
            </c:extLst>
          </c:dPt>
          <c:dLbls>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lt1"/>
                    </a:solidFill>
                    <a:latin typeface="+mn-lt"/>
                    <a:ea typeface="+mn-ea"/>
                    <a:cs typeface="+mn-cs"/>
                  </a:defRPr>
                </a:pPr>
                <a:endParaRPr lang="en-US"/>
              </a:p>
            </c:txPr>
            <c:dLblPos val="inEnd"/>
            <c:showCatName val="1"/>
            <c:showPercent val="1"/>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Local municipalities</c:v>
                </c:pt>
                <c:pt idx="1">
                  <c:v>Commercial</c:v>
                </c:pt>
                <c:pt idx="2">
                  <c:v>Other</c:v>
                </c:pt>
              </c:strCache>
            </c:strRef>
          </c:cat>
          <c:val>
            <c:numRef>
              <c:f>Sheet1!$B$2:$B$5</c:f>
              <c:numCache>
                <c:formatCode>_(* #,##0,_);_(* \(#,##0,\);_(* "–"?_);_(@_)</c:formatCode>
                <c:ptCount val="4"/>
                <c:pt idx="0">
                  <c:v>14200000</c:v>
                </c:pt>
                <c:pt idx="1">
                  <c:v>5323000</c:v>
                </c:pt>
                <c:pt idx="2">
                  <c:v>3293000</c:v>
                </c:pt>
              </c:numCache>
            </c:numRef>
          </c:val>
          <c:extLst xmlns:c16r2="http://schemas.microsoft.com/office/drawing/2015/06/chart">
            <c:ext xmlns:c16="http://schemas.microsoft.com/office/drawing/2014/chart" uri="{C3380CC4-5D6E-409C-BE32-E72D297353CC}">
              <c16:uniqueId val="{00000008-59B0-4C6A-B669-F304E552973F}"/>
            </c:ext>
          </c:extLst>
        </c:ser>
        <c:dLbls>
          <c:showCatName val="1"/>
        </c:dLbls>
      </c:pie3DChart>
      <c:spPr>
        <a:noFill/>
        <a:ln>
          <a:noFill/>
        </a:ln>
        <a:effectLst/>
      </c:spPr>
    </c:plotArea>
    <c:legend>
      <c:legendPos val="b"/>
      <c:spPr>
        <a:solidFill>
          <a:schemeClr val="lt1">
            <a:alpha val="78000"/>
          </a:schemeClr>
        </a:solidFill>
        <a:ln>
          <a:noFill/>
        </a:ln>
        <a:effectLst/>
      </c:spPr>
      <c:txPr>
        <a:bodyPr rot="0" spcFirstLastPara="1" vertOverflow="ellipsis" vert="horz" wrap="square" anchor="ctr" anchorCtr="1"/>
        <a:lstStyle/>
        <a:p>
          <a:pPr>
            <a:defRPr lang="en-US" sz="1197" b="0" i="0" u="none" strike="noStrike" kern="1200" baseline="0">
              <a:solidFill>
                <a:schemeClr val="dk1">
                  <a:lumMod val="65000"/>
                  <a:lumOff val="35000"/>
                </a:schemeClr>
              </a:solidFill>
              <a:latin typeface="+mn-lt"/>
              <a:ea typeface="+mn-ea"/>
              <a:cs typeface="+mn-cs"/>
            </a:defRPr>
          </a:pPr>
          <a:endParaRPr lang="en-US"/>
        </a:p>
      </c:txPr>
    </c:legend>
    <c:plotVisOnly val="1"/>
    <c:dispBlanksAs val="zero"/>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3177" tIns="46589" rIns="93177" bIns="46589" rtlCol="0"/>
          <a:lstStyle>
            <a:lvl1pPr algn="r">
              <a:defRPr sz="1200"/>
            </a:lvl1pPr>
          </a:lstStyle>
          <a:p>
            <a:fld id="{749E7B21-0842-4AC0-B389-601D7C776834}" type="datetimeFigureOut">
              <a:rPr lang="en-ZA" smtClean="0"/>
              <a:pPr/>
              <a:t>2020/10/26</a:t>
            </a:fld>
            <a:endParaRPr lang="en-ZA"/>
          </a:p>
        </p:txBody>
      </p:sp>
      <p:sp>
        <p:nvSpPr>
          <p:cNvPr id="4" name="Footer Placeholder 3"/>
          <p:cNvSpPr>
            <a:spLocks noGrp="1"/>
          </p:cNvSpPr>
          <p:nvPr>
            <p:ph type="ftr" sz="quarter" idx="2"/>
          </p:nvPr>
        </p:nvSpPr>
        <p:spPr>
          <a:xfrm>
            <a:off x="0" y="9428584"/>
            <a:ext cx="2945659" cy="496332"/>
          </a:xfrm>
          <a:prstGeom prst="rect">
            <a:avLst/>
          </a:prstGeom>
        </p:spPr>
        <p:txBody>
          <a:bodyPr vert="horz" lIns="93177" tIns="46589" rIns="93177" bIns="46589"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3177" tIns="46589" rIns="93177" bIns="46589" rtlCol="0" anchor="b"/>
          <a:lstStyle>
            <a:lvl1pPr algn="r">
              <a:defRPr sz="1200"/>
            </a:lvl1pPr>
          </a:lstStyle>
          <a:p>
            <a:fld id="{E49B73A2-F863-4EFC-81CC-9AD17ACBD444}" type="slidenum">
              <a:rPr lang="en-ZA" smtClean="0"/>
              <a:pPr/>
              <a:t>‹#›</a:t>
            </a:fld>
            <a:endParaRPr lang="en-ZA"/>
          </a:p>
        </p:txBody>
      </p:sp>
    </p:spTree>
    <p:extLst>
      <p:ext uri="{BB962C8B-B14F-4D97-AF65-F5344CB8AC3E}">
        <p14:creationId xmlns:p14="http://schemas.microsoft.com/office/powerpoint/2010/main" xmlns="" val="1760058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B27988D-5AD3-413F-B5EA-BB65C5E834FA}" type="datetimeFigureOut">
              <a:rPr lang="en-ZA" smtClean="0"/>
              <a:pPr/>
              <a:t>2020/10/26</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336D247-62D6-4A1C-AC59-C6FC969C48C1}" type="slidenum">
              <a:rPr lang="en-ZA" smtClean="0"/>
              <a:pPr/>
              <a:t>‹#›</a:t>
            </a:fld>
            <a:endParaRPr lang="en-ZA"/>
          </a:p>
        </p:txBody>
      </p:sp>
    </p:spTree>
    <p:extLst>
      <p:ext uri="{BB962C8B-B14F-4D97-AF65-F5344CB8AC3E}">
        <p14:creationId xmlns:p14="http://schemas.microsoft.com/office/powerpoint/2010/main" xmlns="" val="403891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15</a:t>
            </a:fld>
            <a:endParaRPr lang="en-ZA"/>
          </a:p>
        </p:txBody>
      </p:sp>
    </p:spTree>
    <p:extLst>
      <p:ext uri="{BB962C8B-B14F-4D97-AF65-F5344CB8AC3E}">
        <p14:creationId xmlns:p14="http://schemas.microsoft.com/office/powerpoint/2010/main" xmlns="" val="228365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16</a:t>
            </a:fld>
            <a:endParaRPr lang="en-ZA"/>
          </a:p>
        </p:txBody>
      </p:sp>
    </p:spTree>
    <p:extLst>
      <p:ext uri="{BB962C8B-B14F-4D97-AF65-F5344CB8AC3E}">
        <p14:creationId xmlns:p14="http://schemas.microsoft.com/office/powerpoint/2010/main" xmlns="" val="378660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17</a:t>
            </a:fld>
            <a:endParaRPr lang="en-ZA"/>
          </a:p>
        </p:txBody>
      </p:sp>
    </p:spTree>
    <p:extLst>
      <p:ext uri="{BB962C8B-B14F-4D97-AF65-F5344CB8AC3E}">
        <p14:creationId xmlns:p14="http://schemas.microsoft.com/office/powerpoint/2010/main" xmlns="" val="224752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23</a:t>
            </a:fld>
            <a:endParaRPr lang="en-ZA"/>
          </a:p>
        </p:txBody>
      </p:sp>
    </p:spTree>
    <p:extLst>
      <p:ext uri="{BB962C8B-B14F-4D97-AF65-F5344CB8AC3E}">
        <p14:creationId xmlns:p14="http://schemas.microsoft.com/office/powerpoint/2010/main" xmlns="" val="155897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3D39D2-551D-4002-89DA-2084FCF32056}" type="slidenum">
              <a:rPr lang="en-ZA" smtClean="0"/>
              <a:pPr/>
              <a:t>25</a:t>
            </a:fld>
            <a:endParaRPr lang="en-ZA" dirty="0"/>
          </a:p>
        </p:txBody>
      </p:sp>
    </p:spTree>
    <p:extLst>
      <p:ext uri="{BB962C8B-B14F-4D97-AF65-F5344CB8AC3E}">
        <p14:creationId xmlns:p14="http://schemas.microsoft.com/office/powerpoint/2010/main" xmlns="" val="2018254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D39D2-551D-4002-89DA-2084FCF32056}" type="slidenum">
              <a:rPr lang="en-ZA" smtClean="0"/>
              <a:pPr/>
              <a:t>26</a:t>
            </a:fld>
            <a:endParaRPr lang="en-ZA"/>
          </a:p>
        </p:txBody>
      </p:sp>
    </p:spTree>
    <p:extLst>
      <p:ext uri="{BB962C8B-B14F-4D97-AF65-F5344CB8AC3E}">
        <p14:creationId xmlns:p14="http://schemas.microsoft.com/office/powerpoint/2010/main" xmlns="" val="256934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6</a:t>
            </a:fld>
            <a:endParaRPr lang="en-ZA"/>
          </a:p>
        </p:txBody>
      </p:sp>
    </p:spTree>
    <p:extLst>
      <p:ext uri="{BB962C8B-B14F-4D97-AF65-F5344CB8AC3E}">
        <p14:creationId xmlns:p14="http://schemas.microsoft.com/office/powerpoint/2010/main" xmlns="" val="37955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7</a:t>
            </a:fld>
            <a:endParaRPr lang="en-ZA"/>
          </a:p>
        </p:txBody>
      </p:sp>
    </p:spTree>
    <p:extLst>
      <p:ext uri="{BB962C8B-B14F-4D97-AF65-F5344CB8AC3E}">
        <p14:creationId xmlns:p14="http://schemas.microsoft.com/office/powerpoint/2010/main" xmlns="" val="119177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8</a:t>
            </a:fld>
            <a:endParaRPr lang="en-ZA"/>
          </a:p>
        </p:txBody>
      </p:sp>
    </p:spTree>
    <p:extLst>
      <p:ext uri="{BB962C8B-B14F-4D97-AF65-F5344CB8AC3E}">
        <p14:creationId xmlns:p14="http://schemas.microsoft.com/office/powerpoint/2010/main" xmlns="" val="329420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9</a:t>
            </a:fld>
            <a:endParaRPr lang="en-ZA"/>
          </a:p>
        </p:txBody>
      </p:sp>
    </p:spTree>
    <p:extLst>
      <p:ext uri="{BB962C8B-B14F-4D97-AF65-F5344CB8AC3E}">
        <p14:creationId xmlns:p14="http://schemas.microsoft.com/office/powerpoint/2010/main" xmlns="" val="9410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10</a:t>
            </a:fld>
            <a:endParaRPr lang="en-ZA"/>
          </a:p>
        </p:txBody>
      </p:sp>
    </p:spTree>
    <p:extLst>
      <p:ext uri="{BB962C8B-B14F-4D97-AF65-F5344CB8AC3E}">
        <p14:creationId xmlns:p14="http://schemas.microsoft.com/office/powerpoint/2010/main" xmlns="" val="99427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11</a:t>
            </a:fld>
            <a:endParaRPr lang="en-ZA"/>
          </a:p>
        </p:txBody>
      </p:sp>
    </p:spTree>
    <p:extLst>
      <p:ext uri="{BB962C8B-B14F-4D97-AF65-F5344CB8AC3E}">
        <p14:creationId xmlns:p14="http://schemas.microsoft.com/office/powerpoint/2010/main" xmlns="" val="340725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12</a:t>
            </a:fld>
            <a:endParaRPr lang="en-ZA"/>
          </a:p>
        </p:txBody>
      </p:sp>
    </p:spTree>
    <p:extLst>
      <p:ext uri="{BB962C8B-B14F-4D97-AF65-F5344CB8AC3E}">
        <p14:creationId xmlns:p14="http://schemas.microsoft.com/office/powerpoint/2010/main" xmlns="" val="286612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336D247-62D6-4A1C-AC59-C6FC969C48C1}" type="slidenum">
              <a:rPr lang="en-ZA" smtClean="0"/>
              <a:pPr/>
              <a:t>14</a:t>
            </a:fld>
            <a:endParaRPr lang="en-ZA"/>
          </a:p>
        </p:txBody>
      </p:sp>
    </p:spTree>
    <p:extLst>
      <p:ext uri="{BB962C8B-B14F-4D97-AF65-F5344CB8AC3E}">
        <p14:creationId xmlns:p14="http://schemas.microsoft.com/office/powerpoint/2010/main" xmlns="" val="2308134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187624" y="278092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pic>
        <p:nvPicPr>
          <p:cNvPr id="12" name="Picture 11"/>
          <p:cNvPicPr>
            <a:picLocks noChangeAspect="1"/>
          </p:cNvPicPr>
          <p:nvPr userDrawn="1"/>
        </p:nvPicPr>
        <p:blipFill>
          <a:blip r:embed="rId2"/>
          <a:stretch>
            <a:fillRect/>
          </a:stretch>
        </p:blipFill>
        <p:spPr>
          <a:xfrm>
            <a:off x="-4564" y="5646846"/>
            <a:ext cx="9144000" cy="1211154"/>
          </a:xfrm>
          <a:prstGeom prst="rect">
            <a:avLst/>
          </a:prstGeom>
        </p:spPr>
      </p:pic>
    </p:spTree>
    <p:extLst>
      <p:ext uri="{BB962C8B-B14F-4D97-AF65-F5344CB8AC3E}">
        <p14:creationId xmlns:p14="http://schemas.microsoft.com/office/powerpoint/2010/main" xmlns="" val="21254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363116" y="6453336"/>
            <a:ext cx="2133600" cy="365125"/>
          </a:xfrm>
          <a:prstGeom prst="rect">
            <a:avLst/>
          </a:prstGeom>
        </p:spPr>
        <p:txBody>
          <a:bodyPr/>
          <a:lstStyle/>
          <a:p>
            <a:fld id="{97374F71-156E-4777-9A6E-336A7462644C}" type="datetimeFigureOut">
              <a:rPr lang="en-ZA" smtClean="0"/>
              <a:pPr/>
              <a:t>2020/10/26</a:t>
            </a:fld>
            <a:endParaRPr lang="en-ZA"/>
          </a:p>
        </p:txBody>
      </p:sp>
      <p:sp>
        <p:nvSpPr>
          <p:cNvPr id="5" name="Footer Placeholder 4"/>
          <p:cNvSpPr>
            <a:spLocks noGrp="1"/>
          </p:cNvSpPr>
          <p:nvPr>
            <p:ph type="ftr" sz="quarter" idx="11"/>
          </p:nvPr>
        </p:nvSpPr>
        <p:spPr>
          <a:xfrm>
            <a:off x="3030116" y="6453336"/>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9116" y="6453336"/>
            <a:ext cx="2133600" cy="365125"/>
          </a:xfrm>
          <a:prstGeom prst="rect">
            <a:avLst/>
          </a:prstGeom>
        </p:spPr>
        <p:txBody>
          <a:bodyPr/>
          <a:lstStyle/>
          <a:p>
            <a:fld id="{B96D01E1-D071-4D4D-B4D2-BBE5CACE6285}" type="slidenum">
              <a:rPr lang="en-ZA" smtClean="0"/>
              <a:pPr/>
              <a:t>‹#›</a:t>
            </a:fld>
            <a:endParaRPr lang="en-ZA"/>
          </a:p>
        </p:txBody>
      </p:sp>
      <p:pic>
        <p:nvPicPr>
          <p:cNvPr id="7" name="Picture 6"/>
          <p:cNvPicPr>
            <a:picLocks noChangeAspect="1"/>
          </p:cNvPicPr>
          <p:nvPr userDrawn="1"/>
        </p:nvPicPr>
        <p:blipFill>
          <a:blip r:embed="rId2"/>
          <a:stretch>
            <a:fillRect/>
          </a:stretch>
        </p:blipFill>
        <p:spPr>
          <a:xfrm>
            <a:off x="1" y="5730996"/>
            <a:ext cx="9142286" cy="1127003"/>
          </a:xfrm>
          <a:prstGeom prst="rect">
            <a:avLst/>
          </a:prstGeom>
        </p:spPr>
      </p:pic>
      <p:pic>
        <p:nvPicPr>
          <p:cNvPr id="8" name="Picture 7"/>
          <p:cNvPicPr>
            <a:picLocks noChangeAspect="1"/>
          </p:cNvPicPr>
          <p:nvPr userDrawn="1"/>
        </p:nvPicPr>
        <p:blipFill>
          <a:blip r:embed="rId3"/>
          <a:stretch>
            <a:fillRect/>
          </a:stretch>
        </p:blipFill>
        <p:spPr>
          <a:xfrm>
            <a:off x="0" y="5661248"/>
            <a:ext cx="9144000" cy="1211154"/>
          </a:xfrm>
          <a:prstGeom prst="rect">
            <a:avLst/>
          </a:prstGeom>
        </p:spPr>
      </p:pic>
    </p:spTree>
    <p:extLst>
      <p:ext uri="{BB962C8B-B14F-4D97-AF65-F5344CB8AC3E}">
        <p14:creationId xmlns:p14="http://schemas.microsoft.com/office/powerpoint/2010/main" xmlns="" val="142797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363116" y="6453336"/>
            <a:ext cx="2133600" cy="365125"/>
          </a:xfrm>
          <a:prstGeom prst="rect">
            <a:avLst/>
          </a:prstGeom>
        </p:spPr>
        <p:txBody>
          <a:bodyPr/>
          <a:lstStyle/>
          <a:p>
            <a:fld id="{97374F71-156E-4777-9A6E-336A7462644C}" type="datetimeFigureOut">
              <a:rPr lang="en-ZA" smtClean="0"/>
              <a:pPr/>
              <a:t>2020/10/26</a:t>
            </a:fld>
            <a:endParaRPr lang="en-ZA"/>
          </a:p>
        </p:txBody>
      </p:sp>
      <p:sp>
        <p:nvSpPr>
          <p:cNvPr id="5" name="Footer Placeholder 4"/>
          <p:cNvSpPr>
            <a:spLocks noGrp="1"/>
          </p:cNvSpPr>
          <p:nvPr>
            <p:ph type="ftr" sz="quarter" idx="11"/>
          </p:nvPr>
        </p:nvSpPr>
        <p:spPr>
          <a:xfrm>
            <a:off x="3030116" y="6453336"/>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9116" y="6453336"/>
            <a:ext cx="2133600" cy="365125"/>
          </a:xfrm>
          <a:prstGeom prst="rect">
            <a:avLst/>
          </a:prstGeom>
        </p:spPr>
        <p:txBody>
          <a:bodyPr/>
          <a:lstStyle/>
          <a:p>
            <a:fld id="{B96D01E1-D071-4D4D-B4D2-BBE5CACE6285}" type="slidenum">
              <a:rPr lang="en-ZA" smtClean="0"/>
              <a:pPr/>
              <a:t>‹#›</a:t>
            </a:fld>
            <a:endParaRPr lang="en-ZA"/>
          </a:p>
        </p:txBody>
      </p:sp>
      <p:pic>
        <p:nvPicPr>
          <p:cNvPr id="7" name="Picture 6"/>
          <p:cNvPicPr>
            <a:picLocks noChangeAspect="1"/>
          </p:cNvPicPr>
          <p:nvPr userDrawn="1"/>
        </p:nvPicPr>
        <p:blipFill>
          <a:blip r:embed="rId2"/>
          <a:stretch>
            <a:fillRect/>
          </a:stretch>
        </p:blipFill>
        <p:spPr>
          <a:xfrm>
            <a:off x="1" y="5730996"/>
            <a:ext cx="9142286" cy="1127003"/>
          </a:xfrm>
          <a:prstGeom prst="rect">
            <a:avLst/>
          </a:prstGeom>
        </p:spPr>
      </p:pic>
      <p:pic>
        <p:nvPicPr>
          <p:cNvPr id="8" name="Picture 7"/>
          <p:cNvPicPr>
            <a:picLocks noChangeAspect="1"/>
          </p:cNvPicPr>
          <p:nvPr userDrawn="1"/>
        </p:nvPicPr>
        <p:blipFill>
          <a:blip r:embed="rId3"/>
          <a:stretch>
            <a:fillRect/>
          </a:stretch>
        </p:blipFill>
        <p:spPr>
          <a:xfrm>
            <a:off x="0" y="5661248"/>
            <a:ext cx="9144000" cy="1211154"/>
          </a:xfrm>
          <a:prstGeom prst="rect">
            <a:avLst/>
          </a:prstGeom>
        </p:spPr>
      </p:pic>
    </p:spTree>
    <p:extLst>
      <p:ext uri="{BB962C8B-B14F-4D97-AF65-F5344CB8AC3E}">
        <p14:creationId xmlns:p14="http://schemas.microsoft.com/office/powerpoint/2010/main" xmlns="" val="259326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a:xfrm>
            <a:off x="363116" y="6453336"/>
            <a:ext cx="2133600" cy="365125"/>
          </a:xfrm>
          <a:prstGeom prst="rect">
            <a:avLst/>
          </a:prstGeom>
        </p:spPr>
        <p:txBody>
          <a:bodyPr/>
          <a:lstStyle/>
          <a:p>
            <a:fld id="{97374F71-156E-4777-9A6E-336A7462644C}" type="datetimeFigureOut">
              <a:rPr lang="en-ZA" smtClean="0"/>
              <a:pPr/>
              <a:t>2020/10/26</a:t>
            </a:fld>
            <a:endParaRPr lang="en-ZA"/>
          </a:p>
        </p:txBody>
      </p:sp>
      <p:sp>
        <p:nvSpPr>
          <p:cNvPr id="5" name="Footer Placeholder 4"/>
          <p:cNvSpPr>
            <a:spLocks noGrp="1"/>
          </p:cNvSpPr>
          <p:nvPr>
            <p:ph type="ftr" sz="quarter" idx="11"/>
          </p:nvPr>
        </p:nvSpPr>
        <p:spPr>
          <a:xfrm>
            <a:off x="3030116" y="6453336"/>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9116" y="6453336"/>
            <a:ext cx="2133600" cy="365125"/>
          </a:xfrm>
          <a:prstGeom prst="rect">
            <a:avLst/>
          </a:prstGeom>
        </p:spPr>
        <p:txBody>
          <a:bodyPr/>
          <a:lstStyle/>
          <a:p>
            <a:fld id="{B96D01E1-D071-4D4D-B4D2-BBE5CACE6285}" type="slidenum">
              <a:rPr lang="en-ZA" smtClean="0"/>
              <a:pPr/>
              <a:t>‹#›</a:t>
            </a:fld>
            <a:endParaRPr lang="en-ZA"/>
          </a:p>
        </p:txBody>
      </p:sp>
      <p:pic>
        <p:nvPicPr>
          <p:cNvPr id="8" name="Picture 7"/>
          <p:cNvPicPr>
            <a:picLocks noChangeAspect="1"/>
          </p:cNvPicPr>
          <p:nvPr userDrawn="1"/>
        </p:nvPicPr>
        <p:blipFill>
          <a:blip r:embed="rId2"/>
          <a:stretch>
            <a:fillRect/>
          </a:stretch>
        </p:blipFill>
        <p:spPr>
          <a:xfrm>
            <a:off x="870" y="6472163"/>
            <a:ext cx="9143129" cy="385838"/>
          </a:xfrm>
          <a:prstGeom prst="rect">
            <a:avLst/>
          </a:prstGeom>
        </p:spPr>
      </p:pic>
      <p:pic>
        <p:nvPicPr>
          <p:cNvPr id="10" name="Picture 9"/>
          <p:cNvPicPr>
            <a:picLocks noChangeAspect="1"/>
          </p:cNvPicPr>
          <p:nvPr userDrawn="1"/>
        </p:nvPicPr>
        <p:blipFill>
          <a:blip r:embed="rId3"/>
          <a:stretch>
            <a:fillRect/>
          </a:stretch>
        </p:blipFill>
        <p:spPr>
          <a:xfrm>
            <a:off x="0" y="5661248"/>
            <a:ext cx="9144000" cy="1211154"/>
          </a:xfrm>
          <a:prstGeom prst="rect">
            <a:avLst/>
          </a:prstGeom>
        </p:spPr>
      </p:pic>
    </p:spTree>
    <p:extLst>
      <p:ext uri="{BB962C8B-B14F-4D97-AF65-F5344CB8AC3E}">
        <p14:creationId xmlns:p14="http://schemas.microsoft.com/office/powerpoint/2010/main" xmlns="" val="309459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363116" y="6453336"/>
            <a:ext cx="2133600" cy="365125"/>
          </a:xfrm>
          <a:prstGeom prst="rect">
            <a:avLst/>
          </a:prstGeom>
        </p:spPr>
        <p:txBody>
          <a:bodyPr/>
          <a:lstStyle/>
          <a:p>
            <a:fld id="{97374F71-156E-4777-9A6E-336A7462644C}" type="datetimeFigureOut">
              <a:rPr lang="en-ZA" smtClean="0"/>
              <a:pPr/>
              <a:t>2020/10/26</a:t>
            </a:fld>
            <a:endParaRPr lang="en-ZA"/>
          </a:p>
        </p:txBody>
      </p:sp>
      <p:sp>
        <p:nvSpPr>
          <p:cNvPr id="5" name="Footer Placeholder 4"/>
          <p:cNvSpPr>
            <a:spLocks noGrp="1"/>
          </p:cNvSpPr>
          <p:nvPr>
            <p:ph type="ftr" sz="quarter" idx="11"/>
          </p:nvPr>
        </p:nvSpPr>
        <p:spPr>
          <a:xfrm>
            <a:off x="3030116" y="6453336"/>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9116" y="6453336"/>
            <a:ext cx="2133600" cy="365125"/>
          </a:xfrm>
          <a:prstGeom prst="rect">
            <a:avLst/>
          </a:prstGeom>
        </p:spPr>
        <p:txBody>
          <a:bodyPr/>
          <a:lstStyle/>
          <a:p>
            <a:fld id="{B96D01E1-D071-4D4D-B4D2-BBE5CACE6285}" type="slidenum">
              <a:rPr lang="en-ZA" smtClean="0"/>
              <a:pPr/>
              <a:t>‹#›</a:t>
            </a:fld>
            <a:endParaRPr lang="en-ZA"/>
          </a:p>
        </p:txBody>
      </p:sp>
      <p:pic>
        <p:nvPicPr>
          <p:cNvPr id="7" name="Picture 6"/>
          <p:cNvPicPr>
            <a:picLocks noChangeAspect="1"/>
          </p:cNvPicPr>
          <p:nvPr userDrawn="1"/>
        </p:nvPicPr>
        <p:blipFill>
          <a:blip r:embed="rId2"/>
          <a:stretch>
            <a:fillRect/>
          </a:stretch>
        </p:blipFill>
        <p:spPr>
          <a:xfrm>
            <a:off x="1" y="5730996"/>
            <a:ext cx="9142286" cy="1127003"/>
          </a:xfrm>
          <a:prstGeom prst="rect">
            <a:avLst/>
          </a:prstGeom>
        </p:spPr>
      </p:pic>
      <p:pic>
        <p:nvPicPr>
          <p:cNvPr id="8" name="Picture 7"/>
          <p:cNvPicPr>
            <a:picLocks noChangeAspect="1"/>
          </p:cNvPicPr>
          <p:nvPr userDrawn="1"/>
        </p:nvPicPr>
        <p:blipFill>
          <a:blip r:embed="rId3"/>
          <a:stretch>
            <a:fillRect/>
          </a:stretch>
        </p:blipFill>
        <p:spPr>
          <a:xfrm>
            <a:off x="0" y="5661248"/>
            <a:ext cx="9144000" cy="1211154"/>
          </a:xfrm>
          <a:prstGeom prst="rect">
            <a:avLst/>
          </a:prstGeom>
        </p:spPr>
      </p:pic>
    </p:spTree>
    <p:extLst>
      <p:ext uri="{BB962C8B-B14F-4D97-AF65-F5344CB8AC3E}">
        <p14:creationId xmlns:p14="http://schemas.microsoft.com/office/powerpoint/2010/main" xmlns="" val="140053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363116" y="6453336"/>
            <a:ext cx="2133600" cy="365125"/>
          </a:xfrm>
          <a:prstGeom prst="rect">
            <a:avLst/>
          </a:prstGeom>
        </p:spPr>
        <p:txBody>
          <a:bodyPr/>
          <a:lstStyle/>
          <a:p>
            <a:fld id="{97374F71-156E-4777-9A6E-336A7462644C}" type="datetimeFigureOut">
              <a:rPr lang="en-ZA" smtClean="0"/>
              <a:pPr/>
              <a:t>2020/10/26</a:t>
            </a:fld>
            <a:endParaRPr lang="en-ZA"/>
          </a:p>
        </p:txBody>
      </p:sp>
      <p:sp>
        <p:nvSpPr>
          <p:cNvPr id="6" name="Footer Placeholder 5"/>
          <p:cNvSpPr>
            <a:spLocks noGrp="1"/>
          </p:cNvSpPr>
          <p:nvPr>
            <p:ph type="ftr" sz="quarter" idx="11"/>
          </p:nvPr>
        </p:nvSpPr>
        <p:spPr>
          <a:xfrm>
            <a:off x="3030116" y="6453336"/>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9116" y="6453336"/>
            <a:ext cx="2133600" cy="365125"/>
          </a:xfrm>
          <a:prstGeom prst="rect">
            <a:avLst/>
          </a:prstGeom>
        </p:spPr>
        <p:txBody>
          <a:bodyPr/>
          <a:lstStyle/>
          <a:p>
            <a:fld id="{B96D01E1-D071-4D4D-B4D2-BBE5CACE6285}" type="slidenum">
              <a:rPr lang="en-ZA" smtClean="0"/>
              <a:pPr/>
              <a:t>‹#›</a:t>
            </a:fld>
            <a:endParaRPr lang="en-ZA"/>
          </a:p>
        </p:txBody>
      </p:sp>
      <p:pic>
        <p:nvPicPr>
          <p:cNvPr id="8" name="Picture 7"/>
          <p:cNvPicPr>
            <a:picLocks noChangeAspect="1"/>
          </p:cNvPicPr>
          <p:nvPr userDrawn="1"/>
        </p:nvPicPr>
        <p:blipFill>
          <a:blip r:embed="rId2"/>
          <a:stretch>
            <a:fillRect/>
          </a:stretch>
        </p:blipFill>
        <p:spPr>
          <a:xfrm>
            <a:off x="1" y="5730996"/>
            <a:ext cx="9142286" cy="1127003"/>
          </a:xfrm>
          <a:prstGeom prst="rect">
            <a:avLst/>
          </a:prstGeom>
        </p:spPr>
      </p:pic>
      <p:pic>
        <p:nvPicPr>
          <p:cNvPr id="9" name="Picture 8"/>
          <p:cNvPicPr>
            <a:picLocks noChangeAspect="1"/>
          </p:cNvPicPr>
          <p:nvPr userDrawn="1"/>
        </p:nvPicPr>
        <p:blipFill>
          <a:blip r:embed="rId3"/>
          <a:stretch>
            <a:fillRect/>
          </a:stretch>
        </p:blipFill>
        <p:spPr>
          <a:xfrm>
            <a:off x="0" y="5661248"/>
            <a:ext cx="9144000" cy="1211154"/>
          </a:xfrm>
          <a:prstGeom prst="rect">
            <a:avLst/>
          </a:prstGeom>
        </p:spPr>
      </p:pic>
    </p:spTree>
    <p:extLst>
      <p:ext uri="{BB962C8B-B14F-4D97-AF65-F5344CB8AC3E}">
        <p14:creationId xmlns:p14="http://schemas.microsoft.com/office/powerpoint/2010/main" xmlns="" val="212088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363116" y="6453336"/>
            <a:ext cx="2133600" cy="365125"/>
          </a:xfrm>
          <a:prstGeom prst="rect">
            <a:avLst/>
          </a:prstGeom>
        </p:spPr>
        <p:txBody>
          <a:bodyPr/>
          <a:lstStyle/>
          <a:p>
            <a:fld id="{97374F71-156E-4777-9A6E-336A7462644C}" type="datetimeFigureOut">
              <a:rPr lang="en-ZA" smtClean="0"/>
              <a:pPr/>
              <a:t>2020/10/26</a:t>
            </a:fld>
            <a:endParaRPr lang="en-ZA"/>
          </a:p>
        </p:txBody>
      </p:sp>
      <p:sp>
        <p:nvSpPr>
          <p:cNvPr id="8" name="Footer Placeholder 7"/>
          <p:cNvSpPr>
            <a:spLocks noGrp="1"/>
          </p:cNvSpPr>
          <p:nvPr>
            <p:ph type="ftr" sz="quarter" idx="11"/>
          </p:nvPr>
        </p:nvSpPr>
        <p:spPr>
          <a:xfrm>
            <a:off x="3030116" y="6453336"/>
            <a:ext cx="2895600" cy="365125"/>
          </a:xfrm>
          <a:prstGeom prst="rect">
            <a:avLst/>
          </a:prstGeom>
        </p:spPr>
        <p:txBody>
          <a:bodyPr/>
          <a:lstStyle/>
          <a:p>
            <a:endParaRPr lang="en-ZA"/>
          </a:p>
        </p:txBody>
      </p:sp>
      <p:sp>
        <p:nvSpPr>
          <p:cNvPr id="9" name="Slide Number Placeholder 8"/>
          <p:cNvSpPr>
            <a:spLocks noGrp="1"/>
          </p:cNvSpPr>
          <p:nvPr>
            <p:ph type="sldNum" sz="quarter" idx="12"/>
          </p:nvPr>
        </p:nvSpPr>
        <p:spPr>
          <a:xfrm>
            <a:off x="6459116" y="6453336"/>
            <a:ext cx="2133600" cy="365125"/>
          </a:xfrm>
          <a:prstGeom prst="rect">
            <a:avLst/>
          </a:prstGeom>
        </p:spPr>
        <p:txBody>
          <a:bodyPr/>
          <a:lstStyle/>
          <a:p>
            <a:fld id="{B96D01E1-D071-4D4D-B4D2-BBE5CACE6285}" type="slidenum">
              <a:rPr lang="en-ZA" smtClean="0"/>
              <a:pPr/>
              <a:t>‹#›</a:t>
            </a:fld>
            <a:endParaRPr lang="en-ZA"/>
          </a:p>
        </p:txBody>
      </p:sp>
      <p:pic>
        <p:nvPicPr>
          <p:cNvPr id="10" name="Picture 9"/>
          <p:cNvPicPr>
            <a:picLocks noChangeAspect="1"/>
          </p:cNvPicPr>
          <p:nvPr userDrawn="1"/>
        </p:nvPicPr>
        <p:blipFill>
          <a:blip r:embed="rId2"/>
          <a:stretch>
            <a:fillRect/>
          </a:stretch>
        </p:blipFill>
        <p:spPr>
          <a:xfrm>
            <a:off x="1" y="5730996"/>
            <a:ext cx="9142286" cy="1127003"/>
          </a:xfrm>
          <a:prstGeom prst="rect">
            <a:avLst/>
          </a:prstGeom>
        </p:spPr>
      </p:pic>
      <p:pic>
        <p:nvPicPr>
          <p:cNvPr id="11" name="Picture 10"/>
          <p:cNvPicPr>
            <a:picLocks noChangeAspect="1"/>
          </p:cNvPicPr>
          <p:nvPr userDrawn="1"/>
        </p:nvPicPr>
        <p:blipFill>
          <a:blip r:embed="rId3"/>
          <a:stretch>
            <a:fillRect/>
          </a:stretch>
        </p:blipFill>
        <p:spPr>
          <a:xfrm>
            <a:off x="0" y="5661248"/>
            <a:ext cx="9144000" cy="1211154"/>
          </a:xfrm>
          <a:prstGeom prst="rect">
            <a:avLst/>
          </a:prstGeom>
        </p:spPr>
      </p:pic>
    </p:spTree>
    <p:extLst>
      <p:ext uri="{BB962C8B-B14F-4D97-AF65-F5344CB8AC3E}">
        <p14:creationId xmlns:p14="http://schemas.microsoft.com/office/powerpoint/2010/main" xmlns="" val="277493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363116" y="6453336"/>
            <a:ext cx="2133600" cy="365125"/>
          </a:xfrm>
          <a:prstGeom prst="rect">
            <a:avLst/>
          </a:prstGeom>
        </p:spPr>
        <p:txBody>
          <a:bodyPr/>
          <a:lstStyle/>
          <a:p>
            <a:fld id="{97374F71-156E-4777-9A6E-336A7462644C}" type="datetimeFigureOut">
              <a:rPr lang="en-ZA" smtClean="0"/>
              <a:pPr/>
              <a:t>2020/10/26</a:t>
            </a:fld>
            <a:endParaRPr lang="en-ZA"/>
          </a:p>
        </p:txBody>
      </p:sp>
      <p:sp>
        <p:nvSpPr>
          <p:cNvPr id="4" name="Footer Placeholder 3"/>
          <p:cNvSpPr>
            <a:spLocks noGrp="1"/>
          </p:cNvSpPr>
          <p:nvPr>
            <p:ph type="ftr" sz="quarter" idx="11"/>
          </p:nvPr>
        </p:nvSpPr>
        <p:spPr>
          <a:xfrm>
            <a:off x="3030116" y="6453336"/>
            <a:ext cx="2895600" cy="365125"/>
          </a:xfrm>
          <a:prstGeom prst="rect">
            <a:avLst/>
          </a:prstGeom>
        </p:spPr>
        <p:txBody>
          <a:bodyPr/>
          <a:lstStyle/>
          <a:p>
            <a:endParaRPr lang="en-ZA"/>
          </a:p>
        </p:txBody>
      </p:sp>
      <p:sp>
        <p:nvSpPr>
          <p:cNvPr id="5" name="Slide Number Placeholder 4"/>
          <p:cNvSpPr>
            <a:spLocks noGrp="1"/>
          </p:cNvSpPr>
          <p:nvPr>
            <p:ph type="sldNum" sz="quarter" idx="12"/>
          </p:nvPr>
        </p:nvSpPr>
        <p:spPr>
          <a:xfrm>
            <a:off x="6459116" y="6453336"/>
            <a:ext cx="2133600" cy="365125"/>
          </a:xfrm>
          <a:prstGeom prst="rect">
            <a:avLst/>
          </a:prstGeom>
        </p:spPr>
        <p:txBody>
          <a:bodyPr/>
          <a:lstStyle/>
          <a:p>
            <a:fld id="{B96D01E1-D071-4D4D-B4D2-BBE5CACE6285}" type="slidenum">
              <a:rPr lang="en-ZA" smtClean="0"/>
              <a:pPr/>
              <a:t>‹#›</a:t>
            </a:fld>
            <a:endParaRPr lang="en-ZA"/>
          </a:p>
        </p:txBody>
      </p:sp>
      <p:pic>
        <p:nvPicPr>
          <p:cNvPr id="6" name="Picture 5"/>
          <p:cNvPicPr>
            <a:picLocks noChangeAspect="1"/>
          </p:cNvPicPr>
          <p:nvPr userDrawn="1"/>
        </p:nvPicPr>
        <p:blipFill>
          <a:blip r:embed="rId2"/>
          <a:stretch>
            <a:fillRect/>
          </a:stretch>
        </p:blipFill>
        <p:spPr>
          <a:xfrm>
            <a:off x="1" y="5730996"/>
            <a:ext cx="9142286" cy="1127003"/>
          </a:xfrm>
          <a:prstGeom prst="rect">
            <a:avLst/>
          </a:prstGeom>
        </p:spPr>
      </p:pic>
      <p:pic>
        <p:nvPicPr>
          <p:cNvPr id="7" name="Picture 6"/>
          <p:cNvPicPr>
            <a:picLocks noChangeAspect="1"/>
          </p:cNvPicPr>
          <p:nvPr userDrawn="1"/>
        </p:nvPicPr>
        <p:blipFill>
          <a:blip r:embed="rId3"/>
          <a:stretch>
            <a:fillRect/>
          </a:stretch>
        </p:blipFill>
        <p:spPr>
          <a:xfrm>
            <a:off x="0" y="5661248"/>
            <a:ext cx="9144000" cy="1211154"/>
          </a:xfrm>
          <a:prstGeom prst="rect">
            <a:avLst/>
          </a:prstGeom>
        </p:spPr>
      </p:pic>
    </p:spTree>
    <p:extLst>
      <p:ext uri="{BB962C8B-B14F-4D97-AF65-F5344CB8AC3E}">
        <p14:creationId xmlns:p14="http://schemas.microsoft.com/office/powerpoint/2010/main" xmlns="" val="134175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3116" y="6453336"/>
            <a:ext cx="2133600" cy="365125"/>
          </a:xfrm>
          <a:prstGeom prst="rect">
            <a:avLst/>
          </a:prstGeom>
        </p:spPr>
        <p:txBody>
          <a:bodyPr/>
          <a:lstStyle/>
          <a:p>
            <a:fld id="{97374F71-156E-4777-9A6E-336A7462644C}" type="datetimeFigureOut">
              <a:rPr lang="en-ZA" smtClean="0"/>
              <a:pPr/>
              <a:t>2020/10/26</a:t>
            </a:fld>
            <a:endParaRPr lang="en-ZA"/>
          </a:p>
        </p:txBody>
      </p:sp>
      <p:sp>
        <p:nvSpPr>
          <p:cNvPr id="3" name="Footer Placeholder 2"/>
          <p:cNvSpPr>
            <a:spLocks noGrp="1"/>
          </p:cNvSpPr>
          <p:nvPr>
            <p:ph type="ftr" sz="quarter" idx="11"/>
          </p:nvPr>
        </p:nvSpPr>
        <p:spPr>
          <a:xfrm>
            <a:off x="3030116" y="6453336"/>
            <a:ext cx="2895600" cy="365125"/>
          </a:xfrm>
          <a:prstGeom prst="rect">
            <a:avLst/>
          </a:prstGeom>
        </p:spPr>
        <p:txBody>
          <a:bodyPr/>
          <a:lstStyle/>
          <a:p>
            <a:endParaRPr lang="en-ZA"/>
          </a:p>
        </p:txBody>
      </p:sp>
      <p:sp>
        <p:nvSpPr>
          <p:cNvPr id="4" name="Slide Number Placeholder 3"/>
          <p:cNvSpPr>
            <a:spLocks noGrp="1"/>
          </p:cNvSpPr>
          <p:nvPr>
            <p:ph type="sldNum" sz="quarter" idx="12"/>
          </p:nvPr>
        </p:nvSpPr>
        <p:spPr>
          <a:xfrm>
            <a:off x="6459116" y="6453336"/>
            <a:ext cx="2133600" cy="365125"/>
          </a:xfrm>
          <a:prstGeom prst="rect">
            <a:avLst/>
          </a:prstGeom>
        </p:spPr>
        <p:txBody>
          <a:bodyPr/>
          <a:lstStyle/>
          <a:p>
            <a:fld id="{B96D01E1-D071-4D4D-B4D2-BBE5CACE6285}" type="slidenum">
              <a:rPr lang="en-ZA" smtClean="0"/>
              <a:pPr/>
              <a:t>‹#›</a:t>
            </a:fld>
            <a:endParaRPr lang="en-ZA"/>
          </a:p>
        </p:txBody>
      </p:sp>
      <p:pic>
        <p:nvPicPr>
          <p:cNvPr id="5" name="Picture 4"/>
          <p:cNvPicPr>
            <a:picLocks noChangeAspect="1"/>
          </p:cNvPicPr>
          <p:nvPr userDrawn="1"/>
        </p:nvPicPr>
        <p:blipFill>
          <a:blip r:embed="rId2"/>
          <a:stretch>
            <a:fillRect/>
          </a:stretch>
        </p:blipFill>
        <p:spPr>
          <a:xfrm>
            <a:off x="1" y="5730996"/>
            <a:ext cx="9142286" cy="1127003"/>
          </a:xfrm>
          <a:prstGeom prst="rect">
            <a:avLst/>
          </a:prstGeom>
        </p:spPr>
      </p:pic>
      <p:pic>
        <p:nvPicPr>
          <p:cNvPr id="6" name="Picture 5"/>
          <p:cNvPicPr>
            <a:picLocks noChangeAspect="1"/>
          </p:cNvPicPr>
          <p:nvPr userDrawn="1"/>
        </p:nvPicPr>
        <p:blipFill>
          <a:blip r:embed="rId3"/>
          <a:stretch>
            <a:fillRect/>
          </a:stretch>
        </p:blipFill>
        <p:spPr>
          <a:xfrm>
            <a:off x="0" y="5661248"/>
            <a:ext cx="9144000" cy="1211154"/>
          </a:xfrm>
          <a:prstGeom prst="rect">
            <a:avLst/>
          </a:prstGeom>
        </p:spPr>
      </p:pic>
    </p:spTree>
    <p:extLst>
      <p:ext uri="{BB962C8B-B14F-4D97-AF65-F5344CB8AC3E}">
        <p14:creationId xmlns:p14="http://schemas.microsoft.com/office/powerpoint/2010/main" xmlns="" val="126314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63116" y="6453336"/>
            <a:ext cx="2133600" cy="365125"/>
          </a:xfrm>
          <a:prstGeom prst="rect">
            <a:avLst/>
          </a:prstGeom>
        </p:spPr>
        <p:txBody>
          <a:bodyPr/>
          <a:lstStyle/>
          <a:p>
            <a:fld id="{97374F71-156E-4777-9A6E-336A7462644C}" type="datetimeFigureOut">
              <a:rPr lang="en-ZA" smtClean="0"/>
              <a:pPr/>
              <a:t>2020/10/26</a:t>
            </a:fld>
            <a:endParaRPr lang="en-ZA"/>
          </a:p>
        </p:txBody>
      </p:sp>
      <p:sp>
        <p:nvSpPr>
          <p:cNvPr id="6" name="Footer Placeholder 5"/>
          <p:cNvSpPr>
            <a:spLocks noGrp="1"/>
          </p:cNvSpPr>
          <p:nvPr>
            <p:ph type="ftr" sz="quarter" idx="11"/>
          </p:nvPr>
        </p:nvSpPr>
        <p:spPr>
          <a:xfrm>
            <a:off x="3030116" y="6453336"/>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9116" y="6453336"/>
            <a:ext cx="2133600" cy="365125"/>
          </a:xfrm>
          <a:prstGeom prst="rect">
            <a:avLst/>
          </a:prstGeom>
        </p:spPr>
        <p:txBody>
          <a:bodyPr/>
          <a:lstStyle/>
          <a:p>
            <a:fld id="{B96D01E1-D071-4D4D-B4D2-BBE5CACE6285}" type="slidenum">
              <a:rPr lang="en-ZA" smtClean="0"/>
              <a:pPr/>
              <a:t>‹#›</a:t>
            </a:fld>
            <a:endParaRPr lang="en-ZA"/>
          </a:p>
        </p:txBody>
      </p:sp>
      <p:pic>
        <p:nvPicPr>
          <p:cNvPr id="8" name="Picture 7"/>
          <p:cNvPicPr>
            <a:picLocks noChangeAspect="1"/>
          </p:cNvPicPr>
          <p:nvPr userDrawn="1"/>
        </p:nvPicPr>
        <p:blipFill>
          <a:blip r:embed="rId2"/>
          <a:stretch>
            <a:fillRect/>
          </a:stretch>
        </p:blipFill>
        <p:spPr>
          <a:xfrm>
            <a:off x="1" y="5730996"/>
            <a:ext cx="9142286" cy="1127003"/>
          </a:xfrm>
          <a:prstGeom prst="rect">
            <a:avLst/>
          </a:prstGeom>
        </p:spPr>
      </p:pic>
      <p:pic>
        <p:nvPicPr>
          <p:cNvPr id="9" name="Picture 8"/>
          <p:cNvPicPr>
            <a:picLocks noChangeAspect="1"/>
          </p:cNvPicPr>
          <p:nvPr userDrawn="1"/>
        </p:nvPicPr>
        <p:blipFill>
          <a:blip r:embed="rId3"/>
          <a:stretch>
            <a:fillRect/>
          </a:stretch>
        </p:blipFill>
        <p:spPr>
          <a:xfrm>
            <a:off x="0" y="5661248"/>
            <a:ext cx="9144000" cy="1211154"/>
          </a:xfrm>
          <a:prstGeom prst="rect">
            <a:avLst/>
          </a:prstGeom>
        </p:spPr>
      </p:pic>
    </p:spTree>
    <p:extLst>
      <p:ext uri="{BB962C8B-B14F-4D97-AF65-F5344CB8AC3E}">
        <p14:creationId xmlns:p14="http://schemas.microsoft.com/office/powerpoint/2010/main" xmlns="" val="216036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63116" y="6453336"/>
            <a:ext cx="2133600" cy="365125"/>
          </a:xfrm>
          <a:prstGeom prst="rect">
            <a:avLst/>
          </a:prstGeom>
        </p:spPr>
        <p:txBody>
          <a:bodyPr/>
          <a:lstStyle/>
          <a:p>
            <a:fld id="{97374F71-156E-4777-9A6E-336A7462644C}" type="datetimeFigureOut">
              <a:rPr lang="en-ZA" smtClean="0"/>
              <a:pPr/>
              <a:t>2020/10/26</a:t>
            </a:fld>
            <a:endParaRPr lang="en-ZA"/>
          </a:p>
        </p:txBody>
      </p:sp>
      <p:sp>
        <p:nvSpPr>
          <p:cNvPr id="6" name="Footer Placeholder 5"/>
          <p:cNvSpPr>
            <a:spLocks noGrp="1"/>
          </p:cNvSpPr>
          <p:nvPr>
            <p:ph type="ftr" sz="quarter" idx="11"/>
          </p:nvPr>
        </p:nvSpPr>
        <p:spPr>
          <a:xfrm>
            <a:off x="3030116" y="6453336"/>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9116" y="6453336"/>
            <a:ext cx="2133600" cy="365125"/>
          </a:xfrm>
          <a:prstGeom prst="rect">
            <a:avLst/>
          </a:prstGeom>
        </p:spPr>
        <p:txBody>
          <a:bodyPr/>
          <a:lstStyle/>
          <a:p>
            <a:fld id="{B96D01E1-D071-4D4D-B4D2-BBE5CACE6285}" type="slidenum">
              <a:rPr lang="en-ZA" smtClean="0"/>
              <a:pPr/>
              <a:t>‹#›</a:t>
            </a:fld>
            <a:endParaRPr lang="en-ZA"/>
          </a:p>
        </p:txBody>
      </p:sp>
      <p:pic>
        <p:nvPicPr>
          <p:cNvPr id="8" name="Picture 7"/>
          <p:cNvPicPr>
            <a:picLocks noChangeAspect="1"/>
          </p:cNvPicPr>
          <p:nvPr userDrawn="1"/>
        </p:nvPicPr>
        <p:blipFill>
          <a:blip r:embed="rId2"/>
          <a:stretch>
            <a:fillRect/>
          </a:stretch>
        </p:blipFill>
        <p:spPr>
          <a:xfrm>
            <a:off x="1" y="5730996"/>
            <a:ext cx="9142286" cy="1127003"/>
          </a:xfrm>
          <a:prstGeom prst="rect">
            <a:avLst/>
          </a:prstGeom>
        </p:spPr>
      </p:pic>
      <p:pic>
        <p:nvPicPr>
          <p:cNvPr id="9" name="Picture 8"/>
          <p:cNvPicPr>
            <a:picLocks noChangeAspect="1"/>
          </p:cNvPicPr>
          <p:nvPr userDrawn="1"/>
        </p:nvPicPr>
        <p:blipFill>
          <a:blip r:embed="rId3"/>
          <a:stretch>
            <a:fillRect/>
          </a:stretch>
        </p:blipFill>
        <p:spPr>
          <a:xfrm>
            <a:off x="0" y="5661248"/>
            <a:ext cx="9144000" cy="1211154"/>
          </a:xfrm>
          <a:prstGeom prst="rect">
            <a:avLst/>
          </a:prstGeom>
        </p:spPr>
      </p:pic>
    </p:spTree>
    <p:extLst>
      <p:ext uri="{BB962C8B-B14F-4D97-AF65-F5344CB8AC3E}">
        <p14:creationId xmlns:p14="http://schemas.microsoft.com/office/powerpoint/2010/main" xmlns="" val="152188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C:\Users\Linda Theunissen\AppData\Local\Microsoft\Windows\Temporary Internet Files\Content.Outlook\11IBEIWP\Email Signature.jpg"/>
          <p:cNvPicPr/>
          <p:nvPr userDrawn="1"/>
        </p:nvPicPr>
        <p:blipFill rotWithShape="1">
          <a:blip r:embed="rId13">
            <a:extLst>
              <a:ext uri="{28A0092B-C50C-407E-A947-70E740481C1C}">
                <a14:useLocalDpi xmlns:a14="http://schemas.microsoft.com/office/drawing/2010/main" xmlns="" val="0"/>
              </a:ext>
            </a:extLst>
          </a:blip>
          <a:srcRect l="14904" t="11118" b="29569"/>
          <a:stretch/>
        </p:blipFill>
        <p:spPr bwMode="auto">
          <a:xfrm>
            <a:off x="0" y="5733256"/>
            <a:ext cx="9144000" cy="792088"/>
          </a:xfrm>
          <a:prstGeom prst="rect">
            <a:avLst/>
          </a:prstGeom>
          <a:noFill/>
          <a:ln>
            <a:noFill/>
          </a:ln>
          <a:extLst>
            <a:ext uri="{53640926-AAD7-44D8-BBD7-CCE9431645EC}">
              <a14:shadowObscured xmlns:a14="http://schemas.microsoft.com/office/drawing/2010/main" xmlns=""/>
            </a:ext>
          </a:extLst>
        </p:spPr>
      </p:pic>
      <p:pic>
        <p:nvPicPr>
          <p:cNvPr id="12" name="Picture 11" descr="C:\Users\Linda Theunissen\AppData\Local\Microsoft\Windows\Temporary Internet Files\Content.Outlook\11IBEIWP\Email Signature.jpg"/>
          <p:cNvPicPr/>
          <p:nvPr userDrawn="1"/>
        </p:nvPicPr>
        <p:blipFill rotWithShape="1">
          <a:blip r:embed="rId13">
            <a:extLst>
              <a:ext uri="{28A0092B-C50C-407E-A947-70E740481C1C}">
                <a14:useLocalDpi xmlns:a14="http://schemas.microsoft.com/office/drawing/2010/main" xmlns="" val="0"/>
              </a:ext>
            </a:extLst>
          </a:blip>
          <a:srcRect t="69793" b="6990"/>
          <a:stretch/>
        </p:blipFill>
        <p:spPr bwMode="auto">
          <a:xfrm>
            <a:off x="-3468" y="6525344"/>
            <a:ext cx="9145754" cy="300170"/>
          </a:xfrm>
          <a:prstGeom prst="rect">
            <a:avLst/>
          </a:prstGeom>
          <a:noFill/>
          <a:ln>
            <a:noFill/>
          </a:ln>
          <a:extLst>
            <a:ext uri="{53640926-AAD7-44D8-BBD7-CCE9431645EC}">
              <a14:shadowObscured xmlns:a14="http://schemas.microsoft.com/office/drawing/2010/main" xmlns=""/>
            </a:ext>
          </a:extLst>
        </p:spPr>
      </p:pic>
      <p:sp>
        <p:nvSpPr>
          <p:cNvPr id="2" name="Title Placeholder 1"/>
          <p:cNvSpPr>
            <a:spLocks noGrp="1"/>
          </p:cNvSpPr>
          <p:nvPr>
            <p:ph type="title"/>
          </p:nvPr>
        </p:nvSpPr>
        <p:spPr>
          <a:xfrm>
            <a:off x="0" y="274638"/>
            <a:ext cx="9144000" cy="1143000"/>
          </a:xfrm>
          <a:prstGeom prst="rect">
            <a:avLst/>
          </a:prstGeom>
        </p:spPr>
        <p:txBody>
          <a:bodyPr vert="horz" lIns="91440" tIns="45720" rIns="91440" bIns="45720" rtlCol="0" anchor="ctr">
            <a:noAutofit/>
          </a:bodyPr>
          <a:lstStyle/>
          <a:p>
            <a:r>
              <a:rPr lang="en-US" dirty="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5" name="Picture 4"/>
          <p:cNvPicPr>
            <a:picLocks noChangeAspect="1"/>
          </p:cNvPicPr>
          <p:nvPr userDrawn="1"/>
        </p:nvPicPr>
        <p:blipFill>
          <a:blip r:embed="rId14"/>
          <a:stretch>
            <a:fillRect/>
          </a:stretch>
        </p:blipFill>
        <p:spPr>
          <a:xfrm>
            <a:off x="-5182" y="6525344"/>
            <a:ext cx="9147468" cy="329754"/>
          </a:xfrm>
          <a:prstGeom prst="rect">
            <a:avLst/>
          </a:prstGeom>
        </p:spPr>
      </p:pic>
      <p:pic>
        <p:nvPicPr>
          <p:cNvPr id="7" name="Picture 6"/>
          <p:cNvPicPr>
            <a:picLocks noChangeAspect="1"/>
          </p:cNvPicPr>
          <p:nvPr userDrawn="1"/>
        </p:nvPicPr>
        <p:blipFill>
          <a:blip r:embed="rId15"/>
          <a:stretch>
            <a:fillRect/>
          </a:stretch>
        </p:blipFill>
        <p:spPr>
          <a:xfrm>
            <a:off x="1" y="5730996"/>
            <a:ext cx="9142286" cy="1127003"/>
          </a:xfrm>
          <a:prstGeom prst="rect">
            <a:avLst/>
          </a:prstGeom>
        </p:spPr>
      </p:pic>
    </p:spTree>
    <p:extLst>
      <p:ext uri="{BB962C8B-B14F-4D97-AF65-F5344CB8AC3E}">
        <p14:creationId xmlns:p14="http://schemas.microsoft.com/office/powerpoint/2010/main" xmlns="" val="200847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spc="600">
          <a:solidFill>
            <a:srgbClr val="FFC000"/>
          </a:solidFill>
          <a:latin typeface="AlgerianBasD" panose="04040705040A02020702" pitchFamily="8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9144000" cy="1470025"/>
          </a:xfrm>
        </p:spPr>
        <p:txBody>
          <a:bodyPr/>
          <a:lstStyle/>
          <a:p>
            <a:r>
              <a:rPr lang="en-ZA" dirty="0"/>
              <a:t>West Rand District Municipality </a:t>
            </a:r>
          </a:p>
        </p:txBody>
      </p:sp>
      <p:sp>
        <p:nvSpPr>
          <p:cNvPr id="3" name="Subtitle 2"/>
          <p:cNvSpPr>
            <a:spLocks noGrp="1"/>
          </p:cNvSpPr>
          <p:nvPr>
            <p:ph type="subTitle" idx="1"/>
          </p:nvPr>
        </p:nvSpPr>
        <p:spPr>
          <a:xfrm>
            <a:off x="683568" y="1916832"/>
            <a:ext cx="7776864" cy="3411760"/>
          </a:xfrm>
        </p:spPr>
        <p:txBody>
          <a:bodyPr>
            <a:normAutofit/>
          </a:bodyPr>
          <a:lstStyle/>
          <a:p>
            <a:r>
              <a:rPr lang="en-US" sz="4500" dirty="0" smtClean="0">
                <a:solidFill>
                  <a:srgbClr val="00B050"/>
                </a:solidFill>
                <a:latin typeface="Candara" panose="020E0502030303020204" pitchFamily="34" charset="0"/>
              </a:rPr>
              <a:t>State </a:t>
            </a:r>
            <a:r>
              <a:rPr lang="en-US" sz="4500" dirty="0">
                <a:solidFill>
                  <a:srgbClr val="00B050"/>
                </a:solidFill>
                <a:latin typeface="Candara" panose="020E0502030303020204" pitchFamily="34" charset="0"/>
              </a:rPr>
              <a:t>of the </a:t>
            </a:r>
            <a:r>
              <a:rPr lang="en-US" sz="4500" dirty="0" smtClean="0">
                <a:solidFill>
                  <a:srgbClr val="00B050"/>
                </a:solidFill>
                <a:latin typeface="Candara" panose="020E0502030303020204" pitchFamily="34" charset="0"/>
              </a:rPr>
              <a:t>Municipality </a:t>
            </a:r>
            <a:r>
              <a:rPr lang="en-US" sz="4500">
                <a:solidFill>
                  <a:srgbClr val="00B050"/>
                </a:solidFill>
                <a:latin typeface="Candara" panose="020E0502030303020204" pitchFamily="34" charset="0"/>
              </a:rPr>
              <a:t>report </a:t>
            </a:r>
            <a:r>
              <a:rPr lang="en-US" sz="3500" smtClean="0">
                <a:latin typeface="Candara" panose="020E0502030303020204" pitchFamily="34" charset="0"/>
              </a:rPr>
              <a:t> 27 October </a:t>
            </a:r>
            <a:r>
              <a:rPr lang="en-US" sz="3500" dirty="0">
                <a:latin typeface="Candara" panose="020E0502030303020204" pitchFamily="34" charset="0"/>
              </a:rPr>
              <a:t>2020</a:t>
            </a:r>
          </a:p>
          <a:p>
            <a:endParaRPr lang="en-US" sz="1200" dirty="0">
              <a:latin typeface="Candara" panose="020E0502030303020204" pitchFamily="34" charset="0"/>
            </a:endParaRPr>
          </a:p>
          <a:p>
            <a:pPr algn="r"/>
            <a:r>
              <a:rPr lang="en-US" dirty="0" smtClean="0">
                <a:latin typeface="Candara" panose="020E0502030303020204" pitchFamily="34" charset="0"/>
              </a:rPr>
              <a:t>Presenter</a:t>
            </a:r>
          </a:p>
          <a:p>
            <a:pPr algn="r"/>
            <a:r>
              <a:rPr lang="en-US" sz="2400" dirty="0" smtClean="0">
                <a:latin typeface="Candara" panose="020E0502030303020204" pitchFamily="34" charset="0"/>
              </a:rPr>
              <a:t>Samuel Ramaele</a:t>
            </a:r>
          </a:p>
          <a:p>
            <a:pPr algn="r"/>
            <a:r>
              <a:rPr lang="en-US" sz="2000" dirty="0" smtClean="0">
                <a:latin typeface="Candara" panose="020E0502030303020204" pitchFamily="34" charset="0"/>
              </a:rPr>
              <a:t>CFO</a:t>
            </a:r>
            <a:endParaRPr lang="en-US" dirty="0">
              <a:latin typeface="Candara" panose="020E0502030303020204" pitchFamily="34" charset="0"/>
            </a:endParaRPr>
          </a:p>
          <a:p>
            <a:endParaRPr lang="en-ZA" dirty="0">
              <a:latin typeface="Candara" panose="020E0502030303020204" pitchFamily="34" charset="0"/>
            </a:endParaRPr>
          </a:p>
        </p:txBody>
      </p:sp>
    </p:spTree>
    <p:extLst>
      <p:ext uri="{BB962C8B-B14F-4D97-AF65-F5344CB8AC3E}">
        <p14:creationId xmlns:p14="http://schemas.microsoft.com/office/powerpoint/2010/main" xmlns="" val="405463602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lstStyle/>
          <a:p>
            <a:r>
              <a:rPr lang="en-ZA" sz="2800" dirty="0"/>
              <a:t>Municipal </a:t>
            </a:r>
            <a:r>
              <a:rPr lang="en-ZA" sz="2800" dirty="0" smtClean="0"/>
              <a:t>Finances: Financial Performance</a:t>
            </a:r>
            <a:endParaRPr lang="en-ZA" sz="2800" dirty="0"/>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892275226"/>
              </p:ext>
            </p:extLst>
          </p:nvPr>
        </p:nvGraphicFramePr>
        <p:xfrm>
          <a:off x="323528" y="1162227"/>
          <a:ext cx="8064896" cy="4459880"/>
        </p:xfrm>
        <a:graphic>
          <a:graphicData uri="http://schemas.openxmlformats.org/drawingml/2006/table">
            <a:tbl>
              <a:tblPr/>
              <a:tblGrid>
                <a:gridCol w="2890084">
                  <a:extLst>
                    <a:ext uri="{9D8B030D-6E8A-4147-A177-3AD203B41FA5}">
                      <a16:colId xmlns:a16="http://schemas.microsoft.com/office/drawing/2014/main" xmlns="" val="20000"/>
                    </a:ext>
                  </a:extLst>
                </a:gridCol>
                <a:gridCol w="1132601">
                  <a:extLst>
                    <a:ext uri="{9D8B030D-6E8A-4147-A177-3AD203B41FA5}">
                      <a16:colId xmlns:a16="http://schemas.microsoft.com/office/drawing/2014/main" xmlns="" val="20001"/>
                    </a:ext>
                  </a:extLst>
                </a:gridCol>
                <a:gridCol w="937324">
                  <a:extLst>
                    <a:ext uri="{9D8B030D-6E8A-4147-A177-3AD203B41FA5}">
                      <a16:colId xmlns:a16="http://schemas.microsoft.com/office/drawing/2014/main" xmlns="" val="20002"/>
                    </a:ext>
                  </a:extLst>
                </a:gridCol>
                <a:gridCol w="937324">
                  <a:extLst>
                    <a:ext uri="{9D8B030D-6E8A-4147-A177-3AD203B41FA5}">
                      <a16:colId xmlns:a16="http://schemas.microsoft.com/office/drawing/2014/main" xmlns="" val="20003"/>
                    </a:ext>
                  </a:extLst>
                </a:gridCol>
                <a:gridCol w="1132601">
                  <a:extLst>
                    <a:ext uri="{9D8B030D-6E8A-4147-A177-3AD203B41FA5}">
                      <a16:colId xmlns:a16="http://schemas.microsoft.com/office/drawing/2014/main" xmlns="" val="20004"/>
                    </a:ext>
                  </a:extLst>
                </a:gridCol>
                <a:gridCol w="1034962">
                  <a:extLst>
                    <a:ext uri="{9D8B030D-6E8A-4147-A177-3AD203B41FA5}">
                      <a16:colId xmlns:a16="http://schemas.microsoft.com/office/drawing/2014/main" xmlns="" val="20005"/>
                    </a:ext>
                  </a:extLst>
                </a:gridCol>
              </a:tblGrid>
              <a:tr h="250555">
                <a:tc gridSpan="4">
                  <a:txBody>
                    <a:bodyPr/>
                    <a:lstStyle/>
                    <a:p>
                      <a:pPr algn="l" fontAlgn="b"/>
                      <a:r>
                        <a:rPr lang="en-US" sz="1400" b="1" i="0" u="none" strike="noStrike" dirty="0">
                          <a:solidFill>
                            <a:srgbClr val="000000"/>
                          </a:solidFill>
                          <a:effectLst/>
                          <a:latin typeface="Arial Rounded MT Bold" panose="020F0704030504030204" pitchFamily="34" charset="0"/>
                        </a:rPr>
                        <a:t>West Rand District Municipality - Financial performance Summary</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1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81881">
                <a:tc>
                  <a:txBody>
                    <a:bodyPr/>
                    <a:lstStyle/>
                    <a:p>
                      <a:pPr algn="ctr" fontAlgn="ctr"/>
                      <a:r>
                        <a:rPr lang="en-ZA" sz="1200" b="1" i="0" u="none" strike="noStrike" dirty="0">
                          <a:solidFill>
                            <a:srgbClr val="000000"/>
                          </a:solidFill>
                          <a:effectLst/>
                          <a:latin typeface="Arial Rounded MT Bold" panose="020F0704030504030204" pitchFamily="34" charset="0"/>
                        </a:rPr>
                        <a:t>Description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6E45C"/>
                    </a:solidFill>
                  </a:tcPr>
                </a:tc>
                <a:tc>
                  <a:txBody>
                    <a:bodyPr/>
                    <a:lstStyle/>
                    <a:p>
                      <a:pPr algn="ctr" fontAlgn="ctr"/>
                      <a:r>
                        <a:rPr lang="en-ZA" sz="1200" b="1" i="0" u="none" strike="noStrike" dirty="0">
                          <a:solidFill>
                            <a:srgbClr val="000000"/>
                          </a:solidFill>
                          <a:effectLst/>
                          <a:latin typeface="Arial Rounded MT Bold" panose="020F0704030504030204" pitchFamily="34" charset="0"/>
                        </a:rPr>
                        <a:t>2018/19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6E45C"/>
                    </a:solidFill>
                  </a:tcPr>
                </a:tc>
                <a:tc>
                  <a:txBody>
                    <a:bodyPr/>
                    <a:lstStyle/>
                    <a:p>
                      <a:pPr algn="ctr" fontAlgn="ctr"/>
                      <a:r>
                        <a:rPr lang="en-ZA" sz="1200" b="1" i="0" u="none" strike="noStrike" dirty="0">
                          <a:solidFill>
                            <a:srgbClr val="000000"/>
                          </a:solidFill>
                          <a:effectLst/>
                          <a:latin typeface="Arial Rounded MT Bold" panose="020F0704030504030204" pitchFamily="34" charset="0"/>
                        </a:rPr>
                        <a:t>2019/20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6E45C"/>
                    </a:solidFill>
                  </a:tcPr>
                </a:tc>
                <a:tc>
                  <a:txBody>
                    <a:bodyPr/>
                    <a:lstStyle/>
                    <a:p>
                      <a:pPr algn="ctr" fontAlgn="ctr"/>
                      <a:r>
                        <a:rPr lang="en-ZA" sz="1200" b="1" i="0" u="none" strike="noStrike" dirty="0">
                          <a:solidFill>
                            <a:srgbClr val="000000"/>
                          </a:solidFill>
                          <a:effectLst/>
                          <a:latin typeface="Arial Rounded MT Bold" panose="020F0704030504030204" pitchFamily="34" charset="0"/>
                        </a:rPr>
                        <a:t>2020/21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6E45C"/>
                    </a:solidFill>
                  </a:tcPr>
                </a:tc>
                <a:tc gridSpan="2">
                  <a:txBody>
                    <a:bodyPr/>
                    <a:lstStyle/>
                    <a:p>
                      <a:pPr algn="ctr" fontAlgn="ctr"/>
                      <a:r>
                        <a:rPr lang="en-ZA" sz="1200" b="1" i="0" u="none" strike="noStrike" dirty="0">
                          <a:solidFill>
                            <a:srgbClr val="000000"/>
                          </a:solidFill>
                          <a:effectLst/>
                          <a:latin typeface="Arial Rounded MT Bold" panose="020F0704030504030204" pitchFamily="34" charset="0"/>
                        </a:rPr>
                        <a:t>Budget </a:t>
                      </a:r>
                      <a:r>
                        <a:rPr lang="en-ZA" sz="1200" b="1" i="0" u="none" strike="noStrike" dirty="0" smtClean="0">
                          <a:solidFill>
                            <a:srgbClr val="000000"/>
                          </a:solidFill>
                          <a:effectLst/>
                          <a:latin typeface="Arial Rounded MT Bold" panose="020F0704030504030204" pitchFamily="34" charset="0"/>
                        </a:rPr>
                        <a:t>information</a:t>
                      </a:r>
                      <a:endParaRPr lang="en-ZA" sz="1200" b="1" i="0" u="none" strike="noStrike" dirty="0">
                        <a:solidFill>
                          <a:srgbClr val="000000"/>
                        </a:solidFill>
                        <a:effectLst/>
                        <a:latin typeface="Arial Rounded MT Bold" panose="020F07040305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6E45C"/>
                    </a:solidFill>
                  </a:tcPr>
                </a:tc>
                <a:tc hMerge="1">
                  <a:txBody>
                    <a:bodyPr/>
                    <a:lstStyle/>
                    <a:p>
                      <a:pPr algn="ctr" fontAlgn="ctr"/>
                      <a:endParaRPr lang="en-ZA" sz="1200" b="1" i="0" u="none" strike="noStrike" dirty="0">
                        <a:solidFill>
                          <a:srgbClr val="000000"/>
                        </a:solidFill>
                        <a:effectLst/>
                        <a:latin typeface="Arial Rounded MT Bold" panose="020F07040305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570229">
                <a:tc>
                  <a:txBody>
                    <a:bodyPr/>
                    <a:lstStyle/>
                    <a:p>
                      <a:pPr algn="l" fontAlgn="ctr"/>
                      <a:r>
                        <a:rPr lang="en-ZA" sz="1200" b="1" i="0" u="none" strike="noStrike" dirty="0">
                          <a:solidFill>
                            <a:srgbClr val="000000"/>
                          </a:solidFill>
                          <a:effectLst/>
                          <a:latin typeface="Arial Rounded MT Bold" panose="020F0704030504030204" pitchFamily="34" charset="0"/>
                        </a:rPr>
                        <a:t>R thousands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6E45C"/>
                    </a:solidFill>
                  </a:tcPr>
                </a:tc>
                <a:tc>
                  <a:txBody>
                    <a:bodyPr/>
                    <a:lstStyle/>
                    <a:p>
                      <a:pPr algn="ctr" fontAlgn="ctr"/>
                      <a:r>
                        <a:rPr lang="en-ZA" sz="1200" b="1" i="0" u="none" strike="noStrike" dirty="0">
                          <a:solidFill>
                            <a:srgbClr val="000000"/>
                          </a:solidFill>
                          <a:effectLst/>
                          <a:latin typeface="Arial Rounded MT Bold" panose="020F0704030504030204" pitchFamily="34" charset="0"/>
                        </a:rPr>
                        <a:t>Audited Outcome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200" b="1" i="0" u="none" strike="noStrike">
                          <a:solidFill>
                            <a:srgbClr val="000000"/>
                          </a:solidFill>
                          <a:effectLst/>
                          <a:latin typeface="Arial Rounded MT Bold" panose="020F0704030504030204" pitchFamily="34" charset="0"/>
                        </a:rPr>
                        <a:t>Unaudited Outcome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200" b="1" i="0" u="none" strike="noStrike" dirty="0">
                          <a:solidFill>
                            <a:srgbClr val="000000"/>
                          </a:solidFill>
                          <a:effectLst/>
                          <a:latin typeface="Arial Rounded MT Bold" panose="020F0704030504030204" pitchFamily="34" charset="0"/>
                        </a:rPr>
                        <a:t>First Quarter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200" b="1" i="0" u="none" strike="noStrike" dirty="0">
                          <a:solidFill>
                            <a:srgbClr val="000000"/>
                          </a:solidFill>
                          <a:effectLst/>
                          <a:latin typeface="Arial Rounded MT Bold" panose="020F0704030504030204" pitchFamily="34" charset="0"/>
                        </a:rPr>
                        <a:t>Final Budget 2020/21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200" b="1" i="0" u="none" strike="noStrike" dirty="0">
                          <a:solidFill>
                            <a:srgbClr val="000000"/>
                          </a:solidFill>
                          <a:effectLst/>
                          <a:latin typeface="Arial Rounded MT Bold" panose="020F0704030504030204" pitchFamily="34" charset="0"/>
                        </a:rPr>
                        <a:t>Special </a:t>
                      </a:r>
                      <a:r>
                        <a:rPr lang="en-ZA" sz="1200" b="1" i="0" u="none" strike="noStrike" dirty="0" err="1">
                          <a:solidFill>
                            <a:srgbClr val="000000"/>
                          </a:solidFill>
                          <a:effectLst/>
                          <a:latin typeface="Arial Rounded MT Bold" panose="020F0704030504030204" pitchFamily="34" charset="0"/>
                        </a:rPr>
                        <a:t>Adj</a:t>
                      </a:r>
                      <a:r>
                        <a:rPr lang="en-ZA" sz="1200" b="1" i="0" u="none" strike="noStrike" dirty="0">
                          <a:solidFill>
                            <a:srgbClr val="000000"/>
                          </a:solidFill>
                          <a:effectLst/>
                          <a:latin typeface="Arial Rounded MT Bold" panose="020F0704030504030204" pitchFamily="34" charset="0"/>
                        </a:rPr>
                        <a:t> Budget 2020/21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2"/>
                  </a:ext>
                </a:extLst>
              </a:tr>
              <a:tr h="250555">
                <a:tc>
                  <a:txBody>
                    <a:bodyPr/>
                    <a:lstStyle/>
                    <a:p>
                      <a:pPr algn="l" fontAlgn="b"/>
                      <a:r>
                        <a:rPr lang="en-ZA" sz="1200" b="1" i="0" u="sng" strike="noStrike" dirty="0">
                          <a:solidFill>
                            <a:srgbClr val="000000"/>
                          </a:solidFill>
                          <a:effectLst/>
                          <a:latin typeface="Arial Rounded MT Bold" panose="020F0704030504030204" pitchFamily="34" charset="0"/>
                        </a:rPr>
                        <a:t>Financial Performance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en-ZA" sz="1200" b="0" i="0" u="none" strike="noStrike" dirty="0">
                          <a:solidFill>
                            <a:srgbClr val="000000"/>
                          </a:solidFill>
                          <a:effectLst/>
                          <a:latin typeface="Arial Rounded MT Bold" panose="020F070403050403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Arial Rounded MT Bold" panose="020F070403050403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dirty="0">
                          <a:solidFill>
                            <a:srgbClr val="000000"/>
                          </a:solidFill>
                          <a:effectLst/>
                          <a:latin typeface="Arial Rounded MT Bold" panose="020F070403050403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Arial Rounded MT Bold" panose="020F070403050403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dirty="0">
                          <a:solidFill>
                            <a:srgbClr val="000000"/>
                          </a:solidFill>
                          <a:effectLst/>
                          <a:latin typeface="Arial Rounded MT Bold" panose="020F070403050403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3"/>
                  </a:ext>
                </a:extLst>
              </a:tr>
              <a:tr h="250555">
                <a:tc>
                  <a:txBody>
                    <a:bodyPr/>
                    <a:lstStyle/>
                    <a:p>
                      <a:pPr algn="l" fontAlgn="b"/>
                      <a:r>
                        <a:rPr lang="en-ZA" sz="1200" b="0" i="0" u="none" strike="noStrike" dirty="0">
                          <a:solidFill>
                            <a:srgbClr val="000000"/>
                          </a:solidFill>
                          <a:effectLst/>
                          <a:latin typeface="Arial Rounded MT Bold" panose="020F0704030504030204" pitchFamily="34" charset="0"/>
                        </a:rPr>
                        <a:t>Total Revenue</a:t>
                      </a:r>
                    </a:p>
                  </a:txBody>
                  <a:tcPr marL="952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302 981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Rounded MT Bold" panose="020F0704030504030204" pitchFamily="34" charset="0"/>
                        </a:rPr>
                        <a:t>       297 512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109 817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Rounded MT Bold" panose="020F0704030504030204" pitchFamily="34" charset="0"/>
                        </a:rPr>
                        <a:t>            261 957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261 957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50555">
                <a:tc>
                  <a:txBody>
                    <a:bodyPr/>
                    <a:lstStyle/>
                    <a:p>
                      <a:pPr algn="l" fontAlgn="b"/>
                      <a:r>
                        <a:rPr lang="en-ZA" sz="1200" b="0" i="0" u="none" strike="noStrike" dirty="0">
                          <a:solidFill>
                            <a:srgbClr val="000000"/>
                          </a:solidFill>
                          <a:effectLst/>
                          <a:latin typeface="Arial Rounded MT Bold" panose="020F0704030504030204" pitchFamily="34" charset="0"/>
                        </a:rPr>
                        <a:t>Total expenditure</a:t>
                      </a:r>
                    </a:p>
                  </a:txBody>
                  <a:tcPr marL="952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(267 817)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B05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(276 166)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B05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(59 554)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B05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(260 795)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B05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(260 795)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0005"/>
                  </a:ext>
                </a:extLst>
              </a:tr>
              <a:tr h="250555">
                <a:tc>
                  <a:txBody>
                    <a:bodyPr/>
                    <a:lstStyle/>
                    <a:p>
                      <a:pPr algn="l" fontAlgn="b"/>
                      <a:r>
                        <a:rPr lang="en-ZA" sz="1200" b="1" i="0" u="none" strike="noStrike" dirty="0">
                          <a:solidFill>
                            <a:srgbClr val="000000"/>
                          </a:solidFill>
                          <a:effectLst/>
                          <a:latin typeface="Arial Rounded MT Bold" panose="020F0704030504030204" pitchFamily="34" charset="0"/>
                        </a:rPr>
                        <a:t>Surplus/ (Deficit)</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t"/>
                      <a:r>
                        <a:rPr lang="en-ZA" sz="1200" b="1" i="0" u="none" strike="noStrike" dirty="0">
                          <a:solidFill>
                            <a:srgbClr val="000000"/>
                          </a:solidFill>
                          <a:effectLst/>
                          <a:latin typeface="Arial Rounded MT Bold" panose="020F0704030504030204" pitchFamily="34" charset="0"/>
                        </a:rPr>
                        <a:t>              35 164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r" fontAlgn="t"/>
                      <a:r>
                        <a:rPr lang="en-ZA" sz="1200" b="1" i="0" u="none" strike="noStrike" dirty="0">
                          <a:solidFill>
                            <a:srgbClr val="000000"/>
                          </a:solidFill>
                          <a:effectLst/>
                          <a:latin typeface="Arial Rounded MT Bold" panose="020F0704030504030204" pitchFamily="34" charset="0"/>
                        </a:rPr>
                        <a:t>         21 346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r" fontAlgn="t"/>
                      <a:r>
                        <a:rPr lang="en-ZA" sz="1200" b="1" i="0" u="none" strike="noStrike" dirty="0">
                          <a:solidFill>
                            <a:srgbClr val="000000"/>
                          </a:solidFill>
                          <a:effectLst/>
                          <a:latin typeface="Arial Rounded MT Bold" panose="020F0704030504030204" pitchFamily="34" charset="0"/>
                        </a:rPr>
                        <a:t>        50 263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r" fontAlgn="t"/>
                      <a:r>
                        <a:rPr lang="en-ZA" sz="1200" b="1" i="0" u="none" strike="noStrike" dirty="0">
                          <a:solidFill>
                            <a:srgbClr val="000000"/>
                          </a:solidFill>
                          <a:effectLst/>
                          <a:latin typeface="Arial Rounded MT Bold" panose="020F0704030504030204" pitchFamily="34" charset="0"/>
                        </a:rPr>
                        <a:t>                 1 162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r" fontAlgn="t"/>
                      <a:r>
                        <a:rPr lang="en-ZA" sz="1200" b="1" i="0" u="none" strike="noStrike" dirty="0">
                          <a:solidFill>
                            <a:srgbClr val="000000"/>
                          </a:solidFill>
                          <a:effectLst/>
                          <a:latin typeface="Arial Rounded MT Bold" panose="020F0704030504030204" pitchFamily="34" charset="0"/>
                        </a:rPr>
                        <a:t>              1 162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0006"/>
                  </a:ext>
                </a:extLst>
              </a:tr>
              <a:tr h="250555">
                <a:tc>
                  <a:txBody>
                    <a:bodyPr/>
                    <a:lstStyle/>
                    <a:p>
                      <a:pPr algn="l" fontAlgn="b"/>
                      <a:r>
                        <a:rPr lang="en-ZA" sz="1200" b="1" i="0" u="sng" strike="noStrike" dirty="0">
                          <a:solidFill>
                            <a:srgbClr val="000000"/>
                          </a:solidFill>
                          <a:effectLst/>
                          <a:latin typeface="Arial Rounded MT Bold" panose="020F0704030504030204" pitchFamily="34" charset="0"/>
                        </a:rPr>
                        <a:t>Financial analysis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t"/>
                      <a:r>
                        <a:rPr lang="en-ZA" sz="1200" b="1" i="0" u="none" strike="noStrike" dirty="0">
                          <a:solidFill>
                            <a:srgbClr val="000000"/>
                          </a:solidFill>
                          <a:effectLst/>
                          <a:latin typeface="Arial Rounded MT Bold" panose="020F0704030504030204" pitchFamily="34" charset="0"/>
                        </a:rPr>
                        <a:t>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50"/>
                      </a:solidFill>
                      <a:prstDash val="solid"/>
                      <a:round/>
                      <a:headEnd type="none" w="med" len="med"/>
                      <a:tailEnd type="none" w="med" len="med"/>
                    </a:lnT>
                    <a:lnB>
                      <a:noFill/>
                    </a:lnB>
                  </a:tcPr>
                </a:tc>
                <a:tc>
                  <a:txBody>
                    <a:bodyPr/>
                    <a:lstStyle/>
                    <a:p>
                      <a:pPr algn="r" fontAlgn="t"/>
                      <a:r>
                        <a:rPr lang="en-ZA" sz="1200" b="1" i="0" u="none" strike="noStrike" dirty="0">
                          <a:solidFill>
                            <a:srgbClr val="FF0000"/>
                          </a:solidFill>
                          <a:effectLst/>
                          <a:latin typeface="Arial Rounded MT Bold" panose="020F0704030504030204" pitchFamily="34" charset="0"/>
                        </a:rPr>
                        <a:t>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50"/>
                      </a:solidFill>
                      <a:prstDash val="solid"/>
                      <a:round/>
                      <a:headEnd type="none" w="med" len="med"/>
                      <a:tailEnd type="none" w="med" len="med"/>
                    </a:lnT>
                    <a:lnB>
                      <a:noFill/>
                    </a:lnB>
                  </a:tcPr>
                </a:tc>
                <a:tc>
                  <a:txBody>
                    <a:bodyPr/>
                    <a:lstStyle/>
                    <a:p>
                      <a:pPr algn="r" fontAlgn="t"/>
                      <a:r>
                        <a:rPr lang="en-ZA" sz="1200" b="1" i="0" u="none" strike="noStrike" dirty="0">
                          <a:solidFill>
                            <a:srgbClr val="FF0000"/>
                          </a:solidFill>
                          <a:effectLst/>
                          <a:latin typeface="Arial Rounded MT Bold" panose="020F0704030504030204" pitchFamily="34" charset="0"/>
                        </a:rPr>
                        <a:t>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50"/>
                      </a:solidFill>
                      <a:prstDash val="solid"/>
                      <a:round/>
                      <a:headEnd type="none" w="med" len="med"/>
                      <a:tailEnd type="none" w="med" len="med"/>
                    </a:lnT>
                    <a:lnB>
                      <a:noFill/>
                    </a:lnB>
                  </a:tcPr>
                </a:tc>
                <a:tc>
                  <a:txBody>
                    <a:bodyPr/>
                    <a:lstStyle/>
                    <a:p>
                      <a:pPr algn="r" fontAlgn="t"/>
                      <a:r>
                        <a:rPr lang="en-ZA" sz="1200" b="1" i="0" u="none" strike="noStrike">
                          <a:solidFill>
                            <a:srgbClr val="000000"/>
                          </a:solidFill>
                          <a:effectLst/>
                          <a:latin typeface="Arial Rounded MT Bold" panose="020F0704030504030204" pitchFamily="34" charset="0"/>
                        </a:rPr>
                        <a:t>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50"/>
                      </a:solidFill>
                      <a:prstDash val="solid"/>
                      <a:round/>
                      <a:headEnd type="none" w="med" len="med"/>
                      <a:tailEnd type="none" w="med" len="med"/>
                    </a:lnT>
                    <a:lnB>
                      <a:noFill/>
                    </a:lnB>
                  </a:tcPr>
                </a:tc>
                <a:tc>
                  <a:txBody>
                    <a:bodyPr/>
                    <a:lstStyle/>
                    <a:p>
                      <a:pPr algn="r" fontAlgn="t"/>
                      <a:r>
                        <a:rPr lang="en-ZA" sz="1200" b="1" i="0" u="none" strike="noStrike">
                          <a:solidFill>
                            <a:srgbClr val="000000"/>
                          </a:solidFill>
                          <a:effectLst/>
                          <a:latin typeface="Arial Rounded MT Bold" panose="020F0704030504030204" pitchFamily="34" charset="0"/>
                        </a:rPr>
                        <a:t>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50"/>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50555">
                <a:tc>
                  <a:txBody>
                    <a:bodyPr/>
                    <a:lstStyle/>
                    <a:p>
                      <a:pPr algn="l" fontAlgn="b"/>
                      <a:r>
                        <a:rPr lang="en-ZA" sz="1200" b="0" i="0" u="none" strike="noStrike" dirty="0">
                          <a:solidFill>
                            <a:srgbClr val="000000"/>
                          </a:solidFill>
                          <a:effectLst/>
                          <a:latin typeface="Arial Rounded MT Bold" panose="020F0704030504030204" pitchFamily="34" charset="0"/>
                        </a:rPr>
                        <a:t>Grant funding</a:t>
                      </a:r>
                    </a:p>
                  </a:txBody>
                  <a:tcPr marL="952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273 438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270 663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105 876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Rounded MT Bold" panose="020F0704030504030204" pitchFamily="34" charset="0"/>
                        </a:rPr>
                        <a:t>            241 910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241 910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50555">
                <a:tc>
                  <a:txBody>
                    <a:bodyPr/>
                    <a:lstStyle/>
                    <a:p>
                      <a:pPr algn="l" fontAlgn="b"/>
                      <a:r>
                        <a:rPr lang="en-ZA" sz="1200" b="0" i="0" u="none" strike="noStrike" dirty="0">
                          <a:solidFill>
                            <a:srgbClr val="000000"/>
                          </a:solidFill>
                          <a:effectLst/>
                          <a:latin typeface="Arial Rounded MT Bold" panose="020F0704030504030204" pitchFamily="34" charset="0"/>
                        </a:rPr>
                        <a:t>Percentage of grants</a:t>
                      </a:r>
                    </a:p>
                  </a:txBody>
                  <a:tcPr marL="952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Rounded MT Bold" panose="020F0704030504030204" pitchFamily="34" charset="0"/>
                        </a:rPr>
                        <a:t>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Rounded MT Bold" panose="020F0704030504030204" pitchFamily="34" charset="0"/>
                        </a:rPr>
                        <a:t>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50555">
                <a:tc>
                  <a:txBody>
                    <a:bodyPr/>
                    <a:lstStyle/>
                    <a:p>
                      <a:pPr algn="l" fontAlgn="b"/>
                      <a:r>
                        <a:rPr lang="en-ZA" sz="1200" b="0" i="0" u="none" strike="noStrike" dirty="0">
                          <a:solidFill>
                            <a:srgbClr val="000000"/>
                          </a:solidFill>
                          <a:effectLst/>
                          <a:latin typeface="Arial Rounded MT Bold" panose="020F0704030504030204" pitchFamily="34" charset="0"/>
                        </a:rPr>
                        <a:t>Salaries</a:t>
                      </a:r>
                    </a:p>
                  </a:txBody>
                  <a:tcPr marL="952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(189 763)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Rounded MT Bold" panose="020F0704030504030204" pitchFamily="34" charset="0"/>
                        </a:rPr>
                        <a:t>     (193 361)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(52 281)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Rounded MT Bold" panose="020F0704030504030204" pitchFamily="34" charset="0"/>
                        </a:rPr>
                        <a:t>         (203 587)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(203 587)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250555">
                <a:tc>
                  <a:txBody>
                    <a:bodyPr/>
                    <a:lstStyle/>
                    <a:p>
                      <a:pPr algn="l" fontAlgn="b"/>
                      <a:r>
                        <a:rPr lang="en-ZA" sz="1200" b="0" i="0" u="none" strike="noStrike" dirty="0">
                          <a:solidFill>
                            <a:srgbClr val="000000"/>
                          </a:solidFill>
                          <a:effectLst/>
                          <a:latin typeface="Arial Rounded MT Bold" panose="020F0704030504030204" pitchFamily="34" charset="0"/>
                        </a:rPr>
                        <a:t>Contracted services</a:t>
                      </a:r>
                    </a:p>
                  </a:txBody>
                  <a:tcPr marL="952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(45 648)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(44 898)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(3 292)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a:solidFill>
                            <a:srgbClr val="000000"/>
                          </a:solidFill>
                          <a:effectLst/>
                          <a:latin typeface="Arial Rounded MT Bold" panose="020F0704030504030204" pitchFamily="34" charset="0"/>
                        </a:rPr>
                        <a:t>            (17 230)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          (17 230)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250555">
                <a:tc>
                  <a:txBody>
                    <a:bodyPr/>
                    <a:lstStyle/>
                    <a:p>
                      <a:pPr algn="l" fontAlgn="b"/>
                      <a:r>
                        <a:rPr lang="en-ZA" sz="1200" b="0" i="0" u="none" strike="noStrike">
                          <a:solidFill>
                            <a:srgbClr val="000000"/>
                          </a:solidFill>
                          <a:effectLst/>
                          <a:latin typeface="Arial Rounded MT Bold" panose="020F0704030504030204" pitchFamily="34" charset="0"/>
                        </a:rPr>
                        <a:t>Percentage of salaries</a:t>
                      </a:r>
                    </a:p>
                  </a:txBody>
                  <a:tcPr marL="952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250555">
                <a:tc>
                  <a:txBody>
                    <a:bodyPr/>
                    <a:lstStyle/>
                    <a:p>
                      <a:pPr algn="l" fontAlgn="b"/>
                      <a:r>
                        <a:rPr lang="en-ZA" sz="1200" b="0" i="0" u="none" strike="noStrike">
                          <a:solidFill>
                            <a:srgbClr val="000000"/>
                          </a:solidFill>
                          <a:effectLst/>
                          <a:latin typeface="Arial Rounded MT Bold" panose="020F0704030504030204" pitchFamily="34" charset="0"/>
                        </a:rPr>
                        <a:t>Percentage of Contracted services</a:t>
                      </a:r>
                    </a:p>
                  </a:txBody>
                  <a:tcPr marL="952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ZA" sz="1200" b="0" i="0" u="none" strike="noStrike" dirty="0">
                          <a:solidFill>
                            <a:srgbClr val="000000"/>
                          </a:solidFill>
                          <a:effectLst/>
                          <a:latin typeface="Arial Rounded MT Bold" panose="020F0704030504030204" pitchFamily="34" charset="0"/>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250555">
                <a:tc>
                  <a:txBody>
                    <a:bodyPr/>
                    <a:lstStyle/>
                    <a:p>
                      <a:pPr algn="l" fontAlgn="b"/>
                      <a:r>
                        <a:rPr lang="en-US" sz="1200" b="0" i="0" u="none" strike="noStrike" dirty="0" smtClean="0">
                          <a:solidFill>
                            <a:srgbClr val="000000"/>
                          </a:solidFill>
                          <a:effectLst/>
                          <a:latin typeface="Arial Rounded MT Bold" panose="020F0704030504030204" pitchFamily="34" charset="0"/>
                        </a:rPr>
                        <a:t>Underfunded</a:t>
                      </a:r>
                      <a:r>
                        <a:rPr lang="en-US" sz="1200" b="0" i="0" u="none" strike="noStrike" baseline="0" dirty="0" smtClean="0">
                          <a:solidFill>
                            <a:srgbClr val="000000"/>
                          </a:solidFill>
                          <a:effectLst/>
                          <a:latin typeface="Arial Rounded MT Bold" panose="020F0704030504030204" pitchFamily="34" charset="0"/>
                        </a:rPr>
                        <a:t> mandates</a:t>
                      </a:r>
                      <a:endParaRPr lang="en-ZA" sz="1200" b="0" i="0" u="none" strike="noStrike" dirty="0">
                        <a:solidFill>
                          <a:srgbClr val="000000"/>
                        </a:solidFill>
                        <a:effectLst/>
                        <a:latin typeface="Arial Rounded MT Bold" panose="020F0704030504030204" pitchFamily="34" charset="0"/>
                      </a:endParaRPr>
                    </a:p>
                  </a:txBody>
                  <a:tcPr marL="952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Arial Rounded MT Bold" panose="020F0704030504030204" pitchFamily="34" charset="0"/>
                        </a:rPr>
                        <a:t>15%</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Arial Rounded MT Bold" panose="020F0704030504030204" pitchFamily="34" charset="0"/>
                        </a:rPr>
                        <a:t>20%</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Arial Rounded MT Bold" panose="020F0704030504030204" pitchFamily="34" charset="0"/>
                        </a:rPr>
                        <a:t>20%</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Arial Rounded MT Bold" panose="020F0704030504030204" pitchFamily="34" charset="0"/>
                        </a:rPr>
                        <a:t>20%</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Arial Rounded MT Bold" panose="020F0704030504030204" pitchFamily="34" charset="0"/>
                        </a:rPr>
                        <a:t>20%</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extLst>
                  <a:ext uri="{0D108BD9-81ED-4DB2-BD59-A6C34878D82A}">
                    <a16:rowId xmlns:a16="http://schemas.microsoft.com/office/drawing/2014/main" xmlns="" val="10014"/>
                  </a:ext>
                </a:extLst>
              </a:tr>
              <a:tr h="250555">
                <a:tc>
                  <a:txBody>
                    <a:bodyPr/>
                    <a:lstStyle/>
                    <a:p>
                      <a:pPr algn="l" fontAlgn="b"/>
                      <a:r>
                        <a:rPr lang="en-ZA" sz="1200" b="0" i="0" u="none" strike="noStrike" dirty="0">
                          <a:solidFill>
                            <a:srgbClr val="000000"/>
                          </a:solidFill>
                          <a:effectLst/>
                          <a:latin typeface="Arial Rounded MT Bold" panose="020F0704030504030204" pitchFamily="34" charset="0"/>
                        </a:rPr>
                        <a:t>Unfunded mandates</a:t>
                      </a:r>
                    </a:p>
                  </a:txBody>
                  <a:tcPr marL="952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Rounded MT Bold" panose="020F0704030504030204" pitchFamily="34" charset="0"/>
                        </a:rPr>
                        <a:t>60%</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Rounded MT Bold" panose="020F0704030504030204" pitchFamily="34" charset="0"/>
                        </a:rPr>
                        <a:t>55%</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Rounded MT Bold" panose="020F0704030504030204" pitchFamily="34" charset="0"/>
                        </a:rPr>
                        <a:t>55%</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Rounded MT Bold" panose="020F0704030504030204" pitchFamily="34" charset="0"/>
                        </a:rPr>
                        <a:t>50%</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smtClean="0">
                          <a:solidFill>
                            <a:srgbClr val="000000"/>
                          </a:solidFill>
                          <a:effectLst/>
                          <a:latin typeface="Arial Rounded MT Bold" panose="020F0704030504030204" pitchFamily="34" charset="0"/>
                        </a:rPr>
                        <a:t>50%</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1443484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lstStyle/>
          <a:p>
            <a:r>
              <a:rPr lang="en-ZA" sz="2800" dirty="0"/>
              <a:t>Municipal </a:t>
            </a:r>
            <a:r>
              <a:rPr lang="en-ZA" sz="2800" dirty="0" smtClean="0"/>
              <a:t>Finances: Debtors and Creditors</a:t>
            </a:r>
            <a:endParaRPr lang="en-ZA" sz="2800" dirty="0"/>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40721066"/>
              </p:ext>
            </p:extLst>
          </p:nvPr>
        </p:nvGraphicFramePr>
        <p:xfrm>
          <a:off x="323529" y="1268760"/>
          <a:ext cx="8712967" cy="4301056"/>
        </p:xfrm>
        <a:graphic>
          <a:graphicData uri="http://schemas.openxmlformats.org/drawingml/2006/table">
            <a:tbl>
              <a:tblPr/>
              <a:tblGrid>
                <a:gridCol w="1752328">
                  <a:extLst>
                    <a:ext uri="{9D8B030D-6E8A-4147-A177-3AD203B41FA5}">
                      <a16:colId xmlns:a16="http://schemas.microsoft.com/office/drawing/2014/main" xmlns="" val="20000"/>
                    </a:ext>
                  </a:extLst>
                </a:gridCol>
                <a:gridCol w="681462">
                  <a:extLst>
                    <a:ext uri="{9D8B030D-6E8A-4147-A177-3AD203B41FA5}">
                      <a16:colId xmlns:a16="http://schemas.microsoft.com/office/drawing/2014/main" xmlns="" val="20001"/>
                    </a:ext>
                  </a:extLst>
                </a:gridCol>
                <a:gridCol w="584110">
                  <a:extLst>
                    <a:ext uri="{9D8B030D-6E8A-4147-A177-3AD203B41FA5}">
                      <a16:colId xmlns:a16="http://schemas.microsoft.com/office/drawing/2014/main" xmlns="" val="20002"/>
                    </a:ext>
                  </a:extLst>
                </a:gridCol>
                <a:gridCol w="535433">
                  <a:extLst>
                    <a:ext uri="{9D8B030D-6E8A-4147-A177-3AD203B41FA5}">
                      <a16:colId xmlns:a16="http://schemas.microsoft.com/office/drawing/2014/main" xmlns="" val="20003"/>
                    </a:ext>
                  </a:extLst>
                </a:gridCol>
                <a:gridCol w="486758">
                  <a:extLst>
                    <a:ext uri="{9D8B030D-6E8A-4147-A177-3AD203B41FA5}">
                      <a16:colId xmlns:a16="http://schemas.microsoft.com/office/drawing/2014/main" xmlns="" val="20004"/>
                    </a:ext>
                  </a:extLst>
                </a:gridCol>
                <a:gridCol w="470532">
                  <a:extLst>
                    <a:ext uri="{9D8B030D-6E8A-4147-A177-3AD203B41FA5}">
                      <a16:colId xmlns:a16="http://schemas.microsoft.com/office/drawing/2014/main" xmlns="" val="20005"/>
                    </a:ext>
                  </a:extLst>
                </a:gridCol>
                <a:gridCol w="502983">
                  <a:extLst>
                    <a:ext uri="{9D8B030D-6E8A-4147-A177-3AD203B41FA5}">
                      <a16:colId xmlns:a16="http://schemas.microsoft.com/office/drawing/2014/main" xmlns="" val="20006"/>
                    </a:ext>
                  </a:extLst>
                </a:gridCol>
                <a:gridCol w="567884">
                  <a:extLst>
                    <a:ext uri="{9D8B030D-6E8A-4147-A177-3AD203B41FA5}">
                      <a16:colId xmlns:a16="http://schemas.microsoft.com/office/drawing/2014/main" xmlns="" val="20007"/>
                    </a:ext>
                  </a:extLst>
                </a:gridCol>
                <a:gridCol w="584110">
                  <a:extLst>
                    <a:ext uri="{9D8B030D-6E8A-4147-A177-3AD203B41FA5}">
                      <a16:colId xmlns:a16="http://schemas.microsoft.com/office/drawing/2014/main" xmlns="" val="20008"/>
                    </a:ext>
                  </a:extLst>
                </a:gridCol>
                <a:gridCol w="632785">
                  <a:extLst>
                    <a:ext uri="{9D8B030D-6E8A-4147-A177-3AD203B41FA5}">
                      <a16:colId xmlns:a16="http://schemas.microsoft.com/office/drawing/2014/main" xmlns="" val="20009"/>
                    </a:ext>
                  </a:extLst>
                </a:gridCol>
                <a:gridCol w="584110">
                  <a:extLst>
                    <a:ext uri="{9D8B030D-6E8A-4147-A177-3AD203B41FA5}">
                      <a16:colId xmlns:a16="http://schemas.microsoft.com/office/drawing/2014/main" xmlns="" val="20010"/>
                    </a:ext>
                  </a:extLst>
                </a:gridCol>
                <a:gridCol w="600335">
                  <a:extLst>
                    <a:ext uri="{9D8B030D-6E8A-4147-A177-3AD203B41FA5}">
                      <a16:colId xmlns:a16="http://schemas.microsoft.com/office/drawing/2014/main" xmlns="" val="20011"/>
                    </a:ext>
                  </a:extLst>
                </a:gridCol>
                <a:gridCol w="730137">
                  <a:extLst>
                    <a:ext uri="{9D8B030D-6E8A-4147-A177-3AD203B41FA5}">
                      <a16:colId xmlns:a16="http://schemas.microsoft.com/office/drawing/2014/main" xmlns="" val="20012"/>
                    </a:ext>
                  </a:extLst>
                </a:gridCol>
              </a:tblGrid>
              <a:tr h="267455">
                <a:tc gridSpan="11">
                  <a:txBody>
                    <a:bodyPr/>
                    <a:lstStyle/>
                    <a:p>
                      <a:pPr algn="l" fontAlgn="b"/>
                      <a:r>
                        <a:rPr lang="en-US" sz="1100" b="1" i="0" u="none" strike="noStrike" dirty="0">
                          <a:solidFill>
                            <a:srgbClr val="000000"/>
                          </a:solidFill>
                          <a:effectLst/>
                          <a:latin typeface="Arial Rounded MT Bold" panose="020F0704030504030204" pitchFamily="34" charset="0"/>
                        </a:rPr>
                        <a:t>West Rand District Municipality </a:t>
                      </a:r>
                      <a:r>
                        <a:rPr lang="en-US" sz="1100" b="1" i="0" u="none" strike="noStrike" dirty="0" smtClean="0">
                          <a:solidFill>
                            <a:srgbClr val="000000"/>
                          </a:solidFill>
                          <a:effectLst/>
                          <a:latin typeface="Arial Rounded MT Bold" panose="020F0704030504030204" pitchFamily="34" charset="0"/>
                        </a:rPr>
                        <a:t>– Debtors: </a:t>
                      </a:r>
                      <a:r>
                        <a:rPr lang="en-US" sz="1100" b="1" i="0" u="none" strike="noStrike" dirty="0">
                          <a:solidFill>
                            <a:srgbClr val="000000"/>
                          </a:solidFill>
                          <a:effectLst/>
                          <a:latin typeface="Arial Rounded MT Bold" panose="020F0704030504030204" pitchFamily="34" charset="0"/>
                        </a:rPr>
                        <a:t>First Quarter</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100" b="1"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1"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7455">
                <a:tc>
                  <a:txBody>
                    <a:bodyPr/>
                    <a:lstStyle/>
                    <a:p>
                      <a:pPr algn="ctr" fontAlgn="ctr"/>
                      <a:r>
                        <a:rPr lang="en-ZA" sz="1050" b="1" i="0" u="none" strike="noStrike" dirty="0">
                          <a:solidFill>
                            <a:srgbClr val="000000"/>
                          </a:solidFill>
                          <a:effectLst/>
                          <a:latin typeface="Arial Rounded MT Bold" panose="020F0704030504030204" pitchFamily="34" charset="0"/>
                        </a:rPr>
                        <a:t>Description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6E45C"/>
                    </a:solidFill>
                  </a:tcPr>
                </a:tc>
                <a:tc>
                  <a:txBody>
                    <a:bodyPr/>
                    <a:lstStyle/>
                    <a:p>
                      <a:pPr algn="l" fontAlgn="ctr"/>
                      <a:r>
                        <a:rPr lang="en-ZA" sz="1050" b="1" i="0" u="none" strike="noStrike">
                          <a:solidFill>
                            <a:srgbClr val="000000"/>
                          </a:solidFill>
                          <a:effectLst/>
                          <a:latin typeface="Arial Rounded MT Bold" panose="020F07040305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6E45C"/>
                    </a:solidFill>
                  </a:tcPr>
                </a:tc>
                <a:tc gridSpan="11">
                  <a:txBody>
                    <a:bodyPr/>
                    <a:lstStyle/>
                    <a:p>
                      <a:pPr algn="ctr" fontAlgn="b"/>
                      <a:r>
                        <a:rPr lang="en-ZA" sz="1050" b="1" i="0" u="none" strike="noStrike">
                          <a:solidFill>
                            <a:srgbClr val="000000"/>
                          </a:solidFill>
                          <a:effectLst/>
                          <a:latin typeface="Arial Rounded MT Bold" panose="020F0704030504030204" pitchFamily="34" charset="0"/>
                        </a:rPr>
                        <a:t>Current Year 2020/21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6E45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664026">
                <a:tc>
                  <a:txBody>
                    <a:bodyPr/>
                    <a:lstStyle/>
                    <a:p>
                      <a:pPr algn="l" fontAlgn="b"/>
                      <a:r>
                        <a:rPr lang="en-ZA" sz="1050" b="1" i="0" u="none" strike="noStrike" dirty="0">
                          <a:solidFill>
                            <a:srgbClr val="000000"/>
                          </a:solidFill>
                          <a:effectLst/>
                          <a:latin typeface="Arial Rounded MT Bold" panose="020F0704030504030204" pitchFamily="34" charset="0"/>
                        </a:rPr>
                        <a:t>R thousands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050" b="1" i="0" u="none" strike="noStrike" dirty="0">
                          <a:solidFill>
                            <a:srgbClr val="000000"/>
                          </a:solidFill>
                          <a:effectLst/>
                          <a:latin typeface="Arial Rounded MT Bold" panose="020F0704030504030204" pitchFamily="34" charset="0"/>
                        </a:rPr>
                        <a:t>NT Code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050" b="1" i="0" u="none" strike="noStrike" dirty="0">
                          <a:solidFill>
                            <a:srgbClr val="000000"/>
                          </a:solidFill>
                          <a:effectLst/>
                          <a:latin typeface="Arial Rounded MT Bold" panose="020F0704030504030204" pitchFamily="34" charset="0"/>
                        </a:rPr>
                        <a:t>0-30 Days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050" b="1" i="0" u="none" strike="noStrike" dirty="0">
                          <a:solidFill>
                            <a:srgbClr val="000000"/>
                          </a:solidFill>
                          <a:effectLst/>
                          <a:latin typeface="Arial Rounded MT Bold" panose="020F0704030504030204" pitchFamily="34" charset="0"/>
                        </a:rPr>
                        <a:t>31-60 Days</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050" b="1" i="0" u="none" strike="noStrike" dirty="0">
                          <a:solidFill>
                            <a:srgbClr val="000000"/>
                          </a:solidFill>
                          <a:effectLst/>
                          <a:latin typeface="Arial Rounded MT Bold" panose="020F0704030504030204" pitchFamily="34" charset="0"/>
                        </a:rPr>
                        <a:t>61-90 Days</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050" b="1" i="0" u="none" strike="noStrike" dirty="0">
                          <a:solidFill>
                            <a:srgbClr val="000000"/>
                          </a:solidFill>
                          <a:effectLst/>
                          <a:latin typeface="Arial Rounded MT Bold" panose="020F0704030504030204" pitchFamily="34" charset="0"/>
                        </a:rPr>
                        <a:t>91-120 Days</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050" b="1" i="0" u="none" strike="noStrike" dirty="0">
                          <a:solidFill>
                            <a:srgbClr val="000000"/>
                          </a:solidFill>
                          <a:effectLst/>
                          <a:latin typeface="Arial Rounded MT Bold" panose="020F0704030504030204" pitchFamily="34" charset="0"/>
                        </a:rPr>
                        <a:t>121-150 </a:t>
                      </a:r>
                      <a:r>
                        <a:rPr lang="en-ZA" sz="1050" b="1" i="0" u="none" strike="noStrike" dirty="0" err="1">
                          <a:solidFill>
                            <a:srgbClr val="000000"/>
                          </a:solidFill>
                          <a:effectLst/>
                          <a:latin typeface="Arial Rounded MT Bold" panose="020F0704030504030204" pitchFamily="34" charset="0"/>
                        </a:rPr>
                        <a:t>Dys</a:t>
                      </a:r>
                      <a:endParaRPr lang="en-ZA" sz="1050" b="1" i="0" u="none" strike="noStrike" dirty="0">
                        <a:solidFill>
                          <a:srgbClr val="000000"/>
                        </a:solidFill>
                        <a:effectLst/>
                        <a:latin typeface="Arial Rounded MT Bold" panose="020F0704030504030204" pitchFamily="34" charset="0"/>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050" b="1" i="0" u="none" strike="noStrike" dirty="0">
                          <a:solidFill>
                            <a:srgbClr val="000000"/>
                          </a:solidFill>
                          <a:effectLst/>
                          <a:latin typeface="Arial Rounded MT Bold" panose="020F0704030504030204" pitchFamily="34" charset="0"/>
                        </a:rPr>
                        <a:t>151-180 </a:t>
                      </a:r>
                      <a:r>
                        <a:rPr lang="en-ZA" sz="1050" b="1" i="0" u="none" strike="noStrike" dirty="0" err="1">
                          <a:solidFill>
                            <a:srgbClr val="000000"/>
                          </a:solidFill>
                          <a:effectLst/>
                          <a:latin typeface="Arial Rounded MT Bold" panose="020F0704030504030204" pitchFamily="34" charset="0"/>
                        </a:rPr>
                        <a:t>Dys</a:t>
                      </a:r>
                      <a:endParaRPr lang="en-ZA" sz="1050" b="1" i="0" u="none" strike="noStrike" dirty="0">
                        <a:solidFill>
                          <a:srgbClr val="000000"/>
                        </a:solidFill>
                        <a:effectLst/>
                        <a:latin typeface="Arial Rounded MT Bold" panose="020F0704030504030204" pitchFamily="34" charset="0"/>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050" b="1" i="0" u="none" strike="noStrike" dirty="0">
                          <a:solidFill>
                            <a:srgbClr val="000000"/>
                          </a:solidFill>
                          <a:effectLst/>
                          <a:latin typeface="Arial Rounded MT Bold" panose="020F0704030504030204" pitchFamily="34" charset="0"/>
                        </a:rPr>
                        <a:t>181 Dys-1 </a:t>
                      </a:r>
                      <a:r>
                        <a:rPr lang="en-ZA" sz="1050" b="1" i="0" u="none" strike="noStrike" dirty="0" err="1">
                          <a:solidFill>
                            <a:srgbClr val="000000"/>
                          </a:solidFill>
                          <a:effectLst/>
                          <a:latin typeface="Arial Rounded MT Bold" panose="020F0704030504030204" pitchFamily="34" charset="0"/>
                        </a:rPr>
                        <a:t>Yr</a:t>
                      </a:r>
                      <a:endParaRPr lang="en-ZA" sz="1050" b="1" i="0" u="none" strike="noStrike" dirty="0">
                        <a:solidFill>
                          <a:srgbClr val="000000"/>
                        </a:solidFill>
                        <a:effectLst/>
                        <a:latin typeface="Arial Rounded MT Bold" panose="020F0704030504030204" pitchFamily="34" charset="0"/>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050" b="1" i="0" u="none" strike="noStrike" dirty="0">
                          <a:solidFill>
                            <a:srgbClr val="000000"/>
                          </a:solidFill>
                          <a:effectLst/>
                          <a:latin typeface="Arial Rounded MT Bold" panose="020F0704030504030204" pitchFamily="34" charset="0"/>
                        </a:rPr>
                        <a:t>Over 1Yr</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ctr"/>
                      <a:r>
                        <a:rPr lang="en-ZA" sz="1050" b="1" i="0" u="none" strike="noStrike" dirty="0">
                          <a:solidFill>
                            <a:srgbClr val="000000"/>
                          </a:solidFill>
                          <a:effectLst/>
                          <a:latin typeface="Arial Rounded MT Bold" panose="020F0704030504030204" pitchFamily="34" charset="0"/>
                        </a:rPr>
                        <a:t>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ctr"/>
                      <a:r>
                        <a:rPr lang="en-ZA" sz="1050" b="1" i="0" u="none" strike="noStrike" dirty="0">
                          <a:solidFill>
                            <a:srgbClr val="000000"/>
                          </a:solidFill>
                          <a:effectLst/>
                          <a:latin typeface="Arial Rounded MT Bold" panose="020F0704030504030204" pitchFamily="34" charset="0"/>
                        </a:rPr>
                        <a:t>Total </a:t>
                      </a:r>
                      <a:br>
                        <a:rPr lang="en-ZA" sz="1050" b="1" i="0" u="none" strike="noStrike" dirty="0">
                          <a:solidFill>
                            <a:srgbClr val="000000"/>
                          </a:solidFill>
                          <a:effectLst/>
                          <a:latin typeface="Arial Rounded MT Bold" panose="020F0704030504030204" pitchFamily="34" charset="0"/>
                        </a:rPr>
                      </a:br>
                      <a:r>
                        <a:rPr lang="en-ZA" sz="1050" b="1" i="0" u="none" strike="noStrike" dirty="0">
                          <a:solidFill>
                            <a:srgbClr val="000000"/>
                          </a:solidFill>
                          <a:effectLst/>
                          <a:latin typeface="Arial Rounded MT Bold" panose="020F0704030504030204" pitchFamily="34" charset="0"/>
                        </a:rPr>
                        <a:t>over 90 days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ctr"/>
                      <a:r>
                        <a:rPr lang="en-ZA" sz="1050" b="1" i="0" u="none" strike="noStrike" dirty="0">
                          <a:solidFill>
                            <a:srgbClr val="000000"/>
                          </a:solidFill>
                          <a:effectLst/>
                          <a:latin typeface="Arial Rounded MT Bold" panose="020F0704030504030204" pitchFamily="34" charset="0"/>
                        </a:rPr>
                        <a:t>Impairment - Bad Debts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2"/>
                  </a:ext>
                </a:extLst>
              </a:tr>
              <a:tr h="542288">
                <a:tc>
                  <a:txBody>
                    <a:bodyPr/>
                    <a:lstStyle/>
                    <a:p>
                      <a:pPr algn="l" fontAlgn="b"/>
                      <a:r>
                        <a:rPr lang="en-US" sz="1050" b="1" i="0" u="none" strike="noStrike" dirty="0">
                          <a:solidFill>
                            <a:srgbClr val="000000"/>
                          </a:solidFill>
                          <a:effectLst/>
                          <a:latin typeface="Arial Rounded MT Bold" panose="020F0704030504030204" pitchFamily="34" charset="0"/>
                        </a:rPr>
                        <a:t>Debtors Age Analysis By Income Source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3"/>
                  </a:ext>
                </a:extLst>
              </a:tr>
              <a:tr h="267455">
                <a:tc>
                  <a:txBody>
                    <a:bodyPr/>
                    <a:lstStyle/>
                    <a:p>
                      <a:pPr algn="l" fontAlgn="b"/>
                      <a:r>
                        <a:rPr lang="en-ZA" sz="1050" b="0" i="0" u="none" strike="noStrike" dirty="0">
                          <a:solidFill>
                            <a:srgbClr val="000000"/>
                          </a:solidFill>
                          <a:effectLst/>
                          <a:latin typeface="Arial Rounded MT Bold" panose="020F0704030504030204" pitchFamily="34" charset="0"/>
                        </a:rPr>
                        <a:t>Other</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ZA" sz="1050" b="0" i="0" u="none" strike="noStrike">
                          <a:solidFill>
                            <a:srgbClr val="000000"/>
                          </a:solidFill>
                          <a:effectLst/>
                          <a:latin typeface="Arial Rounded MT Bold" panose="020F0704030504030204" pitchFamily="34" charset="0"/>
                        </a:rPr>
                        <a:t>1900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n-ZA" sz="1050" b="0" i="0" u="none" strike="noStrike" dirty="0">
                          <a:solidFill>
                            <a:srgbClr val="000000"/>
                          </a:solidFill>
                          <a:effectLst/>
                          <a:latin typeface="Arial Rounded MT Bold" panose="020F0704030504030204" pitchFamily="34" charset="0"/>
                        </a:rPr>
                        <a:t>        258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186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166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1 581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147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145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131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20 202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22 816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n-ZA" sz="1050" b="0" i="0" u="none" strike="noStrike">
                          <a:solidFill>
                            <a:srgbClr val="000000"/>
                          </a:solidFill>
                          <a:effectLst/>
                          <a:latin typeface="Arial Rounded MT Bold" panose="020F0704030504030204" pitchFamily="34" charset="0"/>
                        </a:rPr>
                        <a:t>   22 206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n-ZA" sz="1050" b="0" i="0" u="none" strike="noStrike" dirty="0">
                          <a:solidFill>
                            <a:srgbClr val="000000"/>
                          </a:solidFill>
                          <a:effectLst/>
                          <a:latin typeface="Arial Rounded MT Bold" panose="020F0704030504030204" pitchFamily="34" charset="0"/>
                        </a:rPr>
                        <a:t>       (3 293)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10004"/>
                  </a:ext>
                </a:extLst>
              </a:tr>
              <a:tr h="267455">
                <a:tc>
                  <a:txBody>
                    <a:bodyPr/>
                    <a:lstStyle/>
                    <a:p>
                      <a:pPr algn="l" fontAlgn="b"/>
                      <a:r>
                        <a:rPr lang="en-ZA" sz="1050" b="1" i="0" u="none" strike="noStrike" dirty="0">
                          <a:solidFill>
                            <a:srgbClr val="000000"/>
                          </a:solidFill>
                          <a:effectLst/>
                          <a:latin typeface="Arial Rounded MT Bold" panose="020F0704030504030204" pitchFamily="34" charset="0"/>
                        </a:rPr>
                        <a:t>Total By Income Source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a:solidFill>
                            <a:srgbClr val="000000"/>
                          </a:solidFill>
                          <a:effectLst/>
                          <a:latin typeface="Arial Rounded MT Bold" panose="020F0704030504030204" pitchFamily="34" charset="0"/>
                        </a:rPr>
                        <a:t>2000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258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186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166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1 581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147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145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131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20 202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22 816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22 206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(3 293)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7455">
                <a:tc>
                  <a:txBody>
                    <a:bodyPr/>
                    <a:lstStyle/>
                    <a:p>
                      <a:pPr algn="l" fontAlgn="b"/>
                      <a:r>
                        <a:rPr lang="en-ZA" sz="1050" b="1" i="0" u="none" strike="noStrike" dirty="0" smtClean="0">
                          <a:solidFill>
                            <a:srgbClr val="000000"/>
                          </a:solidFill>
                          <a:effectLst/>
                          <a:latin typeface="Arial Rounded MT Bold" panose="020F0704030504030204" pitchFamily="34" charset="0"/>
                        </a:rPr>
                        <a:t>2020/21 </a:t>
                      </a:r>
                      <a:r>
                        <a:rPr lang="en-ZA" sz="1050" b="1" i="0" u="none" strike="noStrike" dirty="0">
                          <a:solidFill>
                            <a:srgbClr val="000000"/>
                          </a:solidFill>
                          <a:effectLst/>
                          <a:latin typeface="Arial Rounded MT Bold" panose="020F0704030504030204" pitchFamily="34" charset="0"/>
                        </a:rPr>
                        <a:t>- totals only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a:solidFill>
                            <a:srgbClr val="000000"/>
                          </a:solidFill>
                          <a:effectLst/>
                          <a:latin typeface="Arial Rounded MT Bold" panose="020F07040305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06"/>
                  </a:ext>
                </a:extLst>
              </a:tr>
              <a:tr h="451907">
                <a:tc>
                  <a:txBody>
                    <a:bodyPr/>
                    <a:lstStyle/>
                    <a:p>
                      <a:pPr algn="l" fontAlgn="b"/>
                      <a:r>
                        <a:rPr lang="en-US" sz="1050" b="1" i="0" u="none" strike="noStrike" dirty="0">
                          <a:solidFill>
                            <a:srgbClr val="000000"/>
                          </a:solidFill>
                          <a:effectLst/>
                          <a:latin typeface="Arial Rounded MT Bold" panose="020F0704030504030204" pitchFamily="34" charset="0"/>
                        </a:rPr>
                        <a:t>Debtors Age Analysis By Customer Group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67455">
                <a:tc>
                  <a:txBody>
                    <a:bodyPr/>
                    <a:lstStyle/>
                    <a:p>
                      <a:pPr algn="l" fontAlgn="b"/>
                      <a:r>
                        <a:rPr lang="en-ZA" sz="1050" b="0" i="0" u="none" strike="noStrike" dirty="0">
                          <a:solidFill>
                            <a:srgbClr val="000000"/>
                          </a:solidFill>
                          <a:effectLst/>
                          <a:latin typeface="Arial Rounded MT Bold" panose="020F0704030504030204" pitchFamily="34" charset="0"/>
                        </a:rPr>
                        <a:t>Local municipalities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050" b="0" i="0" u="none" strike="noStrike">
                          <a:solidFill>
                            <a:srgbClr val="000000"/>
                          </a:solidFill>
                          <a:effectLst/>
                          <a:latin typeface="Arial Rounded MT Bold" panose="020F0704030504030204" pitchFamily="34" charset="0"/>
                        </a:rPr>
                        <a:t>2200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14 200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14 200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14 200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67455">
                <a:tc>
                  <a:txBody>
                    <a:bodyPr/>
                    <a:lstStyle/>
                    <a:p>
                      <a:pPr algn="l" fontAlgn="b"/>
                      <a:r>
                        <a:rPr lang="en-ZA" sz="1050" b="0" i="0" u="none" strike="noStrike" dirty="0">
                          <a:solidFill>
                            <a:srgbClr val="000000"/>
                          </a:solidFill>
                          <a:effectLst/>
                          <a:latin typeface="Arial Rounded MT Bold" panose="020F0704030504030204" pitchFamily="34" charset="0"/>
                        </a:rPr>
                        <a:t>Commercial</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050" b="0" i="0" u="none" strike="noStrike">
                          <a:solidFill>
                            <a:srgbClr val="000000"/>
                          </a:solidFill>
                          <a:effectLst/>
                          <a:latin typeface="Arial Rounded MT Bold" panose="020F0704030504030204" pitchFamily="34" charset="0"/>
                        </a:rPr>
                        <a:t>2300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solidFill>
                            <a:srgbClr val="000000"/>
                          </a:solidFill>
                          <a:effectLst/>
                          <a:latin typeface="Arial Rounded MT Bold" panose="020F0704030504030204" pitchFamily="34" charset="0"/>
                        </a:rPr>
                        <a:t>        258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186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166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1 581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147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145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131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2 709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5 323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a:solidFill>
                            <a:srgbClr val="000000"/>
                          </a:solidFill>
                          <a:effectLst/>
                          <a:latin typeface="Arial Rounded MT Bold" panose="020F0704030504030204" pitchFamily="34" charset="0"/>
                        </a:rPr>
                        <a:t>      4 713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xmlns="" val="10009"/>
                  </a:ext>
                </a:extLst>
              </a:tr>
              <a:tr h="267455">
                <a:tc>
                  <a:txBody>
                    <a:bodyPr/>
                    <a:lstStyle/>
                    <a:p>
                      <a:pPr algn="l" fontAlgn="b"/>
                      <a:r>
                        <a:rPr lang="en-ZA" sz="1050" b="0" i="0" u="none" strike="noStrike" dirty="0">
                          <a:solidFill>
                            <a:srgbClr val="000000"/>
                          </a:solidFill>
                          <a:effectLst/>
                          <a:latin typeface="Arial Rounded MT Bold" panose="020F0704030504030204" pitchFamily="34" charset="0"/>
                        </a:rPr>
                        <a:t>Other</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ZA" sz="1050" b="0" i="0" u="none" strike="noStrike">
                          <a:solidFill>
                            <a:srgbClr val="000000"/>
                          </a:solidFill>
                          <a:effectLst/>
                          <a:latin typeface="Arial Rounded MT Bold" panose="020F0704030504030204" pitchFamily="34" charset="0"/>
                        </a:rPr>
                        <a:t>2500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3 293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3 293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n-ZA" sz="1050" b="0" i="0" u="none" strike="noStrike">
                          <a:solidFill>
                            <a:srgbClr val="000000"/>
                          </a:solidFill>
                          <a:effectLst/>
                          <a:latin typeface="Arial Rounded MT Bold" panose="020F0704030504030204" pitchFamily="34" charset="0"/>
                        </a:rPr>
                        <a:t>     3 293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n-ZA" sz="1050" b="0" i="0" u="none" strike="noStrike" dirty="0">
                          <a:solidFill>
                            <a:srgbClr val="000000"/>
                          </a:solidFill>
                          <a:effectLst/>
                          <a:latin typeface="Arial Rounded MT Bold" panose="020F0704030504030204" pitchFamily="34" charset="0"/>
                        </a:rPr>
                        <a:t>       (3 293)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10010"/>
                  </a:ext>
                </a:extLst>
              </a:tr>
              <a:tr h="267455">
                <a:tc>
                  <a:txBody>
                    <a:bodyPr/>
                    <a:lstStyle/>
                    <a:p>
                      <a:pPr algn="l" fontAlgn="b"/>
                      <a:r>
                        <a:rPr lang="en-ZA" sz="1050" b="1" i="0" u="none" strike="noStrike" dirty="0">
                          <a:solidFill>
                            <a:srgbClr val="000000"/>
                          </a:solidFill>
                          <a:effectLst/>
                          <a:latin typeface="Arial Rounded MT Bold" panose="020F0704030504030204" pitchFamily="34" charset="0"/>
                        </a:rPr>
                        <a:t>Total By Customer Group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Arial Rounded MT Bold" panose="020F0704030504030204" pitchFamily="34" charset="0"/>
                        </a:rPr>
                        <a:t>2600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258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186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166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1 581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147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145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131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20 202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22 816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22 206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(3 293)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862365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lstStyle/>
          <a:p>
            <a:r>
              <a:rPr lang="en-ZA" sz="2800" dirty="0"/>
              <a:t>Municipal </a:t>
            </a:r>
            <a:r>
              <a:rPr lang="en-ZA" sz="2800" dirty="0" smtClean="0"/>
              <a:t>Finances: Debtors and Payables</a:t>
            </a:r>
            <a:endParaRPr lang="en-ZA" sz="2800" dirty="0"/>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717931436"/>
              </p:ext>
            </p:extLst>
          </p:nvPr>
        </p:nvGraphicFramePr>
        <p:xfrm>
          <a:off x="467544" y="1261628"/>
          <a:ext cx="8208913" cy="4137328"/>
        </p:xfrm>
        <a:graphic>
          <a:graphicData uri="http://schemas.openxmlformats.org/drawingml/2006/table">
            <a:tbl>
              <a:tblPr/>
              <a:tblGrid>
                <a:gridCol w="1584178">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864096">
                  <a:extLst>
                    <a:ext uri="{9D8B030D-6E8A-4147-A177-3AD203B41FA5}">
                      <a16:colId xmlns:a16="http://schemas.microsoft.com/office/drawing/2014/main" xmlns="" val="20006"/>
                    </a:ext>
                  </a:extLst>
                </a:gridCol>
                <a:gridCol w="792088">
                  <a:extLst>
                    <a:ext uri="{9D8B030D-6E8A-4147-A177-3AD203B41FA5}">
                      <a16:colId xmlns:a16="http://schemas.microsoft.com/office/drawing/2014/main" xmlns="" val="20007"/>
                    </a:ext>
                  </a:extLst>
                </a:gridCol>
                <a:gridCol w="1080119">
                  <a:extLst>
                    <a:ext uri="{9D8B030D-6E8A-4147-A177-3AD203B41FA5}">
                      <a16:colId xmlns:a16="http://schemas.microsoft.com/office/drawing/2014/main" xmlns="" val="20008"/>
                    </a:ext>
                  </a:extLst>
                </a:gridCol>
              </a:tblGrid>
              <a:tr h="272440">
                <a:tc gridSpan="9">
                  <a:txBody>
                    <a:bodyPr/>
                    <a:lstStyle/>
                    <a:p>
                      <a:pPr algn="l" fontAlgn="b"/>
                      <a:r>
                        <a:rPr lang="en-US" sz="1100" b="1" i="0" u="none" strike="noStrike" dirty="0">
                          <a:solidFill>
                            <a:srgbClr val="000000"/>
                          </a:solidFill>
                          <a:effectLst/>
                          <a:latin typeface="Arial Rounded MT Bold" panose="020F0704030504030204" pitchFamily="34" charset="0"/>
                        </a:rPr>
                        <a:t>West Rand District Municipality - Payables: First Quarter</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70560">
                <a:tc rowSpan="2">
                  <a:txBody>
                    <a:bodyPr/>
                    <a:lstStyle/>
                    <a:p>
                      <a:pPr algn="ctr" fontAlgn="ctr"/>
                      <a:r>
                        <a:rPr lang="en-ZA" sz="1050" b="1" i="0" u="none" strike="noStrike" dirty="0">
                          <a:solidFill>
                            <a:srgbClr val="000000"/>
                          </a:solidFill>
                          <a:effectLst/>
                          <a:latin typeface="Arial Rounded MT Bold" panose="020F0704030504030204" pitchFamily="34" charset="0"/>
                        </a:rPr>
                        <a:t>Description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6E45C"/>
                    </a:solidFill>
                  </a:tcPr>
                </a:tc>
                <a:tc rowSpan="3">
                  <a:txBody>
                    <a:bodyPr/>
                    <a:lstStyle/>
                    <a:p>
                      <a:pPr algn="ctr" fontAlgn="ctr"/>
                      <a:r>
                        <a:rPr lang="en-ZA" sz="1050" b="1" i="0" u="none" strike="noStrike" dirty="0">
                          <a:solidFill>
                            <a:srgbClr val="000000"/>
                          </a:solidFill>
                          <a:effectLst/>
                          <a:latin typeface="Arial Rounded MT Bold" panose="020F0704030504030204" pitchFamily="34" charset="0"/>
                        </a:rPr>
                        <a:t>NT Code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gridSpan="7">
                  <a:txBody>
                    <a:bodyPr/>
                    <a:lstStyle/>
                    <a:p>
                      <a:pPr algn="ctr" fontAlgn="ctr"/>
                      <a:r>
                        <a:rPr lang="en-ZA" sz="1050" b="1" i="0" u="none" strike="noStrike" dirty="0">
                          <a:solidFill>
                            <a:srgbClr val="000000"/>
                          </a:solidFill>
                          <a:effectLst/>
                          <a:latin typeface="Arial Rounded MT Bold" panose="020F0704030504030204" pitchFamily="34" charset="0"/>
                        </a:rPr>
                        <a:t>Current Year 2020/21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6E45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6973">
                <a:tc vMerge="1">
                  <a:txBody>
                    <a:bodyPr/>
                    <a:lstStyle/>
                    <a:p>
                      <a:endParaRPr lang="en-ZA"/>
                    </a:p>
                  </a:txBody>
                  <a:tcPr/>
                </a:tc>
                <a:tc vMerge="1">
                  <a:txBody>
                    <a:bodyPr/>
                    <a:lstStyle/>
                    <a:p>
                      <a:endParaRPr lang="en-ZA"/>
                    </a:p>
                  </a:txBody>
                  <a:tcPr/>
                </a:tc>
                <a:tc rowSpan="2">
                  <a:txBody>
                    <a:bodyPr/>
                    <a:lstStyle/>
                    <a:p>
                      <a:pPr algn="ctr" fontAlgn="ctr"/>
                      <a:r>
                        <a:rPr lang="en-ZA" sz="1050" b="1" i="0" u="none" strike="noStrike">
                          <a:solidFill>
                            <a:srgbClr val="000000"/>
                          </a:solidFill>
                          <a:effectLst/>
                          <a:latin typeface="Arial Rounded MT Bold" panose="020F0704030504030204" pitchFamily="34" charset="0"/>
                        </a:rPr>
                        <a:t>0 - </a:t>
                      </a:r>
                      <a:br>
                        <a:rPr lang="en-ZA" sz="1050" b="1" i="0" u="none" strike="noStrike">
                          <a:solidFill>
                            <a:srgbClr val="000000"/>
                          </a:solidFill>
                          <a:effectLst/>
                          <a:latin typeface="Arial Rounded MT Bold" panose="020F0704030504030204" pitchFamily="34" charset="0"/>
                        </a:rPr>
                      </a:br>
                      <a:r>
                        <a:rPr lang="en-ZA" sz="1050" b="1" i="0" u="none" strike="noStrike">
                          <a:solidFill>
                            <a:srgbClr val="000000"/>
                          </a:solidFill>
                          <a:effectLst/>
                          <a:latin typeface="Arial Rounded MT Bold" panose="020F0704030504030204" pitchFamily="34" charset="0"/>
                        </a:rPr>
                        <a:t>30 Days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rowSpan="2">
                  <a:txBody>
                    <a:bodyPr/>
                    <a:lstStyle/>
                    <a:p>
                      <a:pPr algn="ctr" fontAlgn="ctr"/>
                      <a:r>
                        <a:rPr lang="en-ZA" sz="1050" b="1" i="0" u="none" strike="noStrike" dirty="0">
                          <a:solidFill>
                            <a:srgbClr val="000000"/>
                          </a:solidFill>
                          <a:effectLst/>
                          <a:latin typeface="Arial Rounded MT Bold" panose="020F0704030504030204" pitchFamily="34" charset="0"/>
                        </a:rPr>
                        <a:t>31 - </a:t>
                      </a:r>
                      <a:br>
                        <a:rPr lang="en-ZA" sz="1050" b="1" i="0" u="none" strike="noStrike" dirty="0">
                          <a:solidFill>
                            <a:srgbClr val="000000"/>
                          </a:solidFill>
                          <a:effectLst/>
                          <a:latin typeface="Arial Rounded MT Bold" panose="020F0704030504030204" pitchFamily="34" charset="0"/>
                        </a:rPr>
                      </a:br>
                      <a:r>
                        <a:rPr lang="en-ZA" sz="1050" b="1" i="0" u="none" strike="noStrike" dirty="0">
                          <a:solidFill>
                            <a:srgbClr val="000000"/>
                          </a:solidFill>
                          <a:effectLst/>
                          <a:latin typeface="Arial Rounded MT Bold" panose="020F0704030504030204" pitchFamily="34" charset="0"/>
                        </a:rPr>
                        <a:t>60 Days</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rowSpan="2">
                  <a:txBody>
                    <a:bodyPr/>
                    <a:lstStyle/>
                    <a:p>
                      <a:pPr algn="ctr" fontAlgn="ctr"/>
                      <a:r>
                        <a:rPr lang="en-ZA" sz="1050" b="1" i="0" u="none" strike="noStrike" dirty="0">
                          <a:solidFill>
                            <a:srgbClr val="000000"/>
                          </a:solidFill>
                          <a:effectLst/>
                          <a:latin typeface="Arial Rounded MT Bold" panose="020F0704030504030204" pitchFamily="34" charset="0"/>
                        </a:rPr>
                        <a:t>61 - </a:t>
                      </a:r>
                      <a:br>
                        <a:rPr lang="en-ZA" sz="1050" b="1" i="0" u="none" strike="noStrike" dirty="0">
                          <a:solidFill>
                            <a:srgbClr val="000000"/>
                          </a:solidFill>
                          <a:effectLst/>
                          <a:latin typeface="Arial Rounded MT Bold" panose="020F0704030504030204" pitchFamily="34" charset="0"/>
                        </a:rPr>
                      </a:br>
                      <a:r>
                        <a:rPr lang="en-ZA" sz="1050" b="1" i="0" u="none" strike="noStrike" dirty="0">
                          <a:solidFill>
                            <a:srgbClr val="000000"/>
                          </a:solidFill>
                          <a:effectLst/>
                          <a:latin typeface="Arial Rounded MT Bold" panose="020F0704030504030204" pitchFamily="34" charset="0"/>
                        </a:rPr>
                        <a:t>90 Days</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rowSpan="2">
                  <a:txBody>
                    <a:bodyPr/>
                    <a:lstStyle/>
                    <a:p>
                      <a:pPr algn="ctr" fontAlgn="ctr"/>
                      <a:r>
                        <a:rPr lang="en-ZA" sz="1050" b="1" i="0" u="none" strike="noStrike">
                          <a:solidFill>
                            <a:srgbClr val="000000"/>
                          </a:solidFill>
                          <a:effectLst/>
                          <a:latin typeface="Arial Rounded MT Bold" panose="020F0704030504030204" pitchFamily="34" charset="0"/>
                        </a:rPr>
                        <a:t>91 - </a:t>
                      </a:r>
                      <a:br>
                        <a:rPr lang="en-ZA" sz="1050" b="1" i="0" u="none" strike="noStrike">
                          <a:solidFill>
                            <a:srgbClr val="000000"/>
                          </a:solidFill>
                          <a:effectLst/>
                          <a:latin typeface="Arial Rounded MT Bold" panose="020F0704030504030204" pitchFamily="34" charset="0"/>
                        </a:rPr>
                      </a:br>
                      <a:r>
                        <a:rPr lang="en-ZA" sz="1050" b="1" i="0" u="none" strike="noStrike">
                          <a:solidFill>
                            <a:srgbClr val="000000"/>
                          </a:solidFill>
                          <a:effectLst/>
                          <a:latin typeface="Arial Rounded MT Bold" panose="020F0704030504030204" pitchFamily="34" charset="0"/>
                        </a:rPr>
                        <a:t>120 Days</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rowSpan="2">
                  <a:txBody>
                    <a:bodyPr/>
                    <a:lstStyle/>
                    <a:p>
                      <a:pPr algn="ctr" fontAlgn="ctr"/>
                      <a:r>
                        <a:rPr lang="en-ZA" sz="1050" b="1" i="0" u="none" strike="noStrike">
                          <a:solidFill>
                            <a:srgbClr val="000000"/>
                          </a:solidFill>
                          <a:effectLst/>
                          <a:latin typeface="Arial Rounded MT Bold" panose="020F0704030504030204" pitchFamily="34" charset="0"/>
                        </a:rPr>
                        <a:t>121 - </a:t>
                      </a:r>
                      <a:br>
                        <a:rPr lang="en-ZA" sz="1050" b="1" i="0" u="none" strike="noStrike">
                          <a:solidFill>
                            <a:srgbClr val="000000"/>
                          </a:solidFill>
                          <a:effectLst/>
                          <a:latin typeface="Arial Rounded MT Bold" panose="020F0704030504030204" pitchFamily="34" charset="0"/>
                        </a:rPr>
                      </a:br>
                      <a:r>
                        <a:rPr lang="en-ZA" sz="1050" b="1" i="0" u="none" strike="noStrike">
                          <a:solidFill>
                            <a:srgbClr val="000000"/>
                          </a:solidFill>
                          <a:effectLst/>
                          <a:latin typeface="Arial Rounded MT Bold" panose="020F0704030504030204" pitchFamily="34" charset="0"/>
                        </a:rPr>
                        <a:t>150 Days</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rowSpan="2">
                  <a:txBody>
                    <a:bodyPr/>
                    <a:lstStyle/>
                    <a:p>
                      <a:pPr algn="ctr" fontAlgn="ctr"/>
                      <a:r>
                        <a:rPr lang="en-ZA" sz="1050" b="1" i="0" u="none" strike="noStrike" dirty="0">
                          <a:solidFill>
                            <a:srgbClr val="000000"/>
                          </a:solidFill>
                          <a:effectLst/>
                          <a:latin typeface="Arial Rounded MT Bold" panose="020F0704030504030204" pitchFamily="34" charset="0"/>
                        </a:rPr>
                        <a:t>Over 1</a:t>
                      </a:r>
                      <a:br>
                        <a:rPr lang="en-ZA" sz="1050" b="1" i="0" u="none" strike="noStrike" dirty="0">
                          <a:solidFill>
                            <a:srgbClr val="000000"/>
                          </a:solidFill>
                          <a:effectLst/>
                          <a:latin typeface="Arial Rounded MT Bold" panose="020F0704030504030204" pitchFamily="34" charset="0"/>
                        </a:rPr>
                      </a:br>
                      <a:r>
                        <a:rPr lang="en-ZA" sz="1050" b="1" i="0" u="none" strike="noStrike" dirty="0">
                          <a:solidFill>
                            <a:srgbClr val="000000"/>
                          </a:solidFill>
                          <a:effectLst/>
                          <a:latin typeface="Arial Rounded MT Bold" panose="020F0704030504030204" pitchFamily="34" charset="0"/>
                        </a:rPr>
                        <a:t>Year</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rowSpan="2">
                  <a:txBody>
                    <a:bodyPr/>
                    <a:lstStyle/>
                    <a:p>
                      <a:pPr algn="ctr" fontAlgn="ctr"/>
                      <a:r>
                        <a:rPr lang="en-ZA" sz="1050" b="1" i="0" u="none" strike="noStrike">
                          <a:solidFill>
                            <a:srgbClr val="000000"/>
                          </a:solidFill>
                          <a:effectLst/>
                          <a:latin typeface="Arial Rounded MT Bold" panose="020F0704030504030204" pitchFamily="34" charset="0"/>
                        </a:rPr>
                        <a:t>Total</a:t>
                      </a:r>
                      <a:br>
                        <a:rPr lang="en-ZA" sz="1050" b="1" i="0" u="none" strike="noStrike">
                          <a:solidFill>
                            <a:srgbClr val="000000"/>
                          </a:solidFill>
                          <a:effectLst/>
                          <a:latin typeface="Arial Rounded MT Bold" panose="020F0704030504030204" pitchFamily="34" charset="0"/>
                        </a:rPr>
                      </a:br>
                      <a:endParaRPr lang="en-ZA" sz="1050" b="1" i="0" u="none" strike="noStrike">
                        <a:solidFill>
                          <a:srgbClr val="000000"/>
                        </a:solidFill>
                        <a:effectLst/>
                        <a:latin typeface="Arial Rounded MT Bold" panose="020F07040305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2"/>
                  </a:ext>
                </a:extLst>
              </a:tr>
              <a:tr h="368263">
                <a:tc>
                  <a:txBody>
                    <a:bodyPr/>
                    <a:lstStyle/>
                    <a:p>
                      <a:pPr algn="l" fontAlgn="ctr"/>
                      <a:r>
                        <a:rPr lang="en-ZA" sz="1050" b="1" i="0" u="none" strike="noStrike" dirty="0">
                          <a:solidFill>
                            <a:srgbClr val="000000"/>
                          </a:solidFill>
                          <a:effectLst/>
                          <a:latin typeface="Arial Rounded MT Bold" panose="020F0704030504030204" pitchFamily="34" charset="0"/>
                        </a:rPr>
                        <a:t>R thousands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6E45C"/>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272440">
                <a:tc>
                  <a:txBody>
                    <a:bodyPr/>
                    <a:lstStyle/>
                    <a:p>
                      <a:pPr algn="l" fontAlgn="b"/>
                      <a:r>
                        <a:rPr lang="en-ZA" sz="1050" b="1" i="0" u="none" strike="noStrike" dirty="0">
                          <a:solidFill>
                            <a:srgbClr val="000000"/>
                          </a:solidFill>
                          <a:effectLst/>
                          <a:latin typeface="Arial Rounded MT Bold" panose="020F0704030504030204" pitchFamily="34" charset="0"/>
                        </a:rPr>
                        <a:t>Payables list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4"/>
                  </a:ext>
                </a:extLst>
              </a:tr>
              <a:tr h="415236">
                <a:tc>
                  <a:txBody>
                    <a:bodyPr/>
                    <a:lstStyle/>
                    <a:p>
                      <a:pPr algn="l" fontAlgn="b"/>
                      <a:r>
                        <a:rPr lang="en-ZA" sz="1050" b="0" i="0" u="none" strike="noStrike" dirty="0">
                          <a:solidFill>
                            <a:srgbClr val="000000"/>
                          </a:solidFill>
                          <a:effectLst/>
                          <a:latin typeface="Arial Rounded MT Bold" panose="020F0704030504030204" pitchFamily="34" charset="0"/>
                        </a:rPr>
                        <a:t>PAYE deductions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050" b="0" i="0" u="none" strike="noStrike">
                          <a:solidFill>
                            <a:srgbClr val="000000"/>
                          </a:solidFill>
                          <a:effectLst/>
                          <a:latin typeface="Arial Rounded MT Bold" panose="020F0704030504030204" pitchFamily="34" charset="0"/>
                        </a:rPr>
                        <a:t>0300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solidFill>
                            <a:srgbClr val="000000"/>
                          </a:solidFill>
                          <a:effectLst/>
                          <a:latin typeface="Arial Rounded MT Bold" panose="020F0704030504030204" pitchFamily="34" charset="0"/>
                        </a:rPr>
                        <a:t>     2 959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r" fontAlgn="b"/>
                      <a:r>
                        <a:rPr lang="en-ZA" sz="1050" b="1" i="0" u="none" strike="noStrike">
                          <a:solidFill>
                            <a:srgbClr val="000000"/>
                          </a:solidFill>
                          <a:effectLst/>
                          <a:latin typeface="Arial Rounded MT Bold" panose="020F0704030504030204" pitchFamily="34" charset="0"/>
                        </a:rPr>
                        <a:t>      2 959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415236">
                <a:tc>
                  <a:txBody>
                    <a:bodyPr/>
                    <a:lstStyle/>
                    <a:p>
                      <a:pPr algn="l" fontAlgn="b"/>
                      <a:r>
                        <a:rPr lang="en-ZA" sz="1050" b="0" i="0" u="none" strike="noStrike" dirty="0">
                          <a:solidFill>
                            <a:srgbClr val="000000"/>
                          </a:solidFill>
                          <a:effectLst/>
                          <a:latin typeface="Arial Rounded MT Bold" panose="020F0704030504030204" pitchFamily="34" charset="0"/>
                        </a:rPr>
                        <a:t>Pensions deductions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050" b="0" i="0" u="none" strike="noStrike" dirty="0">
                          <a:solidFill>
                            <a:srgbClr val="000000"/>
                          </a:solidFill>
                          <a:effectLst/>
                          <a:latin typeface="Arial Rounded MT Bold" panose="020F0704030504030204" pitchFamily="34" charset="0"/>
                        </a:rPr>
                        <a:t>0500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solidFill>
                            <a:srgbClr val="000000"/>
                          </a:solidFill>
                          <a:effectLst/>
                          <a:latin typeface="Arial Rounded MT Bold" panose="020F0704030504030204" pitchFamily="34" charset="0"/>
                        </a:rPr>
                        <a:t>     3 140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r" fontAlgn="b"/>
                      <a:r>
                        <a:rPr lang="en-ZA" sz="1050" b="1" i="0" u="none" strike="noStrike">
                          <a:solidFill>
                            <a:srgbClr val="000000"/>
                          </a:solidFill>
                          <a:effectLst/>
                          <a:latin typeface="Arial Rounded MT Bold" panose="020F0704030504030204" pitchFamily="34" charset="0"/>
                        </a:rPr>
                        <a:t>       3 140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415236">
                <a:tc>
                  <a:txBody>
                    <a:bodyPr/>
                    <a:lstStyle/>
                    <a:p>
                      <a:pPr algn="l" fontAlgn="b"/>
                      <a:r>
                        <a:rPr lang="en-ZA" sz="1050" b="0" i="0" u="none" strike="noStrike" dirty="0">
                          <a:solidFill>
                            <a:srgbClr val="000000"/>
                          </a:solidFill>
                          <a:effectLst/>
                          <a:latin typeface="Arial Rounded MT Bold" panose="020F0704030504030204" pitchFamily="34" charset="0"/>
                        </a:rPr>
                        <a:t>Trade Creditors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050" b="0" i="0" u="none" strike="noStrike" dirty="0">
                          <a:solidFill>
                            <a:srgbClr val="000000"/>
                          </a:solidFill>
                          <a:effectLst/>
                          <a:latin typeface="Arial Rounded MT Bold" panose="020F0704030504030204" pitchFamily="34" charset="0"/>
                        </a:rPr>
                        <a:t>0700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solidFill>
                            <a:srgbClr val="000000"/>
                          </a:solidFill>
                          <a:effectLst/>
                          <a:latin typeface="Arial Rounded MT Bold" panose="020F0704030504030204" pitchFamily="34" charset="0"/>
                        </a:rPr>
                        <a:t>     1 063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629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629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13 050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19 746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r" fontAlgn="b"/>
                      <a:r>
                        <a:rPr lang="en-ZA" sz="1050" b="1" i="0" u="none" strike="noStrike">
                          <a:solidFill>
                            <a:srgbClr val="000000"/>
                          </a:solidFill>
                          <a:effectLst/>
                          <a:latin typeface="Arial Rounded MT Bold" panose="020F0704030504030204" pitchFamily="34" charset="0"/>
                        </a:rPr>
                        <a:t>      35 117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415236">
                <a:tc>
                  <a:txBody>
                    <a:bodyPr/>
                    <a:lstStyle/>
                    <a:p>
                      <a:pPr algn="l" fontAlgn="b"/>
                      <a:r>
                        <a:rPr lang="en-ZA" sz="1050" b="0" i="0" u="none" strike="noStrike" dirty="0">
                          <a:solidFill>
                            <a:srgbClr val="000000"/>
                          </a:solidFill>
                          <a:effectLst/>
                          <a:latin typeface="Arial Rounded MT Bold" panose="020F0704030504030204" pitchFamily="34" charset="0"/>
                        </a:rPr>
                        <a:t>Auditor </a:t>
                      </a:r>
                      <a:r>
                        <a:rPr lang="en-ZA" sz="1050" b="0" i="0" u="none" strike="noStrike" dirty="0" smtClean="0">
                          <a:solidFill>
                            <a:srgbClr val="000000"/>
                          </a:solidFill>
                          <a:effectLst/>
                          <a:latin typeface="Arial Rounded MT Bold" panose="020F0704030504030204" pitchFamily="34" charset="0"/>
                        </a:rPr>
                        <a:t>General (Creditors)</a:t>
                      </a:r>
                      <a:endParaRPr lang="en-ZA" sz="1050" b="0" i="0" u="none" strike="noStrike" dirty="0">
                        <a:solidFill>
                          <a:srgbClr val="000000"/>
                        </a:solidFill>
                        <a:effectLst/>
                        <a:latin typeface="Arial Rounded MT Bold" panose="020F0704030504030204" pitchFamily="34" charset="0"/>
                      </a:endParaRP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050" b="0" i="0" u="none" strike="noStrike">
                          <a:solidFill>
                            <a:srgbClr val="000000"/>
                          </a:solidFill>
                          <a:effectLst/>
                          <a:latin typeface="Arial Rounded MT Bold" panose="020F0704030504030204" pitchFamily="34" charset="0"/>
                        </a:rPr>
                        <a:t>0800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828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622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r" fontAlgn="b"/>
                      <a:r>
                        <a:rPr lang="en-ZA" sz="1050" b="1" i="0" u="none" strike="noStrike">
                          <a:solidFill>
                            <a:srgbClr val="000000"/>
                          </a:solidFill>
                          <a:effectLst/>
                          <a:latin typeface="Arial Rounded MT Bold" panose="020F0704030504030204" pitchFamily="34" charset="0"/>
                        </a:rPr>
                        <a:t>       1 450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415236">
                <a:tc>
                  <a:txBody>
                    <a:bodyPr/>
                    <a:lstStyle/>
                    <a:p>
                      <a:pPr algn="l" fontAlgn="b"/>
                      <a:r>
                        <a:rPr lang="en-ZA" sz="1050" b="0" i="0" u="none" strike="noStrike" dirty="0">
                          <a:solidFill>
                            <a:srgbClr val="000000"/>
                          </a:solidFill>
                          <a:effectLst/>
                          <a:latin typeface="Arial Rounded MT Bold" panose="020F0704030504030204" pitchFamily="34" charset="0"/>
                        </a:rPr>
                        <a:t>Leave </a:t>
                      </a:r>
                      <a:r>
                        <a:rPr lang="en-ZA" sz="1050" b="0" i="0" u="none" strike="noStrike" dirty="0" smtClean="0">
                          <a:solidFill>
                            <a:srgbClr val="000000"/>
                          </a:solidFill>
                          <a:effectLst/>
                          <a:latin typeface="Arial Rounded MT Bold" panose="020F0704030504030204" pitchFamily="34" charset="0"/>
                        </a:rPr>
                        <a:t>payable (other)</a:t>
                      </a:r>
                      <a:endParaRPr lang="en-ZA" sz="1050" b="0" i="0" u="none" strike="noStrike" dirty="0">
                        <a:solidFill>
                          <a:srgbClr val="000000"/>
                        </a:solidFill>
                        <a:effectLst/>
                        <a:latin typeface="Arial Rounded MT Bold" panose="020F0704030504030204" pitchFamily="34" charset="0"/>
                      </a:endParaRP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050" b="0" i="0" u="none" strike="noStrike">
                          <a:solidFill>
                            <a:srgbClr val="000000"/>
                          </a:solidFill>
                          <a:effectLst/>
                          <a:latin typeface="Arial Rounded MT Bold" panose="020F0704030504030204" pitchFamily="34" charset="0"/>
                        </a:rPr>
                        <a:t>0600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solidFill>
                            <a:srgbClr val="000000"/>
                          </a:solidFill>
                          <a:effectLst/>
                          <a:latin typeface="Arial Rounded MT Bold" panose="020F0704030504030204" pitchFamily="34" charset="0"/>
                        </a:rPr>
                        <a:t>   23 475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r" fontAlgn="b"/>
                      <a:r>
                        <a:rPr lang="en-ZA" sz="1050" b="1" i="0" u="none" strike="noStrike">
                          <a:solidFill>
                            <a:srgbClr val="000000"/>
                          </a:solidFill>
                          <a:effectLst/>
                          <a:latin typeface="Arial Rounded MT Bold" panose="020F0704030504030204" pitchFamily="34" charset="0"/>
                        </a:rPr>
                        <a:t>     23 475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415236">
                <a:tc>
                  <a:txBody>
                    <a:bodyPr/>
                    <a:lstStyle/>
                    <a:p>
                      <a:pPr algn="l" fontAlgn="b"/>
                      <a:r>
                        <a:rPr lang="en-ZA" sz="1050" b="0" i="0" u="none" strike="noStrike" dirty="0">
                          <a:solidFill>
                            <a:srgbClr val="000000"/>
                          </a:solidFill>
                          <a:effectLst/>
                          <a:latin typeface="Arial Rounded MT Bold" panose="020F0704030504030204" pitchFamily="34" charset="0"/>
                        </a:rPr>
                        <a:t>Deferred </a:t>
                      </a:r>
                      <a:r>
                        <a:rPr lang="en-ZA" sz="1050" b="0" i="0" u="none" strike="noStrike" dirty="0" smtClean="0">
                          <a:solidFill>
                            <a:srgbClr val="000000"/>
                          </a:solidFill>
                          <a:effectLst/>
                          <a:latin typeface="Arial Rounded MT Bold" panose="020F0704030504030204" pitchFamily="34" charset="0"/>
                        </a:rPr>
                        <a:t>income (other)</a:t>
                      </a:r>
                      <a:endParaRPr lang="en-ZA" sz="1050" b="0" i="0" u="none" strike="noStrike" dirty="0">
                        <a:solidFill>
                          <a:srgbClr val="000000"/>
                        </a:solidFill>
                        <a:effectLst/>
                        <a:latin typeface="Arial Rounded MT Bold" panose="020F0704030504030204" pitchFamily="34" charset="0"/>
                      </a:endParaRP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ZA" sz="1050" b="0" i="0" u="none" strike="noStrike">
                          <a:solidFill>
                            <a:srgbClr val="000000"/>
                          </a:solidFill>
                          <a:effectLst/>
                          <a:latin typeface="Arial Rounded MT Bold" panose="020F0704030504030204" pitchFamily="34" charset="0"/>
                        </a:rPr>
                        <a:t>0900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n-ZA" sz="1050" b="0" i="0" u="none" strike="noStrike" dirty="0">
                          <a:solidFill>
                            <a:srgbClr val="000000"/>
                          </a:solidFill>
                          <a:effectLst/>
                          <a:latin typeface="Arial Rounded MT Bold" panose="020F0704030504030204" pitchFamily="34" charset="0"/>
                        </a:rPr>
                        <a:t>    9 086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2 518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1 318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a:solidFill>
                            <a:srgbClr val="000000"/>
                          </a:solidFill>
                          <a:effectLst/>
                          <a:latin typeface="Arial Rounded MT Bold" panose="020F07040305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0" i="0" u="none" strike="noStrike" dirty="0">
                          <a:solidFill>
                            <a:srgbClr val="000000"/>
                          </a:solidFill>
                          <a:effectLst/>
                          <a:latin typeface="Arial Rounded MT Bold" panose="020F0704030504030204" pitchFamily="34" charset="0"/>
                        </a:rPr>
                        <a:t>   30 444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CC"/>
                    </a:solidFill>
                  </a:tcPr>
                </a:tc>
                <a:tc>
                  <a:txBody>
                    <a:bodyPr/>
                    <a:lstStyle/>
                    <a:p>
                      <a:pPr algn="r" fontAlgn="b"/>
                      <a:r>
                        <a:rPr lang="en-ZA" sz="1050" b="1" i="0" u="none" strike="noStrike">
                          <a:solidFill>
                            <a:srgbClr val="000000"/>
                          </a:solidFill>
                          <a:effectLst/>
                          <a:latin typeface="Arial Rounded MT Bold" panose="020F0704030504030204" pitchFamily="34" charset="0"/>
                        </a:rPr>
                        <a:t>    43 366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415236">
                <a:tc>
                  <a:txBody>
                    <a:bodyPr/>
                    <a:lstStyle/>
                    <a:p>
                      <a:pPr algn="l" fontAlgn="b"/>
                      <a:r>
                        <a:rPr lang="en-ZA" sz="1050" b="1" i="0" u="none" strike="noStrike" dirty="0">
                          <a:solidFill>
                            <a:srgbClr val="000000"/>
                          </a:solidFill>
                          <a:effectLst/>
                          <a:latin typeface="Arial Rounded MT Bold" panose="020F0704030504030204" pitchFamily="34" charset="0"/>
                        </a:rPr>
                        <a:t>Total By Payables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Arial Rounded MT Bold" panose="020F0704030504030204" pitchFamily="34" charset="0"/>
                        </a:rPr>
                        <a:t>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39 723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3 147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629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15 196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20 368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30 444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solidFill>
                            <a:srgbClr val="000000"/>
                          </a:solidFill>
                          <a:effectLst/>
                          <a:latin typeface="Arial Rounded MT Bold" panose="020F0704030504030204" pitchFamily="34" charset="0"/>
                        </a:rPr>
                        <a:t>  109 507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218639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Municipal </a:t>
            </a:r>
            <a:r>
              <a:rPr lang="en-ZA" sz="2800" dirty="0" smtClean="0"/>
              <a:t>Finance: Debtors and payables</a:t>
            </a:r>
            <a:endParaRPr lang="en-ZA" sz="28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xmlns="" val="539820440"/>
              </p:ext>
            </p:extLst>
          </p:nvPr>
        </p:nvGraphicFramePr>
        <p:xfrm>
          <a:off x="683568" y="1600201"/>
          <a:ext cx="3812232" cy="3989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p:cNvGraphicFramePr>
            <a:graphicFrameLocks noGrp="1"/>
          </p:cNvGraphicFramePr>
          <p:nvPr>
            <p:ph sz="half" idx="2"/>
            <p:extLst>
              <p:ext uri="{D42A27DB-BD31-4B8C-83A1-F6EECF244321}">
                <p14:modId xmlns:p14="http://schemas.microsoft.com/office/powerpoint/2010/main" xmlns="" val="595744806"/>
              </p:ext>
            </p:extLst>
          </p:nvPr>
        </p:nvGraphicFramePr>
        <p:xfrm>
          <a:off x="5076056" y="1600201"/>
          <a:ext cx="3610744" cy="39170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1869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lstStyle/>
          <a:p>
            <a:r>
              <a:rPr lang="en-ZA" sz="2800" dirty="0"/>
              <a:t>Municipal </a:t>
            </a:r>
            <a:r>
              <a:rPr lang="en-ZA" sz="2800" dirty="0" smtClean="0"/>
              <a:t>Finances: Covid-19 Expenditure</a:t>
            </a:r>
            <a:endParaRPr lang="en-ZA" sz="2800" dirty="0"/>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81581146"/>
              </p:ext>
            </p:extLst>
          </p:nvPr>
        </p:nvGraphicFramePr>
        <p:xfrm>
          <a:off x="611560" y="1260902"/>
          <a:ext cx="5112568" cy="1808060"/>
        </p:xfrm>
        <a:graphic>
          <a:graphicData uri="http://schemas.openxmlformats.org/drawingml/2006/table">
            <a:tbl>
              <a:tblPr/>
              <a:tblGrid>
                <a:gridCol w="1803270">
                  <a:extLst>
                    <a:ext uri="{9D8B030D-6E8A-4147-A177-3AD203B41FA5}">
                      <a16:colId xmlns:a16="http://schemas.microsoft.com/office/drawing/2014/main" xmlns="" val="20000"/>
                    </a:ext>
                  </a:extLst>
                </a:gridCol>
                <a:gridCol w="1803270">
                  <a:extLst>
                    <a:ext uri="{9D8B030D-6E8A-4147-A177-3AD203B41FA5}">
                      <a16:colId xmlns:a16="http://schemas.microsoft.com/office/drawing/2014/main" xmlns="" val="20001"/>
                    </a:ext>
                  </a:extLst>
                </a:gridCol>
                <a:gridCol w="1506028">
                  <a:extLst>
                    <a:ext uri="{9D8B030D-6E8A-4147-A177-3AD203B41FA5}">
                      <a16:colId xmlns:a16="http://schemas.microsoft.com/office/drawing/2014/main" xmlns="" val="20002"/>
                    </a:ext>
                  </a:extLst>
                </a:gridCol>
              </a:tblGrid>
              <a:tr h="356692">
                <a:tc>
                  <a:txBody>
                    <a:bodyPr/>
                    <a:lstStyle/>
                    <a:p>
                      <a:pPr algn="l" fontAlgn="b"/>
                      <a:r>
                        <a:rPr lang="en-ZA" sz="1200" b="1" i="0" u="none" strike="noStrike" dirty="0">
                          <a:solidFill>
                            <a:srgbClr val="000000"/>
                          </a:solidFill>
                          <a:effectLst/>
                          <a:latin typeface="Arial Rounded MT Bold" panose="020F0704030504030204" pitchFamily="34" charset="0"/>
                        </a:rPr>
                        <a:t>Category</a:t>
                      </a:r>
                    </a:p>
                  </a:txBody>
                  <a:tcPr marL="6350" marR="6350" marT="6350" marB="0" anchor="b">
                    <a:lnL>
                      <a:noFill/>
                    </a:lnL>
                    <a:lnR>
                      <a:noFill/>
                    </a:lnR>
                    <a:lnT>
                      <a:noFill/>
                    </a:lnT>
                    <a:lnB>
                      <a:noFill/>
                    </a:lnB>
                    <a:solidFill>
                      <a:srgbClr val="F6E45C"/>
                    </a:solidFill>
                  </a:tcPr>
                </a:tc>
                <a:tc>
                  <a:txBody>
                    <a:bodyPr/>
                    <a:lstStyle/>
                    <a:p>
                      <a:pPr algn="l" fontAlgn="b"/>
                      <a:r>
                        <a:rPr lang="en-ZA" sz="1200" b="1" i="0" u="none" strike="noStrike" dirty="0">
                          <a:solidFill>
                            <a:srgbClr val="000000"/>
                          </a:solidFill>
                          <a:effectLst/>
                          <a:latin typeface="Arial Rounded MT Bold" panose="020F0704030504030204" pitchFamily="34" charset="0"/>
                        </a:rPr>
                        <a:t>Nature</a:t>
                      </a:r>
                    </a:p>
                  </a:txBody>
                  <a:tcPr marL="6350" marR="6350" marT="6350" marB="0" anchor="b">
                    <a:lnL>
                      <a:noFill/>
                    </a:lnL>
                    <a:lnR>
                      <a:noFill/>
                    </a:lnR>
                    <a:lnT>
                      <a:noFill/>
                    </a:lnT>
                    <a:lnB>
                      <a:noFill/>
                    </a:lnB>
                    <a:solidFill>
                      <a:srgbClr val="F6E45C"/>
                    </a:solidFill>
                  </a:tcPr>
                </a:tc>
                <a:tc>
                  <a:txBody>
                    <a:bodyPr/>
                    <a:lstStyle/>
                    <a:p>
                      <a:pPr algn="l" fontAlgn="b"/>
                      <a:r>
                        <a:rPr lang="en-ZA" sz="1200" b="1" i="0" u="none" strike="noStrike" dirty="0">
                          <a:solidFill>
                            <a:srgbClr val="000000"/>
                          </a:solidFill>
                          <a:effectLst/>
                          <a:latin typeface="Arial Rounded MT Bold" panose="020F0704030504030204" pitchFamily="34" charset="0"/>
                        </a:rPr>
                        <a:t>Amount</a:t>
                      </a:r>
                    </a:p>
                  </a:txBody>
                  <a:tcPr marL="6350" marR="6350" marT="6350" marB="0" anchor="b">
                    <a:lnL>
                      <a:noFill/>
                    </a:lnL>
                    <a:lnR>
                      <a:noFill/>
                    </a:lnR>
                    <a:lnT>
                      <a:noFill/>
                    </a:lnT>
                    <a:lnB>
                      <a:noFill/>
                    </a:lnB>
                    <a:solidFill>
                      <a:srgbClr val="F6E45C"/>
                    </a:solidFill>
                  </a:tcPr>
                </a:tc>
                <a:extLst>
                  <a:ext uri="{0D108BD9-81ED-4DB2-BD59-A6C34878D82A}">
                    <a16:rowId xmlns:a16="http://schemas.microsoft.com/office/drawing/2014/main" xmlns="" val="10000"/>
                  </a:ext>
                </a:extLst>
              </a:tr>
              <a:tr h="356692">
                <a:tc>
                  <a:txBody>
                    <a:bodyPr/>
                    <a:lstStyle/>
                    <a:p>
                      <a:pPr algn="l" fontAlgn="b"/>
                      <a:r>
                        <a:rPr lang="en-ZA" sz="1200" b="0" i="0" u="none" strike="noStrike" dirty="0">
                          <a:solidFill>
                            <a:srgbClr val="000000"/>
                          </a:solidFill>
                          <a:effectLst/>
                          <a:latin typeface="Arial Rounded MT Bold" panose="020F0704030504030204" pitchFamily="34" charset="0"/>
                        </a:rPr>
                        <a:t>Overtime</a:t>
                      </a:r>
                    </a:p>
                  </a:txBody>
                  <a:tcPr marL="6350" marR="6350" marT="6350" marB="0" anchor="b">
                    <a:lnL>
                      <a:noFill/>
                    </a:lnL>
                    <a:lnR>
                      <a:noFill/>
                    </a:lnR>
                    <a:lnT>
                      <a:noFill/>
                    </a:lnT>
                    <a:lnB>
                      <a:noFill/>
                    </a:lnB>
                  </a:tcPr>
                </a:tc>
                <a:tc>
                  <a:txBody>
                    <a:bodyPr/>
                    <a:lstStyle/>
                    <a:p>
                      <a:pPr algn="l" fontAlgn="b"/>
                      <a:r>
                        <a:rPr lang="en-ZA" sz="1200" b="0" i="0" u="none" strike="noStrike" dirty="0">
                          <a:solidFill>
                            <a:srgbClr val="000000"/>
                          </a:solidFill>
                          <a:effectLst/>
                          <a:latin typeface="Arial Rounded MT Bold" panose="020F0704030504030204" pitchFamily="34" charset="0"/>
                        </a:rPr>
                        <a:t>Indirect cost</a:t>
                      </a:r>
                    </a:p>
                  </a:txBody>
                  <a:tcPr marL="6350" marR="6350" marT="6350" marB="0" anchor="b">
                    <a:lnL>
                      <a:noFill/>
                    </a:lnL>
                    <a:lnR>
                      <a:noFill/>
                    </a:lnR>
                    <a:lnT>
                      <a:noFill/>
                    </a:lnT>
                    <a:lnB>
                      <a:noFill/>
                    </a:lnB>
                  </a:tcPr>
                </a:tc>
                <a:tc>
                  <a:txBody>
                    <a:bodyPr/>
                    <a:lstStyle/>
                    <a:p>
                      <a:pPr algn="l" fontAlgn="b"/>
                      <a:r>
                        <a:rPr lang="en-ZA" sz="1200" b="0" i="0" u="none" strike="noStrike" dirty="0">
                          <a:solidFill>
                            <a:srgbClr val="000000"/>
                          </a:solidFill>
                          <a:effectLst/>
                          <a:latin typeface="Arial Rounded MT Bold" panose="020F0704030504030204" pitchFamily="34" charset="0"/>
                        </a:rPr>
                        <a:t>        920 799.56 </a:t>
                      </a:r>
                    </a:p>
                  </a:txBody>
                  <a:tcPr marL="6350" marR="6350" marT="6350" marB="0" anchor="b">
                    <a:lnL>
                      <a:noFill/>
                    </a:lnL>
                    <a:lnR>
                      <a:noFill/>
                    </a:lnR>
                    <a:lnT>
                      <a:noFill/>
                    </a:lnT>
                    <a:lnB>
                      <a:noFill/>
                    </a:lnB>
                  </a:tcPr>
                </a:tc>
                <a:extLst>
                  <a:ext uri="{0D108BD9-81ED-4DB2-BD59-A6C34878D82A}">
                    <a16:rowId xmlns:a16="http://schemas.microsoft.com/office/drawing/2014/main" xmlns="" val="10001"/>
                  </a:ext>
                </a:extLst>
              </a:tr>
              <a:tr h="356692">
                <a:tc>
                  <a:txBody>
                    <a:bodyPr/>
                    <a:lstStyle/>
                    <a:p>
                      <a:pPr algn="l" fontAlgn="b"/>
                      <a:r>
                        <a:rPr lang="en-ZA" sz="1200" b="0" i="0" u="none" strike="noStrike">
                          <a:solidFill>
                            <a:srgbClr val="000000"/>
                          </a:solidFill>
                          <a:effectLst/>
                          <a:latin typeface="Arial Rounded MT Bold" panose="020F0704030504030204" pitchFamily="34" charset="0"/>
                        </a:rPr>
                        <a:t>COVID-19 PPE's</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Arial Rounded MT Bold" panose="020F0704030504030204" pitchFamily="34" charset="0"/>
                        </a:rPr>
                        <a:t>Direct cost</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Arial Rounded MT Bold" panose="020F0704030504030204" pitchFamily="34" charset="0"/>
                        </a:rPr>
                        <a:t>        271 966.94 </a:t>
                      </a:r>
                    </a:p>
                  </a:txBody>
                  <a:tcPr marL="6350" marR="6350" marT="6350" marB="0" anchor="b">
                    <a:lnL>
                      <a:noFill/>
                    </a:lnL>
                    <a:lnR>
                      <a:noFill/>
                    </a:lnR>
                    <a:lnT>
                      <a:noFill/>
                    </a:lnT>
                    <a:lnB>
                      <a:noFill/>
                    </a:lnB>
                  </a:tcPr>
                </a:tc>
                <a:extLst>
                  <a:ext uri="{0D108BD9-81ED-4DB2-BD59-A6C34878D82A}">
                    <a16:rowId xmlns:a16="http://schemas.microsoft.com/office/drawing/2014/main" xmlns="" val="10002"/>
                  </a:ext>
                </a:extLst>
              </a:tr>
              <a:tr h="368992">
                <a:tc>
                  <a:txBody>
                    <a:bodyPr/>
                    <a:lstStyle/>
                    <a:p>
                      <a:pPr algn="l" fontAlgn="b"/>
                      <a:r>
                        <a:rPr lang="en-ZA" sz="1200" b="0" i="0" u="none" strike="noStrike">
                          <a:solidFill>
                            <a:srgbClr val="000000"/>
                          </a:solidFill>
                          <a:effectLst/>
                          <a:latin typeface="Arial Rounded MT Bold" panose="020F0704030504030204" pitchFamily="34" charset="0"/>
                        </a:rPr>
                        <a:t>Fuel and oil</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Arial Rounded MT Bold" panose="020F0704030504030204" pitchFamily="34" charset="0"/>
                        </a:rPr>
                        <a:t>Indirect cost</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Arial Rounded MT Bold" panose="020F0704030504030204" pitchFamily="34" charset="0"/>
                        </a:rPr>
                        <a:t>        136 753.04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68992">
                <a:tc>
                  <a:txBody>
                    <a:bodyPr/>
                    <a:lstStyle/>
                    <a:p>
                      <a:pPr algn="l" fontAlgn="b"/>
                      <a:endParaRPr lang="en-ZA" sz="12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Arial Rounded MT Bold" panose="020F07040305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1" i="0" u="none" strike="noStrike" dirty="0">
                          <a:solidFill>
                            <a:srgbClr val="000000"/>
                          </a:solidFill>
                          <a:effectLst/>
                          <a:latin typeface="Arial Rounded MT Bold" panose="020F0704030504030204" pitchFamily="34" charset="0"/>
                        </a:rPr>
                        <a:t>     1 329 519.54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352765574"/>
              </p:ext>
            </p:extLst>
          </p:nvPr>
        </p:nvGraphicFramePr>
        <p:xfrm>
          <a:off x="611560" y="3461867"/>
          <a:ext cx="6480722" cy="2160240"/>
        </p:xfrm>
        <a:graphic>
          <a:graphicData uri="http://schemas.openxmlformats.org/drawingml/2006/table">
            <a:tbl>
              <a:tblPr/>
              <a:tblGrid>
                <a:gridCol w="1207945">
                  <a:extLst>
                    <a:ext uri="{9D8B030D-6E8A-4147-A177-3AD203B41FA5}">
                      <a16:colId xmlns:a16="http://schemas.microsoft.com/office/drawing/2014/main" xmlns="" val="20000"/>
                    </a:ext>
                  </a:extLst>
                </a:gridCol>
                <a:gridCol w="1303814">
                  <a:extLst>
                    <a:ext uri="{9D8B030D-6E8A-4147-A177-3AD203B41FA5}">
                      <a16:colId xmlns:a16="http://schemas.microsoft.com/office/drawing/2014/main" xmlns="" val="20001"/>
                    </a:ext>
                  </a:extLst>
                </a:gridCol>
                <a:gridCol w="1303814">
                  <a:extLst>
                    <a:ext uri="{9D8B030D-6E8A-4147-A177-3AD203B41FA5}">
                      <a16:colId xmlns:a16="http://schemas.microsoft.com/office/drawing/2014/main" xmlns="" val="20002"/>
                    </a:ext>
                  </a:extLst>
                </a:gridCol>
                <a:gridCol w="1303814">
                  <a:extLst>
                    <a:ext uri="{9D8B030D-6E8A-4147-A177-3AD203B41FA5}">
                      <a16:colId xmlns:a16="http://schemas.microsoft.com/office/drawing/2014/main" xmlns="" val="20003"/>
                    </a:ext>
                  </a:extLst>
                </a:gridCol>
                <a:gridCol w="1361335">
                  <a:extLst>
                    <a:ext uri="{9D8B030D-6E8A-4147-A177-3AD203B41FA5}">
                      <a16:colId xmlns:a16="http://schemas.microsoft.com/office/drawing/2014/main" xmlns="" val="20004"/>
                    </a:ext>
                  </a:extLst>
                </a:gridCol>
              </a:tblGrid>
              <a:tr h="307093">
                <a:tc>
                  <a:txBody>
                    <a:bodyPr/>
                    <a:lstStyle/>
                    <a:p>
                      <a:pPr algn="l" fontAlgn="b"/>
                      <a:r>
                        <a:rPr lang="en-ZA" sz="1200" b="1" i="0" u="none" strike="noStrike" dirty="0">
                          <a:solidFill>
                            <a:srgbClr val="000000"/>
                          </a:solidFill>
                          <a:effectLst/>
                          <a:latin typeface="Arial Rounded MT Bold" panose="020F0704030504030204" pitchFamily="34" charset="0"/>
                        </a:rPr>
                        <a:t> </a:t>
                      </a:r>
                      <a:r>
                        <a:rPr lang="en-ZA" sz="1200" b="1" i="0" u="none" strike="noStrike" dirty="0" smtClean="0">
                          <a:solidFill>
                            <a:srgbClr val="000000"/>
                          </a:solidFill>
                          <a:effectLst/>
                          <a:latin typeface="Arial Rounded MT Bold" panose="020F0704030504030204" pitchFamily="34" charset="0"/>
                        </a:rPr>
                        <a:t>ALLOWANCE</a:t>
                      </a:r>
                      <a:endParaRPr lang="en-ZA" sz="1200" b="1" i="0" u="none" strike="noStrike" dirty="0">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200" b="1" i="0" u="none" strike="noStrike" dirty="0">
                          <a:solidFill>
                            <a:srgbClr val="000000"/>
                          </a:solidFill>
                          <a:effectLst/>
                          <a:latin typeface="Arial Rounded MT Bold" panose="020F0704030504030204" pitchFamily="34" charset="0"/>
                        </a:rPr>
                        <a:t> APR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200" b="1" i="0" u="none" strike="noStrike">
                          <a:solidFill>
                            <a:srgbClr val="000000"/>
                          </a:solidFill>
                          <a:effectLst/>
                          <a:latin typeface="Arial Rounded MT Bold" panose="020F0704030504030204" pitchFamily="34" charset="0"/>
                        </a:rPr>
                        <a:t> MAY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200" b="1" i="0" u="none" strike="noStrike">
                          <a:solidFill>
                            <a:srgbClr val="000000"/>
                          </a:solidFill>
                          <a:effectLst/>
                          <a:latin typeface="Arial Rounded MT Bold" panose="020F0704030504030204" pitchFamily="34" charset="0"/>
                        </a:rPr>
                        <a:t> JUN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200" b="1" i="0" u="none" strike="noStrike" dirty="0">
                          <a:solidFill>
                            <a:srgbClr val="000000"/>
                          </a:solidFill>
                          <a:effectLst/>
                          <a:latin typeface="Arial Rounded MT Bold" panose="020F0704030504030204" pitchFamily="34" charset="0"/>
                        </a:rPr>
                        <a:t> TOTAL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0"/>
                  </a:ext>
                </a:extLst>
              </a:tr>
              <a:tr h="307093">
                <a:tc>
                  <a:txBody>
                    <a:bodyPr/>
                    <a:lstStyle/>
                    <a:p>
                      <a:pPr algn="l" fontAlgn="b"/>
                      <a:r>
                        <a:rPr lang="en-ZA" sz="1200" b="0" i="0" u="none" strike="noStrike" dirty="0" smtClean="0">
                          <a:solidFill>
                            <a:srgbClr val="000000"/>
                          </a:solidFill>
                          <a:effectLst/>
                          <a:latin typeface="Arial Rounded MT Bold" panose="020F0704030504030204" pitchFamily="34" charset="0"/>
                        </a:rPr>
                        <a:t>Overtime</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Rounded MT Bold" panose="020F0704030504030204" pitchFamily="34" charset="0"/>
                        </a:rPr>
                        <a:t>       20 280.51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21 820.78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25 868.73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67 970.02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7093">
                <a:tc>
                  <a:txBody>
                    <a:bodyPr/>
                    <a:lstStyle/>
                    <a:p>
                      <a:pPr algn="l" fontAlgn="b"/>
                      <a:r>
                        <a:rPr lang="en-ZA" sz="1200" b="0" i="0" u="none" strike="noStrike" dirty="0" smtClean="0">
                          <a:solidFill>
                            <a:srgbClr val="000000"/>
                          </a:solidFill>
                          <a:effectLst/>
                          <a:latin typeface="Arial Rounded MT Bold" panose="020F0704030504030204" pitchFamily="34" charset="0"/>
                        </a:rPr>
                        <a:t>Night</a:t>
                      </a:r>
                      <a:r>
                        <a:rPr lang="en-ZA" sz="1200" b="0" i="0" u="none" strike="noStrike" baseline="0" dirty="0" smtClean="0">
                          <a:solidFill>
                            <a:srgbClr val="000000"/>
                          </a:solidFill>
                          <a:effectLst/>
                          <a:latin typeface="Arial Rounded MT Bold" panose="020F0704030504030204" pitchFamily="34" charset="0"/>
                        </a:rPr>
                        <a:t> shift allow</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Rounded MT Bold" panose="020F0704030504030204" pitchFamily="34" charset="0"/>
                        </a:rPr>
                        <a:t>       95 914.05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Rounded MT Bold" panose="020F0704030504030204" pitchFamily="34" charset="0"/>
                        </a:rPr>
                        <a:t>       96 416.13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93 335.76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285 665.95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7093">
                <a:tc>
                  <a:txBody>
                    <a:bodyPr/>
                    <a:lstStyle/>
                    <a:p>
                      <a:pPr algn="l" fontAlgn="b"/>
                      <a:r>
                        <a:rPr lang="en-ZA" sz="1200" b="0" i="0" u="none" strike="noStrike" dirty="0" smtClean="0">
                          <a:solidFill>
                            <a:srgbClr val="000000"/>
                          </a:solidFill>
                          <a:effectLst/>
                          <a:latin typeface="Arial Rounded MT Bold" panose="020F0704030504030204" pitchFamily="34" charset="0"/>
                        </a:rPr>
                        <a:t>Public</a:t>
                      </a:r>
                      <a:r>
                        <a:rPr lang="en-ZA" sz="1200" b="0" i="0" u="none" strike="noStrike" baseline="0" dirty="0" smtClean="0">
                          <a:solidFill>
                            <a:srgbClr val="000000"/>
                          </a:solidFill>
                          <a:effectLst/>
                          <a:latin typeface="Arial Rounded MT Bold" panose="020F0704030504030204" pitchFamily="34" charset="0"/>
                        </a:rPr>
                        <a:t> holidays</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44 925.81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Rounded MT Bold" panose="020F0704030504030204" pitchFamily="34" charset="0"/>
                        </a:rPr>
                        <a:t>    136 551.98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Rounded MT Bold" panose="020F0704030504030204" pitchFamily="34" charset="0"/>
                        </a:rPr>
                        <a:t>       43 057.87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224 535.67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7093">
                <a:tc>
                  <a:txBody>
                    <a:bodyPr/>
                    <a:lstStyle/>
                    <a:p>
                      <a:pPr algn="l" fontAlgn="b"/>
                      <a:r>
                        <a:rPr lang="en-ZA" sz="1200" b="0" i="0" u="none" strike="noStrike" dirty="0" smtClean="0">
                          <a:solidFill>
                            <a:srgbClr val="000000"/>
                          </a:solidFill>
                          <a:effectLst/>
                          <a:latin typeface="Arial Rounded MT Bold" panose="020F0704030504030204" pitchFamily="34" charset="0"/>
                        </a:rPr>
                        <a:t>Sunday</a:t>
                      </a:r>
                      <a:r>
                        <a:rPr lang="en-ZA" sz="1200" b="0" i="0" u="none" strike="noStrike" baseline="0" dirty="0" smtClean="0">
                          <a:solidFill>
                            <a:srgbClr val="000000"/>
                          </a:solidFill>
                          <a:effectLst/>
                          <a:latin typeface="Arial Rounded MT Bold" panose="020F0704030504030204" pitchFamily="34" charset="0"/>
                        </a:rPr>
                        <a:t> allow</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104 819.52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90 779.18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Rounded MT Bold" panose="020F0704030504030204" pitchFamily="34" charset="0"/>
                        </a:rPr>
                        <a:t>    106 411.62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Rounded MT Bold" panose="020F0704030504030204" pitchFamily="34" charset="0"/>
                        </a:rPr>
                        <a:t>      302 010.32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7093">
                <a:tc>
                  <a:txBody>
                    <a:bodyPr/>
                    <a:lstStyle/>
                    <a:p>
                      <a:pPr algn="l" fontAlgn="b"/>
                      <a:r>
                        <a:rPr lang="en-ZA" sz="1200" b="0" i="0" u="none" strike="noStrike" dirty="0" smtClean="0">
                          <a:solidFill>
                            <a:srgbClr val="000000"/>
                          </a:solidFill>
                          <a:effectLst/>
                          <a:latin typeface="Arial Rounded MT Bold" panose="020F0704030504030204" pitchFamily="34" charset="0"/>
                        </a:rPr>
                        <a:t>Standby</a:t>
                      </a:r>
                      <a:endParaRPr lang="en-ZA" sz="1200" b="0" i="0" u="none" strike="noStrike" dirty="0">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10 748.00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14 329.20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Rounded MT Bold" panose="020F0704030504030204" pitchFamily="34" charset="0"/>
                        </a:rPr>
                        <a:t>       15 540.40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Rounded MT Bold" panose="020F0704030504030204" pitchFamily="34" charset="0"/>
                        </a:rPr>
                        <a:t>        40 617.60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7682">
                <a:tc>
                  <a:txBody>
                    <a:bodyPr/>
                    <a:lstStyle/>
                    <a:p>
                      <a:pPr algn="l" fontAlgn="b"/>
                      <a:endParaRPr lang="en-ZA" sz="1200" b="0" i="0" u="none" strike="noStrike" dirty="0">
                        <a:solidFill>
                          <a:srgbClr val="000000"/>
                        </a:solidFill>
                        <a:effectLst/>
                        <a:latin typeface="Arial Rounded MT Bold" panose="020F07040305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Arial Rounded MT Bold" panose="020F07040305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1" i="0" u="none" strike="noStrike" dirty="0">
                          <a:solidFill>
                            <a:srgbClr val="000000"/>
                          </a:solidFill>
                          <a:effectLst/>
                          <a:latin typeface="Arial Rounded MT Bold" panose="020F0704030504030204" pitchFamily="34" charset="0"/>
                        </a:rPr>
                        <a:t>      920 799.56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164242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lstStyle/>
          <a:p>
            <a:r>
              <a:rPr lang="en-ZA" sz="2800" dirty="0"/>
              <a:t>Municipal </a:t>
            </a:r>
            <a:r>
              <a:rPr lang="en-ZA" sz="2800" dirty="0" smtClean="0"/>
              <a:t>Finances: Covid-19 Expenditure</a:t>
            </a:r>
            <a:endParaRPr lang="en-ZA" sz="2800" dirty="0"/>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34539287"/>
              </p:ext>
            </p:extLst>
          </p:nvPr>
        </p:nvGraphicFramePr>
        <p:xfrm>
          <a:off x="683568" y="1257723"/>
          <a:ext cx="6408712" cy="2410141"/>
        </p:xfrm>
        <a:graphic>
          <a:graphicData uri="http://schemas.openxmlformats.org/drawingml/2006/table">
            <a:tbl>
              <a:tblPr/>
              <a:tblGrid>
                <a:gridCol w="1800200">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tblGrid>
              <a:tr h="265687">
                <a:tc gridSpan="2">
                  <a:txBody>
                    <a:bodyPr/>
                    <a:lstStyle/>
                    <a:p>
                      <a:pPr algn="l" fontAlgn="b"/>
                      <a:r>
                        <a:rPr lang="en-ZA" sz="1200" b="1" i="0" u="none" strike="noStrike" dirty="0">
                          <a:solidFill>
                            <a:srgbClr val="000000"/>
                          </a:solidFill>
                          <a:effectLst/>
                          <a:latin typeface="Arial Rounded MT Bold" panose="020F0704030504030204" pitchFamily="34" charset="0"/>
                        </a:rPr>
                        <a:t>Fuel and oil</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endParaRPr lang="en-ZA" sz="12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5687">
                <a:tc>
                  <a:txBody>
                    <a:bodyPr/>
                    <a:lstStyle/>
                    <a:p>
                      <a:pPr algn="l" fontAlgn="b"/>
                      <a:r>
                        <a:rPr lang="en-ZA" sz="1200" b="1" i="0" u="none" strike="noStrike" dirty="0">
                          <a:solidFill>
                            <a:srgbClr val="000000"/>
                          </a:solidFill>
                          <a:effectLst/>
                          <a:latin typeface="Arial Rounded MT Bold" panose="020F0704030504030204" pitchFamily="34" charset="0"/>
                        </a:rPr>
                        <a:t>PERIOD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200" b="1" i="0" u="none" strike="noStrike" dirty="0">
                          <a:solidFill>
                            <a:srgbClr val="000000"/>
                          </a:solidFill>
                          <a:effectLst/>
                          <a:latin typeface="Arial Rounded MT Bold" panose="020F0704030504030204" pitchFamily="34" charset="0"/>
                        </a:rPr>
                        <a:t>EXPENSE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200" b="1" i="0" u="none" strike="noStrike" dirty="0">
                          <a:solidFill>
                            <a:srgbClr val="000000"/>
                          </a:solidFill>
                          <a:effectLst/>
                          <a:latin typeface="Arial Rounded MT Bold" panose="020F0704030504030204" pitchFamily="34" charset="0"/>
                        </a:rPr>
                        <a:t> TOTAL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200" b="1" i="0" u="none" strike="noStrike" dirty="0">
                          <a:solidFill>
                            <a:srgbClr val="000000"/>
                          </a:solidFill>
                          <a:effectLst/>
                          <a:latin typeface="Arial Rounded MT Bold" panose="020F0704030504030204" pitchFamily="34" charset="0"/>
                        </a:rPr>
                        <a:t>COVID-RELATED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1"/>
                  </a:ext>
                </a:extLst>
              </a:tr>
              <a:tr h="265687">
                <a:tc>
                  <a:txBody>
                    <a:bodyPr/>
                    <a:lstStyle/>
                    <a:p>
                      <a:pPr algn="ctr" fontAlgn="b"/>
                      <a:r>
                        <a:rPr lang="en-ZA" sz="1200" b="0" i="0" u="none" strike="noStrike" dirty="0">
                          <a:solidFill>
                            <a:srgbClr val="000000"/>
                          </a:solidFill>
                          <a:effectLst/>
                          <a:latin typeface="Arial Rounded MT Bold" panose="020F0704030504030204" pitchFamily="34" charset="0"/>
                        </a:rPr>
                        <a:t>202004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Rounded MT Bold" panose="020F0704030504030204" pitchFamily="34" charset="0"/>
                        </a:rPr>
                        <a:t>Fuel April 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7 883.78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Rounded MT Bold" panose="020F0704030504030204" pitchFamily="34" charset="0"/>
                        </a:rPr>
                        <a:t>              3 153.51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5687">
                <a:tc>
                  <a:txBody>
                    <a:bodyPr/>
                    <a:lstStyle/>
                    <a:p>
                      <a:pPr algn="ctr" fontAlgn="b"/>
                      <a:r>
                        <a:rPr lang="en-ZA" sz="1200" b="0" i="0" u="none" strike="noStrike" dirty="0">
                          <a:solidFill>
                            <a:srgbClr val="000000"/>
                          </a:solidFill>
                          <a:effectLst/>
                          <a:latin typeface="Arial Rounded MT Bold" panose="020F0704030504030204" pitchFamily="34" charset="0"/>
                        </a:rPr>
                        <a:t>202004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Rounded MT Bold" panose="020F0704030504030204" pitchFamily="34" charset="0"/>
                        </a:rPr>
                        <a:t>Fuel April 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105 503.54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Rounded MT Bold" panose="020F0704030504030204" pitchFamily="34" charset="0"/>
                        </a:rPr>
                        <a:t>            42 201.42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5402">
                <a:tc>
                  <a:txBody>
                    <a:bodyPr/>
                    <a:lstStyle/>
                    <a:p>
                      <a:pPr algn="ctr" fontAlgn="b"/>
                      <a:r>
                        <a:rPr lang="en-ZA" sz="1200" b="0" i="0" u="none" strike="noStrike" dirty="0">
                          <a:solidFill>
                            <a:srgbClr val="000000"/>
                          </a:solidFill>
                          <a:effectLst/>
                          <a:latin typeface="Arial Rounded MT Bold" panose="020F0704030504030204" pitchFamily="34" charset="0"/>
                        </a:rPr>
                        <a:t>202005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Rounded MT Bold" panose="020F0704030504030204" pitchFamily="34" charset="0"/>
                        </a:rPr>
                        <a:t>Fuel 30 May 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6 328.36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Rounded MT Bold" panose="020F0704030504030204" pitchFamily="34" charset="0"/>
                        </a:rPr>
                        <a:t>              2 531.34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4554">
                <a:tc>
                  <a:txBody>
                    <a:bodyPr/>
                    <a:lstStyle/>
                    <a:p>
                      <a:pPr algn="ctr" fontAlgn="b"/>
                      <a:r>
                        <a:rPr lang="en-ZA" sz="1200" b="0" i="0" u="none" strike="noStrike">
                          <a:solidFill>
                            <a:srgbClr val="000000"/>
                          </a:solidFill>
                          <a:effectLst/>
                          <a:latin typeface="Arial Rounded MT Bold" panose="020F0704030504030204" pitchFamily="34" charset="0"/>
                        </a:rPr>
                        <a:t>202005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Rounded MT Bold" panose="020F0704030504030204" pitchFamily="34" charset="0"/>
                        </a:rPr>
                        <a:t>Fuel 30 May 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118 527.30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47 410.92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5714">
                <a:tc>
                  <a:txBody>
                    <a:bodyPr/>
                    <a:lstStyle/>
                    <a:p>
                      <a:pPr algn="ctr" fontAlgn="b"/>
                      <a:r>
                        <a:rPr lang="en-ZA" sz="1200" b="0" i="0" u="none" strike="noStrike">
                          <a:solidFill>
                            <a:srgbClr val="000000"/>
                          </a:solidFill>
                          <a:effectLst/>
                          <a:latin typeface="Arial Rounded MT Bold" panose="020F0704030504030204" pitchFamily="34" charset="0"/>
                        </a:rPr>
                        <a:t>202006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Rounded MT Bold" panose="020F0704030504030204" pitchFamily="34" charset="0"/>
                        </a:rPr>
                        <a:t>Fuel 30 June 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Rounded MT Bold" panose="020F0704030504030204" pitchFamily="34" charset="0"/>
                        </a:rPr>
                        <a:t>        97 478.12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38 991.25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6874">
                <a:tc>
                  <a:txBody>
                    <a:bodyPr/>
                    <a:lstStyle/>
                    <a:p>
                      <a:pPr algn="ctr" fontAlgn="b"/>
                      <a:r>
                        <a:rPr lang="en-ZA" sz="1200" b="0" i="0" u="none" strike="noStrike">
                          <a:solidFill>
                            <a:srgbClr val="000000"/>
                          </a:solidFill>
                          <a:effectLst/>
                          <a:latin typeface="Arial Rounded MT Bold" panose="020F0704030504030204" pitchFamily="34" charset="0"/>
                        </a:rPr>
                        <a:t>202006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Rounded MT Bold" panose="020F0704030504030204" pitchFamily="34" charset="0"/>
                        </a:rPr>
                        <a:t>Fuel 30 June 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Rounded MT Bold" panose="020F0704030504030204" pitchFamily="34" charset="0"/>
                        </a:rPr>
                        <a:t>           6 161.49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Rounded MT Bold" panose="020F0704030504030204" pitchFamily="34" charset="0"/>
                        </a:rPr>
                        <a:t>              2 464.60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4849">
                <a:tc>
                  <a:txBody>
                    <a:bodyPr/>
                    <a:lstStyle/>
                    <a:p>
                      <a:pPr algn="l" fontAlgn="b"/>
                      <a:endParaRPr lang="en-ZA" sz="12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ZA" sz="12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1" i="0" u="none" strike="noStrike" dirty="0">
                          <a:solidFill>
                            <a:srgbClr val="000000"/>
                          </a:solidFill>
                          <a:effectLst/>
                          <a:latin typeface="Arial Rounded MT Bold" panose="020F0704030504030204" pitchFamily="34" charset="0"/>
                        </a:rPr>
                        <a:t>         136 753.04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9" name="Rectangle 8"/>
          <p:cNvSpPr/>
          <p:nvPr/>
        </p:nvSpPr>
        <p:spPr>
          <a:xfrm>
            <a:off x="467544" y="3861048"/>
            <a:ext cx="8208912" cy="1077218"/>
          </a:xfrm>
          <a:prstGeom prst="rect">
            <a:avLst/>
          </a:prstGeom>
        </p:spPr>
        <p:txBody>
          <a:bodyPr wrap="square">
            <a:spAutoFit/>
          </a:bodyPr>
          <a:lstStyle/>
          <a:p>
            <a:r>
              <a:rPr lang="en-US" sz="1600" dirty="0">
                <a:latin typeface="Arial Rounded MT Bold" panose="020F0704030504030204" pitchFamily="34" charset="0"/>
              </a:rPr>
              <a:t>During level 5 - 4, employees were not </a:t>
            </a:r>
            <a:r>
              <a:rPr lang="en-US" sz="1600" dirty="0" smtClean="0">
                <a:latin typeface="Arial Rounded MT Bold" panose="020F0704030504030204" pitchFamily="34" charset="0"/>
              </a:rPr>
              <a:t>reporting for duty save </a:t>
            </a:r>
            <a:r>
              <a:rPr lang="en-US" sz="1600" dirty="0">
                <a:latin typeface="Arial Rounded MT Bold" panose="020F0704030504030204" pitchFamily="34" charset="0"/>
              </a:rPr>
              <a:t>for essential workers. </a:t>
            </a:r>
            <a:r>
              <a:rPr lang="en-US" sz="1600" dirty="0" smtClean="0">
                <a:latin typeface="Arial Rounded MT Bold" panose="020F0704030504030204" pitchFamily="34" charset="0"/>
              </a:rPr>
              <a:t>Essential service workers </a:t>
            </a:r>
            <a:r>
              <a:rPr lang="en-US" sz="1600" dirty="0" err="1" smtClean="0">
                <a:latin typeface="Arial Rounded MT Bold" panose="020F0704030504030204" pitchFamily="34" charset="0"/>
              </a:rPr>
              <a:t>utilised</a:t>
            </a:r>
            <a:r>
              <a:rPr lang="en-US" sz="1600" dirty="0" smtClean="0">
                <a:latin typeface="Arial Rounded MT Bold" panose="020F0704030504030204" pitchFamily="34" charset="0"/>
              </a:rPr>
              <a:t> official vehicles during the period as </a:t>
            </a:r>
            <a:r>
              <a:rPr lang="en-US" sz="1600" dirty="0">
                <a:latin typeface="Arial Rounded MT Bold" panose="020F0704030504030204" pitchFamily="34" charset="0"/>
              </a:rPr>
              <a:t>per </a:t>
            </a:r>
            <a:r>
              <a:rPr lang="en-US" sz="1600" dirty="0" smtClean="0">
                <a:latin typeface="Arial Rounded MT Bold" panose="020F0704030504030204" pitchFamily="34" charset="0"/>
              </a:rPr>
              <a:t>lockdown regulations. </a:t>
            </a:r>
            <a:r>
              <a:rPr lang="en-US" sz="1600" dirty="0">
                <a:latin typeface="Arial Rounded MT Bold" panose="020F0704030504030204" pitchFamily="34" charset="0"/>
              </a:rPr>
              <a:t>Therefore the expenditure incurred for fuel was COVID-19 related. </a:t>
            </a:r>
            <a:endParaRPr lang="en-ZA" sz="1600" dirty="0">
              <a:latin typeface="Arial Rounded MT Bold" panose="020F0704030504030204" pitchFamily="34" charset="0"/>
            </a:endParaRPr>
          </a:p>
        </p:txBody>
      </p:sp>
    </p:spTree>
    <p:extLst>
      <p:ext uri="{BB962C8B-B14F-4D97-AF65-F5344CB8AC3E}">
        <p14:creationId xmlns:p14="http://schemas.microsoft.com/office/powerpoint/2010/main" xmlns="" val="1021038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2074"/>
          </a:xfrm>
        </p:spPr>
        <p:txBody>
          <a:bodyPr/>
          <a:lstStyle/>
          <a:p>
            <a:r>
              <a:rPr lang="en-ZA" sz="2400" dirty="0"/>
              <a:t>Municipal </a:t>
            </a:r>
            <a:r>
              <a:rPr lang="en-ZA" sz="2400" dirty="0" smtClean="0"/>
              <a:t>Finances: Covid-19 Expenditure</a:t>
            </a:r>
            <a:endParaRPr lang="en-ZA" sz="2400" dirty="0"/>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337814150"/>
              </p:ext>
            </p:extLst>
          </p:nvPr>
        </p:nvGraphicFramePr>
        <p:xfrm>
          <a:off x="132474" y="830306"/>
          <a:ext cx="8904021" cy="4800491"/>
        </p:xfrm>
        <a:graphic>
          <a:graphicData uri="http://schemas.openxmlformats.org/drawingml/2006/table">
            <a:tbl>
              <a:tblPr/>
              <a:tblGrid>
                <a:gridCol w="551094">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728192">
                  <a:extLst>
                    <a:ext uri="{9D8B030D-6E8A-4147-A177-3AD203B41FA5}">
                      <a16:colId xmlns:a16="http://schemas.microsoft.com/office/drawing/2014/main" xmlns="" val="20005"/>
                    </a:ext>
                  </a:extLst>
                </a:gridCol>
                <a:gridCol w="1368152">
                  <a:extLst>
                    <a:ext uri="{9D8B030D-6E8A-4147-A177-3AD203B41FA5}">
                      <a16:colId xmlns:a16="http://schemas.microsoft.com/office/drawing/2014/main" xmlns="" val="20006"/>
                    </a:ext>
                  </a:extLst>
                </a:gridCol>
                <a:gridCol w="1080119">
                  <a:extLst>
                    <a:ext uri="{9D8B030D-6E8A-4147-A177-3AD203B41FA5}">
                      <a16:colId xmlns:a16="http://schemas.microsoft.com/office/drawing/2014/main" xmlns="" val="20007"/>
                    </a:ext>
                  </a:extLst>
                </a:gridCol>
              </a:tblGrid>
              <a:tr h="197560">
                <a:tc gridSpan="8">
                  <a:txBody>
                    <a:bodyPr/>
                    <a:lstStyle/>
                    <a:p>
                      <a:pPr algn="l" rtl="0" fontAlgn="ctr"/>
                      <a:r>
                        <a:rPr lang="en-ZA" sz="900" b="1" i="0" u="none" strike="noStrike" dirty="0">
                          <a:solidFill>
                            <a:srgbClr val="000000"/>
                          </a:solidFill>
                          <a:effectLst/>
                          <a:latin typeface="Arial Rounded MT Bold" panose="020F0704030504030204" pitchFamily="34" charset="0"/>
                        </a:rPr>
                        <a:t>PPE's and Disinfectant</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79511">
                <a:tc>
                  <a:txBody>
                    <a:bodyPr/>
                    <a:lstStyle/>
                    <a:p>
                      <a:pPr algn="ctr" fontAlgn="t"/>
                      <a:r>
                        <a:rPr lang="en-ZA" sz="900" b="1" i="0" u="none" strike="noStrike" dirty="0">
                          <a:solidFill>
                            <a:srgbClr val="000000"/>
                          </a:solidFill>
                          <a:effectLst/>
                          <a:latin typeface="Arial Rounded MT Bold" panose="020F0704030504030204" pitchFamily="34" charset="0"/>
                        </a:rPr>
                        <a:t>Item Number</a:t>
                      </a:r>
                    </a:p>
                  </a:txBody>
                  <a:tcPr marL="5080" marR="508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algn="ctr" fontAlgn="t"/>
                      <a:r>
                        <a:rPr lang="en-ZA" sz="900" b="1" i="0" u="none" strike="noStrike" dirty="0">
                          <a:solidFill>
                            <a:srgbClr val="000000"/>
                          </a:solidFill>
                          <a:effectLst/>
                          <a:latin typeface="Arial Rounded MT Bold" panose="020F0704030504030204" pitchFamily="34" charset="0"/>
                        </a:rPr>
                        <a:t>Supplier Name</a:t>
                      </a:r>
                    </a:p>
                  </a:txBody>
                  <a:tcPr marL="5080" marR="508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algn="ctr" fontAlgn="t"/>
                      <a:r>
                        <a:rPr lang="en-ZA" sz="900" b="1" i="0" u="none" strike="noStrike" dirty="0">
                          <a:solidFill>
                            <a:srgbClr val="000000"/>
                          </a:solidFill>
                          <a:effectLst/>
                          <a:latin typeface="Arial Rounded MT Bold" panose="020F0704030504030204" pitchFamily="34" charset="0"/>
                        </a:rPr>
                        <a:t>Date</a:t>
                      </a:r>
                    </a:p>
                  </a:txBody>
                  <a:tcPr marL="5080" marR="508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algn="ctr" fontAlgn="t"/>
                      <a:r>
                        <a:rPr lang="en-ZA" sz="900" b="1" i="0" u="none" strike="noStrike" dirty="0">
                          <a:solidFill>
                            <a:srgbClr val="000000"/>
                          </a:solidFill>
                          <a:effectLst/>
                          <a:latin typeface="Arial Rounded MT Bold" panose="020F0704030504030204" pitchFamily="34" charset="0"/>
                        </a:rPr>
                        <a:t>System Vendor Number</a:t>
                      </a:r>
                    </a:p>
                  </a:txBody>
                  <a:tcPr marL="5080" marR="508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algn="ctr" fontAlgn="t"/>
                      <a:r>
                        <a:rPr lang="en-ZA" sz="900" b="1" i="0" u="none" strike="noStrike" dirty="0">
                          <a:solidFill>
                            <a:srgbClr val="000000"/>
                          </a:solidFill>
                          <a:effectLst/>
                          <a:latin typeface="Arial Rounded MT Bold" panose="020F0704030504030204" pitchFamily="34" charset="0"/>
                        </a:rPr>
                        <a:t>CSD Vendor Number</a:t>
                      </a:r>
                    </a:p>
                  </a:txBody>
                  <a:tcPr marL="5080" marR="508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algn="ctr" fontAlgn="t"/>
                      <a:r>
                        <a:rPr lang="en-ZA" sz="900" b="1" i="0" u="none" strike="noStrike" dirty="0">
                          <a:solidFill>
                            <a:srgbClr val="000000"/>
                          </a:solidFill>
                          <a:effectLst/>
                          <a:latin typeface="Arial Rounded MT Bold" panose="020F0704030504030204" pitchFamily="34" charset="0"/>
                        </a:rPr>
                        <a:t>Item Description</a:t>
                      </a:r>
                    </a:p>
                  </a:txBody>
                  <a:tcPr marL="5080" marR="508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algn="ctr" fontAlgn="t"/>
                      <a:r>
                        <a:rPr lang="en-ZA" sz="900" b="1" i="0" u="none" strike="noStrike" dirty="0">
                          <a:solidFill>
                            <a:srgbClr val="000000"/>
                          </a:solidFill>
                          <a:effectLst/>
                          <a:latin typeface="Arial Rounded MT Bold" panose="020F0704030504030204" pitchFamily="34" charset="0"/>
                        </a:rPr>
                        <a:t>Method of Procurement</a:t>
                      </a:r>
                    </a:p>
                  </a:txBody>
                  <a:tcPr marL="5080" marR="508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algn="ctr" fontAlgn="t"/>
                      <a:r>
                        <a:rPr lang="en-ZA" sz="900" b="1" i="0" u="none" strike="noStrike" dirty="0">
                          <a:solidFill>
                            <a:srgbClr val="000000"/>
                          </a:solidFill>
                          <a:effectLst/>
                          <a:latin typeface="Arial Rounded MT Bold" panose="020F0704030504030204" pitchFamily="34" charset="0"/>
                        </a:rPr>
                        <a:t>Total</a:t>
                      </a:r>
                    </a:p>
                  </a:txBody>
                  <a:tcPr marL="5080" marR="508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1"/>
                  </a:ext>
                </a:extLst>
              </a:tr>
              <a:tr h="197560">
                <a:tc>
                  <a:txBody>
                    <a:bodyPr/>
                    <a:lstStyle/>
                    <a:p>
                      <a:pPr algn="ctr" fontAlgn="ctr"/>
                      <a:r>
                        <a:rPr lang="en-ZA" sz="900" b="1" i="0" u="none" strike="noStrike" dirty="0">
                          <a:solidFill>
                            <a:srgbClr val="000000"/>
                          </a:solidFill>
                          <a:effectLst/>
                          <a:latin typeface="Arial Rounded MT Bold" panose="020F0704030504030204" pitchFamily="34" charset="0"/>
                        </a:rPr>
                        <a:t>1</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Biologica Pharmaceutical (Pty)Ltd</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Mar-20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Rounded MT Bold" panose="020F0704030504030204" pitchFamily="34" charset="0"/>
                        </a:rPr>
                        <a:t>99762</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MAAA0014602</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Surgical Masks</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Deviation (Circular 100)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a:solidFill>
                            <a:srgbClr val="000000"/>
                          </a:solidFill>
                          <a:effectLst/>
                          <a:latin typeface="Arial Rounded MT Bold" panose="020F0704030504030204" pitchFamily="34" charset="0"/>
                        </a:rPr>
                        <a:t>R 13 324.99</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97560">
                <a:tc>
                  <a:txBody>
                    <a:bodyPr/>
                    <a:lstStyle/>
                    <a:p>
                      <a:pPr algn="ctr" fontAlgn="ctr"/>
                      <a:r>
                        <a:rPr lang="en-ZA" sz="900" b="1" i="0" u="none" strike="noStrike" dirty="0">
                          <a:solidFill>
                            <a:srgbClr val="000000"/>
                          </a:solidFill>
                          <a:effectLst/>
                          <a:latin typeface="Arial Rounded MT Bold" panose="020F0704030504030204" pitchFamily="34" charset="0"/>
                        </a:rPr>
                        <a:t>2</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ShutterLock</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Mar-20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a:solidFill>
                            <a:srgbClr val="000000"/>
                          </a:solidFill>
                          <a:effectLst/>
                          <a:latin typeface="Arial Rounded MT Bold" panose="020F0704030504030204" pitchFamily="34" charset="0"/>
                        </a:rPr>
                        <a:t>2757</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MAAA0518138</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Safety Goggle</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smtClean="0">
                          <a:solidFill>
                            <a:srgbClr val="000000"/>
                          </a:solidFill>
                          <a:effectLst/>
                          <a:latin typeface="Arial Rounded MT Bold" panose="020F0704030504030204" pitchFamily="34" charset="0"/>
                        </a:rPr>
                        <a:t>Deviation (internal process)</a:t>
                      </a:r>
                      <a:endParaRPr lang="en-ZA" sz="900" b="0" i="0" u="none" strike="noStrike" dirty="0">
                        <a:solidFill>
                          <a:srgbClr val="000000"/>
                        </a:solidFill>
                        <a:effectLst/>
                        <a:latin typeface="Arial Rounded MT Bold" panose="020F0704030504030204" pitchFamily="34" charset="0"/>
                      </a:endParaRP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a:solidFill>
                            <a:srgbClr val="000000"/>
                          </a:solidFill>
                          <a:effectLst/>
                          <a:latin typeface="Arial Rounded MT Bold" panose="020F0704030504030204" pitchFamily="34" charset="0"/>
                        </a:rPr>
                        <a:t>R 43 912.70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81950">
                <a:tc>
                  <a:txBody>
                    <a:bodyPr/>
                    <a:lstStyle/>
                    <a:p>
                      <a:pPr algn="ctr" fontAlgn="ctr"/>
                      <a:r>
                        <a:rPr lang="en-ZA" sz="900" b="1" i="0" u="none" strike="noStrike" dirty="0">
                          <a:solidFill>
                            <a:srgbClr val="000000"/>
                          </a:solidFill>
                          <a:effectLst/>
                          <a:latin typeface="Arial Rounded MT Bold" panose="020F0704030504030204" pitchFamily="34" charset="0"/>
                        </a:rPr>
                        <a:t>3</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Supra Health Care</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Mar-20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Rounded MT Bold" panose="020F0704030504030204" pitchFamily="34" charset="0"/>
                        </a:rPr>
                        <a:t>6712</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MAAA0035243</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Arial Rounded MT Bold" panose="020F0704030504030204" pitchFamily="34" charset="0"/>
                        </a:rPr>
                        <a:t>Overshoes Non Woven, Surgeon Gown and KN95 Masks</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Deviation (Circular 101)</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a:solidFill>
                            <a:srgbClr val="000000"/>
                          </a:solidFill>
                          <a:effectLst/>
                          <a:latin typeface="Arial Rounded MT Bold" panose="020F0704030504030204" pitchFamily="34" charset="0"/>
                        </a:rPr>
                        <a:t>R 50 010.75</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72925">
                <a:tc>
                  <a:txBody>
                    <a:bodyPr/>
                    <a:lstStyle/>
                    <a:p>
                      <a:pPr algn="ctr" fontAlgn="ctr"/>
                      <a:r>
                        <a:rPr lang="en-ZA" sz="900" b="1" i="0" u="none" strike="noStrike" dirty="0">
                          <a:solidFill>
                            <a:srgbClr val="000000"/>
                          </a:solidFill>
                          <a:effectLst/>
                          <a:latin typeface="Arial Rounded MT Bold" panose="020F0704030504030204" pitchFamily="34" charset="0"/>
                        </a:rPr>
                        <a:t>4</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Allenco Medical &amp; Dental</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Apr-20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Rounded MT Bold" panose="020F0704030504030204" pitchFamily="34" charset="0"/>
                        </a:rPr>
                        <a:t>6723</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MAAA0003731</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Arial Rounded MT Bold" panose="020F0704030504030204" pitchFamily="34" charset="0"/>
                        </a:rPr>
                        <a:t>Masks, Gloves, Masks, Masks, Shields / Visors, Gowns and Coveralls</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Arial Rounded MT Bold" panose="020F0704030504030204" pitchFamily="34" charset="0"/>
                        </a:rPr>
                        <a:t>Deviation (Circular 101)</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a:solidFill>
                            <a:srgbClr val="000000"/>
                          </a:solidFill>
                          <a:effectLst/>
                          <a:latin typeface="Arial Rounded MT Bold" panose="020F0704030504030204" pitchFamily="34" charset="0"/>
                        </a:rPr>
                        <a:t>R 56 407.50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572925">
                <a:tc>
                  <a:txBody>
                    <a:bodyPr/>
                    <a:lstStyle/>
                    <a:p>
                      <a:pPr algn="ctr" fontAlgn="ctr"/>
                      <a:r>
                        <a:rPr lang="en-ZA" sz="900" b="1" i="0" u="none" strike="noStrike" dirty="0">
                          <a:solidFill>
                            <a:srgbClr val="000000"/>
                          </a:solidFill>
                          <a:effectLst/>
                          <a:latin typeface="Arial Rounded MT Bold" panose="020F0704030504030204" pitchFamily="34" charset="0"/>
                        </a:rPr>
                        <a:t>5</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Minatlou Trading</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May-20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Rounded MT Bold" panose="020F0704030504030204" pitchFamily="34" charset="0"/>
                        </a:rPr>
                        <a:t>98706</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MAAA0091821</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Face Masks</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Arial Rounded MT Bold" panose="020F0704030504030204" pitchFamily="34" charset="0"/>
                        </a:rPr>
                        <a:t>Written Quotation Over R 2000 up to R 30 000 [VAT included] </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a:solidFill>
                            <a:srgbClr val="000000"/>
                          </a:solidFill>
                          <a:effectLst/>
                          <a:latin typeface="Arial Rounded MT Bold" panose="020F0704030504030204" pitchFamily="34" charset="0"/>
                        </a:rPr>
                        <a:t>R 20 000.00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190975">
                <a:tc>
                  <a:txBody>
                    <a:bodyPr/>
                    <a:lstStyle/>
                    <a:p>
                      <a:pPr algn="ctr" fontAlgn="ctr"/>
                      <a:r>
                        <a:rPr lang="en-ZA" sz="900" b="1" i="0" u="none" strike="noStrike" dirty="0">
                          <a:solidFill>
                            <a:srgbClr val="000000"/>
                          </a:solidFill>
                          <a:effectLst/>
                          <a:latin typeface="Arial Rounded MT Bold" panose="020F0704030504030204" pitchFamily="34" charset="0"/>
                        </a:rPr>
                        <a:t>6</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Moruledi Projects</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May-20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Rounded MT Bold" panose="020F0704030504030204" pitchFamily="34" charset="0"/>
                        </a:rPr>
                        <a:t>6731</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MAAA0515366</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Air Conditioner assessement</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Request for quotation</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Arial Rounded MT Bold" panose="020F0704030504030204" pitchFamily="34" charset="0"/>
                        </a:rPr>
                        <a:t>R1 920.00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381950">
                <a:tc>
                  <a:txBody>
                    <a:bodyPr/>
                    <a:lstStyle/>
                    <a:p>
                      <a:pPr algn="ctr" fontAlgn="ctr"/>
                      <a:r>
                        <a:rPr lang="en-ZA" sz="900" b="1" i="0" u="none" strike="noStrike" dirty="0">
                          <a:solidFill>
                            <a:srgbClr val="000000"/>
                          </a:solidFill>
                          <a:effectLst/>
                          <a:latin typeface="Arial Rounded MT Bold" panose="020F0704030504030204" pitchFamily="34" charset="0"/>
                        </a:rPr>
                        <a:t>7</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Shenka Distributors CC</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May-20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Rounded MT Bold" panose="020F0704030504030204" pitchFamily="34" charset="0"/>
                        </a:rPr>
                        <a:t>98666</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MAAA0582485</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Arial Rounded MT Bold" panose="020F0704030504030204" pitchFamily="34" charset="0"/>
                        </a:rPr>
                        <a:t>Hand Sanitizer and Empty 500ml Bottles</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Request for quotation</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a:solidFill>
                            <a:srgbClr val="000000"/>
                          </a:solidFill>
                          <a:effectLst/>
                          <a:latin typeface="Arial Rounded MT Bold" panose="020F0704030504030204" pitchFamily="34" charset="0"/>
                        </a:rPr>
                        <a:t>R 9 710.60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381950">
                <a:tc>
                  <a:txBody>
                    <a:bodyPr/>
                    <a:lstStyle/>
                    <a:p>
                      <a:pPr algn="ctr" fontAlgn="ctr"/>
                      <a:r>
                        <a:rPr lang="en-ZA" sz="900" b="1" i="0" u="none" strike="noStrike" dirty="0">
                          <a:solidFill>
                            <a:srgbClr val="000000"/>
                          </a:solidFill>
                          <a:effectLst/>
                          <a:latin typeface="Arial Rounded MT Bold" panose="020F0704030504030204" pitchFamily="34" charset="0"/>
                        </a:rPr>
                        <a:t>8</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Blu Transfuxion Logistics Solutions</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Jun-20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Rounded MT Bold" panose="020F0704030504030204" pitchFamily="34" charset="0"/>
                        </a:rPr>
                        <a:t>418</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MAAA0462564</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Arial Rounded MT Bold" panose="020F0704030504030204" pitchFamily="34" charset="0"/>
                        </a:rPr>
                        <a:t>Hand Sanitizer and Empty 500ml Bottles</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Request for quotation</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a:solidFill>
                            <a:srgbClr val="000000"/>
                          </a:solidFill>
                          <a:effectLst/>
                          <a:latin typeface="Arial Rounded MT Bold" panose="020F0704030504030204" pitchFamily="34" charset="0"/>
                        </a:rPr>
                        <a:t>R 15 226.00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190975">
                <a:tc>
                  <a:txBody>
                    <a:bodyPr/>
                    <a:lstStyle/>
                    <a:p>
                      <a:pPr algn="ctr" fontAlgn="ctr"/>
                      <a:r>
                        <a:rPr lang="en-ZA" sz="900" b="1" i="0" u="none" strike="noStrike" dirty="0">
                          <a:solidFill>
                            <a:srgbClr val="000000"/>
                          </a:solidFill>
                          <a:effectLst/>
                          <a:latin typeface="Arial Rounded MT Bold" panose="020F0704030504030204" pitchFamily="34" charset="0"/>
                        </a:rPr>
                        <a:t>9</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Mukhuva Consulting and Project</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Jun-20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Rounded MT Bold" panose="020F0704030504030204" pitchFamily="34" charset="0"/>
                        </a:rPr>
                        <a:t>6726</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MAAA0559460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Infrared Thermometers</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Request for quotation</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Arial Rounded MT Bold" panose="020F0704030504030204" pitchFamily="34" charset="0"/>
                        </a:rPr>
                        <a:t>R17 250.00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190975">
                <a:tc>
                  <a:txBody>
                    <a:bodyPr/>
                    <a:lstStyle/>
                    <a:p>
                      <a:pPr algn="ctr" fontAlgn="ctr"/>
                      <a:r>
                        <a:rPr lang="en-ZA" sz="900" b="1" i="0" u="none" strike="noStrike" dirty="0">
                          <a:solidFill>
                            <a:srgbClr val="000000"/>
                          </a:solidFill>
                          <a:effectLst/>
                          <a:latin typeface="Arial Rounded MT Bold" panose="020F0704030504030204" pitchFamily="34" charset="0"/>
                        </a:rPr>
                        <a:t>10</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err="1">
                          <a:solidFill>
                            <a:srgbClr val="000000"/>
                          </a:solidFill>
                          <a:effectLst/>
                          <a:latin typeface="Arial Rounded MT Bold" panose="020F0704030504030204" pitchFamily="34" charset="0"/>
                        </a:rPr>
                        <a:t>Mootlwana</a:t>
                      </a:r>
                      <a:r>
                        <a:rPr lang="en-ZA" sz="900" b="0" i="0" u="none" strike="noStrike" dirty="0">
                          <a:solidFill>
                            <a:srgbClr val="000000"/>
                          </a:solidFill>
                          <a:effectLst/>
                          <a:latin typeface="Arial Rounded MT Bold" panose="020F0704030504030204" pitchFamily="34" charset="0"/>
                        </a:rPr>
                        <a:t> Business Enterprise</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Arial Rounded MT Bold" panose="020F0704030504030204" pitchFamily="34" charset="0"/>
                        </a:rPr>
                        <a:t>Jun-20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Rounded MT Bold" panose="020F0704030504030204" pitchFamily="34" charset="0"/>
                        </a:rPr>
                        <a:t>6735</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MAAA0673604</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Empty 500ml Bottles</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Request for quotation</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Arial Rounded MT Bold" panose="020F0704030504030204" pitchFamily="34" charset="0"/>
                        </a:rPr>
                        <a:t>R3 104.40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190975">
                <a:tc>
                  <a:txBody>
                    <a:bodyPr/>
                    <a:lstStyle/>
                    <a:p>
                      <a:pPr algn="ctr" fontAlgn="ctr"/>
                      <a:r>
                        <a:rPr lang="en-ZA" sz="900" b="1" i="0" u="none" strike="noStrike">
                          <a:solidFill>
                            <a:srgbClr val="000000"/>
                          </a:solidFill>
                          <a:effectLst/>
                          <a:latin typeface="Arial Rounded MT Bold" panose="020F0704030504030204" pitchFamily="34" charset="0"/>
                        </a:rPr>
                        <a:t>11</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Molale Properties</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a:solidFill>
                            <a:srgbClr val="000000"/>
                          </a:solidFill>
                          <a:effectLst/>
                          <a:latin typeface="Arial Rounded MT Bold" panose="020F0704030504030204" pitchFamily="34" charset="0"/>
                        </a:rPr>
                        <a:t>Jun-20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Rounded MT Bold" panose="020F0704030504030204" pitchFamily="34" charset="0"/>
                        </a:rPr>
                        <a:t>612</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Arial Rounded MT Bold" panose="020F0704030504030204" pitchFamily="34" charset="0"/>
                        </a:rPr>
                        <a:t>MAAA0765518</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Arial Rounded MT Bold" panose="020F0704030504030204" pitchFamily="34" charset="0"/>
                        </a:rPr>
                        <a:t>Vacuum Cleaner</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Arial Rounded MT Bold" panose="020F0704030504030204" pitchFamily="34" charset="0"/>
                        </a:rPr>
                        <a:t>Request for quotation</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Arial Rounded MT Bold" panose="020F0704030504030204" pitchFamily="34" charset="0"/>
                        </a:rPr>
                        <a:t>R7 000.00</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197560">
                <a:tc>
                  <a:txBody>
                    <a:bodyPr/>
                    <a:lstStyle/>
                    <a:p>
                      <a:pPr algn="l" fontAlgn="b"/>
                      <a:endParaRPr lang="en-ZA" sz="900" b="0" i="0" u="none" strike="noStrike">
                        <a:solidFill>
                          <a:srgbClr val="000000"/>
                        </a:solidFill>
                        <a:effectLst/>
                        <a:latin typeface="Arial Rounded MT Bold" panose="020F0704030504030204" pitchFamily="34" charset="0"/>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a:solidFill>
                          <a:srgbClr val="000000"/>
                        </a:solidFill>
                        <a:effectLst/>
                        <a:latin typeface="Arial Rounded MT Bold" panose="020F0704030504030204" pitchFamily="34" charset="0"/>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a:solidFill>
                          <a:srgbClr val="000000"/>
                        </a:solidFill>
                        <a:effectLst/>
                        <a:latin typeface="Arial Rounded MT Bold" panose="020F0704030504030204" pitchFamily="34" charset="0"/>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a:solidFill>
                          <a:srgbClr val="000000"/>
                        </a:solidFill>
                        <a:effectLst/>
                        <a:latin typeface="Arial Rounded MT Bold" panose="020F0704030504030204" pitchFamily="34" charset="0"/>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a:solidFill>
                          <a:srgbClr val="000000"/>
                        </a:solidFill>
                        <a:effectLst/>
                        <a:latin typeface="Arial Rounded MT Bold" panose="020F0704030504030204" pitchFamily="34" charset="0"/>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a:solidFill>
                          <a:srgbClr val="000000"/>
                        </a:solidFill>
                        <a:effectLst/>
                        <a:latin typeface="Arial Rounded MT Bold" panose="020F0704030504030204" pitchFamily="34" charset="0"/>
                      </a:endParaRPr>
                    </a:p>
                  </a:txBody>
                  <a:tcPr marL="5080" marR="5080" marT="508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1" i="0" u="none" strike="noStrike">
                          <a:solidFill>
                            <a:srgbClr val="000000"/>
                          </a:solidFill>
                          <a:effectLst/>
                          <a:latin typeface="Arial Rounded MT Bold" panose="020F0704030504030204" pitchFamily="34" charset="0"/>
                        </a:rPr>
                        <a:t>Total</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900" b="1" i="0" u="sng" strike="noStrike" dirty="0">
                          <a:solidFill>
                            <a:srgbClr val="000000"/>
                          </a:solidFill>
                          <a:effectLst/>
                          <a:latin typeface="Arial Rounded MT Bold" panose="020F0704030504030204" pitchFamily="34" charset="0"/>
                        </a:rPr>
                        <a:t>R 237 866.94</a:t>
                      </a:r>
                    </a:p>
                  </a:txBody>
                  <a:tcPr marL="5080" marR="5080" marT="5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483152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lstStyle/>
          <a:p>
            <a:r>
              <a:rPr lang="en-US" sz="2400" dirty="0"/>
              <a:t>Breakdown of the UIFW and consequence management</a:t>
            </a:r>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971600" y="1152077"/>
            <a:ext cx="6788944" cy="4525963"/>
          </a:xfrm>
        </p:spPr>
      </p:pic>
    </p:spTree>
    <p:extLst>
      <p:ext uri="{BB962C8B-B14F-4D97-AF65-F5344CB8AC3E}">
        <p14:creationId xmlns:p14="http://schemas.microsoft.com/office/powerpoint/2010/main" xmlns="" val="1380664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06090"/>
          </a:xfrm>
        </p:spPr>
        <p:txBody>
          <a:bodyPr/>
          <a:lstStyle/>
          <a:p>
            <a:r>
              <a:rPr lang="en-ZA" sz="2800" dirty="0"/>
              <a:t>Breakdown of the UIFW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0022915"/>
              </p:ext>
            </p:extLst>
          </p:nvPr>
        </p:nvGraphicFramePr>
        <p:xfrm>
          <a:off x="179512" y="404664"/>
          <a:ext cx="8784977" cy="5261592"/>
        </p:xfrm>
        <a:graphic>
          <a:graphicData uri="http://schemas.openxmlformats.org/drawingml/2006/table">
            <a:tbl>
              <a:tblPr/>
              <a:tblGrid>
                <a:gridCol w="648072">
                  <a:extLst>
                    <a:ext uri="{9D8B030D-6E8A-4147-A177-3AD203B41FA5}">
                      <a16:colId xmlns:a16="http://schemas.microsoft.com/office/drawing/2014/main" xmlns="" val="20000"/>
                    </a:ext>
                  </a:extLst>
                </a:gridCol>
                <a:gridCol w="1171884">
                  <a:extLst>
                    <a:ext uri="{9D8B030D-6E8A-4147-A177-3AD203B41FA5}">
                      <a16:colId xmlns:a16="http://schemas.microsoft.com/office/drawing/2014/main" xmlns="" val="20001"/>
                    </a:ext>
                  </a:extLst>
                </a:gridCol>
                <a:gridCol w="1132372">
                  <a:extLst>
                    <a:ext uri="{9D8B030D-6E8A-4147-A177-3AD203B41FA5}">
                      <a16:colId xmlns:a16="http://schemas.microsoft.com/office/drawing/2014/main" xmlns="" val="20002"/>
                    </a:ext>
                  </a:extLst>
                </a:gridCol>
                <a:gridCol w="1179463">
                  <a:extLst>
                    <a:ext uri="{9D8B030D-6E8A-4147-A177-3AD203B41FA5}">
                      <a16:colId xmlns:a16="http://schemas.microsoft.com/office/drawing/2014/main" xmlns="" val="20003"/>
                    </a:ext>
                  </a:extLst>
                </a:gridCol>
                <a:gridCol w="1859307">
                  <a:extLst>
                    <a:ext uri="{9D8B030D-6E8A-4147-A177-3AD203B41FA5}">
                      <a16:colId xmlns:a16="http://schemas.microsoft.com/office/drawing/2014/main" xmlns="" val="20004"/>
                    </a:ext>
                  </a:extLst>
                </a:gridCol>
                <a:gridCol w="2793879">
                  <a:extLst>
                    <a:ext uri="{9D8B030D-6E8A-4147-A177-3AD203B41FA5}">
                      <a16:colId xmlns:a16="http://schemas.microsoft.com/office/drawing/2014/main" xmlns="" val="20005"/>
                    </a:ext>
                  </a:extLst>
                </a:gridCol>
              </a:tblGrid>
              <a:tr h="513777">
                <a:tc gridSpan="5">
                  <a:txBody>
                    <a:bodyPr/>
                    <a:lstStyle/>
                    <a:p>
                      <a:pPr algn="l" fontAlgn="b"/>
                      <a:r>
                        <a:rPr lang="en-ZA" sz="1000" b="1" i="0" u="none" strike="noStrike" dirty="0">
                          <a:solidFill>
                            <a:srgbClr val="000000"/>
                          </a:solidFill>
                          <a:effectLst/>
                          <a:latin typeface="Arial Rounded MT Bold" panose="020F0704030504030204" pitchFamily="34" charset="0"/>
                        </a:rPr>
                        <a:t>Unauthorized Expenditure</a:t>
                      </a:r>
                    </a:p>
                  </a:txBody>
                  <a:tcPr marL="4683" marR="4683" marT="468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ZA" sz="800" b="0" i="0" u="none" strike="noStrike" dirty="0">
                        <a:solidFill>
                          <a:srgbClr val="000000"/>
                        </a:solidFill>
                        <a:effectLst/>
                        <a:latin typeface="Calibri" panose="020F0502020204030204" pitchFamily="34" charset="0"/>
                      </a:endParaRPr>
                    </a:p>
                  </a:txBody>
                  <a:tcPr marL="4683" marR="4683" marT="468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ZA" sz="800" b="0" i="0" u="none" strike="noStrike" dirty="0">
                        <a:solidFill>
                          <a:srgbClr val="000000"/>
                        </a:solidFill>
                        <a:effectLst/>
                        <a:latin typeface="Calibri" panose="020F0502020204030204" pitchFamily="34" charset="0"/>
                      </a:endParaRPr>
                    </a:p>
                  </a:txBody>
                  <a:tcPr marL="4683" marR="4683" marT="468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ZA" sz="800" b="0" i="0" u="none" strike="noStrike" dirty="0">
                        <a:solidFill>
                          <a:srgbClr val="000000"/>
                        </a:solidFill>
                        <a:effectLst/>
                        <a:latin typeface="Calibri" panose="020F0502020204030204" pitchFamily="34" charset="0"/>
                      </a:endParaRPr>
                    </a:p>
                  </a:txBody>
                  <a:tcPr marL="4683" marR="4683" marT="468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ZA" sz="800" b="0" i="0" u="none" strike="noStrike" dirty="0">
                        <a:solidFill>
                          <a:srgbClr val="000000"/>
                        </a:solidFill>
                        <a:effectLst/>
                        <a:latin typeface="Calibri" panose="020F0502020204030204" pitchFamily="34" charset="0"/>
                      </a:endParaRPr>
                    </a:p>
                  </a:txBody>
                  <a:tcPr marL="4683" marR="4683" marT="46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solidFill>
                          <a:srgbClr val="000000"/>
                        </a:solidFill>
                        <a:effectLst/>
                        <a:latin typeface="Arial Rounded MT Bold" panose="020F0704030504030204" pitchFamily="34" charset="0"/>
                      </a:endParaRPr>
                    </a:p>
                  </a:txBody>
                  <a:tcPr marL="4683" marR="4683" marT="468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3943">
                <a:tc>
                  <a:txBody>
                    <a:bodyPr/>
                    <a:lstStyle/>
                    <a:p>
                      <a:pPr algn="l" fontAlgn="b"/>
                      <a:r>
                        <a:rPr lang="en-ZA" sz="1000" b="1" i="0" u="none" strike="noStrike" dirty="0">
                          <a:solidFill>
                            <a:srgbClr val="000000"/>
                          </a:solidFill>
                          <a:effectLst/>
                          <a:latin typeface="Arial Rounded MT Bold" panose="020F0704030504030204" pitchFamily="34" charset="0"/>
                        </a:rPr>
                        <a:t>Year</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00" b="1" i="0" u="none" strike="noStrike">
                          <a:solidFill>
                            <a:srgbClr val="000000"/>
                          </a:solidFill>
                          <a:effectLst/>
                          <a:latin typeface="Arial Rounded MT Bold" panose="020F0704030504030204" pitchFamily="34" charset="0"/>
                        </a:rPr>
                        <a:t>Description</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00" b="1" i="0" u="none" strike="noStrike">
                          <a:solidFill>
                            <a:srgbClr val="000000"/>
                          </a:solidFill>
                          <a:effectLst/>
                          <a:latin typeface="Arial Rounded MT Bold" panose="020F0704030504030204" pitchFamily="34" charset="0"/>
                        </a:rPr>
                        <a:t>Amount</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00" b="1" i="0" u="none" strike="noStrike">
                          <a:solidFill>
                            <a:srgbClr val="000000"/>
                          </a:solidFill>
                          <a:effectLst/>
                          <a:latin typeface="Arial Rounded MT Bold" panose="020F0704030504030204" pitchFamily="34" charset="0"/>
                        </a:rPr>
                        <a:t>Reasons</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00" b="1" i="0" u="none" strike="noStrike">
                          <a:solidFill>
                            <a:srgbClr val="000000"/>
                          </a:solidFill>
                          <a:effectLst/>
                          <a:latin typeface="Arial Rounded MT Bold" panose="020F0704030504030204" pitchFamily="34" charset="0"/>
                        </a:rPr>
                        <a:t> MPAC recommendations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00" b="1" i="0" u="none" strike="noStrike" dirty="0" smtClean="0">
                          <a:solidFill>
                            <a:srgbClr val="000000"/>
                          </a:solidFill>
                          <a:effectLst/>
                          <a:latin typeface="Arial Rounded MT Bold" panose="020F0704030504030204" pitchFamily="34" charset="0"/>
                        </a:rPr>
                        <a:t>Remedial</a:t>
                      </a:r>
                      <a:r>
                        <a:rPr lang="en-ZA" sz="1000" b="1" i="0" u="none" strike="noStrike" baseline="0" dirty="0" smtClean="0">
                          <a:solidFill>
                            <a:srgbClr val="000000"/>
                          </a:solidFill>
                          <a:effectLst/>
                          <a:latin typeface="Arial Rounded MT Bold" panose="020F0704030504030204" pitchFamily="34" charset="0"/>
                        </a:rPr>
                        <a:t> actions</a:t>
                      </a:r>
                      <a:r>
                        <a:rPr lang="en-ZA" sz="1000" b="1" i="0" u="none" strike="noStrike" dirty="0" smtClean="0">
                          <a:solidFill>
                            <a:srgbClr val="000000"/>
                          </a:solidFill>
                          <a:effectLst/>
                          <a:latin typeface="Arial Rounded MT Bold" panose="020F0704030504030204" pitchFamily="34" charset="0"/>
                        </a:rPr>
                        <a:t> </a:t>
                      </a:r>
                      <a:endParaRPr lang="en-ZA" sz="1000" b="1" i="0" u="none" strike="noStrike" dirty="0">
                        <a:solidFill>
                          <a:srgbClr val="000000"/>
                        </a:solidFill>
                        <a:effectLst/>
                        <a:latin typeface="Arial Rounded MT Bold" panose="020F0704030504030204" pitchFamily="34" charset="0"/>
                      </a:endParaRP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1"/>
                  </a:ext>
                </a:extLst>
              </a:tr>
              <a:tr h="2095535">
                <a:tc>
                  <a:txBody>
                    <a:bodyPr/>
                    <a:lstStyle/>
                    <a:p>
                      <a:pPr algn="l" fontAlgn="b"/>
                      <a:r>
                        <a:rPr lang="en-ZA" sz="1000" b="0" i="0" u="none" strike="noStrike" dirty="0">
                          <a:solidFill>
                            <a:srgbClr val="000000"/>
                          </a:solidFill>
                          <a:effectLst/>
                          <a:latin typeface="Arial Rounded MT Bold" panose="020F0704030504030204" pitchFamily="34" charset="0"/>
                        </a:rPr>
                        <a:t>2018/19</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Rounded MT Bold" panose="020F0704030504030204" pitchFamily="34" charset="0"/>
                        </a:rPr>
                        <a:t>Over spending on actual expenditure vs budgeted expenditure</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Rounded MT Bold" panose="020F0704030504030204" pitchFamily="34" charset="0"/>
                        </a:rPr>
                        <a:t>         51 137 625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Investments held with VBS Bank amounting to R76 million were impaired. Impairment loss was not budgeted for.</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Rounded MT Bold" panose="020F0704030504030204" pitchFamily="34" charset="0"/>
                        </a:rPr>
                        <a:t>That the Council should align itself with the Deloitte and Touché report including COGTA forensic report as the matter is sub judice. That a similar approach that Merafong City Local Municipality has taken in terms of VBS saga should also be implemented in West Rand District Municipality, i.e. ‘report the matter to the South African Police Service.</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Following the implementation of this resolution, the municipality became aware that a case was already opened with SAPS. CAS. </a:t>
                      </a:r>
                      <a:r>
                        <a:rPr lang="en-US" sz="1000" b="0" i="0" u="none" strike="noStrike" dirty="0" smtClean="0">
                          <a:solidFill>
                            <a:srgbClr val="000000"/>
                          </a:solidFill>
                          <a:effectLst/>
                          <a:latin typeface="Arial Rounded MT Bold" panose="020F0704030504030204" pitchFamily="34" charset="0"/>
                        </a:rPr>
                        <a:t>1/06/2019. </a:t>
                      </a:r>
                      <a:r>
                        <a:rPr lang="en-US" sz="1000" b="0" i="0" u="none" strike="noStrike" dirty="0">
                          <a:solidFill>
                            <a:srgbClr val="000000"/>
                          </a:solidFill>
                          <a:effectLst/>
                          <a:latin typeface="Arial Rounded MT Bold" panose="020F0704030504030204" pitchFamily="34" charset="0"/>
                        </a:rPr>
                        <a:t>The municipality was informed that the matter has been taken over by National Office. They first approached the Municipality for the affidavit on 16 May 2019. They took the affidavit on the 20 June 2019. The case number then became </a:t>
                      </a:r>
                      <a:r>
                        <a:rPr lang="en-US" sz="1000" b="0" i="0" u="none" strike="noStrike" dirty="0" smtClean="0">
                          <a:solidFill>
                            <a:srgbClr val="000000"/>
                          </a:solidFill>
                          <a:effectLst/>
                          <a:latin typeface="Arial Rounded MT Bold" panose="020F0704030504030204" pitchFamily="34" charset="0"/>
                        </a:rPr>
                        <a:t>CAS.</a:t>
                      </a:r>
                      <a:r>
                        <a:rPr lang="en-US" sz="1000" b="0" i="0" u="none" strike="noStrike" baseline="0" dirty="0" smtClean="0">
                          <a:solidFill>
                            <a:srgbClr val="000000"/>
                          </a:solidFill>
                          <a:effectLst/>
                          <a:latin typeface="Arial Rounded MT Bold" panose="020F0704030504030204" pitchFamily="34" charset="0"/>
                        </a:rPr>
                        <a:t> </a:t>
                      </a:r>
                      <a:r>
                        <a:rPr lang="en-US" sz="1000" b="0" i="0" u="none" strike="noStrike" dirty="0" smtClean="0">
                          <a:solidFill>
                            <a:srgbClr val="000000"/>
                          </a:solidFill>
                          <a:effectLst/>
                          <a:latin typeface="Arial Rounded MT Bold" panose="020F0704030504030204" pitchFamily="34" charset="0"/>
                        </a:rPr>
                        <a:t>414/02/2020. </a:t>
                      </a:r>
                      <a:r>
                        <a:rPr lang="en-US" sz="1000" b="0" i="0" u="none" strike="noStrike" dirty="0">
                          <a:solidFill>
                            <a:srgbClr val="000000"/>
                          </a:solidFill>
                          <a:effectLst/>
                          <a:latin typeface="Arial Rounded MT Bold" panose="020F0704030504030204" pitchFamily="34" charset="0"/>
                        </a:rPr>
                        <a:t>Subsequent to the MPAC meeting a follow up was made with the Officer (Col Josiah) who confirmed that the Case number starting with </a:t>
                      </a:r>
                      <a:r>
                        <a:rPr lang="en-US" sz="1000" b="0" i="0" u="none" strike="noStrike" dirty="0" smtClean="0">
                          <a:solidFill>
                            <a:srgbClr val="000000"/>
                          </a:solidFill>
                          <a:effectLst/>
                          <a:latin typeface="Arial Rounded MT Bold" panose="020F0704030504030204" pitchFamily="34" charset="0"/>
                        </a:rPr>
                        <a:t>1/06/2019 </a:t>
                      </a:r>
                      <a:r>
                        <a:rPr lang="en-US" sz="1000" b="0" i="0" u="none" strike="noStrike" dirty="0">
                          <a:solidFill>
                            <a:srgbClr val="000000"/>
                          </a:solidFill>
                          <a:effectLst/>
                          <a:latin typeface="Arial Rounded MT Bold" panose="020F0704030504030204" pitchFamily="34" charset="0"/>
                        </a:rPr>
                        <a:t>has been replaced with a fresh case number </a:t>
                      </a:r>
                      <a:r>
                        <a:rPr lang="en-US" sz="1000" b="0" i="0" u="none" strike="noStrike" dirty="0" smtClean="0">
                          <a:solidFill>
                            <a:srgbClr val="000000"/>
                          </a:solidFill>
                          <a:effectLst/>
                          <a:latin typeface="Arial Rounded MT Bold" panose="020F0704030504030204" pitchFamily="34" charset="0"/>
                        </a:rPr>
                        <a:t>414/02/2020.</a:t>
                      </a:r>
                      <a:endParaRPr lang="en-US" sz="1000" b="0" i="0" u="none" strike="noStrike" dirty="0">
                        <a:solidFill>
                          <a:srgbClr val="000000"/>
                        </a:solidFill>
                        <a:effectLst/>
                        <a:latin typeface="Arial Rounded MT Bold" panose="020F0704030504030204" pitchFamily="34" charset="0"/>
                      </a:endParaRP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51356">
                <a:tc>
                  <a:txBody>
                    <a:bodyPr/>
                    <a:lstStyle/>
                    <a:p>
                      <a:pPr algn="l" fontAlgn="b"/>
                      <a:r>
                        <a:rPr lang="en-ZA" sz="1000" b="0" i="0" u="none" strike="noStrike" dirty="0">
                          <a:solidFill>
                            <a:srgbClr val="000000"/>
                          </a:solidFill>
                          <a:effectLst/>
                          <a:latin typeface="Arial Rounded MT Bold" panose="020F0704030504030204" pitchFamily="34" charset="0"/>
                        </a:rPr>
                        <a:t>2019/20</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Conditional grants </a:t>
                      </a:r>
                      <a:r>
                        <a:rPr lang="en-US" sz="1000" b="0" i="0" u="none" strike="noStrike" dirty="0" smtClean="0">
                          <a:solidFill>
                            <a:srgbClr val="000000"/>
                          </a:solidFill>
                          <a:effectLst/>
                          <a:latin typeface="Arial Rounded MT Bold" panose="020F0704030504030204" pitchFamily="34" charset="0"/>
                        </a:rPr>
                        <a:t>not </a:t>
                      </a:r>
                      <a:r>
                        <a:rPr lang="en-US" sz="1000" b="0" i="0" u="none" strike="noStrike" dirty="0">
                          <a:solidFill>
                            <a:srgbClr val="000000"/>
                          </a:solidFill>
                          <a:effectLst/>
                          <a:latin typeface="Arial Rounded MT Bold" panose="020F0704030504030204" pitchFamily="34" charset="0"/>
                        </a:rPr>
                        <a:t>supported by cash </a:t>
                      </a:r>
                      <a:r>
                        <a:rPr lang="en-US" sz="1000" b="0" i="0" u="none" strike="noStrike" dirty="0" smtClean="0">
                          <a:solidFill>
                            <a:srgbClr val="000000"/>
                          </a:solidFill>
                          <a:effectLst/>
                          <a:latin typeface="Arial Rounded MT Bold" panose="020F0704030504030204" pitchFamily="34" charset="0"/>
                        </a:rPr>
                        <a:t>available at the </a:t>
                      </a:r>
                      <a:r>
                        <a:rPr lang="en-US" sz="1000" b="0" i="0" u="none" strike="noStrike" dirty="0">
                          <a:solidFill>
                            <a:srgbClr val="000000"/>
                          </a:solidFill>
                          <a:effectLst/>
                          <a:latin typeface="Arial Rounded MT Bold" panose="020F0704030504030204" pitchFamily="34" charset="0"/>
                        </a:rPr>
                        <a:t>reporting date</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Rounded MT Bold" panose="020F0704030504030204" pitchFamily="34" charset="0"/>
                        </a:rPr>
                        <a:t>         28 871 695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Rounded MT Bold" panose="020F0704030504030204" pitchFamily="34" charset="0"/>
                        </a:rPr>
                        <a:t>Municipality did not have sufficient cash ring-fenced in its bank accounts to support unspent grants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effectLst/>
                          <a:latin typeface="Arial Rounded MT Bold" panose="020F0704030504030204" pitchFamily="34" charset="0"/>
                        </a:rPr>
                        <a:t>Unauthorized </a:t>
                      </a:r>
                      <a:r>
                        <a:rPr lang="en-US" sz="1000" b="0" i="0" u="none" strike="noStrike" dirty="0">
                          <a:solidFill>
                            <a:srgbClr val="000000"/>
                          </a:solidFill>
                          <a:effectLst/>
                          <a:latin typeface="Arial Rounded MT Bold" panose="020F0704030504030204" pitchFamily="34" charset="0"/>
                        </a:rPr>
                        <a:t>Expenditure of R28 871 695 as at 30 June 2019 be written off.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effectLst/>
                          <a:latin typeface="Arial Rounded MT Bold" panose="020F0704030504030204" pitchFamily="34" charset="0"/>
                        </a:rPr>
                        <a:t>The municipality opened a </a:t>
                      </a:r>
                      <a:r>
                        <a:rPr lang="en-US" sz="1000" b="0" i="0" u="none" strike="noStrike" dirty="0">
                          <a:solidFill>
                            <a:srgbClr val="000000"/>
                          </a:solidFill>
                          <a:effectLst/>
                          <a:latin typeface="Arial Rounded MT Bold" panose="020F0704030504030204" pitchFamily="34" charset="0"/>
                        </a:rPr>
                        <a:t>call account available on </a:t>
                      </a:r>
                      <a:r>
                        <a:rPr lang="en-US" sz="1000" b="0" i="0" u="none" strike="noStrike" dirty="0" smtClean="0">
                          <a:solidFill>
                            <a:srgbClr val="000000"/>
                          </a:solidFill>
                          <a:effectLst/>
                          <a:latin typeface="Arial Rounded MT Bold" panose="020F0704030504030204" pitchFamily="34" charset="0"/>
                        </a:rPr>
                        <a:t>demand with FNB bank </a:t>
                      </a:r>
                      <a:r>
                        <a:rPr lang="en-US" sz="1000" b="0" i="0" u="none" strike="noStrike" dirty="0">
                          <a:solidFill>
                            <a:srgbClr val="000000"/>
                          </a:solidFill>
                          <a:effectLst/>
                          <a:latin typeface="Arial Rounded MT Bold" panose="020F0704030504030204" pitchFamily="34" charset="0"/>
                        </a:rPr>
                        <a:t>to ring-fence conditional grants</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50062">
                <a:tc>
                  <a:txBody>
                    <a:bodyPr/>
                    <a:lstStyle/>
                    <a:p>
                      <a:pPr algn="l" fontAlgn="b"/>
                      <a:r>
                        <a:rPr lang="en-ZA" sz="1000" b="0" i="0" u="none" strike="noStrike" dirty="0">
                          <a:solidFill>
                            <a:srgbClr val="000000"/>
                          </a:solidFill>
                          <a:effectLst/>
                          <a:latin typeface="Arial Rounded MT Bold" panose="020F0704030504030204" pitchFamily="34" charset="0"/>
                        </a:rPr>
                        <a:t>2020/21</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smtClean="0">
                          <a:solidFill>
                            <a:srgbClr val="000000"/>
                          </a:solidFill>
                          <a:effectLst/>
                          <a:latin typeface="Arial Rounded MT Bold" panose="020F0704030504030204" pitchFamily="34" charset="0"/>
                        </a:rPr>
                        <a:t>Operational expenses </a:t>
                      </a:r>
                      <a:r>
                        <a:rPr lang="en-ZA" sz="1000" b="0" i="0" u="none" strike="noStrike" dirty="0">
                          <a:solidFill>
                            <a:srgbClr val="000000"/>
                          </a:solidFill>
                          <a:effectLst/>
                          <a:latin typeface="Arial Rounded MT Bold" panose="020F0704030504030204" pitchFamily="34" charset="0"/>
                        </a:rPr>
                        <a:t>for Fire </a:t>
                      </a:r>
                      <a:r>
                        <a:rPr lang="en-ZA" sz="1000" b="0" i="0" u="none" strike="noStrike" dirty="0" smtClean="0">
                          <a:solidFill>
                            <a:srgbClr val="000000"/>
                          </a:solidFill>
                          <a:effectLst/>
                          <a:latin typeface="Arial Rounded MT Bold" panose="020F0704030504030204" pitchFamily="34" charset="0"/>
                        </a:rPr>
                        <a:t>brigade services for</a:t>
                      </a:r>
                      <a:r>
                        <a:rPr lang="en-ZA" sz="1000" b="0" i="0" u="none" strike="noStrike" baseline="0" dirty="0" smtClean="0">
                          <a:solidFill>
                            <a:srgbClr val="000000"/>
                          </a:solidFill>
                          <a:effectLst/>
                          <a:latin typeface="Arial Rounded MT Bold" panose="020F0704030504030204" pitchFamily="34" charset="0"/>
                        </a:rPr>
                        <a:t> October and November 2019</a:t>
                      </a:r>
                      <a:endParaRPr lang="en-ZA" sz="1000" b="0" i="0" u="none" strike="noStrike" dirty="0">
                        <a:solidFill>
                          <a:srgbClr val="000000"/>
                        </a:solidFill>
                        <a:effectLst/>
                        <a:latin typeface="Arial Rounded MT Bold" panose="020F0704030504030204" pitchFamily="34" charset="0"/>
                      </a:endParaRP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Rounded MT Bold" panose="020F0704030504030204" pitchFamily="34" charset="0"/>
                        </a:rPr>
                        <a:t>         28 176 572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Implementation of MFRP to remove unfunded mandates from the budget</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effectLst/>
                          <a:latin typeface="Arial Rounded MT Bold" panose="020F0704030504030204" pitchFamily="34" charset="0"/>
                        </a:rPr>
                        <a:t>Current </a:t>
                      </a:r>
                      <a:r>
                        <a:rPr lang="en-US" sz="1000" b="0" i="0" u="none" strike="noStrike" dirty="0">
                          <a:solidFill>
                            <a:srgbClr val="000000"/>
                          </a:solidFill>
                          <a:effectLst/>
                          <a:latin typeface="Arial Rounded MT Bold" panose="020F0704030504030204" pitchFamily="34" charset="0"/>
                        </a:rPr>
                        <a:t>structure be reviewed in line with the Human capital available and this must be done during adjustment budget process and unauthorized expenditure be written off. </a:t>
                      </a: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Adjustment budget process to include unfunded mandates. </a:t>
                      </a:r>
                      <a:r>
                        <a:rPr lang="en-US" sz="1000" b="0" i="0" u="none" strike="noStrike" baseline="0" dirty="0" smtClean="0">
                          <a:solidFill>
                            <a:srgbClr val="000000"/>
                          </a:solidFill>
                          <a:effectLst/>
                          <a:latin typeface="Arial Rounded MT Bold" panose="020F0704030504030204" pitchFamily="34" charset="0"/>
                        </a:rPr>
                        <a:t>Application for review of unfunded mandates in terms of section 87 of Municipal Structures Act</a:t>
                      </a:r>
                      <a:endParaRPr lang="en-US" sz="1000" b="0" i="0" u="none" strike="noStrike" dirty="0">
                        <a:solidFill>
                          <a:srgbClr val="000000"/>
                        </a:solidFill>
                        <a:effectLst/>
                        <a:latin typeface="Arial Rounded MT Bold" panose="020F0704030504030204" pitchFamily="34" charset="0"/>
                      </a:endParaRPr>
                    </a:p>
                  </a:txBody>
                  <a:tcPr marL="4683" marR="4683" marT="46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9874">
                <a:tc>
                  <a:txBody>
                    <a:bodyPr/>
                    <a:lstStyle/>
                    <a:p>
                      <a:pPr algn="l" fontAlgn="b"/>
                      <a:endParaRPr lang="en-ZA" sz="1000" b="0" i="0" u="none" strike="noStrike" dirty="0">
                        <a:solidFill>
                          <a:srgbClr val="000000"/>
                        </a:solidFill>
                        <a:effectLst/>
                        <a:latin typeface="Arial Rounded MT Bold" panose="020F0704030504030204" pitchFamily="34" charset="0"/>
                      </a:endParaRPr>
                    </a:p>
                  </a:txBody>
                  <a:tcPr marL="4683" marR="4683" marT="4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solidFill>
                          <a:srgbClr val="000000"/>
                        </a:solidFill>
                        <a:effectLst/>
                        <a:latin typeface="Arial Rounded MT Bold" panose="020F0704030504030204" pitchFamily="34" charset="0"/>
                      </a:endParaRPr>
                    </a:p>
                  </a:txBody>
                  <a:tcPr marL="4683" marR="4683" marT="4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1" i="0" u="none" strike="noStrike" dirty="0">
                          <a:solidFill>
                            <a:srgbClr val="000000"/>
                          </a:solidFill>
                          <a:effectLst/>
                          <a:latin typeface="Arial Rounded MT Bold" panose="020F0704030504030204" pitchFamily="34" charset="0"/>
                        </a:rPr>
                        <a:t>      108 185 892 </a:t>
                      </a:r>
                    </a:p>
                  </a:txBody>
                  <a:tcPr marL="4683" marR="4683" marT="4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solidFill>
                          <a:srgbClr val="000000"/>
                        </a:solidFill>
                        <a:effectLst/>
                        <a:latin typeface="Arial Rounded MT Bold" panose="020F0704030504030204" pitchFamily="34" charset="0"/>
                      </a:endParaRPr>
                    </a:p>
                  </a:txBody>
                  <a:tcPr marL="4683" marR="4683" marT="4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solidFill>
                          <a:srgbClr val="000000"/>
                        </a:solidFill>
                        <a:effectLst/>
                        <a:latin typeface="Arial Rounded MT Bold" panose="020F0704030504030204" pitchFamily="34" charset="0"/>
                      </a:endParaRPr>
                    </a:p>
                  </a:txBody>
                  <a:tcPr marL="4683" marR="4683" marT="4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solidFill>
                          <a:srgbClr val="000000"/>
                        </a:solidFill>
                        <a:effectLst/>
                        <a:latin typeface="Arial Rounded MT Bold" panose="020F0704030504030204" pitchFamily="34" charset="0"/>
                      </a:endParaRPr>
                    </a:p>
                  </a:txBody>
                  <a:tcPr marL="4683" marR="4683" marT="468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092554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p>
            <a:r>
              <a:rPr lang="en-ZA" sz="2800" dirty="0"/>
              <a:t>Breakdown of the UIFW </a:t>
            </a:r>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908720"/>
            <a:ext cx="8928992" cy="47133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530" dirty="0" smtClean="0">
              <a:latin typeface="Calibri Light" panose="020F0302020204030204" pitchFamily="34" charset="0"/>
              <a:cs typeface="Calibri Light" panose="020F03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316755354"/>
              </p:ext>
            </p:extLst>
          </p:nvPr>
        </p:nvGraphicFramePr>
        <p:xfrm>
          <a:off x="251520" y="404664"/>
          <a:ext cx="8784976" cy="5221344"/>
        </p:xfrm>
        <a:graphic>
          <a:graphicData uri="http://schemas.openxmlformats.org/drawingml/2006/table">
            <a:tbl>
              <a:tblPr/>
              <a:tblGrid>
                <a:gridCol w="576064">
                  <a:extLst>
                    <a:ext uri="{9D8B030D-6E8A-4147-A177-3AD203B41FA5}">
                      <a16:colId xmlns:a16="http://schemas.microsoft.com/office/drawing/2014/main" xmlns="" val="20000"/>
                    </a:ext>
                  </a:extLst>
                </a:gridCol>
                <a:gridCol w="881102">
                  <a:extLst>
                    <a:ext uri="{9D8B030D-6E8A-4147-A177-3AD203B41FA5}">
                      <a16:colId xmlns:a16="http://schemas.microsoft.com/office/drawing/2014/main" xmlns="" val="20001"/>
                    </a:ext>
                  </a:extLst>
                </a:gridCol>
                <a:gridCol w="1279138">
                  <a:extLst>
                    <a:ext uri="{9D8B030D-6E8A-4147-A177-3AD203B41FA5}">
                      <a16:colId xmlns:a16="http://schemas.microsoft.com/office/drawing/2014/main" xmlns="" val="20002"/>
                    </a:ext>
                  </a:extLst>
                </a:gridCol>
                <a:gridCol w="1827087">
                  <a:extLst>
                    <a:ext uri="{9D8B030D-6E8A-4147-A177-3AD203B41FA5}">
                      <a16:colId xmlns:a16="http://schemas.microsoft.com/office/drawing/2014/main" xmlns="" val="20003"/>
                    </a:ext>
                  </a:extLst>
                </a:gridCol>
                <a:gridCol w="1930895">
                  <a:extLst>
                    <a:ext uri="{9D8B030D-6E8A-4147-A177-3AD203B41FA5}">
                      <a16:colId xmlns:a16="http://schemas.microsoft.com/office/drawing/2014/main" xmlns="" val="20004"/>
                    </a:ext>
                  </a:extLst>
                </a:gridCol>
                <a:gridCol w="2290690">
                  <a:extLst>
                    <a:ext uri="{9D8B030D-6E8A-4147-A177-3AD203B41FA5}">
                      <a16:colId xmlns:a16="http://schemas.microsoft.com/office/drawing/2014/main" xmlns="" val="20005"/>
                    </a:ext>
                  </a:extLst>
                </a:gridCol>
              </a:tblGrid>
              <a:tr h="344318">
                <a:tc gridSpan="4">
                  <a:txBody>
                    <a:bodyPr/>
                    <a:lstStyle/>
                    <a:p>
                      <a:pPr algn="l" fontAlgn="b"/>
                      <a:r>
                        <a:rPr lang="en-ZA" sz="1050" b="1" i="0" u="none" strike="noStrike" dirty="0">
                          <a:solidFill>
                            <a:srgbClr val="000000"/>
                          </a:solidFill>
                          <a:effectLst/>
                          <a:latin typeface="Arial Rounded MT Bold" panose="020F0704030504030204" pitchFamily="34" charset="0"/>
                        </a:rPr>
                        <a:t>Fruitless and wasteful expenditure</a:t>
                      </a: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pPr algn="ctr" fontAlgn="b"/>
                      <a:endParaRPr lang="en-ZA" sz="900" b="1" i="0" u="none" strike="noStrike" dirty="0">
                        <a:solidFill>
                          <a:srgbClr val="00B050"/>
                        </a:solidFill>
                        <a:effectLst/>
                        <a:latin typeface="Webdings" panose="05030102010509060703" pitchFamily="18" charset="2"/>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ZA" sz="900" b="1" i="0" u="none" strike="noStrike" dirty="0">
                        <a:solidFill>
                          <a:srgbClr val="00B050"/>
                        </a:solidFill>
                        <a:effectLst/>
                        <a:latin typeface="Webdings" panose="05030102010509060703" pitchFamily="18" charset="2"/>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50" b="1" i="0" u="none" strike="noStrike">
                        <a:solidFill>
                          <a:srgbClr val="00B050"/>
                        </a:solidFill>
                        <a:effectLst/>
                        <a:latin typeface="Arial Rounded MT Bold" panose="020F07040305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50" b="1" i="0" u="none" strike="noStrike">
                        <a:solidFill>
                          <a:srgbClr val="00B050"/>
                        </a:solidFill>
                        <a:effectLst/>
                        <a:latin typeface="Arial Rounded MT Bold" panose="020F07040305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5140">
                <a:tc>
                  <a:txBody>
                    <a:bodyPr/>
                    <a:lstStyle/>
                    <a:p>
                      <a:pPr algn="l" fontAlgn="b"/>
                      <a:r>
                        <a:rPr lang="en-ZA" sz="1050" b="1" i="0" u="none" strike="noStrike" dirty="0">
                          <a:solidFill>
                            <a:srgbClr val="000000"/>
                          </a:solidFill>
                          <a:effectLst/>
                          <a:latin typeface="Arial Rounded MT Bold" panose="020F0704030504030204" pitchFamily="34" charset="0"/>
                        </a:rPr>
                        <a:t>Year</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dirty="0">
                          <a:solidFill>
                            <a:srgbClr val="000000"/>
                          </a:solidFill>
                          <a:effectLst/>
                          <a:latin typeface="Arial Rounded MT Bold" panose="020F0704030504030204" pitchFamily="34" charset="0"/>
                        </a:rPr>
                        <a:t>Description</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dirty="0">
                          <a:solidFill>
                            <a:srgbClr val="000000"/>
                          </a:solidFill>
                          <a:effectLst/>
                          <a:latin typeface="Arial Rounded MT Bold" panose="020F0704030504030204" pitchFamily="34" charset="0"/>
                        </a:rPr>
                        <a:t>Amount</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a:solidFill>
                            <a:srgbClr val="000000"/>
                          </a:solidFill>
                          <a:effectLst/>
                          <a:latin typeface="Arial Rounded MT Bold" panose="020F0704030504030204" pitchFamily="34" charset="0"/>
                        </a:rPr>
                        <a:t>Reasons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dirty="0">
                          <a:solidFill>
                            <a:srgbClr val="000000"/>
                          </a:solidFill>
                          <a:effectLst/>
                          <a:latin typeface="Arial Rounded MT Bold" panose="020F0704030504030204" pitchFamily="34" charset="0"/>
                        </a:rPr>
                        <a:t> MPAC recommendations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050" b="1" i="0" u="none" strike="noStrike" dirty="0" smtClean="0">
                          <a:solidFill>
                            <a:srgbClr val="000000"/>
                          </a:solidFill>
                          <a:effectLst/>
                          <a:latin typeface="Arial Rounded MT Bold" panose="020F0704030504030204" pitchFamily="34" charset="0"/>
                        </a:rPr>
                        <a:t>Remedial</a:t>
                      </a:r>
                      <a:r>
                        <a:rPr lang="en-ZA" sz="1050" b="1" i="0" u="none" strike="noStrike" baseline="0" dirty="0" smtClean="0">
                          <a:solidFill>
                            <a:srgbClr val="000000"/>
                          </a:solidFill>
                          <a:effectLst/>
                          <a:latin typeface="Arial Rounded MT Bold" panose="020F0704030504030204" pitchFamily="34" charset="0"/>
                        </a:rPr>
                        <a:t> actions</a:t>
                      </a:r>
                      <a:r>
                        <a:rPr lang="en-ZA" sz="1050" b="1" i="0" u="none" strike="noStrike" dirty="0" smtClean="0">
                          <a:solidFill>
                            <a:srgbClr val="000000"/>
                          </a:solidFill>
                          <a:effectLst/>
                          <a:latin typeface="Arial Rounded MT Bold" panose="020F0704030504030204" pitchFamily="34" charset="0"/>
                        </a:rPr>
                        <a:t>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1"/>
                  </a:ext>
                </a:extLst>
              </a:tr>
              <a:tr h="1295981">
                <a:tc>
                  <a:txBody>
                    <a:bodyPr/>
                    <a:lstStyle/>
                    <a:p>
                      <a:pPr algn="l" fontAlgn="b"/>
                      <a:r>
                        <a:rPr lang="en-ZA" sz="1050" b="0" i="0" u="none" strike="noStrike" dirty="0">
                          <a:solidFill>
                            <a:srgbClr val="000000"/>
                          </a:solidFill>
                          <a:effectLst/>
                          <a:latin typeface="Arial Rounded MT Bold" panose="020F0704030504030204" pitchFamily="34" charset="0"/>
                        </a:rPr>
                        <a:t>2017/18</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Arial Rounded MT Bold" panose="020F0704030504030204" pitchFamily="34" charset="0"/>
                        </a:rPr>
                        <a:t>SARS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267 783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Rounded MT Bold" panose="020F0704030504030204" pitchFamily="34" charset="0"/>
                        </a:rPr>
                        <a:t>Interest and penalties charges on late payments on PAYE, UIF and SDL</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Rounded MT Bold" panose="020F0704030504030204" pitchFamily="34" charset="0"/>
                        </a:rPr>
                        <a:t>All service providers must be prioritised and rotated on monthly basis in an effort to meet all financial obligations.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Service providers are being </a:t>
                      </a:r>
                      <a:r>
                        <a:rPr lang="en-US" sz="1050" b="0" i="0" u="none" strike="noStrike" dirty="0" err="1">
                          <a:solidFill>
                            <a:srgbClr val="000000"/>
                          </a:solidFill>
                          <a:effectLst/>
                          <a:latin typeface="Arial Rounded MT Bold" panose="020F0704030504030204" pitchFamily="34" charset="0"/>
                        </a:rPr>
                        <a:t>prioritised</a:t>
                      </a:r>
                      <a:r>
                        <a:rPr lang="en-US" sz="1050" b="0" i="0" u="none" strike="noStrike" dirty="0">
                          <a:solidFill>
                            <a:srgbClr val="000000"/>
                          </a:solidFill>
                          <a:effectLst/>
                          <a:latin typeface="Arial Rounded MT Bold" panose="020F0704030504030204" pitchFamily="34" charset="0"/>
                        </a:rPr>
                        <a:t> and payments arrangements are linked to the receipt of Equitable share transfer, however the issue is not perpetuated by negligence of officials but it is due to the financial situation of the Municipality.</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40561">
                <a:tc>
                  <a:txBody>
                    <a:bodyPr/>
                    <a:lstStyle/>
                    <a:p>
                      <a:pPr algn="l" fontAlgn="b"/>
                      <a:r>
                        <a:rPr lang="en-ZA" sz="1050" b="0" i="0" u="none" strike="noStrike" dirty="0">
                          <a:solidFill>
                            <a:srgbClr val="000000"/>
                          </a:solidFill>
                          <a:effectLst/>
                          <a:latin typeface="Arial Rounded MT Bold" panose="020F0704030504030204" pitchFamily="34" charset="0"/>
                        </a:rPr>
                        <a:t>2018/19</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Arial Rounded MT Bold" panose="020F0704030504030204" pitchFamily="34" charset="0"/>
                        </a:rPr>
                        <a:t>SARS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1 590 198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Rounded MT Bold" panose="020F0704030504030204" pitchFamily="34" charset="0"/>
                        </a:rPr>
                        <a:t>Interest and penalties charges on late payments on PAYE, UIF and SDL</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All service providers must be </a:t>
                      </a:r>
                      <a:r>
                        <a:rPr lang="en-US" sz="1050" b="0" i="0" u="none" strike="noStrike" dirty="0" err="1">
                          <a:solidFill>
                            <a:srgbClr val="000000"/>
                          </a:solidFill>
                          <a:effectLst/>
                          <a:latin typeface="Arial Rounded MT Bold" panose="020F0704030504030204" pitchFamily="34" charset="0"/>
                        </a:rPr>
                        <a:t>prioritised</a:t>
                      </a:r>
                      <a:r>
                        <a:rPr lang="en-US" sz="1050" b="0" i="0" u="none" strike="noStrike" dirty="0">
                          <a:solidFill>
                            <a:srgbClr val="000000"/>
                          </a:solidFill>
                          <a:effectLst/>
                          <a:latin typeface="Arial Rounded MT Bold" panose="020F0704030504030204" pitchFamily="34" charset="0"/>
                        </a:rPr>
                        <a:t> and rotated on monthly basis in an effort to meet all financial obligations.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Rounded MT Bold" panose="020F0704030504030204" pitchFamily="34" charset="0"/>
                        </a:rPr>
                        <a:t>Service providers are being prioritised and payments arrangements are linked to the receipt of Equitable share transfer</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40561">
                <a:tc>
                  <a:txBody>
                    <a:bodyPr/>
                    <a:lstStyle/>
                    <a:p>
                      <a:pPr algn="l" fontAlgn="b"/>
                      <a:r>
                        <a:rPr lang="en-ZA" sz="1050" b="0" i="0" u="none" strike="noStrike" dirty="0">
                          <a:solidFill>
                            <a:srgbClr val="000000"/>
                          </a:solidFill>
                          <a:effectLst/>
                          <a:latin typeface="Arial Rounded MT Bold" panose="020F0704030504030204" pitchFamily="34" charset="0"/>
                        </a:rPr>
                        <a:t>2018/19</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Arial Rounded MT Bold" panose="020F0704030504030204" pitchFamily="34" charset="0"/>
                        </a:rPr>
                        <a:t>Pension funds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206 625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Rounded MT Bold" panose="020F0704030504030204" pitchFamily="34" charset="0"/>
                        </a:rPr>
                        <a:t>Interest on late payments to benefit funds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Rounded MT Bold" panose="020F0704030504030204" pitchFamily="34" charset="0"/>
                        </a:rPr>
                        <a:t>All service providers must be prioritised and rotated on monthly basis in an effort to meet all financial obligations.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Service providers are being </a:t>
                      </a:r>
                      <a:r>
                        <a:rPr lang="en-US" sz="1050" b="0" i="0" u="none" strike="noStrike" dirty="0" err="1">
                          <a:solidFill>
                            <a:srgbClr val="000000"/>
                          </a:solidFill>
                          <a:effectLst/>
                          <a:latin typeface="Arial Rounded MT Bold" panose="020F0704030504030204" pitchFamily="34" charset="0"/>
                        </a:rPr>
                        <a:t>prioritised</a:t>
                      </a:r>
                      <a:r>
                        <a:rPr lang="en-US" sz="1050" b="0" i="0" u="none" strike="noStrike" dirty="0">
                          <a:solidFill>
                            <a:srgbClr val="000000"/>
                          </a:solidFill>
                          <a:effectLst/>
                          <a:latin typeface="Arial Rounded MT Bold" panose="020F0704030504030204" pitchFamily="34" charset="0"/>
                        </a:rPr>
                        <a:t> and payments arrangements are linked to the receipt of Equitable share transfer</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66261">
                <a:tc>
                  <a:txBody>
                    <a:bodyPr/>
                    <a:lstStyle/>
                    <a:p>
                      <a:pPr algn="l" fontAlgn="b"/>
                      <a:r>
                        <a:rPr lang="en-ZA" sz="1050" b="0" i="0" u="none" strike="noStrike" dirty="0">
                          <a:solidFill>
                            <a:srgbClr val="000000"/>
                          </a:solidFill>
                          <a:effectLst/>
                          <a:latin typeface="Arial Rounded MT Bold" panose="020F0704030504030204" pitchFamily="34" charset="0"/>
                        </a:rPr>
                        <a:t>2019/20</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err="1">
                          <a:solidFill>
                            <a:srgbClr val="000000"/>
                          </a:solidFill>
                          <a:effectLst/>
                          <a:latin typeface="Arial Rounded MT Bold" panose="020F0704030504030204" pitchFamily="34" charset="0"/>
                        </a:rPr>
                        <a:t>Marce</a:t>
                      </a:r>
                      <a:r>
                        <a:rPr lang="en-ZA" sz="1050" b="0" i="0" u="none" strike="noStrike" dirty="0">
                          <a:solidFill>
                            <a:srgbClr val="000000"/>
                          </a:solidFill>
                          <a:effectLst/>
                          <a:latin typeface="Arial Rounded MT Bold" panose="020F0704030504030204" pitchFamily="34" charset="0"/>
                        </a:rPr>
                        <a:t> (Pty) Ltd</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Arial Rounded MT Bold" panose="020F0704030504030204" pitchFamily="34" charset="0"/>
                        </a:rPr>
                        <a:t>                   909 744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Interest and penalties charged on late payments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Management must engage with </a:t>
                      </a:r>
                      <a:r>
                        <a:rPr lang="en-US" sz="1050" b="0" i="0" u="none" strike="noStrike" dirty="0" err="1">
                          <a:solidFill>
                            <a:srgbClr val="000000"/>
                          </a:solidFill>
                          <a:effectLst/>
                          <a:latin typeface="Arial Rounded MT Bold" panose="020F0704030504030204" pitchFamily="34" charset="0"/>
                        </a:rPr>
                        <a:t>Marce</a:t>
                      </a:r>
                      <a:r>
                        <a:rPr lang="en-US" sz="1050" b="0" i="0" u="none" strike="noStrike" dirty="0">
                          <a:solidFill>
                            <a:srgbClr val="000000"/>
                          </a:solidFill>
                          <a:effectLst/>
                          <a:latin typeface="Arial Rounded MT Bold" panose="020F0704030504030204" pitchFamily="34" charset="0"/>
                        </a:rPr>
                        <a:t> Projects to negotiate the use of accurate and reasonable interest rate in relation to </a:t>
                      </a:r>
                      <a:r>
                        <a:rPr lang="en-US" sz="1050" b="0" i="0" u="none" strike="noStrike" dirty="0" smtClean="0">
                          <a:solidFill>
                            <a:srgbClr val="000000"/>
                          </a:solidFill>
                          <a:effectLst/>
                          <a:latin typeface="Arial Rounded MT Bold" panose="020F0704030504030204" pitchFamily="34" charset="0"/>
                        </a:rPr>
                        <a:t>R909 744.</a:t>
                      </a:r>
                      <a:endParaRPr lang="en-US" sz="1050" b="0" i="0" u="none" strike="noStrike" dirty="0">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Management met with </a:t>
                      </a:r>
                      <a:r>
                        <a:rPr lang="en-US" sz="1050" b="0" i="0" u="none" strike="noStrike" dirty="0" err="1">
                          <a:solidFill>
                            <a:srgbClr val="000000"/>
                          </a:solidFill>
                          <a:effectLst/>
                          <a:latin typeface="Arial Rounded MT Bold" panose="020F0704030504030204" pitchFamily="34" charset="0"/>
                        </a:rPr>
                        <a:t>Simunye</a:t>
                      </a:r>
                      <a:r>
                        <a:rPr lang="en-US" sz="1050" b="0" i="0" u="none" strike="noStrike" dirty="0">
                          <a:solidFill>
                            <a:srgbClr val="000000"/>
                          </a:solidFill>
                          <a:effectLst/>
                          <a:latin typeface="Arial Rounded MT Bold" panose="020F0704030504030204" pitchFamily="34" charset="0"/>
                        </a:rPr>
                        <a:t> Management Fleet </a:t>
                      </a:r>
                      <a:r>
                        <a:rPr lang="en-US" sz="1050" b="0" i="0" u="none" strike="noStrike" dirty="0" smtClean="0">
                          <a:solidFill>
                            <a:srgbClr val="000000"/>
                          </a:solidFill>
                          <a:effectLst/>
                          <a:latin typeface="Arial Rounded MT Bold" panose="020F0704030504030204" pitchFamily="34" charset="0"/>
                        </a:rPr>
                        <a:t>and </a:t>
                      </a:r>
                      <a:r>
                        <a:rPr lang="en-US" sz="1050" b="0" i="0" u="none" strike="noStrike" dirty="0" err="1" smtClean="0">
                          <a:solidFill>
                            <a:srgbClr val="000000"/>
                          </a:solidFill>
                          <a:effectLst/>
                          <a:latin typeface="Arial Rounded MT Bold" panose="020F0704030504030204" pitchFamily="34" charset="0"/>
                        </a:rPr>
                        <a:t>Marce</a:t>
                      </a:r>
                      <a:r>
                        <a:rPr lang="en-US" sz="1050" b="0" i="0" u="none" strike="noStrike" dirty="0" smtClean="0">
                          <a:solidFill>
                            <a:srgbClr val="000000"/>
                          </a:solidFill>
                          <a:effectLst/>
                          <a:latin typeface="Arial Rounded MT Bold" panose="020F0704030504030204" pitchFamily="34" charset="0"/>
                        </a:rPr>
                        <a:t> projects on </a:t>
                      </a:r>
                      <a:r>
                        <a:rPr lang="en-US" sz="1050" b="0" i="0" u="none" strike="noStrike" dirty="0">
                          <a:solidFill>
                            <a:srgbClr val="000000"/>
                          </a:solidFill>
                          <a:effectLst/>
                          <a:latin typeface="Arial Rounded MT Bold" panose="020F0704030504030204" pitchFamily="34" charset="0"/>
                        </a:rPr>
                        <a:t>18 June 2020 concerning the reasonability of the interest and penalties charged however both parties are not reaching consensus. Both parties have now involved their legal departments and they decided to proceed with the matter through </a:t>
                      </a:r>
                      <a:r>
                        <a:rPr lang="en-US" sz="1050" b="0" i="0" u="none" strike="noStrike" dirty="0" smtClean="0">
                          <a:solidFill>
                            <a:srgbClr val="000000"/>
                          </a:solidFill>
                          <a:effectLst/>
                          <a:latin typeface="Arial Rounded MT Bold" panose="020F0704030504030204" pitchFamily="34" charset="0"/>
                        </a:rPr>
                        <a:t> the court </a:t>
                      </a:r>
                      <a:r>
                        <a:rPr lang="en-US" sz="1050" b="0" i="0" u="none" strike="noStrike" dirty="0">
                          <a:solidFill>
                            <a:srgbClr val="000000"/>
                          </a:solidFill>
                          <a:effectLst/>
                          <a:latin typeface="Arial Rounded MT Bold" panose="020F0704030504030204" pitchFamily="34" charset="0"/>
                        </a:rPr>
                        <a:t>of law.</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320680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06090"/>
          </a:xfrm>
        </p:spPr>
        <p:txBody>
          <a:bodyPr/>
          <a:lstStyle/>
          <a:p>
            <a:r>
              <a:rPr lang="en-ZA" dirty="0">
                <a:solidFill>
                  <a:srgbClr val="FF0000"/>
                </a:solidFill>
              </a:rPr>
              <a:t>Content</a:t>
            </a:r>
            <a:endParaRPr lang="en-ZA" dirty="0"/>
          </a:p>
        </p:txBody>
      </p:sp>
      <p:sp>
        <p:nvSpPr>
          <p:cNvPr id="3" name="Content Placeholder 2"/>
          <p:cNvSpPr>
            <a:spLocks noGrp="1"/>
          </p:cNvSpPr>
          <p:nvPr>
            <p:ph idx="1"/>
          </p:nvPr>
        </p:nvSpPr>
        <p:spPr>
          <a:xfrm>
            <a:off x="323528" y="980728"/>
            <a:ext cx="8229600" cy="4349080"/>
          </a:xfrm>
        </p:spPr>
        <p:txBody>
          <a:bodyPr>
            <a:noAutofit/>
          </a:bodyPr>
          <a:lstStyle/>
          <a:p>
            <a:pPr marL="457200" indent="-457200">
              <a:lnSpc>
                <a:spcPct val="150000"/>
              </a:lnSpc>
              <a:buAutoNum type="arabicParenR"/>
            </a:pPr>
            <a:r>
              <a:rPr lang="en-US" sz="2000" b="1" dirty="0" smtClean="0">
                <a:solidFill>
                  <a:srgbClr val="00B050"/>
                </a:solidFill>
                <a:latin typeface="Calibri Light" panose="020F0302020204030204" pitchFamily="34" charset="0"/>
                <a:cs typeface="Calibri Light" panose="020F0302020204030204" pitchFamily="34" charset="0"/>
              </a:rPr>
              <a:t>Demographics of the West Rand</a:t>
            </a:r>
          </a:p>
          <a:p>
            <a:pPr marL="457200" indent="-457200">
              <a:lnSpc>
                <a:spcPct val="150000"/>
              </a:lnSpc>
              <a:buAutoNum type="arabicParenR"/>
            </a:pPr>
            <a:r>
              <a:rPr lang="en-US" sz="2000" b="1" dirty="0" smtClean="0">
                <a:solidFill>
                  <a:srgbClr val="00B050"/>
                </a:solidFill>
                <a:latin typeface="Calibri Light" panose="020F0302020204030204" pitchFamily="34" charset="0"/>
                <a:cs typeface="Calibri Light" panose="020F0302020204030204" pitchFamily="34" charset="0"/>
              </a:rPr>
              <a:t>Implementation </a:t>
            </a:r>
            <a:r>
              <a:rPr lang="en-US" sz="2000" b="1" dirty="0">
                <a:solidFill>
                  <a:srgbClr val="00B050"/>
                </a:solidFill>
                <a:latin typeface="Calibri Light" panose="020F0302020204030204" pitchFamily="34" charset="0"/>
                <a:cs typeface="Calibri Light" panose="020F0302020204030204" pitchFamily="34" charset="0"/>
              </a:rPr>
              <a:t>of the Post Audit Action Plan (PAAP)</a:t>
            </a:r>
            <a:endParaRPr lang="en-ZA" sz="2000" b="1" dirty="0" smtClean="0">
              <a:solidFill>
                <a:srgbClr val="00B050"/>
              </a:solidFill>
              <a:latin typeface="Calibri Light" panose="020F0302020204030204" pitchFamily="34" charset="0"/>
              <a:cs typeface="Calibri Light" panose="020F0302020204030204" pitchFamily="34" charset="0"/>
            </a:endParaRPr>
          </a:p>
          <a:p>
            <a:pPr marL="457200" indent="-457200">
              <a:lnSpc>
                <a:spcPct val="150000"/>
              </a:lnSpc>
              <a:buAutoNum type="arabicParenR"/>
            </a:pPr>
            <a:r>
              <a:rPr lang="en-ZA" sz="2000" b="1" dirty="0" smtClean="0">
                <a:solidFill>
                  <a:srgbClr val="00B050"/>
                </a:solidFill>
                <a:latin typeface="Calibri Light" panose="020F0302020204030204" pitchFamily="34" charset="0"/>
                <a:cs typeface="Calibri Light" panose="020F0302020204030204" pitchFamily="34" charset="0"/>
              </a:rPr>
              <a:t>State </a:t>
            </a:r>
            <a:r>
              <a:rPr lang="en-ZA" sz="2000" b="1" dirty="0">
                <a:solidFill>
                  <a:srgbClr val="00B050"/>
                </a:solidFill>
                <a:latin typeface="Calibri Light" panose="020F0302020204030204" pitchFamily="34" charset="0"/>
                <a:cs typeface="Calibri Light" panose="020F0302020204030204" pitchFamily="34" charset="0"/>
              </a:rPr>
              <a:t>of finances </a:t>
            </a:r>
            <a:endParaRPr lang="en-ZA" sz="2000" b="1" dirty="0" smtClean="0">
              <a:solidFill>
                <a:srgbClr val="00B050"/>
              </a:solidFill>
              <a:latin typeface="Calibri Light" panose="020F0302020204030204" pitchFamily="34" charset="0"/>
              <a:cs typeface="Calibri Light" panose="020F0302020204030204" pitchFamily="34" charset="0"/>
            </a:endParaRPr>
          </a:p>
          <a:p>
            <a:pPr marL="457200" indent="-457200">
              <a:lnSpc>
                <a:spcPct val="150000"/>
              </a:lnSpc>
              <a:buAutoNum type="arabicParenR"/>
            </a:pPr>
            <a:r>
              <a:rPr lang="en-US" sz="2000" b="1" dirty="0" smtClean="0">
                <a:solidFill>
                  <a:srgbClr val="00B050"/>
                </a:solidFill>
                <a:latin typeface="Calibri Light" panose="020F0302020204030204" pitchFamily="34" charset="0"/>
                <a:cs typeface="Calibri Light" panose="020F0302020204030204" pitchFamily="34" charset="0"/>
              </a:rPr>
              <a:t>Breakdown </a:t>
            </a:r>
            <a:r>
              <a:rPr lang="en-US" sz="2000" b="1" dirty="0">
                <a:solidFill>
                  <a:srgbClr val="00B050"/>
                </a:solidFill>
                <a:latin typeface="Calibri Light" panose="020F0302020204030204" pitchFamily="34" charset="0"/>
                <a:cs typeface="Calibri Light" panose="020F0302020204030204" pitchFamily="34" charset="0"/>
              </a:rPr>
              <a:t>of the </a:t>
            </a:r>
            <a:r>
              <a:rPr lang="en-US" sz="2000" b="1" dirty="0" smtClean="0">
                <a:solidFill>
                  <a:srgbClr val="00B050"/>
                </a:solidFill>
                <a:latin typeface="Calibri Light" panose="020F0302020204030204" pitchFamily="34" charset="0"/>
                <a:cs typeface="Calibri Light" panose="020F0302020204030204" pitchFamily="34" charset="0"/>
              </a:rPr>
              <a:t>UIFW and consequence management</a:t>
            </a:r>
          </a:p>
          <a:p>
            <a:pPr marL="457200" indent="-457200">
              <a:lnSpc>
                <a:spcPct val="150000"/>
              </a:lnSpc>
              <a:buAutoNum type="arabicParenR"/>
            </a:pPr>
            <a:r>
              <a:rPr lang="en-US" sz="2000" b="1" dirty="0" smtClean="0">
                <a:solidFill>
                  <a:srgbClr val="00B050"/>
                </a:solidFill>
                <a:latin typeface="Calibri Light" panose="020F0302020204030204" pitchFamily="34" charset="0"/>
                <a:cs typeface="Calibri Light" panose="020F0302020204030204" pitchFamily="34" charset="0"/>
              </a:rPr>
              <a:t>Institutional Capacity</a:t>
            </a:r>
          </a:p>
          <a:p>
            <a:pPr>
              <a:lnSpc>
                <a:spcPct val="150000"/>
              </a:lnSpc>
              <a:buFont typeface="Courier New" panose="02070309020205020404" pitchFamily="49" charset="0"/>
              <a:buChar char="o"/>
            </a:pPr>
            <a:r>
              <a:rPr lang="en-US" sz="1800" b="1" dirty="0" smtClean="0">
                <a:solidFill>
                  <a:srgbClr val="00B050"/>
                </a:solidFill>
                <a:latin typeface="Calibri Light" panose="020F0302020204030204" pitchFamily="34" charset="0"/>
                <a:cs typeface="Calibri Light" panose="020F0302020204030204" pitchFamily="34" charset="0"/>
              </a:rPr>
              <a:t>Personnel </a:t>
            </a:r>
            <a:r>
              <a:rPr lang="en-US" sz="1800" b="1" dirty="0">
                <a:solidFill>
                  <a:srgbClr val="00B050"/>
                </a:solidFill>
                <a:latin typeface="Calibri Light" panose="020F0302020204030204" pitchFamily="34" charset="0"/>
                <a:cs typeface="Calibri Light" panose="020F0302020204030204" pitchFamily="34" charset="0"/>
              </a:rPr>
              <a:t>in key positions (MM, CFO, technical department)</a:t>
            </a:r>
            <a:endParaRPr lang="en-US" sz="1800" b="1" dirty="0" smtClean="0">
              <a:solidFill>
                <a:srgbClr val="00B050"/>
              </a:solidFill>
              <a:latin typeface="Calibri Light" panose="020F0302020204030204" pitchFamily="34" charset="0"/>
              <a:cs typeface="Calibri Light" panose="020F0302020204030204" pitchFamily="34" charset="0"/>
            </a:endParaRPr>
          </a:p>
          <a:p>
            <a:pPr>
              <a:lnSpc>
                <a:spcPct val="150000"/>
              </a:lnSpc>
              <a:buFont typeface="Courier New" panose="02070309020205020404" pitchFamily="49" charset="0"/>
              <a:buChar char="o"/>
            </a:pPr>
            <a:r>
              <a:rPr lang="en-US" sz="1800" b="1" dirty="0" smtClean="0">
                <a:solidFill>
                  <a:srgbClr val="00B050"/>
                </a:solidFill>
                <a:latin typeface="Calibri Light" panose="020F0302020204030204" pitchFamily="34" charset="0"/>
                <a:cs typeface="Calibri Light" panose="020F0302020204030204" pitchFamily="34" charset="0"/>
              </a:rPr>
              <a:t>Internal </a:t>
            </a:r>
            <a:r>
              <a:rPr lang="en-US" sz="1800" b="1" dirty="0">
                <a:solidFill>
                  <a:srgbClr val="00B050"/>
                </a:solidFill>
                <a:latin typeface="Calibri Light" panose="020F0302020204030204" pitchFamily="34" charset="0"/>
                <a:cs typeface="Calibri Light" panose="020F0302020204030204" pitchFamily="34" charset="0"/>
              </a:rPr>
              <a:t>audit committee (capacity, functionality and effectiveness</a:t>
            </a:r>
            <a:r>
              <a:rPr lang="en-US" sz="1800" b="1" dirty="0" smtClean="0">
                <a:solidFill>
                  <a:srgbClr val="00B050"/>
                </a:solidFill>
                <a:latin typeface="Calibri Light" panose="020F0302020204030204" pitchFamily="34" charset="0"/>
                <a:cs typeface="Calibri Light" panose="020F0302020204030204" pitchFamily="34" charset="0"/>
              </a:rPr>
              <a:t>)</a:t>
            </a:r>
          </a:p>
          <a:p>
            <a:pPr>
              <a:lnSpc>
                <a:spcPct val="150000"/>
              </a:lnSpc>
              <a:buFont typeface="Courier New" panose="02070309020205020404" pitchFamily="49" charset="0"/>
              <a:buChar char="o"/>
            </a:pPr>
            <a:r>
              <a:rPr lang="en-US" sz="1800" b="1" dirty="0">
                <a:solidFill>
                  <a:srgbClr val="00B050"/>
                </a:solidFill>
                <a:latin typeface="Calibri Light" panose="020F0302020204030204" pitchFamily="34" charset="0"/>
                <a:cs typeface="Calibri Light" panose="020F0302020204030204" pitchFamily="34" charset="0"/>
              </a:rPr>
              <a:t>MPACs (capacity, functionality and effectiveness</a:t>
            </a:r>
            <a:r>
              <a:rPr lang="en-US" sz="1800" b="1" dirty="0" smtClean="0">
                <a:solidFill>
                  <a:srgbClr val="00B050"/>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xmlns="" val="4080068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p>
            <a:r>
              <a:rPr lang="en-ZA" sz="2800" dirty="0"/>
              <a:t>Breakdown of the UIFW </a:t>
            </a:r>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908720"/>
            <a:ext cx="8928992" cy="47133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530" dirty="0" smtClean="0">
              <a:latin typeface="Calibri Light" panose="020F0302020204030204" pitchFamily="34" charset="0"/>
              <a:cs typeface="Calibri Light" panose="020F03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284287526"/>
              </p:ext>
            </p:extLst>
          </p:nvPr>
        </p:nvGraphicFramePr>
        <p:xfrm>
          <a:off x="251520" y="692696"/>
          <a:ext cx="8784975" cy="4951956"/>
        </p:xfrm>
        <a:graphic>
          <a:graphicData uri="http://schemas.openxmlformats.org/drawingml/2006/table">
            <a:tbl>
              <a:tblPr/>
              <a:tblGrid>
                <a:gridCol w="720080">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944216">
                  <a:extLst>
                    <a:ext uri="{9D8B030D-6E8A-4147-A177-3AD203B41FA5}">
                      <a16:colId xmlns:a16="http://schemas.microsoft.com/office/drawing/2014/main" xmlns="" val="20004"/>
                    </a:ext>
                  </a:extLst>
                </a:gridCol>
                <a:gridCol w="1872207">
                  <a:extLst>
                    <a:ext uri="{9D8B030D-6E8A-4147-A177-3AD203B41FA5}">
                      <a16:colId xmlns:a16="http://schemas.microsoft.com/office/drawing/2014/main" xmlns="" val="20005"/>
                    </a:ext>
                  </a:extLst>
                </a:gridCol>
              </a:tblGrid>
              <a:tr h="415435">
                <a:tc gridSpan="4">
                  <a:txBody>
                    <a:bodyPr/>
                    <a:lstStyle/>
                    <a:p>
                      <a:pPr algn="l" fontAlgn="b"/>
                      <a:r>
                        <a:rPr lang="en-ZA" sz="1050" b="1" i="0" u="none" strike="noStrike" dirty="0">
                          <a:solidFill>
                            <a:srgbClr val="000000"/>
                          </a:solidFill>
                          <a:effectLst/>
                          <a:latin typeface="Arial Rounded MT Bold" panose="020F0704030504030204" pitchFamily="34" charset="0"/>
                        </a:rPr>
                        <a:t>Fruitless and wasteful </a:t>
                      </a:r>
                      <a:r>
                        <a:rPr lang="en-ZA" sz="1050" b="1" i="0" u="none" strike="noStrike" dirty="0" smtClean="0">
                          <a:solidFill>
                            <a:srgbClr val="000000"/>
                          </a:solidFill>
                          <a:effectLst/>
                          <a:latin typeface="Arial Rounded MT Bold" panose="020F0704030504030204" pitchFamily="34" charset="0"/>
                        </a:rPr>
                        <a:t>expenditure (continue…)</a:t>
                      </a:r>
                      <a:endParaRPr lang="en-ZA" sz="1050" b="1" i="0" u="none" strike="noStrike" dirty="0">
                        <a:solidFill>
                          <a:srgbClr val="000000"/>
                        </a:solidFill>
                        <a:effectLst/>
                        <a:latin typeface="Arial Rounded MT Bold" panose="020F07040305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pPr algn="ctr" fontAlgn="b"/>
                      <a:endParaRPr lang="en-ZA" sz="900" b="1" i="0" u="none" strike="noStrike" dirty="0">
                        <a:solidFill>
                          <a:srgbClr val="00B050"/>
                        </a:solidFill>
                        <a:effectLst/>
                        <a:latin typeface="Webdings" panose="05030102010509060703" pitchFamily="18" charset="2"/>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ZA" sz="900" b="1" i="0" u="none" strike="noStrike" dirty="0">
                        <a:solidFill>
                          <a:srgbClr val="00B050"/>
                        </a:solidFill>
                        <a:effectLst/>
                        <a:latin typeface="Webdings" panose="05030102010509060703" pitchFamily="18" charset="2"/>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50" b="1" i="0" u="none" strike="noStrike">
                        <a:solidFill>
                          <a:srgbClr val="00B050"/>
                        </a:solidFill>
                        <a:effectLst/>
                        <a:latin typeface="Arial Rounded MT Bold" panose="020F07040305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50" b="1" i="0" u="none" strike="noStrike">
                        <a:solidFill>
                          <a:srgbClr val="00B050"/>
                        </a:solidFill>
                        <a:effectLst/>
                        <a:latin typeface="Arial Rounded MT Bold" panose="020F0704030504030204" pitchFamily="34" charset="0"/>
                      </a:endParaRPr>
                    </a:p>
                  </a:txBody>
                  <a:tcPr marL="5182" marR="5182" marT="518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3380">
                <a:tc>
                  <a:txBody>
                    <a:bodyPr/>
                    <a:lstStyle/>
                    <a:p>
                      <a:pPr algn="l" fontAlgn="b"/>
                      <a:r>
                        <a:rPr lang="en-ZA" sz="1050" b="1" i="0" u="none" strike="noStrike">
                          <a:solidFill>
                            <a:srgbClr val="000000"/>
                          </a:solidFill>
                          <a:effectLst/>
                          <a:latin typeface="Arial Rounded MT Bold" panose="020F0704030504030204" pitchFamily="34" charset="0"/>
                        </a:rPr>
                        <a:t>Year</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a:solidFill>
                            <a:srgbClr val="000000"/>
                          </a:solidFill>
                          <a:effectLst/>
                          <a:latin typeface="Arial Rounded MT Bold" panose="020F0704030504030204" pitchFamily="34" charset="0"/>
                        </a:rPr>
                        <a:t>Description</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a:solidFill>
                            <a:srgbClr val="000000"/>
                          </a:solidFill>
                          <a:effectLst/>
                          <a:latin typeface="Arial Rounded MT Bold" panose="020F0704030504030204" pitchFamily="34" charset="0"/>
                        </a:rPr>
                        <a:t>Amount</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a:solidFill>
                            <a:srgbClr val="000000"/>
                          </a:solidFill>
                          <a:effectLst/>
                          <a:latin typeface="Arial Rounded MT Bold" panose="020F0704030504030204" pitchFamily="34" charset="0"/>
                        </a:rPr>
                        <a:t>Reasons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dirty="0">
                          <a:solidFill>
                            <a:srgbClr val="000000"/>
                          </a:solidFill>
                          <a:effectLst/>
                          <a:latin typeface="Arial Rounded MT Bold" panose="020F0704030504030204" pitchFamily="34" charset="0"/>
                        </a:rPr>
                        <a:t> MPAC recommendations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050" b="1" i="0" u="none" strike="noStrike" dirty="0" smtClean="0">
                          <a:solidFill>
                            <a:srgbClr val="000000"/>
                          </a:solidFill>
                          <a:effectLst/>
                          <a:latin typeface="Arial Rounded MT Bold" panose="020F0704030504030204" pitchFamily="34" charset="0"/>
                        </a:rPr>
                        <a:t>Remedial</a:t>
                      </a:r>
                      <a:r>
                        <a:rPr lang="en-ZA" sz="1050" b="1" i="0" u="none" strike="noStrike" baseline="0" dirty="0" smtClean="0">
                          <a:solidFill>
                            <a:srgbClr val="000000"/>
                          </a:solidFill>
                          <a:effectLst/>
                          <a:latin typeface="Arial Rounded MT Bold" panose="020F0704030504030204" pitchFamily="34" charset="0"/>
                        </a:rPr>
                        <a:t> actions</a:t>
                      </a:r>
                      <a:r>
                        <a:rPr lang="en-ZA" sz="1050" b="1" i="0" u="none" strike="noStrike" dirty="0" smtClean="0">
                          <a:solidFill>
                            <a:srgbClr val="000000"/>
                          </a:solidFill>
                          <a:effectLst/>
                          <a:latin typeface="Arial Rounded MT Bold" panose="020F0704030504030204" pitchFamily="34" charset="0"/>
                        </a:rPr>
                        <a:t>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1"/>
                  </a:ext>
                </a:extLst>
              </a:tr>
              <a:tr h="670140">
                <a:tc>
                  <a:txBody>
                    <a:bodyPr/>
                    <a:lstStyle/>
                    <a:p>
                      <a:pPr algn="l" fontAlgn="b"/>
                      <a:r>
                        <a:rPr lang="en-ZA" sz="1050" b="0" i="0" u="none" strike="noStrike">
                          <a:solidFill>
                            <a:srgbClr val="000000"/>
                          </a:solidFill>
                          <a:effectLst/>
                          <a:latin typeface="Arial Rounded MT Bold" panose="020F0704030504030204" pitchFamily="34" charset="0"/>
                        </a:rPr>
                        <a:t>2019/20</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SARS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449 591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Interest and penalties charges on late payments on PAYE, UIF and SDL</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MPAC report</a:t>
                      </a:r>
                      <a:r>
                        <a:rPr lang="en-US" sz="1050" b="0" i="0" u="none" strike="noStrike" baseline="0" dirty="0" smtClean="0">
                          <a:solidFill>
                            <a:srgbClr val="000000"/>
                          </a:solidFill>
                          <a:effectLst/>
                          <a:latin typeface="Arial Rounded MT Bold" panose="020F0704030504030204" pitchFamily="34" charset="0"/>
                        </a:rPr>
                        <a:t> pending</a:t>
                      </a:r>
                      <a:endParaRPr lang="en-US" sz="1050" b="0" i="0" u="none" strike="noStrike" dirty="0">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smtClean="0">
                          <a:solidFill>
                            <a:srgbClr val="000000"/>
                          </a:solidFill>
                          <a:effectLst/>
                          <a:latin typeface="Arial Rounded MT Bold" panose="020F0704030504030204" pitchFamily="34" charset="0"/>
                        </a:rPr>
                        <a:t>Awaiting </a:t>
                      </a:r>
                      <a:r>
                        <a:rPr lang="en-ZA" sz="1050" b="0" i="0" u="none" strike="noStrike" dirty="0">
                          <a:solidFill>
                            <a:srgbClr val="000000"/>
                          </a:solidFill>
                          <a:effectLst/>
                          <a:latin typeface="Arial Rounded MT Bold" panose="020F0704030504030204" pitchFamily="34" charset="0"/>
                        </a:rPr>
                        <a:t>for MPAC recommendations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5435">
                <a:tc>
                  <a:txBody>
                    <a:bodyPr/>
                    <a:lstStyle/>
                    <a:p>
                      <a:pPr algn="l" fontAlgn="b"/>
                      <a:r>
                        <a:rPr lang="en-ZA" sz="1050" b="0" i="0" u="none" strike="noStrike">
                          <a:solidFill>
                            <a:srgbClr val="000000"/>
                          </a:solidFill>
                          <a:effectLst/>
                          <a:latin typeface="Arial Rounded MT Bold" panose="020F0704030504030204" pitchFamily="34" charset="0"/>
                        </a:rPr>
                        <a:t>2019/20</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Van Wyk Oosthuizen Attonerys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172 399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Arial Rounded MT Bold" panose="020F0704030504030204" pitchFamily="34" charset="0"/>
                        </a:rPr>
                        <a:t>Contract dispute with landlord</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MPAC report</a:t>
                      </a:r>
                      <a:r>
                        <a:rPr lang="en-US" sz="1050" b="0" i="0" u="none" strike="noStrike" baseline="0" dirty="0" smtClean="0">
                          <a:solidFill>
                            <a:srgbClr val="000000"/>
                          </a:solidFill>
                          <a:effectLst/>
                          <a:latin typeface="Arial Rounded MT Bold" panose="020F0704030504030204" pitchFamily="34" charset="0"/>
                        </a:rPr>
                        <a:t> pending</a:t>
                      </a:r>
                      <a:endParaRPr lang="en-US" sz="1050" b="0" i="0" u="none" strike="noStrike" dirty="0">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smtClean="0">
                          <a:solidFill>
                            <a:srgbClr val="000000"/>
                          </a:solidFill>
                          <a:effectLst/>
                          <a:latin typeface="Arial Rounded MT Bold" panose="020F0704030504030204" pitchFamily="34" charset="0"/>
                        </a:rPr>
                        <a:t>Awaiting </a:t>
                      </a:r>
                      <a:r>
                        <a:rPr lang="en-ZA" sz="1050" b="0" i="0" u="none" strike="noStrike" dirty="0">
                          <a:solidFill>
                            <a:srgbClr val="000000"/>
                          </a:solidFill>
                          <a:effectLst/>
                          <a:latin typeface="Arial Rounded MT Bold" panose="020F0704030504030204" pitchFamily="34" charset="0"/>
                        </a:rPr>
                        <a:t>for MPAC recommendations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6759">
                <a:tc>
                  <a:txBody>
                    <a:bodyPr/>
                    <a:lstStyle/>
                    <a:p>
                      <a:pPr algn="l" fontAlgn="b"/>
                      <a:r>
                        <a:rPr lang="en-ZA" sz="1050" b="0" i="0" u="none" strike="noStrike">
                          <a:solidFill>
                            <a:srgbClr val="000000"/>
                          </a:solidFill>
                          <a:effectLst/>
                          <a:latin typeface="Arial Rounded MT Bold" panose="020F0704030504030204" pitchFamily="34" charset="0"/>
                        </a:rPr>
                        <a:t>2019/20</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Departmet of Labour</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188 758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Interest on late payments for Workmen's compensation</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MPAC report</a:t>
                      </a:r>
                      <a:r>
                        <a:rPr lang="en-US" sz="1050" b="0" i="0" u="none" strike="noStrike" baseline="0" dirty="0" smtClean="0">
                          <a:solidFill>
                            <a:srgbClr val="000000"/>
                          </a:solidFill>
                          <a:effectLst/>
                          <a:latin typeface="Arial Rounded MT Bold" panose="020F0704030504030204" pitchFamily="34" charset="0"/>
                        </a:rPr>
                        <a:t> pending</a:t>
                      </a:r>
                      <a:endParaRPr lang="en-US" sz="1050" b="0" i="0" u="none" strike="noStrike" dirty="0">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smtClean="0">
                          <a:solidFill>
                            <a:srgbClr val="000000"/>
                          </a:solidFill>
                          <a:effectLst/>
                          <a:latin typeface="Arial Rounded MT Bold" panose="020F0704030504030204" pitchFamily="34" charset="0"/>
                        </a:rPr>
                        <a:t>Awaiting </a:t>
                      </a:r>
                      <a:r>
                        <a:rPr lang="en-ZA" sz="1050" b="0" i="0" u="none" strike="noStrike" dirty="0">
                          <a:solidFill>
                            <a:srgbClr val="000000"/>
                          </a:solidFill>
                          <a:effectLst/>
                          <a:latin typeface="Arial Rounded MT Bold" panose="020F0704030504030204" pitchFamily="34" charset="0"/>
                        </a:rPr>
                        <a:t>for MPAC recommendations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6759">
                <a:tc>
                  <a:txBody>
                    <a:bodyPr/>
                    <a:lstStyle/>
                    <a:p>
                      <a:pPr algn="l" fontAlgn="b"/>
                      <a:r>
                        <a:rPr lang="en-ZA" sz="1050" b="0" i="0" u="none" strike="noStrike">
                          <a:solidFill>
                            <a:srgbClr val="000000"/>
                          </a:solidFill>
                          <a:effectLst/>
                          <a:latin typeface="Arial Rounded MT Bold" panose="020F0704030504030204" pitchFamily="34" charset="0"/>
                        </a:rPr>
                        <a:t>2019/20</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Ndakisa Siyasanga</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4 347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Subsistence </a:t>
                      </a:r>
                      <a:r>
                        <a:rPr lang="en-US" sz="1050" b="0" i="0" u="none" strike="noStrike" dirty="0">
                          <a:solidFill>
                            <a:srgbClr val="000000"/>
                          </a:solidFill>
                          <a:effectLst/>
                          <a:latin typeface="Arial Rounded MT Bold" panose="020F0704030504030204" pitchFamily="34" charset="0"/>
                        </a:rPr>
                        <a:t>allowance to candidate for CFO </a:t>
                      </a:r>
                      <a:r>
                        <a:rPr lang="en-US" sz="1050" b="0" i="0" u="none" strike="noStrike" dirty="0" smtClean="0">
                          <a:solidFill>
                            <a:srgbClr val="000000"/>
                          </a:solidFill>
                          <a:effectLst/>
                          <a:latin typeface="Arial Rounded MT Bold" panose="020F0704030504030204" pitchFamily="34" charset="0"/>
                        </a:rPr>
                        <a:t>position as reimbursement for interviews. The process has to be restarted.</a:t>
                      </a:r>
                      <a:endParaRPr lang="en-US" sz="1050" b="0" i="0" u="none" strike="noStrike" dirty="0">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MPAC report</a:t>
                      </a:r>
                      <a:r>
                        <a:rPr lang="en-US" sz="1050" b="0" i="0" u="none" strike="noStrike" baseline="0" dirty="0" smtClean="0">
                          <a:solidFill>
                            <a:srgbClr val="000000"/>
                          </a:solidFill>
                          <a:effectLst/>
                          <a:latin typeface="Arial Rounded MT Bold" panose="020F0704030504030204" pitchFamily="34" charset="0"/>
                        </a:rPr>
                        <a:t> pending</a:t>
                      </a:r>
                      <a:endParaRPr lang="en-US" sz="1050" b="0" i="0" u="none" strike="noStrike" dirty="0">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smtClean="0">
                          <a:solidFill>
                            <a:srgbClr val="000000"/>
                          </a:solidFill>
                          <a:effectLst/>
                          <a:latin typeface="Arial Rounded MT Bold" panose="020F0704030504030204" pitchFamily="34" charset="0"/>
                        </a:rPr>
                        <a:t>Awaiting </a:t>
                      </a:r>
                      <a:r>
                        <a:rPr lang="en-ZA" sz="1050" b="0" i="0" u="none" strike="noStrike" dirty="0">
                          <a:solidFill>
                            <a:srgbClr val="000000"/>
                          </a:solidFill>
                          <a:effectLst/>
                          <a:latin typeface="Arial Rounded MT Bold" panose="020F0704030504030204" pitchFamily="34" charset="0"/>
                        </a:rPr>
                        <a:t>for MPAC recommendations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5435">
                <a:tc>
                  <a:txBody>
                    <a:bodyPr/>
                    <a:lstStyle/>
                    <a:p>
                      <a:pPr algn="l" fontAlgn="b"/>
                      <a:r>
                        <a:rPr lang="en-ZA" sz="1050" b="0" i="0" u="none" strike="noStrike">
                          <a:solidFill>
                            <a:srgbClr val="000000"/>
                          </a:solidFill>
                          <a:effectLst/>
                          <a:latin typeface="Arial Rounded MT Bold" panose="020F0704030504030204" pitchFamily="34" charset="0"/>
                        </a:rPr>
                        <a:t>2019/20</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Human Communications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65 259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Arial Rounded MT Bold" panose="020F0704030504030204" pitchFamily="34" charset="0"/>
                        </a:rPr>
                        <a:t>Advert for CFO </a:t>
                      </a:r>
                      <a:r>
                        <a:rPr lang="en-ZA" sz="1050" b="0" i="0" u="none" strike="noStrike" dirty="0" smtClean="0">
                          <a:solidFill>
                            <a:srgbClr val="000000"/>
                          </a:solidFill>
                          <a:effectLst/>
                          <a:latin typeface="Arial Rounded MT Bold" panose="020F0704030504030204" pitchFamily="34" charset="0"/>
                        </a:rPr>
                        <a:t>position and the process had to be started again.</a:t>
                      </a:r>
                      <a:endParaRPr lang="en-ZA" sz="1050" b="0" i="0" u="none" strike="noStrike" dirty="0">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MPAC report</a:t>
                      </a:r>
                      <a:r>
                        <a:rPr lang="en-US" sz="1050" b="0" i="0" u="none" strike="noStrike" baseline="0" dirty="0" smtClean="0">
                          <a:solidFill>
                            <a:srgbClr val="000000"/>
                          </a:solidFill>
                          <a:effectLst/>
                          <a:latin typeface="Arial Rounded MT Bold" panose="020F0704030504030204" pitchFamily="34" charset="0"/>
                        </a:rPr>
                        <a:t> pending</a:t>
                      </a:r>
                      <a:endParaRPr lang="en-US" sz="1050" b="0" i="0" u="none" strike="noStrike" dirty="0">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smtClean="0">
                          <a:solidFill>
                            <a:srgbClr val="000000"/>
                          </a:solidFill>
                          <a:effectLst/>
                          <a:latin typeface="Arial Rounded MT Bold" panose="020F0704030504030204" pitchFamily="34" charset="0"/>
                        </a:rPr>
                        <a:t>Awaiting </a:t>
                      </a:r>
                      <a:r>
                        <a:rPr lang="en-ZA" sz="1050" b="0" i="0" u="none" strike="noStrike" dirty="0">
                          <a:solidFill>
                            <a:srgbClr val="000000"/>
                          </a:solidFill>
                          <a:effectLst/>
                          <a:latin typeface="Arial Rounded MT Bold" panose="020F0704030504030204" pitchFamily="34" charset="0"/>
                        </a:rPr>
                        <a:t>for MPAC recommendations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5435">
                <a:tc>
                  <a:txBody>
                    <a:bodyPr/>
                    <a:lstStyle/>
                    <a:p>
                      <a:pPr algn="l" fontAlgn="b"/>
                      <a:r>
                        <a:rPr lang="en-ZA" sz="1050" b="0" i="0" u="none" strike="noStrike">
                          <a:solidFill>
                            <a:srgbClr val="000000"/>
                          </a:solidFill>
                          <a:effectLst/>
                          <a:latin typeface="Arial Rounded MT Bold" panose="020F0704030504030204" pitchFamily="34" charset="0"/>
                        </a:rPr>
                        <a:t>2019/20</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Arbitration awards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1 843 824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Arial Rounded MT Bold" panose="020F0704030504030204" pitchFamily="34" charset="0"/>
                        </a:rPr>
                        <a:t>Labour disputes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MPAC report</a:t>
                      </a:r>
                      <a:r>
                        <a:rPr lang="en-US" sz="1050" b="0" i="0" u="none" strike="noStrike" baseline="0" dirty="0" smtClean="0">
                          <a:solidFill>
                            <a:srgbClr val="000000"/>
                          </a:solidFill>
                          <a:effectLst/>
                          <a:latin typeface="Arial Rounded MT Bold" panose="020F0704030504030204" pitchFamily="34" charset="0"/>
                        </a:rPr>
                        <a:t> pending</a:t>
                      </a:r>
                      <a:endParaRPr lang="en-US" sz="1050" b="0" i="0" u="none" strike="noStrike" dirty="0">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smtClean="0">
                          <a:solidFill>
                            <a:srgbClr val="000000"/>
                          </a:solidFill>
                          <a:effectLst/>
                          <a:latin typeface="Arial Rounded MT Bold" panose="020F0704030504030204" pitchFamily="34" charset="0"/>
                        </a:rPr>
                        <a:t>Awaiting </a:t>
                      </a:r>
                      <a:r>
                        <a:rPr lang="en-ZA" sz="1050" b="0" i="0" u="none" strike="noStrike" dirty="0">
                          <a:solidFill>
                            <a:srgbClr val="000000"/>
                          </a:solidFill>
                          <a:effectLst/>
                          <a:latin typeface="Arial Rounded MT Bold" panose="020F0704030504030204" pitchFamily="34" charset="0"/>
                        </a:rPr>
                        <a:t>for MPAC recommendations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46759">
                <a:tc>
                  <a:txBody>
                    <a:bodyPr/>
                    <a:lstStyle/>
                    <a:p>
                      <a:pPr algn="l" fontAlgn="b"/>
                      <a:r>
                        <a:rPr lang="en-ZA" sz="1050" b="0" i="0" u="none" strike="noStrike">
                          <a:solidFill>
                            <a:srgbClr val="000000"/>
                          </a:solidFill>
                          <a:effectLst/>
                          <a:latin typeface="Arial Rounded MT Bold" panose="020F0704030504030204" pitchFamily="34" charset="0"/>
                        </a:rPr>
                        <a:t>2019/20</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Pension funds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171 589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Interest on late payments to benefit funds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MPAC report</a:t>
                      </a:r>
                      <a:r>
                        <a:rPr lang="en-US" sz="1050" b="0" i="0" u="none" strike="noStrike" baseline="0" dirty="0" smtClean="0">
                          <a:solidFill>
                            <a:srgbClr val="000000"/>
                          </a:solidFill>
                          <a:effectLst/>
                          <a:latin typeface="Arial Rounded MT Bold" panose="020F0704030504030204" pitchFamily="34" charset="0"/>
                        </a:rPr>
                        <a:t> pending</a:t>
                      </a:r>
                      <a:endParaRPr lang="en-US" sz="1050" b="0" i="0" u="none" strike="noStrike" dirty="0">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smtClean="0">
                          <a:solidFill>
                            <a:srgbClr val="000000"/>
                          </a:solidFill>
                          <a:effectLst/>
                          <a:latin typeface="Arial Rounded MT Bold" panose="020F0704030504030204" pitchFamily="34" charset="0"/>
                        </a:rPr>
                        <a:t>Awaiting </a:t>
                      </a:r>
                      <a:r>
                        <a:rPr lang="en-ZA" sz="1050" b="0" i="0" u="none" strike="noStrike" dirty="0">
                          <a:solidFill>
                            <a:srgbClr val="000000"/>
                          </a:solidFill>
                          <a:effectLst/>
                          <a:latin typeface="Arial Rounded MT Bold" panose="020F0704030504030204" pitchFamily="34" charset="0"/>
                        </a:rPr>
                        <a:t>for MPAC recommendations</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1083">
                <a:tc>
                  <a:txBody>
                    <a:bodyPr/>
                    <a:lstStyle/>
                    <a:p>
                      <a:pPr algn="l" fontAlgn="b"/>
                      <a:endParaRPr lang="en-ZA" sz="1050" b="0" i="0" u="none" strike="noStrike">
                        <a:solidFill>
                          <a:srgbClr val="000000"/>
                        </a:solidFill>
                        <a:effectLst/>
                        <a:latin typeface="Arial Rounded MT Bold" panose="020F0704030504030204" pitchFamily="34" charset="0"/>
                      </a:endParaRPr>
                    </a:p>
                  </a:txBody>
                  <a:tcPr marL="5182" marR="5182" marT="518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50" b="0" i="0" u="none" strike="noStrike">
                        <a:solidFill>
                          <a:srgbClr val="000000"/>
                        </a:solidFill>
                        <a:effectLst/>
                        <a:latin typeface="Arial Rounded MT Bold" panose="020F0704030504030204" pitchFamily="34" charset="0"/>
                      </a:endParaRPr>
                    </a:p>
                  </a:txBody>
                  <a:tcPr marL="5182" marR="5182" marT="5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1" i="0" u="none" strike="noStrike">
                          <a:solidFill>
                            <a:srgbClr val="000000"/>
                          </a:solidFill>
                          <a:effectLst/>
                          <a:latin typeface="Arial Rounded MT Bold" panose="020F0704030504030204" pitchFamily="34" charset="0"/>
                        </a:rPr>
                        <a:t>               5 870 116 </a:t>
                      </a:r>
                    </a:p>
                  </a:txBody>
                  <a:tcPr marL="5182" marR="5182" marT="5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050" b="0" i="0" u="none" strike="noStrike">
                        <a:solidFill>
                          <a:srgbClr val="000000"/>
                        </a:solidFill>
                        <a:effectLst/>
                        <a:latin typeface="Arial Rounded MT Bold" panose="020F0704030504030204" pitchFamily="34" charset="0"/>
                      </a:endParaRPr>
                    </a:p>
                  </a:txBody>
                  <a:tcPr marL="5182" marR="5182" marT="5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50" b="0" i="0" u="none" strike="noStrike">
                        <a:solidFill>
                          <a:srgbClr val="000000"/>
                        </a:solidFill>
                        <a:effectLst/>
                        <a:latin typeface="Arial Rounded MT Bold" panose="020F0704030504030204" pitchFamily="34" charset="0"/>
                      </a:endParaRPr>
                    </a:p>
                  </a:txBody>
                  <a:tcPr marL="5182" marR="5182" marT="518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50" b="0" i="0" u="none" strike="noStrike" dirty="0">
                        <a:solidFill>
                          <a:srgbClr val="000000"/>
                        </a:solidFill>
                        <a:effectLst/>
                        <a:latin typeface="Arial Rounded MT Bold" panose="020F0704030504030204" pitchFamily="34" charset="0"/>
                      </a:endParaRPr>
                    </a:p>
                  </a:txBody>
                  <a:tcPr marL="5182" marR="5182" marT="518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619371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90066"/>
          </a:xfrm>
        </p:spPr>
        <p:txBody>
          <a:bodyPr/>
          <a:lstStyle/>
          <a:p>
            <a:r>
              <a:rPr lang="en-ZA" sz="2800" dirty="0"/>
              <a:t>Breakdown of the UIFW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400397886"/>
              </p:ext>
            </p:extLst>
          </p:nvPr>
        </p:nvGraphicFramePr>
        <p:xfrm>
          <a:off x="251520" y="692696"/>
          <a:ext cx="8712968" cy="4287349"/>
        </p:xfrm>
        <a:graphic>
          <a:graphicData uri="http://schemas.openxmlformats.org/drawingml/2006/table">
            <a:tbl>
              <a:tblPr/>
              <a:tblGrid>
                <a:gridCol w="648072">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2448272">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2016224">
                  <a:extLst>
                    <a:ext uri="{9D8B030D-6E8A-4147-A177-3AD203B41FA5}">
                      <a16:colId xmlns:a16="http://schemas.microsoft.com/office/drawing/2014/main" xmlns="" val="20005"/>
                    </a:ext>
                  </a:extLst>
                </a:gridCol>
              </a:tblGrid>
              <a:tr h="152293">
                <a:tc gridSpan="5">
                  <a:txBody>
                    <a:bodyPr/>
                    <a:lstStyle/>
                    <a:p>
                      <a:pPr algn="l" fontAlgn="b"/>
                      <a:r>
                        <a:rPr lang="en-ZA" sz="1000" b="1" i="0" u="none" strike="noStrike" dirty="0">
                          <a:solidFill>
                            <a:srgbClr val="000000"/>
                          </a:solidFill>
                          <a:effectLst/>
                          <a:latin typeface="Arial Rounded MT Bold" panose="020F0704030504030204" pitchFamily="34" charset="0"/>
                        </a:rPr>
                        <a:t>Irregular expenditure</a:t>
                      </a:r>
                    </a:p>
                  </a:txBody>
                  <a:tcPr marL="5251" marR="5251" marT="525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pPr algn="ctr" fontAlgn="b"/>
                      <a:endParaRPr lang="en-ZA" sz="1000" b="1" i="0" u="none" strike="noStrike" dirty="0">
                        <a:solidFill>
                          <a:srgbClr val="00B050"/>
                        </a:solidFill>
                        <a:effectLst/>
                        <a:latin typeface="Arial Rounded MT Bold" panose="020F0704030504030204" pitchFamily="34" charset="0"/>
                      </a:endParaRPr>
                    </a:p>
                  </a:txBody>
                  <a:tcPr marL="5251" marR="5251" marT="525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ZA" sz="1000" b="1" i="0" u="none" strike="noStrike" dirty="0">
                        <a:solidFill>
                          <a:srgbClr val="00B050"/>
                        </a:solidFill>
                        <a:effectLst/>
                        <a:latin typeface="Arial Rounded MT Bold" panose="020F0704030504030204" pitchFamily="34" charset="0"/>
                      </a:endParaRPr>
                    </a:p>
                  </a:txBody>
                  <a:tcPr marL="5251" marR="5251" marT="525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ZA" sz="1000" b="1" i="0" u="none" strike="noStrike" dirty="0">
                        <a:solidFill>
                          <a:srgbClr val="00B050"/>
                        </a:solidFill>
                        <a:effectLst/>
                        <a:latin typeface="Arial Rounded MT Bold" panose="020F0704030504030204" pitchFamily="34" charset="0"/>
                      </a:endParaRPr>
                    </a:p>
                  </a:txBody>
                  <a:tcPr marL="5251" marR="5251" marT="52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1" i="0" u="none" strike="noStrike">
                        <a:solidFill>
                          <a:srgbClr val="00B050"/>
                        </a:solidFill>
                        <a:effectLst/>
                        <a:latin typeface="Arial Rounded MT Bold" panose="020F0704030504030204" pitchFamily="34" charset="0"/>
                      </a:endParaRPr>
                    </a:p>
                  </a:txBody>
                  <a:tcPr marL="5251" marR="5251" marT="525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2293">
                <a:tc>
                  <a:txBody>
                    <a:bodyPr/>
                    <a:lstStyle/>
                    <a:p>
                      <a:pPr algn="l" fontAlgn="b"/>
                      <a:r>
                        <a:rPr lang="en-ZA" sz="1000" b="1" i="0" u="none" strike="noStrike">
                          <a:solidFill>
                            <a:srgbClr val="000000"/>
                          </a:solidFill>
                          <a:effectLst/>
                          <a:latin typeface="Arial Rounded MT Bold" panose="020F0704030504030204" pitchFamily="34" charset="0"/>
                        </a:rPr>
                        <a:t>Year</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00" b="1" i="0" u="none" strike="noStrike">
                          <a:solidFill>
                            <a:srgbClr val="000000"/>
                          </a:solidFill>
                          <a:effectLst/>
                          <a:latin typeface="Arial Rounded MT Bold" panose="020F0704030504030204" pitchFamily="34" charset="0"/>
                        </a:rPr>
                        <a:t>Description</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00" b="1" i="0" u="none" strike="noStrike">
                          <a:solidFill>
                            <a:srgbClr val="000000"/>
                          </a:solidFill>
                          <a:effectLst/>
                          <a:latin typeface="Arial Rounded MT Bold" panose="020F0704030504030204" pitchFamily="34" charset="0"/>
                        </a:rPr>
                        <a:t>Amount</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00" b="1" i="0" u="none" strike="noStrike">
                          <a:solidFill>
                            <a:srgbClr val="000000"/>
                          </a:solidFill>
                          <a:effectLst/>
                          <a:latin typeface="Arial Rounded MT Bold" panose="020F0704030504030204" pitchFamily="34" charset="0"/>
                        </a:rPr>
                        <a:t>Reasons</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00" b="1" i="0" u="none" strike="noStrike" dirty="0">
                          <a:solidFill>
                            <a:srgbClr val="000000"/>
                          </a:solidFill>
                          <a:effectLst/>
                          <a:latin typeface="Arial Rounded MT Bold" panose="020F0704030504030204" pitchFamily="34" charset="0"/>
                        </a:rPr>
                        <a:t> MPAC recommendations </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000" b="1" i="0" u="none" strike="noStrike" dirty="0" smtClean="0">
                          <a:solidFill>
                            <a:srgbClr val="000000"/>
                          </a:solidFill>
                          <a:effectLst/>
                          <a:latin typeface="Arial Rounded MT Bold" panose="020F0704030504030204" pitchFamily="34" charset="0"/>
                        </a:rPr>
                        <a:t>Remedial</a:t>
                      </a:r>
                      <a:r>
                        <a:rPr lang="en-ZA" sz="1000" b="1" i="0" u="none" strike="noStrike" baseline="0" dirty="0" smtClean="0">
                          <a:solidFill>
                            <a:srgbClr val="000000"/>
                          </a:solidFill>
                          <a:effectLst/>
                          <a:latin typeface="Arial Rounded MT Bold" panose="020F0704030504030204" pitchFamily="34" charset="0"/>
                        </a:rPr>
                        <a:t> actions</a:t>
                      </a:r>
                      <a:r>
                        <a:rPr lang="en-ZA" sz="1000" b="1" i="0" u="none" strike="noStrike" dirty="0" smtClean="0">
                          <a:solidFill>
                            <a:srgbClr val="000000"/>
                          </a:solidFill>
                          <a:effectLst/>
                          <a:latin typeface="Arial Rounded MT Bold" panose="020F0704030504030204" pitchFamily="34" charset="0"/>
                        </a:rPr>
                        <a:t> </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1"/>
                  </a:ext>
                </a:extLst>
              </a:tr>
              <a:tr h="1370639">
                <a:tc>
                  <a:txBody>
                    <a:bodyPr/>
                    <a:lstStyle/>
                    <a:p>
                      <a:pPr algn="l" fontAlgn="b"/>
                      <a:r>
                        <a:rPr lang="en-ZA" sz="1000" b="0" i="0" u="none" strike="noStrike">
                          <a:solidFill>
                            <a:srgbClr val="000000"/>
                          </a:solidFill>
                          <a:effectLst/>
                          <a:latin typeface="Arial Rounded MT Bold" panose="020F0704030504030204" pitchFamily="34" charset="0"/>
                        </a:rPr>
                        <a:t>2018/19</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Rounded MT Bold" panose="020F0704030504030204" pitchFamily="34" charset="0"/>
                        </a:rPr>
                        <a:t>Simunye Fleet</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Rounded MT Bold" panose="020F0704030504030204" pitchFamily="34" charset="0"/>
                        </a:rPr>
                        <a:t>             13 200 000 </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Non-compliance with PPPF Act. Functionality criteria for evaluating the following bid was based on the supplier experience in leasing projects of a similar nature at other entities.  The bid document of the winning bidder did not include proof of similar projects in leasing of vehicles that they completed previously at other entities.  </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That this matter must be referred to Disciplinary Board for further investigations and possible rescinding of the Council resolution taken on 31 July 2018.</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The Disciplinary Board </a:t>
                      </a:r>
                      <a:r>
                        <a:rPr lang="en-US" sz="1000" b="0" i="0" u="none" strike="noStrike" dirty="0" smtClean="0">
                          <a:solidFill>
                            <a:srgbClr val="000000"/>
                          </a:solidFill>
                          <a:effectLst/>
                          <a:latin typeface="Arial Rounded MT Bold" panose="020F0704030504030204" pitchFamily="34" charset="0"/>
                        </a:rPr>
                        <a:t>not </a:t>
                      </a:r>
                      <a:r>
                        <a:rPr lang="en-US" sz="1000" b="0" i="0" u="none" strike="noStrike" dirty="0">
                          <a:solidFill>
                            <a:srgbClr val="000000"/>
                          </a:solidFill>
                          <a:effectLst/>
                          <a:latin typeface="Arial Rounded MT Bold" panose="020F0704030504030204" pitchFamily="34" charset="0"/>
                        </a:rPr>
                        <a:t>yet </a:t>
                      </a:r>
                      <a:r>
                        <a:rPr lang="en-US" sz="1000" b="0" i="0" u="none" strike="noStrike" dirty="0" smtClean="0">
                          <a:solidFill>
                            <a:srgbClr val="000000"/>
                          </a:solidFill>
                          <a:effectLst/>
                          <a:latin typeface="Arial Rounded MT Bold" panose="020F0704030504030204" pitchFamily="34" charset="0"/>
                        </a:rPr>
                        <a:t>established. </a:t>
                      </a:r>
                      <a:endParaRPr lang="en-US" sz="1000" b="0" i="0" u="none" strike="noStrike" dirty="0">
                        <a:solidFill>
                          <a:srgbClr val="000000"/>
                        </a:solidFill>
                        <a:effectLst/>
                        <a:latin typeface="Arial Rounded MT Bold" panose="020F0704030504030204" pitchFamily="34" charset="0"/>
                      </a:endParaRP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18345">
                <a:tc>
                  <a:txBody>
                    <a:bodyPr/>
                    <a:lstStyle/>
                    <a:p>
                      <a:pPr algn="l" fontAlgn="b"/>
                      <a:r>
                        <a:rPr lang="en-ZA" sz="1000" b="0" i="0" u="none" strike="noStrike">
                          <a:solidFill>
                            <a:srgbClr val="000000"/>
                          </a:solidFill>
                          <a:effectLst/>
                          <a:latin typeface="Arial Rounded MT Bold" panose="020F0704030504030204" pitchFamily="34" charset="0"/>
                        </a:rPr>
                        <a:t>2018/19</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Rounded MT Bold" panose="020F0704030504030204" pitchFamily="34" charset="0"/>
                        </a:rPr>
                        <a:t>Afrirent</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Rounded MT Bold" panose="020F0704030504030204" pitchFamily="34" charset="0"/>
                        </a:rPr>
                        <a:t>               8 922 853 </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Non-compliance with PPPF Act. The bid was evaluated and awarded based on an incorrect price.  Subsequent changes to the bid price were noted after the bid was submitted.</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That this matter must be referred to Disciplinary Board for further investigations and possible rescinding of the Council resolution taken on 31 July 2018.</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effectLst/>
                          <a:latin typeface="Arial Rounded MT Bold" panose="020F0704030504030204" pitchFamily="34" charset="0"/>
                        </a:rPr>
                        <a:t>The Disciplinary Board not yet established. </a:t>
                      </a:r>
                      <a:endParaRPr lang="en-US" sz="1000" b="0" i="0" u="none" strike="noStrike" dirty="0">
                        <a:solidFill>
                          <a:srgbClr val="000000"/>
                        </a:solidFill>
                        <a:effectLst/>
                        <a:latin typeface="Arial Rounded MT Bold" panose="020F0704030504030204" pitchFamily="34" charset="0"/>
                      </a:endParaRP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70639">
                <a:tc>
                  <a:txBody>
                    <a:bodyPr/>
                    <a:lstStyle/>
                    <a:p>
                      <a:pPr algn="l" fontAlgn="b"/>
                      <a:r>
                        <a:rPr lang="en-ZA" sz="1000" b="0" i="0" u="none" strike="noStrike">
                          <a:solidFill>
                            <a:srgbClr val="000000"/>
                          </a:solidFill>
                          <a:effectLst/>
                          <a:latin typeface="Arial Rounded MT Bold" panose="020F0704030504030204" pitchFamily="34" charset="0"/>
                        </a:rPr>
                        <a:t>2019/20</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Rounded MT Bold" panose="020F0704030504030204" pitchFamily="34" charset="0"/>
                        </a:rPr>
                        <a:t>Simunye Fleet</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Rounded MT Bold" panose="020F0704030504030204" pitchFamily="34" charset="0"/>
                        </a:rPr>
                        <a:t>             13 216 569 </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Rounded MT Bold" panose="020F0704030504030204" pitchFamily="34" charset="0"/>
                        </a:rPr>
                        <a:t>Non-compliance with PPPF Act. Functionality criteria for evaluating the following bid was based on the supplier experience in leasing projects of a similar nature at other entities.  The bid document of the winning bidder did not include proof of similar projects in leasing of vehicles that they completed previously at other entities.  </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Rounded MT Bold" panose="020F0704030504030204" pitchFamily="34" charset="0"/>
                        </a:rPr>
                        <a:t>That this matter must be referred to Disciplinary Board for further investigations and possible rescinding of the Council resolution taken on 31 July 2018.</a:t>
                      </a: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effectLst/>
                          <a:latin typeface="Arial Rounded MT Bold" panose="020F0704030504030204" pitchFamily="34" charset="0"/>
                        </a:rPr>
                        <a:t>The Disciplinary Board not yet established. </a:t>
                      </a:r>
                      <a:endParaRPr lang="en-US" sz="1000" b="0" i="0" u="none" strike="noStrike" dirty="0">
                        <a:solidFill>
                          <a:srgbClr val="000000"/>
                        </a:solidFill>
                        <a:effectLst/>
                        <a:latin typeface="Arial Rounded MT Bold" panose="020F0704030504030204" pitchFamily="34" charset="0"/>
                      </a:endParaRPr>
                    </a:p>
                  </a:txBody>
                  <a:tcPr marL="5251" marR="5251" marT="52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670058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p:spPr>
        <p:txBody>
          <a:bodyPr/>
          <a:lstStyle/>
          <a:p>
            <a:r>
              <a:rPr lang="en-ZA" sz="2800" dirty="0"/>
              <a:t>Breakdown of the UIFW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342333479"/>
              </p:ext>
            </p:extLst>
          </p:nvPr>
        </p:nvGraphicFramePr>
        <p:xfrm>
          <a:off x="107504" y="908720"/>
          <a:ext cx="8856985" cy="4630958"/>
        </p:xfrm>
        <a:graphic>
          <a:graphicData uri="http://schemas.openxmlformats.org/drawingml/2006/table">
            <a:tbl>
              <a:tblPr/>
              <a:tblGrid>
                <a:gridCol w="864098">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gridCol w="1839390">
                  <a:extLst>
                    <a:ext uri="{9D8B030D-6E8A-4147-A177-3AD203B41FA5}">
                      <a16:colId xmlns:a16="http://schemas.microsoft.com/office/drawing/2014/main" xmlns="" val="20004"/>
                    </a:ext>
                  </a:extLst>
                </a:gridCol>
                <a:gridCol w="2265065">
                  <a:extLst>
                    <a:ext uri="{9D8B030D-6E8A-4147-A177-3AD203B41FA5}">
                      <a16:colId xmlns:a16="http://schemas.microsoft.com/office/drawing/2014/main" xmlns="" val="20005"/>
                    </a:ext>
                  </a:extLst>
                </a:gridCol>
              </a:tblGrid>
              <a:tr h="226981">
                <a:tc gridSpan="2">
                  <a:txBody>
                    <a:bodyPr/>
                    <a:lstStyle/>
                    <a:p>
                      <a:pPr algn="l" fontAlgn="b"/>
                      <a:r>
                        <a:rPr lang="en-ZA" sz="1050" b="1" i="0" u="none" strike="noStrike" dirty="0">
                          <a:solidFill>
                            <a:srgbClr val="000000"/>
                          </a:solidFill>
                          <a:effectLst/>
                          <a:latin typeface="Arial Rounded MT Bold" panose="020F0704030504030204" pitchFamily="34" charset="0"/>
                        </a:rPr>
                        <a:t>Irregular expenditure</a:t>
                      </a:r>
                    </a:p>
                  </a:txBody>
                  <a:tcPr marL="5207" marR="5207" marT="520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endParaRPr lang="en-ZA" sz="1050" b="1" i="0" u="none" strike="noStrike">
                        <a:solidFill>
                          <a:srgbClr val="00B050"/>
                        </a:solidFill>
                        <a:effectLst/>
                        <a:latin typeface="Arial Rounded MT Bold" panose="020F0704030504030204" pitchFamily="34" charset="0"/>
                      </a:endParaRPr>
                    </a:p>
                  </a:txBody>
                  <a:tcPr marL="5207" marR="5207" marT="52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50" b="1" i="0" u="none" strike="noStrike">
                        <a:solidFill>
                          <a:srgbClr val="00B050"/>
                        </a:solidFill>
                        <a:effectLst/>
                        <a:latin typeface="Arial Rounded MT Bold" panose="020F0704030504030204" pitchFamily="34" charset="0"/>
                      </a:endParaRPr>
                    </a:p>
                  </a:txBody>
                  <a:tcPr marL="5207" marR="5207" marT="52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50" b="1" i="0" u="none" strike="noStrike">
                        <a:solidFill>
                          <a:srgbClr val="00B050"/>
                        </a:solidFill>
                        <a:effectLst/>
                        <a:latin typeface="Arial Rounded MT Bold" panose="020F0704030504030204" pitchFamily="34" charset="0"/>
                      </a:endParaRPr>
                    </a:p>
                  </a:txBody>
                  <a:tcPr marL="5207" marR="5207" marT="52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50" b="1" i="0" u="none" strike="noStrike">
                        <a:solidFill>
                          <a:srgbClr val="00B050"/>
                        </a:solidFill>
                        <a:effectLst/>
                        <a:latin typeface="Arial Rounded MT Bold" panose="020F0704030504030204" pitchFamily="34" charset="0"/>
                      </a:endParaRPr>
                    </a:p>
                  </a:txBody>
                  <a:tcPr marL="5207" marR="5207" marT="520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6981">
                <a:tc>
                  <a:txBody>
                    <a:bodyPr/>
                    <a:lstStyle/>
                    <a:p>
                      <a:pPr algn="l" fontAlgn="b"/>
                      <a:r>
                        <a:rPr lang="en-ZA" sz="1050" b="1" i="0" u="none" strike="noStrike">
                          <a:solidFill>
                            <a:srgbClr val="000000"/>
                          </a:solidFill>
                          <a:effectLst/>
                          <a:latin typeface="Arial Rounded MT Bold" panose="020F0704030504030204" pitchFamily="34" charset="0"/>
                        </a:rPr>
                        <a:t>Year</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a:solidFill>
                            <a:srgbClr val="000000"/>
                          </a:solidFill>
                          <a:effectLst/>
                          <a:latin typeface="Arial Rounded MT Bold" panose="020F0704030504030204" pitchFamily="34" charset="0"/>
                        </a:rPr>
                        <a:t>Description</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a:solidFill>
                            <a:srgbClr val="000000"/>
                          </a:solidFill>
                          <a:effectLst/>
                          <a:latin typeface="Arial Rounded MT Bold" panose="020F0704030504030204" pitchFamily="34" charset="0"/>
                        </a:rPr>
                        <a:t>Amount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a:solidFill>
                            <a:srgbClr val="000000"/>
                          </a:solidFill>
                          <a:effectLst/>
                          <a:latin typeface="Arial Rounded MT Bold" panose="020F0704030504030204" pitchFamily="34" charset="0"/>
                        </a:rPr>
                        <a:t>Reasons</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l" fontAlgn="b"/>
                      <a:r>
                        <a:rPr lang="en-ZA" sz="1050" b="1" i="0" u="none" strike="noStrike" dirty="0">
                          <a:solidFill>
                            <a:srgbClr val="000000"/>
                          </a:solidFill>
                          <a:effectLst/>
                          <a:latin typeface="Arial Rounded MT Bold" panose="020F0704030504030204" pitchFamily="34" charset="0"/>
                        </a:rPr>
                        <a:t> MPAC recommendations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050" b="1" i="0" u="none" strike="noStrike" dirty="0" smtClean="0">
                          <a:solidFill>
                            <a:srgbClr val="000000"/>
                          </a:solidFill>
                          <a:effectLst/>
                          <a:latin typeface="Arial Rounded MT Bold" panose="020F0704030504030204" pitchFamily="34" charset="0"/>
                        </a:rPr>
                        <a:t>Remedial</a:t>
                      </a:r>
                      <a:r>
                        <a:rPr lang="en-ZA" sz="1050" b="1" i="0" u="none" strike="noStrike" baseline="0" dirty="0" smtClean="0">
                          <a:solidFill>
                            <a:srgbClr val="000000"/>
                          </a:solidFill>
                          <a:effectLst/>
                          <a:latin typeface="Arial Rounded MT Bold" panose="020F0704030504030204" pitchFamily="34" charset="0"/>
                        </a:rPr>
                        <a:t> actions</a:t>
                      </a:r>
                      <a:r>
                        <a:rPr lang="en-ZA" sz="1050" b="1" i="0" u="none" strike="noStrike" dirty="0" smtClean="0">
                          <a:solidFill>
                            <a:srgbClr val="000000"/>
                          </a:solidFill>
                          <a:effectLst/>
                          <a:latin typeface="Arial Rounded MT Bold" panose="020F0704030504030204" pitchFamily="34" charset="0"/>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1"/>
                  </a:ext>
                </a:extLst>
              </a:tr>
              <a:tr h="1815854">
                <a:tc>
                  <a:txBody>
                    <a:bodyPr/>
                    <a:lstStyle/>
                    <a:p>
                      <a:pPr algn="l" fontAlgn="b"/>
                      <a:r>
                        <a:rPr lang="en-ZA" sz="1050" b="0" i="0" u="none" strike="noStrike">
                          <a:solidFill>
                            <a:srgbClr val="000000"/>
                          </a:solidFill>
                          <a:effectLst/>
                          <a:latin typeface="Arial Rounded MT Bold" panose="020F0704030504030204" pitchFamily="34" charset="0"/>
                        </a:rPr>
                        <a:t>2019/20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Afrirent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4 650 280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Rounded MT Bold" panose="020F0704030504030204" pitchFamily="34" charset="0"/>
                        </a:rPr>
                        <a:t>Non-compliance with PPPF Act. The bid was evaluated and awarded based on an incorrect price.  Subsequent changes to the bid price were noted after the bid was submitted.</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That this matter must be referred to Disciplinary Board for further investigations and possible rescinding of the Council resolution taken on 31 July 2018.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The Disciplinary Board not yet established. </a:t>
                      </a:r>
                      <a:endParaRPr lang="en-US" sz="1050" b="0" i="0" u="none" strike="noStrike" dirty="0">
                        <a:solidFill>
                          <a:srgbClr val="000000"/>
                        </a:solidFill>
                        <a:effectLst/>
                        <a:latin typeface="Arial Rounded MT Bold" panose="020F0704030504030204" pitchFamily="34" charset="0"/>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80946">
                <a:tc>
                  <a:txBody>
                    <a:bodyPr/>
                    <a:lstStyle/>
                    <a:p>
                      <a:pPr algn="l" fontAlgn="b"/>
                      <a:r>
                        <a:rPr lang="en-ZA" sz="1050" b="0" i="0" u="none" strike="noStrike">
                          <a:solidFill>
                            <a:srgbClr val="000000"/>
                          </a:solidFill>
                          <a:effectLst/>
                          <a:latin typeface="Arial Rounded MT Bold" panose="020F0704030504030204" pitchFamily="34" charset="0"/>
                        </a:rPr>
                        <a:t>2019/20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PK Financials</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544 498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There was no addendum to SLA after the contract was extended with further twelve months.</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MPAC report</a:t>
                      </a:r>
                      <a:r>
                        <a:rPr lang="en-US" sz="1050" b="0" i="0" u="none" strike="noStrike" baseline="0" dirty="0" smtClean="0">
                          <a:solidFill>
                            <a:srgbClr val="000000"/>
                          </a:solidFill>
                          <a:effectLst/>
                          <a:latin typeface="Arial Rounded MT Bold" panose="020F0704030504030204" pitchFamily="34" charset="0"/>
                        </a:rPr>
                        <a:t> pending</a:t>
                      </a:r>
                      <a:endParaRPr lang="en-US" sz="1050" b="0" i="0" u="none" strike="noStrike" dirty="0">
                        <a:solidFill>
                          <a:srgbClr val="000000"/>
                        </a:solidFill>
                        <a:effectLst/>
                        <a:latin typeface="Arial Rounded MT Bold" panose="020F0704030504030204" pitchFamily="34" charset="0"/>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Awaitinng for MPAC recommendations</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34909">
                <a:tc>
                  <a:txBody>
                    <a:bodyPr/>
                    <a:lstStyle/>
                    <a:p>
                      <a:pPr algn="l" fontAlgn="b"/>
                      <a:r>
                        <a:rPr lang="en-ZA" sz="1050" b="0" i="0" u="none" strike="noStrike">
                          <a:solidFill>
                            <a:srgbClr val="000000"/>
                          </a:solidFill>
                          <a:effectLst/>
                          <a:latin typeface="Arial Rounded MT Bold" panose="020F0704030504030204" pitchFamily="34" charset="0"/>
                        </a:rPr>
                        <a:t>2019/20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Munsoft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               2 392 000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Rounded MT Bold" panose="020F0704030504030204" pitchFamily="34" charset="0"/>
                        </a:rPr>
                        <a:t>Municipality procured the services of AFS review due </a:t>
                      </a:r>
                      <a:r>
                        <a:rPr lang="en-US" sz="1050" b="0" i="0" u="none" strike="noStrike" dirty="0" smtClean="0">
                          <a:solidFill>
                            <a:srgbClr val="000000"/>
                          </a:solidFill>
                          <a:effectLst/>
                          <a:latin typeface="Arial Rounded MT Bold" panose="020F0704030504030204" pitchFamily="34" charset="0"/>
                        </a:rPr>
                        <a:t>to capacity </a:t>
                      </a:r>
                      <a:r>
                        <a:rPr lang="en-US" sz="1050" b="0" i="0" u="none" strike="noStrike" dirty="0">
                          <a:solidFill>
                            <a:srgbClr val="000000"/>
                          </a:solidFill>
                          <a:effectLst/>
                          <a:latin typeface="Arial Rounded MT Bold" panose="020F0704030504030204" pitchFamily="34" charset="0"/>
                        </a:rPr>
                        <a:t>constraints </a:t>
                      </a:r>
                      <a:r>
                        <a:rPr lang="en-US" sz="1050" b="0" i="0" u="none" strike="noStrike" dirty="0" smtClean="0">
                          <a:solidFill>
                            <a:srgbClr val="000000"/>
                          </a:solidFill>
                          <a:effectLst/>
                          <a:latin typeface="Arial Rounded MT Bold" panose="020F0704030504030204" pitchFamily="34" charset="0"/>
                        </a:rPr>
                        <a:t>in the </a:t>
                      </a:r>
                      <a:r>
                        <a:rPr lang="en-US" sz="1050" b="0" i="0" u="none" strike="noStrike" dirty="0">
                          <a:solidFill>
                            <a:srgbClr val="000000"/>
                          </a:solidFill>
                          <a:effectLst/>
                          <a:latin typeface="Arial Rounded MT Bold" panose="020F0704030504030204" pitchFamily="34" charset="0"/>
                        </a:rPr>
                        <a:t>finance department. No formal process followed and variation of scope is more than 15% of the original contract.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Arial Rounded MT Bold" panose="020F0704030504030204" pitchFamily="34" charset="0"/>
                        </a:rPr>
                        <a:t>MPAC report</a:t>
                      </a:r>
                      <a:r>
                        <a:rPr lang="en-US" sz="1050" b="0" i="0" u="none" strike="noStrike" baseline="0" dirty="0" smtClean="0">
                          <a:solidFill>
                            <a:srgbClr val="000000"/>
                          </a:solidFill>
                          <a:effectLst/>
                          <a:latin typeface="Arial Rounded MT Bold" panose="020F0704030504030204" pitchFamily="34" charset="0"/>
                        </a:rPr>
                        <a:t> pending</a:t>
                      </a:r>
                      <a:endParaRPr lang="en-US" sz="1050" b="0" i="0" u="none" strike="noStrike" dirty="0">
                        <a:solidFill>
                          <a:srgbClr val="000000"/>
                        </a:solidFill>
                        <a:effectLst/>
                        <a:latin typeface="Arial Rounded MT Bold" panose="020F0704030504030204" pitchFamily="34" charset="0"/>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a:solidFill>
                            <a:srgbClr val="000000"/>
                          </a:solidFill>
                          <a:effectLst/>
                          <a:latin typeface="Arial Rounded MT Bold" panose="020F0704030504030204" pitchFamily="34" charset="0"/>
                        </a:rPr>
                        <a:t>Awaitinng for MPAC recommendations</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4809">
                <a:tc>
                  <a:txBody>
                    <a:bodyPr/>
                    <a:lstStyle/>
                    <a:p>
                      <a:pPr algn="l" fontAlgn="b"/>
                      <a:endParaRPr lang="en-ZA" sz="1050" b="0" i="0" u="none" strike="noStrike">
                        <a:solidFill>
                          <a:srgbClr val="000000"/>
                        </a:solidFill>
                        <a:effectLst/>
                        <a:latin typeface="Arial Rounded MT Bold" panose="020F0704030504030204" pitchFamily="34" charset="0"/>
                      </a:endParaRPr>
                    </a:p>
                  </a:txBody>
                  <a:tcPr marL="5207" marR="5207" marT="52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50" b="0" i="0" u="none" strike="noStrike">
                        <a:solidFill>
                          <a:srgbClr val="000000"/>
                        </a:solidFill>
                        <a:effectLst/>
                        <a:latin typeface="Arial Rounded MT Bold" panose="020F0704030504030204" pitchFamily="34" charset="0"/>
                      </a:endParaRPr>
                    </a:p>
                  </a:txBody>
                  <a:tcPr marL="5207" marR="5207" marT="52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50" b="1" i="0" u="none" strike="noStrike">
                          <a:solidFill>
                            <a:srgbClr val="000000"/>
                          </a:solidFill>
                          <a:effectLst/>
                          <a:latin typeface="Arial Rounded MT Bold" panose="020F0704030504030204" pitchFamily="34" charset="0"/>
                        </a:rPr>
                        <a:t>             42 926 200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050" b="0" i="0" u="none" strike="noStrike">
                        <a:solidFill>
                          <a:srgbClr val="000000"/>
                        </a:solidFill>
                        <a:effectLst/>
                        <a:latin typeface="Arial Rounded MT Bold" panose="020F0704030504030204" pitchFamily="34" charset="0"/>
                      </a:endParaRPr>
                    </a:p>
                  </a:txBody>
                  <a:tcPr marL="5207" marR="5207" marT="52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50" b="0" i="0" u="none" strike="noStrike">
                        <a:solidFill>
                          <a:srgbClr val="000000"/>
                        </a:solidFill>
                        <a:effectLst/>
                        <a:latin typeface="Arial Rounded MT Bold" panose="020F0704030504030204" pitchFamily="34" charset="0"/>
                      </a:endParaRPr>
                    </a:p>
                  </a:txBody>
                  <a:tcPr marL="5207" marR="5207" marT="52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50" b="0" i="0" u="none" strike="noStrike" dirty="0">
                        <a:solidFill>
                          <a:srgbClr val="000000"/>
                        </a:solidFill>
                        <a:effectLst/>
                        <a:latin typeface="Arial Rounded MT Bold" panose="020F0704030504030204" pitchFamily="34" charset="0"/>
                      </a:endParaRPr>
                    </a:p>
                  </a:txBody>
                  <a:tcPr marL="5207" marR="5207" marT="520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981506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lstStyle/>
          <a:p>
            <a:r>
              <a:rPr lang="en-US" sz="3600" dirty="0" smtClean="0"/>
              <a:t>Institutional Capacity</a:t>
            </a:r>
            <a:endParaRPr lang="en-US" sz="3600" dirty="0"/>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48922" y="1096144"/>
            <a:ext cx="8046156" cy="4525963"/>
          </a:xfrm>
        </p:spPr>
      </p:pic>
    </p:spTree>
    <p:extLst>
      <p:ext uri="{BB962C8B-B14F-4D97-AF65-F5344CB8AC3E}">
        <p14:creationId xmlns:p14="http://schemas.microsoft.com/office/powerpoint/2010/main" xmlns="" val="2265736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lstStyle/>
          <a:p>
            <a:r>
              <a:rPr lang="en-US" sz="2800" dirty="0"/>
              <a:t>Personnel in key positions (MM, CFO, technical department)</a:t>
            </a:r>
          </a:p>
        </p:txBody>
      </p:sp>
      <p:sp>
        <p:nvSpPr>
          <p:cNvPr id="6" name="Content Placeholder 2"/>
          <p:cNvSpPr txBox="1">
            <a:spLocks/>
          </p:cNvSpPr>
          <p:nvPr/>
        </p:nvSpPr>
        <p:spPr>
          <a:xfrm>
            <a:off x="467544" y="3284984"/>
            <a:ext cx="8496944" cy="2448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530" dirty="0" smtClean="0">
                <a:latin typeface="Calibri Light" panose="020F0302020204030204" pitchFamily="34" charset="0"/>
              </a:rPr>
              <a:t> </a:t>
            </a:r>
          </a:p>
          <a:p>
            <a:pPr marL="0" indent="0">
              <a:buFont typeface="Arial" panose="020B0604020202020204" pitchFamily="34" charset="0"/>
              <a:buNone/>
            </a:pPr>
            <a:endParaRPr lang="en-ZA" sz="1530" dirty="0" smtClean="0">
              <a:latin typeface="Calibri Light" panose="020F0302020204030204" pitchFamily="34" charset="0"/>
            </a:endParaRPr>
          </a:p>
          <a:p>
            <a:pPr marL="0" indent="0">
              <a:buFont typeface="Arial" panose="020B0604020202020204" pitchFamily="34" charset="0"/>
              <a:buNone/>
            </a:pPr>
            <a:endParaRPr lang="en-US" sz="1530" dirty="0" smtClean="0">
              <a:latin typeface="Calibri Light" panose="020F0302020204030204" pitchFamily="34" charset="0"/>
            </a:endParaRPr>
          </a:p>
          <a:p>
            <a:pPr marL="0" indent="0">
              <a:buFont typeface="Arial" panose="020B0604020202020204" pitchFamily="34" charset="0"/>
              <a:buNone/>
            </a:pPr>
            <a:endParaRPr lang="en-ZA" sz="1530" dirty="0" smtClean="0">
              <a:latin typeface="Calibri Light" panose="020F0302020204030204" pitchFamily="34" charset="0"/>
            </a:endParaRPr>
          </a:p>
          <a:p>
            <a:pPr marL="0" indent="0">
              <a:buFont typeface="Arial" panose="020B0604020202020204" pitchFamily="34" charset="0"/>
              <a:buNone/>
            </a:pP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14966618"/>
              </p:ext>
            </p:extLst>
          </p:nvPr>
        </p:nvGraphicFramePr>
        <p:xfrm>
          <a:off x="395536" y="1052737"/>
          <a:ext cx="8568951" cy="4248471"/>
        </p:xfrm>
        <a:graphic>
          <a:graphicData uri="http://schemas.openxmlformats.org/drawingml/2006/table">
            <a:tbl>
              <a:tblPr/>
              <a:tblGrid>
                <a:gridCol w="1502542">
                  <a:extLst>
                    <a:ext uri="{9D8B030D-6E8A-4147-A177-3AD203B41FA5}">
                      <a16:colId xmlns:a16="http://schemas.microsoft.com/office/drawing/2014/main" xmlns="" val="20000"/>
                    </a:ext>
                  </a:extLst>
                </a:gridCol>
                <a:gridCol w="1593802">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419533">
                  <a:extLst>
                    <a:ext uri="{9D8B030D-6E8A-4147-A177-3AD203B41FA5}">
                      <a16:colId xmlns:a16="http://schemas.microsoft.com/office/drawing/2014/main" xmlns="" val="20003"/>
                    </a:ext>
                  </a:extLst>
                </a:gridCol>
                <a:gridCol w="1172755">
                  <a:extLst>
                    <a:ext uri="{9D8B030D-6E8A-4147-A177-3AD203B41FA5}">
                      <a16:colId xmlns:a16="http://schemas.microsoft.com/office/drawing/2014/main" xmlns="" val="20004"/>
                    </a:ext>
                  </a:extLst>
                </a:gridCol>
                <a:gridCol w="1728191">
                  <a:extLst>
                    <a:ext uri="{9D8B030D-6E8A-4147-A177-3AD203B41FA5}">
                      <a16:colId xmlns:a16="http://schemas.microsoft.com/office/drawing/2014/main" xmlns="" val="20005"/>
                    </a:ext>
                  </a:extLst>
                </a:gridCol>
              </a:tblGrid>
              <a:tr h="490208">
                <a:tc gridSpan="3">
                  <a:txBody>
                    <a:bodyPr/>
                    <a:lstStyle/>
                    <a:p>
                      <a:pPr algn="l" fontAlgn="b"/>
                      <a:r>
                        <a:rPr lang="en-ZA" sz="1400" b="0" i="0" u="none" strike="noStrike" dirty="0">
                          <a:solidFill>
                            <a:srgbClr val="000000"/>
                          </a:solidFill>
                          <a:effectLst/>
                          <a:latin typeface="Arial Rounded MT Bold" panose="020F0704030504030204" pitchFamily="34" charset="0"/>
                        </a:rPr>
                        <a:t>Senior management</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ZA" sz="1400" b="0" i="0" u="none" strike="noStrike" dirty="0">
                        <a:solidFill>
                          <a:srgbClr val="000000"/>
                        </a:solidFill>
                        <a:effectLst/>
                        <a:latin typeface="Arial Rounded MT Bold" panose="020F07040305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ZA" sz="1400" b="0" i="0" u="none" strike="noStrike" dirty="0">
                        <a:solidFill>
                          <a:srgbClr val="000000"/>
                        </a:solidFill>
                        <a:effectLst/>
                        <a:latin typeface="Arial Rounded MT Bold" panose="020F07040305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15055">
                <a:tc>
                  <a:txBody>
                    <a:bodyPr/>
                    <a:lstStyle/>
                    <a:p>
                      <a:pPr algn="ctr" fontAlgn="ctr"/>
                      <a:r>
                        <a:rPr lang="en-ZA" sz="1400" b="1" i="0" u="none" strike="noStrike" dirty="0">
                          <a:solidFill>
                            <a:srgbClr val="000000"/>
                          </a:solidFill>
                          <a:effectLst/>
                          <a:latin typeface="Arial Rounded MT Bold" panose="020F0704030504030204" pitchFamily="34" charset="0"/>
                        </a:rPr>
                        <a:t>Name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400" b="1" i="0" u="none" strike="noStrike" dirty="0">
                          <a:solidFill>
                            <a:srgbClr val="000000"/>
                          </a:solidFill>
                          <a:effectLst/>
                          <a:latin typeface="Arial Rounded MT Bold" panose="020F0704030504030204" pitchFamily="34" charset="0"/>
                        </a:rPr>
                        <a:t>Position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400" b="1" i="0" u="none" strike="noStrike" dirty="0">
                          <a:solidFill>
                            <a:srgbClr val="000000"/>
                          </a:solidFill>
                          <a:effectLst/>
                          <a:latin typeface="Arial Rounded MT Bold" panose="020F0704030504030204" pitchFamily="34" charset="0"/>
                        </a:rPr>
                        <a:t>Position on Organogram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400" b="1" i="0" u="none" strike="noStrike">
                          <a:solidFill>
                            <a:srgbClr val="000000"/>
                          </a:solidFill>
                          <a:effectLst/>
                          <a:latin typeface="Arial Rounded MT Bold" panose="020F0704030504030204" pitchFamily="34" charset="0"/>
                        </a:rPr>
                        <a:t>Appointment Date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ZA" sz="1400" b="1" i="0" u="none" strike="noStrike" dirty="0">
                          <a:solidFill>
                            <a:srgbClr val="000000"/>
                          </a:solidFill>
                          <a:effectLst/>
                          <a:latin typeface="Arial Rounded MT Bold" panose="020F0704030504030204" pitchFamily="34" charset="0"/>
                        </a:rPr>
                        <a:t>Qualification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tc>
                  <a:txBody>
                    <a:bodyPr/>
                    <a:lstStyle/>
                    <a:p>
                      <a:pPr algn="ctr" fontAlgn="ctr"/>
                      <a:r>
                        <a:rPr lang="en-US" sz="1400" b="1" i="0" u="none" strike="noStrike" dirty="0">
                          <a:solidFill>
                            <a:srgbClr val="000000"/>
                          </a:solidFill>
                          <a:effectLst/>
                          <a:latin typeface="Arial Rounded MT Bold" panose="020F0704030504030204" pitchFamily="34" charset="0"/>
                        </a:rPr>
                        <a:t>All Relevant Work Related Experience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1"/>
                  </a:ext>
                </a:extLst>
              </a:tr>
              <a:tr h="473868">
                <a:tc>
                  <a:txBody>
                    <a:bodyPr/>
                    <a:lstStyle/>
                    <a:p>
                      <a:pPr algn="l" fontAlgn="b"/>
                      <a:r>
                        <a:rPr lang="en-ZA" sz="1100" b="0" i="0" u="none" strike="noStrike">
                          <a:solidFill>
                            <a:srgbClr val="000000"/>
                          </a:solidFill>
                          <a:effectLst/>
                          <a:latin typeface="Arial Rounded MT Bold" panose="020F0704030504030204" pitchFamily="34" charset="0"/>
                        </a:rPr>
                        <a:t>Elias Koloi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Rounded MT Bold" panose="020F0704030504030204" pitchFamily="34" charset="0"/>
                        </a:rPr>
                        <a:t>Accounting Officer (Acting)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Rounded MT Bold" panose="020F0704030504030204" pitchFamily="34" charset="0"/>
                        </a:rPr>
                        <a:t>Vacant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Rounded MT Bold" panose="020F0704030504030204" pitchFamily="34" charset="0"/>
                        </a:rPr>
                        <a:t>01-Nov-19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Rounded MT Bold" panose="020F0704030504030204" pitchFamily="34" charset="0"/>
                        </a:rPr>
                        <a:t>NQF level 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7 years and more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73868">
                <a:tc>
                  <a:txBody>
                    <a:bodyPr/>
                    <a:lstStyle/>
                    <a:p>
                      <a:pPr algn="l" fontAlgn="b"/>
                      <a:r>
                        <a:rPr lang="en-ZA" sz="1100" b="0" i="0" u="none" strike="noStrike">
                          <a:solidFill>
                            <a:srgbClr val="000000"/>
                          </a:solidFill>
                          <a:effectLst/>
                          <a:latin typeface="Arial Rounded MT Bold" panose="020F0704030504030204" pitchFamily="34" charset="0"/>
                        </a:rPr>
                        <a:t>Samuel Ramaele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CFO Municipality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Rounded MT Bold" panose="020F0704030504030204" pitchFamily="34" charset="0"/>
                        </a:rPr>
                        <a:t>Filled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Rounded MT Bold" panose="020F0704030504030204" pitchFamily="34" charset="0"/>
                        </a:rPr>
                        <a:t>01-Mar-20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Rounded MT Bold" panose="020F0704030504030204" pitchFamily="34" charset="0"/>
                        </a:rPr>
                        <a:t>NQF level 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7 years and more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73868">
                <a:tc>
                  <a:txBody>
                    <a:bodyPr/>
                    <a:lstStyle/>
                    <a:p>
                      <a:pPr algn="l" fontAlgn="b"/>
                      <a:r>
                        <a:rPr lang="en-ZA" sz="1100" b="0" i="0" u="none" strike="noStrike">
                          <a:solidFill>
                            <a:srgbClr val="000000"/>
                          </a:solidFill>
                          <a:effectLst/>
                          <a:latin typeface="Arial Rounded MT Bold" panose="020F0704030504030204" pitchFamily="34" charset="0"/>
                        </a:rPr>
                        <a:t>Mashudu Nevhungoni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Acting EM: Regional Planning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Vacant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Rounded MT Bold" panose="020F0704030504030204" pitchFamily="34" charset="0"/>
                        </a:rPr>
                        <a:t>01-Nov-19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Rounded MT Bold" panose="020F0704030504030204" pitchFamily="34" charset="0"/>
                        </a:rPr>
                        <a:t>NQF level </a:t>
                      </a:r>
                      <a:r>
                        <a:rPr lang="en-ZA" sz="1100" b="0" i="0" u="none" strike="noStrike" dirty="0" smtClean="0">
                          <a:solidFill>
                            <a:srgbClr val="000000"/>
                          </a:solidFill>
                          <a:effectLst/>
                          <a:latin typeface="Arial Rounded MT Bold" panose="020F0704030504030204" pitchFamily="34" charset="0"/>
                        </a:rPr>
                        <a:t>8</a:t>
                      </a:r>
                      <a:endParaRPr lang="en-ZA" sz="1100" b="0" i="0" u="none" strike="noStrike" dirty="0">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7 years and more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73868">
                <a:tc>
                  <a:txBody>
                    <a:bodyPr/>
                    <a:lstStyle/>
                    <a:p>
                      <a:pPr algn="l" fontAlgn="b"/>
                      <a:r>
                        <a:rPr lang="en-ZA" sz="1100" b="0" i="0" u="none" strike="noStrike">
                          <a:solidFill>
                            <a:srgbClr val="000000"/>
                          </a:solidFill>
                          <a:effectLst/>
                          <a:latin typeface="Arial Rounded MT Bold" panose="020F0704030504030204" pitchFamily="34" charset="0"/>
                        </a:rPr>
                        <a:t>Rethabiseng Mokebe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EM: Corporate Services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Filled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Rounded MT Bold" panose="020F0704030504030204" pitchFamily="34" charset="0"/>
                        </a:rPr>
                        <a:t>02-May-17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Rounded MT Bold" panose="020F0704030504030204" pitchFamily="34" charset="0"/>
                        </a:rPr>
                        <a:t>NQF level 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7 years and more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73868">
                <a:tc>
                  <a:txBody>
                    <a:bodyPr/>
                    <a:lstStyle/>
                    <a:p>
                      <a:pPr algn="l" fontAlgn="b"/>
                      <a:r>
                        <a:rPr lang="en-ZA" sz="1100" b="0" i="0" u="none" strike="noStrike">
                          <a:solidFill>
                            <a:srgbClr val="000000"/>
                          </a:solidFill>
                          <a:effectLst/>
                          <a:latin typeface="Arial Rounded MT Bold" panose="020F0704030504030204" pitchFamily="34" charset="0"/>
                        </a:rPr>
                        <a:t>Morongwe Mazibuko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EM: Health and Social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Filled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Rounded MT Bold" panose="020F0704030504030204" pitchFamily="34" charset="0"/>
                        </a:rPr>
                        <a:t>02-May-17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Rounded MT Bold" panose="020F0704030504030204" pitchFamily="34" charset="0"/>
                        </a:rPr>
                        <a:t>NQF level 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7 years and more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73868">
                <a:tc>
                  <a:txBody>
                    <a:bodyPr/>
                    <a:lstStyle/>
                    <a:p>
                      <a:pPr algn="l" fontAlgn="b"/>
                      <a:r>
                        <a:rPr lang="en-ZA" sz="1100" b="0" i="0" u="none" strike="noStrike">
                          <a:solidFill>
                            <a:srgbClr val="000000"/>
                          </a:solidFill>
                          <a:effectLst/>
                          <a:latin typeface="Arial Rounded MT Bold" panose="020F0704030504030204" pitchFamily="34" charset="0"/>
                        </a:rPr>
                        <a:t>Nico Kahts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Acting EM: Public Safety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Rounded MT Bold" panose="020F0704030504030204" pitchFamily="34" charset="0"/>
                        </a:rPr>
                        <a:t>Filled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Rounded MT Bold" panose="020F0704030504030204" pitchFamily="34" charset="0"/>
                        </a:rPr>
                        <a:t>01-Nov-19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Rounded MT Bold" panose="020F0704030504030204" pitchFamily="34" charset="0"/>
                        </a:rPr>
                        <a:t>NQF level 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Rounded MT Bold" panose="020F0704030504030204" pitchFamily="34" charset="0"/>
                        </a:rPr>
                        <a:t>7 years and more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369854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42429"/>
            <a:ext cx="9144000" cy="6942857"/>
          </a:xfrm>
          <a:prstGeom prst="rect">
            <a:avLst/>
          </a:prstGeom>
        </p:spPr>
      </p:pic>
    </p:spTree>
    <p:extLst>
      <p:ext uri="{BB962C8B-B14F-4D97-AF65-F5344CB8AC3E}">
        <p14:creationId xmlns:p14="http://schemas.microsoft.com/office/powerpoint/2010/main" xmlns="" val="2516095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Organisational Structure Summary</a:t>
            </a:r>
          </a:p>
        </p:txBody>
      </p:sp>
      <p:graphicFrame>
        <p:nvGraphicFramePr>
          <p:cNvPr id="10" name="Content Placeholder 9"/>
          <p:cNvGraphicFramePr>
            <a:graphicFrameLocks noGrp="1"/>
          </p:cNvGraphicFramePr>
          <p:nvPr>
            <p:ph idx="1"/>
            <p:extLst/>
          </p:nvPr>
        </p:nvGraphicFramePr>
        <p:xfrm>
          <a:off x="-1" y="1417638"/>
          <a:ext cx="9144001" cy="4476440"/>
        </p:xfrm>
        <a:graphic>
          <a:graphicData uri="http://schemas.openxmlformats.org/drawingml/2006/table">
            <a:tbl>
              <a:tblPr firstRow="1" firstCol="1" bandRow="1"/>
              <a:tblGrid>
                <a:gridCol w="2977384">
                  <a:extLst>
                    <a:ext uri="{9D8B030D-6E8A-4147-A177-3AD203B41FA5}">
                      <a16:colId xmlns:a16="http://schemas.microsoft.com/office/drawing/2014/main" xmlns="" val="150384354"/>
                    </a:ext>
                  </a:extLst>
                </a:gridCol>
                <a:gridCol w="1435347">
                  <a:extLst>
                    <a:ext uri="{9D8B030D-6E8A-4147-A177-3AD203B41FA5}">
                      <a16:colId xmlns:a16="http://schemas.microsoft.com/office/drawing/2014/main" xmlns="" val="1179378139"/>
                    </a:ext>
                  </a:extLst>
                </a:gridCol>
                <a:gridCol w="1575042">
                  <a:extLst>
                    <a:ext uri="{9D8B030D-6E8A-4147-A177-3AD203B41FA5}">
                      <a16:colId xmlns:a16="http://schemas.microsoft.com/office/drawing/2014/main" xmlns="" val="3686984805"/>
                    </a:ext>
                  </a:extLst>
                </a:gridCol>
                <a:gridCol w="1744675">
                  <a:extLst>
                    <a:ext uri="{9D8B030D-6E8A-4147-A177-3AD203B41FA5}">
                      <a16:colId xmlns:a16="http://schemas.microsoft.com/office/drawing/2014/main" xmlns="" val="3086585594"/>
                    </a:ext>
                  </a:extLst>
                </a:gridCol>
                <a:gridCol w="1411553">
                  <a:extLst>
                    <a:ext uri="{9D8B030D-6E8A-4147-A177-3AD203B41FA5}">
                      <a16:colId xmlns:a16="http://schemas.microsoft.com/office/drawing/2014/main" xmlns="" val="1515566762"/>
                    </a:ext>
                  </a:extLst>
                </a:gridCol>
              </a:tblGrid>
              <a:tr h="468320">
                <a:tc>
                  <a:txBody>
                    <a:bodyPr/>
                    <a:lstStyle/>
                    <a:p>
                      <a:pPr marL="0" marR="0" algn="ctr">
                        <a:spcBef>
                          <a:spcPts val="0"/>
                        </a:spcBef>
                        <a:spcAft>
                          <a:spcPts val="0"/>
                        </a:spcAft>
                      </a:pPr>
                      <a:r>
                        <a:rPr lang="en-US" sz="1600" b="1" dirty="0">
                          <a:effectLst/>
                          <a:latin typeface="Calibri Light" panose="020F0302020204030204" pitchFamily="34" charset="0"/>
                          <a:ea typeface="Calibri" panose="020F0502020204030204" pitchFamily="34" charset="0"/>
                          <a:cs typeface="Calibri Light" panose="020F0302020204030204" pitchFamily="34" charset="0"/>
                        </a:rPr>
                        <a:t>Department</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marL="0" marR="0" algn="ctr">
                        <a:spcBef>
                          <a:spcPts val="0"/>
                        </a:spcBef>
                        <a:spcAft>
                          <a:spcPts val="0"/>
                        </a:spcAft>
                      </a:pPr>
                      <a:r>
                        <a:rPr lang="en-US" sz="1600" b="1" dirty="0">
                          <a:effectLst/>
                          <a:latin typeface="Calibri Light" panose="020F0302020204030204" pitchFamily="34" charset="0"/>
                          <a:ea typeface="Calibri" panose="020F0502020204030204" pitchFamily="34" charset="0"/>
                          <a:cs typeface="Calibri Light" panose="020F0302020204030204" pitchFamily="34" charset="0"/>
                        </a:rPr>
                        <a:t>Total Posts</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marL="0" marR="0" algn="ctr">
                        <a:spcBef>
                          <a:spcPts val="0"/>
                        </a:spcBef>
                        <a:spcAft>
                          <a:spcPts val="0"/>
                        </a:spcAft>
                      </a:pPr>
                      <a:r>
                        <a:rPr lang="en-US" sz="1600" b="1" dirty="0">
                          <a:effectLst/>
                          <a:latin typeface="Calibri Light" panose="020F0302020204030204" pitchFamily="34" charset="0"/>
                          <a:ea typeface="Calibri" panose="020F0502020204030204" pitchFamily="34" charset="0"/>
                          <a:cs typeface="Calibri Light" panose="020F0302020204030204" pitchFamily="34" charset="0"/>
                        </a:rPr>
                        <a:t>Total Employees Placed</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marL="0" marR="0" algn="ctr">
                        <a:spcBef>
                          <a:spcPts val="0"/>
                        </a:spcBef>
                        <a:spcAft>
                          <a:spcPts val="0"/>
                        </a:spcAft>
                      </a:pPr>
                      <a:r>
                        <a:rPr lang="en-US" sz="1600" b="1" dirty="0">
                          <a:effectLst/>
                          <a:latin typeface="Calibri Light" panose="020F0302020204030204" pitchFamily="34" charset="0"/>
                          <a:ea typeface="Calibri" panose="020F0502020204030204" pitchFamily="34" charset="0"/>
                          <a:cs typeface="Calibri Light" panose="020F0302020204030204" pitchFamily="34" charset="0"/>
                        </a:rPr>
                        <a:t>Total Vacancies</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marL="0" marR="0" algn="ctr">
                        <a:spcBef>
                          <a:spcPts val="0"/>
                        </a:spcBef>
                        <a:spcAft>
                          <a:spcPts val="0"/>
                        </a:spcAft>
                      </a:pPr>
                      <a:r>
                        <a:rPr lang="en-US" sz="1600" b="1" dirty="0">
                          <a:effectLst/>
                          <a:latin typeface="Calibri Light" panose="020F0302020204030204" pitchFamily="34" charset="0"/>
                          <a:ea typeface="Calibri" panose="020F0502020204030204" pitchFamily="34" charset="0"/>
                          <a:cs typeface="Calibri Light" panose="020F0302020204030204" pitchFamily="34" charset="0"/>
                        </a:rPr>
                        <a:t>Vacancy rate   %</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2339151281"/>
                  </a:ext>
                </a:extLst>
              </a:tr>
              <a:tr h="234159">
                <a:tc>
                  <a:txBody>
                    <a:bodyPr/>
                    <a:lstStyle/>
                    <a:p>
                      <a:pP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Administrative Structure</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2</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1</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1</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r>
                        <a:rPr lang="en-US" sz="1100" dirty="0" smtClean="0">
                          <a:effectLst/>
                          <a:latin typeface="Calibri Light" panose="020F0302020204030204" pitchFamily="34" charset="0"/>
                          <a:ea typeface="Calibri" panose="020F0502020204030204" pitchFamily="34" charset="0"/>
                          <a:cs typeface="Calibri Light" panose="020F0302020204030204" pitchFamily="34" charset="0"/>
                        </a:rPr>
                        <a:t>50</a:t>
                      </a: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9235239"/>
                  </a:ext>
                </a:extLst>
              </a:tr>
              <a:tr h="234159">
                <a:tc>
                  <a:txBody>
                    <a:bodyPr/>
                    <a:lstStyle/>
                    <a:p>
                      <a:pP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Institutional Planning, Transformation &amp; Governance</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60</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34</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26</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r>
                        <a:rPr lang="en-US" sz="1100" dirty="0" smtClean="0">
                          <a:effectLst/>
                          <a:latin typeface="Calibri Light" panose="020F0302020204030204" pitchFamily="34" charset="0"/>
                          <a:ea typeface="Calibri" panose="020F0502020204030204" pitchFamily="34" charset="0"/>
                          <a:cs typeface="Calibri Light" panose="020F0302020204030204" pitchFamily="34" charset="0"/>
                        </a:rPr>
                        <a:t>43</a:t>
                      </a: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1437553"/>
                  </a:ext>
                </a:extLst>
              </a:tr>
              <a:tr h="234159">
                <a:tc>
                  <a:txBody>
                    <a:bodyPr/>
                    <a:lstStyle/>
                    <a:p>
                      <a:pP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Corporate Services</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79</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37</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42</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r>
                        <a:rPr lang="en-US" sz="1100" dirty="0" smtClean="0">
                          <a:effectLst/>
                          <a:latin typeface="Calibri Light" panose="020F0302020204030204" pitchFamily="34" charset="0"/>
                          <a:ea typeface="Calibri" panose="020F0502020204030204" pitchFamily="34" charset="0"/>
                          <a:cs typeface="Calibri Light" panose="020F0302020204030204" pitchFamily="34" charset="0"/>
                        </a:rPr>
                        <a:t>53</a:t>
                      </a: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503589"/>
                  </a:ext>
                </a:extLst>
              </a:tr>
              <a:tr h="468320">
                <a:tc>
                  <a:txBody>
                    <a:bodyPr/>
                    <a:lstStyle/>
                    <a:p>
                      <a:pP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Regional Planning &amp; Re-industrialization</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16</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10</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6</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r>
                        <a:rPr lang="en-US" sz="1100" dirty="0" smtClean="0">
                          <a:effectLst/>
                          <a:latin typeface="Calibri Light" panose="020F0302020204030204" pitchFamily="34" charset="0"/>
                          <a:ea typeface="Calibri" panose="020F0502020204030204" pitchFamily="34" charset="0"/>
                          <a:cs typeface="Calibri Light" panose="020F0302020204030204" pitchFamily="34" charset="0"/>
                        </a:rPr>
                        <a:t>37.5</a:t>
                      </a: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7318012"/>
                  </a:ext>
                </a:extLst>
              </a:tr>
              <a:tr h="234159">
                <a:tc>
                  <a:txBody>
                    <a:bodyPr/>
                    <a:lstStyle/>
                    <a:p>
                      <a:pP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Technical Services</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17</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2</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15</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r>
                        <a:rPr lang="en-US" sz="1100" dirty="0" smtClean="0">
                          <a:effectLst/>
                          <a:latin typeface="Calibri Light" panose="020F0302020204030204" pitchFamily="34" charset="0"/>
                          <a:ea typeface="Calibri" panose="020F0502020204030204" pitchFamily="34" charset="0"/>
                          <a:cs typeface="Calibri Light" panose="020F0302020204030204" pitchFamily="34" charset="0"/>
                        </a:rPr>
                        <a:t>88.2</a:t>
                      </a: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1105039"/>
                  </a:ext>
                </a:extLst>
              </a:tr>
              <a:tr h="234159">
                <a:tc>
                  <a:txBody>
                    <a:bodyPr/>
                    <a:lstStyle/>
                    <a:p>
                      <a:pP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Financial Services</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56</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21</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35</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r>
                        <a:rPr lang="en-US" sz="1100" dirty="0" smtClean="0">
                          <a:effectLst/>
                          <a:latin typeface="Calibri Light" panose="020F0302020204030204" pitchFamily="34" charset="0"/>
                          <a:ea typeface="Calibri" panose="020F0502020204030204" pitchFamily="34" charset="0"/>
                          <a:cs typeface="Calibri Light" panose="020F0302020204030204" pitchFamily="34" charset="0"/>
                        </a:rPr>
                        <a:t>62</a:t>
                      </a: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5219216"/>
                  </a:ext>
                </a:extLst>
              </a:tr>
              <a:tr h="234159">
                <a:tc>
                  <a:txBody>
                    <a:bodyPr/>
                    <a:lstStyle/>
                    <a:p>
                      <a:pP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Health &amp; Social Development</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68</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50</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18</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r>
                        <a:rPr lang="en-US" sz="1100" dirty="0" smtClean="0">
                          <a:effectLst/>
                          <a:latin typeface="Calibri Light" panose="020F0302020204030204" pitchFamily="34" charset="0"/>
                          <a:ea typeface="Calibri" panose="020F0502020204030204" pitchFamily="34" charset="0"/>
                          <a:cs typeface="Calibri Light" panose="020F0302020204030204" pitchFamily="34" charset="0"/>
                        </a:rPr>
                        <a:t>26</a:t>
                      </a: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0578620"/>
                  </a:ext>
                </a:extLst>
              </a:tr>
              <a:tr h="234159">
                <a:tc>
                  <a:txBody>
                    <a:bodyPr/>
                    <a:lstStyle/>
                    <a:p>
                      <a:pP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Public Safety</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383</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188</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195</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r>
                        <a:rPr lang="en-US" sz="1100" dirty="0" smtClean="0">
                          <a:effectLst/>
                          <a:latin typeface="Calibri Light" panose="020F0302020204030204" pitchFamily="34" charset="0"/>
                          <a:ea typeface="Calibri" panose="020F0502020204030204" pitchFamily="34" charset="0"/>
                          <a:cs typeface="Calibri Light" panose="020F0302020204030204" pitchFamily="34" charset="0"/>
                        </a:rPr>
                        <a:t>50.9</a:t>
                      </a: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3433026"/>
                  </a:ext>
                </a:extLst>
              </a:tr>
              <a:tr h="234159">
                <a:tc>
                  <a:txBody>
                    <a:bodyPr/>
                    <a:lstStyle/>
                    <a:p>
                      <a:pP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Secondment to WRDA</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 </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1</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631289"/>
                  </a:ext>
                </a:extLst>
              </a:tr>
              <a:tr h="234159">
                <a:tc gridSpan="4">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033402"/>
                  </a:ext>
                </a:extLst>
              </a:tr>
              <a:tr h="234159">
                <a:tc>
                  <a:txBody>
                    <a:bodyPr/>
                    <a:lstStyle/>
                    <a:p>
                      <a:pPr>
                        <a:lnSpc>
                          <a:spcPct val="150000"/>
                        </a:lnSpc>
                        <a:spcAft>
                          <a:spcPts val="0"/>
                        </a:spcAft>
                      </a:pPr>
                      <a:r>
                        <a:rPr lang="en-US" sz="1100" b="1">
                          <a:effectLst/>
                          <a:latin typeface="Calibri Light" panose="020F0302020204030204" pitchFamily="34" charset="0"/>
                          <a:ea typeface="Times New Roman" panose="02020603050405020304" pitchFamily="18" charset="0"/>
                          <a:cs typeface="Calibri Light" panose="020F0302020204030204" pitchFamily="34" charset="0"/>
                        </a:rPr>
                        <a:t>STRUCTURE</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683</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Calibri Light" panose="020F0302020204030204" pitchFamily="34" charset="0"/>
                          <a:ea typeface="Times New Roman" panose="02020603050405020304" pitchFamily="18" charset="0"/>
                          <a:cs typeface="Calibri Light" panose="020F0302020204030204" pitchFamily="34" charset="0"/>
                        </a:rPr>
                        <a:t>344</a:t>
                      </a:r>
                      <a:endParaRPr lang="en-Z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338</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56310" algn="r"/>
                        </a:tabLst>
                      </a:pPr>
                      <a:r>
                        <a:rPr lang="en-US" sz="1100" dirty="0" smtClean="0">
                          <a:effectLst/>
                          <a:latin typeface="Calibri Light" panose="020F0302020204030204" pitchFamily="34" charset="0"/>
                          <a:ea typeface="Calibri" panose="020F0502020204030204" pitchFamily="34" charset="0"/>
                          <a:cs typeface="Calibri Light" panose="020F0302020204030204" pitchFamily="34" charset="0"/>
                        </a:rPr>
                        <a:t>53.6</a:t>
                      </a: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0665594"/>
                  </a:ext>
                </a:extLst>
              </a:tr>
              <a:tr h="49244">
                <a:tc gridSpan="4">
                  <a:txBody>
                    <a:bodyPr/>
                    <a:lstStyle/>
                    <a:p>
                      <a:pPr algn="ctr">
                        <a:lnSpc>
                          <a:spcPct val="150000"/>
                        </a:lnSpc>
                        <a:spcAft>
                          <a:spcPts val="0"/>
                        </a:spcAf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162527"/>
                  </a:ext>
                </a:extLst>
              </a:tr>
              <a:tr h="376045">
                <a:tc>
                  <a:txBody>
                    <a:bodyPr/>
                    <a:lstStyle/>
                    <a:p>
                      <a:pPr>
                        <a:lnSpc>
                          <a:spcPct val="150000"/>
                        </a:lnSpc>
                        <a:spcAft>
                          <a:spcPts val="0"/>
                        </a:spcAft>
                      </a:pPr>
                      <a:r>
                        <a:rPr lang="en-US" sz="1100" b="1" cap="all" dirty="0">
                          <a:effectLst/>
                          <a:latin typeface="Calibri Light" panose="020F0302020204030204" pitchFamily="34" charset="0"/>
                          <a:ea typeface="Times New Roman" panose="02020603050405020304" pitchFamily="18" charset="0"/>
                          <a:cs typeface="Calibri Light" panose="020F0302020204030204" pitchFamily="34" charset="0"/>
                        </a:rPr>
                        <a:t>Contractual to Holder – number of employees</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0"/>
                        </a:spcAft>
                        <a:tabLst>
                          <a:tab pos="845820" algn="l"/>
                        </a:tabLst>
                      </a:pPr>
                      <a:r>
                        <a:rPr lang="en-US" sz="1100" dirty="0">
                          <a:effectLst/>
                          <a:latin typeface="Calibri Light" panose="020F0302020204030204" pitchFamily="34" charset="0"/>
                          <a:ea typeface="Times New Roman" panose="02020603050405020304" pitchFamily="18" charset="0"/>
                          <a:cs typeface="Calibri Light" panose="020F0302020204030204" pitchFamily="34" charset="0"/>
                        </a:rPr>
                        <a:t>	14</a:t>
                      </a:r>
                      <a:endParaRPr lang="en-Z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2426897"/>
                  </a:ext>
                </a:extLst>
              </a:tr>
            </a:tbl>
          </a:graphicData>
        </a:graphic>
      </p:graphicFrame>
    </p:spTree>
    <p:extLst>
      <p:ext uri="{BB962C8B-B14F-4D97-AF65-F5344CB8AC3E}">
        <p14:creationId xmlns:p14="http://schemas.microsoft.com/office/powerpoint/2010/main" xmlns="" val="3035517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448" y="332657"/>
            <a:ext cx="7886700" cy="1080120"/>
          </a:xfrm>
        </p:spPr>
        <p:txBody>
          <a:bodyPr/>
          <a:lstStyle/>
          <a:p>
            <a:r>
              <a:rPr lang="en-ZA" dirty="0" smtClean="0"/>
              <a:t>KEY VACANCIES </a:t>
            </a:r>
            <a:endParaRPr lang="en-ZA" dirty="0"/>
          </a:p>
        </p:txBody>
      </p:sp>
      <p:graphicFrame>
        <p:nvGraphicFramePr>
          <p:cNvPr id="3" name="Table 2"/>
          <p:cNvGraphicFramePr>
            <a:graphicFrameLocks noGrp="1"/>
          </p:cNvGraphicFramePr>
          <p:nvPr>
            <p:extLst/>
          </p:nvPr>
        </p:nvGraphicFramePr>
        <p:xfrm>
          <a:off x="496449" y="1339654"/>
          <a:ext cx="8107998" cy="4045331"/>
        </p:xfrm>
        <a:graphic>
          <a:graphicData uri="http://schemas.openxmlformats.org/drawingml/2006/table">
            <a:tbl>
              <a:tblPr firstRow="1" bandRow="1">
                <a:tableStyleId>{5C22544A-7EE6-4342-B048-85BDC9FD1C3A}</a:tableStyleId>
              </a:tblPr>
              <a:tblGrid>
                <a:gridCol w="3859527">
                  <a:extLst>
                    <a:ext uri="{9D8B030D-6E8A-4147-A177-3AD203B41FA5}">
                      <a16:colId xmlns:a16="http://schemas.microsoft.com/office/drawing/2014/main" xmlns="" val="191133185"/>
                    </a:ext>
                  </a:extLst>
                </a:gridCol>
                <a:gridCol w="1224136">
                  <a:extLst>
                    <a:ext uri="{9D8B030D-6E8A-4147-A177-3AD203B41FA5}">
                      <a16:colId xmlns:a16="http://schemas.microsoft.com/office/drawing/2014/main" xmlns="" val="333966934"/>
                    </a:ext>
                  </a:extLst>
                </a:gridCol>
                <a:gridCol w="1174263">
                  <a:extLst>
                    <a:ext uri="{9D8B030D-6E8A-4147-A177-3AD203B41FA5}">
                      <a16:colId xmlns:a16="http://schemas.microsoft.com/office/drawing/2014/main" xmlns="" val="2945387213"/>
                    </a:ext>
                  </a:extLst>
                </a:gridCol>
                <a:gridCol w="1850072">
                  <a:extLst>
                    <a:ext uri="{9D8B030D-6E8A-4147-A177-3AD203B41FA5}">
                      <a16:colId xmlns:a16="http://schemas.microsoft.com/office/drawing/2014/main" xmlns="" val="159081210"/>
                    </a:ext>
                  </a:extLst>
                </a:gridCol>
              </a:tblGrid>
              <a:tr h="627389">
                <a:tc>
                  <a:txBody>
                    <a:bodyPr/>
                    <a:lstStyle/>
                    <a:p>
                      <a:pPr algn="ctr"/>
                      <a:r>
                        <a:rPr lang="en-ZA" sz="1800" dirty="0" smtClean="0">
                          <a:solidFill>
                            <a:schemeClr val="tx1"/>
                          </a:solidFill>
                          <a:latin typeface="Calibri Light" panose="020F0302020204030204" pitchFamily="34" charset="0"/>
                          <a:cs typeface="Calibri Light" panose="020F0302020204030204" pitchFamily="34" charset="0"/>
                        </a:rPr>
                        <a:t>POSITION </a:t>
                      </a:r>
                      <a:endParaRPr lang="en-ZA" sz="1800" dirty="0">
                        <a:solidFill>
                          <a:schemeClr val="tx1"/>
                        </a:solidFill>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45C"/>
                    </a:solidFill>
                  </a:tcPr>
                </a:tc>
                <a:tc>
                  <a:txBody>
                    <a:bodyPr/>
                    <a:lstStyle/>
                    <a:p>
                      <a:pPr algn="ctr"/>
                      <a:r>
                        <a:rPr lang="en-ZA" sz="1800" dirty="0" smtClean="0">
                          <a:solidFill>
                            <a:schemeClr val="tx1"/>
                          </a:solidFill>
                          <a:latin typeface="Calibri Light" panose="020F0302020204030204" pitchFamily="34" charset="0"/>
                          <a:cs typeface="Calibri Light" panose="020F0302020204030204" pitchFamily="34" charset="0"/>
                        </a:rPr>
                        <a:t>FILLED </a:t>
                      </a:r>
                      <a:endParaRPr lang="en-ZA" sz="1800" dirty="0">
                        <a:solidFill>
                          <a:schemeClr val="tx1"/>
                        </a:solidFill>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45C"/>
                    </a:solidFill>
                  </a:tcPr>
                </a:tc>
                <a:tc>
                  <a:txBody>
                    <a:bodyPr/>
                    <a:lstStyle/>
                    <a:p>
                      <a:pPr algn="ctr"/>
                      <a:r>
                        <a:rPr lang="en-ZA" sz="1800" dirty="0" smtClean="0">
                          <a:solidFill>
                            <a:schemeClr val="tx1"/>
                          </a:solidFill>
                          <a:latin typeface="Calibri Light" panose="020F0302020204030204" pitchFamily="34" charset="0"/>
                          <a:cs typeface="Calibri Light" panose="020F0302020204030204" pitchFamily="34" charset="0"/>
                        </a:rPr>
                        <a:t>VACANT </a:t>
                      </a:r>
                      <a:endParaRPr lang="en-ZA" sz="1800" dirty="0">
                        <a:solidFill>
                          <a:schemeClr val="tx1"/>
                        </a:solidFill>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45C"/>
                    </a:solidFill>
                  </a:tcPr>
                </a:tc>
                <a:tc>
                  <a:txBody>
                    <a:bodyPr/>
                    <a:lstStyle/>
                    <a:p>
                      <a:pPr algn="ctr"/>
                      <a:r>
                        <a:rPr lang="en-ZA" sz="1800" dirty="0" smtClean="0">
                          <a:solidFill>
                            <a:schemeClr val="tx1"/>
                          </a:solidFill>
                          <a:latin typeface="Calibri Light" panose="020F0302020204030204" pitchFamily="34" charset="0"/>
                          <a:cs typeface="Calibri Light" panose="020F0302020204030204" pitchFamily="34" charset="0"/>
                        </a:rPr>
                        <a:t>D.O</a:t>
                      </a:r>
                      <a:r>
                        <a:rPr lang="en-ZA" sz="1800" baseline="0" dirty="0" smtClean="0">
                          <a:solidFill>
                            <a:schemeClr val="tx1"/>
                          </a:solidFill>
                          <a:latin typeface="Calibri Light" panose="020F0302020204030204" pitchFamily="34" charset="0"/>
                          <a:cs typeface="Calibri Light" panose="020F0302020204030204" pitchFamily="34" charset="0"/>
                        </a:rPr>
                        <a:t> A.</a:t>
                      </a:r>
                      <a:endParaRPr lang="en-ZA" sz="1800" dirty="0">
                        <a:solidFill>
                          <a:schemeClr val="tx1"/>
                        </a:solidFill>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45C"/>
                    </a:solidFill>
                  </a:tcPr>
                </a:tc>
                <a:extLst>
                  <a:ext uri="{0D108BD9-81ED-4DB2-BD59-A6C34878D82A}">
                    <a16:rowId xmlns:a16="http://schemas.microsoft.com/office/drawing/2014/main" xmlns="" val="2154345513"/>
                  </a:ext>
                </a:extLst>
              </a:tr>
              <a:tr h="443817">
                <a:tc>
                  <a:txBody>
                    <a:bodyPr/>
                    <a:lstStyle/>
                    <a:p>
                      <a:r>
                        <a:rPr lang="en-ZA" sz="1600" dirty="0" smtClean="0">
                          <a:latin typeface="Calibri Light" panose="020F0302020204030204" pitchFamily="34" charset="0"/>
                          <a:cs typeface="Calibri Light" panose="020F0302020204030204" pitchFamily="34" charset="0"/>
                        </a:rPr>
                        <a:t>MUNICIPAL</a:t>
                      </a:r>
                      <a:r>
                        <a:rPr lang="en-ZA" sz="1600" baseline="0" dirty="0" smtClean="0">
                          <a:latin typeface="Calibri Light" panose="020F0302020204030204" pitchFamily="34" charset="0"/>
                          <a:cs typeface="Calibri Light" panose="020F0302020204030204" pitchFamily="34" charset="0"/>
                        </a:rPr>
                        <a:t> MANAGER </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X</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7406442"/>
                  </a:ext>
                </a:extLst>
              </a:tr>
              <a:tr h="521897">
                <a:tc>
                  <a:txBody>
                    <a:bodyPr/>
                    <a:lstStyle/>
                    <a:p>
                      <a:r>
                        <a:rPr lang="en-ZA" sz="1600" dirty="0" smtClean="0">
                          <a:latin typeface="Calibri Light" panose="020F0302020204030204" pitchFamily="34" charset="0"/>
                          <a:cs typeface="Calibri Light" panose="020F0302020204030204" pitchFamily="34" charset="0"/>
                        </a:rPr>
                        <a:t>CHIEF</a:t>
                      </a:r>
                      <a:r>
                        <a:rPr lang="en-ZA" sz="1600" baseline="0" dirty="0" smtClean="0">
                          <a:latin typeface="Calibri Light" panose="020F0302020204030204" pitchFamily="34" charset="0"/>
                          <a:cs typeface="Calibri Light" panose="020F0302020204030204" pitchFamily="34" charset="0"/>
                        </a:rPr>
                        <a:t> FINANCIAL OFFICER </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X</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1</a:t>
                      </a:r>
                      <a:r>
                        <a:rPr lang="en-ZA" sz="1600" baseline="0" dirty="0" smtClean="0">
                          <a:latin typeface="Calibri Light" panose="020F0302020204030204" pitchFamily="34" charset="0"/>
                          <a:cs typeface="Calibri Light" panose="020F0302020204030204" pitchFamily="34" charset="0"/>
                        </a:rPr>
                        <a:t> MARCH 2020</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26462455"/>
                  </a:ext>
                </a:extLst>
              </a:tr>
              <a:tr h="443817">
                <a:tc>
                  <a:txBody>
                    <a:bodyPr/>
                    <a:lstStyle/>
                    <a:p>
                      <a:r>
                        <a:rPr lang="en-ZA" sz="1600" dirty="0" smtClean="0">
                          <a:latin typeface="Calibri Light" panose="020F0302020204030204" pitchFamily="34" charset="0"/>
                          <a:cs typeface="Calibri Light" panose="020F0302020204030204" pitchFamily="34" charset="0"/>
                        </a:rPr>
                        <a:t>CORPORATE</a:t>
                      </a:r>
                      <a:r>
                        <a:rPr lang="en-ZA" sz="1600" baseline="0" dirty="0" smtClean="0">
                          <a:latin typeface="Calibri Light" panose="020F0302020204030204" pitchFamily="34" charset="0"/>
                          <a:cs typeface="Calibri Light" panose="020F0302020204030204" pitchFamily="34" charset="0"/>
                        </a:rPr>
                        <a:t> SERVICES </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X</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1 MAY 2017</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45412325"/>
                  </a:ext>
                </a:extLst>
              </a:tr>
              <a:tr h="634998">
                <a:tc>
                  <a:txBody>
                    <a:bodyPr/>
                    <a:lstStyle/>
                    <a:p>
                      <a:r>
                        <a:rPr lang="en-ZA" sz="1600" dirty="0" smtClean="0">
                          <a:latin typeface="Calibri Light" panose="020F0302020204030204" pitchFamily="34" charset="0"/>
                          <a:cs typeface="Calibri Light" panose="020F0302020204030204" pitchFamily="34" charset="0"/>
                        </a:rPr>
                        <a:t>HEALTH</a:t>
                      </a:r>
                      <a:r>
                        <a:rPr lang="en-ZA" sz="1600" baseline="0" dirty="0" smtClean="0">
                          <a:latin typeface="Calibri Light" panose="020F0302020204030204" pitchFamily="34" charset="0"/>
                          <a:cs typeface="Calibri Light" panose="020F0302020204030204" pitchFamily="34" charset="0"/>
                        </a:rPr>
                        <a:t> &amp; SOCIAL DEVELOPMENT </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X</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1 MAY 2017</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12344159"/>
                  </a:ext>
                </a:extLst>
              </a:tr>
              <a:tr h="297080">
                <a:tc>
                  <a:txBody>
                    <a:bodyPr/>
                    <a:lstStyle/>
                    <a:p>
                      <a:r>
                        <a:rPr lang="en-ZA" sz="1600" dirty="0" smtClean="0">
                          <a:latin typeface="Calibri Light" panose="020F0302020204030204" pitchFamily="34" charset="0"/>
                          <a:cs typeface="Calibri Light" panose="020F0302020204030204" pitchFamily="34" charset="0"/>
                        </a:rPr>
                        <a:t>PUBLIC SAFETY</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X</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1 MAY 2017</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4534444"/>
                  </a:ext>
                </a:extLst>
              </a:tr>
              <a:tr h="617176">
                <a:tc>
                  <a:txBody>
                    <a:bodyPr/>
                    <a:lstStyle/>
                    <a:p>
                      <a:r>
                        <a:rPr lang="en-ZA" sz="1600" dirty="0" smtClean="0">
                          <a:latin typeface="Calibri Light" panose="020F0302020204030204" pitchFamily="34" charset="0"/>
                          <a:cs typeface="Calibri Light" panose="020F0302020204030204" pitchFamily="34" charset="0"/>
                        </a:rPr>
                        <a:t>REGIONAL PLANNING</a:t>
                      </a:r>
                      <a:r>
                        <a:rPr lang="en-ZA" sz="1600" baseline="0" dirty="0" smtClean="0">
                          <a:latin typeface="Calibri Light" panose="020F0302020204030204" pitchFamily="34" charset="0"/>
                          <a:cs typeface="Calibri Light" panose="020F0302020204030204" pitchFamily="34" charset="0"/>
                        </a:rPr>
                        <a:t> &amp; REINDUTRIALISATION </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X</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67980643"/>
                  </a:ext>
                </a:extLst>
              </a:tr>
              <a:tr h="443817">
                <a:tc>
                  <a:txBody>
                    <a:bodyPr/>
                    <a:lstStyle/>
                    <a:p>
                      <a:r>
                        <a:rPr lang="en-ZA" sz="1600" dirty="0" smtClean="0">
                          <a:latin typeface="Calibri Light" panose="020F0302020204030204" pitchFamily="34" charset="0"/>
                          <a:cs typeface="Calibri Light" panose="020F0302020204030204" pitchFamily="34" charset="0"/>
                        </a:rPr>
                        <a:t>TECHNICAL SERVICES </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latin typeface="Calibri Light" panose="020F0302020204030204" pitchFamily="34" charset="0"/>
                          <a:cs typeface="Calibri Light" panose="020F0302020204030204" pitchFamily="34" charset="0"/>
                        </a:rPr>
                        <a:t>X</a:t>
                      </a:r>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600" dirty="0">
                        <a:latin typeface="Calibri Light" panose="020F0302020204030204" pitchFamily="34" charset="0"/>
                        <a:cs typeface="Calibri Light" panose="020F03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48928747"/>
                  </a:ext>
                </a:extLst>
              </a:tr>
            </a:tbl>
          </a:graphicData>
        </a:graphic>
      </p:graphicFrame>
    </p:spTree>
    <p:extLst>
      <p:ext uri="{BB962C8B-B14F-4D97-AF65-F5344CB8AC3E}">
        <p14:creationId xmlns:p14="http://schemas.microsoft.com/office/powerpoint/2010/main" xmlns="" val="1516797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lstStyle/>
          <a:p>
            <a:r>
              <a:rPr lang="en-US" sz="2800" dirty="0"/>
              <a:t>Internal audit committee (capacity, functionality and effectiveness)</a:t>
            </a:r>
          </a:p>
        </p:txBody>
      </p:sp>
      <p:sp>
        <p:nvSpPr>
          <p:cNvPr id="10" name="Content Placeholder 9"/>
          <p:cNvSpPr>
            <a:spLocks noGrp="1"/>
          </p:cNvSpPr>
          <p:nvPr>
            <p:ph idx="1"/>
          </p:nvPr>
        </p:nvSpPr>
        <p:spPr>
          <a:xfrm>
            <a:off x="457200" y="980728"/>
            <a:ext cx="8229600" cy="5145435"/>
          </a:xfrm>
        </p:spPr>
        <p:txBody>
          <a:bodyPr>
            <a:normAutofit/>
          </a:bodyPr>
          <a:lstStyle/>
          <a:p>
            <a:r>
              <a:rPr lang="en-US" sz="2400" dirty="0" smtClean="0">
                <a:latin typeface="Arial Rounded MT Bold" panose="020F0704030504030204" pitchFamily="34" charset="0"/>
              </a:rPr>
              <a:t>WRDM Council appointed audit committee to advice on internal controls and performance audit committee to advice on service delivery objectives.</a:t>
            </a:r>
          </a:p>
          <a:p>
            <a:r>
              <a:rPr lang="en-US" sz="2400" dirty="0" smtClean="0">
                <a:latin typeface="Arial Rounded MT Bold" panose="020F0704030504030204" pitchFamily="34" charset="0"/>
              </a:rPr>
              <a:t>The two committees are appointed on 3 years term</a:t>
            </a:r>
          </a:p>
          <a:p>
            <a:r>
              <a:rPr lang="en-US" sz="2400" dirty="0" smtClean="0">
                <a:latin typeface="Arial Rounded MT Bold" panose="020F0704030504030204" pitchFamily="34" charset="0"/>
              </a:rPr>
              <a:t>These committees meet at least four times a year in terms of the audit committee charter.</a:t>
            </a:r>
          </a:p>
          <a:p>
            <a:r>
              <a:rPr lang="en-US" sz="2400" dirty="0" smtClean="0">
                <a:latin typeface="Arial Rounded MT Bold" panose="020F0704030504030204" pitchFamily="34" charset="0"/>
              </a:rPr>
              <a:t>These committee also reviews financial statements and performance reports.</a:t>
            </a:r>
          </a:p>
          <a:p>
            <a:r>
              <a:rPr lang="en-US" sz="2400" dirty="0" smtClean="0">
                <a:latin typeface="Arial Rounded MT Bold" panose="020F0704030504030204" pitchFamily="34" charset="0"/>
              </a:rPr>
              <a:t>Members of these committees are independent.</a:t>
            </a:r>
            <a:endParaRPr lang="en-ZA" sz="2400" dirty="0">
              <a:latin typeface="Arial Rounded MT Bold" panose="020F0704030504030204" pitchFamily="34" charset="0"/>
            </a:endParaRPr>
          </a:p>
        </p:txBody>
      </p:sp>
    </p:spTree>
    <p:extLst>
      <p:ext uri="{BB962C8B-B14F-4D97-AF65-F5344CB8AC3E}">
        <p14:creationId xmlns:p14="http://schemas.microsoft.com/office/powerpoint/2010/main" xmlns="" val="2269963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lstStyle/>
          <a:p>
            <a:r>
              <a:rPr lang="en-US" sz="2800" dirty="0"/>
              <a:t>Internal audit committee (capacity, functionality and effectiveness)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2550647037"/>
              </p:ext>
            </p:extLst>
          </p:nvPr>
        </p:nvGraphicFramePr>
        <p:xfrm>
          <a:off x="899589" y="962134"/>
          <a:ext cx="7560842" cy="4195058"/>
        </p:xfrm>
        <a:graphic>
          <a:graphicData uri="http://schemas.openxmlformats.org/drawingml/2006/table">
            <a:tbl>
              <a:tblPr firstRow="1" firstCol="1" bandRow="1"/>
              <a:tblGrid>
                <a:gridCol w="3780421">
                  <a:extLst>
                    <a:ext uri="{9D8B030D-6E8A-4147-A177-3AD203B41FA5}">
                      <a16:colId xmlns:a16="http://schemas.microsoft.com/office/drawing/2014/main" xmlns="" val="20000"/>
                    </a:ext>
                  </a:extLst>
                </a:gridCol>
                <a:gridCol w="3780421">
                  <a:extLst>
                    <a:ext uri="{9D8B030D-6E8A-4147-A177-3AD203B41FA5}">
                      <a16:colId xmlns:a16="http://schemas.microsoft.com/office/drawing/2014/main" xmlns="" val="20001"/>
                    </a:ext>
                  </a:extLst>
                </a:gridCol>
              </a:tblGrid>
              <a:tr h="177529">
                <a:tc>
                  <a:txBody>
                    <a:bodyPr/>
                    <a:lstStyle/>
                    <a:p>
                      <a:pPr>
                        <a:lnSpc>
                          <a:spcPct val="107000"/>
                        </a:lnSpc>
                        <a:spcAft>
                          <a:spcPts val="0"/>
                        </a:spcAft>
                      </a:pPr>
                      <a:r>
                        <a:rPr lang="en-US" sz="1100" b="1">
                          <a:effectLst/>
                          <a:latin typeface="Arial Rounded MT Bold" panose="020F0704030504030204" pitchFamily="34" charset="0"/>
                          <a:ea typeface="Calibri" panose="020F0502020204030204" pitchFamily="34" charset="0"/>
                          <a:cs typeface="Times New Roman" panose="02020603050405020304" pitchFamily="18" charset="0"/>
                        </a:rPr>
                        <a:t>AUDIT COMMITTEE MEMBER</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a:lnSpc>
                          <a:spcPct val="107000"/>
                        </a:lnSpc>
                        <a:spcAft>
                          <a:spcPts val="0"/>
                        </a:spcAft>
                      </a:pPr>
                      <a:r>
                        <a:rPr lang="en-US" sz="1100" b="1" dirty="0">
                          <a:effectLst/>
                          <a:latin typeface="Arial Rounded MT Bold" panose="020F0704030504030204" pitchFamily="34" charset="0"/>
                          <a:ea typeface="Calibri" panose="020F0502020204030204" pitchFamily="34" charset="0"/>
                          <a:cs typeface="Times New Roman" panose="02020603050405020304" pitchFamily="18" charset="0"/>
                        </a:rPr>
                        <a:t>QUALIFICATIONS AND EXPERIENCE</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0"/>
                  </a:ext>
                </a:extLst>
              </a:tr>
              <a:tr h="1065169">
                <a:tc>
                  <a:txBody>
                    <a:bodyPr/>
                    <a:lstStyle/>
                    <a:p>
                      <a:pPr marL="0" lvl="0" indent="0">
                        <a:lnSpc>
                          <a:spcPct val="107000"/>
                        </a:lnSpc>
                        <a:spcAft>
                          <a:spcPts val="0"/>
                        </a:spcAft>
                        <a:buFont typeface="+mj-lt"/>
                        <a:buNone/>
                      </a:pP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Mr</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Bashir Ahmed CA(SA)- Chairperson</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CA(SA) </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B Com Information Systems</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Chartered Management Accountant</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SAICA member</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30 years’ experience in public sector, 15 years in Governance committees.</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10112">
                <a:tc>
                  <a:txBody>
                    <a:bodyPr/>
                    <a:lstStyle/>
                    <a:p>
                      <a:pPr marL="0" lvl="0" indent="0">
                        <a:lnSpc>
                          <a:spcPct val="107000"/>
                        </a:lnSpc>
                        <a:spcAft>
                          <a:spcPts val="0"/>
                        </a:spcAft>
                        <a:buFont typeface="+mj-lt"/>
                        <a:buNone/>
                      </a:pP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Mr</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Luyanda</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Mangquku</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CA(SA)</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ZA" sz="1100">
                          <a:effectLst/>
                          <a:latin typeface="Arial Rounded MT Bold" panose="020F0704030504030204" pitchFamily="34" charset="0"/>
                          <a:ea typeface="Calibri" panose="020F0502020204030204" pitchFamily="34" charset="0"/>
                          <a:cs typeface="Calibri" panose="020F0502020204030204" pitchFamily="34" charset="0"/>
                        </a:rPr>
                        <a:t>CA(SA)</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100">
                          <a:effectLst/>
                          <a:latin typeface="Arial Rounded MT Bold" panose="020F0704030504030204" pitchFamily="34" charset="0"/>
                          <a:ea typeface="Calibri" panose="020F0502020204030204" pitchFamily="34" charset="0"/>
                          <a:cs typeface="Calibri" panose="020F0502020204030204" pitchFamily="34" charset="0"/>
                        </a:rPr>
                        <a:t>Masters in Business Leadership</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100">
                          <a:effectLst/>
                          <a:latin typeface="Arial Rounded MT Bold" panose="020F0704030504030204" pitchFamily="34" charset="0"/>
                          <a:ea typeface="Calibri" panose="020F0502020204030204" pitchFamily="34" charset="0"/>
                          <a:cs typeface="Calibri" panose="020F0502020204030204" pitchFamily="34" charset="0"/>
                        </a:rPr>
                        <a:t>20 years’ experience in public and private sector.</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87641">
                <a:tc>
                  <a:txBody>
                    <a:bodyPr/>
                    <a:lstStyle/>
                    <a:p>
                      <a:pPr marL="0" lvl="0" indent="0">
                        <a:lnSpc>
                          <a:spcPct val="107000"/>
                        </a:lnSpc>
                        <a:spcAft>
                          <a:spcPts val="0"/>
                        </a:spcAft>
                        <a:buFont typeface="+mj-lt"/>
                        <a:buNone/>
                      </a:pP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Mr</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Luvuyo</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Malinga</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B Com Accounting &amp; Auditing</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13 years as Chief Director- SCM at National Treasury- Now retired</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Consulting services in private &amp; public sector</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32585">
                <a:tc>
                  <a:txBody>
                    <a:bodyPr/>
                    <a:lstStyle/>
                    <a:p>
                      <a:pPr marL="0" lvl="0" indent="0">
                        <a:lnSpc>
                          <a:spcPct val="107000"/>
                        </a:lnSpc>
                        <a:spcAft>
                          <a:spcPts val="0"/>
                        </a:spcAft>
                        <a:buFont typeface="+mj-lt"/>
                        <a:buNone/>
                      </a:pP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Mr</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Todani</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Nemadzhilili</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B Sc Mathematical Statistics</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15 years experience in debt collections and credit risk analysis.</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95991">
                <a:tc>
                  <a:txBody>
                    <a:bodyPr/>
                    <a:lstStyle/>
                    <a:p>
                      <a:pPr marL="0" lvl="0" indent="0">
                        <a:lnSpc>
                          <a:spcPct val="107000"/>
                        </a:lnSpc>
                        <a:spcAft>
                          <a:spcPts val="0"/>
                        </a:spcAft>
                        <a:buFont typeface="+mj-lt"/>
                        <a:buNone/>
                      </a:pP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Mr</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Percry</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Mongalo</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B Com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Hons</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Accounting</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MBA</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35 years experience in public &amp; private sector.</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15 years as member of governance committees</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22334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616" y="0"/>
            <a:ext cx="8182719"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60F2DCFE-B416-4171-BE36-68168FF551C5}"/>
              </a:ext>
            </a:extLst>
          </p:cNvPr>
          <p:cNvSpPr>
            <a:spLocks noGrp="1"/>
          </p:cNvSpPr>
          <p:nvPr>
            <p:ph type="title"/>
          </p:nvPr>
        </p:nvSpPr>
        <p:spPr>
          <a:xfrm>
            <a:off x="2195736" y="2060848"/>
            <a:ext cx="4896544" cy="1368152"/>
          </a:xfrm>
        </p:spPr>
        <p:txBody>
          <a:bodyPr vert="horz" lIns="91440" tIns="45720" rIns="91440" bIns="45720" rtlCol="0" anchor="b">
            <a:normAutofit fontScale="90000"/>
          </a:bodyPr>
          <a:lstStyle/>
          <a:p>
            <a:pPr algn="ctr">
              <a:lnSpc>
                <a:spcPct val="90000"/>
              </a:lnSpc>
            </a:pPr>
            <a:r>
              <a:rPr lang="en-US" sz="3600" dirty="0" smtClean="0">
                <a:solidFill>
                  <a:srgbClr val="FFFFFF"/>
                </a:solidFill>
                <a:latin typeface="+mj-lt"/>
              </a:rPr>
              <a:t>DEMOGRAPHICS </a:t>
            </a:r>
            <a:br>
              <a:rPr lang="en-US" sz="3600" dirty="0" smtClean="0">
                <a:solidFill>
                  <a:srgbClr val="FFFFFF"/>
                </a:solidFill>
                <a:latin typeface="+mj-lt"/>
              </a:rPr>
            </a:br>
            <a:r>
              <a:rPr lang="en-US" sz="3600" dirty="0" smtClean="0">
                <a:solidFill>
                  <a:srgbClr val="FFFFFF"/>
                </a:solidFill>
                <a:latin typeface="+mj-lt"/>
              </a:rPr>
              <a:t>OF THE WEST RAND</a:t>
            </a:r>
            <a:endParaRPr lang="en-US" sz="3600" kern="1200" dirty="0">
              <a:solidFill>
                <a:srgbClr val="FFFFFF"/>
              </a:solidFill>
              <a:latin typeface="+mj-lt"/>
            </a:endParaRPr>
          </a:p>
        </p:txBody>
      </p:sp>
    </p:spTree>
    <p:extLst>
      <p:ext uri="{BB962C8B-B14F-4D97-AF65-F5344CB8AC3E}">
        <p14:creationId xmlns:p14="http://schemas.microsoft.com/office/powerpoint/2010/main" xmlns="" val="4153047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lstStyle/>
          <a:p>
            <a:r>
              <a:rPr lang="en-US" sz="2800" dirty="0"/>
              <a:t>Internal audit committee (capacity, functionality and effectiveness)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54178309"/>
              </p:ext>
            </p:extLst>
          </p:nvPr>
        </p:nvGraphicFramePr>
        <p:xfrm>
          <a:off x="755576" y="918276"/>
          <a:ext cx="7488832" cy="4685253"/>
        </p:xfrm>
        <a:graphic>
          <a:graphicData uri="http://schemas.openxmlformats.org/drawingml/2006/table">
            <a:tbl>
              <a:tblPr firstRow="1" firstCol="1" bandRow="1"/>
              <a:tblGrid>
                <a:gridCol w="3744416">
                  <a:extLst>
                    <a:ext uri="{9D8B030D-6E8A-4147-A177-3AD203B41FA5}">
                      <a16:colId xmlns:a16="http://schemas.microsoft.com/office/drawing/2014/main" xmlns="" val="20000"/>
                    </a:ext>
                  </a:extLst>
                </a:gridCol>
                <a:gridCol w="3744416">
                  <a:extLst>
                    <a:ext uri="{9D8B030D-6E8A-4147-A177-3AD203B41FA5}">
                      <a16:colId xmlns:a16="http://schemas.microsoft.com/office/drawing/2014/main" xmlns="" val="20001"/>
                    </a:ext>
                  </a:extLst>
                </a:gridCol>
              </a:tblGrid>
              <a:tr h="183272">
                <a:tc>
                  <a:txBody>
                    <a:bodyPr/>
                    <a:lstStyle/>
                    <a:p>
                      <a:pPr>
                        <a:lnSpc>
                          <a:spcPct val="107000"/>
                        </a:lnSpc>
                        <a:spcAft>
                          <a:spcPts val="0"/>
                        </a:spcAft>
                      </a:pPr>
                      <a:r>
                        <a:rPr lang="en-US" sz="1100" b="1" dirty="0">
                          <a:effectLst/>
                          <a:latin typeface="Arial Rounded MT Bold" panose="020F0704030504030204" pitchFamily="34" charset="0"/>
                          <a:ea typeface="Calibri" panose="020F0502020204030204" pitchFamily="34" charset="0"/>
                          <a:cs typeface="Times New Roman" panose="02020603050405020304" pitchFamily="18" charset="0"/>
                        </a:rPr>
                        <a:t>PERFORMANCE AUDIT COMMITTEE MEMBER</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tc>
                  <a:txBody>
                    <a:bodyPr/>
                    <a:lstStyle/>
                    <a:p>
                      <a:pPr>
                        <a:lnSpc>
                          <a:spcPct val="107000"/>
                        </a:lnSpc>
                        <a:spcAft>
                          <a:spcPts val="0"/>
                        </a:spcAft>
                      </a:pPr>
                      <a:r>
                        <a:rPr lang="en-US" sz="1100" b="1" dirty="0">
                          <a:effectLst/>
                          <a:latin typeface="Arial Rounded MT Bold" panose="020F0704030504030204" pitchFamily="34" charset="0"/>
                          <a:ea typeface="Calibri" panose="020F0502020204030204" pitchFamily="34" charset="0"/>
                          <a:cs typeface="Times New Roman" panose="02020603050405020304" pitchFamily="18" charset="0"/>
                        </a:rPr>
                        <a:t>QUALIFICATIONS AND EXPERIENCE</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45C"/>
                    </a:solidFill>
                  </a:tcPr>
                </a:tc>
                <a:extLst>
                  <a:ext uri="{0D108BD9-81ED-4DB2-BD59-A6C34878D82A}">
                    <a16:rowId xmlns:a16="http://schemas.microsoft.com/office/drawing/2014/main" xmlns="" val="10000"/>
                  </a:ext>
                </a:extLst>
              </a:tr>
              <a:tr h="896849">
                <a:tc>
                  <a:txBody>
                    <a:bodyPr/>
                    <a:lstStyle/>
                    <a:p>
                      <a:pPr marL="0" lvl="0" indent="0">
                        <a:lnSpc>
                          <a:spcPct val="107000"/>
                        </a:lnSpc>
                        <a:spcAft>
                          <a:spcPts val="0"/>
                        </a:spcAft>
                        <a:buFont typeface="+mj-lt"/>
                        <a:buNone/>
                      </a:pP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Mr</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Percy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Mongalo</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Chairperson</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B Com Hons Accounting</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MBA</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35 years’ experience in public &amp; private sector.</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15 years as member of governance committees</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16361">
                <a:tc>
                  <a:txBody>
                    <a:bodyPr/>
                    <a:lstStyle/>
                    <a:p>
                      <a:pPr marL="0" lvl="0" indent="0">
                        <a:lnSpc>
                          <a:spcPct val="107000"/>
                        </a:lnSpc>
                        <a:spcAft>
                          <a:spcPts val="0"/>
                        </a:spcAft>
                        <a:buFont typeface="+mj-lt"/>
                        <a:buNone/>
                      </a:pP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Dr</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Roger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Govender</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PhD in HRD</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40 years’ experience in private &amp; public sector</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Extensive experience in performance management </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92200">
                <a:tc>
                  <a:txBody>
                    <a:bodyPr/>
                    <a:lstStyle/>
                    <a:p>
                      <a:pPr marL="0" lvl="0" indent="0">
                        <a:lnSpc>
                          <a:spcPct val="107000"/>
                        </a:lnSpc>
                        <a:spcAft>
                          <a:spcPts val="0"/>
                        </a:spcAft>
                        <a:buFont typeface="+mj-lt"/>
                        <a:buNone/>
                      </a:pP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Mr</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Andries</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Mangokwana</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M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Sc</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Social Planning &amp; Administration</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30 years’ experience in private &amp; public sector</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Extensive experience in Monitoring &amp; Evaluation</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99633">
                <a:tc>
                  <a:txBody>
                    <a:bodyPr/>
                    <a:lstStyle/>
                    <a:p>
                      <a:pPr marL="0" lvl="0" indent="0">
                        <a:lnSpc>
                          <a:spcPct val="107000"/>
                        </a:lnSpc>
                        <a:spcAft>
                          <a:spcPts val="0"/>
                        </a:spcAft>
                        <a:buFont typeface="+mj-lt"/>
                        <a:buNone/>
                      </a:pP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Mr</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Bashir Ahmed CA(SA)</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CA(SA) </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B Com Information Systems</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Chartered Management Accountant</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SAICA member</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a:effectLst/>
                          <a:latin typeface="Arial Rounded MT Bold" panose="020F0704030504030204" pitchFamily="34" charset="0"/>
                          <a:ea typeface="Calibri" panose="020F0502020204030204" pitchFamily="34" charset="0"/>
                          <a:cs typeface="Times New Roman" panose="02020603050405020304" pitchFamily="18" charset="0"/>
                        </a:rPr>
                        <a:t>30 years’ experience in public sector, 15 years in Governance committees.</a:t>
                      </a:r>
                      <a:endParaRPr lang="en-ZA" sz="1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20198">
                <a:tc>
                  <a:txBody>
                    <a:bodyPr/>
                    <a:lstStyle/>
                    <a:p>
                      <a:pPr marL="0" lvl="0" indent="0">
                        <a:lnSpc>
                          <a:spcPct val="107000"/>
                        </a:lnSpc>
                        <a:spcAft>
                          <a:spcPts val="0"/>
                        </a:spcAft>
                        <a:buFont typeface="+mj-lt"/>
                        <a:buNone/>
                      </a:pP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Mr</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Piet </a:t>
                      </a:r>
                      <a:r>
                        <a:rPr lang="en-US" sz="1100" dirty="0" err="1">
                          <a:effectLst/>
                          <a:latin typeface="Arial Rounded MT Bold" panose="020F0704030504030204" pitchFamily="34" charset="0"/>
                          <a:ea typeface="Calibri" panose="020F0502020204030204" pitchFamily="34" charset="0"/>
                          <a:cs typeface="Times New Roman" panose="02020603050405020304" pitchFamily="18" charset="0"/>
                        </a:rPr>
                        <a:t>Fourie</a:t>
                      </a: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CA(SA) </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CA(SA)</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27 years as Partner at PWC</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Over 15 years in Governance committees</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SAICA and IRBA member.</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ZA"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0706" marR="60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898021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lstStyle/>
          <a:p>
            <a:r>
              <a:rPr lang="en-US" sz="2800" dirty="0"/>
              <a:t>MPACs (capacity, functionality and effectiveness)</a:t>
            </a:r>
          </a:p>
        </p:txBody>
      </p:sp>
      <p:sp>
        <p:nvSpPr>
          <p:cNvPr id="10" name="Content Placeholder 9"/>
          <p:cNvSpPr>
            <a:spLocks noGrp="1"/>
          </p:cNvSpPr>
          <p:nvPr>
            <p:ph idx="1"/>
          </p:nvPr>
        </p:nvSpPr>
        <p:spPr>
          <a:xfrm>
            <a:off x="457200" y="980728"/>
            <a:ext cx="8229600" cy="5145435"/>
          </a:xfrm>
        </p:spPr>
        <p:txBody>
          <a:bodyPr>
            <a:normAutofit/>
          </a:bodyPr>
          <a:lstStyle/>
          <a:p>
            <a:r>
              <a:rPr lang="en-US" sz="2000" dirty="0" smtClean="0">
                <a:latin typeface="Arial Rounded MT Bold" panose="020F0704030504030204" pitchFamily="34" charset="0"/>
              </a:rPr>
              <a:t>MPCA committee is established n in terms of section 79 of Municipal Structures Act.</a:t>
            </a:r>
          </a:p>
          <a:p>
            <a:r>
              <a:rPr lang="en-US" sz="2000" dirty="0" smtClean="0">
                <a:latin typeface="Arial Rounded MT Bold" panose="020F0704030504030204" pitchFamily="34" charset="0"/>
              </a:rPr>
              <a:t>MPAC committee is appointed by Council</a:t>
            </a:r>
          </a:p>
          <a:p>
            <a:r>
              <a:rPr lang="en-US" sz="2000" dirty="0" smtClean="0">
                <a:latin typeface="Arial Rounded MT Bold" panose="020F0704030504030204" pitchFamily="34" charset="0"/>
              </a:rPr>
              <a:t>The committee meet four times a year to deal with matters referred to the, for investigation by the WRDM Council.</a:t>
            </a:r>
          </a:p>
          <a:p>
            <a:r>
              <a:rPr lang="en-US" sz="2000" dirty="0" smtClean="0">
                <a:latin typeface="Arial Rounded MT Bold" panose="020F0704030504030204" pitchFamily="34" charset="0"/>
              </a:rPr>
              <a:t>The committee composed of a representative from all political parties.</a:t>
            </a:r>
          </a:p>
          <a:p>
            <a:r>
              <a:rPr lang="en-US" sz="2000" dirty="0" smtClean="0">
                <a:latin typeface="Arial Rounded MT Bold" panose="020F0704030504030204" pitchFamily="34" charset="0"/>
              </a:rPr>
              <a:t>The functionally of the committee is supported by administrative staff.</a:t>
            </a:r>
          </a:p>
          <a:p>
            <a:r>
              <a:rPr lang="en-US" sz="2000" dirty="0" smtClean="0">
                <a:latin typeface="Arial Rounded MT Bold" panose="020F0704030504030204" pitchFamily="34" charset="0"/>
              </a:rPr>
              <a:t>Members of MPAC committee attended annual oversight training course provided by Provincial </a:t>
            </a:r>
            <a:r>
              <a:rPr lang="en-US" sz="2000" dirty="0" err="1" smtClean="0">
                <a:latin typeface="Arial Rounded MT Bold" panose="020F0704030504030204" pitchFamily="34" charset="0"/>
              </a:rPr>
              <a:t>CoGTA</a:t>
            </a:r>
            <a:r>
              <a:rPr lang="en-US" sz="2000" dirty="0" smtClean="0">
                <a:latin typeface="Arial Rounded MT Bold" panose="020F0704030504030204" pitchFamily="34" charset="0"/>
              </a:rPr>
              <a:t>. They were also trained on UIFW oversight by SALGA, Gauteng Treasury and </a:t>
            </a:r>
            <a:r>
              <a:rPr lang="en-US" sz="2000" dirty="0" err="1" smtClean="0">
                <a:latin typeface="Arial Rounded MT Bold" panose="020F0704030504030204" pitchFamily="34" charset="0"/>
              </a:rPr>
              <a:t>CoGTA</a:t>
            </a:r>
            <a:r>
              <a:rPr lang="en-US" sz="2000" dirty="0" smtClean="0">
                <a:latin typeface="Arial Rounded MT Bold" panose="020F0704030504030204" pitchFamily="34" charset="0"/>
              </a:rPr>
              <a:t>.</a:t>
            </a:r>
          </a:p>
          <a:p>
            <a:endParaRPr lang="en-ZA" sz="2400" dirty="0">
              <a:latin typeface="Arial Rounded MT Bold" panose="020F0704030504030204" pitchFamily="34" charset="0"/>
            </a:endParaRPr>
          </a:p>
        </p:txBody>
      </p:sp>
    </p:spTree>
    <p:extLst>
      <p:ext uri="{BB962C8B-B14F-4D97-AF65-F5344CB8AC3E}">
        <p14:creationId xmlns:p14="http://schemas.microsoft.com/office/powerpoint/2010/main" xmlns="" val="1489994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lstStyle/>
          <a:p>
            <a:r>
              <a:rPr lang="en-US" sz="2800" dirty="0"/>
              <a:t>MPACs (capacity, functionality and effectiveness)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412209882"/>
              </p:ext>
            </p:extLst>
          </p:nvPr>
        </p:nvGraphicFramePr>
        <p:xfrm>
          <a:off x="539552" y="980728"/>
          <a:ext cx="5472609" cy="3024337"/>
        </p:xfrm>
        <a:graphic>
          <a:graphicData uri="http://schemas.openxmlformats.org/drawingml/2006/table">
            <a:tbl>
              <a:tblPr/>
              <a:tblGrid>
                <a:gridCol w="2804957">
                  <a:extLst>
                    <a:ext uri="{9D8B030D-6E8A-4147-A177-3AD203B41FA5}">
                      <a16:colId xmlns:a16="http://schemas.microsoft.com/office/drawing/2014/main" xmlns="" val="20000"/>
                    </a:ext>
                  </a:extLst>
                </a:gridCol>
                <a:gridCol w="1333826">
                  <a:extLst>
                    <a:ext uri="{9D8B030D-6E8A-4147-A177-3AD203B41FA5}">
                      <a16:colId xmlns:a16="http://schemas.microsoft.com/office/drawing/2014/main" xmlns="" val="20001"/>
                    </a:ext>
                  </a:extLst>
                </a:gridCol>
                <a:gridCol w="1333826">
                  <a:extLst>
                    <a:ext uri="{9D8B030D-6E8A-4147-A177-3AD203B41FA5}">
                      <a16:colId xmlns:a16="http://schemas.microsoft.com/office/drawing/2014/main" xmlns="" val="20002"/>
                    </a:ext>
                  </a:extLst>
                </a:gridCol>
              </a:tblGrid>
              <a:tr h="260255">
                <a:tc>
                  <a:txBody>
                    <a:bodyPr/>
                    <a:lstStyle/>
                    <a:p>
                      <a:pPr algn="l" fontAlgn="b"/>
                      <a:r>
                        <a:rPr lang="en-ZA" sz="1400" b="1" i="0" u="none" strike="noStrike" dirty="0">
                          <a:solidFill>
                            <a:srgbClr val="000000"/>
                          </a:solidFill>
                          <a:effectLst/>
                          <a:latin typeface="Arial Rounded MT Bold" panose="020F0704030504030204" pitchFamily="34" charset="0"/>
                        </a:rPr>
                        <a:t>MPAC Committee</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1"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1"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0255">
                <a:tc>
                  <a:txBody>
                    <a:bodyPr/>
                    <a:lstStyle/>
                    <a:p>
                      <a:pPr algn="l" fontAlgn="b"/>
                      <a:r>
                        <a:rPr lang="en-ZA" sz="1400" b="1" i="0" u="none" strike="noStrike">
                          <a:solidFill>
                            <a:srgbClr val="000000"/>
                          </a:solidFill>
                          <a:effectLst/>
                          <a:latin typeface="Arial Rounded MT Bold" panose="020F0704030504030204" pitchFamily="34" charset="0"/>
                        </a:rPr>
                        <a:t>Councillor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Rounded MT Bold" panose="020F0704030504030204" pitchFamily="34" charset="0"/>
                        </a:rPr>
                        <a:t>Position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Rounded MT Bold" panose="020F0704030504030204" pitchFamily="34" charset="0"/>
                        </a:rPr>
                        <a:t>Political Party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8203">
                <a:tc>
                  <a:txBody>
                    <a:bodyPr/>
                    <a:lstStyle/>
                    <a:p>
                      <a:pPr algn="l" fontAlgn="b"/>
                      <a:r>
                        <a:rPr lang="en-ZA" sz="1600" b="0" i="0" u="none" strike="noStrike">
                          <a:solidFill>
                            <a:srgbClr val="000000"/>
                          </a:solidFill>
                          <a:effectLst/>
                          <a:latin typeface="Arial Rounded MT Bold" panose="020F0704030504030204" pitchFamily="34" charset="0"/>
                        </a:rPr>
                        <a:t>Cllr Velile Khumalo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Rounded MT Bold" panose="020F0704030504030204" pitchFamily="34" charset="0"/>
                        </a:rPr>
                        <a:t>Chairperson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ANC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8203">
                <a:tc>
                  <a:txBody>
                    <a:bodyPr/>
                    <a:lstStyle/>
                    <a:p>
                      <a:pPr algn="l" fontAlgn="b"/>
                      <a:r>
                        <a:rPr lang="nl-NL" sz="1600" b="0" i="0" u="none" strike="noStrike">
                          <a:solidFill>
                            <a:srgbClr val="000000"/>
                          </a:solidFill>
                          <a:effectLst/>
                          <a:latin typeface="Arial Rounded MT Bold" panose="020F0704030504030204" pitchFamily="34" charset="0"/>
                        </a:rPr>
                        <a:t>Cllr Ben van der Berg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Rounded MT Bold" panose="020F0704030504030204" pitchFamily="34" charset="0"/>
                        </a:rPr>
                        <a:t>Member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FPL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8203">
                <a:tc>
                  <a:txBody>
                    <a:bodyPr/>
                    <a:lstStyle/>
                    <a:p>
                      <a:pPr algn="l" fontAlgn="b"/>
                      <a:r>
                        <a:rPr lang="en-ZA" sz="1600" b="0" i="0" u="none" strike="noStrike" dirty="0" err="1">
                          <a:solidFill>
                            <a:srgbClr val="000000"/>
                          </a:solidFill>
                          <a:effectLst/>
                          <a:latin typeface="Arial Rounded MT Bold" panose="020F0704030504030204" pitchFamily="34" charset="0"/>
                        </a:rPr>
                        <a:t>Ald</a:t>
                      </a:r>
                      <a:r>
                        <a:rPr lang="en-ZA" sz="1600" b="0" i="0" u="none" strike="noStrike" dirty="0">
                          <a:solidFill>
                            <a:srgbClr val="000000"/>
                          </a:solidFill>
                          <a:effectLst/>
                          <a:latin typeface="Arial Rounded MT Bold" panose="020F0704030504030204" pitchFamily="34" charset="0"/>
                        </a:rPr>
                        <a:t> Blackie </a:t>
                      </a:r>
                      <a:r>
                        <a:rPr lang="en-ZA" sz="1600" b="0" i="0" u="none" strike="noStrike" dirty="0" err="1">
                          <a:solidFill>
                            <a:srgbClr val="000000"/>
                          </a:solidFill>
                          <a:effectLst/>
                          <a:latin typeface="Arial Rounded MT Bold" panose="020F0704030504030204" pitchFamily="34" charset="0"/>
                        </a:rPr>
                        <a:t>Zwart</a:t>
                      </a:r>
                      <a:endParaRPr lang="en-ZA" sz="1600" b="0" i="0" u="none" strike="noStrike" dirty="0">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Rounded MT Bold" panose="020F0704030504030204" pitchFamily="34" charset="0"/>
                        </a:rPr>
                        <a:t>Member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DA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8203">
                <a:tc>
                  <a:txBody>
                    <a:bodyPr/>
                    <a:lstStyle/>
                    <a:p>
                      <a:pPr algn="l" fontAlgn="b"/>
                      <a:r>
                        <a:rPr lang="en-ZA" sz="1600" b="0" i="0" u="none" strike="noStrike">
                          <a:solidFill>
                            <a:srgbClr val="000000"/>
                          </a:solidFill>
                          <a:effectLst/>
                          <a:latin typeface="Arial Rounded MT Bold" panose="020F0704030504030204" pitchFamily="34" charset="0"/>
                        </a:rPr>
                        <a:t>Cllr Rowles Zwart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Member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DA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8203">
                <a:tc>
                  <a:txBody>
                    <a:bodyPr/>
                    <a:lstStyle/>
                    <a:p>
                      <a:pPr algn="l" fontAlgn="b"/>
                      <a:r>
                        <a:rPr lang="en-ZA" sz="1600" b="0" i="0" u="none" strike="noStrike">
                          <a:solidFill>
                            <a:srgbClr val="000000"/>
                          </a:solidFill>
                          <a:effectLst/>
                          <a:latin typeface="Arial Rounded MT Bold" panose="020F0704030504030204" pitchFamily="34" charset="0"/>
                        </a:rPr>
                        <a:t>Cllr Kholeka Mandyu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Member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EFF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8203">
                <a:tc>
                  <a:txBody>
                    <a:bodyPr/>
                    <a:lstStyle/>
                    <a:p>
                      <a:pPr algn="l" fontAlgn="b"/>
                      <a:r>
                        <a:rPr lang="en-ZA" sz="1600" b="0" i="0" u="none" strike="noStrike">
                          <a:solidFill>
                            <a:srgbClr val="000000"/>
                          </a:solidFill>
                          <a:effectLst/>
                          <a:latin typeface="Arial Rounded MT Bold" panose="020F0704030504030204" pitchFamily="34" charset="0"/>
                        </a:rPr>
                        <a:t>Cllr Mathapelo Agondo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Member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ANC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8203">
                <a:tc>
                  <a:txBody>
                    <a:bodyPr/>
                    <a:lstStyle/>
                    <a:p>
                      <a:pPr algn="l" fontAlgn="b"/>
                      <a:r>
                        <a:rPr lang="en-ZA" sz="1600" b="0" i="0" u="none" strike="noStrike">
                          <a:solidFill>
                            <a:srgbClr val="000000"/>
                          </a:solidFill>
                          <a:effectLst/>
                          <a:latin typeface="Arial Rounded MT Bold" panose="020F0704030504030204" pitchFamily="34" charset="0"/>
                        </a:rPr>
                        <a:t>Cllr Mlungisi Ndamase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Member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ANC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8203">
                <a:tc>
                  <a:txBody>
                    <a:bodyPr/>
                    <a:lstStyle/>
                    <a:p>
                      <a:pPr algn="l" fontAlgn="b"/>
                      <a:r>
                        <a:rPr lang="en-ZA" sz="1600" b="0" i="0" u="none" strike="noStrike">
                          <a:solidFill>
                            <a:srgbClr val="000000"/>
                          </a:solidFill>
                          <a:effectLst/>
                          <a:latin typeface="Arial Rounded MT Bold" panose="020F0704030504030204" pitchFamily="34" charset="0"/>
                        </a:rPr>
                        <a:t>Cllr Njani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Member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ANC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8203">
                <a:tc>
                  <a:txBody>
                    <a:bodyPr/>
                    <a:lstStyle/>
                    <a:p>
                      <a:pPr algn="l" fontAlgn="b"/>
                      <a:r>
                        <a:rPr lang="en-ZA" sz="1600" b="0" i="0" u="none" strike="noStrike">
                          <a:solidFill>
                            <a:srgbClr val="000000"/>
                          </a:solidFill>
                          <a:effectLst/>
                          <a:latin typeface="Arial Rounded MT Bold" panose="020F0704030504030204" pitchFamily="34" charset="0"/>
                        </a:rPr>
                        <a:t>Cllr Bukiwe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Member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Rounded MT Bold" panose="020F0704030504030204" pitchFamily="34" charset="0"/>
                        </a:rPr>
                        <a:t>ANC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220036970"/>
              </p:ext>
            </p:extLst>
          </p:nvPr>
        </p:nvGraphicFramePr>
        <p:xfrm>
          <a:off x="539552" y="4221088"/>
          <a:ext cx="3816424" cy="1357184"/>
        </p:xfrm>
        <a:graphic>
          <a:graphicData uri="http://schemas.openxmlformats.org/drawingml/2006/table">
            <a:tbl>
              <a:tblPr/>
              <a:tblGrid>
                <a:gridCol w="2586486">
                  <a:extLst>
                    <a:ext uri="{9D8B030D-6E8A-4147-A177-3AD203B41FA5}">
                      <a16:colId xmlns:a16="http://schemas.microsoft.com/office/drawing/2014/main" xmlns="" val="20000"/>
                    </a:ext>
                  </a:extLst>
                </a:gridCol>
                <a:gridCol w="1229938">
                  <a:extLst>
                    <a:ext uri="{9D8B030D-6E8A-4147-A177-3AD203B41FA5}">
                      <a16:colId xmlns:a16="http://schemas.microsoft.com/office/drawing/2014/main" xmlns="" val="20001"/>
                    </a:ext>
                  </a:extLst>
                </a:gridCol>
              </a:tblGrid>
              <a:tr h="266096">
                <a:tc>
                  <a:txBody>
                    <a:bodyPr/>
                    <a:lstStyle/>
                    <a:p>
                      <a:pPr algn="l" fontAlgn="b"/>
                      <a:r>
                        <a:rPr lang="en-ZA" sz="1600" b="1" i="0" u="none" strike="noStrike">
                          <a:solidFill>
                            <a:srgbClr val="000000"/>
                          </a:solidFill>
                          <a:effectLst/>
                          <a:latin typeface="Arial Rounded MT Bold" panose="020F0704030504030204" pitchFamily="34" charset="0"/>
                        </a:rPr>
                        <a:t>MPAC Support staff</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Arial Rounded MT Bold" panose="020F07040305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9968">
                <a:tc>
                  <a:txBody>
                    <a:bodyPr/>
                    <a:lstStyle/>
                    <a:p>
                      <a:pPr algn="l" fontAlgn="b"/>
                      <a:r>
                        <a:rPr lang="en-ZA" sz="1400" b="1" i="0" u="none" strike="noStrike">
                          <a:solidFill>
                            <a:srgbClr val="000000"/>
                          </a:solidFill>
                          <a:effectLst/>
                          <a:latin typeface="Arial Rounded MT Bold" panose="020F0704030504030204" pitchFamily="34" charset="0"/>
                        </a:rPr>
                        <a:t>Employee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Rounded MT Bold" panose="020F0704030504030204" pitchFamily="34" charset="0"/>
                        </a:rPr>
                        <a:t>Position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6096">
                <a:tc>
                  <a:txBody>
                    <a:bodyPr/>
                    <a:lstStyle/>
                    <a:p>
                      <a:pPr algn="l" fontAlgn="b"/>
                      <a:r>
                        <a:rPr lang="en-ZA" sz="1600" b="0" i="0" u="none" strike="noStrike">
                          <a:solidFill>
                            <a:srgbClr val="000000"/>
                          </a:solidFill>
                          <a:effectLst/>
                          <a:latin typeface="Arial Rounded MT Bold" panose="020F0704030504030204" pitchFamily="34" charset="0"/>
                        </a:rPr>
                        <a:t>Mr E Ngcanca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Rounded MT Bold" panose="020F0704030504030204" pitchFamily="34" charset="0"/>
                        </a:rPr>
                        <a:t>Coordinator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8928">
                <a:tc>
                  <a:txBody>
                    <a:bodyPr/>
                    <a:lstStyle/>
                    <a:p>
                      <a:pPr algn="l" fontAlgn="b"/>
                      <a:r>
                        <a:rPr lang="en-US" sz="1400" b="0" i="0" u="none" strike="noStrike">
                          <a:solidFill>
                            <a:srgbClr val="000000"/>
                          </a:solidFill>
                          <a:effectLst/>
                          <a:latin typeface="Arial Rounded MT Bold" panose="020F0704030504030204" pitchFamily="34" charset="0"/>
                          <a:cs typeface="Calibri" panose="020F0502020204030204" pitchFamily="34" charset="0"/>
                        </a:rPr>
                        <a:t>Ms A Kutoane</a:t>
                      </a:r>
                      <a:endParaRPr lang="en-US" sz="1400" b="0" i="0" u="none" strike="noStrike">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Rounded MT Bold" panose="020F0704030504030204" pitchFamily="34" charset="0"/>
                        </a:rPr>
                        <a:t>Administrator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6096">
                <a:tc>
                  <a:txBody>
                    <a:bodyPr/>
                    <a:lstStyle/>
                    <a:p>
                      <a:pPr algn="l" fontAlgn="b"/>
                      <a:r>
                        <a:rPr lang="en-ZA" sz="1600" b="0" i="0" u="none" strike="noStrike">
                          <a:solidFill>
                            <a:srgbClr val="000000"/>
                          </a:solidFill>
                          <a:effectLst/>
                          <a:latin typeface="Arial Rounded MT Bold" panose="020F0704030504030204" pitchFamily="34" charset="0"/>
                        </a:rPr>
                        <a:t>Ms P Tsele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Rounded MT Bold" panose="020F0704030504030204" pitchFamily="34" charset="0"/>
                        </a:rPr>
                        <a:t>Intern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932512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78718" y="1417638"/>
            <a:ext cx="6786563" cy="3415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01046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16632"/>
            <a:ext cx="8640960" cy="1368152"/>
          </a:xfrm>
        </p:spPr>
        <p:txBody>
          <a:bodyPr>
            <a:normAutofit fontScale="92500"/>
          </a:bodyPr>
          <a:lstStyle/>
          <a:p>
            <a:r>
              <a:rPr lang="en-US" dirty="0">
                <a:solidFill>
                  <a:schemeClr val="tx1"/>
                </a:solidFill>
              </a:rPr>
              <a:t>T</a:t>
            </a:r>
            <a:r>
              <a:rPr lang="en-US" dirty="0" smtClean="0">
                <a:solidFill>
                  <a:schemeClr val="tx1"/>
                </a:solidFill>
              </a:rPr>
              <a:t>he </a:t>
            </a:r>
            <a:r>
              <a:rPr lang="en-US" dirty="0">
                <a:solidFill>
                  <a:schemeClr val="tx1"/>
                </a:solidFill>
              </a:rPr>
              <a:t>West Rand District </a:t>
            </a:r>
            <a:r>
              <a:rPr lang="en-US" dirty="0" smtClean="0">
                <a:solidFill>
                  <a:schemeClr val="tx1"/>
                </a:solidFill>
              </a:rPr>
              <a:t>Region </a:t>
            </a:r>
            <a:r>
              <a:rPr lang="en-US" dirty="0">
                <a:solidFill>
                  <a:schemeClr val="tx1"/>
                </a:solidFill>
              </a:rPr>
              <a:t>is home to the Cradle of the Humankind World Heritage Site and it has a population size of 838,594 within its regions which cover 4,095 km2 size of the land. It </a:t>
            </a:r>
            <a:r>
              <a:rPr lang="en-US" dirty="0" smtClean="0">
                <a:solidFill>
                  <a:schemeClr val="tx1"/>
                </a:solidFill>
              </a:rPr>
              <a:t>comprises of the following </a:t>
            </a:r>
            <a:r>
              <a:rPr lang="en-US" dirty="0">
                <a:solidFill>
                  <a:schemeClr val="tx1"/>
                </a:solidFill>
              </a:rPr>
              <a:t>three local municipalities: Merafong, Mogale and </a:t>
            </a:r>
            <a:r>
              <a:rPr lang="en-US" dirty="0" err="1" smtClean="0">
                <a:solidFill>
                  <a:schemeClr val="tx1"/>
                </a:solidFill>
              </a:rPr>
              <a:t>RandWest</a:t>
            </a:r>
            <a:r>
              <a:rPr lang="en-US" dirty="0" smtClean="0">
                <a:solidFill>
                  <a:schemeClr val="tx1"/>
                </a:solidFill>
              </a:rPr>
              <a:t> </a:t>
            </a:r>
            <a:r>
              <a:rPr lang="en-US" dirty="0">
                <a:solidFill>
                  <a:schemeClr val="tx1"/>
                </a:solidFill>
              </a:rPr>
              <a:t>Cities.</a:t>
            </a:r>
            <a:endParaRPr lang="en-ZA" dirty="0">
              <a:solidFill>
                <a:schemeClr val="tx1"/>
              </a:solidFill>
            </a:endParaRPr>
          </a:p>
        </p:txBody>
      </p:sp>
      <p:pic>
        <p:nvPicPr>
          <p:cNvPr id="5" name="Picture 4"/>
          <p:cNvPicPr>
            <a:picLocks noChangeAspect="1"/>
          </p:cNvPicPr>
          <p:nvPr/>
        </p:nvPicPr>
        <p:blipFill>
          <a:blip r:embed="rId2"/>
          <a:stretch>
            <a:fillRect/>
          </a:stretch>
        </p:blipFill>
        <p:spPr>
          <a:xfrm>
            <a:off x="0" y="1484784"/>
            <a:ext cx="9144000" cy="4176464"/>
          </a:xfrm>
          <a:prstGeom prst="rect">
            <a:avLst/>
          </a:prstGeom>
        </p:spPr>
      </p:pic>
    </p:spTree>
    <p:extLst>
      <p:ext uri="{BB962C8B-B14F-4D97-AF65-F5344CB8AC3E}">
        <p14:creationId xmlns:p14="http://schemas.microsoft.com/office/powerpoint/2010/main" xmlns="" val="166869820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229600" cy="4349080"/>
          </a:xfrm>
        </p:spPr>
        <p:txBody>
          <a:bodyPr>
            <a:noAutofit/>
          </a:bodyPr>
          <a:lstStyle/>
          <a:p>
            <a:pPr marL="457200" indent="-457200">
              <a:lnSpc>
                <a:spcPct val="170000"/>
              </a:lnSpc>
              <a:buAutoNum type="arabicParenR"/>
            </a:pPr>
            <a:endParaRPr lang="en-US" sz="1600" b="1" dirty="0">
              <a:solidFill>
                <a:srgbClr val="00B050"/>
              </a:solidFill>
              <a:latin typeface="+mj-lt"/>
            </a:endParaRPr>
          </a:p>
          <a:p>
            <a:pPr>
              <a:lnSpc>
                <a:spcPct val="170000"/>
              </a:lnSpc>
            </a:pPr>
            <a:endParaRPr lang="en-US" sz="1600" b="1" dirty="0">
              <a:solidFill>
                <a:srgbClr val="00B050"/>
              </a:solidFill>
              <a:latin typeface="+mj-lt"/>
            </a:endParaRPr>
          </a:p>
          <a:p>
            <a:pPr>
              <a:lnSpc>
                <a:spcPct val="170000"/>
              </a:lnSpc>
            </a:pPr>
            <a:endParaRPr lang="en-US" sz="1600" b="1" dirty="0">
              <a:solidFill>
                <a:srgbClr val="00B050"/>
              </a:solidFill>
              <a:latin typeface="+mj-lt"/>
            </a:endParaRPr>
          </a:p>
        </p:txBody>
      </p:sp>
      <p:sp>
        <p:nvSpPr>
          <p:cNvPr id="4" name="Title 3"/>
          <p:cNvSpPr>
            <a:spLocks noGrp="1"/>
          </p:cNvSpPr>
          <p:nvPr>
            <p:ph type="title"/>
          </p:nvPr>
        </p:nvSpPr>
        <p:spPr>
          <a:xfrm>
            <a:off x="0" y="274638"/>
            <a:ext cx="9144000" cy="1138138"/>
          </a:xfrm>
        </p:spPr>
        <p:txBody>
          <a:bodyPr/>
          <a:lstStyle/>
          <a:p>
            <a:r>
              <a:rPr lang="en-US" sz="3600" dirty="0"/>
              <a:t>Implementation of the Post Audit Action Plan (PAAP)</a:t>
            </a:r>
            <a:r>
              <a:rPr lang="en-US" dirty="0"/>
              <a:t/>
            </a:r>
            <a:br>
              <a:rPr lang="en-US" dirty="0"/>
            </a:br>
            <a:endParaRPr lang="en-ZA"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0178" y="980728"/>
            <a:ext cx="5034109" cy="4584252"/>
          </a:xfrm>
          <a:prstGeom prst="rect">
            <a:avLst/>
          </a:prstGeom>
        </p:spPr>
      </p:pic>
    </p:spTree>
    <p:extLst>
      <p:ext uri="{BB962C8B-B14F-4D97-AF65-F5344CB8AC3E}">
        <p14:creationId xmlns:p14="http://schemas.microsoft.com/office/powerpoint/2010/main" xmlns="" val="786857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p:spPr>
        <p:txBody>
          <a:bodyPr/>
          <a:lstStyle/>
          <a:p>
            <a:pPr>
              <a:lnSpc>
                <a:spcPct val="170000"/>
              </a:lnSpc>
            </a:pPr>
            <a:r>
              <a:rPr lang="en-US" sz="2200" dirty="0" smtClean="0">
                <a:solidFill>
                  <a:srgbClr val="00B050"/>
                </a:solidFill>
              </a:rPr>
              <a:t>Implementation of the Post Audit Action Plan</a:t>
            </a:r>
            <a:endParaRPr lang="en-ZA" sz="2200" dirty="0">
              <a:solidFill>
                <a:srgbClr val="00B050"/>
              </a:solidFill>
            </a:endParaRPr>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7200" y="1124744"/>
            <a:ext cx="8229600" cy="4813995"/>
          </a:xfrm>
        </p:spPr>
        <p:txBody>
          <a:bodyPr>
            <a:normAutofit/>
          </a:bodyPr>
          <a:lstStyle/>
          <a:p>
            <a:r>
              <a:rPr lang="en-US" sz="1600" dirty="0" smtClean="0">
                <a:latin typeface="Arial Rounded MT Bold" panose="020F0704030504030204" pitchFamily="34" charset="0"/>
              </a:rPr>
              <a:t>West Rand District Municipality received unqualified audit opinion for 2019/20 financial year.</a:t>
            </a:r>
          </a:p>
          <a:p>
            <a:r>
              <a:rPr lang="en-US" sz="1600" dirty="0" smtClean="0">
                <a:latin typeface="Arial Rounded MT Bold" panose="020F0704030504030204" pitchFamily="34" charset="0"/>
              </a:rPr>
              <a:t>There were 27 findings raised by the office of Auditor General South </a:t>
            </a:r>
            <a:r>
              <a:rPr lang="en-US" sz="1700" dirty="0" smtClean="0">
                <a:latin typeface="Arial Rounded MT Bold" panose="020F0704030504030204" pitchFamily="34" charset="0"/>
              </a:rPr>
              <a:t>Africa.</a:t>
            </a:r>
          </a:p>
          <a:p>
            <a:pPr marL="0" indent="0">
              <a:buNone/>
            </a:pPr>
            <a:endParaRPr lang="en-ZA" sz="2000" dirty="0">
              <a:latin typeface="Arial Rounded MT Bold" panose="020F07040305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968826024"/>
              </p:ext>
            </p:extLst>
          </p:nvPr>
        </p:nvGraphicFramePr>
        <p:xfrm>
          <a:off x="539552" y="2070506"/>
          <a:ext cx="8003231" cy="3551601"/>
        </p:xfrm>
        <a:graphic>
          <a:graphicData uri="http://schemas.openxmlformats.org/drawingml/2006/table">
            <a:tbl>
              <a:tblPr/>
              <a:tblGrid>
                <a:gridCol w="2118028">
                  <a:extLst>
                    <a:ext uri="{9D8B030D-6E8A-4147-A177-3AD203B41FA5}">
                      <a16:colId xmlns:a16="http://schemas.microsoft.com/office/drawing/2014/main" xmlns="" val="20000"/>
                    </a:ext>
                  </a:extLst>
                </a:gridCol>
                <a:gridCol w="2134195">
                  <a:extLst>
                    <a:ext uri="{9D8B030D-6E8A-4147-A177-3AD203B41FA5}">
                      <a16:colId xmlns:a16="http://schemas.microsoft.com/office/drawing/2014/main" xmlns="" val="20001"/>
                    </a:ext>
                  </a:extLst>
                </a:gridCol>
                <a:gridCol w="960892">
                  <a:extLst>
                    <a:ext uri="{9D8B030D-6E8A-4147-A177-3AD203B41FA5}">
                      <a16:colId xmlns:a16="http://schemas.microsoft.com/office/drawing/2014/main" xmlns="" val="20002"/>
                    </a:ext>
                  </a:extLst>
                </a:gridCol>
                <a:gridCol w="1835603">
                  <a:extLst>
                    <a:ext uri="{9D8B030D-6E8A-4147-A177-3AD203B41FA5}">
                      <a16:colId xmlns:a16="http://schemas.microsoft.com/office/drawing/2014/main" xmlns="" val="20003"/>
                    </a:ext>
                  </a:extLst>
                </a:gridCol>
                <a:gridCol w="954513">
                  <a:extLst>
                    <a:ext uri="{9D8B030D-6E8A-4147-A177-3AD203B41FA5}">
                      <a16:colId xmlns:a16="http://schemas.microsoft.com/office/drawing/2014/main" xmlns="" val="20004"/>
                    </a:ext>
                  </a:extLst>
                </a:gridCol>
              </a:tblGrid>
              <a:tr h="268777">
                <a:tc>
                  <a:txBody>
                    <a:bodyPr/>
                    <a:lstStyle/>
                    <a:p>
                      <a:pPr algn="l" fontAlgn="b"/>
                      <a:r>
                        <a:rPr lang="en-ZA" sz="1400" b="1" i="0" u="none" strike="noStrike" dirty="0">
                          <a:solidFill>
                            <a:srgbClr val="000000"/>
                          </a:solidFill>
                          <a:effectLst/>
                          <a:latin typeface="Arial Rounded MT Bold" panose="020F0704030504030204" pitchFamily="34" charset="0"/>
                        </a:rPr>
                        <a:t>Department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6E45C"/>
                    </a:solidFill>
                  </a:tcPr>
                </a:tc>
                <a:tc>
                  <a:txBody>
                    <a:bodyPr/>
                    <a:lstStyle/>
                    <a:p>
                      <a:pPr algn="l" fontAlgn="b"/>
                      <a:r>
                        <a:rPr lang="en-ZA" sz="1400" b="1" i="0" u="none" strike="noStrike" dirty="0">
                          <a:solidFill>
                            <a:srgbClr val="000000"/>
                          </a:solidFill>
                          <a:effectLst/>
                          <a:latin typeface="Arial Rounded MT Bold" panose="020F0704030504030204" pitchFamily="34" charset="0"/>
                        </a:rPr>
                        <a:t>Function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6E45C"/>
                    </a:solidFill>
                  </a:tcPr>
                </a:tc>
                <a:tc>
                  <a:txBody>
                    <a:bodyPr/>
                    <a:lstStyle/>
                    <a:p>
                      <a:pPr algn="l" fontAlgn="b"/>
                      <a:r>
                        <a:rPr lang="en-ZA" sz="1400" b="1" i="0" u="none" strike="noStrike" dirty="0">
                          <a:solidFill>
                            <a:srgbClr val="000000"/>
                          </a:solidFill>
                          <a:effectLst/>
                          <a:latin typeface="Arial Rounded MT Bold" panose="020F0704030504030204" pitchFamily="34" charset="0"/>
                        </a:rPr>
                        <a:t>Number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6E45C"/>
                    </a:solidFill>
                  </a:tcPr>
                </a:tc>
                <a:tc>
                  <a:txBody>
                    <a:bodyPr/>
                    <a:lstStyle/>
                    <a:p>
                      <a:pPr algn="l" fontAlgn="b"/>
                      <a:r>
                        <a:rPr lang="en-ZA" sz="1400" b="1" i="0" u="none" strike="noStrike" dirty="0">
                          <a:solidFill>
                            <a:srgbClr val="000000"/>
                          </a:solidFill>
                          <a:effectLst/>
                          <a:latin typeface="Arial Rounded MT Bold" panose="020F0704030504030204" pitchFamily="34" charset="0"/>
                        </a:rPr>
                        <a:t>Category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6E45C"/>
                    </a:solidFill>
                  </a:tcPr>
                </a:tc>
                <a:tc>
                  <a:txBody>
                    <a:bodyPr/>
                    <a:lstStyle/>
                    <a:p>
                      <a:pPr algn="l" fontAlgn="b"/>
                      <a:r>
                        <a:rPr lang="en-ZA" sz="1400" b="1" i="0" u="none" strike="noStrike" dirty="0">
                          <a:solidFill>
                            <a:srgbClr val="000000"/>
                          </a:solidFill>
                          <a:effectLst/>
                          <a:latin typeface="Arial Rounded MT Bold" panose="020F0704030504030204" pitchFamily="34" charset="0"/>
                        </a:rPr>
                        <a:t>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6E45C"/>
                    </a:solidFill>
                  </a:tcPr>
                </a:tc>
                <a:extLst>
                  <a:ext uri="{0D108BD9-81ED-4DB2-BD59-A6C34878D82A}">
                    <a16:rowId xmlns:a16="http://schemas.microsoft.com/office/drawing/2014/main" xmlns="" val="10000"/>
                  </a:ext>
                </a:extLst>
              </a:tr>
              <a:tr h="451373">
                <a:tc rowSpan="3">
                  <a:txBody>
                    <a:bodyPr/>
                    <a:lstStyle/>
                    <a:p>
                      <a:pPr algn="l" fontAlgn="b"/>
                      <a:r>
                        <a:rPr lang="en-ZA" sz="1400" b="0" i="0" u="none" strike="noStrike" dirty="0">
                          <a:solidFill>
                            <a:srgbClr val="000000"/>
                          </a:solidFill>
                          <a:effectLst/>
                          <a:latin typeface="Arial Rounded MT Bold" panose="020F0704030504030204" pitchFamily="34" charset="0"/>
                        </a:rPr>
                        <a:t>Finance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Rounded MT Bold" panose="020F0704030504030204" pitchFamily="34" charset="0"/>
                        </a:rPr>
                        <a:t>Expenditure management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Rounded MT Bold" panose="020F07040305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Rounded MT Bold" panose="020F0704030504030204" pitchFamily="34" charset="0"/>
                        </a:rPr>
                        <a:t>Compliance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Rounded MT Bold" panose="020F070403050403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06336">
                <a:tc vMerge="1">
                  <a:txBody>
                    <a:bodyPr/>
                    <a:lstStyle/>
                    <a:p>
                      <a:endParaRPr lang="en-ZA"/>
                    </a:p>
                  </a:txBody>
                  <a:tcPr/>
                </a:tc>
                <a:tc>
                  <a:txBody>
                    <a:bodyPr/>
                    <a:lstStyle/>
                    <a:p>
                      <a:pPr algn="l" fontAlgn="b"/>
                      <a:r>
                        <a:rPr lang="en-ZA" sz="1400" b="0" i="0" u="none" strike="noStrike">
                          <a:solidFill>
                            <a:srgbClr val="000000"/>
                          </a:solidFill>
                          <a:effectLst/>
                          <a:latin typeface="Arial Rounded MT Bold" panose="020F0704030504030204" pitchFamily="34" charset="0"/>
                        </a:rPr>
                        <a:t>Financial statements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Rounded MT Bold" panose="020F07040305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Rounded MT Bold" panose="020F0704030504030204" pitchFamily="34" charset="0"/>
                        </a:rPr>
                        <a:t>Compliance</a:t>
                      </a:r>
                      <a:br>
                        <a:rPr lang="en-ZA" sz="1400" b="0" i="0" u="none" strike="noStrike" dirty="0">
                          <a:solidFill>
                            <a:srgbClr val="000000"/>
                          </a:solidFill>
                          <a:effectLst/>
                          <a:latin typeface="Arial Rounded MT Bold" panose="020F0704030504030204" pitchFamily="34" charset="0"/>
                        </a:rPr>
                      </a:br>
                      <a:r>
                        <a:rPr lang="en-ZA" sz="1400" b="0" i="0" u="none" strike="noStrike" dirty="0">
                          <a:solidFill>
                            <a:srgbClr val="000000"/>
                          </a:solidFill>
                          <a:effectLst/>
                          <a:latin typeface="Arial Rounded MT Bold" panose="020F0704030504030204" pitchFamily="34" charset="0"/>
                        </a:rPr>
                        <a:t>Internal controls</a:t>
                      </a:r>
                      <a:br>
                        <a:rPr lang="en-ZA" sz="1400" b="0" i="0" u="none" strike="noStrike" dirty="0">
                          <a:solidFill>
                            <a:srgbClr val="000000"/>
                          </a:solidFill>
                          <a:effectLst/>
                          <a:latin typeface="Arial Rounded MT Bold" panose="020F0704030504030204" pitchFamily="34" charset="0"/>
                        </a:rPr>
                      </a:br>
                      <a:r>
                        <a:rPr lang="en-ZA" sz="1400" b="0" i="0" u="none" strike="noStrike" dirty="0">
                          <a:solidFill>
                            <a:srgbClr val="000000"/>
                          </a:solidFill>
                          <a:effectLst/>
                          <a:latin typeface="Arial Rounded MT Bold" panose="020F0704030504030204" pitchFamily="34" charset="0"/>
                        </a:rPr>
                        <a:t>AFS </a:t>
                      </a:r>
                      <a:r>
                        <a:rPr lang="en-ZA" sz="1400" b="0" i="0" u="none" strike="noStrike" dirty="0" smtClean="0">
                          <a:solidFill>
                            <a:srgbClr val="000000"/>
                          </a:solidFill>
                          <a:effectLst/>
                          <a:latin typeface="Arial Rounded MT Bold" panose="020F0704030504030204" pitchFamily="34" charset="0"/>
                        </a:rPr>
                        <a:t>Disclosures</a:t>
                      </a:r>
                      <a:endParaRPr lang="en-ZA" sz="1400" b="0" i="0" u="none" strike="noStrike" dirty="0">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Rounded MT Bold" panose="020F07040305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1373">
                <a:tc vMerge="1">
                  <a:txBody>
                    <a:bodyPr/>
                    <a:lstStyle/>
                    <a:p>
                      <a:endParaRPr lang="en-ZA"/>
                    </a:p>
                  </a:txBody>
                  <a:tcPr/>
                </a:tc>
                <a:tc>
                  <a:txBody>
                    <a:bodyPr/>
                    <a:lstStyle/>
                    <a:p>
                      <a:pPr algn="l" fontAlgn="b"/>
                      <a:r>
                        <a:rPr lang="en-ZA" sz="1400" b="0" i="0" u="none" strike="noStrike" dirty="0">
                          <a:solidFill>
                            <a:srgbClr val="000000"/>
                          </a:solidFill>
                          <a:effectLst/>
                          <a:latin typeface="Arial Rounded MT Bold" panose="020F0704030504030204" pitchFamily="34" charset="0"/>
                        </a:rPr>
                        <a:t>Supply chain management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Rounded MT Bold" panose="020F07040305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Rounded MT Bold" panose="020F0704030504030204" pitchFamily="34" charset="0"/>
                        </a:rPr>
                        <a:t>Compliance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Rounded MT Bold" panose="020F07040305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0003"/>
                  </a:ext>
                </a:extLst>
              </a:tr>
              <a:tr h="498631">
                <a:tc rowSpan="2">
                  <a:txBody>
                    <a:bodyPr/>
                    <a:lstStyle/>
                    <a:p>
                      <a:pPr algn="l" fontAlgn="b"/>
                      <a:r>
                        <a:rPr lang="en-ZA" sz="1400" b="0" i="0" u="none" strike="noStrike" dirty="0">
                          <a:solidFill>
                            <a:srgbClr val="000000"/>
                          </a:solidFill>
                          <a:effectLst/>
                          <a:latin typeface="Arial Rounded MT Bold" panose="020F0704030504030204" pitchFamily="34" charset="0"/>
                        </a:rPr>
                        <a:t>Performance management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Rounded MT Bold" panose="020F0704030504030204" pitchFamily="34" charset="0"/>
                        </a:rPr>
                        <a:t>Annual performance report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Rounded MT Bold" panose="020F07040305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Rounded MT Bold" panose="020F0704030504030204" pitchFamily="34" charset="0"/>
                        </a:rPr>
                        <a:t>Compliance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Rounded MT Bold" panose="020F07040305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8777">
                <a:tc vMerge="1">
                  <a:txBody>
                    <a:bodyPr/>
                    <a:lstStyle/>
                    <a:p>
                      <a:endParaRPr lang="en-ZA"/>
                    </a:p>
                  </a:txBody>
                  <a:tcPr/>
                </a:tc>
                <a:tc>
                  <a:txBody>
                    <a:bodyPr/>
                    <a:lstStyle/>
                    <a:p>
                      <a:pPr algn="l" fontAlgn="b"/>
                      <a:r>
                        <a:rPr lang="en-ZA" sz="1400" b="0" i="0" u="none" strike="noStrike" dirty="0">
                          <a:solidFill>
                            <a:srgbClr val="000000"/>
                          </a:solidFill>
                          <a:effectLst/>
                          <a:latin typeface="Arial Rounded MT Bold" panose="020F0704030504030204" pitchFamily="34" charset="0"/>
                        </a:rPr>
                        <a:t>Business </a:t>
                      </a:r>
                      <a:r>
                        <a:rPr lang="en-ZA" sz="1400" b="0" i="0" u="none" strike="noStrike" dirty="0" smtClean="0">
                          <a:solidFill>
                            <a:srgbClr val="000000"/>
                          </a:solidFill>
                          <a:effectLst/>
                          <a:latin typeface="Arial Rounded MT Bold" panose="020F0704030504030204" pitchFamily="34" charset="0"/>
                        </a:rPr>
                        <a:t>processes</a:t>
                      </a:r>
                      <a:endParaRPr lang="en-ZA" sz="1400" b="0" i="0" u="none" strike="noStrike" dirty="0">
                        <a:solidFill>
                          <a:srgbClr val="000000"/>
                        </a:solidFill>
                        <a:effectLst/>
                        <a:latin typeface="Arial Rounded MT Bold" panose="020F07040305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Rounded MT Bold" panose="020F07040305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Rounded MT Bold" panose="020F0704030504030204" pitchFamily="34" charset="0"/>
                        </a:rPr>
                        <a:t>Internal control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Rounded MT Bold" panose="020F07040305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0005"/>
                  </a:ext>
                </a:extLst>
              </a:tr>
              <a:tr h="537557">
                <a:tc rowSpan="2">
                  <a:txBody>
                    <a:bodyPr/>
                    <a:lstStyle/>
                    <a:p>
                      <a:pPr algn="l" fontAlgn="b"/>
                      <a:r>
                        <a:rPr lang="en-ZA" sz="1400" b="0" i="0" u="none" strike="noStrike" dirty="0">
                          <a:solidFill>
                            <a:srgbClr val="000000"/>
                          </a:solidFill>
                          <a:effectLst/>
                          <a:latin typeface="Arial Rounded MT Bold" panose="020F0704030504030204" pitchFamily="34" charset="0"/>
                        </a:rPr>
                        <a:t>Information and communication technology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Rounded MT Bold" panose="020F0704030504030204" pitchFamily="34" charset="0"/>
                        </a:rPr>
                        <a:t>ICT security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Rounded MT Bold" panose="020F07040305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Rounded MT Bold" panose="020F0704030504030204" pitchFamily="34" charset="0"/>
                        </a:rPr>
                        <a:t>Internal control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Rounded MT Bold" panose="020F07040305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8777">
                <a:tc vMerge="1">
                  <a:txBody>
                    <a:bodyPr/>
                    <a:lstStyle/>
                    <a:p>
                      <a:endParaRPr lang="en-ZA"/>
                    </a:p>
                  </a:txBody>
                  <a:tcPr/>
                </a:tc>
                <a:tc>
                  <a:txBody>
                    <a:bodyPr/>
                    <a:lstStyle/>
                    <a:p>
                      <a:pPr algn="l" fontAlgn="b"/>
                      <a:r>
                        <a:rPr lang="en-ZA" sz="1400" b="0" i="0" u="none" strike="noStrike">
                          <a:solidFill>
                            <a:srgbClr val="000000"/>
                          </a:solidFill>
                          <a:effectLst/>
                          <a:latin typeface="Arial Rounded MT Bold" panose="020F0704030504030204" pitchFamily="34" charset="0"/>
                        </a:rPr>
                        <a:t>ICT Governance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Rounded MT Bold" panose="020F07040305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Rounded MT Bold" panose="020F0704030504030204" pitchFamily="34" charset="0"/>
                        </a:rPr>
                        <a:t>Compliance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Rounded MT Bold" panose="020F07040305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849885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p:spPr>
        <p:txBody>
          <a:bodyPr/>
          <a:lstStyle/>
          <a:p>
            <a:pPr>
              <a:lnSpc>
                <a:spcPct val="170000"/>
              </a:lnSpc>
            </a:pPr>
            <a:r>
              <a:rPr lang="en-US" sz="2200" dirty="0" smtClean="0">
                <a:solidFill>
                  <a:srgbClr val="00B050"/>
                </a:solidFill>
              </a:rPr>
              <a:t>Implementation of the Post Audit Action Plan</a:t>
            </a:r>
            <a:endParaRPr lang="en-ZA" sz="2200" dirty="0">
              <a:solidFill>
                <a:srgbClr val="00B050"/>
              </a:solidFill>
            </a:endParaRPr>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395536" y="1124744"/>
            <a:ext cx="8291264" cy="4813995"/>
          </a:xfrm>
        </p:spPr>
        <p:txBody>
          <a:bodyPr>
            <a:normAutofit/>
          </a:bodyPr>
          <a:lstStyle/>
          <a:p>
            <a:r>
              <a:rPr lang="en-US" sz="1600" dirty="0" smtClean="0">
                <a:latin typeface="Arial Rounded MT Bold" panose="020F0704030504030204" pitchFamily="34" charset="0"/>
              </a:rPr>
              <a:t>All findings were resolved prior to 30 June 2020 with exception of two findings under expenditure management. This is due to financial challenges still being faced by the municipality.</a:t>
            </a:r>
          </a:p>
          <a:p>
            <a:pPr marL="0" indent="0">
              <a:buNone/>
            </a:pPr>
            <a:r>
              <a:rPr lang="en-US" sz="1700" dirty="0" smtClean="0">
                <a:latin typeface="Arial Rounded MT Bold" panose="020F0704030504030204" pitchFamily="34" charset="0"/>
              </a:rPr>
              <a:t>Expenditure management findings are presently in progress.</a:t>
            </a:r>
          </a:p>
          <a:p>
            <a:pPr marL="0" indent="0">
              <a:buNone/>
            </a:pPr>
            <a:endParaRPr lang="en-US" sz="1700" dirty="0" smtClean="0">
              <a:latin typeface="Arial Rounded MT Bold" panose="020F0704030504030204" pitchFamily="34" charset="0"/>
            </a:endParaRPr>
          </a:p>
          <a:p>
            <a:pPr marL="0" indent="0">
              <a:buNone/>
            </a:pPr>
            <a:endParaRPr lang="en-ZA" sz="2000" dirty="0">
              <a:latin typeface="Arial Rounded MT Bold" panose="020F07040305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942750014"/>
              </p:ext>
            </p:extLst>
          </p:nvPr>
        </p:nvGraphicFramePr>
        <p:xfrm>
          <a:off x="323528" y="1916832"/>
          <a:ext cx="8712968" cy="3438309"/>
        </p:xfrm>
        <a:graphic>
          <a:graphicData uri="http://schemas.openxmlformats.org/drawingml/2006/table">
            <a:tbl>
              <a:tblPr/>
              <a:tblGrid>
                <a:gridCol w="1616433">
                  <a:extLst>
                    <a:ext uri="{9D8B030D-6E8A-4147-A177-3AD203B41FA5}">
                      <a16:colId xmlns:a16="http://schemas.microsoft.com/office/drawing/2014/main" xmlns="" val="20000"/>
                    </a:ext>
                  </a:extLst>
                </a:gridCol>
                <a:gridCol w="1616433">
                  <a:extLst>
                    <a:ext uri="{9D8B030D-6E8A-4147-A177-3AD203B41FA5}">
                      <a16:colId xmlns:a16="http://schemas.microsoft.com/office/drawing/2014/main" xmlns="" val="20001"/>
                    </a:ext>
                  </a:extLst>
                </a:gridCol>
                <a:gridCol w="1209040">
                  <a:extLst>
                    <a:ext uri="{9D8B030D-6E8A-4147-A177-3AD203B41FA5}">
                      <a16:colId xmlns:a16="http://schemas.microsoft.com/office/drawing/2014/main" xmlns="" val="20002"/>
                    </a:ext>
                  </a:extLst>
                </a:gridCol>
                <a:gridCol w="788504">
                  <a:extLst>
                    <a:ext uri="{9D8B030D-6E8A-4147-A177-3AD203B41FA5}">
                      <a16:colId xmlns:a16="http://schemas.microsoft.com/office/drawing/2014/main" xmlns="" val="20003"/>
                    </a:ext>
                  </a:extLst>
                </a:gridCol>
                <a:gridCol w="3482558">
                  <a:extLst>
                    <a:ext uri="{9D8B030D-6E8A-4147-A177-3AD203B41FA5}">
                      <a16:colId xmlns:a16="http://schemas.microsoft.com/office/drawing/2014/main" xmlns="" val="20004"/>
                    </a:ext>
                  </a:extLst>
                </a:gridCol>
              </a:tblGrid>
              <a:tr h="366174">
                <a:tc>
                  <a:txBody>
                    <a:bodyPr/>
                    <a:lstStyle/>
                    <a:p>
                      <a:pPr algn="l" rtl="0" fontAlgn="t"/>
                      <a:r>
                        <a:rPr lang="en-ZA" sz="1100" b="1" i="0" u="none" strike="noStrike" dirty="0">
                          <a:solidFill>
                            <a:srgbClr val="FFFFFF"/>
                          </a:solidFill>
                          <a:effectLst/>
                          <a:latin typeface="Arial Rounded MT Bold" panose="020F0704030504030204" pitchFamily="34" charset="0"/>
                        </a:rPr>
                        <a:t>Finding</a:t>
                      </a:r>
                    </a:p>
                  </a:txBody>
                  <a:tcPr marL="6206" marR="6206" marT="6206" marB="0">
                    <a:lnL w="6350" cap="flat" cmpd="sng" algn="ctr">
                      <a:solidFill>
                        <a:srgbClr val="F69240"/>
                      </a:solidFill>
                      <a:prstDash val="solid"/>
                      <a:round/>
                      <a:headEnd type="none" w="med" len="med"/>
                      <a:tailEnd type="none" w="med" len="med"/>
                    </a:lnL>
                    <a:lnR>
                      <a:noFill/>
                    </a:lnR>
                    <a:lnT w="6350" cap="flat" cmpd="sng" algn="ctr">
                      <a:solidFill>
                        <a:srgbClr val="F6924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tc>
                  <a:txBody>
                    <a:bodyPr/>
                    <a:lstStyle/>
                    <a:p>
                      <a:pPr algn="l" rtl="0" fontAlgn="t"/>
                      <a:r>
                        <a:rPr lang="en-ZA" sz="1100" b="1" i="0" u="none" strike="noStrike">
                          <a:solidFill>
                            <a:srgbClr val="FFFFFF"/>
                          </a:solidFill>
                          <a:effectLst/>
                          <a:latin typeface="Arial Rounded MT Bold" panose="020F0704030504030204" pitchFamily="34" charset="0"/>
                        </a:rPr>
                        <a:t>Action Plan</a:t>
                      </a:r>
                    </a:p>
                  </a:txBody>
                  <a:tcPr marL="6206" marR="6206" marT="6206" marB="0">
                    <a:lnL>
                      <a:noFill/>
                    </a:lnL>
                    <a:lnR>
                      <a:noFill/>
                    </a:lnR>
                    <a:lnT w="6350" cap="flat" cmpd="sng" algn="ctr">
                      <a:solidFill>
                        <a:srgbClr val="F6924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tc>
                  <a:txBody>
                    <a:bodyPr/>
                    <a:lstStyle/>
                    <a:p>
                      <a:pPr algn="l" rtl="0" fontAlgn="t"/>
                      <a:r>
                        <a:rPr lang="en-US" sz="1100" b="1" i="0" u="none" strike="noStrike" dirty="0">
                          <a:solidFill>
                            <a:srgbClr val="FFFFFF"/>
                          </a:solidFill>
                          <a:effectLst/>
                          <a:latin typeface="Arial Rounded MT Bold" panose="020F0704030504030204" pitchFamily="34" charset="0"/>
                        </a:rPr>
                        <a:t>Key Tasks to be performed</a:t>
                      </a:r>
                    </a:p>
                  </a:txBody>
                  <a:tcPr marL="6206" marR="6206" marT="6206" marB="0">
                    <a:lnL>
                      <a:noFill/>
                    </a:lnL>
                    <a:lnR>
                      <a:noFill/>
                    </a:lnR>
                    <a:lnT w="6350" cap="flat" cmpd="sng" algn="ctr">
                      <a:solidFill>
                        <a:srgbClr val="F6924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tc>
                  <a:txBody>
                    <a:bodyPr/>
                    <a:lstStyle/>
                    <a:p>
                      <a:pPr algn="l" rtl="0" fontAlgn="t"/>
                      <a:r>
                        <a:rPr lang="en-ZA" sz="1100" b="1" i="0" u="none" strike="noStrike">
                          <a:solidFill>
                            <a:srgbClr val="FFFFFF"/>
                          </a:solidFill>
                          <a:effectLst/>
                          <a:latin typeface="Arial Rounded MT Bold" panose="020F0704030504030204" pitchFamily="34" charset="0"/>
                        </a:rPr>
                        <a:t>Complete/ In Progress</a:t>
                      </a:r>
                    </a:p>
                  </a:txBody>
                  <a:tcPr marL="6206" marR="6206" marT="6206" marB="0">
                    <a:lnL>
                      <a:noFill/>
                    </a:lnL>
                    <a:lnR>
                      <a:noFill/>
                    </a:lnR>
                    <a:lnT w="6350" cap="flat" cmpd="sng" algn="ctr">
                      <a:solidFill>
                        <a:srgbClr val="F6924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tc>
                  <a:txBody>
                    <a:bodyPr/>
                    <a:lstStyle/>
                    <a:p>
                      <a:pPr algn="l" rtl="0" fontAlgn="t"/>
                      <a:r>
                        <a:rPr lang="en-ZA" sz="1100" b="1" i="0" u="none" strike="noStrike">
                          <a:solidFill>
                            <a:srgbClr val="FFFFFF"/>
                          </a:solidFill>
                          <a:effectLst/>
                          <a:latin typeface="Arial Rounded MT Bold" panose="020F0704030504030204" pitchFamily="34" charset="0"/>
                        </a:rPr>
                        <a:t>Progress to date</a:t>
                      </a:r>
                    </a:p>
                  </a:txBody>
                  <a:tcPr marL="6206" marR="6206" marT="6206" marB="0">
                    <a:lnL>
                      <a:noFill/>
                    </a:lnL>
                    <a:lnR w="6350" cap="flat" cmpd="sng" algn="ctr">
                      <a:solidFill>
                        <a:srgbClr val="F69240"/>
                      </a:solidFill>
                      <a:prstDash val="solid"/>
                      <a:round/>
                      <a:headEnd type="none" w="med" len="med"/>
                      <a:tailEnd type="none" w="med" len="med"/>
                    </a:lnR>
                    <a:lnT w="6350" cap="flat" cmpd="sng" algn="ctr">
                      <a:solidFill>
                        <a:srgbClr val="F6924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0000"/>
                  </a:ext>
                </a:extLst>
              </a:tr>
              <a:tr h="192396">
                <a:tc gridSpan="5">
                  <a:txBody>
                    <a:bodyPr/>
                    <a:lstStyle/>
                    <a:p>
                      <a:pPr algn="ctr" rtl="0" fontAlgn="t"/>
                      <a:r>
                        <a:rPr lang="en-ZA" sz="1000" b="1" i="0" u="none" strike="noStrike">
                          <a:solidFill>
                            <a:srgbClr val="000000"/>
                          </a:solidFill>
                          <a:effectLst/>
                          <a:latin typeface="Arial Rounded MT Bold" panose="020F0704030504030204" pitchFamily="34" charset="0"/>
                        </a:rPr>
                        <a:t>EXPENDITURE MANAGEMENT</a:t>
                      </a:r>
                    </a:p>
                  </a:txBody>
                  <a:tcPr marL="6206" marR="6206" marT="6206" marB="0">
                    <a:lnL w="6350" cap="flat" cmpd="sng" algn="ctr">
                      <a:solidFill>
                        <a:srgbClr val="F69240"/>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6924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879739">
                <a:tc>
                  <a:txBody>
                    <a:bodyPr/>
                    <a:lstStyle/>
                    <a:p>
                      <a:pPr algn="l" rtl="0" fontAlgn="t"/>
                      <a:r>
                        <a:rPr lang="en-US" sz="1100" b="1" i="0" u="none" strike="noStrike">
                          <a:solidFill>
                            <a:srgbClr val="000000"/>
                          </a:solidFill>
                          <a:effectLst/>
                          <a:latin typeface="Arial Rounded MT Bold" panose="020F0704030504030204" pitchFamily="34" charset="0"/>
                        </a:rPr>
                        <a:t>Payments to suppliers not made within 30 days</a:t>
                      </a:r>
                    </a:p>
                  </a:txBody>
                  <a:tcPr marL="6206" marR="6206" marT="6206" marB="0">
                    <a:lnL w="12700" cap="flat" cmpd="sng" algn="ctr">
                      <a:solidFill>
                        <a:srgbClr val="F69240"/>
                      </a:solidFill>
                      <a:prstDash val="solid"/>
                      <a:round/>
                      <a:headEnd type="none" w="med" len="med"/>
                      <a:tailEnd type="none" w="med" len="med"/>
                    </a:lnL>
                    <a:lnR w="635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6350" cap="flat" cmpd="sng" algn="ctr">
                      <a:solidFill>
                        <a:srgbClr val="F69240"/>
                      </a:solidFill>
                      <a:prstDash val="solid"/>
                      <a:round/>
                      <a:headEnd type="none" w="med" len="med"/>
                      <a:tailEnd type="none" w="med" len="med"/>
                    </a:lnB>
                  </a:tcPr>
                </a:tc>
                <a:tc>
                  <a:txBody>
                    <a:bodyPr/>
                    <a:lstStyle/>
                    <a:p>
                      <a:pPr algn="l" rtl="0" fontAlgn="t"/>
                      <a:r>
                        <a:rPr lang="en-US" sz="1100" b="0" i="0" u="none" strike="noStrike" dirty="0">
                          <a:solidFill>
                            <a:srgbClr val="000000"/>
                          </a:solidFill>
                          <a:effectLst/>
                          <a:latin typeface="Arial Rounded MT Bold" panose="020F0704030504030204" pitchFamily="34" charset="0"/>
                        </a:rPr>
                        <a:t>Service providers are </a:t>
                      </a:r>
                      <a:r>
                        <a:rPr lang="en-US" sz="1100" b="0" i="0" u="none" strike="noStrike" dirty="0" smtClean="0">
                          <a:solidFill>
                            <a:srgbClr val="000000"/>
                          </a:solidFill>
                          <a:effectLst/>
                          <a:latin typeface="Arial Rounded MT Bold" panose="020F0704030504030204" pitchFamily="34" charset="0"/>
                        </a:rPr>
                        <a:t>prioritized </a:t>
                      </a:r>
                      <a:r>
                        <a:rPr lang="en-US" sz="1100" b="0" i="0" u="none" strike="noStrike" dirty="0">
                          <a:solidFill>
                            <a:srgbClr val="000000"/>
                          </a:solidFill>
                          <a:effectLst/>
                          <a:latin typeface="Arial Rounded MT Bold" panose="020F0704030504030204" pitchFamily="34" charset="0"/>
                        </a:rPr>
                        <a:t>for payments on monthly basis due to the financial challenges the municipality is faced with. The municipality is currently implementing the approved MFRP.</a:t>
                      </a:r>
                    </a:p>
                  </a:txBody>
                  <a:tcPr marL="6206" marR="6206" marT="6206" marB="0">
                    <a:lnL w="6350" cap="flat" cmpd="sng" algn="ctr">
                      <a:solidFill>
                        <a:srgbClr val="F69240"/>
                      </a:solidFill>
                      <a:prstDash val="solid"/>
                      <a:round/>
                      <a:headEnd type="none" w="med" len="med"/>
                      <a:tailEnd type="none" w="med" len="med"/>
                    </a:lnL>
                    <a:lnR w="635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6350" cap="flat" cmpd="sng" algn="ctr">
                      <a:solidFill>
                        <a:srgbClr val="F69240"/>
                      </a:solidFill>
                      <a:prstDash val="solid"/>
                      <a:round/>
                      <a:headEnd type="none" w="med" len="med"/>
                      <a:tailEnd type="none" w="med" len="med"/>
                    </a:lnB>
                  </a:tcPr>
                </a:tc>
                <a:tc>
                  <a:txBody>
                    <a:bodyPr/>
                    <a:lstStyle/>
                    <a:p>
                      <a:pPr algn="l" rtl="0" fontAlgn="t"/>
                      <a:r>
                        <a:rPr lang="en-ZA" sz="1100" b="0" i="0" u="none" strike="noStrike">
                          <a:solidFill>
                            <a:srgbClr val="000000"/>
                          </a:solidFill>
                          <a:effectLst/>
                          <a:latin typeface="Arial Rounded MT Bold" panose="020F0704030504030204" pitchFamily="34" charset="0"/>
                        </a:rPr>
                        <a:t>Implementation of MFRP- Expenditure management</a:t>
                      </a:r>
                    </a:p>
                  </a:txBody>
                  <a:tcPr marL="6206" marR="6206" marT="6206" marB="0">
                    <a:lnL w="6350" cap="flat" cmpd="sng" algn="ctr">
                      <a:solidFill>
                        <a:srgbClr val="F69240"/>
                      </a:solidFill>
                      <a:prstDash val="solid"/>
                      <a:round/>
                      <a:headEnd type="none" w="med" len="med"/>
                      <a:tailEnd type="none" w="med" len="med"/>
                    </a:lnL>
                    <a:lnR w="635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6350" cap="flat" cmpd="sng" algn="ctr">
                      <a:solidFill>
                        <a:srgbClr val="F69240"/>
                      </a:solidFill>
                      <a:prstDash val="solid"/>
                      <a:round/>
                      <a:headEnd type="none" w="med" len="med"/>
                      <a:tailEnd type="none" w="med" len="med"/>
                    </a:lnB>
                  </a:tcPr>
                </a:tc>
                <a:tc>
                  <a:txBody>
                    <a:bodyPr/>
                    <a:lstStyle/>
                    <a:p>
                      <a:pPr algn="ctr" rtl="0" fontAlgn="t"/>
                      <a:r>
                        <a:rPr lang="en-ZA" sz="1100" b="0" i="0" u="none" strike="noStrike">
                          <a:solidFill>
                            <a:srgbClr val="000000"/>
                          </a:solidFill>
                          <a:effectLst/>
                          <a:latin typeface="Arial Rounded MT Bold" panose="020F0704030504030204" pitchFamily="34" charset="0"/>
                        </a:rPr>
                        <a:t>50%</a:t>
                      </a:r>
                    </a:p>
                  </a:txBody>
                  <a:tcPr marL="6206" marR="6206" marT="6206" marB="0">
                    <a:lnL w="6350" cap="flat" cmpd="sng" algn="ctr">
                      <a:solidFill>
                        <a:srgbClr val="F69240"/>
                      </a:solidFill>
                      <a:prstDash val="solid"/>
                      <a:round/>
                      <a:headEnd type="none" w="med" len="med"/>
                      <a:tailEnd type="none" w="med" len="med"/>
                    </a:lnL>
                    <a:lnR w="635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6350" cap="flat" cmpd="sng" algn="ctr">
                      <a:solidFill>
                        <a:srgbClr val="F69240"/>
                      </a:solidFill>
                      <a:prstDash val="solid"/>
                      <a:round/>
                      <a:headEnd type="none" w="med" len="med"/>
                      <a:tailEnd type="none" w="med" len="med"/>
                    </a:lnB>
                  </a:tcPr>
                </a:tc>
                <a:tc>
                  <a:txBody>
                    <a:bodyPr/>
                    <a:lstStyle/>
                    <a:p>
                      <a:pPr algn="l" rtl="0" fontAlgn="t"/>
                      <a:r>
                        <a:rPr lang="en-US" sz="1100" b="0" i="0" u="none" strike="noStrike" dirty="0">
                          <a:solidFill>
                            <a:srgbClr val="000000"/>
                          </a:solidFill>
                          <a:effectLst/>
                          <a:latin typeface="Arial Rounded MT Bold" panose="020F0704030504030204" pitchFamily="34" charset="0"/>
                        </a:rPr>
                        <a:t>The municipality negotiated </a:t>
                      </a:r>
                      <a:r>
                        <a:rPr lang="en-US" sz="1100" b="0" i="0" u="none" strike="noStrike" dirty="0" smtClean="0">
                          <a:solidFill>
                            <a:srgbClr val="000000"/>
                          </a:solidFill>
                          <a:effectLst/>
                          <a:latin typeface="Arial Rounded MT Bold" panose="020F0704030504030204" pitchFamily="34" charset="0"/>
                        </a:rPr>
                        <a:t>with </a:t>
                      </a:r>
                      <a:r>
                        <a:rPr lang="en-US" sz="1100" b="0" i="0" u="none" strike="noStrike" dirty="0">
                          <a:solidFill>
                            <a:srgbClr val="000000"/>
                          </a:solidFill>
                          <a:effectLst/>
                          <a:latin typeface="Arial Rounded MT Bold" panose="020F0704030504030204" pitchFamily="34" charset="0"/>
                        </a:rPr>
                        <a:t>it’s top ten creditors to </a:t>
                      </a:r>
                      <a:r>
                        <a:rPr lang="en-US" sz="1100" b="0" i="0" u="none" strike="noStrike" dirty="0" smtClean="0">
                          <a:solidFill>
                            <a:srgbClr val="000000"/>
                          </a:solidFill>
                          <a:effectLst/>
                          <a:latin typeface="Arial Rounded MT Bold" panose="020F0704030504030204" pitchFamily="34" charset="0"/>
                        </a:rPr>
                        <a:t>implement</a:t>
                      </a:r>
                      <a:r>
                        <a:rPr lang="en-US" sz="1100" b="0" i="0" u="none" strike="noStrike" baseline="0" dirty="0" smtClean="0">
                          <a:solidFill>
                            <a:srgbClr val="000000"/>
                          </a:solidFill>
                          <a:effectLst/>
                          <a:latin typeface="Arial Rounded MT Bold" panose="020F0704030504030204" pitchFamily="34" charset="0"/>
                        </a:rPr>
                        <a:t> the </a:t>
                      </a:r>
                      <a:r>
                        <a:rPr lang="en-US" sz="1100" b="0" i="0" u="none" strike="noStrike" dirty="0" smtClean="0">
                          <a:solidFill>
                            <a:srgbClr val="000000"/>
                          </a:solidFill>
                          <a:effectLst/>
                          <a:latin typeface="Arial Rounded MT Bold" panose="020F0704030504030204" pitchFamily="34" charset="0"/>
                        </a:rPr>
                        <a:t>extended </a:t>
                      </a:r>
                      <a:r>
                        <a:rPr lang="en-US" sz="1100" b="0" i="0" u="none" strike="noStrike" dirty="0">
                          <a:solidFill>
                            <a:srgbClr val="000000"/>
                          </a:solidFill>
                          <a:effectLst/>
                          <a:latin typeface="Arial Rounded MT Bold" panose="020F0704030504030204" pitchFamily="34" charset="0"/>
                        </a:rPr>
                        <a:t>payment </a:t>
                      </a:r>
                      <a:r>
                        <a:rPr lang="en-US" sz="1100" b="0" i="0" u="none" strike="noStrike" dirty="0" smtClean="0">
                          <a:solidFill>
                            <a:srgbClr val="000000"/>
                          </a:solidFill>
                          <a:effectLst/>
                          <a:latin typeface="Arial Rounded MT Bold" panose="020F0704030504030204" pitchFamily="34" charset="0"/>
                        </a:rPr>
                        <a:t>plan linked with </a:t>
                      </a:r>
                      <a:r>
                        <a:rPr lang="en-US" sz="1100" b="0" i="0" u="none" strike="noStrike" dirty="0">
                          <a:solidFill>
                            <a:srgbClr val="000000"/>
                          </a:solidFill>
                          <a:effectLst/>
                          <a:latin typeface="Arial Rounded MT Bold" panose="020F0704030504030204" pitchFamily="34" charset="0"/>
                        </a:rPr>
                        <a:t>the </a:t>
                      </a:r>
                      <a:r>
                        <a:rPr lang="en-US" sz="1100" b="0" i="0" u="none" strike="noStrike" dirty="0" smtClean="0">
                          <a:solidFill>
                            <a:srgbClr val="000000"/>
                          </a:solidFill>
                          <a:effectLst/>
                          <a:latin typeface="Arial Rounded MT Bold" panose="020F0704030504030204" pitchFamily="34" charset="0"/>
                        </a:rPr>
                        <a:t>dates</a:t>
                      </a:r>
                      <a:r>
                        <a:rPr lang="en-US" sz="1100" b="0" i="0" u="none" strike="noStrike" baseline="0" dirty="0" smtClean="0">
                          <a:solidFill>
                            <a:srgbClr val="000000"/>
                          </a:solidFill>
                          <a:effectLst/>
                          <a:latin typeface="Arial Rounded MT Bold" panose="020F0704030504030204" pitchFamily="34" charset="0"/>
                        </a:rPr>
                        <a:t> of receipt of</a:t>
                      </a:r>
                      <a:r>
                        <a:rPr lang="en-US" sz="1100" b="0" i="0" u="none" strike="noStrike" dirty="0" smtClean="0">
                          <a:solidFill>
                            <a:srgbClr val="000000"/>
                          </a:solidFill>
                          <a:effectLst/>
                          <a:latin typeface="Arial Rounded MT Bold" panose="020F0704030504030204" pitchFamily="34" charset="0"/>
                        </a:rPr>
                        <a:t> </a:t>
                      </a:r>
                      <a:r>
                        <a:rPr lang="en-US" sz="1100" b="0" i="0" u="none" strike="noStrike" dirty="0">
                          <a:solidFill>
                            <a:srgbClr val="000000"/>
                          </a:solidFill>
                          <a:effectLst/>
                          <a:latin typeface="Arial Rounded MT Bold" panose="020F0704030504030204" pitchFamily="34" charset="0"/>
                        </a:rPr>
                        <a:t>equitable share.</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Top ten creditors paid 40% of total </a:t>
                      </a:r>
                      <a:r>
                        <a:rPr lang="en-US" sz="1100" b="0" i="0" u="none" strike="noStrike" dirty="0" smtClean="0">
                          <a:solidFill>
                            <a:srgbClr val="000000"/>
                          </a:solidFill>
                          <a:effectLst/>
                          <a:latin typeface="Arial Rounded MT Bold" panose="020F0704030504030204" pitchFamily="34" charset="0"/>
                        </a:rPr>
                        <a:t>debt</a:t>
                      </a:r>
                      <a:r>
                        <a:rPr lang="en-US" sz="1100" b="0" i="0" u="none" strike="noStrike" dirty="0">
                          <a:solidFill>
                            <a:srgbClr val="000000"/>
                          </a:solidFill>
                          <a:effectLst/>
                          <a:latin typeface="Arial Rounded MT Bold" panose="020F0704030504030204" pitchFamily="34" charset="0"/>
                        </a:rPr>
                        <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Small creditors paid 100% of total debt</a:t>
                      </a:r>
                      <a:br>
                        <a:rPr lang="en-US" sz="1100" b="0" i="0" u="none" strike="noStrike" dirty="0">
                          <a:solidFill>
                            <a:srgbClr val="000000"/>
                          </a:solidFill>
                          <a:effectLst/>
                          <a:latin typeface="Arial Rounded MT Bold" panose="020F0704030504030204" pitchFamily="34" charset="0"/>
                        </a:rPr>
                      </a:br>
                      <a:endParaRPr lang="en-US" sz="1100" b="0" i="0" u="none" strike="noStrike" dirty="0" smtClean="0">
                        <a:solidFill>
                          <a:srgbClr val="000000"/>
                        </a:solidFill>
                        <a:effectLst/>
                        <a:latin typeface="Arial Rounded MT Bold" panose="020F0704030504030204" pitchFamily="34" charset="0"/>
                      </a:endParaRPr>
                    </a:p>
                    <a:p>
                      <a:pPr algn="l" rtl="0" fontAlgn="t"/>
                      <a:r>
                        <a:rPr lang="en-US" sz="1100" b="0" i="0" u="none" strike="noStrike" dirty="0" smtClean="0">
                          <a:solidFill>
                            <a:srgbClr val="000000"/>
                          </a:solidFill>
                          <a:effectLst/>
                          <a:latin typeface="Arial Rounded MT Bold" panose="020F0704030504030204" pitchFamily="34" charset="0"/>
                        </a:rPr>
                        <a:t>As part of MFRP process,</a:t>
                      </a:r>
                      <a:r>
                        <a:rPr lang="en-US" sz="1100" b="0" i="0" u="none" strike="noStrike" baseline="0" dirty="0" smtClean="0">
                          <a:solidFill>
                            <a:srgbClr val="000000"/>
                          </a:solidFill>
                          <a:effectLst/>
                          <a:latin typeface="Arial Rounded MT Bold" panose="020F0704030504030204" pitchFamily="34" charset="0"/>
                        </a:rPr>
                        <a:t> a </a:t>
                      </a:r>
                      <a:r>
                        <a:rPr lang="en-US" sz="1100" b="0" i="0" u="none" strike="noStrike" dirty="0" smtClean="0">
                          <a:solidFill>
                            <a:srgbClr val="000000"/>
                          </a:solidFill>
                          <a:effectLst/>
                          <a:latin typeface="Arial Rounded MT Bold" panose="020F0704030504030204" pitchFamily="34" charset="0"/>
                        </a:rPr>
                        <a:t>financial </a:t>
                      </a:r>
                      <a:r>
                        <a:rPr lang="en-US" sz="1100" b="0" i="0" u="none" strike="noStrike" dirty="0">
                          <a:solidFill>
                            <a:srgbClr val="000000"/>
                          </a:solidFill>
                          <a:effectLst/>
                          <a:latin typeface="Arial Rounded MT Bold" panose="020F0704030504030204" pitchFamily="34" charset="0"/>
                        </a:rPr>
                        <a:t>turnaround strategy </a:t>
                      </a:r>
                      <a:r>
                        <a:rPr lang="en-US" sz="1100" b="0" i="0" u="none" strike="noStrike" dirty="0" smtClean="0">
                          <a:solidFill>
                            <a:srgbClr val="000000"/>
                          </a:solidFill>
                          <a:effectLst/>
                          <a:latin typeface="Arial Rounded MT Bold" panose="020F0704030504030204" pitchFamily="34" charset="0"/>
                        </a:rPr>
                        <a:t>was tabled </a:t>
                      </a:r>
                      <a:r>
                        <a:rPr lang="en-US" sz="1100" b="0" i="0" u="none" strike="noStrike" dirty="0">
                          <a:solidFill>
                            <a:srgbClr val="000000"/>
                          </a:solidFill>
                          <a:effectLst/>
                          <a:latin typeface="Arial Rounded MT Bold" panose="020F0704030504030204" pitchFamily="34" charset="0"/>
                        </a:rPr>
                        <a:t>to Council on 29 June </a:t>
                      </a:r>
                      <a:r>
                        <a:rPr lang="en-US" sz="1100" b="0" i="0" u="none" strike="noStrike" dirty="0" smtClean="0">
                          <a:solidFill>
                            <a:srgbClr val="000000"/>
                          </a:solidFill>
                          <a:effectLst/>
                          <a:latin typeface="Arial Rounded MT Bold" panose="020F0704030504030204" pitchFamily="34" charset="0"/>
                        </a:rPr>
                        <a:t>2020.</a:t>
                      </a:r>
                    </a:p>
                    <a:p>
                      <a:pPr algn="l" rtl="0" fontAlgn="t"/>
                      <a:r>
                        <a:rPr lang="en-US" sz="1100" b="0" i="0" u="none" strike="noStrike" dirty="0" smtClean="0">
                          <a:solidFill>
                            <a:srgbClr val="000000"/>
                          </a:solidFill>
                          <a:effectLst/>
                          <a:latin typeface="Arial Rounded MT Bold" panose="020F0704030504030204" pitchFamily="34" charset="0"/>
                        </a:rPr>
                        <a:t>Implementation</a:t>
                      </a:r>
                      <a:r>
                        <a:rPr lang="en-US" sz="1100" b="0" i="0" u="none" strike="noStrike" baseline="0" dirty="0" smtClean="0">
                          <a:solidFill>
                            <a:srgbClr val="000000"/>
                          </a:solidFill>
                          <a:effectLst/>
                          <a:latin typeface="Arial Rounded MT Bold" panose="020F0704030504030204" pitchFamily="34" charset="0"/>
                        </a:rPr>
                        <a:t> of the strategy includes:</a:t>
                      </a:r>
                      <a:r>
                        <a:rPr lang="en-US" sz="1100" b="0" i="0" u="none" strike="noStrike" dirty="0">
                          <a:solidFill>
                            <a:srgbClr val="000000"/>
                          </a:solidFill>
                          <a:effectLst/>
                          <a:latin typeface="Arial Rounded MT Bold" panose="020F0704030504030204" pitchFamily="34" charset="0"/>
                        </a:rPr>
                        <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- 14 Contracts reviewed and 5 contracts terminated and 8 contracts scaled down.  </a:t>
                      </a:r>
                      <a:br>
                        <a:rPr lang="en-US" sz="1100" b="0" i="0" u="none" strike="noStrike" dirty="0">
                          <a:solidFill>
                            <a:srgbClr val="000000"/>
                          </a:solidFill>
                          <a:effectLst/>
                          <a:latin typeface="Arial Rounded MT Bold" panose="020F0704030504030204" pitchFamily="34" charset="0"/>
                        </a:rPr>
                      </a:br>
                      <a:r>
                        <a:rPr lang="en-US" sz="1100" b="0" i="0" u="none" strike="noStrike" dirty="0" smtClean="0">
                          <a:solidFill>
                            <a:srgbClr val="000000"/>
                          </a:solidFill>
                          <a:effectLst/>
                          <a:latin typeface="Arial Rounded MT Bold" panose="020F0704030504030204" pitchFamily="34" charset="0"/>
                        </a:rPr>
                        <a:t>(resulting in </a:t>
                      </a:r>
                      <a:r>
                        <a:rPr lang="en-US" sz="1100" b="0" i="0" u="none" strike="noStrike" dirty="0">
                          <a:solidFill>
                            <a:srgbClr val="000000"/>
                          </a:solidFill>
                          <a:effectLst/>
                          <a:latin typeface="Arial Rounded MT Bold" panose="020F0704030504030204" pitchFamily="34" charset="0"/>
                        </a:rPr>
                        <a:t>a saving of R29 million a </a:t>
                      </a:r>
                      <a:r>
                        <a:rPr lang="en-US" sz="1100" b="0" i="0" u="none" strike="noStrike" dirty="0" smtClean="0">
                          <a:solidFill>
                            <a:srgbClr val="000000"/>
                          </a:solidFill>
                          <a:effectLst/>
                          <a:latin typeface="Arial Rounded MT Bold" panose="020F0704030504030204" pitchFamily="34" charset="0"/>
                        </a:rPr>
                        <a:t>year)</a:t>
                      </a:r>
                    </a:p>
                    <a:p>
                      <a:pPr algn="l" rtl="0" fontAlgn="t"/>
                      <a:r>
                        <a:rPr lang="en-US" sz="1100" b="0" i="0" u="none" strike="noStrike" dirty="0" smtClean="0">
                          <a:solidFill>
                            <a:srgbClr val="000000"/>
                          </a:solidFill>
                          <a:effectLst/>
                          <a:latin typeface="Arial Rounded MT Bold" panose="020F0704030504030204" pitchFamily="34" charset="0"/>
                        </a:rPr>
                        <a:t>-</a:t>
                      </a:r>
                      <a:r>
                        <a:rPr lang="en-US" sz="1100" b="0" i="0" u="none" strike="noStrike" baseline="0" dirty="0" smtClean="0">
                          <a:solidFill>
                            <a:srgbClr val="000000"/>
                          </a:solidFill>
                          <a:effectLst/>
                          <a:latin typeface="Arial Rounded MT Bold" panose="020F0704030504030204" pitchFamily="34" charset="0"/>
                        </a:rPr>
                        <a:t> Application for review of unfunded mandates in terms of section 87 of Municipal Structures Act.</a:t>
                      </a:r>
                      <a:r>
                        <a:rPr lang="en-US" sz="1100" b="0" i="0" u="none" strike="noStrike" dirty="0">
                          <a:solidFill>
                            <a:srgbClr val="000000"/>
                          </a:solidFill>
                          <a:effectLst/>
                          <a:latin typeface="Arial Rounded MT Bold" panose="020F0704030504030204" pitchFamily="34" charset="0"/>
                        </a:rPr>
                        <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 </a:t>
                      </a:r>
                      <a:r>
                        <a:rPr lang="en-US" sz="1100" b="0" i="0" u="none" strike="noStrike" dirty="0" smtClean="0">
                          <a:solidFill>
                            <a:srgbClr val="000000"/>
                          </a:solidFill>
                          <a:effectLst/>
                          <a:latin typeface="Arial Rounded MT Bold" panose="020F0704030504030204" pitchFamily="34" charset="0"/>
                        </a:rPr>
                        <a:t>Reapplication</a:t>
                      </a:r>
                      <a:r>
                        <a:rPr lang="en-US" sz="1100" b="0" i="0" u="none" strike="noStrike" baseline="0" dirty="0" smtClean="0">
                          <a:solidFill>
                            <a:srgbClr val="000000"/>
                          </a:solidFill>
                          <a:effectLst/>
                          <a:latin typeface="Arial Rounded MT Bold" panose="020F0704030504030204" pitchFamily="34" charset="0"/>
                        </a:rPr>
                        <a:t> for introduction of </a:t>
                      </a:r>
                      <a:r>
                        <a:rPr lang="en-US" sz="1100" b="0" i="0" u="none" strike="noStrike" dirty="0" smtClean="0">
                          <a:solidFill>
                            <a:srgbClr val="000000"/>
                          </a:solidFill>
                          <a:effectLst/>
                          <a:latin typeface="Arial Rounded MT Bold" panose="020F0704030504030204" pitchFamily="34" charset="0"/>
                        </a:rPr>
                        <a:t>fire </a:t>
                      </a:r>
                      <a:r>
                        <a:rPr lang="en-US" sz="1100" b="0" i="0" u="none" strike="noStrike" dirty="0">
                          <a:solidFill>
                            <a:srgbClr val="000000"/>
                          </a:solidFill>
                          <a:effectLst/>
                          <a:latin typeface="Arial Rounded MT Bold" panose="020F0704030504030204" pitchFamily="34" charset="0"/>
                        </a:rPr>
                        <a:t>service </a:t>
                      </a:r>
                      <a:r>
                        <a:rPr lang="en-US" sz="1100" b="0" i="0" u="none" strike="noStrike" dirty="0" smtClean="0">
                          <a:solidFill>
                            <a:srgbClr val="000000"/>
                          </a:solidFill>
                          <a:effectLst/>
                          <a:latin typeface="Arial Rounded MT Bold" panose="020F0704030504030204" pitchFamily="34" charset="0"/>
                        </a:rPr>
                        <a:t>levy to </a:t>
                      </a:r>
                      <a:r>
                        <a:rPr lang="en-US" sz="1100" b="0" i="0" u="none" strike="noStrike" dirty="0">
                          <a:solidFill>
                            <a:srgbClr val="000000"/>
                          </a:solidFill>
                          <a:effectLst/>
                          <a:latin typeface="Arial Rounded MT Bold" panose="020F0704030504030204" pitchFamily="34" charset="0"/>
                        </a:rPr>
                        <a:t>NT.</a:t>
                      </a:r>
                      <a:br>
                        <a:rPr lang="en-US" sz="1100" b="0" i="0" u="none" strike="noStrike" dirty="0">
                          <a:solidFill>
                            <a:srgbClr val="000000"/>
                          </a:solidFill>
                          <a:effectLst/>
                          <a:latin typeface="Arial Rounded MT Bold" panose="020F0704030504030204" pitchFamily="34" charset="0"/>
                        </a:rPr>
                      </a:br>
                      <a:endParaRPr lang="en-US" sz="1100" b="0" i="0" u="none" strike="noStrike" dirty="0">
                        <a:solidFill>
                          <a:srgbClr val="000000"/>
                        </a:solidFill>
                        <a:effectLst/>
                        <a:latin typeface="Arial Rounded MT Bold" panose="020F0704030504030204" pitchFamily="34" charset="0"/>
                      </a:endParaRPr>
                    </a:p>
                  </a:txBody>
                  <a:tcPr marL="6206" marR="6206" marT="6206" marB="0">
                    <a:lnL w="6350" cap="flat" cmpd="sng" algn="ctr">
                      <a:solidFill>
                        <a:srgbClr val="F69240"/>
                      </a:solidFill>
                      <a:prstDash val="solid"/>
                      <a:round/>
                      <a:headEnd type="none" w="med" len="med"/>
                      <a:tailEnd type="none" w="med" len="med"/>
                    </a:lnL>
                    <a:lnR w="635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6350" cap="flat" cmpd="sng" algn="ctr">
                      <a:solidFill>
                        <a:srgbClr val="F6924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205681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p:spPr>
        <p:txBody>
          <a:bodyPr/>
          <a:lstStyle/>
          <a:p>
            <a:pPr>
              <a:lnSpc>
                <a:spcPct val="170000"/>
              </a:lnSpc>
            </a:pPr>
            <a:r>
              <a:rPr lang="en-US" sz="2200" dirty="0" smtClean="0">
                <a:solidFill>
                  <a:srgbClr val="00B050"/>
                </a:solidFill>
              </a:rPr>
              <a:t>Implementation of the Post Audit Action Plan</a:t>
            </a:r>
            <a:endParaRPr lang="en-ZA" sz="2200" dirty="0">
              <a:solidFill>
                <a:srgbClr val="00B050"/>
              </a:solidFill>
            </a:endParaRPr>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395536" y="1124744"/>
            <a:ext cx="8291264" cy="4813995"/>
          </a:xfrm>
        </p:spPr>
        <p:txBody>
          <a:bodyPr>
            <a:normAutofit/>
          </a:bodyPr>
          <a:lstStyle/>
          <a:p>
            <a:pPr marL="0" indent="0">
              <a:buNone/>
            </a:pPr>
            <a:endParaRPr lang="en-US" sz="1700" dirty="0" smtClean="0">
              <a:latin typeface="Arial Rounded MT Bold" panose="020F0704030504030204" pitchFamily="34" charset="0"/>
            </a:endParaRPr>
          </a:p>
          <a:p>
            <a:pPr marL="0" indent="0">
              <a:buNone/>
            </a:pPr>
            <a:endParaRPr lang="en-ZA" sz="2000" dirty="0">
              <a:latin typeface="Arial Rounded MT Bold" panose="020F07040305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81283080"/>
              </p:ext>
            </p:extLst>
          </p:nvPr>
        </p:nvGraphicFramePr>
        <p:xfrm>
          <a:off x="251520" y="1124744"/>
          <a:ext cx="8496944" cy="3816424"/>
        </p:xfrm>
        <a:graphic>
          <a:graphicData uri="http://schemas.openxmlformats.org/drawingml/2006/table">
            <a:tbl>
              <a:tblPr/>
              <a:tblGrid>
                <a:gridCol w="1576356">
                  <a:extLst>
                    <a:ext uri="{9D8B030D-6E8A-4147-A177-3AD203B41FA5}">
                      <a16:colId xmlns:a16="http://schemas.microsoft.com/office/drawing/2014/main" xmlns="" val="20000"/>
                    </a:ext>
                  </a:extLst>
                </a:gridCol>
                <a:gridCol w="1576356">
                  <a:extLst>
                    <a:ext uri="{9D8B030D-6E8A-4147-A177-3AD203B41FA5}">
                      <a16:colId xmlns:a16="http://schemas.microsoft.com/office/drawing/2014/main" xmlns="" val="20001"/>
                    </a:ext>
                  </a:extLst>
                </a:gridCol>
                <a:gridCol w="1179064">
                  <a:extLst>
                    <a:ext uri="{9D8B030D-6E8A-4147-A177-3AD203B41FA5}">
                      <a16:colId xmlns:a16="http://schemas.microsoft.com/office/drawing/2014/main" xmlns="" val="20002"/>
                    </a:ext>
                  </a:extLst>
                </a:gridCol>
                <a:gridCol w="924808">
                  <a:extLst>
                    <a:ext uri="{9D8B030D-6E8A-4147-A177-3AD203B41FA5}">
                      <a16:colId xmlns:a16="http://schemas.microsoft.com/office/drawing/2014/main" xmlns="" val="20003"/>
                    </a:ext>
                  </a:extLst>
                </a:gridCol>
                <a:gridCol w="3240360">
                  <a:extLst>
                    <a:ext uri="{9D8B030D-6E8A-4147-A177-3AD203B41FA5}">
                      <a16:colId xmlns:a16="http://schemas.microsoft.com/office/drawing/2014/main" xmlns="" val="20004"/>
                    </a:ext>
                  </a:extLst>
                </a:gridCol>
              </a:tblGrid>
              <a:tr h="573174">
                <a:tc>
                  <a:txBody>
                    <a:bodyPr/>
                    <a:lstStyle/>
                    <a:p>
                      <a:pPr algn="l" rtl="0" fontAlgn="t"/>
                      <a:r>
                        <a:rPr lang="en-ZA" sz="1100" b="1" i="0" u="none" strike="noStrike" dirty="0">
                          <a:solidFill>
                            <a:srgbClr val="FFFFFF"/>
                          </a:solidFill>
                          <a:effectLst/>
                          <a:latin typeface="Arial Rounded MT Bold" panose="020F0704030504030204" pitchFamily="34" charset="0"/>
                        </a:rPr>
                        <a:t>Finding</a:t>
                      </a:r>
                    </a:p>
                  </a:txBody>
                  <a:tcPr marL="6206" marR="6206" marT="6206" marB="0">
                    <a:lnL w="6350" cap="flat" cmpd="sng" algn="ctr">
                      <a:solidFill>
                        <a:srgbClr val="F69240"/>
                      </a:solidFill>
                      <a:prstDash val="solid"/>
                      <a:round/>
                      <a:headEnd type="none" w="med" len="med"/>
                      <a:tailEnd type="none" w="med" len="med"/>
                    </a:lnL>
                    <a:lnR>
                      <a:noFill/>
                    </a:lnR>
                    <a:lnT w="6350" cap="flat" cmpd="sng" algn="ctr">
                      <a:solidFill>
                        <a:srgbClr val="F6924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tc>
                  <a:txBody>
                    <a:bodyPr/>
                    <a:lstStyle/>
                    <a:p>
                      <a:pPr algn="l" rtl="0" fontAlgn="t"/>
                      <a:r>
                        <a:rPr lang="en-ZA" sz="1100" b="1" i="0" u="none" strike="noStrike">
                          <a:solidFill>
                            <a:srgbClr val="FFFFFF"/>
                          </a:solidFill>
                          <a:effectLst/>
                          <a:latin typeface="Arial Rounded MT Bold" panose="020F0704030504030204" pitchFamily="34" charset="0"/>
                        </a:rPr>
                        <a:t>Action Plan</a:t>
                      </a:r>
                    </a:p>
                  </a:txBody>
                  <a:tcPr marL="6206" marR="6206" marT="6206" marB="0">
                    <a:lnL>
                      <a:noFill/>
                    </a:lnL>
                    <a:lnR>
                      <a:noFill/>
                    </a:lnR>
                    <a:lnT w="6350" cap="flat" cmpd="sng" algn="ctr">
                      <a:solidFill>
                        <a:srgbClr val="F6924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tc>
                  <a:txBody>
                    <a:bodyPr/>
                    <a:lstStyle/>
                    <a:p>
                      <a:pPr algn="l" rtl="0" fontAlgn="t"/>
                      <a:r>
                        <a:rPr lang="en-US" sz="1100" b="1" i="0" u="none" strike="noStrike">
                          <a:solidFill>
                            <a:srgbClr val="FFFFFF"/>
                          </a:solidFill>
                          <a:effectLst/>
                          <a:latin typeface="Arial Rounded MT Bold" panose="020F0704030504030204" pitchFamily="34" charset="0"/>
                        </a:rPr>
                        <a:t>Key Tasks to be performed</a:t>
                      </a:r>
                    </a:p>
                  </a:txBody>
                  <a:tcPr marL="6206" marR="6206" marT="6206" marB="0">
                    <a:lnL>
                      <a:noFill/>
                    </a:lnL>
                    <a:lnR>
                      <a:noFill/>
                    </a:lnR>
                    <a:lnT w="6350" cap="flat" cmpd="sng" algn="ctr">
                      <a:solidFill>
                        <a:srgbClr val="F6924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tc>
                  <a:txBody>
                    <a:bodyPr/>
                    <a:lstStyle/>
                    <a:p>
                      <a:pPr algn="l" rtl="0" fontAlgn="t"/>
                      <a:r>
                        <a:rPr lang="en-ZA" sz="1100" b="1" i="0" u="none" strike="noStrike">
                          <a:solidFill>
                            <a:srgbClr val="FFFFFF"/>
                          </a:solidFill>
                          <a:effectLst/>
                          <a:latin typeface="Arial Rounded MT Bold" panose="020F0704030504030204" pitchFamily="34" charset="0"/>
                        </a:rPr>
                        <a:t>Complete/ In Progress</a:t>
                      </a:r>
                    </a:p>
                  </a:txBody>
                  <a:tcPr marL="6206" marR="6206" marT="6206" marB="0">
                    <a:lnL>
                      <a:noFill/>
                    </a:lnL>
                    <a:lnR>
                      <a:noFill/>
                    </a:lnR>
                    <a:lnT w="6350" cap="flat" cmpd="sng" algn="ctr">
                      <a:solidFill>
                        <a:srgbClr val="F6924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tc>
                  <a:txBody>
                    <a:bodyPr/>
                    <a:lstStyle/>
                    <a:p>
                      <a:pPr algn="l" rtl="0" fontAlgn="t"/>
                      <a:r>
                        <a:rPr lang="en-ZA" sz="1100" b="1" i="0" u="none" strike="noStrike">
                          <a:solidFill>
                            <a:srgbClr val="FFFFFF"/>
                          </a:solidFill>
                          <a:effectLst/>
                          <a:latin typeface="Arial Rounded MT Bold" panose="020F0704030504030204" pitchFamily="34" charset="0"/>
                        </a:rPr>
                        <a:t>Progress to date</a:t>
                      </a:r>
                    </a:p>
                  </a:txBody>
                  <a:tcPr marL="6206" marR="6206" marT="6206" marB="0">
                    <a:lnL>
                      <a:noFill/>
                    </a:lnL>
                    <a:lnR w="6350" cap="flat" cmpd="sng" algn="ctr">
                      <a:solidFill>
                        <a:srgbClr val="F69240"/>
                      </a:solidFill>
                      <a:prstDash val="solid"/>
                      <a:round/>
                      <a:headEnd type="none" w="med" len="med"/>
                      <a:tailEnd type="none" w="med" len="med"/>
                    </a:lnR>
                    <a:lnT w="6350" cap="flat" cmpd="sng" algn="ctr">
                      <a:solidFill>
                        <a:srgbClr val="F6924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0000"/>
                  </a:ext>
                </a:extLst>
              </a:tr>
              <a:tr h="216599">
                <a:tc gridSpan="5">
                  <a:txBody>
                    <a:bodyPr/>
                    <a:lstStyle/>
                    <a:p>
                      <a:pPr algn="ctr" rtl="0" fontAlgn="t"/>
                      <a:r>
                        <a:rPr lang="en-ZA" sz="1000" b="1" i="0" u="none" strike="noStrike">
                          <a:solidFill>
                            <a:srgbClr val="000000"/>
                          </a:solidFill>
                          <a:effectLst/>
                          <a:latin typeface="Arial Rounded MT Bold" panose="020F0704030504030204" pitchFamily="34" charset="0"/>
                        </a:rPr>
                        <a:t>EXPENDITURE MANAGEMENT</a:t>
                      </a:r>
                    </a:p>
                  </a:txBody>
                  <a:tcPr marL="6206" marR="6206" marT="6206" marB="0">
                    <a:lnL w="6350" cap="flat" cmpd="sng" algn="ctr">
                      <a:solidFill>
                        <a:srgbClr val="F69240"/>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6924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026651">
                <a:tc>
                  <a:txBody>
                    <a:bodyPr/>
                    <a:lstStyle/>
                    <a:p>
                      <a:pPr algn="l" rtl="0" fontAlgn="t"/>
                      <a:r>
                        <a:rPr lang="en-US" sz="1100" b="1" i="0" u="none" strike="noStrike">
                          <a:solidFill>
                            <a:srgbClr val="000000"/>
                          </a:solidFill>
                          <a:effectLst/>
                          <a:latin typeface="Arial Rounded MT Bold" panose="020F0704030504030204" pitchFamily="34" charset="0"/>
                        </a:rPr>
                        <a:t>Late payments to benefit funds</a:t>
                      </a:r>
                    </a:p>
                  </a:txBody>
                  <a:tcPr marL="6206" marR="6206" marT="6206" marB="0">
                    <a:lnL w="12700" cap="flat" cmpd="sng" algn="ctr">
                      <a:solidFill>
                        <a:srgbClr val="F69240"/>
                      </a:solidFill>
                      <a:prstDash val="solid"/>
                      <a:round/>
                      <a:headEnd type="none" w="med" len="med"/>
                      <a:tailEnd type="none" w="med" len="med"/>
                    </a:lnL>
                    <a:lnR w="635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F69240"/>
                      </a:solidFill>
                      <a:prstDash val="solid"/>
                      <a:round/>
                      <a:headEnd type="none" w="med" len="med"/>
                      <a:tailEnd type="none" w="med" len="med"/>
                    </a:lnB>
                  </a:tcPr>
                </a:tc>
                <a:tc>
                  <a:txBody>
                    <a:bodyPr/>
                    <a:lstStyle/>
                    <a:p>
                      <a:pPr algn="l" rtl="0" fontAlgn="t"/>
                      <a:r>
                        <a:rPr lang="en-US" sz="1100" b="0" i="0" u="none" strike="noStrike">
                          <a:solidFill>
                            <a:srgbClr val="000000"/>
                          </a:solidFill>
                          <a:effectLst/>
                          <a:latin typeface="Arial Rounded MT Bold" panose="020F0704030504030204" pitchFamily="34" charset="0"/>
                        </a:rPr>
                        <a:t>A financial recovery plan in place will assist the Municipality in improving financial sustainability so that current obligations are met.</a:t>
                      </a:r>
                    </a:p>
                  </a:txBody>
                  <a:tcPr marL="6206" marR="6206" marT="6206" marB="0">
                    <a:lnL w="6350" cap="flat" cmpd="sng" algn="ctr">
                      <a:solidFill>
                        <a:srgbClr val="F69240"/>
                      </a:solidFill>
                      <a:prstDash val="solid"/>
                      <a:round/>
                      <a:headEnd type="none" w="med" len="med"/>
                      <a:tailEnd type="none" w="med" len="med"/>
                    </a:lnL>
                    <a:lnR w="635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F69240"/>
                      </a:solidFill>
                      <a:prstDash val="solid"/>
                      <a:round/>
                      <a:headEnd type="none" w="med" len="med"/>
                      <a:tailEnd type="none" w="med" len="med"/>
                    </a:lnB>
                  </a:tcPr>
                </a:tc>
                <a:tc>
                  <a:txBody>
                    <a:bodyPr/>
                    <a:lstStyle/>
                    <a:p>
                      <a:pPr algn="l" rtl="0" fontAlgn="t"/>
                      <a:r>
                        <a:rPr lang="en-US" sz="1100" b="0" i="0" u="none" strike="noStrike">
                          <a:solidFill>
                            <a:srgbClr val="000000"/>
                          </a:solidFill>
                          <a:effectLst/>
                          <a:latin typeface="Arial Rounded MT Bold" panose="020F0704030504030204" pitchFamily="34" charset="0"/>
                        </a:rPr>
                        <a:t>Implementation of the MFRP- Expenditure management</a:t>
                      </a:r>
                    </a:p>
                  </a:txBody>
                  <a:tcPr marL="6206" marR="6206" marT="6206" marB="0">
                    <a:lnL w="6350" cap="flat" cmpd="sng" algn="ctr">
                      <a:solidFill>
                        <a:srgbClr val="F69240"/>
                      </a:solidFill>
                      <a:prstDash val="solid"/>
                      <a:round/>
                      <a:headEnd type="none" w="med" len="med"/>
                      <a:tailEnd type="none" w="med" len="med"/>
                    </a:lnL>
                    <a:lnR w="635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F69240"/>
                      </a:solidFill>
                      <a:prstDash val="solid"/>
                      <a:round/>
                      <a:headEnd type="none" w="med" len="med"/>
                      <a:tailEnd type="none" w="med" len="med"/>
                    </a:lnB>
                  </a:tcPr>
                </a:tc>
                <a:tc>
                  <a:txBody>
                    <a:bodyPr/>
                    <a:lstStyle/>
                    <a:p>
                      <a:pPr algn="ctr" rtl="0" fontAlgn="t"/>
                      <a:r>
                        <a:rPr lang="en-ZA" sz="1100" b="0" i="0" u="none" strike="noStrike">
                          <a:solidFill>
                            <a:srgbClr val="000000"/>
                          </a:solidFill>
                          <a:effectLst/>
                          <a:latin typeface="Arial Rounded MT Bold" panose="020F0704030504030204" pitchFamily="34" charset="0"/>
                        </a:rPr>
                        <a:t>50%</a:t>
                      </a:r>
                    </a:p>
                  </a:txBody>
                  <a:tcPr marL="6206" marR="6206" marT="6206" marB="0">
                    <a:lnL w="6350" cap="flat" cmpd="sng" algn="ctr">
                      <a:solidFill>
                        <a:srgbClr val="F69240"/>
                      </a:solidFill>
                      <a:prstDash val="solid"/>
                      <a:round/>
                      <a:headEnd type="none" w="med" len="med"/>
                      <a:tailEnd type="none" w="med" len="med"/>
                    </a:lnL>
                    <a:lnR w="635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F69240"/>
                      </a:solidFill>
                      <a:prstDash val="solid"/>
                      <a:round/>
                      <a:headEnd type="none" w="med" len="med"/>
                      <a:tailEnd type="none" w="med" len="med"/>
                    </a:lnB>
                  </a:tcPr>
                </a:tc>
                <a:tc>
                  <a:txBody>
                    <a:bodyPr/>
                    <a:lstStyle/>
                    <a:p>
                      <a:pPr algn="l" rtl="0" fontAlgn="t"/>
                      <a:r>
                        <a:rPr lang="en-US" sz="1100" b="0" i="0" u="none" strike="noStrike" dirty="0">
                          <a:solidFill>
                            <a:srgbClr val="000000"/>
                          </a:solidFill>
                          <a:effectLst/>
                          <a:latin typeface="Arial Rounded MT Bold" panose="020F0704030504030204" pitchFamily="34" charset="0"/>
                        </a:rPr>
                        <a:t>The municipality is still facing challenges in making payments to benefit funds within the prescribed </a:t>
                      </a:r>
                      <a:r>
                        <a:rPr lang="en-US" sz="1100" b="0" i="0" u="none" strike="noStrike" dirty="0" smtClean="0">
                          <a:solidFill>
                            <a:srgbClr val="000000"/>
                          </a:solidFill>
                          <a:effectLst/>
                          <a:latin typeface="Arial Rounded MT Bold" panose="020F0704030504030204" pitchFamily="34" charset="0"/>
                        </a:rPr>
                        <a:t>timelines; </a:t>
                      </a:r>
                      <a:r>
                        <a:rPr lang="en-US" sz="1100" b="0" i="0" u="none" strike="noStrike" dirty="0">
                          <a:solidFill>
                            <a:srgbClr val="000000"/>
                          </a:solidFill>
                          <a:effectLst/>
                          <a:latin typeface="Arial Rounded MT Bold" panose="020F0704030504030204" pitchFamily="34" charset="0"/>
                        </a:rPr>
                        <a:t>however the municipality is up to date with payments made to benefit funds and only owes interest in arrears.</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The following months were not paid with 7 days after month-end:</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 September 2019</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 October 2019</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 January 2020</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 February 2020</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 June 2020</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
                      </a:r>
                      <a:br>
                        <a:rPr lang="en-US" sz="1100" b="0" i="0" u="none" strike="noStrike" dirty="0">
                          <a:solidFill>
                            <a:srgbClr val="000000"/>
                          </a:solidFill>
                          <a:effectLst/>
                          <a:latin typeface="Arial Rounded MT Bold" panose="020F0704030504030204" pitchFamily="34" charset="0"/>
                        </a:rPr>
                      </a:br>
                      <a:r>
                        <a:rPr lang="en-US" sz="1100" b="0" i="0" u="none" strike="noStrike" dirty="0">
                          <a:solidFill>
                            <a:srgbClr val="000000"/>
                          </a:solidFill>
                          <a:effectLst/>
                          <a:latin typeface="Arial Rounded MT Bold" panose="020F0704030504030204" pitchFamily="34" charset="0"/>
                        </a:rPr>
                        <a:t>From July to October 2020 the municipality has been up to date with payments within prescribed </a:t>
                      </a:r>
                      <a:r>
                        <a:rPr lang="en-US" sz="1100" b="0" i="0" u="none" strike="noStrike" dirty="0" smtClean="0">
                          <a:solidFill>
                            <a:srgbClr val="000000"/>
                          </a:solidFill>
                          <a:effectLst/>
                          <a:latin typeface="Arial Rounded MT Bold" panose="020F0704030504030204" pitchFamily="34" charset="0"/>
                        </a:rPr>
                        <a:t>timelines.</a:t>
                      </a:r>
                      <a:endParaRPr lang="en-US" sz="1100" b="0" i="0" u="none" strike="noStrike" dirty="0">
                        <a:solidFill>
                          <a:srgbClr val="000000"/>
                        </a:solidFill>
                        <a:effectLst/>
                        <a:latin typeface="Arial Rounded MT Bold" panose="020F0704030504030204" pitchFamily="34" charset="0"/>
                      </a:endParaRPr>
                    </a:p>
                  </a:txBody>
                  <a:tcPr marL="6206" marR="6206" marT="6206" marB="0">
                    <a:lnL w="6350" cap="flat" cmpd="sng" algn="ctr">
                      <a:solidFill>
                        <a:srgbClr val="F69240"/>
                      </a:solidFill>
                      <a:prstDash val="solid"/>
                      <a:round/>
                      <a:headEnd type="none" w="med" len="med"/>
                      <a:tailEnd type="none" w="med" len="med"/>
                    </a:lnL>
                    <a:lnR w="635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F6924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48939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lstStyle/>
          <a:p>
            <a:r>
              <a:rPr lang="en-ZA" dirty="0"/>
              <a:t>Municipal </a:t>
            </a:r>
            <a:r>
              <a:rPr lang="en-ZA" dirty="0" smtClean="0"/>
              <a:t>Finances</a:t>
            </a:r>
            <a:endParaRPr lang="en-ZA" dirty="0"/>
          </a:p>
        </p:txBody>
      </p:sp>
      <p:sp>
        <p:nvSpPr>
          <p:cNvPr id="4" name="Content Placeholder 2">
            <a:extLst>
              <a:ext uri="{FF2B5EF4-FFF2-40B4-BE49-F238E27FC236}">
                <a16:creationId xmlns:a16="http://schemas.microsoft.com/office/drawing/2014/main" xmlns="" id="{2EB17B8D-A056-4B1C-A03A-F11D8C682EB4}"/>
              </a:ext>
            </a:extLst>
          </p:cNvPr>
          <p:cNvSpPr txBox="1">
            <a:spLocks/>
          </p:cNvSpPr>
          <p:nvPr/>
        </p:nvSpPr>
        <p:spPr>
          <a:xfrm>
            <a:off x="107504" y="836712"/>
            <a:ext cx="8928992" cy="4785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endParaRPr lang="en-ZA" sz="1600" dirty="0">
              <a:latin typeface="Calibri Light" panose="020F0302020204030204" pitchFamily="34" charset="0"/>
              <a:cs typeface="Calibri Light" panose="020F0302020204030204" pitchFamily="34" charset="0"/>
            </a:endParaRPr>
          </a:p>
          <a:p>
            <a:pPr marL="0" indent="0">
              <a:buNone/>
            </a:pPr>
            <a:endParaRPr lang="en-ZA" sz="1600" dirty="0" smtClean="0">
              <a:latin typeface="Calibri Light" panose="020F0302020204030204" pitchFamily="34" charset="0"/>
              <a:cs typeface="Calibri Light" panose="020F0302020204030204" pitchFamily="34" charset="0"/>
            </a:endParaRPr>
          </a:p>
          <a:p>
            <a:pPr marL="0" indent="0">
              <a:buNone/>
            </a:pPr>
            <a:r>
              <a:rPr lang="en-ZA" sz="1600" dirty="0" smtClean="0">
                <a:latin typeface="Calibri Light" panose="020F0302020204030204" pitchFamily="34" charset="0"/>
                <a:cs typeface="Calibri Light" panose="020F0302020204030204" pitchFamily="34" charset="0"/>
              </a:rPr>
              <a:t>.</a:t>
            </a:r>
            <a:r>
              <a:rPr lang="en-ZA" sz="1800" dirty="0" smtClean="0">
                <a:latin typeface="Calibri Light" panose="020F0302020204030204" pitchFamily="34" charset="0"/>
                <a:cs typeface="Calibri Light" panose="020F0302020204030204" pitchFamily="34" charset="0"/>
              </a:rPr>
              <a:t> </a:t>
            </a:r>
          </a:p>
          <a:p>
            <a:pPr marL="0" indent="0">
              <a:buNone/>
            </a:pPr>
            <a:r>
              <a:rPr lang="en-ZA" sz="1800" dirty="0" smtClean="0">
                <a:latin typeface="Calibri Light" panose="020F0302020204030204" pitchFamily="34" charset="0"/>
                <a:cs typeface="Calibri Light" panose="020F0302020204030204" pitchFamily="34" charset="0"/>
              </a:rPr>
              <a:t>       </a:t>
            </a:r>
            <a:endParaRPr lang="en-ZA" sz="1800" dirty="0">
              <a:latin typeface="Calibri Light" panose="020F0302020204030204" pitchFamily="34" charset="0"/>
              <a:cs typeface="Calibri Light" panose="020F030202020403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000125" y="1052946"/>
            <a:ext cx="7143750" cy="4352925"/>
          </a:xfrm>
        </p:spPr>
      </p:pic>
    </p:spTree>
    <p:extLst>
      <p:ext uri="{BB962C8B-B14F-4D97-AF65-F5344CB8AC3E}">
        <p14:creationId xmlns:p14="http://schemas.microsoft.com/office/powerpoint/2010/main" xmlns="" val="2384707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7378</TotalTime>
  <Words>3617</Words>
  <Application>Microsoft Office PowerPoint</Application>
  <PresentationFormat>On-screen Show (4:3)</PresentationFormat>
  <Paragraphs>1056</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West Rand District Municipality </vt:lpstr>
      <vt:lpstr>Content</vt:lpstr>
      <vt:lpstr>DEMOGRAPHICS  OF THE WEST RAND</vt:lpstr>
      <vt:lpstr>Slide 4</vt:lpstr>
      <vt:lpstr>Implementation of the Post Audit Action Plan (PAAP) </vt:lpstr>
      <vt:lpstr>Implementation of the Post Audit Action Plan</vt:lpstr>
      <vt:lpstr>Implementation of the Post Audit Action Plan</vt:lpstr>
      <vt:lpstr>Implementation of the Post Audit Action Plan</vt:lpstr>
      <vt:lpstr>Municipal Finances</vt:lpstr>
      <vt:lpstr>Municipal Finances: Financial Performance</vt:lpstr>
      <vt:lpstr>Municipal Finances: Debtors and Creditors</vt:lpstr>
      <vt:lpstr>Municipal Finances: Debtors and Payables</vt:lpstr>
      <vt:lpstr>Municipal Finance: Debtors and payables</vt:lpstr>
      <vt:lpstr>Municipal Finances: Covid-19 Expenditure</vt:lpstr>
      <vt:lpstr>Municipal Finances: Covid-19 Expenditure</vt:lpstr>
      <vt:lpstr>Municipal Finances: Covid-19 Expenditure</vt:lpstr>
      <vt:lpstr>Breakdown of the UIFW and consequence management</vt:lpstr>
      <vt:lpstr>Breakdown of the UIFW </vt:lpstr>
      <vt:lpstr>Breakdown of the UIFW </vt:lpstr>
      <vt:lpstr>Breakdown of the UIFW </vt:lpstr>
      <vt:lpstr>Breakdown of the UIFW </vt:lpstr>
      <vt:lpstr>Breakdown of the UIFW </vt:lpstr>
      <vt:lpstr>Institutional Capacity</vt:lpstr>
      <vt:lpstr>Personnel in key positions (MM, CFO, technical department)</vt:lpstr>
      <vt:lpstr>Slide 25</vt:lpstr>
      <vt:lpstr>Organisational Structure Summary</vt:lpstr>
      <vt:lpstr>KEY VACANCIES </vt:lpstr>
      <vt:lpstr>Internal audit committee (capacity, functionality and effectiveness)</vt:lpstr>
      <vt:lpstr>Internal audit committee (capacity, functionality and effectiveness)</vt:lpstr>
      <vt:lpstr>Internal audit committee (capacity, functionality and effectiveness)</vt:lpstr>
      <vt:lpstr>MPACs (capacity, functionality and effectiveness)</vt:lpstr>
      <vt:lpstr>MPACs (capacity, functionality and effectiveness)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Theunissen</dc:creator>
  <cp:lastModifiedBy>USER</cp:lastModifiedBy>
  <cp:revision>433</cp:revision>
  <cp:lastPrinted>2019-07-08T13:23:06Z</cp:lastPrinted>
  <dcterms:created xsi:type="dcterms:W3CDTF">2015-07-01T12:01:25Z</dcterms:created>
  <dcterms:modified xsi:type="dcterms:W3CDTF">2020-10-26T20:23:22Z</dcterms:modified>
</cp:coreProperties>
</file>