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80" r:id="rId2"/>
    <p:sldId id="2048" r:id="rId3"/>
    <p:sldId id="2050" r:id="rId4"/>
    <p:sldId id="2056" r:id="rId5"/>
    <p:sldId id="2057" r:id="rId6"/>
    <p:sldId id="2060" r:id="rId7"/>
    <p:sldId id="2058" r:id="rId8"/>
    <p:sldId id="2059" r:id="rId9"/>
    <p:sldId id="2054" r:id="rId10"/>
    <p:sldId id="2055" r:id="rId11"/>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79" d="100"/>
          <a:sy n="79" d="100"/>
        </p:scale>
        <p:origin x="-210" y="-78"/>
      </p:cViewPr>
      <p:guideLst>
        <p:guide orient="horz" pos="2160"/>
        <p:guide pos="3840"/>
      </p:guideLst>
    </p:cSldViewPr>
  </p:slideViewPr>
  <p:notesTextViewPr>
    <p:cViewPr>
      <p:scale>
        <a:sx n="3" d="2"/>
        <a:sy n="3" d="2"/>
      </p:scale>
      <p:origin x="0" y="0"/>
    </p:cViewPr>
  </p:notesTextViewPr>
  <p:sorterViewPr>
    <p:cViewPr>
      <p:scale>
        <a:sx n="100" d="100"/>
        <a:sy n="100" d="100"/>
      </p:scale>
      <p:origin x="0" y="-777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E4E8211E-9770-41DF-83D0-810E1A0906F6}" type="datetimeFigureOut">
              <a:rPr lang="en-ZA" smtClean="0"/>
              <a:pPr/>
              <a:t>2020/10/26</a:t>
            </a:fld>
            <a:endParaRPr lang="en-ZA"/>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B053F830-621F-4F4D-8AF9-BF78DF8A6D91}" type="slidenum">
              <a:rPr lang="en-ZA" smtClean="0"/>
              <a:pPr/>
              <a:t>‹#›</a:t>
            </a:fld>
            <a:endParaRPr lang="en-ZA"/>
          </a:p>
        </p:txBody>
      </p:sp>
    </p:spTree>
    <p:extLst>
      <p:ext uri="{BB962C8B-B14F-4D97-AF65-F5344CB8AC3E}">
        <p14:creationId xmlns:p14="http://schemas.microsoft.com/office/powerpoint/2010/main" xmlns="" val="11273528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1DE104E0-309D-4AB1-9F3E-18D8F3E37B29}" type="datetimeFigureOut">
              <a:rPr lang="en-ZA" smtClean="0"/>
              <a:pPr/>
              <a:t>2020/10/26</a:t>
            </a:fld>
            <a:endParaRPr lang="en-ZA"/>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88B4E2DD-FB8F-4157-940A-E3B8B514D0DC}" type="slidenum">
              <a:rPr lang="en-ZA" smtClean="0"/>
              <a:pPr/>
              <a:t>‹#›</a:t>
            </a:fld>
            <a:endParaRPr lang="en-ZA"/>
          </a:p>
        </p:txBody>
      </p:sp>
    </p:spTree>
    <p:extLst>
      <p:ext uri="{BB962C8B-B14F-4D97-AF65-F5344CB8AC3E}">
        <p14:creationId xmlns:p14="http://schemas.microsoft.com/office/powerpoint/2010/main" xmlns="" val="20009518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dirty="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itchFamily="34" charset="-128"/>
              </a:defRPr>
            </a:lvl1pPr>
            <a:lvl2pPr marL="757040" indent="-291169">
              <a:defRPr>
                <a:solidFill>
                  <a:schemeClr val="tx1"/>
                </a:solidFill>
                <a:latin typeface="Arial" panose="020B0604020202020204" pitchFamily="34" charset="0"/>
                <a:ea typeface="ＭＳ Ｐゴシック" pitchFamily="34" charset="-128"/>
              </a:defRPr>
            </a:lvl2pPr>
            <a:lvl3pPr marL="1164677" indent="-232936">
              <a:defRPr>
                <a:solidFill>
                  <a:schemeClr val="tx1"/>
                </a:solidFill>
                <a:latin typeface="Arial" panose="020B0604020202020204" pitchFamily="34" charset="0"/>
                <a:ea typeface="ＭＳ Ｐゴシック" pitchFamily="34" charset="-128"/>
              </a:defRPr>
            </a:lvl3pPr>
            <a:lvl4pPr marL="1630548" indent="-232936">
              <a:defRPr>
                <a:solidFill>
                  <a:schemeClr val="tx1"/>
                </a:solidFill>
                <a:latin typeface="Arial" panose="020B0604020202020204" pitchFamily="34" charset="0"/>
                <a:ea typeface="ＭＳ Ｐゴシック" pitchFamily="34" charset="-128"/>
              </a:defRPr>
            </a:lvl4pPr>
            <a:lvl5pPr marL="2096418" indent="-232936">
              <a:defRPr>
                <a:solidFill>
                  <a:schemeClr val="tx1"/>
                </a:solidFill>
                <a:latin typeface="Arial" panose="020B0604020202020204" pitchFamily="34" charset="0"/>
                <a:ea typeface="ＭＳ Ｐゴシック" pitchFamily="34" charset="-128"/>
              </a:defRPr>
            </a:lvl5pPr>
            <a:lvl6pPr marL="2562289" indent="-232936" defTabSz="465870" eaLnBrk="0" fontAlgn="base" hangingPunct="0">
              <a:spcBef>
                <a:spcPct val="0"/>
              </a:spcBef>
              <a:spcAft>
                <a:spcPct val="0"/>
              </a:spcAft>
              <a:defRPr>
                <a:solidFill>
                  <a:schemeClr val="tx1"/>
                </a:solidFill>
                <a:latin typeface="Arial" panose="020B0604020202020204" pitchFamily="34" charset="0"/>
                <a:ea typeface="ＭＳ Ｐゴシック" pitchFamily="34" charset="-128"/>
              </a:defRPr>
            </a:lvl6pPr>
            <a:lvl7pPr marL="3028159" indent="-232936" defTabSz="465870" eaLnBrk="0" fontAlgn="base" hangingPunct="0">
              <a:spcBef>
                <a:spcPct val="0"/>
              </a:spcBef>
              <a:spcAft>
                <a:spcPct val="0"/>
              </a:spcAft>
              <a:defRPr>
                <a:solidFill>
                  <a:schemeClr val="tx1"/>
                </a:solidFill>
                <a:latin typeface="Arial" panose="020B0604020202020204" pitchFamily="34" charset="0"/>
                <a:ea typeface="ＭＳ Ｐゴシック" pitchFamily="34" charset="-128"/>
              </a:defRPr>
            </a:lvl7pPr>
            <a:lvl8pPr marL="3494031" indent="-232936" defTabSz="465870" eaLnBrk="0" fontAlgn="base" hangingPunct="0">
              <a:spcBef>
                <a:spcPct val="0"/>
              </a:spcBef>
              <a:spcAft>
                <a:spcPct val="0"/>
              </a:spcAft>
              <a:defRPr>
                <a:solidFill>
                  <a:schemeClr val="tx1"/>
                </a:solidFill>
                <a:latin typeface="Arial" panose="020B0604020202020204" pitchFamily="34" charset="0"/>
                <a:ea typeface="ＭＳ Ｐゴシック" pitchFamily="34" charset="-128"/>
              </a:defRPr>
            </a:lvl8pPr>
            <a:lvl9pPr marL="3959901" indent="-232936" defTabSz="465870" eaLnBrk="0" fontAlgn="base" hangingPunct="0">
              <a:spcBef>
                <a:spcPct val="0"/>
              </a:spcBef>
              <a:spcAft>
                <a:spcPct val="0"/>
              </a:spcAft>
              <a:defRPr>
                <a:solidFill>
                  <a:schemeClr val="tx1"/>
                </a:solidFill>
                <a:latin typeface="Arial" panose="020B0604020202020204" pitchFamily="34" charset="0"/>
                <a:ea typeface="ＭＳ Ｐゴシック" pitchFamily="34" charset="-128"/>
              </a:defRPr>
            </a:lvl9pPr>
          </a:lstStyle>
          <a:p>
            <a:fld id="{CB23A657-0FE4-40FD-8861-3AF8735E6FF9}" type="slidenum">
              <a:rPr lang="en-ZA" altLang="en-US" smtClean="0"/>
              <a:pPr/>
              <a:t>1</a:t>
            </a:fld>
            <a:endParaRPr lang="en-ZA" altLang="en-US" dirty="0"/>
          </a:p>
        </p:txBody>
      </p:sp>
    </p:spTree>
    <p:extLst>
      <p:ext uri="{BB962C8B-B14F-4D97-AF65-F5344CB8AC3E}">
        <p14:creationId xmlns:p14="http://schemas.microsoft.com/office/powerpoint/2010/main" xmlns="" val="14374241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F074CF-F3D7-472C-AB84-A4F1FC03AD6C}" type="slidenum">
              <a:rPr kumimoji="0" lang="en-Z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Z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40712285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F074CF-F3D7-472C-AB84-A4F1FC03AD6C}" type="slidenum">
              <a:rPr kumimoji="0" lang="en-Z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Z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27650563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F074CF-F3D7-472C-AB84-A4F1FC03AD6C}" type="slidenum">
              <a:rPr kumimoji="0" lang="en-Z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Z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11663164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F074CF-F3D7-472C-AB84-A4F1FC03AD6C}" type="slidenum">
              <a:rPr kumimoji="0" lang="en-Z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Z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5731560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F074CF-F3D7-472C-AB84-A4F1FC03AD6C}" type="slidenum">
              <a:rPr kumimoji="0" lang="en-Z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Z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6899217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F074CF-F3D7-472C-AB84-A4F1FC03AD6C}" type="slidenum">
              <a:rPr kumimoji="0" lang="en-Z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Z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891279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F074CF-F3D7-472C-AB84-A4F1FC03AD6C}" type="slidenum">
              <a:rPr kumimoji="0" lang="en-Z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Z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14641289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p:cNvSpPr>
            <a:spLocks noGrp="1"/>
          </p:cNvSpPr>
          <p:nvPr>
            <p:ph type="dt" sz="half" idx="10"/>
          </p:nvPr>
        </p:nvSpPr>
        <p:spPr/>
        <p:txBody>
          <a:bodyPr/>
          <a:lstStyle/>
          <a:p>
            <a:fld id="{BCBA45D6-8DAC-440D-BA96-F35058A2A5A0}" type="datetime1">
              <a:rPr lang="en-ZA" smtClean="0"/>
              <a:pPr/>
              <a:t>2020/10/26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6B1AF27-859B-4FF8-B771-80D758C40D2B}" type="slidenum">
              <a:rPr lang="en-ZA" smtClean="0"/>
              <a:pPr/>
              <a:t>‹#›</a:t>
            </a:fld>
            <a:endParaRPr lang="en-ZA"/>
          </a:p>
        </p:txBody>
      </p:sp>
    </p:spTree>
    <p:extLst>
      <p:ext uri="{BB962C8B-B14F-4D97-AF65-F5344CB8AC3E}">
        <p14:creationId xmlns:p14="http://schemas.microsoft.com/office/powerpoint/2010/main" xmlns="" val="29203286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0B647824-3C18-437A-8A82-00366615DC8D}" type="datetime1">
              <a:rPr lang="en-ZA" smtClean="0"/>
              <a:pPr/>
              <a:t>2020/10/26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6B1AF27-859B-4FF8-B771-80D758C40D2B}" type="slidenum">
              <a:rPr lang="en-ZA" smtClean="0"/>
              <a:pPr/>
              <a:t>‹#›</a:t>
            </a:fld>
            <a:endParaRPr lang="en-ZA"/>
          </a:p>
        </p:txBody>
      </p:sp>
    </p:spTree>
    <p:extLst>
      <p:ext uri="{BB962C8B-B14F-4D97-AF65-F5344CB8AC3E}">
        <p14:creationId xmlns:p14="http://schemas.microsoft.com/office/powerpoint/2010/main" xmlns="" val="2616889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782312B7-A6DF-4950-9E46-E8277CC45CAF}" type="datetime1">
              <a:rPr lang="en-ZA" smtClean="0"/>
              <a:pPr/>
              <a:t>2020/10/26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6B1AF27-859B-4FF8-B771-80D758C40D2B}" type="slidenum">
              <a:rPr lang="en-ZA" smtClean="0"/>
              <a:pPr/>
              <a:t>‹#›</a:t>
            </a:fld>
            <a:endParaRPr lang="en-ZA"/>
          </a:p>
        </p:txBody>
      </p:sp>
    </p:spTree>
    <p:extLst>
      <p:ext uri="{BB962C8B-B14F-4D97-AF65-F5344CB8AC3E}">
        <p14:creationId xmlns:p14="http://schemas.microsoft.com/office/powerpoint/2010/main" xmlns="" val="24128175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4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lvl1pPr marL="514350" indent="-514350">
              <a:buFont typeface="+mj-lt"/>
              <a:buAutoNum type="arabicPeriod"/>
              <a:defRPr sz="2000">
                <a:latin typeface="Arial" panose="020B0604020202020204" pitchFamily="34" charset="0"/>
                <a:cs typeface="Arial" panose="020B0604020202020204" pitchFamily="34" charset="0"/>
              </a:defRPr>
            </a:lvl1pPr>
            <a:lvl2pPr marL="914400" indent="-457200">
              <a:buFont typeface="+mj-lt"/>
              <a:buAutoNum type="arabicPeriod"/>
              <a:defRPr sz="2000">
                <a:latin typeface="Arial" panose="020B0604020202020204" pitchFamily="34" charset="0"/>
                <a:cs typeface="Arial" panose="020B0604020202020204" pitchFamily="34" charset="0"/>
              </a:defRPr>
            </a:lvl2pPr>
            <a:lvl3pPr marL="1371600" indent="-457200">
              <a:buFont typeface="+mj-lt"/>
              <a:buAutoNum type="arabicPeriod"/>
              <a:defRPr sz="2000">
                <a:latin typeface="Arial" panose="020B0604020202020204" pitchFamily="34" charset="0"/>
                <a:cs typeface="Arial" panose="020B0604020202020204" pitchFamily="34" charset="0"/>
              </a:defRPr>
            </a:lvl3pPr>
            <a:lvl4pPr marL="1714500" indent="-342900">
              <a:buFont typeface="+mj-lt"/>
              <a:buAutoNum type="arabicPeriod"/>
              <a:defRPr sz="2000">
                <a:latin typeface="Arial" panose="020B0604020202020204" pitchFamily="34" charset="0"/>
                <a:cs typeface="Arial" panose="020B0604020202020204" pitchFamily="34" charset="0"/>
              </a:defRPr>
            </a:lvl4pPr>
            <a:lvl5pPr marL="2171700" indent="-342900">
              <a:buFont typeface="+mj-lt"/>
              <a:buAutoNum type="arabicPeriod"/>
              <a:defRPr sz="20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2AEFF4E0-09CF-465B-A129-0A4208E40038}" type="slidenum">
              <a:rPr lang="en-ZA" smtClean="0"/>
              <a:pPr/>
              <a:t>‹#›</a:t>
            </a:fld>
            <a:endParaRPr lang="en-ZA"/>
          </a:p>
        </p:txBody>
      </p:sp>
      <p:sp>
        <p:nvSpPr>
          <p:cNvPr id="9" name="Text Placeholder 8"/>
          <p:cNvSpPr>
            <a:spLocks noGrp="1"/>
          </p:cNvSpPr>
          <p:nvPr>
            <p:ph type="body" sz="quarter" idx="13" hasCustomPrompt="1"/>
          </p:nvPr>
        </p:nvSpPr>
        <p:spPr>
          <a:xfrm>
            <a:off x="838200" y="330200"/>
            <a:ext cx="10642600" cy="787400"/>
          </a:xfrm>
        </p:spPr>
        <p:txBody>
          <a:bodyPr anchor="ctr">
            <a:noAutofit/>
          </a:bodyPr>
          <a:lstStyle>
            <a:lvl1pPr marL="0" indent="0" algn="ctr">
              <a:buNone/>
              <a:defRPr sz="2400" b="1">
                <a:solidFill>
                  <a:srgbClr val="F9671C"/>
                </a:solidFill>
                <a:latin typeface="Arial" panose="020B0604020202020204" pitchFamily="34" charset="0"/>
                <a:cs typeface="Arial" panose="020B0604020202020204" pitchFamily="34" charset="0"/>
              </a:defRPr>
            </a:lvl1pPr>
            <a:lvl2pPr marL="457200" indent="0">
              <a:buNone/>
              <a:defRPr sz="2400" b="1">
                <a:solidFill>
                  <a:srgbClr val="EF4718"/>
                </a:solidFill>
                <a:latin typeface="Arial" panose="020B0604020202020204" pitchFamily="34" charset="0"/>
                <a:cs typeface="Arial" panose="020B0604020202020204" pitchFamily="34" charset="0"/>
              </a:defRPr>
            </a:lvl2pPr>
            <a:lvl3pPr marL="914400" indent="0">
              <a:buNone/>
              <a:defRPr sz="2400" b="1">
                <a:solidFill>
                  <a:srgbClr val="EF4718"/>
                </a:solidFill>
                <a:latin typeface="Arial" panose="020B0604020202020204" pitchFamily="34" charset="0"/>
                <a:cs typeface="Arial" panose="020B0604020202020204" pitchFamily="34" charset="0"/>
              </a:defRPr>
            </a:lvl3pPr>
            <a:lvl4pPr marL="1371600" indent="0">
              <a:buNone/>
              <a:defRPr sz="2400" b="1">
                <a:solidFill>
                  <a:srgbClr val="EF4718"/>
                </a:solidFill>
                <a:latin typeface="Arial" panose="020B0604020202020204" pitchFamily="34" charset="0"/>
                <a:cs typeface="Arial" panose="020B0604020202020204" pitchFamily="34" charset="0"/>
              </a:defRPr>
            </a:lvl4pPr>
            <a:lvl5pPr marL="1828800" indent="0">
              <a:buNone/>
              <a:defRPr sz="2400" b="1">
                <a:solidFill>
                  <a:srgbClr val="EF4718"/>
                </a:solidFill>
                <a:latin typeface="Arial" panose="020B0604020202020204" pitchFamily="34" charset="0"/>
                <a:cs typeface="Arial" panose="020B0604020202020204" pitchFamily="34" charset="0"/>
              </a:defRPr>
            </a:lvl5pPr>
          </a:lstStyle>
          <a:p>
            <a:pPr lvl="0"/>
            <a:r>
              <a:rPr lang="en-US" dirty="0"/>
              <a:t>Click to enter Heading</a:t>
            </a:r>
          </a:p>
        </p:txBody>
      </p:sp>
    </p:spTree>
    <p:extLst>
      <p:ext uri="{BB962C8B-B14F-4D97-AF65-F5344CB8AC3E}">
        <p14:creationId xmlns:p14="http://schemas.microsoft.com/office/powerpoint/2010/main" xmlns="" val="6021128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093" y="836712"/>
            <a:ext cx="5802875" cy="2088232"/>
          </a:xfrm>
        </p:spPr>
        <p:txBody>
          <a:bodyPr anchor="ctr"/>
          <a:lstStyle>
            <a:lvl1pPr algn="ctr">
              <a:defRPr sz="1800" b="1">
                <a:solidFill>
                  <a:srgbClr val="F9671C"/>
                </a:solidFill>
                <a:latin typeface="Arial" panose="020B0604020202020204" pitchFamily="34" charset="0"/>
                <a:cs typeface="Arial" panose="020B0604020202020204" pitchFamily="34" charset="0"/>
              </a:defRPr>
            </a:lvl1pPr>
          </a:lstStyle>
          <a:p>
            <a:r>
              <a:rPr lang="en-US" dirty="0"/>
              <a:t>CLICK TO ENTER PRESENTATION TITLE</a:t>
            </a:r>
          </a:p>
        </p:txBody>
      </p:sp>
      <p:sp>
        <p:nvSpPr>
          <p:cNvPr id="3" name="Subtitle 2"/>
          <p:cNvSpPr>
            <a:spLocks noGrp="1"/>
          </p:cNvSpPr>
          <p:nvPr>
            <p:ph type="subTitle" idx="1" hasCustomPrompt="1"/>
          </p:nvPr>
        </p:nvSpPr>
        <p:spPr>
          <a:xfrm>
            <a:off x="-17099" y="3068960"/>
            <a:ext cx="5825067" cy="1368152"/>
          </a:xfrm>
        </p:spPr>
        <p:txBody>
          <a:bodyPr anchor="ctr"/>
          <a:lstStyle>
            <a:lvl1pPr marL="0" indent="0" algn="ctr">
              <a:buNone/>
              <a:defRPr sz="1500" b="1">
                <a:solidFill>
                  <a:srgbClr val="F9671C"/>
                </a:solidFill>
                <a:latin typeface="Arial" panose="020B0604020202020204" pitchFamily="34" charset="0"/>
                <a:cs typeface="Arial" panose="020B0604020202020204" pitchFamily="34" charset="0"/>
              </a:defRPr>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dirty="0"/>
              <a:t>Click To Enter Meeting and Presenter</a:t>
            </a:r>
          </a:p>
        </p:txBody>
      </p:sp>
      <p:sp>
        <p:nvSpPr>
          <p:cNvPr id="4" name="Date Placeholder 3"/>
          <p:cNvSpPr>
            <a:spLocks noGrp="1"/>
          </p:cNvSpPr>
          <p:nvPr>
            <p:ph type="dt" sz="half" idx="10"/>
          </p:nvPr>
        </p:nvSpPr>
        <p:spPr>
          <a:xfrm>
            <a:off x="459119" y="6205539"/>
            <a:ext cx="2743200" cy="365125"/>
          </a:xfrm>
        </p:spPr>
        <p:txBody>
          <a:bodyPr/>
          <a:lstStyle>
            <a:lvl1pPr>
              <a:defRPr/>
            </a:lvl1pPr>
          </a:lstStyle>
          <a:p>
            <a:pPr>
              <a:defRPr/>
            </a:pPr>
            <a:fld id="{90EB045D-CC78-4883-9145-466272C7FEAE}" type="datetime1">
              <a:rPr lang="en-ZA" altLang="en-US" smtClean="0"/>
              <a:pPr>
                <a:defRPr/>
              </a:pPr>
              <a:t>2020/10/26</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p:txBody>
          <a:bodyPr/>
          <a:lstStyle>
            <a:lvl1pPr>
              <a:defRPr sz="900"/>
            </a:lvl1pPr>
          </a:lstStyle>
          <a:p>
            <a:pPr>
              <a:defRPr/>
            </a:pPr>
            <a:fld id="{0771AC7C-942F-450F-AE9F-48ABDBD49A1A}" type="slidenum">
              <a:rPr lang="en-US" altLang="en-US"/>
              <a:pPr>
                <a:defRPr/>
              </a:pPr>
              <a:t>‹#›</a:t>
            </a:fld>
            <a:endParaRPr lang="en-US" altLang="en-US" dirty="0"/>
          </a:p>
        </p:txBody>
      </p:sp>
      <p:sp>
        <p:nvSpPr>
          <p:cNvPr id="7" name="Text Placeholder 8"/>
          <p:cNvSpPr txBox="1">
            <a:spLocks/>
          </p:cNvSpPr>
          <p:nvPr userDrawn="1"/>
        </p:nvSpPr>
        <p:spPr>
          <a:xfrm>
            <a:off x="99285" y="4747395"/>
            <a:ext cx="3462867" cy="444500"/>
          </a:xfrm>
          <a:prstGeom prst="rect">
            <a:avLst/>
          </a:prstGeom>
        </p:spPr>
        <p:txBody>
          <a:bodyPr vert="horz" lIns="68580" tIns="34290" rIns="68580" bIns="3429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1400" b="1" kern="1200">
                <a:solidFill>
                  <a:schemeClr val="bg1"/>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endParaRPr kumimoji="0" lang="en-ZA" sz="1050" b="1" i="0" u="none" strike="noStrike" kern="1200" cap="none" spc="0" normalizeH="0" baseline="0" noProof="0" dirty="0">
              <a:ln>
                <a:noFill/>
              </a:ln>
              <a:solidFill>
                <a:srgbClr val="005D28"/>
              </a:solidFill>
              <a:effectLst/>
              <a:uLnTx/>
              <a:uFillTx/>
              <a:latin typeface="Arial" panose="020B0604020202020204" pitchFamily="34" charset="0"/>
              <a:cs typeface="Arial" panose="020B0604020202020204" pitchFamily="34" charset="0"/>
            </a:endParaRPr>
          </a:p>
        </p:txBody>
      </p:sp>
      <p:sp>
        <p:nvSpPr>
          <p:cNvPr id="8" name="Text Placeholder 8"/>
          <p:cNvSpPr txBox="1">
            <a:spLocks/>
          </p:cNvSpPr>
          <p:nvPr userDrawn="1"/>
        </p:nvSpPr>
        <p:spPr>
          <a:xfrm>
            <a:off x="-17099" y="4581128"/>
            <a:ext cx="3462867" cy="444500"/>
          </a:xfrm>
          <a:prstGeom prst="rect">
            <a:avLst/>
          </a:prstGeom>
        </p:spPr>
        <p:txBody>
          <a:bodyPr vert="horz" lIns="68580" tIns="34290" rIns="68580" bIns="3429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1400" b="1" kern="1200">
                <a:solidFill>
                  <a:schemeClr val="bg1"/>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a:pPr>
            <a:endParaRPr kumimoji="0" lang="en-ZA" sz="1050" b="1" i="0" u="none" strike="noStrike" kern="1200" cap="none" spc="0" normalizeH="0" baseline="0" noProof="0" dirty="0">
              <a:ln>
                <a:noFill/>
              </a:ln>
              <a:solidFill>
                <a:sysClr val="window" lastClr="FFFFFF"/>
              </a:solidFill>
              <a:effectLst>
                <a:outerShdw blurRad="38100" dist="38100" dir="2700000" algn="tl">
                  <a:srgbClr val="000000">
                    <a:alpha val="43137"/>
                  </a:srgbClr>
                </a:outerShdw>
              </a:effectLst>
              <a:uLnTx/>
              <a:uFillTx/>
              <a:latin typeface="Arial" panose="020B0604020202020204" pitchFamily="34" charset="0"/>
              <a:cs typeface="Arial" panose="020B0604020202020204" pitchFamily="34" charset="0"/>
            </a:endParaRPr>
          </a:p>
        </p:txBody>
      </p:sp>
      <p:sp>
        <p:nvSpPr>
          <p:cNvPr id="10" name="Content Placeholder 9"/>
          <p:cNvSpPr>
            <a:spLocks noGrp="1"/>
          </p:cNvSpPr>
          <p:nvPr>
            <p:ph sz="quarter" idx="13" hasCustomPrompt="1"/>
          </p:nvPr>
        </p:nvSpPr>
        <p:spPr>
          <a:xfrm>
            <a:off x="9196" y="4717119"/>
            <a:ext cx="4550635" cy="448816"/>
          </a:xfrm>
        </p:spPr>
        <p:txBody>
          <a:bodyPr anchor="ctr"/>
          <a:lstStyle>
            <a:lvl1pPr marL="0" indent="0" algn="ctr">
              <a:buNone/>
              <a:defRPr sz="1050" b="1">
                <a:solidFill>
                  <a:srgbClr val="005D28"/>
                </a:solidFill>
                <a:latin typeface="Arial" panose="020B0604020202020204" pitchFamily="34" charset="0"/>
                <a:cs typeface="Arial" panose="020B0604020202020204" pitchFamily="34" charset="0"/>
              </a:defRPr>
            </a:lvl1pPr>
            <a:lvl2pPr marL="257175" indent="0">
              <a:buNone/>
              <a:defRPr/>
            </a:lvl2pPr>
            <a:lvl3pPr marL="514350" indent="0">
              <a:buNone/>
              <a:defRPr/>
            </a:lvl3pPr>
            <a:lvl4pPr marL="771525" indent="0">
              <a:buNone/>
              <a:defRPr/>
            </a:lvl4pPr>
            <a:lvl5pPr marL="1028700" indent="0">
              <a:buNone/>
              <a:defRPr/>
            </a:lvl5pPr>
          </a:lstStyle>
          <a:p>
            <a:pPr lvl="0"/>
            <a:r>
              <a:rPr lang="en-US" dirty="0"/>
              <a:t>Click to enter Date</a:t>
            </a:r>
            <a:endParaRPr lang="en-ZA" dirty="0"/>
          </a:p>
        </p:txBody>
      </p:sp>
    </p:spTree>
    <p:extLst>
      <p:ext uri="{BB962C8B-B14F-4D97-AF65-F5344CB8AC3E}">
        <p14:creationId xmlns:p14="http://schemas.microsoft.com/office/powerpoint/2010/main" xmlns="" val="34492415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hank You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79E219C6-9DCD-4B25-8045-661A28C93840}" type="datetime1">
              <a:rPr lang="en-US" altLang="en-US" smtClean="0"/>
              <a:pPr>
                <a:defRPr/>
              </a:pPr>
              <a:t>10/26/2020</a:t>
            </a:fld>
            <a:endParaRPr lang="en-US" altLang="en-US" dirty="0"/>
          </a:p>
        </p:txBody>
      </p:sp>
      <p:sp>
        <p:nvSpPr>
          <p:cNvPr id="4" name="Footer Placeholder 3"/>
          <p:cNvSpPr>
            <a:spLocks noGrp="1"/>
          </p:cNvSpPr>
          <p:nvPr>
            <p:ph type="ftr" sz="quarter" idx="11"/>
          </p:nvPr>
        </p:nvSpPr>
        <p:spPr/>
        <p:txBody>
          <a:bodyPr/>
          <a:lstStyle/>
          <a:p>
            <a:pPr>
              <a:defRPr/>
            </a:pPr>
            <a:endParaRPr lang="en-US" altLang="en-US" dirty="0"/>
          </a:p>
        </p:txBody>
      </p:sp>
      <p:sp>
        <p:nvSpPr>
          <p:cNvPr id="17" name="TextBox 16"/>
          <p:cNvSpPr txBox="1"/>
          <p:nvPr userDrawn="1"/>
        </p:nvSpPr>
        <p:spPr>
          <a:xfrm>
            <a:off x="625624" y="3150840"/>
            <a:ext cx="5086333" cy="523220"/>
          </a:xfrm>
          <a:prstGeom prst="rect">
            <a:avLst/>
          </a:prstGeom>
          <a:noFill/>
        </p:spPr>
        <p:txBody>
          <a:bodyPr wrap="square" rtlCol="0" anchor="ctr">
            <a:spAutoFit/>
          </a:bodyPr>
          <a:lstStyle/>
          <a:p>
            <a:pPr algn="ctr"/>
            <a:r>
              <a:rPr lang="en-ZA" sz="2800" b="1" dirty="0">
                <a:solidFill>
                  <a:srgbClr val="F9671C"/>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Thank You!</a:t>
            </a:r>
          </a:p>
        </p:txBody>
      </p:sp>
    </p:spTree>
    <p:extLst>
      <p:ext uri="{BB962C8B-B14F-4D97-AF65-F5344CB8AC3E}">
        <p14:creationId xmlns:p14="http://schemas.microsoft.com/office/powerpoint/2010/main" xmlns="" val="1613515581"/>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6E79ADE0-49DC-4A28-BF49-0BF9DC57B2D4}" type="datetime1">
              <a:rPr lang="en-ZA" smtClean="0"/>
              <a:pPr/>
              <a:t>2020/10/26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6B1AF27-859B-4FF8-B771-80D758C40D2B}" type="slidenum">
              <a:rPr lang="en-ZA" smtClean="0"/>
              <a:pPr/>
              <a:t>‹#›</a:t>
            </a:fld>
            <a:endParaRPr lang="en-ZA"/>
          </a:p>
        </p:txBody>
      </p:sp>
    </p:spTree>
    <p:extLst>
      <p:ext uri="{BB962C8B-B14F-4D97-AF65-F5344CB8AC3E}">
        <p14:creationId xmlns:p14="http://schemas.microsoft.com/office/powerpoint/2010/main" xmlns="" val="8567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16EDD9-D03B-4E0E-ABD5-FB6A87CEB21E}" type="datetime1">
              <a:rPr lang="en-ZA" smtClean="0"/>
              <a:pPr/>
              <a:t>2020/10/26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6B1AF27-859B-4FF8-B771-80D758C40D2B}" type="slidenum">
              <a:rPr lang="en-ZA" smtClean="0"/>
              <a:pPr/>
              <a:t>‹#›</a:t>
            </a:fld>
            <a:endParaRPr lang="en-ZA"/>
          </a:p>
        </p:txBody>
      </p:sp>
    </p:spTree>
    <p:extLst>
      <p:ext uri="{BB962C8B-B14F-4D97-AF65-F5344CB8AC3E}">
        <p14:creationId xmlns:p14="http://schemas.microsoft.com/office/powerpoint/2010/main" xmlns="" val="1934341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fld id="{3A820FD2-40B9-437A-84D6-B51013DB7CEC}" type="datetime1">
              <a:rPr lang="en-ZA" smtClean="0"/>
              <a:pPr/>
              <a:t>2020/10/26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26B1AF27-859B-4FF8-B771-80D758C40D2B}" type="slidenum">
              <a:rPr lang="en-ZA" smtClean="0"/>
              <a:pPr/>
              <a:t>‹#›</a:t>
            </a:fld>
            <a:endParaRPr lang="en-ZA"/>
          </a:p>
        </p:txBody>
      </p:sp>
    </p:spTree>
    <p:extLst>
      <p:ext uri="{BB962C8B-B14F-4D97-AF65-F5344CB8AC3E}">
        <p14:creationId xmlns:p14="http://schemas.microsoft.com/office/powerpoint/2010/main" xmlns="" val="42327317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fld id="{76612950-9FDF-4929-88F8-4F0C1FE64A5C}" type="datetime1">
              <a:rPr lang="en-ZA" smtClean="0"/>
              <a:pPr/>
              <a:t>2020/10/26</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26B1AF27-859B-4FF8-B771-80D758C40D2B}" type="slidenum">
              <a:rPr lang="en-ZA" smtClean="0"/>
              <a:pPr/>
              <a:t>‹#›</a:t>
            </a:fld>
            <a:endParaRPr lang="en-ZA"/>
          </a:p>
        </p:txBody>
      </p:sp>
    </p:spTree>
    <p:extLst>
      <p:ext uri="{BB962C8B-B14F-4D97-AF65-F5344CB8AC3E}">
        <p14:creationId xmlns:p14="http://schemas.microsoft.com/office/powerpoint/2010/main" xmlns="" val="1309176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16AAC371-C6CB-4F5F-AB07-E69E2EBDA0D7}" type="datetime1">
              <a:rPr lang="en-ZA" smtClean="0"/>
              <a:pPr/>
              <a:t>2020/10/26</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26B1AF27-859B-4FF8-B771-80D758C40D2B}" type="slidenum">
              <a:rPr lang="en-ZA" smtClean="0"/>
              <a:pPr/>
              <a:t>‹#›</a:t>
            </a:fld>
            <a:endParaRPr lang="en-ZA"/>
          </a:p>
        </p:txBody>
      </p:sp>
    </p:spTree>
    <p:extLst>
      <p:ext uri="{BB962C8B-B14F-4D97-AF65-F5344CB8AC3E}">
        <p14:creationId xmlns:p14="http://schemas.microsoft.com/office/powerpoint/2010/main" xmlns="" val="758798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2AEA66-94E9-42CB-97CA-97721DFDB0E2}" type="datetime1">
              <a:rPr lang="en-ZA" smtClean="0"/>
              <a:pPr/>
              <a:t>2020/10/26</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26B1AF27-859B-4FF8-B771-80D758C40D2B}" type="slidenum">
              <a:rPr lang="en-ZA" smtClean="0"/>
              <a:pPr/>
              <a:t>‹#›</a:t>
            </a:fld>
            <a:endParaRPr lang="en-ZA"/>
          </a:p>
        </p:txBody>
      </p:sp>
    </p:spTree>
    <p:extLst>
      <p:ext uri="{BB962C8B-B14F-4D97-AF65-F5344CB8AC3E}">
        <p14:creationId xmlns:p14="http://schemas.microsoft.com/office/powerpoint/2010/main" xmlns="" val="4113993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1A1B9D4-21CE-4D3D-A416-DC560DBC0E0A}" type="datetime1">
              <a:rPr lang="en-ZA" smtClean="0"/>
              <a:pPr/>
              <a:t>2020/10/26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26B1AF27-859B-4FF8-B771-80D758C40D2B}" type="slidenum">
              <a:rPr lang="en-ZA" smtClean="0"/>
              <a:pPr/>
              <a:t>‹#›</a:t>
            </a:fld>
            <a:endParaRPr lang="en-ZA"/>
          </a:p>
        </p:txBody>
      </p:sp>
    </p:spTree>
    <p:extLst>
      <p:ext uri="{BB962C8B-B14F-4D97-AF65-F5344CB8AC3E}">
        <p14:creationId xmlns:p14="http://schemas.microsoft.com/office/powerpoint/2010/main" xmlns="" val="2558872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AC08985-4D03-44E8-A084-91A322F83404}" type="datetime1">
              <a:rPr lang="en-ZA" smtClean="0"/>
              <a:pPr/>
              <a:t>2020/10/26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26B1AF27-859B-4FF8-B771-80D758C40D2B}" type="slidenum">
              <a:rPr lang="en-ZA" smtClean="0"/>
              <a:pPr/>
              <a:t>‹#›</a:t>
            </a:fld>
            <a:endParaRPr lang="en-ZA"/>
          </a:p>
        </p:txBody>
      </p:sp>
    </p:spTree>
    <p:extLst>
      <p:ext uri="{BB962C8B-B14F-4D97-AF65-F5344CB8AC3E}">
        <p14:creationId xmlns:p14="http://schemas.microsoft.com/office/powerpoint/2010/main" xmlns="" val="2203587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6BF36D-4BBF-4820-A055-62E602DF9473}" type="datetime1">
              <a:rPr lang="en-ZA" smtClean="0"/>
              <a:pPr/>
              <a:t>2020/10/26</a:t>
            </a:fld>
            <a:endParaRPr lang="en-Z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B1AF27-859B-4FF8-B771-80D758C40D2B}" type="slidenum">
              <a:rPr lang="en-ZA" smtClean="0"/>
              <a:pPr/>
              <a:t>‹#›</a:t>
            </a:fld>
            <a:endParaRPr lang="en-ZA"/>
          </a:p>
        </p:txBody>
      </p:sp>
    </p:spTree>
    <p:extLst>
      <p:ext uri="{BB962C8B-B14F-4D97-AF65-F5344CB8AC3E}">
        <p14:creationId xmlns:p14="http://schemas.microsoft.com/office/powerpoint/2010/main" xmlns="" val="5786331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5" r:id="rId12"/>
    <p:sldLayoutId id="2147483666" r:id="rId13"/>
    <p:sldLayoutId id="2147483667" r:id="rId14"/>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1511176" y="1804910"/>
            <a:ext cx="5802875" cy="1624090"/>
          </a:xfrm>
        </p:spPr>
        <p:txBody>
          <a:bodyPr>
            <a:normAutofit fontScale="90000"/>
          </a:bodyPr>
          <a:lstStyle/>
          <a:p>
            <a:r>
              <a:rPr lang="en-US" sz="3100" dirty="0"/>
              <a:t/>
            </a:r>
            <a:br>
              <a:rPr lang="en-US" sz="3100" dirty="0"/>
            </a:br>
            <a:r>
              <a:rPr lang="en-US" sz="3100" dirty="0"/>
              <a:t>STATE OF THE WESTRAND DM</a:t>
            </a:r>
            <a:br>
              <a:rPr lang="en-US" sz="3100" dirty="0"/>
            </a:br>
            <a:r>
              <a:rPr lang="en-US" sz="3100" dirty="0"/>
              <a:t/>
            </a:r>
            <a:br>
              <a:rPr lang="en-US" sz="3100" dirty="0"/>
            </a:br>
            <a:r>
              <a:rPr lang="en-US" sz="3100" dirty="0"/>
              <a:t>COGTA PERSPECTIVE</a:t>
            </a:r>
            <a:r>
              <a:rPr lang="en-US" sz="2000" dirty="0"/>
              <a:t/>
            </a:r>
            <a:br>
              <a:rPr lang="en-US" sz="2000" dirty="0"/>
            </a:br>
            <a:r>
              <a:rPr lang="en-US" sz="2000" dirty="0"/>
              <a:t/>
            </a:r>
            <a:br>
              <a:rPr lang="en-US" sz="2000" dirty="0"/>
            </a:br>
            <a:r>
              <a:rPr lang="en-US" sz="2000" dirty="0"/>
              <a:t/>
            </a:r>
            <a:br>
              <a:rPr lang="en-US" sz="2000" dirty="0"/>
            </a:br>
            <a:r>
              <a:rPr lang="en-US" dirty="0"/>
              <a:t/>
            </a:r>
            <a:br>
              <a:rPr lang="en-US" dirty="0"/>
            </a:br>
            <a:r>
              <a:rPr lang="en-US" dirty="0"/>
              <a:t/>
            </a:r>
            <a:br>
              <a:rPr lang="en-US" dirty="0"/>
            </a:br>
            <a:endParaRPr lang="en-ZA" dirty="0"/>
          </a:p>
        </p:txBody>
      </p:sp>
      <p:sp>
        <p:nvSpPr>
          <p:cNvPr id="2" name="Slide Number Placeholder 1"/>
          <p:cNvSpPr>
            <a:spLocks noGrp="1"/>
          </p:cNvSpPr>
          <p:nvPr>
            <p:ph type="sldNum" sz="quarter" idx="12"/>
          </p:nvPr>
        </p:nvSpPr>
        <p:spPr/>
        <p:txBody>
          <a:bodyPr/>
          <a:lstStyle/>
          <a:p>
            <a:pPr>
              <a:defRPr/>
            </a:pPr>
            <a:fld id="{0771AC7C-942F-450F-AE9F-48ABDBD49A1A}" type="slidenum">
              <a:rPr lang="en-US" altLang="en-US" smtClean="0"/>
              <a:pPr>
                <a:defRPr/>
              </a:pPr>
              <a:t>1</a:t>
            </a:fld>
            <a:endParaRPr lang="en-US" altLang="en-US" dirty="0"/>
          </a:p>
        </p:txBody>
      </p:sp>
      <p:sp>
        <p:nvSpPr>
          <p:cNvPr id="3" name="Rectangle 2">
            <a:extLst>
              <a:ext uri="{FF2B5EF4-FFF2-40B4-BE49-F238E27FC236}">
                <a16:creationId xmlns:a16="http://schemas.microsoft.com/office/drawing/2014/main" xmlns="" id="{1D4C0FF2-D7F4-4A0F-AC06-1C9E46CFF573}"/>
              </a:ext>
            </a:extLst>
          </p:cNvPr>
          <p:cNvSpPr/>
          <p:nvPr/>
        </p:nvSpPr>
        <p:spPr>
          <a:xfrm>
            <a:off x="1654785" y="3292055"/>
            <a:ext cx="6955815" cy="523220"/>
          </a:xfrm>
          <a:prstGeom prst="rect">
            <a:avLst/>
          </a:prstGeom>
        </p:spPr>
        <p:txBody>
          <a:bodyPr wrap="none">
            <a:spAutoFit/>
          </a:bodyPr>
          <a:lstStyle/>
          <a:p>
            <a:r>
              <a:rPr lang="en-US" sz="2800" b="1" dirty="0">
                <a:solidFill>
                  <a:schemeClr val="accent2"/>
                </a:solidFill>
              </a:rPr>
              <a:t>PRESENTING TO THE PORTFOLIO COMMITTEE</a:t>
            </a:r>
          </a:p>
        </p:txBody>
      </p:sp>
      <p:sp>
        <p:nvSpPr>
          <p:cNvPr id="6" name="Content Placeholder 8"/>
          <p:cNvSpPr txBox="1">
            <a:spLocks/>
          </p:cNvSpPr>
          <p:nvPr/>
        </p:nvSpPr>
        <p:spPr>
          <a:xfrm>
            <a:off x="3257047" y="4014658"/>
            <a:ext cx="3412976" cy="1071154"/>
          </a:xfrm>
          <a:prstGeom prst="rect">
            <a:avLst/>
          </a:prstGeom>
        </p:spPr>
        <p:txBody>
          <a:bodyPr vert="horz" lIns="91440" tIns="45720" rIns="91440" bIns="4572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050" b="1" kern="1200">
                <a:solidFill>
                  <a:srgbClr val="005D28"/>
                </a:solidFill>
                <a:latin typeface="Arial" panose="020B0604020202020204" pitchFamily="34" charset="0"/>
                <a:ea typeface="+mn-ea"/>
                <a:cs typeface="Arial" panose="020B0604020202020204" pitchFamily="34" charset="0"/>
              </a:defRPr>
            </a:lvl1pPr>
            <a:lvl2pPr marL="257175"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51435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771525"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0287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ZA" sz="1000" dirty="0" smtClean="0"/>
          </a:p>
          <a:p>
            <a:r>
              <a:rPr lang="en-US" sz="1600" dirty="0" smtClean="0"/>
              <a:t>Presenter:  Mr C Maduna</a:t>
            </a:r>
          </a:p>
          <a:p>
            <a:r>
              <a:rPr lang="en-US" sz="1600" dirty="0" smtClean="0"/>
              <a:t>Time: 09:00</a:t>
            </a:r>
          </a:p>
          <a:p>
            <a:r>
              <a:rPr lang="en-US" sz="1600" dirty="0" smtClean="0"/>
              <a:t>Date: 27 October 2020</a:t>
            </a:r>
          </a:p>
          <a:p>
            <a:r>
              <a:rPr lang="en-US" sz="1600" dirty="0" smtClean="0"/>
              <a:t>Virtual Meeting</a:t>
            </a:r>
          </a:p>
          <a:p>
            <a:endParaRPr lang="en-ZA" sz="1000" dirty="0"/>
          </a:p>
        </p:txBody>
      </p:sp>
    </p:spTree>
    <p:extLst>
      <p:ext uri="{BB962C8B-B14F-4D97-AF65-F5344CB8AC3E}">
        <p14:creationId xmlns:p14="http://schemas.microsoft.com/office/powerpoint/2010/main" xmlns="" val="397364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9178332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97470" y="890939"/>
            <a:ext cx="11797059" cy="5762110"/>
          </a:xfrm>
        </p:spPr>
        <p:txBody>
          <a:bodyPr>
            <a:normAutofit fontScale="77500" lnSpcReduction="20000"/>
          </a:bodyPr>
          <a:lstStyle/>
          <a:p>
            <a:pPr marL="285750" indent="-285750" algn="just">
              <a:lnSpc>
                <a:spcPct val="110000"/>
              </a:lnSpc>
              <a:spcBef>
                <a:spcPts val="600"/>
              </a:spcBef>
              <a:buFont typeface="Arial" panose="020B0604020202020204" pitchFamily="34" charset="0"/>
              <a:buChar char="•"/>
            </a:pPr>
            <a:endParaRPr lang="en-ZA" sz="1800" b="1" dirty="0">
              <a:latin typeface="Arial" panose="020B0604020202020204" pitchFamily="34" charset="0"/>
              <a:cs typeface="Arial" panose="020B0604020202020204" pitchFamily="34" charset="0"/>
            </a:endParaRPr>
          </a:p>
          <a:p>
            <a:pPr marL="342900" indent="-342900" algn="just">
              <a:lnSpc>
                <a:spcPct val="110000"/>
              </a:lnSpc>
              <a:spcBef>
                <a:spcPts val="600"/>
              </a:spcBef>
              <a:buFont typeface="Arial" panose="020B0604020202020204" pitchFamily="34" charset="0"/>
              <a:buChar char="•"/>
            </a:pPr>
            <a:r>
              <a:rPr lang="en-ZA" sz="2800" dirty="0">
                <a:latin typeface="Arial" panose="020B0604020202020204" pitchFamily="34" charset="0"/>
                <a:cs typeface="Arial" panose="020B0604020202020204" pitchFamily="34" charset="0"/>
              </a:rPr>
              <a:t>The municipality was part of municipalities that invested in the VBS </a:t>
            </a:r>
            <a:r>
              <a:rPr lang="en-ZA" sz="2800" i="1" dirty="0">
                <a:latin typeface="Arial" panose="020B0604020202020204" pitchFamily="34" charset="0"/>
                <a:cs typeface="Arial" panose="020B0604020202020204" pitchFamily="34" charset="0"/>
              </a:rPr>
              <a:t>(no impact on </a:t>
            </a:r>
            <a:r>
              <a:rPr lang="en-ZA" sz="2800" i="1" dirty="0" err="1">
                <a:latin typeface="Arial" panose="020B0604020202020204" pitchFamily="34" charset="0"/>
                <a:cs typeface="Arial" panose="020B0604020202020204" pitchFamily="34" charset="0"/>
              </a:rPr>
              <a:t>Westrand</a:t>
            </a:r>
            <a:r>
              <a:rPr lang="en-ZA" sz="2800" i="1" dirty="0">
                <a:latin typeface="Arial" panose="020B0604020202020204" pitchFamily="34" charset="0"/>
                <a:cs typeface="Arial" panose="020B0604020202020204" pitchFamily="34" charset="0"/>
              </a:rPr>
              <a:t> finances</a:t>
            </a:r>
            <a:r>
              <a:rPr lang="en-ZA" sz="2800" dirty="0">
                <a:latin typeface="Arial" panose="020B0604020202020204" pitchFamily="34" charset="0"/>
                <a:cs typeface="Arial" panose="020B0604020202020204" pitchFamily="34" charset="0"/>
              </a:rPr>
              <a:t>).</a:t>
            </a:r>
          </a:p>
          <a:p>
            <a:pPr marL="342900" indent="-342900" algn="just">
              <a:lnSpc>
                <a:spcPct val="110000"/>
              </a:lnSpc>
              <a:spcBef>
                <a:spcPts val="600"/>
              </a:spcBef>
              <a:buFont typeface="Arial" panose="020B0604020202020204" pitchFamily="34" charset="0"/>
              <a:buChar char="•"/>
            </a:pPr>
            <a:r>
              <a:rPr lang="en-US" sz="2800" dirty="0" err="1">
                <a:latin typeface="Arial" panose="020B0604020202020204" pitchFamily="34" charset="0"/>
                <a:cs typeface="Arial" panose="020B0604020202020204" pitchFamily="34" charset="0"/>
              </a:rPr>
              <a:t>Westrand</a:t>
            </a:r>
            <a:r>
              <a:rPr lang="en-US" sz="2800" dirty="0">
                <a:latin typeface="Arial" panose="020B0604020202020204" pitchFamily="34" charset="0"/>
                <a:cs typeface="Arial" panose="020B0604020202020204" pitchFamily="34" charset="0"/>
              </a:rPr>
              <a:t> performs two functions that are ordinarily local municipal functions </a:t>
            </a:r>
            <a:r>
              <a:rPr lang="en-US" sz="2800" i="1" dirty="0">
                <a:latin typeface="Arial" panose="020B0604020202020204" pitchFamily="34" charset="0"/>
                <a:cs typeface="Arial" panose="020B0604020202020204" pitchFamily="34" charset="0"/>
              </a:rPr>
              <a:t>(Fire and Health Services)</a:t>
            </a:r>
            <a:r>
              <a:rPr lang="en-US" sz="2800" dirty="0">
                <a:latin typeface="Arial" panose="020B0604020202020204" pitchFamily="34" charset="0"/>
                <a:cs typeface="Arial" panose="020B0604020202020204" pitchFamily="34" charset="0"/>
              </a:rPr>
              <a:t>, and </a:t>
            </a:r>
            <a:r>
              <a:rPr lang="en-US" sz="2800" dirty="0">
                <a:solidFill>
                  <a:schemeClr val="accent2">
                    <a:lumMod val="75000"/>
                  </a:schemeClr>
                </a:solidFill>
                <a:latin typeface="Arial" panose="020B0604020202020204" pitchFamily="34" charset="0"/>
                <a:cs typeface="Arial" panose="020B0604020202020204" pitchFamily="34" charset="0"/>
              </a:rPr>
              <a:t>at the center of their financial challenges</a:t>
            </a:r>
            <a:r>
              <a:rPr lang="en-US" sz="2800" dirty="0">
                <a:latin typeface="Arial" panose="020B0604020202020204" pitchFamily="34" charset="0"/>
                <a:cs typeface="Arial" panose="020B0604020202020204" pitchFamily="34" charset="0"/>
              </a:rPr>
              <a:t>.</a:t>
            </a:r>
          </a:p>
          <a:p>
            <a:pPr marL="342900" indent="-342900" algn="just">
              <a:lnSpc>
                <a:spcPct val="110000"/>
              </a:lnSpc>
              <a:spcBef>
                <a:spcPts val="600"/>
              </a:spcBef>
              <a:buFont typeface="Arial" panose="020B0604020202020204" pitchFamily="34" charset="0"/>
              <a:buChar char="•"/>
            </a:pPr>
            <a:r>
              <a:rPr lang="en-US" sz="2800" dirty="0">
                <a:latin typeface="Arial" panose="020B0604020202020204" pitchFamily="34" charset="0"/>
                <a:cs typeface="Arial" panose="020B0604020202020204" pitchFamily="34" charset="0"/>
              </a:rPr>
              <a:t>The </a:t>
            </a:r>
            <a:r>
              <a:rPr lang="en-US" sz="2800" dirty="0" err="1">
                <a:latin typeface="Arial" panose="020B0604020202020204" pitchFamily="34" charset="0"/>
                <a:cs typeface="Arial" panose="020B0604020202020204" pitchFamily="34" charset="0"/>
              </a:rPr>
              <a:t>Westrand</a:t>
            </a:r>
            <a:r>
              <a:rPr lang="en-US" sz="2800" dirty="0">
                <a:latin typeface="Arial" panose="020B0604020202020204" pitchFamily="34" charset="0"/>
                <a:cs typeface="Arial" panose="020B0604020202020204" pitchFamily="34" charset="0"/>
              </a:rPr>
              <a:t> took a proactive step and applied for a </a:t>
            </a:r>
            <a:r>
              <a:rPr lang="en-US" sz="2800" dirty="0">
                <a:solidFill>
                  <a:schemeClr val="accent2">
                    <a:lumMod val="75000"/>
                  </a:schemeClr>
                </a:solidFill>
                <a:latin typeface="Arial" panose="020B0604020202020204" pitchFamily="34" charset="0"/>
                <a:cs typeface="Arial" panose="020B0604020202020204" pitchFamily="34" charset="0"/>
              </a:rPr>
              <a:t>Section </a:t>
            </a:r>
            <a:r>
              <a:rPr lang="en-US" sz="2800" i="1" dirty="0">
                <a:solidFill>
                  <a:schemeClr val="accent2">
                    <a:lumMod val="75000"/>
                  </a:schemeClr>
                </a:solidFill>
                <a:latin typeface="Arial" panose="020B0604020202020204" pitchFamily="34" charset="0"/>
                <a:cs typeface="Arial" panose="020B0604020202020204" pitchFamily="34" charset="0"/>
              </a:rPr>
              <a:t>135 (MFMA) </a:t>
            </a:r>
            <a:r>
              <a:rPr lang="en-US" sz="2800" dirty="0">
                <a:solidFill>
                  <a:schemeClr val="accent2">
                    <a:lumMod val="75000"/>
                  </a:schemeClr>
                </a:solidFill>
                <a:latin typeface="Arial" panose="020B0604020202020204" pitchFamily="34" charset="0"/>
                <a:cs typeface="Arial" panose="020B0604020202020204" pitchFamily="34" charset="0"/>
              </a:rPr>
              <a:t>Intervention </a:t>
            </a:r>
            <a:r>
              <a:rPr lang="en-US" sz="2800" i="1" dirty="0">
                <a:latin typeface="Arial" panose="020B0604020202020204" pitchFamily="34" charset="0"/>
                <a:cs typeface="Arial" panose="020B0604020202020204" pitchFamily="34" charset="0"/>
              </a:rPr>
              <a:t>(financial assistance) </a:t>
            </a:r>
            <a:r>
              <a:rPr lang="en-US" sz="2800" dirty="0">
                <a:latin typeface="Arial" panose="020B0604020202020204" pitchFamily="34" charset="0"/>
                <a:cs typeface="Arial" panose="020B0604020202020204" pitchFamily="34" charset="0"/>
              </a:rPr>
              <a:t>having appreciation of their financial challenges.</a:t>
            </a:r>
          </a:p>
          <a:p>
            <a:pPr marL="342900" indent="-342900" algn="just">
              <a:lnSpc>
                <a:spcPct val="110000"/>
              </a:lnSpc>
              <a:spcBef>
                <a:spcPts val="600"/>
              </a:spcBef>
              <a:buFont typeface="Arial" panose="020B0604020202020204" pitchFamily="34" charset="0"/>
              <a:buChar char="•"/>
            </a:pPr>
            <a:r>
              <a:rPr lang="en-US" sz="2800" dirty="0">
                <a:latin typeface="Arial" panose="020B0604020202020204" pitchFamily="34" charset="0"/>
                <a:cs typeface="Arial" panose="020B0604020202020204" pitchFamily="34" charset="0"/>
              </a:rPr>
              <a:t>The provincial </a:t>
            </a:r>
            <a:r>
              <a:rPr lang="en-US" sz="2800" dirty="0" err="1">
                <a:latin typeface="Arial" panose="020B0604020202020204" pitchFamily="34" charset="0"/>
                <a:cs typeface="Arial" panose="020B0604020202020204" pitchFamily="34" charset="0"/>
              </a:rPr>
              <a:t>Cogta</a:t>
            </a:r>
            <a:r>
              <a:rPr lang="en-US" sz="2800" dirty="0">
                <a:latin typeface="Arial" panose="020B0604020202020204" pitchFamily="34" charset="0"/>
                <a:cs typeface="Arial" panose="020B0604020202020204" pitchFamily="34" charset="0"/>
              </a:rPr>
              <a:t> had assisted the district financially, however that was </a:t>
            </a:r>
            <a:r>
              <a:rPr lang="en-US" sz="2800" dirty="0">
                <a:solidFill>
                  <a:schemeClr val="accent2">
                    <a:lumMod val="75000"/>
                  </a:schemeClr>
                </a:solidFill>
                <a:latin typeface="Arial" panose="020B0604020202020204" pitchFamily="34" charset="0"/>
                <a:cs typeface="Arial" panose="020B0604020202020204" pitchFamily="34" charset="0"/>
              </a:rPr>
              <a:t>unsustainable</a:t>
            </a:r>
            <a:r>
              <a:rPr lang="en-US" sz="2800" dirty="0">
                <a:latin typeface="Arial" panose="020B0604020202020204" pitchFamily="34" charset="0"/>
                <a:cs typeface="Arial" panose="020B0604020202020204" pitchFamily="34" charset="0"/>
              </a:rPr>
              <a:t>. </a:t>
            </a:r>
          </a:p>
          <a:p>
            <a:pPr marL="342900" indent="-342900" algn="just">
              <a:lnSpc>
                <a:spcPct val="110000"/>
              </a:lnSpc>
              <a:spcBef>
                <a:spcPts val="600"/>
              </a:spcBef>
              <a:buFont typeface="Arial" panose="020B0604020202020204" pitchFamily="34" charset="0"/>
              <a:buChar char="•"/>
            </a:pPr>
            <a:r>
              <a:rPr lang="en-US" sz="2800" dirty="0">
                <a:latin typeface="Arial" panose="020B0604020202020204" pitchFamily="34" charset="0"/>
                <a:cs typeface="Arial" panose="020B0604020202020204" pitchFamily="34" charset="0"/>
              </a:rPr>
              <a:t>In 2018 the escalating financial difficulties, manifested in </a:t>
            </a:r>
            <a:r>
              <a:rPr lang="en-US" sz="2800" dirty="0">
                <a:solidFill>
                  <a:schemeClr val="accent2">
                    <a:lumMod val="75000"/>
                  </a:schemeClr>
                </a:solidFill>
                <a:latin typeface="Arial" panose="020B0604020202020204" pitchFamily="34" charset="0"/>
                <a:cs typeface="Arial" panose="020B0604020202020204" pitchFamily="34" charset="0"/>
              </a:rPr>
              <a:t>difficulties to pay salaries</a:t>
            </a:r>
            <a:r>
              <a:rPr lang="en-US" sz="2800" dirty="0">
                <a:latin typeface="Arial" panose="020B0604020202020204" pitchFamily="34" charset="0"/>
                <a:cs typeface="Arial" panose="020B0604020202020204" pitchFamily="34" charset="0"/>
              </a:rPr>
              <a:t>.</a:t>
            </a:r>
          </a:p>
          <a:p>
            <a:pPr marL="342900" indent="-342900" algn="just">
              <a:lnSpc>
                <a:spcPct val="110000"/>
              </a:lnSpc>
              <a:spcBef>
                <a:spcPts val="600"/>
              </a:spcBef>
              <a:buFont typeface="Arial" panose="020B0604020202020204" pitchFamily="34" charset="0"/>
              <a:buChar char="•"/>
            </a:pPr>
            <a:r>
              <a:rPr lang="en-US" sz="2800" dirty="0">
                <a:latin typeface="Arial" panose="020B0604020202020204" pitchFamily="34" charset="0"/>
                <a:cs typeface="Arial" panose="020B0604020202020204" pitchFamily="34" charset="0"/>
              </a:rPr>
              <a:t>This led to a </a:t>
            </a:r>
            <a:r>
              <a:rPr lang="en-US" sz="2800" dirty="0" err="1">
                <a:latin typeface="Arial" panose="020B0604020202020204" pitchFamily="34" charset="0"/>
                <a:cs typeface="Arial" panose="020B0604020202020204" pitchFamily="34" charset="0"/>
              </a:rPr>
              <a:t>labour</a:t>
            </a:r>
            <a:r>
              <a:rPr lang="en-US" sz="2800" dirty="0">
                <a:latin typeface="Arial" panose="020B0604020202020204" pitchFamily="34" charset="0"/>
                <a:cs typeface="Arial" panose="020B0604020202020204" pitchFamily="34" charset="0"/>
              </a:rPr>
              <a:t> protest that brought the municipal services to a halt.</a:t>
            </a:r>
          </a:p>
          <a:p>
            <a:pPr marL="342900" indent="-342900" algn="just">
              <a:lnSpc>
                <a:spcPct val="110000"/>
              </a:lnSpc>
              <a:spcBef>
                <a:spcPts val="600"/>
              </a:spcBef>
              <a:buFont typeface="Arial" panose="020B0604020202020204" pitchFamily="34" charset="0"/>
              <a:buChar char="•"/>
            </a:pPr>
            <a:r>
              <a:rPr lang="en-US" sz="2800" dirty="0">
                <a:latin typeface="Arial" panose="020B0604020202020204" pitchFamily="34" charset="0"/>
                <a:cs typeface="Arial" panose="020B0604020202020204" pitchFamily="34" charset="0"/>
              </a:rPr>
              <a:t>National government </a:t>
            </a:r>
            <a:r>
              <a:rPr lang="en-US" sz="2800" i="1" dirty="0">
                <a:latin typeface="Arial" panose="020B0604020202020204" pitchFamily="34" charset="0"/>
                <a:cs typeface="Arial" panose="020B0604020202020204" pitchFamily="34" charset="0"/>
              </a:rPr>
              <a:t>(NT and CoGTA) </a:t>
            </a:r>
            <a:r>
              <a:rPr lang="en-US" sz="2800" dirty="0">
                <a:latin typeface="Arial" panose="020B0604020202020204" pitchFamily="34" charset="0"/>
                <a:cs typeface="Arial" panose="020B0604020202020204" pitchFamily="34" charset="0"/>
              </a:rPr>
              <a:t>were then engaged for financial assistance in the form of </a:t>
            </a:r>
            <a:r>
              <a:rPr lang="en-US" sz="2800" dirty="0">
                <a:solidFill>
                  <a:schemeClr val="accent2">
                    <a:lumMod val="75000"/>
                  </a:schemeClr>
                </a:solidFill>
                <a:latin typeface="Arial" panose="020B0604020202020204" pitchFamily="34" charset="0"/>
                <a:cs typeface="Arial" panose="020B0604020202020204" pitchFamily="34" charset="0"/>
              </a:rPr>
              <a:t>advance of their equitable share and the NT &amp; </a:t>
            </a:r>
            <a:r>
              <a:rPr lang="en-US" sz="2800" dirty="0" err="1">
                <a:solidFill>
                  <a:schemeClr val="accent2">
                    <a:lumMod val="75000"/>
                  </a:schemeClr>
                </a:solidFill>
                <a:latin typeface="Arial" panose="020B0604020202020204" pitchFamily="34" charset="0"/>
                <a:cs typeface="Arial" panose="020B0604020202020204" pitchFamily="34" charset="0"/>
              </a:rPr>
              <a:t>CoGTAs</a:t>
            </a:r>
            <a:r>
              <a:rPr lang="en-US" sz="2800" dirty="0">
                <a:solidFill>
                  <a:schemeClr val="accent2">
                    <a:lumMod val="75000"/>
                  </a:schemeClr>
                </a:solidFill>
                <a:latin typeface="Arial" panose="020B0604020202020204" pitchFamily="34" charset="0"/>
                <a:cs typeface="Arial" panose="020B0604020202020204" pitchFamily="34" charset="0"/>
              </a:rPr>
              <a:t> team conducted a quick assessment of the district’s finances</a:t>
            </a:r>
            <a:r>
              <a:rPr lang="en-US" sz="2800" dirty="0">
                <a:latin typeface="Arial" panose="020B0604020202020204" pitchFamily="34" charset="0"/>
                <a:cs typeface="Arial" panose="020B0604020202020204" pitchFamily="34" charset="0"/>
              </a:rPr>
              <a:t>.</a:t>
            </a:r>
          </a:p>
          <a:p>
            <a:pPr marL="342900" indent="-342900" algn="just">
              <a:lnSpc>
                <a:spcPct val="110000"/>
              </a:lnSpc>
              <a:spcBef>
                <a:spcPts val="600"/>
              </a:spcBef>
              <a:buFont typeface="Arial" panose="020B0604020202020204" pitchFamily="34" charset="0"/>
              <a:buChar char="•"/>
            </a:pPr>
            <a:r>
              <a:rPr lang="en-US" sz="2800" dirty="0">
                <a:latin typeface="Arial" panose="020B0604020202020204" pitchFamily="34" charset="0"/>
                <a:cs typeface="Arial" panose="020B0604020202020204" pitchFamily="34" charset="0"/>
              </a:rPr>
              <a:t>On 14 November 2018, the province placed the municipality under Section 139(5) intervention, leading to the development of the MFRP.</a:t>
            </a:r>
            <a:endParaRPr lang="en-ZA" sz="2800" dirty="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endParaRPr lang="en-ZA" sz="2800" dirty="0">
              <a:latin typeface="Arial" panose="020B0604020202020204" pitchFamily="34" charset="0"/>
              <a:cs typeface="Arial" panose="020B0604020202020204" pitchFamily="34" charset="0"/>
            </a:endParaRPr>
          </a:p>
          <a:p>
            <a:pPr algn="l"/>
            <a:endParaRPr lang="en-Z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26B1AF27-859B-4FF8-B771-80D758C40D2B}" type="slidenum">
              <a:rPr lang="en-ZA" smtClean="0"/>
              <a:pPr/>
              <a:t>2</a:t>
            </a:fld>
            <a:endParaRPr lang="en-ZA"/>
          </a:p>
        </p:txBody>
      </p:sp>
      <p:pic>
        <p:nvPicPr>
          <p:cNvPr id="6" name="Picture 5">
            <a:extLst>
              <a:ext uri="{FF2B5EF4-FFF2-40B4-BE49-F238E27FC236}">
                <a16:creationId xmlns:a16="http://schemas.microsoft.com/office/drawing/2014/main" xmlns="" id="{F6892F01-4F75-46D6-8091-665958EFA643}"/>
              </a:ext>
            </a:extLst>
          </p:cNvPr>
          <p:cNvPicPr>
            <a:picLocks noChangeAspect="1"/>
          </p:cNvPicPr>
          <p:nvPr/>
        </p:nvPicPr>
        <p:blipFill>
          <a:blip r:embed="rId2"/>
          <a:stretch>
            <a:fillRect/>
          </a:stretch>
        </p:blipFill>
        <p:spPr>
          <a:xfrm>
            <a:off x="1974819" y="157700"/>
            <a:ext cx="9156986" cy="902286"/>
          </a:xfrm>
          <a:prstGeom prst="rect">
            <a:avLst/>
          </a:prstGeom>
        </p:spPr>
      </p:pic>
    </p:spTree>
    <p:extLst>
      <p:ext uri="{BB962C8B-B14F-4D97-AF65-F5344CB8AC3E}">
        <p14:creationId xmlns:p14="http://schemas.microsoft.com/office/powerpoint/2010/main" xmlns="" val="1571612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88687" y="713239"/>
            <a:ext cx="11582400" cy="6097139"/>
          </a:xfrm>
        </p:spPr>
        <p:txBody>
          <a:bodyPr>
            <a:noAutofit/>
          </a:bodyPr>
          <a:lstStyle/>
          <a:p>
            <a:pPr marL="285750" indent="-285750" algn="just">
              <a:lnSpc>
                <a:spcPct val="100000"/>
              </a:lnSpc>
              <a:spcBef>
                <a:spcPts val="0"/>
              </a:spcBef>
              <a:spcAft>
                <a:spcPts val="1200"/>
              </a:spcAft>
              <a:buFont typeface="Arial" panose="020B0604020202020204" pitchFamily="34" charset="0"/>
              <a:buChar char="•"/>
            </a:pPr>
            <a:r>
              <a:rPr lang="en-US" dirty="0"/>
              <a:t>Salaries of Councilors, were at grade five (5), whilst the municipality was at a lower grade </a:t>
            </a:r>
            <a:r>
              <a:rPr lang="en-US" i="1" dirty="0"/>
              <a:t>(contributing to financial challenges).</a:t>
            </a:r>
          </a:p>
          <a:p>
            <a:pPr marL="285750" indent="-285750" algn="just">
              <a:lnSpc>
                <a:spcPct val="100000"/>
              </a:lnSpc>
              <a:spcBef>
                <a:spcPts val="0"/>
              </a:spcBef>
              <a:spcAft>
                <a:spcPts val="1200"/>
              </a:spcAft>
              <a:buFont typeface="Arial" panose="020B0604020202020204" pitchFamily="34" charset="0"/>
              <a:buChar char="•"/>
            </a:pPr>
            <a:r>
              <a:rPr lang="en-US" dirty="0"/>
              <a:t>Amongst main challenges was the Powers and functions (Health and Fire Services),</a:t>
            </a:r>
            <a:r>
              <a:rPr lang="en-US" dirty="0">
                <a:solidFill>
                  <a:schemeClr val="accent2">
                    <a:lumMod val="75000"/>
                  </a:schemeClr>
                </a:solidFill>
              </a:rPr>
              <a:t> whose grant from NT is directed to local municipalities, </a:t>
            </a:r>
            <a:r>
              <a:rPr lang="en-US" dirty="0"/>
              <a:t>whilst the district is responsible for these functions, tied to this is the liability in terms of assets and employee salaries </a:t>
            </a:r>
            <a:r>
              <a:rPr lang="en-US" b="1" dirty="0">
                <a:solidFill>
                  <a:schemeClr val="accent2">
                    <a:lumMod val="75000"/>
                  </a:schemeClr>
                </a:solidFill>
              </a:rPr>
              <a:t>(appropriate funding of these?). </a:t>
            </a:r>
          </a:p>
          <a:p>
            <a:pPr marL="285750" indent="-285750" algn="just">
              <a:lnSpc>
                <a:spcPct val="100000"/>
              </a:lnSpc>
              <a:spcBef>
                <a:spcPts val="0"/>
              </a:spcBef>
              <a:spcAft>
                <a:spcPts val="1200"/>
              </a:spcAft>
              <a:buFont typeface="Arial" panose="020B0604020202020204" pitchFamily="34" charset="0"/>
              <a:buChar char="•"/>
            </a:pPr>
            <a:r>
              <a:rPr lang="en-US" dirty="0"/>
              <a:t>The cost of these functions is around R88 million per annum.</a:t>
            </a:r>
          </a:p>
          <a:p>
            <a:pPr marL="285750" indent="-285750" algn="just">
              <a:lnSpc>
                <a:spcPct val="100000"/>
              </a:lnSpc>
              <a:spcBef>
                <a:spcPts val="0"/>
              </a:spcBef>
              <a:spcAft>
                <a:spcPts val="1200"/>
              </a:spcAft>
              <a:buFont typeface="Arial" panose="020B0604020202020204" pitchFamily="34" charset="0"/>
              <a:buChar char="•"/>
            </a:pPr>
            <a:r>
              <a:rPr lang="en-US" dirty="0"/>
              <a:t>A series of meetings with locals were held, with a view to </a:t>
            </a:r>
            <a:r>
              <a:rPr lang="en-US" dirty="0">
                <a:solidFill>
                  <a:schemeClr val="accent2">
                    <a:lumMod val="75000"/>
                  </a:schemeClr>
                </a:solidFill>
              </a:rPr>
              <a:t>re-instating the two functions </a:t>
            </a:r>
            <a:r>
              <a:rPr lang="en-US" dirty="0"/>
              <a:t>(Health and Fire services) back to the locals.</a:t>
            </a:r>
          </a:p>
          <a:p>
            <a:pPr marL="285750" indent="-285750" algn="just">
              <a:lnSpc>
                <a:spcPct val="100000"/>
              </a:lnSpc>
              <a:spcBef>
                <a:spcPts val="0"/>
              </a:spcBef>
              <a:spcAft>
                <a:spcPts val="1200"/>
              </a:spcAft>
              <a:buFont typeface="Arial" panose="020B0604020202020204" pitchFamily="34" charset="0"/>
              <a:buChar char="•"/>
            </a:pPr>
            <a:r>
              <a:rPr lang="en-US" dirty="0"/>
              <a:t>However, the locals were not agreed to the proposal </a:t>
            </a:r>
          </a:p>
          <a:p>
            <a:pPr marL="285750" indent="-285750" algn="just">
              <a:lnSpc>
                <a:spcPct val="100000"/>
              </a:lnSpc>
              <a:spcBef>
                <a:spcPts val="0"/>
              </a:spcBef>
              <a:spcAft>
                <a:spcPts val="1200"/>
              </a:spcAft>
              <a:buFont typeface="Arial" panose="020B0604020202020204" pitchFamily="34" charset="0"/>
              <a:buChar char="•"/>
            </a:pPr>
            <a:r>
              <a:rPr lang="en-US" dirty="0"/>
              <a:t>The </a:t>
            </a:r>
            <a:r>
              <a:rPr lang="en-US" dirty="0">
                <a:solidFill>
                  <a:schemeClr val="accent2">
                    <a:lumMod val="75000"/>
                  </a:schemeClr>
                </a:solidFill>
              </a:rPr>
              <a:t>bloated structure, about 600 odd employees</a:t>
            </a:r>
            <a:r>
              <a:rPr lang="en-US" dirty="0"/>
              <a:t>, which is an anomaly for a district municipality and thus adding to the financial woes </a:t>
            </a:r>
            <a:r>
              <a:rPr lang="en-US" i="1" dirty="0"/>
              <a:t>(majority of whom are employees attached to the two functions).</a:t>
            </a:r>
          </a:p>
          <a:p>
            <a:pPr marL="285750" indent="-285750" algn="just">
              <a:lnSpc>
                <a:spcPct val="100000"/>
              </a:lnSpc>
              <a:spcBef>
                <a:spcPts val="0"/>
              </a:spcBef>
              <a:spcAft>
                <a:spcPts val="1200"/>
              </a:spcAft>
              <a:buFont typeface="Arial" panose="020B0604020202020204" pitchFamily="34" charset="0"/>
              <a:buChar char="•"/>
            </a:pPr>
            <a:r>
              <a:rPr lang="en-US" dirty="0"/>
              <a:t>The bulk of these problems remain even though the municipality is implementing a Financial Recovery Plan, especially the </a:t>
            </a:r>
            <a:r>
              <a:rPr lang="en-US" dirty="0">
                <a:solidFill>
                  <a:schemeClr val="accent2">
                    <a:lumMod val="75000"/>
                  </a:schemeClr>
                </a:solidFill>
              </a:rPr>
              <a:t>powers and functions</a:t>
            </a:r>
            <a:r>
              <a:rPr lang="en-US" dirty="0"/>
              <a:t> and the restructuring process which is ongoing</a:t>
            </a:r>
          </a:p>
          <a:p>
            <a:pPr marL="285750" indent="-285750" algn="just">
              <a:lnSpc>
                <a:spcPct val="100000"/>
              </a:lnSpc>
              <a:spcBef>
                <a:spcPts val="0"/>
              </a:spcBef>
              <a:spcAft>
                <a:spcPts val="1200"/>
              </a:spcAft>
              <a:buFont typeface="Arial" panose="020B0604020202020204" pitchFamily="34" charset="0"/>
              <a:buChar char="•"/>
            </a:pPr>
            <a:r>
              <a:rPr lang="en-US" dirty="0"/>
              <a:t>However, the powers and functions matter has been </a:t>
            </a:r>
            <a:r>
              <a:rPr lang="en-US" dirty="0">
                <a:solidFill>
                  <a:schemeClr val="accent2">
                    <a:lumMod val="75000"/>
                  </a:schemeClr>
                </a:solidFill>
              </a:rPr>
              <a:t>gaining attention with a small team </a:t>
            </a:r>
            <a:r>
              <a:rPr lang="en-US" dirty="0"/>
              <a:t>comprising of the three spheres now working on resolving this matter, alongside </a:t>
            </a:r>
            <a:r>
              <a:rPr lang="en-US" dirty="0">
                <a:solidFill>
                  <a:schemeClr val="accent2">
                    <a:lumMod val="75000"/>
                  </a:schemeClr>
                </a:solidFill>
              </a:rPr>
              <a:t>NT process.</a:t>
            </a:r>
            <a:endParaRPr lang="en-ZA" dirty="0">
              <a:solidFill>
                <a:schemeClr val="accent2">
                  <a:lumMod val="75000"/>
                </a:schemeClr>
              </a:solidFill>
            </a:endParaRPr>
          </a:p>
        </p:txBody>
      </p:sp>
      <p:sp>
        <p:nvSpPr>
          <p:cNvPr id="4" name="Text Placeholder 3"/>
          <p:cNvSpPr>
            <a:spLocks noGrp="1"/>
          </p:cNvSpPr>
          <p:nvPr>
            <p:ph type="body" sz="quarter" idx="13"/>
          </p:nvPr>
        </p:nvSpPr>
        <p:spPr>
          <a:xfrm>
            <a:off x="1173018" y="163958"/>
            <a:ext cx="9845964" cy="460378"/>
          </a:xfrm>
          <a:ln>
            <a:solidFill>
              <a:schemeClr val="accent2"/>
            </a:solidFill>
          </a:ln>
        </p:spPr>
        <p:txBody>
          <a:bodyPr/>
          <a:lstStyle/>
          <a:p>
            <a:r>
              <a:rPr lang="en-ZA" sz="2800" dirty="0">
                <a:solidFill>
                  <a:schemeClr val="accent2"/>
                </a:solidFill>
              </a:rPr>
              <a:t>GOVERNANCE AND ADMINISTRATION</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EFF4E0-09CF-465B-A129-0A4208E40038}" type="slidenum">
              <a:rPr kumimoji="0" lang="en-Z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ZA"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3" name="Rectangle 2"/>
          <p:cNvSpPr/>
          <p:nvPr/>
        </p:nvSpPr>
        <p:spPr>
          <a:xfrm>
            <a:off x="13132158" y="2189409"/>
            <a:ext cx="45719"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29277707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9658" y="1161143"/>
            <a:ext cx="11582400" cy="5957324"/>
          </a:xfrm>
        </p:spPr>
        <p:txBody>
          <a:bodyPr>
            <a:noAutofit/>
          </a:bodyPr>
          <a:lstStyle/>
          <a:p>
            <a:pPr marL="285750" indent="-285750" algn="just">
              <a:lnSpc>
                <a:spcPct val="100000"/>
              </a:lnSpc>
              <a:spcBef>
                <a:spcPts val="0"/>
              </a:spcBef>
              <a:spcAft>
                <a:spcPts val="1200"/>
              </a:spcAft>
              <a:buFont typeface="Arial" panose="020B0604020202020204" pitchFamily="34" charset="0"/>
              <a:buChar char="•"/>
            </a:pPr>
            <a:r>
              <a:rPr lang="en-US" dirty="0"/>
              <a:t>The project (introduced in 2014) was aimed to achieve the following:</a:t>
            </a:r>
          </a:p>
          <a:p>
            <a:pPr marL="685800" lvl="1" indent="-285750" algn="just">
              <a:lnSpc>
                <a:spcPct val="100000"/>
              </a:lnSpc>
              <a:spcBef>
                <a:spcPts val="0"/>
              </a:spcBef>
              <a:spcAft>
                <a:spcPts val="1200"/>
              </a:spcAft>
              <a:buFont typeface="Arial" panose="020B0604020202020204" pitchFamily="34" charset="0"/>
              <a:buChar char="•"/>
            </a:pPr>
            <a:r>
              <a:rPr lang="en-US" dirty="0">
                <a:solidFill>
                  <a:schemeClr val="accent2">
                    <a:lumMod val="75000"/>
                  </a:schemeClr>
                </a:solidFill>
              </a:rPr>
              <a:t>clarify municipal powers and functions </a:t>
            </a:r>
            <a:r>
              <a:rPr lang="en-US" dirty="0"/>
              <a:t>within the two-tier LG system; </a:t>
            </a:r>
          </a:p>
          <a:p>
            <a:pPr marL="685800" lvl="1" indent="-285750" algn="just">
              <a:lnSpc>
                <a:spcPct val="100000"/>
              </a:lnSpc>
              <a:spcBef>
                <a:spcPts val="0"/>
              </a:spcBef>
              <a:spcAft>
                <a:spcPts val="1200"/>
              </a:spcAft>
              <a:buFont typeface="Arial" panose="020B0604020202020204" pitchFamily="34" charset="0"/>
              <a:buChar char="•"/>
            </a:pPr>
            <a:r>
              <a:rPr lang="en-US" dirty="0" err="1"/>
              <a:t>stabilise</a:t>
            </a:r>
            <a:r>
              <a:rPr lang="en-US" dirty="0"/>
              <a:t> and better manage </a:t>
            </a:r>
            <a:r>
              <a:rPr lang="en-US" dirty="0">
                <a:solidFill>
                  <a:schemeClr val="accent2">
                    <a:lumMod val="75000"/>
                  </a:schemeClr>
                </a:solidFill>
              </a:rPr>
              <a:t>the environment for adjusting powers and functions</a:t>
            </a:r>
            <a:r>
              <a:rPr lang="en-US" dirty="0"/>
              <a:t>; and</a:t>
            </a:r>
          </a:p>
          <a:p>
            <a:pPr marL="685800" lvl="1" indent="-285750" algn="just">
              <a:lnSpc>
                <a:spcPct val="100000"/>
              </a:lnSpc>
              <a:spcBef>
                <a:spcPts val="0"/>
              </a:spcBef>
              <a:spcAft>
                <a:spcPts val="1200"/>
              </a:spcAft>
              <a:buFont typeface="Arial" panose="020B0604020202020204" pitchFamily="34" charset="0"/>
              <a:buChar char="•"/>
            </a:pPr>
            <a:r>
              <a:rPr lang="en-US" dirty="0"/>
              <a:t>better </a:t>
            </a:r>
            <a:r>
              <a:rPr lang="en-US" dirty="0">
                <a:solidFill>
                  <a:schemeClr val="accent2">
                    <a:lumMod val="75000"/>
                  </a:schemeClr>
                </a:solidFill>
              </a:rPr>
              <a:t>inform the LG funding </a:t>
            </a:r>
            <a:r>
              <a:rPr lang="en-US" dirty="0"/>
              <a:t>model.</a:t>
            </a:r>
          </a:p>
          <a:p>
            <a:pPr marL="285750" indent="-285750" algn="just">
              <a:lnSpc>
                <a:spcPct val="100000"/>
              </a:lnSpc>
              <a:spcBef>
                <a:spcPts val="0"/>
              </a:spcBef>
              <a:spcAft>
                <a:spcPts val="1200"/>
              </a:spcAft>
              <a:buFont typeface="Arial" panose="020B0604020202020204" pitchFamily="34" charset="0"/>
              <a:buChar char="•"/>
            </a:pPr>
            <a:r>
              <a:rPr lang="en-US" dirty="0"/>
              <a:t>The project noted that the powers and functions allocated to municipalities needed review for several reasons. </a:t>
            </a:r>
          </a:p>
          <a:p>
            <a:pPr marL="285750" indent="-285750" algn="just">
              <a:lnSpc>
                <a:spcPct val="100000"/>
              </a:lnSpc>
              <a:spcBef>
                <a:spcPts val="0"/>
              </a:spcBef>
              <a:spcAft>
                <a:spcPts val="1200"/>
              </a:spcAft>
              <a:buFont typeface="Arial" panose="020B0604020202020204" pitchFamily="34" charset="0"/>
              <a:buChar char="•"/>
            </a:pPr>
            <a:r>
              <a:rPr lang="en-US" dirty="0"/>
              <a:t>Firstly, the functions in the Municipal Structures Act, Section 84, are </a:t>
            </a:r>
            <a:r>
              <a:rPr lang="en-US" dirty="0">
                <a:solidFill>
                  <a:schemeClr val="accent2">
                    <a:lumMod val="75000"/>
                  </a:schemeClr>
                </a:solidFill>
              </a:rPr>
              <a:t>poorly defined and, in some cases, set up a split authority</a:t>
            </a:r>
            <a:r>
              <a:rPr lang="en-US" dirty="0"/>
              <a:t>, with districts and local municipalities sharing what should be a single function (firefighting and solid waste management are examples). </a:t>
            </a:r>
          </a:p>
          <a:p>
            <a:pPr marL="285750" indent="-285750" algn="just">
              <a:lnSpc>
                <a:spcPct val="100000"/>
              </a:lnSpc>
              <a:spcBef>
                <a:spcPts val="0"/>
              </a:spcBef>
              <a:spcAft>
                <a:spcPts val="1200"/>
              </a:spcAft>
              <a:buFont typeface="Arial" panose="020B0604020202020204" pitchFamily="34" charset="0"/>
              <a:buChar char="•"/>
            </a:pPr>
            <a:r>
              <a:rPr lang="en-US" dirty="0"/>
              <a:t>Secondly, there are some </a:t>
            </a:r>
            <a:r>
              <a:rPr lang="en-US" dirty="0">
                <a:solidFill>
                  <a:schemeClr val="accent2">
                    <a:lumMod val="75000"/>
                  </a:schemeClr>
                </a:solidFill>
              </a:rPr>
              <a:t>functions which their inclusion as district functions is inappropriate </a:t>
            </a:r>
            <a:r>
              <a:rPr lang="en-US" dirty="0"/>
              <a:t>(municipal public works, the receipt, allocation and the distribution of grants made to the district municipality, etc.).</a:t>
            </a:r>
          </a:p>
          <a:p>
            <a:pPr marL="285750" indent="-285750" algn="just">
              <a:lnSpc>
                <a:spcPct val="100000"/>
              </a:lnSpc>
              <a:spcBef>
                <a:spcPts val="0"/>
              </a:spcBef>
              <a:spcAft>
                <a:spcPts val="1200"/>
              </a:spcAft>
              <a:buFont typeface="Arial" panose="020B0604020202020204" pitchFamily="34" charset="0"/>
              <a:buChar char="•"/>
            </a:pPr>
            <a:r>
              <a:rPr lang="en-US" dirty="0"/>
              <a:t>Thirdly, some potentially major functions, municipal roads and electricity specifically, have only been taken up by districts to a minimal degree and this questions the merit of them continuing to be legislated as district functions.</a:t>
            </a:r>
          </a:p>
          <a:p>
            <a:pPr marL="285750" indent="-285750" algn="just">
              <a:lnSpc>
                <a:spcPct val="100000"/>
              </a:lnSpc>
              <a:spcBef>
                <a:spcPts val="0"/>
              </a:spcBef>
              <a:spcAft>
                <a:spcPts val="1200"/>
              </a:spcAft>
              <a:buFont typeface="Arial" panose="020B0604020202020204" pitchFamily="34" charset="0"/>
              <a:buChar char="•"/>
            </a:pPr>
            <a:endParaRPr lang="en-ZA" dirty="0">
              <a:solidFill>
                <a:schemeClr val="accent2">
                  <a:lumMod val="75000"/>
                </a:schemeClr>
              </a:solidFill>
            </a:endParaRPr>
          </a:p>
        </p:txBody>
      </p:sp>
      <p:sp>
        <p:nvSpPr>
          <p:cNvPr id="4" name="Text Placeholder 3"/>
          <p:cNvSpPr>
            <a:spLocks noGrp="1"/>
          </p:cNvSpPr>
          <p:nvPr>
            <p:ph type="body" sz="quarter" idx="13"/>
          </p:nvPr>
        </p:nvSpPr>
        <p:spPr>
          <a:xfrm>
            <a:off x="822035" y="136525"/>
            <a:ext cx="9845964" cy="1024618"/>
          </a:xfrm>
          <a:ln>
            <a:solidFill>
              <a:schemeClr val="accent2"/>
            </a:solidFill>
          </a:ln>
        </p:spPr>
        <p:txBody>
          <a:bodyPr/>
          <a:lstStyle/>
          <a:p>
            <a:r>
              <a:rPr lang="en-US" sz="2800" dirty="0">
                <a:solidFill>
                  <a:schemeClr val="accent2"/>
                </a:solidFill>
              </a:rPr>
              <a:t>RECONFIGURATION OF DISTRICT GOVERNMENT (RDG) PROJECT</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EFF4E0-09CF-465B-A129-0A4208E40038}" type="slidenum">
              <a:rPr kumimoji="0" lang="en-Z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ZA"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3" name="Rectangle 2"/>
          <p:cNvSpPr/>
          <p:nvPr/>
        </p:nvSpPr>
        <p:spPr>
          <a:xfrm>
            <a:off x="13132158" y="2189409"/>
            <a:ext cx="45719"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16486828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9658" y="1161143"/>
            <a:ext cx="11582400" cy="5957324"/>
          </a:xfrm>
        </p:spPr>
        <p:txBody>
          <a:bodyPr>
            <a:noAutofit/>
          </a:bodyPr>
          <a:lstStyle/>
          <a:p>
            <a:pPr marL="285750" indent="-285750" algn="just">
              <a:lnSpc>
                <a:spcPct val="100000"/>
              </a:lnSpc>
              <a:spcBef>
                <a:spcPts val="0"/>
              </a:spcBef>
              <a:spcAft>
                <a:spcPts val="1200"/>
              </a:spcAft>
              <a:buFont typeface="Arial" panose="020B0604020202020204" pitchFamily="34" charset="0"/>
              <a:buChar char="•"/>
            </a:pPr>
            <a:r>
              <a:rPr lang="en-US" b="1" dirty="0"/>
              <a:t>Review of sections 84 and 85 of the Municipal Structures Act, 1998:- </a:t>
            </a:r>
          </a:p>
          <a:p>
            <a:pPr marL="685800" lvl="1" indent="-285750" algn="just">
              <a:lnSpc>
                <a:spcPct val="100000"/>
              </a:lnSpc>
              <a:spcBef>
                <a:spcPts val="0"/>
              </a:spcBef>
              <a:spcAft>
                <a:spcPts val="1200"/>
              </a:spcAft>
              <a:buFont typeface="Arial" panose="020B0604020202020204" pitchFamily="34" charset="0"/>
              <a:buChar char="•"/>
            </a:pPr>
            <a:r>
              <a:rPr lang="en-US" dirty="0"/>
              <a:t>The review is aimed at the development of proposals on which functions could be </a:t>
            </a:r>
            <a:r>
              <a:rPr lang="en-US" dirty="0">
                <a:solidFill>
                  <a:schemeClr val="accent2">
                    <a:lumMod val="75000"/>
                  </a:schemeClr>
                </a:solidFill>
              </a:rPr>
              <a:t>grouped together as functional packages </a:t>
            </a:r>
            <a:r>
              <a:rPr lang="en-US" dirty="0"/>
              <a:t>for municipalities; which functions could be considered as </a:t>
            </a:r>
            <a:r>
              <a:rPr lang="en-US" dirty="0">
                <a:solidFill>
                  <a:schemeClr val="accent2">
                    <a:lumMod val="75000"/>
                  </a:schemeClr>
                </a:solidFill>
              </a:rPr>
              <a:t>stand-alone functions</a:t>
            </a:r>
            <a:r>
              <a:rPr lang="en-US" dirty="0"/>
              <a:t>; and which functions are </a:t>
            </a:r>
            <a:r>
              <a:rPr lang="en-US" dirty="0">
                <a:solidFill>
                  <a:schemeClr val="accent2">
                    <a:lumMod val="75000"/>
                  </a:schemeClr>
                </a:solidFill>
              </a:rPr>
              <a:t>deemed redundant</a:t>
            </a:r>
            <a:r>
              <a:rPr lang="en-US" dirty="0"/>
              <a:t> and not necessary to be legislated in terms of section 84(1) . </a:t>
            </a:r>
          </a:p>
          <a:p>
            <a:pPr marL="685800" lvl="1" indent="-285750" algn="just">
              <a:lnSpc>
                <a:spcPct val="100000"/>
              </a:lnSpc>
              <a:spcBef>
                <a:spcPts val="0"/>
              </a:spcBef>
              <a:spcAft>
                <a:spcPts val="1200"/>
              </a:spcAft>
              <a:buFont typeface="Arial" panose="020B0604020202020204" pitchFamily="34" charset="0"/>
              <a:buChar char="•"/>
            </a:pPr>
            <a:r>
              <a:rPr lang="en-US" dirty="0"/>
              <a:t>The review also explore whether </a:t>
            </a:r>
            <a:r>
              <a:rPr lang="en-US" dirty="0">
                <a:solidFill>
                  <a:schemeClr val="accent2">
                    <a:lumMod val="75000"/>
                  </a:schemeClr>
                </a:solidFill>
              </a:rPr>
              <a:t>separate functions for district and local municipalities </a:t>
            </a:r>
            <a:r>
              <a:rPr lang="en-US" dirty="0"/>
              <a:t>should be legislated and included in the Local Government: Municipal Structures act of 1998.</a:t>
            </a:r>
          </a:p>
          <a:p>
            <a:pPr marL="285750" indent="-285750" algn="just">
              <a:lnSpc>
                <a:spcPct val="100000"/>
              </a:lnSpc>
              <a:spcBef>
                <a:spcPts val="0"/>
              </a:spcBef>
              <a:spcAft>
                <a:spcPts val="1200"/>
              </a:spcAft>
              <a:buFont typeface="Arial" panose="020B0604020202020204" pitchFamily="34" charset="0"/>
              <a:buChar char="•"/>
            </a:pPr>
            <a:r>
              <a:rPr lang="en-US" b="1" dirty="0"/>
              <a:t>Draft Regulations as per Section 84(3) of the Municipal Structures Act, 1998:- </a:t>
            </a:r>
          </a:p>
          <a:p>
            <a:pPr marL="685800" lvl="1" indent="-285750" algn="just">
              <a:lnSpc>
                <a:spcPct val="100000"/>
              </a:lnSpc>
              <a:spcBef>
                <a:spcPts val="0"/>
              </a:spcBef>
              <a:spcAft>
                <a:spcPts val="1200"/>
              </a:spcAft>
              <a:buFont typeface="Arial" panose="020B0604020202020204" pitchFamily="34" charset="0"/>
              <a:buChar char="•"/>
            </a:pPr>
            <a:r>
              <a:rPr lang="en-US" dirty="0"/>
              <a:t>Regulations aimed at </a:t>
            </a:r>
            <a:r>
              <a:rPr lang="en-US" dirty="0">
                <a:solidFill>
                  <a:schemeClr val="accent2">
                    <a:lumMod val="75000"/>
                  </a:schemeClr>
                </a:solidFill>
              </a:rPr>
              <a:t>framing the </a:t>
            </a:r>
            <a:r>
              <a:rPr lang="en-US" dirty="0" err="1">
                <a:solidFill>
                  <a:schemeClr val="accent2">
                    <a:lumMod val="75000"/>
                  </a:schemeClr>
                </a:solidFill>
              </a:rPr>
              <a:t>authorisation</a:t>
            </a:r>
            <a:r>
              <a:rPr lang="en-US" dirty="0">
                <a:solidFill>
                  <a:schemeClr val="accent2">
                    <a:lumMod val="75000"/>
                  </a:schemeClr>
                </a:solidFill>
              </a:rPr>
              <a:t> and revocation process </a:t>
            </a:r>
            <a:r>
              <a:rPr lang="en-US" dirty="0"/>
              <a:t>of municipal powers and functions by CoGTA Minister will be produced for </a:t>
            </a:r>
            <a:r>
              <a:rPr lang="en-US" dirty="0" err="1"/>
              <a:t>gazetting</a:t>
            </a:r>
            <a:r>
              <a:rPr lang="en-US" dirty="0"/>
              <a:t> in the current 2020/21 financial year. </a:t>
            </a:r>
          </a:p>
          <a:p>
            <a:pPr marL="685800" lvl="1" indent="-285750" algn="just">
              <a:lnSpc>
                <a:spcPct val="100000"/>
              </a:lnSpc>
              <a:spcBef>
                <a:spcPts val="0"/>
              </a:spcBef>
              <a:spcAft>
                <a:spcPts val="1200"/>
              </a:spcAft>
              <a:buFont typeface="Arial" panose="020B0604020202020204" pitchFamily="34" charset="0"/>
              <a:buChar char="•"/>
            </a:pPr>
            <a:r>
              <a:rPr lang="en-US" dirty="0"/>
              <a:t>Currently no such process and Regulations exist as the last authorization process was undertaken in 2003.</a:t>
            </a:r>
          </a:p>
          <a:p>
            <a:pPr marL="285750" indent="-285750" algn="just">
              <a:lnSpc>
                <a:spcPct val="100000"/>
              </a:lnSpc>
              <a:spcBef>
                <a:spcPts val="0"/>
              </a:spcBef>
              <a:spcAft>
                <a:spcPts val="1200"/>
              </a:spcAft>
              <a:buFont typeface="Arial" panose="020B0604020202020204" pitchFamily="34" charset="0"/>
              <a:buChar char="•"/>
            </a:pPr>
            <a:r>
              <a:rPr lang="en-US" dirty="0"/>
              <a:t>To </a:t>
            </a:r>
            <a:r>
              <a:rPr lang="en-US" dirty="0">
                <a:solidFill>
                  <a:schemeClr val="accent2">
                    <a:lumMod val="75000"/>
                  </a:schemeClr>
                </a:solidFill>
              </a:rPr>
              <a:t>appropriately fund services </a:t>
            </a:r>
            <a:r>
              <a:rPr lang="en-US" dirty="0"/>
              <a:t>under ‘Community Services’ component, there’s also policy work being undertaken by the NDMC on fire services.</a:t>
            </a:r>
            <a:endParaRPr lang="en-ZA" dirty="0"/>
          </a:p>
        </p:txBody>
      </p:sp>
      <p:sp>
        <p:nvSpPr>
          <p:cNvPr id="4" name="Text Placeholder 3"/>
          <p:cNvSpPr>
            <a:spLocks noGrp="1"/>
          </p:cNvSpPr>
          <p:nvPr>
            <p:ph type="body" sz="quarter" idx="13"/>
          </p:nvPr>
        </p:nvSpPr>
        <p:spPr>
          <a:xfrm>
            <a:off x="822035" y="136525"/>
            <a:ext cx="9845964" cy="1024618"/>
          </a:xfrm>
          <a:ln>
            <a:solidFill>
              <a:schemeClr val="accent2"/>
            </a:solidFill>
          </a:ln>
        </p:spPr>
        <p:txBody>
          <a:bodyPr/>
          <a:lstStyle/>
          <a:p>
            <a:r>
              <a:rPr lang="en-US" sz="2800" dirty="0">
                <a:solidFill>
                  <a:schemeClr val="accent2"/>
                </a:solidFill>
              </a:rPr>
              <a:t>CURRENT COGTA REFORM INITIATIVES</a:t>
            </a:r>
          </a:p>
          <a:p>
            <a:r>
              <a:rPr lang="en-US" sz="2000" dirty="0">
                <a:solidFill>
                  <a:schemeClr val="accent2"/>
                </a:solidFill>
              </a:rPr>
              <a:t>(Short to Medium Term)</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EFF4E0-09CF-465B-A129-0A4208E40038}" type="slidenum">
              <a:rPr kumimoji="0" lang="en-Z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ZA"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3" name="Rectangle 2"/>
          <p:cNvSpPr/>
          <p:nvPr/>
        </p:nvSpPr>
        <p:spPr>
          <a:xfrm>
            <a:off x="13132158" y="2189409"/>
            <a:ext cx="45719"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768074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9658" y="1161143"/>
            <a:ext cx="11582400" cy="5957324"/>
          </a:xfrm>
        </p:spPr>
        <p:txBody>
          <a:bodyPr>
            <a:noAutofit/>
          </a:bodyPr>
          <a:lstStyle/>
          <a:p>
            <a:pPr marL="285750" indent="-285750" algn="just">
              <a:lnSpc>
                <a:spcPct val="100000"/>
              </a:lnSpc>
              <a:spcBef>
                <a:spcPts val="0"/>
              </a:spcBef>
              <a:spcAft>
                <a:spcPts val="1200"/>
              </a:spcAft>
              <a:buFont typeface="Arial" panose="020B0604020202020204" pitchFamily="34" charset="0"/>
              <a:buChar char="•"/>
            </a:pPr>
            <a:r>
              <a:rPr lang="en-US" dirty="0"/>
              <a:t>Review of sections 84 and 85 of the Municipal Structures Act, 1998</a:t>
            </a:r>
          </a:p>
          <a:p>
            <a:pPr marL="285750" indent="-285750" algn="just">
              <a:lnSpc>
                <a:spcPct val="100000"/>
              </a:lnSpc>
              <a:spcBef>
                <a:spcPts val="0"/>
              </a:spcBef>
              <a:spcAft>
                <a:spcPts val="1200"/>
              </a:spcAft>
              <a:buFont typeface="Arial" panose="020B0604020202020204" pitchFamily="34" charset="0"/>
              <a:buChar char="•"/>
            </a:pPr>
            <a:r>
              <a:rPr lang="en-US" dirty="0"/>
              <a:t>Draft Regulations as per Section 84(3) of the Municipal Structures Act</a:t>
            </a:r>
            <a:r>
              <a:rPr lang="en-US"/>
              <a:t>, 1998</a:t>
            </a:r>
            <a:endParaRPr lang="en-US" dirty="0"/>
          </a:p>
          <a:p>
            <a:pPr marL="285750" indent="-285750" algn="just">
              <a:lnSpc>
                <a:spcPct val="100000"/>
              </a:lnSpc>
              <a:spcBef>
                <a:spcPts val="0"/>
              </a:spcBef>
              <a:spcAft>
                <a:spcPts val="1200"/>
              </a:spcAft>
              <a:buFont typeface="Arial" panose="020B0604020202020204" pitchFamily="34" charset="0"/>
              <a:buChar char="•"/>
            </a:pPr>
            <a:r>
              <a:rPr lang="en-US" dirty="0"/>
              <a:t>Rural Asset Management System (RRAMS) </a:t>
            </a:r>
            <a:r>
              <a:rPr lang="en-US" dirty="0" err="1"/>
              <a:t>programme</a:t>
            </a:r>
            <a:r>
              <a:rPr lang="en-US" dirty="0"/>
              <a:t> </a:t>
            </a:r>
          </a:p>
          <a:p>
            <a:pPr marL="685800" lvl="1" indent="-285750" algn="just">
              <a:lnSpc>
                <a:spcPct val="100000"/>
              </a:lnSpc>
              <a:spcBef>
                <a:spcPts val="0"/>
              </a:spcBef>
              <a:spcAft>
                <a:spcPts val="1200"/>
              </a:spcAft>
              <a:buFont typeface="Arial" panose="020B0604020202020204" pitchFamily="34" charset="0"/>
              <a:buChar char="•"/>
            </a:pPr>
            <a:r>
              <a:rPr lang="en-US" dirty="0"/>
              <a:t>visual conditions assessments, road asset inventory assessments and bridge condition assessments</a:t>
            </a:r>
          </a:p>
          <a:p>
            <a:pPr marL="285750" indent="-285750" algn="just">
              <a:lnSpc>
                <a:spcPct val="100000"/>
              </a:lnSpc>
              <a:spcBef>
                <a:spcPts val="0"/>
              </a:spcBef>
              <a:spcAft>
                <a:spcPts val="1200"/>
              </a:spcAft>
              <a:buFont typeface="Arial" panose="020B0604020202020204" pitchFamily="34" charset="0"/>
              <a:buChar char="•"/>
            </a:pPr>
            <a:r>
              <a:rPr lang="en-US" dirty="0"/>
              <a:t>Establishment of West Rand District Municipal Planning Tribunal in terms of SPLUMA</a:t>
            </a:r>
          </a:p>
          <a:p>
            <a:pPr marL="685800" lvl="1" indent="-285750" algn="just">
              <a:lnSpc>
                <a:spcPct val="100000"/>
              </a:lnSpc>
              <a:spcBef>
                <a:spcPts val="0"/>
              </a:spcBef>
              <a:spcAft>
                <a:spcPts val="1200"/>
              </a:spcAft>
              <a:buFont typeface="Arial" panose="020B0604020202020204" pitchFamily="34" charset="0"/>
              <a:buChar char="•"/>
            </a:pPr>
            <a:r>
              <a:rPr lang="en-US" dirty="0"/>
              <a:t>Facilitating the establishment of West Rand DMPT </a:t>
            </a:r>
          </a:p>
          <a:p>
            <a:pPr marL="685800" lvl="1" indent="-285750" algn="just">
              <a:lnSpc>
                <a:spcPct val="100000"/>
              </a:lnSpc>
              <a:spcBef>
                <a:spcPts val="0"/>
              </a:spcBef>
              <a:spcAft>
                <a:spcPts val="1200"/>
              </a:spcAft>
              <a:buFont typeface="Arial" panose="020B0604020202020204" pitchFamily="34" charset="0"/>
              <a:buChar char="•"/>
            </a:pPr>
            <a:endParaRPr lang="en-US" b="1" dirty="0"/>
          </a:p>
        </p:txBody>
      </p:sp>
      <p:sp>
        <p:nvSpPr>
          <p:cNvPr id="4" name="Text Placeholder 3"/>
          <p:cNvSpPr>
            <a:spLocks noGrp="1"/>
          </p:cNvSpPr>
          <p:nvPr>
            <p:ph type="body" sz="quarter" idx="13"/>
          </p:nvPr>
        </p:nvSpPr>
        <p:spPr>
          <a:xfrm>
            <a:off x="822035" y="136525"/>
            <a:ext cx="9845964" cy="1024618"/>
          </a:xfrm>
          <a:ln>
            <a:solidFill>
              <a:schemeClr val="accent2"/>
            </a:solidFill>
          </a:ln>
        </p:spPr>
        <p:txBody>
          <a:bodyPr/>
          <a:lstStyle/>
          <a:p>
            <a:r>
              <a:rPr lang="en-US" sz="2800" dirty="0">
                <a:solidFill>
                  <a:schemeClr val="accent2"/>
                </a:solidFill>
              </a:rPr>
              <a:t>CURRENT COGTA SUPPORT</a:t>
            </a:r>
            <a:endParaRPr lang="en-US" sz="2000" dirty="0">
              <a:solidFill>
                <a:schemeClr val="accent2"/>
              </a:solidFill>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EFF4E0-09CF-465B-A129-0A4208E40038}" type="slidenum">
              <a:rPr kumimoji="0" lang="en-Z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ZA"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3" name="Rectangle 2"/>
          <p:cNvSpPr/>
          <p:nvPr/>
        </p:nvSpPr>
        <p:spPr>
          <a:xfrm>
            <a:off x="13132158" y="2189409"/>
            <a:ext cx="45719"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42488460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9658" y="1161143"/>
            <a:ext cx="11582400" cy="5957324"/>
          </a:xfrm>
        </p:spPr>
        <p:txBody>
          <a:bodyPr>
            <a:noAutofit/>
          </a:bodyPr>
          <a:lstStyle/>
          <a:p>
            <a:pPr marL="285750" indent="-285750" algn="just">
              <a:lnSpc>
                <a:spcPct val="100000"/>
              </a:lnSpc>
              <a:spcBef>
                <a:spcPts val="0"/>
              </a:spcBef>
              <a:spcAft>
                <a:spcPts val="1200"/>
              </a:spcAft>
              <a:buFont typeface="Arial" panose="020B0604020202020204" pitchFamily="34" charset="0"/>
              <a:buChar char="•"/>
            </a:pPr>
            <a:r>
              <a:rPr lang="en-US" dirty="0"/>
              <a:t>The District/Metro </a:t>
            </a:r>
            <a:r>
              <a:rPr lang="en-US" dirty="0">
                <a:solidFill>
                  <a:schemeClr val="accent2">
                    <a:lumMod val="75000"/>
                  </a:schemeClr>
                </a:solidFill>
              </a:rPr>
              <a:t>spaces offer the appropriate scale </a:t>
            </a:r>
            <a:r>
              <a:rPr lang="en-US" dirty="0"/>
              <a:t>and arena for intergovernmental planning coordination;</a:t>
            </a:r>
          </a:p>
          <a:p>
            <a:pPr marL="285750" indent="-285750" algn="just">
              <a:lnSpc>
                <a:spcPct val="100000"/>
              </a:lnSpc>
              <a:spcBef>
                <a:spcPts val="0"/>
              </a:spcBef>
              <a:spcAft>
                <a:spcPts val="1200"/>
              </a:spcAft>
              <a:buFont typeface="Arial" panose="020B0604020202020204" pitchFamily="34" charset="0"/>
              <a:buChar char="•"/>
            </a:pPr>
            <a:r>
              <a:rPr lang="en-US" dirty="0"/>
              <a:t>District Model provides both an </a:t>
            </a:r>
            <a:r>
              <a:rPr lang="en-US" dirty="0">
                <a:solidFill>
                  <a:schemeClr val="accent2">
                    <a:lumMod val="75000"/>
                  </a:schemeClr>
                </a:solidFill>
              </a:rPr>
              <a:t>Institutional Approach and Territorial Approach </a:t>
            </a:r>
            <a:r>
              <a:rPr lang="en-US" dirty="0"/>
              <a:t>(geographic space) Focus;</a:t>
            </a:r>
          </a:p>
          <a:p>
            <a:pPr marL="285750" indent="-285750" algn="just">
              <a:lnSpc>
                <a:spcPct val="100000"/>
              </a:lnSpc>
              <a:spcBef>
                <a:spcPts val="0"/>
              </a:spcBef>
              <a:spcAft>
                <a:spcPts val="1200"/>
              </a:spcAft>
              <a:buFont typeface="Arial" panose="020B0604020202020204" pitchFamily="34" charset="0"/>
              <a:buChar char="•"/>
            </a:pPr>
            <a:r>
              <a:rPr lang="en-US" dirty="0"/>
              <a:t>Locate District geographic spaces as point of achieving country’s developmental outcomes and integration;</a:t>
            </a:r>
          </a:p>
          <a:p>
            <a:pPr marL="285750" indent="-285750" algn="just">
              <a:lnSpc>
                <a:spcPct val="100000"/>
              </a:lnSpc>
              <a:spcBef>
                <a:spcPts val="0"/>
              </a:spcBef>
              <a:spcAft>
                <a:spcPts val="1200"/>
              </a:spcAft>
              <a:buFont typeface="Arial" panose="020B0604020202020204" pitchFamily="34" charset="0"/>
              <a:buChar char="•"/>
            </a:pPr>
            <a:r>
              <a:rPr lang="en-US" dirty="0"/>
              <a:t>District state of development as </a:t>
            </a:r>
            <a:r>
              <a:rPr lang="en-US" dirty="0">
                <a:solidFill>
                  <a:schemeClr val="accent2">
                    <a:lumMod val="75000"/>
                  </a:schemeClr>
                </a:solidFill>
              </a:rPr>
              <a:t>baseline and unit of analysis</a:t>
            </a:r>
            <a:r>
              <a:rPr lang="en-US" dirty="0"/>
              <a:t> for informing all spheres of government plans and budgets;</a:t>
            </a:r>
          </a:p>
          <a:p>
            <a:pPr marL="285750" indent="-285750" algn="just">
              <a:lnSpc>
                <a:spcPct val="100000"/>
              </a:lnSpc>
              <a:spcBef>
                <a:spcPts val="0"/>
              </a:spcBef>
              <a:spcAft>
                <a:spcPts val="1200"/>
              </a:spcAft>
              <a:buFont typeface="Arial" panose="020B0604020202020204" pitchFamily="34" charset="0"/>
              <a:buChar char="•"/>
            </a:pPr>
            <a:r>
              <a:rPr lang="en-US" dirty="0"/>
              <a:t>The 44 Districts plus 8 Metros as developmental spaces (IGR Impact Zones) can be the strategic alignment platforms for all three spheres of government where One Plan for each space guides and directs all strategic investments and projects for transparent accountability;</a:t>
            </a:r>
          </a:p>
          <a:p>
            <a:pPr marL="285750" indent="-285750" algn="just">
              <a:lnSpc>
                <a:spcPct val="100000"/>
              </a:lnSpc>
              <a:spcBef>
                <a:spcPts val="0"/>
              </a:spcBef>
              <a:spcAft>
                <a:spcPts val="1200"/>
              </a:spcAft>
              <a:buFont typeface="Arial" panose="020B0604020202020204" pitchFamily="34" charset="0"/>
              <a:buChar char="•"/>
            </a:pPr>
            <a:r>
              <a:rPr lang="en-US" dirty="0"/>
              <a:t>District Municipalities will have a </a:t>
            </a:r>
            <a:r>
              <a:rPr lang="en-US" dirty="0">
                <a:solidFill>
                  <a:schemeClr val="accent2">
                    <a:lumMod val="75000"/>
                  </a:schemeClr>
                </a:solidFill>
              </a:rPr>
              <a:t>strong coordination role </a:t>
            </a:r>
            <a:r>
              <a:rPr lang="en-US" dirty="0"/>
              <a:t>as per section 83 of the Structures Act. DMs will therefore be </a:t>
            </a:r>
            <a:r>
              <a:rPr lang="en-US" dirty="0">
                <a:solidFill>
                  <a:schemeClr val="accent2">
                    <a:lumMod val="75000"/>
                  </a:schemeClr>
                </a:solidFill>
              </a:rPr>
              <a:t>one of the key coordinating structures </a:t>
            </a:r>
            <a:r>
              <a:rPr lang="en-US" dirty="0"/>
              <a:t>within the intergovernmental context.</a:t>
            </a:r>
          </a:p>
          <a:p>
            <a:pPr marL="285750" indent="-285750" algn="just">
              <a:lnSpc>
                <a:spcPct val="100000"/>
              </a:lnSpc>
              <a:spcBef>
                <a:spcPts val="0"/>
              </a:spcBef>
              <a:spcAft>
                <a:spcPts val="1200"/>
              </a:spcAft>
              <a:buFont typeface="Arial" panose="020B0604020202020204" pitchFamily="34" charset="0"/>
              <a:buChar char="•"/>
            </a:pPr>
            <a:endParaRPr lang="en-ZA" dirty="0">
              <a:solidFill>
                <a:schemeClr val="accent2">
                  <a:lumMod val="75000"/>
                </a:schemeClr>
              </a:solidFill>
            </a:endParaRPr>
          </a:p>
        </p:txBody>
      </p:sp>
      <p:sp>
        <p:nvSpPr>
          <p:cNvPr id="4" name="Text Placeholder 3"/>
          <p:cNvSpPr>
            <a:spLocks noGrp="1"/>
          </p:cNvSpPr>
          <p:nvPr>
            <p:ph type="body" sz="quarter" idx="13"/>
          </p:nvPr>
        </p:nvSpPr>
        <p:spPr>
          <a:xfrm>
            <a:off x="822035" y="136525"/>
            <a:ext cx="9845964" cy="806010"/>
          </a:xfrm>
          <a:ln>
            <a:solidFill>
              <a:schemeClr val="accent2"/>
            </a:solidFill>
          </a:ln>
        </p:spPr>
        <p:txBody>
          <a:bodyPr/>
          <a:lstStyle/>
          <a:p>
            <a:r>
              <a:rPr lang="en-US" sz="2800" dirty="0">
                <a:solidFill>
                  <a:schemeClr val="accent2"/>
                </a:solidFill>
              </a:rPr>
              <a:t>DISTRICT ROLE IN THE DDM </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EFF4E0-09CF-465B-A129-0A4208E40038}" type="slidenum">
              <a:rPr kumimoji="0" lang="en-Z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ZA"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3" name="Rectangle 2"/>
          <p:cNvSpPr/>
          <p:nvPr/>
        </p:nvSpPr>
        <p:spPr>
          <a:xfrm>
            <a:off x="13132158" y="2189409"/>
            <a:ext cx="45719"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32662611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43122"/>
            <a:ext cx="11582400" cy="5957324"/>
          </a:xfrm>
        </p:spPr>
        <p:txBody>
          <a:bodyPr>
            <a:noAutofit/>
          </a:bodyPr>
          <a:lstStyle/>
          <a:p>
            <a:pPr marL="285750" indent="-285750" algn="just">
              <a:lnSpc>
                <a:spcPct val="100000"/>
              </a:lnSpc>
              <a:spcBef>
                <a:spcPts val="0"/>
              </a:spcBef>
              <a:spcAft>
                <a:spcPts val="600"/>
              </a:spcAft>
              <a:buFont typeface="Arial" panose="020B0604020202020204" pitchFamily="34" charset="0"/>
              <a:buChar char="•"/>
            </a:pPr>
            <a:r>
              <a:rPr lang="en-US" dirty="0"/>
              <a:t>In the process of engaging extensively with all stakeholders on the DDM profile and the opportunities already emerging out of the district profile analysis.</a:t>
            </a:r>
          </a:p>
          <a:p>
            <a:pPr marL="285750" indent="-285750" algn="just">
              <a:lnSpc>
                <a:spcPct val="100000"/>
              </a:lnSpc>
              <a:spcBef>
                <a:spcPts val="0"/>
              </a:spcBef>
              <a:spcAft>
                <a:spcPts val="600"/>
              </a:spcAft>
              <a:buFont typeface="Arial" panose="020B0604020202020204" pitchFamily="34" charset="0"/>
              <a:buChar char="•"/>
            </a:pPr>
            <a:r>
              <a:rPr lang="en-US" dirty="0"/>
              <a:t>The interventions in infrastructure and economic investment will resolve the declining mining/economy and boost employment.</a:t>
            </a:r>
          </a:p>
          <a:p>
            <a:pPr marL="285750" indent="-285750" algn="just">
              <a:lnSpc>
                <a:spcPct val="100000"/>
              </a:lnSpc>
              <a:spcBef>
                <a:spcPts val="0"/>
              </a:spcBef>
              <a:spcAft>
                <a:spcPts val="600"/>
              </a:spcAft>
              <a:buFont typeface="Arial" panose="020B0604020202020204" pitchFamily="34" charset="0"/>
              <a:buChar char="•"/>
            </a:pPr>
            <a:r>
              <a:rPr lang="en-US" dirty="0"/>
              <a:t>Several catalytic projects already identified:</a:t>
            </a:r>
          </a:p>
          <a:p>
            <a:pPr marL="685800" lvl="1" indent="-285750" algn="just">
              <a:lnSpc>
                <a:spcPct val="100000"/>
              </a:lnSpc>
              <a:spcBef>
                <a:spcPts val="0"/>
              </a:spcBef>
              <a:spcAft>
                <a:spcPts val="600"/>
              </a:spcAft>
              <a:buFont typeface="Arial" panose="020B0604020202020204" pitchFamily="34" charset="0"/>
              <a:buChar char="•"/>
            </a:pPr>
            <a:r>
              <a:rPr lang="en-US" dirty="0"/>
              <a:t>The expansion of </a:t>
            </a:r>
            <a:r>
              <a:rPr lang="en-US" dirty="0" err="1"/>
              <a:t>Busmark</a:t>
            </a:r>
            <a:r>
              <a:rPr lang="en-US" dirty="0"/>
              <a:t> bus manufacturing plant</a:t>
            </a:r>
          </a:p>
          <a:p>
            <a:pPr marL="685800" lvl="1" indent="-285750" algn="just">
              <a:lnSpc>
                <a:spcPct val="100000"/>
              </a:lnSpc>
              <a:spcBef>
                <a:spcPts val="0"/>
              </a:spcBef>
              <a:spcAft>
                <a:spcPts val="600"/>
              </a:spcAft>
              <a:buFont typeface="Arial" panose="020B0604020202020204" pitchFamily="34" charset="0"/>
              <a:buChar char="•"/>
            </a:pPr>
            <a:r>
              <a:rPr lang="en-US" dirty="0"/>
              <a:t>The Lanseria Airport expansion and the new Lanseria City Development (SONA)</a:t>
            </a:r>
          </a:p>
          <a:p>
            <a:pPr marL="685800" lvl="1" indent="-285750" algn="just">
              <a:lnSpc>
                <a:spcPct val="100000"/>
              </a:lnSpc>
              <a:spcBef>
                <a:spcPts val="0"/>
              </a:spcBef>
              <a:spcAft>
                <a:spcPts val="600"/>
              </a:spcAft>
              <a:buFont typeface="Arial" panose="020B0604020202020204" pitchFamily="34" charset="0"/>
              <a:buChar char="•"/>
            </a:pPr>
            <a:r>
              <a:rPr lang="en-US" dirty="0"/>
              <a:t>The </a:t>
            </a:r>
            <a:r>
              <a:rPr lang="en-US" dirty="0" err="1"/>
              <a:t>Agro</a:t>
            </a:r>
            <a:r>
              <a:rPr lang="en-US" dirty="0"/>
              <a:t>-processing Mega Park &amp; Logistics Hub on the N12 highway and other private sector mega projects</a:t>
            </a:r>
          </a:p>
          <a:p>
            <a:pPr marL="400050" lvl="1" indent="0" algn="just">
              <a:lnSpc>
                <a:spcPct val="100000"/>
              </a:lnSpc>
              <a:spcBef>
                <a:spcPts val="0"/>
              </a:spcBef>
              <a:spcAft>
                <a:spcPts val="600"/>
              </a:spcAft>
              <a:buNone/>
            </a:pPr>
            <a:endParaRPr lang="en-US" dirty="0"/>
          </a:p>
          <a:p>
            <a:pPr marL="285750" indent="-285750" algn="just">
              <a:lnSpc>
                <a:spcPct val="100000"/>
              </a:lnSpc>
              <a:spcBef>
                <a:spcPts val="0"/>
              </a:spcBef>
              <a:spcAft>
                <a:spcPts val="600"/>
              </a:spcAft>
              <a:buFont typeface="Arial" panose="020B0604020202020204" pitchFamily="34" charset="0"/>
              <a:buChar char="•"/>
            </a:pPr>
            <a:r>
              <a:rPr lang="en-US" dirty="0"/>
              <a:t>These will find expression through the process of the finalization of the District One Plan to resolve identified socio-economic challenges</a:t>
            </a:r>
          </a:p>
          <a:p>
            <a:pPr marL="285750" indent="-285750" algn="just">
              <a:lnSpc>
                <a:spcPct val="100000"/>
              </a:lnSpc>
              <a:spcBef>
                <a:spcPts val="0"/>
              </a:spcBef>
              <a:spcAft>
                <a:spcPts val="1200"/>
              </a:spcAft>
              <a:buFont typeface="Arial" panose="020B0604020202020204" pitchFamily="34" charset="0"/>
              <a:buChar char="•"/>
            </a:pPr>
            <a:endParaRPr lang="en-ZA" dirty="0">
              <a:solidFill>
                <a:schemeClr val="accent2">
                  <a:lumMod val="75000"/>
                </a:schemeClr>
              </a:solidFill>
            </a:endParaRPr>
          </a:p>
        </p:txBody>
      </p:sp>
      <p:sp>
        <p:nvSpPr>
          <p:cNvPr id="4" name="Text Placeholder 3"/>
          <p:cNvSpPr>
            <a:spLocks noGrp="1"/>
          </p:cNvSpPr>
          <p:nvPr>
            <p:ph type="body" sz="quarter" idx="13"/>
          </p:nvPr>
        </p:nvSpPr>
        <p:spPr>
          <a:xfrm>
            <a:off x="851063" y="325210"/>
            <a:ext cx="9845964" cy="758002"/>
          </a:xfrm>
          <a:ln>
            <a:solidFill>
              <a:schemeClr val="accent2"/>
            </a:solidFill>
          </a:ln>
        </p:spPr>
        <p:txBody>
          <a:bodyPr/>
          <a:lstStyle/>
          <a:p>
            <a:r>
              <a:rPr lang="en-US" sz="2800" dirty="0">
                <a:solidFill>
                  <a:schemeClr val="accent2"/>
                </a:solidFill>
              </a:rPr>
              <a:t>DDM </a:t>
            </a:r>
            <a:r>
              <a:rPr lang="en-US" sz="2800" dirty="0" smtClean="0">
                <a:solidFill>
                  <a:schemeClr val="accent2"/>
                </a:solidFill>
              </a:rPr>
              <a:t>PROGRESS</a:t>
            </a:r>
            <a:endParaRPr lang="en-US" sz="2800" dirty="0">
              <a:solidFill>
                <a:schemeClr val="accent2"/>
              </a:solidFill>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AEFF4E0-09CF-465B-A129-0A4208E40038}" type="slidenum">
              <a:rPr kumimoji="0" lang="en-Z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ZA"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3" name="Rectangle 2"/>
          <p:cNvSpPr/>
          <p:nvPr/>
        </p:nvSpPr>
        <p:spPr>
          <a:xfrm>
            <a:off x="13132158" y="2189409"/>
            <a:ext cx="45719"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29653408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33829" y="1322362"/>
            <a:ext cx="11393714" cy="5317133"/>
          </a:xfrm>
        </p:spPr>
        <p:txBody>
          <a:bodyPr>
            <a:normAutofit/>
          </a:bodyPr>
          <a:lstStyle/>
          <a:p>
            <a:pPr marL="342900" indent="-342900" algn="just" defTabSz="457200">
              <a:lnSpc>
                <a:spcPct val="120000"/>
              </a:lnSpc>
              <a:spcBef>
                <a:spcPts val="0"/>
              </a:spcBef>
              <a:buFont typeface="Arial" panose="020B0604020202020204" pitchFamily="34" charset="0"/>
              <a:buChar char="•"/>
              <a:defRPr/>
            </a:pPr>
            <a:r>
              <a:rPr lang="en-GB" sz="2800" dirty="0"/>
              <a:t>The district municipality should be supported in the interim to resolve the Powers and Functions matter.</a:t>
            </a:r>
          </a:p>
        </p:txBody>
      </p:sp>
      <p:sp>
        <p:nvSpPr>
          <p:cNvPr id="4" name="Text Placeholder 3"/>
          <p:cNvSpPr>
            <a:spLocks noGrp="1"/>
          </p:cNvSpPr>
          <p:nvPr>
            <p:ph type="body" sz="quarter" idx="13"/>
          </p:nvPr>
        </p:nvSpPr>
        <p:spPr>
          <a:xfrm>
            <a:off x="822036" y="213017"/>
            <a:ext cx="9845964" cy="898331"/>
          </a:xfrm>
          <a:ln>
            <a:solidFill>
              <a:schemeClr val="accent2"/>
            </a:solidFill>
          </a:ln>
        </p:spPr>
        <p:txBody>
          <a:bodyPr/>
          <a:lstStyle/>
          <a:p>
            <a:r>
              <a:rPr lang="en-ZA" sz="2800" dirty="0">
                <a:solidFill>
                  <a:schemeClr val="accent2"/>
                </a:solidFill>
              </a:rPr>
              <a:t>WAY FORWARD / CONCLUSION</a:t>
            </a:r>
            <a:r>
              <a:rPr lang="en-ZA" sz="2800" dirty="0"/>
              <a:t> </a:t>
            </a:r>
          </a:p>
        </p:txBody>
      </p:sp>
      <p:sp>
        <p:nvSpPr>
          <p:cNvPr id="5" name="Slide Number Placeholder 4"/>
          <p:cNvSpPr>
            <a:spLocks noGrp="1"/>
          </p:cNvSpPr>
          <p:nvPr>
            <p:ph type="sldNum" sz="quarter" idx="12"/>
          </p:nvPr>
        </p:nvSpPr>
        <p:spPr/>
        <p:txBody>
          <a:bodyPr/>
          <a:lstStyle/>
          <a:p>
            <a:fld id="{2AEFF4E0-09CF-465B-A129-0A4208E40038}" type="slidenum">
              <a:rPr lang="en-ZA" smtClean="0"/>
              <a:pPr/>
              <a:t>9</a:t>
            </a:fld>
            <a:endParaRPr lang="en-ZA"/>
          </a:p>
        </p:txBody>
      </p:sp>
      <p:sp>
        <p:nvSpPr>
          <p:cNvPr id="3" name="Rectangle 2"/>
          <p:cNvSpPr/>
          <p:nvPr/>
        </p:nvSpPr>
        <p:spPr>
          <a:xfrm>
            <a:off x="13132158" y="2189409"/>
            <a:ext cx="45719"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xmlns="" val="19279425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9805</TotalTime>
  <Words>1159</Words>
  <Application>Microsoft Office PowerPoint</Application>
  <PresentationFormat>Custom</PresentationFormat>
  <Paragraphs>85</Paragraphs>
  <Slides>10</Slides>
  <Notes>8</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 STATE OF THE WESTRAND DM  COGTA PERSPECTIVE     </vt:lpstr>
      <vt:lpstr>Slide 2</vt:lpstr>
      <vt:lpstr>Slide 3</vt:lpstr>
      <vt:lpstr>Slide 4</vt:lpstr>
      <vt:lpstr>Slide 5</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Dumisani Mngadi</dc:creator>
  <cp:lastModifiedBy>USER</cp:lastModifiedBy>
  <cp:revision>689</cp:revision>
  <cp:lastPrinted>2019-04-02T12:35:11Z</cp:lastPrinted>
  <dcterms:created xsi:type="dcterms:W3CDTF">2018-11-11T15:26:03Z</dcterms:created>
  <dcterms:modified xsi:type="dcterms:W3CDTF">2020-10-26T20:25:06Z</dcterms:modified>
</cp:coreProperties>
</file>