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68" r:id="rId3"/>
    <p:sldId id="269" r:id="rId4"/>
    <p:sldId id="271" r:id="rId5"/>
    <p:sldId id="272" r:id="rId6"/>
    <p:sldId id="274" r:id="rId7"/>
    <p:sldId id="270" r:id="rId8"/>
    <p:sldId id="273" r:id="rId9"/>
    <p:sldId id="275" r:id="rId10"/>
    <p:sldId id="278" r:id="rId11"/>
    <p:sldId id="276" r:id="rId12"/>
    <p:sldId id="264"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8819E"/>
    <a:srgbClr val="FE6945"/>
    <a:srgbClr val="4C5CF9"/>
    <a:srgbClr val="F7CFC2"/>
    <a:srgbClr val="FED4CB"/>
    <a:srgbClr val="F8DD4E"/>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611"/>
    <p:restoredTop sz="96327"/>
  </p:normalViewPr>
  <p:slideViewPr>
    <p:cSldViewPr snapToGrid="0" snapToObjects="1">
      <p:cViewPr>
        <p:scale>
          <a:sx n="86" d="100"/>
          <a:sy n="86" d="100"/>
        </p:scale>
        <p:origin x="-72" y="-3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3DCE5F7-8853-CB49-B0DD-9428A4229FCB}"/>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 xmlns:a16="http://schemas.microsoft.com/office/drawing/2014/main" id="{7D370FE3-98FC-0641-BDD0-BD506853324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 xmlns:a16="http://schemas.microsoft.com/office/drawing/2014/main" id="{B87EBC83-C88D-A043-8F5F-BD1D154060EF}"/>
              </a:ext>
            </a:extLst>
          </p:cNvPr>
          <p:cNvSpPr>
            <a:spLocks noGrp="1"/>
          </p:cNvSpPr>
          <p:nvPr>
            <p:ph type="dt" sz="half" idx="10"/>
          </p:nvPr>
        </p:nvSpPr>
        <p:spPr/>
        <p:txBody>
          <a:bodyPr/>
          <a:lstStyle/>
          <a:p>
            <a:fld id="{7DF7260C-4808-C34B-BE1D-F1699E7B63B0}" type="datetimeFigureOut">
              <a:rPr lang="en-US" smtClean="0"/>
              <a:pPr/>
              <a:t>10/23/2020</a:t>
            </a:fld>
            <a:endParaRPr lang="en-US"/>
          </a:p>
        </p:txBody>
      </p:sp>
      <p:sp>
        <p:nvSpPr>
          <p:cNvPr id="5" name="Footer Placeholder 4">
            <a:extLst>
              <a:ext uri="{FF2B5EF4-FFF2-40B4-BE49-F238E27FC236}">
                <a16:creationId xmlns="" xmlns:a16="http://schemas.microsoft.com/office/drawing/2014/main" id="{C921352E-7E81-2A44-ADA2-83F2A3C7E5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E3496A61-FF74-B048-8854-697FE9B666DD}"/>
              </a:ext>
            </a:extLst>
          </p:cNvPr>
          <p:cNvSpPr>
            <a:spLocks noGrp="1"/>
          </p:cNvSpPr>
          <p:nvPr>
            <p:ph type="sldNum" sz="quarter" idx="12"/>
          </p:nvPr>
        </p:nvSpPr>
        <p:spPr/>
        <p:txBody>
          <a:bodyPr/>
          <a:lstStyle/>
          <a:p>
            <a:fld id="{7F23CAB7-9D9D-3448-A2B5-457B193D2467}" type="slidenum">
              <a:rPr lang="en-US" smtClean="0"/>
              <a:pPr/>
              <a:t>‹#›</a:t>
            </a:fld>
            <a:endParaRPr lang="en-US"/>
          </a:p>
        </p:txBody>
      </p:sp>
    </p:spTree>
    <p:extLst>
      <p:ext uri="{BB962C8B-B14F-4D97-AF65-F5344CB8AC3E}">
        <p14:creationId xmlns:p14="http://schemas.microsoft.com/office/powerpoint/2010/main" xmlns="" val="36981725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18BAB80-49CC-404E-8A7F-229B29BDDE05}"/>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 xmlns:a16="http://schemas.microsoft.com/office/drawing/2014/main" id="{82D690E3-5344-A74C-8874-ADAF0073D81A}"/>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 xmlns:a16="http://schemas.microsoft.com/office/drawing/2014/main" id="{4A7E2A01-2146-AD40-8A59-A5499D39AF63}"/>
              </a:ext>
            </a:extLst>
          </p:cNvPr>
          <p:cNvSpPr>
            <a:spLocks noGrp="1"/>
          </p:cNvSpPr>
          <p:nvPr>
            <p:ph type="dt" sz="half" idx="10"/>
          </p:nvPr>
        </p:nvSpPr>
        <p:spPr/>
        <p:txBody>
          <a:bodyPr/>
          <a:lstStyle/>
          <a:p>
            <a:fld id="{7DF7260C-4808-C34B-BE1D-F1699E7B63B0}" type="datetimeFigureOut">
              <a:rPr lang="en-US" smtClean="0"/>
              <a:pPr/>
              <a:t>10/23/2020</a:t>
            </a:fld>
            <a:endParaRPr lang="en-US"/>
          </a:p>
        </p:txBody>
      </p:sp>
      <p:sp>
        <p:nvSpPr>
          <p:cNvPr id="5" name="Footer Placeholder 4">
            <a:extLst>
              <a:ext uri="{FF2B5EF4-FFF2-40B4-BE49-F238E27FC236}">
                <a16:creationId xmlns="" xmlns:a16="http://schemas.microsoft.com/office/drawing/2014/main" id="{679A1A1D-9FCE-FD48-BD44-026EE6A911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C2CCF215-2272-B946-8A57-4D1EBB665277}"/>
              </a:ext>
            </a:extLst>
          </p:cNvPr>
          <p:cNvSpPr>
            <a:spLocks noGrp="1"/>
          </p:cNvSpPr>
          <p:nvPr>
            <p:ph type="sldNum" sz="quarter" idx="12"/>
          </p:nvPr>
        </p:nvSpPr>
        <p:spPr/>
        <p:txBody>
          <a:bodyPr/>
          <a:lstStyle/>
          <a:p>
            <a:fld id="{7F23CAB7-9D9D-3448-A2B5-457B193D2467}" type="slidenum">
              <a:rPr lang="en-US" smtClean="0"/>
              <a:pPr/>
              <a:t>‹#›</a:t>
            </a:fld>
            <a:endParaRPr lang="en-US"/>
          </a:p>
        </p:txBody>
      </p:sp>
    </p:spTree>
    <p:extLst>
      <p:ext uri="{BB962C8B-B14F-4D97-AF65-F5344CB8AC3E}">
        <p14:creationId xmlns:p14="http://schemas.microsoft.com/office/powerpoint/2010/main" xmlns="" val="34469435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1C190EAC-6378-2C47-B799-E929B8043E85}"/>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 xmlns:a16="http://schemas.microsoft.com/office/drawing/2014/main" id="{3994FDB3-98E2-5042-A379-4AF45C72CF24}"/>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 xmlns:a16="http://schemas.microsoft.com/office/drawing/2014/main" id="{9EFB7144-CE84-B643-BD90-C9EBCA6B4CAE}"/>
              </a:ext>
            </a:extLst>
          </p:cNvPr>
          <p:cNvSpPr>
            <a:spLocks noGrp="1"/>
          </p:cNvSpPr>
          <p:nvPr>
            <p:ph type="dt" sz="half" idx="10"/>
          </p:nvPr>
        </p:nvSpPr>
        <p:spPr/>
        <p:txBody>
          <a:bodyPr/>
          <a:lstStyle/>
          <a:p>
            <a:fld id="{7DF7260C-4808-C34B-BE1D-F1699E7B63B0}" type="datetimeFigureOut">
              <a:rPr lang="en-US" smtClean="0"/>
              <a:pPr/>
              <a:t>10/23/2020</a:t>
            </a:fld>
            <a:endParaRPr lang="en-US"/>
          </a:p>
        </p:txBody>
      </p:sp>
      <p:sp>
        <p:nvSpPr>
          <p:cNvPr id="5" name="Footer Placeholder 4">
            <a:extLst>
              <a:ext uri="{FF2B5EF4-FFF2-40B4-BE49-F238E27FC236}">
                <a16:creationId xmlns="" xmlns:a16="http://schemas.microsoft.com/office/drawing/2014/main" id="{ECFB9FAD-31F4-4547-B751-97B30C0416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A5721CDF-41ED-5847-919F-9D15126BF221}"/>
              </a:ext>
            </a:extLst>
          </p:cNvPr>
          <p:cNvSpPr>
            <a:spLocks noGrp="1"/>
          </p:cNvSpPr>
          <p:nvPr>
            <p:ph type="sldNum" sz="quarter" idx="12"/>
          </p:nvPr>
        </p:nvSpPr>
        <p:spPr/>
        <p:txBody>
          <a:bodyPr/>
          <a:lstStyle/>
          <a:p>
            <a:fld id="{7F23CAB7-9D9D-3448-A2B5-457B193D2467}" type="slidenum">
              <a:rPr lang="en-US" smtClean="0"/>
              <a:pPr/>
              <a:t>‹#›</a:t>
            </a:fld>
            <a:endParaRPr lang="en-US"/>
          </a:p>
        </p:txBody>
      </p:sp>
    </p:spTree>
    <p:extLst>
      <p:ext uri="{BB962C8B-B14F-4D97-AF65-F5344CB8AC3E}">
        <p14:creationId xmlns:p14="http://schemas.microsoft.com/office/powerpoint/2010/main" xmlns="" val="8702478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B960B7F-C6E8-EA43-B873-F019F0C4220D}"/>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 xmlns:a16="http://schemas.microsoft.com/office/drawing/2014/main" id="{DED2CAFF-9290-0A44-A98C-1B754635C989}"/>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 xmlns:a16="http://schemas.microsoft.com/office/drawing/2014/main" id="{CC1BE9B0-80D6-FC40-8B51-00BC058B1D4D}"/>
              </a:ext>
            </a:extLst>
          </p:cNvPr>
          <p:cNvSpPr>
            <a:spLocks noGrp="1"/>
          </p:cNvSpPr>
          <p:nvPr>
            <p:ph type="dt" sz="half" idx="10"/>
          </p:nvPr>
        </p:nvSpPr>
        <p:spPr/>
        <p:txBody>
          <a:bodyPr/>
          <a:lstStyle/>
          <a:p>
            <a:fld id="{7DF7260C-4808-C34B-BE1D-F1699E7B63B0}" type="datetimeFigureOut">
              <a:rPr lang="en-US" smtClean="0"/>
              <a:pPr/>
              <a:t>10/23/2020</a:t>
            </a:fld>
            <a:endParaRPr lang="en-US"/>
          </a:p>
        </p:txBody>
      </p:sp>
      <p:sp>
        <p:nvSpPr>
          <p:cNvPr id="5" name="Footer Placeholder 4">
            <a:extLst>
              <a:ext uri="{FF2B5EF4-FFF2-40B4-BE49-F238E27FC236}">
                <a16:creationId xmlns="" xmlns:a16="http://schemas.microsoft.com/office/drawing/2014/main" id="{DC6698AD-0A74-C64D-9AC7-D873AF35C2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6AC1ADBD-0F2B-8B49-989E-C3FF05CB4509}"/>
              </a:ext>
            </a:extLst>
          </p:cNvPr>
          <p:cNvSpPr>
            <a:spLocks noGrp="1"/>
          </p:cNvSpPr>
          <p:nvPr>
            <p:ph type="sldNum" sz="quarter" idx="12"/>
          </p:nvPr>
        </p:nvSpPr>
        <p:spPr/>
        <p:txBody>
          <a:bodyPr/>
          <a:lstStyle/>
          <a:p>
            <a:fld id="{7F23CAB7-9D9D-3448-A2B5-457B193D2467}" type="slidenum">
              <a:rPr lang="en-US" smtClean="0"/>
              <a:pPr/>
              <a:t>‹#›</a:t>
            </a:fld>
            <a:endParaRPr lang="en-US"/>
          </a:p>
        </p:txBody>
      </p:sp>
    </p:spTree>
    <p:extLst>
      <p:ext uri="{BB962C8B-B14F-4D97-AF65-F5344CB8AC3E}">
        <p14:creationId xmlns:p14="http://schemas.microsoft.com/office/powerpoint/2010/main" xmlns="" val="614405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DAA8891-5E0D-E94B-89AC-EEE5826419D7}"/>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 xmlns:a16="http://schemas.microsoft.com/office/drawing/2014/main" id="{A45F3238-6287-1D45-B89B-865DE252A79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 xmlns:a16="http://schemas.microsoft.com/office/drawing/2014/main" id="{61E74640-AF49-2C43-8E08-96E38A0C2987}"/>
              </a:ext>
            </a:extLst>
          </p:cNvPr>
          <p:cNvSpPr>
            <a:spLocks noGrp="1"/>
          </p:cNvSpPr>
          <p:nvPr>
            <p:ph type="dt" sz="half" idx="10"/>
          </p:nvPr>
        </p:nvSpPr>
        <p:spPr/>
        <p:txBody>
          <a:bodyPr/>
          <a:lstStyle/>
          <a:p>
            <a:fld id="{7DF7260C-4808-C34B-BE1D-F1699E7B63B0}" type="datetimeFigureOut">
              <a:rPr lang="en-US" smtClean="0"/>
              <a:pPr/>
              <a:t>10/23/2020</a:t>
            </a:fld>
            <a:endParaRPr lang="en-US"/>
          </a:p>
        </p:txBody>
      </p:sp>
      <p:sp>
        <p:nvSpPr>
          <p:cNvPr id="5" name="Footer Placeholder 4">
            <a:extLst>
              <a:ext uri="{FF2B5EF4-FFF2-40B4-BE49-F238E27FC236}">
                <a16:creationId xmlns="" xmlns:a16="http://schemas.microsoft.com/office/drawing/2014/main" id="{04530FE2-6095-814C-9DCF-EBDCBD0000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CF691FF1-EC62-AD4F-A1D8-7BC47F836A5D}"/>
              </a:ext>
            </a:extLst>
          </p:cNvPr>
          <p:cNvSpPr>
            <a:spLocks noGrp="1"/>
          </p:cNvSpPr>
          <p:nvPr>
            <p:ph type="sldNum" sz="quarter" idx="12"/>
          </p:nvPr>
        </p:nvSpPr>
        <p:spPr/>
        <p:txBody>
          <a:bodyPr/>
          <a:lstStyle/>
          <a:p>
            <a:fld id="{7F23CAB7-9D9D-3448-A2B5-457B193D2467}" type="slidenum">
              <a:rPr lang="en-US" smtClean="0"/>
              <a:pPr/>
              <a:t>‹#›</a:t>
            </a:fld>
            <a:endParaRPr lang="en-US"/>
          </a:p>
        </p:txBody>
      </p:sp>
    </p:spTree>
    <p:extLst>
      <p:ext uri="{BB962C8B-B14F-4D97-AF65-F5344CB8AC3E}">
        <p14:creationId xmlns:p14="http://schemas.microsoft.com/office/powerpoint/2010/main" xmlns="" val="2492230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1803855-310F-F644-87C4-E117C96CAE96}"/>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 xmlns:a16="http://schemas.microsoft.com/office/drawing/2014/main" id="{C29662B1-D6F4-1749-BB1A-AE64905F6E36}"/>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 xmlns:a16="http://schemas.microsoft.com/office/drawing/2014/main" id="{87FC93BC-3649-1046-8CD9-5CA11E9D0B1B}"/>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 xmlns:a16="http://schemas.microsoft.com/office/drawing/2014/main" id="{B8C51C2E-128F-844E-9FA5-2CCDED43472D}"/>
              </a:ext>
            </a:extLst>
          </p:cNvPr>
          <p:cNvSpPr>
            <a:spLocks noGrp="1"/>
          </p:cNvSpPr>
          <p:nvPr>
            <p:ph type="dt" sz="half" idx="10"/>
          </p:nvPr>
        </p:nvSpPr>
        <p:spPr/>
        <p:txBody>
          <a:bodyPr/>
          <a:lstStyle/>
          <a:p>
            <a:fld id="{7DF7260C-4808-C34B-BE1D-F1699E7B63B0}" type="datetimeFigureOut">
              <a:rPr lang="en-US" smtClean="0"/>
              <a:pPr/>
              <a:t>10/23/2020</a:t>
            </a:fld>
            <a:endParaRPr lang="en-US"/>
          </a:p>
        </p:txBody>
      </p:sp>
      <p:sp>
        <p:nvSpPr>
          <p:cNvPr id="6" name="Footer Placeholder 5">
            <a:extLst>
              <a:ext uri="{FF2B5EF4-FFF2-40B4-BE49-F238E27FC236}">
                <a16:creationId xmlns="" xmlns:a16="http://schemas.microsoft.com/office/drawing/2014/main" id="{EC183ED4-0F9A-6C4B-B918-BAF7693C721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2A3F3C46-A7AD-2645-99F0-6D23DDD04CDE}"/>
              </a:ext>
            </a:extLst>
          </p:cNvPr>
          <p:cNvSpPr>
            <a:spLocks noGrp="1"/>
          </p:cNvSpPr>
          <p:nvPr>
            <p:ph type="sldNum" sz="quarter" idx="12"/>
          </p:nvPr>
        </p:nvSpPr>
        <p:spPr/>
        <p:txBody>
          <a:bodyPr/>
          <a:lstStyle/>
          <a:p>
            <a:fld id="{7F23CAB7-9D9D-3448-A2B5-457B193D2467}" type="slidenum">
              <a:rPr lang="en-US" smtClean="0"/>
              <a:pPr/>
              <a:t>‹#›</a:t>
            </a:fld>
            <a:endParaRPr lang="en-US"/>
          </a:p>
        </p:txBody>
      </p:sp>
    </p:spTree>
    <p:extLst>
      <p:ext uri="{BB962C8B-B14F-4D97-AF65-F5344CB8AC3E}">
        <p14:creationId xmlns:p14="http://schemas.microsoft.com/office/powerpoint/2010/main" xmlns="" val="2061240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300FFD3-8F48-3541-83A9-E8B00F1ACFCB}"/>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 xmlns:a16="http://schemas.microsoft.com/office/drawing/2014/main" id="{DE3EF9CA-9130-4B4C-B746-421A9332C4D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 xmlns:a16="http://schemas.microsoft.com/office/drawing/2014/main" id="{E54C7630-F96B-8C4F-9081-307CCB13E4E5}"/>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 xmlns:a16="http://schemas.microsoft.com/office/drawing/2014/main" id="{12649228-1E61-E341-B30D-FCBA5F42F49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 xmlns:a16="http://schemas.microsoft.com/office/drawing/2014/main" id="{81D9F594-3BFB-1548-953D-CCC5CDA7BB57}"/>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 xmlns:a16="http://schemas.microsoft.com/office/drawing/2014/main" id="{EF6C1CB7-C79C-9446-8103-124DED63AA33}"/>
              </a:ext>
            </a:extLst>
          </p:cNvPr>
          <p:cNvSpPr>
            <a:spLocks noGrp="1"/>
          </p:cNvSpPr>
          <p:nvPr>
            <p:ph type="dt" sz="half" idx="10"/>
          </p:nvPr>
        </p:nvSpPr>
        <p:spPr/>
        <p:txBody>
          <a:bodyPr/>
          <a:lstStyle/>
          <a:p>
            <a:fld id="{7DF7260C-4808-C34B-BE1D-F1699E7B63B0}" type="datetimeFigureOut">
              <a:rPr lang="en-US" smtClean="0"/>
              <a:pPr/>
              <a:t>10/23/2020</a:t>
            </a:fld>
            <a:endParaRPr lang="en-US"/>
          </a:p>
        </p:txBody>
      </p:sp>
      <p:sp>
        <p:nvSpPr>
          <p:cNvPr id="8" name="Footer Placeholder 7">
            <a:extLst>
              <a:ext uri="{FF2B5EF4-FFF2-40B4-BE49-F238E27FC236}">
                <a16:creationId xmlns="" xmlns:a16="http://schemas.microsoft.com/office/drawing/2014/main" id="{49431ABD-73F3-DB42-B89A-EEB389DC252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D2E61FB4-A9C3-C542-9958-123D339B6711}"/>
              </a:ext>
            </a:extLst>
          </p:cNvPr>
          <p:cNvSpPr>
            <a:spLocks noGrp="1"/>
          </p:cNvSpPr>
          <p:nvPr>
            <p:ph type="sldNum" sz="quarter" idx="12"/>
          </p:nvPr>
        </p:nvSpPr>
        <p:spPr/>
        <p:txBody>
          <a:bodyPr/>
          <a:lstStyle/>
          <a:p>
            <a:fld id="{7F23CAB7-9D9D-3448-A2B5-457B193D2467}" type="slidenum">
              <a:rPr lang="en-US" smtClean="0"/>
              <a:pPr/>
              <a:t>‹#›</a:t>
            </a:fld>
            <a:endParaRPr lang="en-US"/>
          </a:p>
        </p:txBody>
      </p:sp>
    </p:spTree>
    <p:extLst>
      <p:ext uri="{BB962C8B-B14F-4D97-AF65-F5344CB8AC3E}">
        <p14:creationId xmlns:p14="http://schemas.microsoft.com/office/powerpoint/2010/main" xmlns="" val="538033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D189158-B8FD-764A-A3EF-DBB917ADE53B}"/>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 xmlns:a16="http://schemas.microsoft.com/office/drawing/2014/main" id="{23036D88-8B31-D44E-8854-DAB88E97FB75}"/>
              </a:ext>
            </a:extLst>
          </p:cNvPr>
          <p:cNvSpPr>
            <a:spLocks noGrp="1"/>
          </p:cNvSpPr>
          <p:nvPr>
            <p:ph type="dt" sz="half" idx="10"/>
          </p:nvPr>
        </p:nvSpPr>
        <p:spPr/>
        <p:txBody>
          <a:bodyPr/>
          <a:lstStyle/>
          <a:p>
            <a:fld id="{7DF7260C-4808-C34B-BE1D-F1699E7B63B0}" type="datetimeFigureOut">
              <a:rPr lang="en-US" smtClean="0"/>
              <a:pPr/>
              <a:t>10/23/2020</a:t>
            </a:fld>
            <a:endParaRPr lang="en-US"/>
          </a:p>
        </p:txBody>
      </p:sp>
      <p:sp>
        <p:nvSpPr>
          <p:cNvPr id="4" name="Footer Placeholder 3">
            <a:extLst>
              <a:ext uri="{FF2B5EF4-FFF2-40B4-BE49-F238E27FC236}">
                <a16:creationId xmlns="" xmlns:a16="http://schemas.microsoft.com/office/drawing/2014/main" id="{96507A1B-5B27-7342-B2C6-16BC9D54E04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DAF99721-BA07-5A45-842A-7F833CF5A310}"/>
              </a:ext>
            </a:extLst>
          </p:cNvPr>
          <p:cNvSpPr>
            <a:spLocks noGrp="1"/>
          </p:cNvSpPr>
          <p:nvPr>
            <p:ph type="sldNum" sz="quarter" idx="12"/>
          </p:nvPr>
        </p:nvSpPr>
        <p:spPr/>
        <p:txBody>
          <a:bodyPr/>
          <a:lstStyle/>
          <a:p>
            <a:fld id="{7F23CAB7-9D9D-3448-A2B5-457B193D2467}" type="slidenum">
              <a:rPr lang="en-US" smtClean="0"/>
              <a:pPr/>
              <a:t>‹#›</a:t>
            </a:fld>
            <a:endParaRPr lang="en-US"/>
          </a:p>
        </p:txBody>
      </p:sp>
    </p:spTree>
    <p:extLst>
      <p:ext uri="{BB962C8B-B14F-4D97-AF65-F5344CB8AC3E}">
        <p14:creationId xmlns:p14="http://schemas.microsoft.com/office/powerpoint/2010/main" xmlns="" val="4105752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3DF5F9C7-1BD8-4F43-952D-CA2715B85D9F}"/>
              </a:ext>
            </a:extLst>
          </p:cNvPr>
          <p:cNvSpPr>
            <a:spLocks noGrp="1"/>
          </p:cNvSpPr>
          <p:nvPr>
            <p:ph type="dt" sz="half" idx="10"/>
          </p:nvPr>
        </p:nvSpPr>
        <p:spPr/>
        <p:txBody>
          <a:bodyPr/>
          <a:lstStyle/>
          <a:p>
            <a:fld id="{7DF7260C-4808-C34B-BE1D-F1699E7B63B0}" type="datetimeFigureOut">
              <a:rPr lang="en-US" smtClean="0"/>
              <a:pPr/>
              <a:t>10/23/2020</a:t>
            </a:fld>
            <a:endParaRPr lang="en-US"/>
          </a:p>
        </p:txBody>
      </p:sp>
      <p:sp>
        <p:nvSpPr>
          <p:cNvPr id="3" name="Footer Placeholder 2">
            <a:extLst>
              <a:ext uri="{FF2B5EF4-FFF2-40B4-BE49-F238E27FC236}">
                <a16:creationId xmlns="" xmlns:a16="http://schemas.microsoft.com/office/drawing/2014/main" id="{39BE0144-B06A-7B4B-A0E6-BBA0C9A679E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8C1A4B4D-6A71-4A40-A30D-EF7FB284B1E9}"/>
              </a:ext>
            </a:extLst>
          </p:cNvPr>
          <p:cNvSpPr>
            <a:spLocks noGrp="1"/>
          </p:cNvSpPr>
          <p:nvPr>
            <p:ph type="sldNum" sz="quarter" idx="12"/>
          </p:nvPr>
        </p:nvSpPr>
        <p:spPr/>
        <p:txBody>
          <a:bodyPr/>
          <a:lstStyle/>
          <a:p>
            <a:fld id="{7F23CAB7-9D9D-3448-A2B5-457B193D2467}" type="slidenum">
              <a:rPr lang="en-US" smtClean="0"/>
              <a:pPr/>
              <a:t>‹#›</a:t>
            </a:fld>
            <a:endParaRPr lang="en-US"/>
          </a:p>
        </p:txBody>
      </p:sp>
    </p:spTree>
    <p:extLst>
      <p:ext uri="{BB962C8B-B14F-4D97-AF65-F5344CB8AC3E}">
        <p14:creationId xmlns:p14="http://schemas.microsoft.com/office/powerpoint/2010/main" xmlns="" val="7981599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609EA64-9C8D-964E-8584-C3B418E49578}"/>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 xmlns:a16="http://schemas.microsoft.com/office/drawing/2014/main" id="{C31CB144-4A6C-C945-A412-340C0ED18A4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 xmlns:a16="http://schemas.microsoft.com/office/drawing/2014/main" id="{DDEE487C-2396-0445-A493-E01E6F0ADD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 xmlns:a16="http://schemas.microsoft.com/office/drawing/2014/main" id="{21D07892-F959-B544-9600-149660B10375}"/>
              </a:ext>
            </a:extLst>
          </p:cNvPr>
          <p:cNvSpPr>
            <a:spLocks noGrp="1"/>
          </p:cNvSpPr>
          <p:nvPr>
            <p:ph type="dt" sz="half" idx="10"/>
          </p:nvPr>
        </p:nvSpPr>
        <p:spPr/>
        <p:txBody>
          <a:bodyPr/>
          <a:lstStyle/>
          <a:p>
            <a:fld id="{7DF7260C-4808-C34B-BE1D-F1699E7B63B0}" type="datetimeFigureOut">
              <a:rPr lang="en-US" smtClean="0"/>
              <a:pPr/>
              <a:t>10/23/2020</a:t>
            </a:fld>
            <a:endParaRPr lang="en-US"/>
          </a:p>
        </p:txBody>
      </p:sp>
      <p:sp>
        <p:nvSpPr>
          <p:cNvPr id="6" name="Footer Placeholder 5">
            <a:extLst>
              <a:ext uri="{FF2B5EF4-FFF2-40B4-BE49-F238E27FC236}">
                <a16:creationId xmlns="" xmlns:a16="http://schemas.microsoft.com/office/drawing/2014/main" id="{F6093967-3D2A-4F47-BD87-311A03D1797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8B3C0262-C86D-8143-9112-327C3F9BAD89}"/>
              </a:ext>
            </a:extLst>
          </p:cNvPr>
          <p:cNvSpPr>
            <a:spLocks noGrp="1"/>
          </p:cNvSpPr>
          <p:nvPr>
            <p:ph type="sldNum" sz="quarter" idx="12"/>
          </p:nvPr>
        </p:nvSpPr>
        <p:spPr/>
        <p:txBody>
          <a:bodyPr/>
          <a:lstStyle/>
          <a:p>
            <a:fld id="{7F23CAB7-9D9D-3448-A2B5-457B193D2467}" type="slidenum">
              <a:rPr lang="en-US" smtClean="0"/>
              <a:pPr/>
              <a:t>‹#›</a:t>
            </a:fld>
            <a:endParaRPr lang="en-US"/>
          </a:p>
        </p:txBody>
      </p:sp>
    </p:spTree>
    <p:extLst>
      <p:ext uri="{BB962C8B-B14F-4D97-AF65-F5344CB8AC3E}">
        <p14:creationId xmlns:p14="http://schemas.microsoft.com/office/powerpoint/2010/main" xmlns="" val="600098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F46ABA3-4E9E-6147-B900-4952374C21E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 xmlns:a16="http://schemas.microsoft.com/office/drawing/2014/main" id="{DE9F73FB-B072-C04B-9790-666BB92B89B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DBC74D01-0688-F048-AF1B-348157678B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 xmlns:a16="http://schemas.microsoft.com/office/drawing/2014/main" id="{EADFA1B4-41C3-3F47-AE7E-33BBEAB99DDC}"/>
              </a:ext>
            </a:extLst>
          </p:cNvPr>
          <p:cNvSpPr>
            <a:spLocks noGrp="1"/>
          </p:cNvSpPr>
          <p:nvPr>
            <p:ph type="dt" sz="half" idx="10"/>
          </p:nvPr>
        </p:nvSpPr>
        <p:spPr/>
        <p:txBody>
          <a:bodyPr/>
          <a:lstStyle/>
          <a:p>
            <a:fld id="{7DF7260C-4808-C34B-BE1D-F1699E7B63B0}" type="datetimeFigureOut">
              <a:rPr lang="en-US" smtClean="0"/>
              <a:pPr/>
              <a:t>10/23/2020</a:t>
            </a:fld>
            <a:endParaRPr lang="en-US"/>
          </a:p>
        </p:txBody>
      </p:sp>
      <p:sp>
        <p:nvSpPr>
          <p:cNvPr id="6" name="Footer Placeholder 5">
            <a:extLst>
              <a:ext uri="{FF2B5EF4-FFF2-40B4-BE49-F238E27FC236}">
                <a16:creationId xmlns="" xmlns:a16="http://schemas.microsoft.com/office/drawing/2014/main" id="{81599BBF-5CB6-C94D-BAB2-93FF961EAF9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AFA3DACC-8D67-B744-9A10-9338DB5EF816}"/>
              </a:ext>
            </a:extLst>
          </p:cNvPr>
          <p:cNvSpPr>
            <a:spLocks noGrp="1"/>
          </p:cNvSpPr>
          <p:nvPr>
            <p:ph type="sldNum" sz="quarter" idx="12"/>
          </p:nvPr>
        </p:nvSpPr>
        <p:spPr/>
        <p:txBody>
          <a:bodyPr/>
          <a:lstStyle/>
          <a:p>
            <a:fld id="{7F23CAB7-9D9D-3448-A2B5-457B193D2467}" type="slidenum">
              <a:rPr lang="en-US" smtClean="0"/>
              <a:pPr/>
              <a:t>‹#›</a:t>
            </a:fld>
            <a:endParaRPr lang="en-US"/>
          </a:p>
        </p:txBody>
      </p:sp>
    </p:spTree>
    <p:extLst>
      <p:ext uri="{BB962C8B-B14F-4D97-AF65-F5344CB8AC3E}">
        <p14:creationId xmlns:p14="http://schemas.microsoft.com/office/powerpoint/2010/main" xmlns="" val="3195265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539C7C98-394A-D24B-883D-DBDA2AD8AF7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 xmlns:a16="http://schemas.microsoft.com/office/drawing/2014/main" id="{3E5221AB-8CC1-7841-B78B-81D7614C70A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 xmlns:a16="http://schemas.microsoft.com/office/drawing/2014/main" id="{C1183B73-A3DB-A844-A0B5-FD251004D34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F7260C-4808-C34B-BE1D-F1699E7B63B0}" type="datetimeFigureOut">
              <a:rPr lang="en-US" smtClean="0"/>
              <a:pPr/>
              <a:t>10/23/2020</a:t>
            </a:fld>
            <a:endParaRPr lang="en-US"/>
          </a:p>
        </p:txBody>
      </p:sp>
      <p:sp>
        <p:nvSpPr>
          <p:cNvPr id="5" name="Footer Placeholder 4">
            <a:extLst>
              <a:ext uri="{FF2B5EF4-FFF2-40B4-BE49-F238E27FC236}">
                <a16:creationId xmlns="" xmlns:a16="http://schemas.microsoft.com/office/drawing/2014/main" id="{94641D68-BE49-2044-A6CF-21A5DCD6DF0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8CA387BB-FCB1-FC4F-8561-8633278525C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23CAB7-9D9D-3448-A2B5-457B193D2467}" type="slidenum">
              <a:rPr lang="en-US" smtClean="0"/>
              <a:pPr/>
              <a:t>‹#›</a:t>
            </a:fld>
            <a:endParaRPr lang="en-US"/>
          </a:p>
        </p:txBody>
      </p:sp>
    </p:spTree>
    <p:extLst>
      <p:ext uri="{BB962C8B-B14F-4D97-AF65-F5344CB8AC3E}">
        <p14:creationId xmlns:p14="http://schemas.microsoft.com/office/powerpoint/2010/main" xmlns="" val="24055298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4C5CF9"/>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 xmlns:a16="http://schemas.microsoft.com/office/drawing/2014/main" id="{D9AABE6E-E38C-2148-A075-A9C81EC4ECA6}"/>
              </a:ext>
            </a:extLst>
          </p:cNvPr>
          <p:cNvPicPr>
            <a:picLocks noChangeAspect="1"/>
          </p:cNvPicPr>
          <p:nvPr/>
        </p:nvPicPr>
        <p:blipFill>
          <a:blip r:embed="rId2"/>
          <a:stretch>
            <a:fillRect/>
          </a:stretch>
        </p:blipFill>
        <p:spPr>
          <a:xfrm>
            <a:off x="2988328" y="190246"/>
            <a:ext cx="6007392" cy="5859669"/>
          </a:xfrm>
          <a:prstGeom prst="rect">
            <a:avLst/>
          </a:prstGeom>
        </p:spPr>
      </p:pic>
      <p:pic>
        <p:nvPicPr>
          <p:cNvPr id="3" name="Picture 2">
            <a:extLst>
              <a:ext uri="{FF2B5EF4-FFF2-40B4-BE49-F238E27FC236}">
                <a16:creationId xmlns="" xmlns:a16="http://schemas.microsoft.com/office/drawing/2014/main" id="{DCDBE006-3B45-5C48-8C2C-E64B3313721D}"/>
              </a:ext>
            </a:extLst>
          </p:cNvPr>
          <p:cNvPicPr>
            <a:picLocks noChangeAspect="1"/>
          </p:cNvPicPr>
          <p:nvPr/>
        </p:nvPicPr>
        <p:blipFill>
          <a:blip r:embed="rId3"/>
          <a:stretch>
            <a:fillRect/>
          </a:stretch>
        </p:blipFill>
        <p:spPr>
          <a:xfrm>
            <a:off x="951471" y="5887316"/>
            <a:ext cx="10626811" cy="943036"/>
          </a:xfrm>
          <a:prstGeom prst="rect">
            <a:avLst/>
          </a:prstGeom>
        </p:spPr>
      </p:pic>
    </p:spTree>
    <p:extLst>
      <p:ext uri="{BB962C8B-B14F-4D97-AF65-F5344CB8AC3E}">
        <p14:creationId xmlns:p14="http://schemas.microsoft.com/office/powerpoint/2010/main" xmlns="" val="16596210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 xmlns:a16="http://schemas.microsoft.com/office/drawing/2014/main" id="{5BF468B8-6618-2A4B-89BD-9E7CAFAA3327}"/>
              </a:ext>
            </a:extLst>
          </p:cNvPr>
          <p:cNvSpPr txBox="1">
            <a:spLocks noChangeArrowheads="1"/>
          </p:cNvSpPr>
          <p:nvPr/>
        </p:nvSpPr>
        <p:spPr>
          <a:xfrm>
            <a:off x="9510943" y="424994"/>
            <a:ext cx="2496064" cy="79778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US" altLang="en-US" sz="3600" b="1" dirty="0">
                <a:solidFill>
                  <a:schemeClr val="bg1"/>
                </a:solidFill>
                <a:latin typeface="Paperland Medium" panose="02000603000000000000" pitchFamily="2" charset="0"/>
                <a:ea typeface="Paperland Medium" panose="02000603000000000000" pitchFamily="2" charset="0"/>
              </a:rPr>
              <a:t>WHY ART?</a:t>
            </a:r>
          </a:p>
        </p:txBody>
      </p:sp>
      <p:pic>
        <p:nvPicPr>
          <p:cNvPr id="5" name="Picture 4">
            <a:extLst>
              <a:ext uri="{FF2B5EF4-FFF2-40B4-BE49-F238E27FC236}">
                <a16:creationId xmlns="" xmlns:a16="http://schemas.microsoft.com/office/drawing/2014/main" id="{B96970A2-80A1-9D4A-A921-8AD7D3E80571}"/>
              </a:ext>
            </a:extLst>
          </p:cNvPr>
          <p:cNvPicPr>
            <a:picLocks noChangeAspect="1"/>
          </p:cNvPicPr>
          <p:nvPr/>
        </p:nvPicPr>
        <p:blipFill rotWithShape="1">
          <a:blip r:embed="rId2"/>
          <a:srcRect t="4235" b="15888"/>
          <a:stretch/>
        </p:blipFill>
        <p:spPr>
          <a:xfrm>
            <a:off x="1" y="5188226"/>
            <a:ext cx="5281361" cy="1669774"/>
          </a:xfrm>
          <a:prstGeom prst="rect">
            <a:avLst/>
          </a:prstGeom>
        </p:spPr>
      </p:pic>
      <p:sp>
        <p:nvSpPr>
          <p:cNvPr id="3" name="TextBox 2">
            <a:extLst>
              <a:ext uri="{FF2B5EF4-FFF2-40B4-BE49-F238E27FC236}">
                <a16:creationId xmlns="" xmlns:a16="http://schemas.microsoft.com/office/drawing/2014/main" id="{AB007997-5A23-4154-9DFB-0106994A2EBC}"/>
              </a:ext>
            </a:extLst>
          </p:cNvPr>
          <p:cNvSpPr txBox="1"/>
          <p:nvPr/>
        </p:nvSpPr>
        <p:spPr>
          <a:xfrm>
            <a:off x="848856" y="871443"/>
            <a:ext cx="11158151" cy="4801314"/>
          </a:xfrm>
          <a:prstGeom prst="rect">
            <a:avLst/>
          </a:prstGeom>
          <a:noFill/>
        </p:spPr>
        <p:txBody>
          <a:bodyPr wrap="square" rtlCol="0">
            <a:spAutoFit/>
          </a:bodyPr>
          <a:lstStyle/>
          <a:p>
            <a:r>
              <a:rPr lang="en-ZA" sz="1700" dirty="0">
                <a:latin typeface="Century Gothic" panose="020B0502020202020204" pitchFamily="34" charset="0"/>
              </a:rPr>
              <a:t>Our main recommendations, which cut across all three submissions were:</a:t>
            </a:r>
          </a:p>
          <a:p>
            <a:endParaRPr lang="en-ZA" sz="1700" dirty="0">
              <a:latin typeface="Century Gothic" panose="020B0502020202020204" pitchFamily="34" charset="0"/>
            </a:endParaRPr>
          </a:p>
          <a:p>
            <a:pPr marL="285750" indent="-285750" algn="just">
              <a:buClr>
                <a:srgbClr val="002060"/>
              </a:buClr>
              <a:buFont typeface="Wingdings" panose="05000000000000000000" pitchFamily="2" charset="2"/>
              <a:buChar char="v"/>
            </a:pPr>
            <a:r>
              <a:rPr lang="en-ZA" sz="1700" dirty="0">
                <a:latin typeface="Century Gothic" panose="020B0502020202020204" pitchFamily="34" charset="0"/>
              </a:rPr>
              <a:t>Rehabilitation programmes for sex offenders, and an overhaul of  correctional services facilities so that they do not release unrehabilitated perpetrators.</a:t>
            </a:r>
          </a:p>
          <a:p>
            <a:pPr algn="just">
              <a:buClr>
                <a:srgbClr val="002060"/>
              </a:buClr>
            </a:pPr>
            <a:endParaRPr lang="en-ZA" sz="1700" dirty="0">
              <a:latin typeface="Century Gothic" panose="020B0502020202020204" pitchFamily="34" charset="0"/>
            </a:endParaRPr>
          </a:p>
          <a:p>
            <a:pPr marL="285750" indent="-285750" algn="just">
              <a:buClr>
                <a:srgbClr val="002060"/>
              </a:buClr>
              <a:buFont typeface="Wingdings" panose="05000000000000000000" pitchFamily="2" charset="2"/>
              <a:buChar char="v"/>
            </a:pPr>
            <a:r>
              <a:rPr lang="en-ZA" sz="1700" dirty="0">
                <a:latin typeface="Century Gothic" panose="020B0502020202020204" pitchFamily="34" charset="0"/>
              </a:rPr>
              <a:t>Compulsory and regular sensitisation </a:t>
            </a:r>
            <a:r>
              <a:rPr lang="en-ZA" sz="1700" dirty="0">
                <a:solidFill>
                  <a:srgbClr val="FF0000"/>
                </a:solidFill>
                <a:latin typeface="Century Gothic" panose="020B0502020202020204" pitchFamily="34" charset="0"/>
              </a:rPr>
              <a:t>training </a:t>
            </a:r>
            <a:r>
              <a:rPr lang="en-ZA" sz="1700" dirty="0">
                <a:latin typeface="Century Gothic" panose="020B0502020202020204" pitchFamily="34" charset="0"/>
              </a:rPr>
              <a:t>for the entire criminal justice system (SAPS, NPA, judiciary and correctional services officials) which are made </a:t>
            </a:r>
            <a:r>
              <a:rPr lang="en-ZA" sz="1700" dirty="0">
                <a:solidFill>
                  <a:srgbClr val="FF0000"/>
                </a:solidFill>
                <a:latin typeface="Century Gothic" panose="020B0502020202020204" pitchFamily="34" charset="0"/>
              </a:rPr>
              <a:t>up </a:t>
            </a:r>
            <a:r>
              <a:rPr lang="en-ZA" sz="1700" dirty="0">
                <a:latin typeface="Century Gothic" panose="020B0502020202020204" pitchFamily="34" charset="0"/>
              </a:rPr>
              <a:t>of the same South Africans raised in our culture of violence.  The following are two examples of why there is a need for proper training at the highest level of the criminal justice system: </a:t>
            </a:r>
          </a:p>
          <a:p>
            <a:pPr algn="just">
              <a:buClr>
                <a:srgbClr val="002060"/>
              </a:buClr>
            </a:pPr>
            <a:endParaRPr lang="en-ZA" sz="1700" dirty="0">
              <a:latin typeface="Century Gothic" panose="020B0502020202020204" pitchFamily="34" charset="0"/>
            </a:endParaRPr>
          </a:p>
          <a:p>
            <a:pPr marL="742950" lvl="1" indent="-285750" algn="just">
              <a:buClr>
                <a:srgbClr val="002060"/>
              </a:buClr>
              <a:buFont typeface="Wingdings" panose="05000000000000000000" pitchFamily="2" charset="2"/>
              <a:buChar char="v"/>
            </a:pPr>
            <a:r>
              <a:rPr lang="en-ZA" sz="1700" dirty="0">
                <a:latin typeface="Century Gothic" panose="020B0502020202020204" pitchFamily="34" charset="0"/>
              </a:rPr>
              <a:t>I</a:t>
            </a:r>
            <a:r>
              <a:rPr lang="en-US" sz="1700" dirty="0">
                <a:latin typeface="Century Gothic" panose="020B0502020202020204" pitchFamily="34" charset="0"/>
              </a:rPr>
              <a:t>n November 2019, a Kwa-Zulu Natal magistrate, sentenced a </a:t>
            </a:r>
            <a:r>
              <a:rPr lang="en-US" sz="1700" b="1" dirty="0">
                <a:latin typeface="Century Gothic" panose="020B0502020202020204" pitchFamily="34" charset="0"/>
              </a:rPr>
              <a:t>father</a:t>
            </a:r>
            <a:r>
              <a:rPr lang="en-US" sz="1700" dirty="0">
                <a:latin typeface="Century Gothic" panose="020B0502020202020204" pitchFamily="34" charset="0"/>
              </a:rPr>
              <a:t> who was convicted of having </a:t>
            </a:r>
            <a:r>
              <a:rPr lang="en-US" sz="1700" b="1" dirty="0">
                <a:latin typeface="Century Gothic" panose="020B0502020202020204" pitchFamily="34" charset="0"/>
              </a:rPr>
              <a:t>raped his 11 year old daughter </a:t>
            </a:r>
            <a:r>
              <a:rPr lang="en-US" sz="1700" dirty="0">
                <a:latin typeface="Century Gothic" panose="020B0502020202020204" pitchFamily="34" charset="0"/>
              </a:rPr>
              <a:t>to a </a:t>
            </a:r>
            <a:r>
              <a:rPr lang="en-US" sz="1700" b="1" dirty="0">
                <a:latin typeface="Century Gothic" panose="020B0502020202020204" pitchFamily="34" charset="0"/>
              </a:rPr>
              <a:t>wholly suspended 5 year sentence </a:t>
            </a:r>
            <a:r>
              <a:rPr lang="en-US" sz="1700" dirty="0">
                <a:latin typeface="Century Gothic" panose="020B0502020202020204" pitchFamily="34" charset="0"/>
              </a:rPr>
              <a:t>because he was a good father.  </a:t>
            </a:r>
          </a:p>
          <a:p>
            <a:pPr marL="742950" lvl="1" indent="-285750" algn="just">
              <a:buClr>
                <a:srgbClr val="002060"/>
              </a:buClr>
              <a:buFont typeface="Wingdings" panose="05000000000000000000" pitchFamily="2" charset="2"/>
              <a:buChar char="v"/>
            </a:pPr>
            <a:r>
              <a:rPr lang="en-US" sz="1700" dirty="0">
                <a:latin typeface="Century Gothic" panose="020B0502020202020204" pitchFamily="34" charset="0"/>
              </a:rPr>
              <a:t>In September 2018, in </a:t>
            </a:r>
            <a:r>
              <a:rPr lang="pl-PL" sz="1700" i="1" dirty="0">
                <a:latin typeface="Century Gothic" panose="020B0502020202020204" pitchFamily="34" charset="0"/>
              </a:rPr>
              <a:t>Zamla v S </a:t>
            </a:r>
            <a:r>
              <a:rPr lang="pl-PL" sz="1700" dirty="0">
                <a:latin typeface="Century Gothic" panose="020B0502020202020204" pitchFamily="34" charset="0"/>
              </a:rPr>
              <a:t>(A207/2016) [2018] ZAWCHC 130</a:t>
            </a:r>
            <a:r>
              <a:rPr lang="en-ZA" sz="1700" dirty="0">
                <a:latin typeface="Century Gothic" panose="020B0502020202020204" pitchFamily="34" charset="0"/>
              </a:rPr>
              <a:t>, a</a:t>
            </a:r>
            <a:r>
              <a:rPr lang="en-US" sz="1700" dirty="0">
                <a:latin typeface="Century Gothic" panose="020B0502020202020204" pitchFamily="34" charset="0"/>
              </a:rPr>
              <a:t> Western Cape High Court Judge found, in mitigation in the sentencing of a rape accused, who had repeatedly raped a child, that the accused had a history of prior </a:t>
            </a:r>
            <a:r>
              <a:rPr lang="en-US" sz="1700" b="1" dirty="0">
                <a:latin typeface="Century Gothic" panose="020B0502020202020204" pitchFamily="34" charset="0"/>
              </a:rPr>
              <a:t>consensual</a:t>
            </a:r>
            <a:r>
              <a:rPr lang="en-US" sz="1700" dirty="0">
                <a:latin typeface="Century Gothic" panose="020B0502020202020204" pitchFamily="34" charset="0"/>
              </a:rPr>
              <a:t> intercourse with the victim who was </a:t>
            </a:r>
            <a:r>
              <a:rPr lang="en-US" sz="1700" b="1" dirty="0">
                <a:latin typeface="Century Gothic" panose="020B0502020202020204" pitchFamily="34" charset="0"/>
              </a:rPr>
              <a:t>13 years old</a:t>
            </a:r>
            <a:r>
              <a:rPr lang="en-US" sz="1700" dirty="0">
                <a:latin typeface="Century Gothic" panose="020B0502020202020204" pitchFamily="34" charset="0"/>
              </a:rPr>
              <a:t>; there was </a:t>
            </a:r>
            <a:r>
              <a:rPr lang="en-US" sz="1700" b="1" dirty="0">
                <a:latin typeface="Century Gothic" panose="020B0502020202020204" pitchFamily="34" charset="0"/>
              </a:rPr>
              <a:t>no actual violence </a:t>
            </a:r>
            <a:r>
              <a:rPr lang="en-US" sz="1700" dirty="0">
                <a:latin typeface="Century Gothic" panose="020B0502020202020204" pitchFamily="34" charset="0"/>
              </a:rPr>
              <a:t>used other than </a:t>
            </a:r>
            <a:r>
              <a:rPr lang="en-US" sz="1700" b="1" dirty="0">
                <a:latin typeface="Century Gothic" panose="020B0502020202020204" pitchFamily="34" charset="0"/>
              </a:rPr>
              <a:t>forced</a:t>
            </a:r>
            <a:r>
              <a:rPr lang="en-US" sz="1700" dirty="0">
                <a:latin typeface="Century Gothic" panose="020B0502020202020204" pitchFamily="34" charset="0"/>
              </a:rPr>
              <a:t> sexual intercourse; and that the accused </a:t>
            </a:r>
            <a:r>
              <a:rPr lang="en-US" sz="1700" b="1" dirty="0">
                <a:latin typeface="Century Gothic" panose="020B0502020202020204" pitchFamily="34" charset="0"/>
              </a:rPr>
              <a:t>stopped his assault </a:t>
            </a:r>
            <a:r>
              <a:rPr lang="en-US" sz="1700" dirty="0">
                <a:latin typeface="Century Gothic" panose="020B0502020202020204" pitchFamily="34" charset="0"/>
              </a:rPr>
              <a:t>when the victim started </a:t>
            </a:r>
            <a:r>
              <a:rPr lang="en-US" sz="1700" b="1" dirty="0">
                <a:latin typeface="Century Gothic" panose="020B0502020202020204" pitchFamily="34" charset="0"/>
              </a:rPr>
              <a:t>bleeding</a:t>
            </a:r>
            <a:r>
              <a:rPr lang="en-US" sz="1700" dirty="0">
                <a:latin typeface="Century Gothic" panose="020B0502020202020204" pitchFamily="34" charset="0"/>
              </a:rPr>
              <a:t>. </a:t>
            </a:r>
          </a:p>
        </p:txBody>
      </p:sp>
      <p:pic>
        <p:nvPicPr>
          <p:cNvPr id="7" name="Picture 6" descr="A picture containing diagram&#10;&#10;Description automatically generated">
            <a:extLst>
              <a:ext uri="{FF2B5EF4-FFF2-40B4-BE49-F238E27FC236}">
                <a16:creationId xmlns="" xmlns:a16="http://schemas.microsoft.com/office/drawing/2014/main" id="{22C961FC-5644-2D4B-A7BF-2C10C0BB1955}"/>
              </a:ext>
            </a:extLst>
          </p:cNvPr>
          <p:cNvPicPr>
            <a:picLocks noChangeAspect="1"/>
          </p:cNvPicPr>
          <p:nvPr/>
        </p:nvPicPr>
        <p:blipFill>
          <a:blip r:embed="rId3"/>
          <a:stretch>
            <a:fillRect/>
          </a:stretch>
        </p:blipFill>
        <p:spPr>
          <a:xfrm>
            <a:off x="0" y="5625548"/>
            <a:ext cx="1232452" cy="1232452"/>
          </a:xfrm>
          <a:prstGeom prst="rect">
            <a:avLst/>
          </a:prstGeom>
        </p:spPr>
      </p:pic>
      <p:sp>
        <p:nvSpPr>
          <p:cNvPr id="8" name="TextBox 7">
            <a:extLst>
              <a:ext uri="{FF2B5EF4-FFF2-40B4-BE49-F238E27FC236}">
                <a16:creationId xmlns="" xmlns:a16="http://schemas.microsoft.com/office/drawing/2014/main" id="{D683DBA9-500A-0344-9E82-50DEBE396196}"/>
              </a:ext>
            </a:extLst>
          </p:cNvPr>
          <p:cNvSpPr txBox="1"/>
          <p:nvPr/>
        </p:nvSpPr>
        <p:spPr>
          <a:xfrm>
            <a:off x="848856" y="385024"/>
            <a:ext cx="11158151" cy="369332"/>
          </a:xfrm>
          <a:prstGeom prst="rect">
            <a:avLst/>
          </a:prstGeom>
          <a:noFill/>
        </p:spPr>
        <p:txBody>
          <a:bodyPr wrap="square" rtlCol="0">
            <a:spAutoFit/>
          </a:bodyPr>
          <a:lstStyle/>
          <a:p>
            <a:r>
              <a:rPr lang="en-US" b="1" dirty="0">
                <a:solidFill>
                  <a:srgbClr val="FE6945"/>
                </a:solidFill>
                <a:latin typeface="Century Gothic" panose="020B0502020202020204" pitchFamily="34" charset="0"/>
              </a:rPr>
              <a:t>CONCLUSION</a:t>
            </a:r>
          </a:p>
        </p:txBody>
      </p:sp>
    </p:spTree>
    <p:extLst>
      <p:ext uri="{BB962C8B-B14F-4D97-AF65-F5344CB8AC3E}">
        <p14:creationId xmlns:p14="http://schemas.microsoft.com/office/powerpoint/2010/main" xmlns="" val="37721463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 xmlns:a16="http://schemas.microsoft.com/office/drawing/2014/main" id="{5BF468B8-6618-2A4B-89BD-9E7CAFAA3327}"/>
              </a:ext>
            </a:extLst>
          </p:cNvPr>
          <p:cNvSpPr txBox="1">
            <a:spLocks noChangeArrowheads="1"/>
          </p:cNvSpPr>
          <p:nvPr/>
        </p:nvSpPr>
        <p:spPr>
          <a:xfrm>
            <a:off x="9510943" y="424994"/>
            <a:ext cx="2496064" cy="79778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US" altLang="en-US" sz="3600" b="1" dirty="0">
                <a:solidFill>
                  <a:schemeClr val="bg1"/>
                </a:solidFill>
                <a:latin typeface="Paperland Medium" panose="02000603000000000000" pitchFamily="2" charset="0"/>
                <a:ea typeface="Paperland Medium" panose="02000603000000000000" pitchFamily="2" charset="0"/>
              </a:rPr>
              <a:t>WHY ART?</a:t>
            </a:r>
          </a:p>
        </p:txBody>
      </p:sp>
      <p:pic>
        <p:nvPicPr>
          <p:cNvPr id="5" name="Picture 4">
            <a:extLst>
              <a:ext uri="{FF2B5EF4-FFF2-40B4-BE49-F238E27FC236}">
                <a16:creationId xmlns="" xmlns:a16="http://schemas.microsoft.com/office/drawing/2014/main" id="{B96970A2-80A1-9D4A-A921-8AD7D3E80571}"/>
              </a:ext>
            </a:extLst>
          </p:cNvPr>
          <p:cNvPicPr>
            <a:picLocks noChangeAspect="1"/>
          </p:cNvPicPr>
          <p:nvPr/>
        </p:nvPicPr>
        <p:blipFill rotWithShape="1">
          <a:blip r:embed="rId2"/>
          <a:srcRect t="4235" b="15888"/>
          <a:stretch/>
        </p:blipFill>
        <p:spPr>
          <a:xfrm>
            <a:off x="1" y="5188226"/>
            <a:ext cx="5281361" cy="1669774"/>
          </a:xfrm>
          <a:prstGeom prst="rect">
            <a:avLst/>
          </a:prstGeom>
        </p:spPr>
      </p:pic>
      <p:sp>
        <p:nvSpPr>
          <p:cNvPr id="3" name="TextBox 2">
            <a:extLst>
              <a:ext uri="{FF2B5EF4-FFF2-40B4-BE49-F238E27FC236}">
                <a16:creationId xmlns="" xmlns:a16="http://schemas.microsoft.com/office/drawing/2014/main" id="{AB007997-5A23-4154-9DFB-0106994A2EBC}"/>
              </a:ext>
            </a:extLst>
          </p:cNvPr>
          <p:cNvSpPr txBox="1"/>
          <p:nvPr/>
        </p:nvSpPr>
        <p:spPr>
          <a:xfrm>
            <a:off x="848856" y="1954809"/>
            <a:ext cx="11158151" cy="1677382"/>
          </a:xfrm>
          <a:prstGeom prst="rect">
            <a:avLst/>
          </a:prstGeom>
          <a:noFill/>
        </p:spPr>
        <p:txBody>
          <a:bodyPr wrap="square" rtlCol="0">
            <a:spAutoFit/>
          </a:bodyPr>
          <a:lstStyle/>
          <a:p>
            <a:pPr marL="285750" indent="-285750" algn="just">
              <a:buClr>
                <a:srgbClr val="002060"/>
              </a:buClr>
              <a:buFont typeface="Wingdings" panose="05000000000000000000" pitchFamily="2" charset="2"/>
              <a:buChar char="v"/>
            </a:pPr>
            <a:r>
              <a:rPr lang="en-ZA" sz="1700" dirty="0">
                <a:latin typeface="Century Gothic" panose="020B0502020202020204" pitchFamily="34" charset="0"/>
              </a:rPr>
              <a:t>Public education campaigns are required to dispel harmful myths, practices, attitudes, behaviours and stereotypes. Specialised school curricula are required. </a:t>
            </a:r>
          </a:p>
          <a:p>
            <a:pPr algn="just">
              <a:buClr>
                <a:srgbClr val="002060"/>
              </a:buClr>
            </a:pPr>
            <a:endParaRPr lang="en-ZA" sz="1700" dirty="0">
              <a:latin typeface="Century Gothic" panose="020B0502020202020204" pitchFamily="34" charset="0"/>
            </a:endParaRPr>
          </a:p>
          <a:p>
            <a:pPr marL="285750" indent="-285750" algn="just">
              <a:buClr>
                <a:srgbClr val="002060"/>
              </a:buClr>
              <a:buFont typeface="Wingdings" panose="05000000000000000000" pitchFamily="2" charset="2"/>
              <a:buChar char="v"/>
            </a:pPr>
            <a:r>
              <a:rPr lang="en-ZA" sz="1700" dirty="0">
                <a:latin typeface="Century Gothic" panose="020B0502020202020204" pitchFamily="34" charset="0"/>
              </a:rPr>
              <a:t>The law of evidence for victims of sexual offences must be reformed. Look at the International Criminal Court’s Rules of Procedure and Evidence for victims of sexual violence,  Rule 72.</a:t>
            </a:r>
          </a:p>
          <a:p>
            <a:r>
              <a:rPr lang="en-ZA" dirty="0">
                <a:latin typeface="Century Gothic" panose="020B0502020202020204" pitchFamily="34" charset="0"/>
              </a:rPr>
              <a:t> </a:t>
            </a:r>
          </a:p>
        </p:txBody>
      </p:sp>
      <p:pic>
        <p:nvPicPr>
          <p:cNvPr id="7" name="Picture 6" descr="A picture containing diagram&#10;&#10;Description automatically generated">
            <a:extLst>
              <a:ext uri="{FF2B5EF4-FFF2-40B4-BE49-F238E27FC236}">
                <a16:creationId xmlns="" xmlns:a16="http://schemas.microsoft.com/office/drawing/2014/main" id="{22C961FC-5644-2D4B-A7BF-2C10C0BB1955}"/>
              </a:ext>
            </a:extLst>
          </p:cNvPr>
          <p:cNvPicPr>
            <a:picLocks noChangeAspect="1"/>
          </p:cNvPicPr>
          <p:nvPr/>
        </p:nvPicPr>
        <p:blipFill>
          <a:blip r:embed="rId3"/>
          <a:stretch>
            <a:fillRect/>
          </a:stretch>
        </p:blipFill>
        <p:spPr>
          <a:xfrm>
            <a:off x="0" y="5625548"/>
            <a:ext cx="1232452" cy="1232452"/>
          </a:xfrm>
          <a:prstGeom prst="rect">
            <a:avLst/>
          </a:prstGeom>
        </p:spPr>
      </p:pic>
      <p:sp>
        <p:nvSpPr>
          <p:cNvPr id="8" name="TextBox 7">
            <a:extLst>
              <a:ext uri="{FF2B5EF4-FFF2-40B4-BE49-F238E27FC236}">
                <a16:creationId xmlns="" xmlns:a16="http://schemas.microsoft.com/office/drawing/2014/main" id="{D683DBA9-500A-0344-9E82-50DEBE396196}"/>
              </a:ext>
            </a:extLst>
          </p:cNvPr>
          <p:cNvSpPr txBox="1"/>
          <p:nvPr/>
        </p:nvSpPr>
        <p:spPr>
          <a:xfrm>
            <a:off x="848856" y="385024"/>
            <a:ext cx="11158151" cy="369332"/>
          </a:xfrm>
          <a:prstGeom prst="rect">
            <a:avLst/>
          </a:prstGeom>
          <a:noFill/>
        </p:spPr>
        <p:txBody>
          <a:bodyPr wrap="square" rtlCol="0">
            <a:spAutoFit/>
          </a:bodyPr>
          <a:lstStyle/>
          <a:p>
            <a:r>
              <a:rPr lang="en-US" b="1" dirty="0">
                <a:solidFill>
                  <a:srgbClr val="FE6945"/>
                </a:solidFill>
                <a:latin typeface="Century Gothic" panose="020B0502020202020204" pitchFamily="34" charset="0"/>
              </a:rPr>
              <a:t>CONCLUSION (CONT)</a:t>
            </a:r>
          </a:p>
        </p:txBody>
      </p:sp>
    </p:spTree>
    <p:extLst>
      <p:ext uri="{BB962C8B-B14F-4D97-AF65-F5344CB8AC3E}">
        <p14:creationId xmlns:p14="http://schemas.microsoft.com/office/powerpoint/2010/main" xmlns="" val="2891363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4C5CF9"/>
        </a:solidFill>
        <a:effectLst/>
      </p:bgPr>
    </p:bg>
    <p:spTree>
      <p:nvGrpSpPr>
        <p:cNvPr id="1" name=""/>
        <p:cNvGrpSpPr/>
        <p:nvPr/>
      </p:nvGrpSpPr>
      <p:grpSpPr>
        <a:xfrm>
          <a:off x="0" y="0"/>
          <a:ext cx="0" cy="0"/>
          <a:chOff x="0" y="0"/>
          <a:chExt cx="0" cy="0"/>
        </a:xfrm>
      </p:grpSpPr>
      <p:sp>
        <p:nvSpPr>
          <p:cNvPr id="13315" name="Title 1">
            <a:extLst>
              <a:ext uri="{FF2B5EF4-FFF2-40B4-BE49-F238E27FC236}">
                <a16:creationId xmlns="" xmlns:a16="http://schemas.microsoft.com/office/drawing/2014/main" id="{9C78D883-608E-6E43-80AE-A9A58C6768A5}"/>
              </a:ext>
            </a:extLst>
          </p:cNvPr>
          <p:cNvSpPr>
            <a:spLocks noGrp="1" noChangeArrowheads="1"/>
          </p:cNvSpPr>
          <p:nvPr>
            <p:ph type="ctrTitle"/>
          </p:nvPr>
        </p:nvSpPr>
        <p:spPr>
          <a:xfrm>
            <a:off x="1856960" y="1395642"/>
            <a:ext cx="8478079" cy="4066716"/>
          </a:xfrm>
        </p:spPr>
        <p:txBody>
          <a:bodyPr>
            <a:noAutofit/>
          </a:bodyPr>
          <a:lstStyle/>
          <a:p>
            <a:pPr eaLnBrk="1" hangingPunct="1"/>
            <a:r>
              <a:rPr lang="en-US" altLang="en-US" sz="4400" b="1" dirty="0">
                <a:solidFill>
                  <a:schemeClr val="bg1"/>
                </a:solidFill>
                <a:latin typeface="Century Gothic" panose="020B0502020202020204" pitchFamily="34" charset="0"/>
                <a:ea typeface="Paperland Medium" panose="02000603000000000000" pitchFamily="2" charset="0"/>
              </a:rPr>
              <a:t>@</a:t>
            </a:r>
            <a:r>
              <a:rPr lang="en-US" altLang="en-US" sz="4400" b="1" dirty="0" err="1">
                <a:solidFill>
                  <a:schemeClr val="bg1"/>
                </a:solidFill>
                <a:latin typeface="Century Gothic" panose="020B0502020202020204" pitchFamily="34" charset="0"/>
                <a:ea typeface="Paperland Medium" panose="02000603000000000000" pitchFamily="2" charset="0"/>
              </a:rPr>
              <a:t>theembraceprojectza</a:t>
            </a:r>
            <a:r>
              <a:rPr lang="en-US" altLang="en-US" sz="4400" b="1" dirty="0">
                <a:solidFill>
                  <a:schemeClr val="bg1"/>
                </a:solidFill>
                <a:latin typeface="Century Gothic" panose="020B0502020202020204" pitchFamily="34" charset="0"/>
                <a:ea typeface="Paperland Medium" panose="02000603000000000000" pitchFamily="2" charset="0"/>
              </a:rPr>
              <a:t/>
            </a:r>
            <a:br>
              <a:rPr lang="en-US" altLang="en-US" sz="4400" b="1" dirty="0">
                <a:solidFill>
                  <a:schemeClr val="bg1"/>
                </a:solidFill>
                <a:latin typeface="Century Gothic" panose="020B0502020202020204" pitchFamily="34" charset="0"/>
                <a:ea typeface="Paperland Medium" panose="02000603000000000000" pitchFamily="2" charset="0"/>
              </a:rPr>
            </a:br>
            <a:r>
              <a:rPr lang="en-US" altLang="en-US" sz="4400" b="1" dirty="0" err="1">
                <a:solidFill>
                  <a:schemeClr val="bg1"/>
                </a:solidFill>
                <a:latin typeface="Century Gothic" panose="020B0502020202020204" pitchFamily="34" charset="0"/>
                <a:ea typeface="Paperland Medium" panose="02000603000000000000" pitchFamily="2" charset="0"/>
              </a:rPr>
              <a:t>www.theembraceproject.com</a:t>
            </a:r>
            <a:endParaRPr lang="en-US" altLang="en-US" sz="4400" b="1" dirty="0">
              <a:solidFill>
                <a:schemeClr val="bg1"/>
              </a:solidFill>
              <a:latin typeface="Century Gothic" panose="020B0502020202020204" pitchFamily="34" charset="0"/>
            </a:endParaRPr>
          </a:p>
        </p:txBody>
      </p:sp>
      <p:pic>
        <p:nvPicPr>
          <p:cNvPr id="5" name="Picture 4" descr="A picture containing diagram&#10;&#10;Description automatically generated">
            <a:extLst>
              <a:ext uri="{FF2B5EF4-FFF2-40B4-BE49-F238E27FC236}">
                <a16:creationId xmlns="" xmlns:a16="http://schemas.microsoft.com/office/drawing/2014/main" id="{E5B4A9A4-6014-424E-AAFE-4C51EE1F3C9C}"/>
              </a:ext>
            </a:extLst>
          </p:cNvPr>
          <p:cNvPicPr>
            <a:picLocks noChangeAspect="1"/>
          </p:cNvPicPr>
          <p:nvPr/>
        </p:nvPicPr>
        <p:blipFill>
          <a:blip r:embed="rId2"/>
          <a:stretch>
            <a:fillRect/>
          </a:stretch>
        </p:blipFill>
        <p:spPr>
          <a:xfrm>
            <a:off x="4085049" y="444843"/>
            <a:ext cx="4021900" cy="4021900"/>
          </a:xfrm>
          <a:prstGeom prst="rect">
            <a:avLst/>
          </a:prstGeom>
        </p:spPr>
      </p:pic>
    </p:spTree>
    <p:extLst>
      <p:ext uri="{BB962C8B-B14F-4D97-AF65-F5344CB8AC3E}">
        <p14:creationId xmlns:p14="http://schemas.microsoft.com/office/powerpoint/2010/main" xmlns="" val="20999550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 xmlns:a16="http://schemas.microsoft.com/office/drawing/2014/main" id="{5BF468B8-6618-2A4B-89BD-9E7CAFAA3327}"/>
              </a:ext>
            </a:extLst>
          </p:cNvPr>
          <p:cNvSpPr txBox="1">
            <a:spLocks noChangeArrowheads="1"/>
          </p:cNvSpPr>
          <p:nvPr/>
        </p:nvSpPr>
        <p:spPr>
          <a:xfrm>
            <a:off x="9510943" y="424994"/>
            <a:ext cx="2496064" cy="79778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US" altLang="en-US" sz="3600" b="1" dirty="0">
                <a:solidFill>
                  <a:schemeClr val="bg1"/>
                </a:solidFill>
                <a:latin typeface="Paperland Medium" panose="02000603000000000000" pitchFamily="2" charset="0"/>
                <a:ea typeface="Paperland Medium" panose="02000603000000000000" pitchFamily="2" charset="0"/>
              </a:rPr>
              <a:t>WHY ART?</a:t>
            </a:r>
          </a:p>
        </p:txBody>
      </p:sp>
      <p:pic>
        <p:nvPicPr>
          <p:cNvPr id="5" name="Picture 4">
            <a:extLst>
              <a:ext uri="{FF2B5EF4-FFF2-40B4-BE49-F238E27FC236}">
                <a16:creationId xmlns="" xmlns:a16="http://schemas.microsoft.com/office/drawing/2014/main" id="{B96970A2-80A1-9D4A-A921-8AD7D3E80571}"/>
              </a:ext>
            </a:extLst>
          </p:cNvPr>
          <p:cNvPicPr>
            <a:picLocks noChangeAspect="1"/>
          </p:cNvPicPr>
          <p:nvPr/>
        </p:nvPicPr>
        <p:blipFill rotWithShape="1">
          <a:blip r:embed="rId2"/>
          <a:srcRect t="4235" b="15888"/>
          <a:stretch/>
        </p:blipFill>
        <p:spPr>
          <a:xfrm>
            <a:off x="1" y="5188226"/>
            <a:ext cx="5281361" cy="1669774"/>
          </a:xfrm>
          <a:prstGeom prst="rect">
            <a:avLst/>
          </a:prstGeom>
        </p:spPr>
      </p:pic>
      <p:sp>
        <p:nvSpPr>
          <p:cNvPr id="13" name="TextBox 12">
            <a:extLst>
              <a:ext uri="{FF2B5EF4-FFF2-40B4-BE49-F238E27FC236}">
                <a16:creationId xmlns="" xmlns:a16="http://schemas.microsoft.com/office/drawing/2014/main" id="{8593165F-6CBF-BA4C-BC8C-1336B05439BB}"/>
              </a:ext>
            </a:extLst>
          </p:cNvPr>
          <p:cNvSpPr txBox="1"/>
          <p:nvPr/>
        </p:nvSpPr>
        <p:spPr>
          <a:xfrm>
            <a:off x="630195" y="424994"/>
            <a:ext cx="11158151" cy="369332"/>
          </a:xfrm>
          <a:prstGeom prst="rect">
            <a:avLst/>
          </a:prstGeom>
          <a:noFill/>
        </p:spPr>
        <p:txBody>
          <a:bodyPr wrap="square" rtlCol="0">
            <a:spAutoFit/>
          </a:bodyPr>
          <a:lstStyle/>
          <a:p>
            <a:r>
              <a:rPr lang="en-US" b="1" dirty="0">
                <a:solidFill>
                  <a:srgbClr val="F8819E"/>
                </a:solidFill>
                <a:latin typeface="Century Gothic" panose="020B0502020202020204" pitchFamily="34" charset="0"/>
              </a:rPr>
              <a:t>INTRODUCTION</a:t>
            </a:r>
          </a:p>
        </p:txBody>
      </p:sp>
      <p:sp>
        <p:nvSpPr>
          <p:cNvPr id="14" name="TextBox 13">
            <a:extLst>
              <a:ext uri="{FF2B5EF4-FFF2-40B4-BE49-F238E27FC236}">
                <a16:creationId xmlns="" xmlns:a16="http://schemas.microsoft.com/office/drawing/2014/main" id="{183EBD5C-71F9-A042-BD30-E0C4FF8E2197}"/>
              </a:ext>
            </a:extLst>
          </p:cNvPr>
          <p:cNvSpPr txBox="1"/>
          <p:nvPr/>
        </p:nvSpPr>
        <p:spPr>
          <a:xfrm>
            <a:off x="630195" y="1479438"/>
            <a:ext cx="11158151" cy="3139321"/>
          </a:xfrm>
          <a:prstGeom prst="rect">
            <a:avLst/>
          </a:prstGeom>
          <a:noFill/>
        </p:spPr>
        <p:txBody>
          <a:bodyPr wrap="square" rtlCol="0">
            <a:spAutoFit/>
          </a:bodyPr>
          <a:lstStyle/>
          <a:p>
            <a:pPr algn="just"/>
            <a:r>
              <a:rPr lang="en-US" dirty="0">
                <a:latin typeface="Century Gothic" panose="020B0502020202020204" pitchFamily="34" charset="0"/>
              </a:rPr>
              <a:t>The Embrace Project is a registered non-profit company which aims to </a:t>
            </a:r>
            <a:r>
              <a:rPr lang="en-US" b="1" dirty="0">
                <a:latin typeface="Century Gothic" panose="020B0502020202020204" pitchFamily="34" charset="0"/>
              </a:rPr>
              <a:t>"creatively combat"</a:t>
            </a:r>
            <a:r>
              <a:rPr lang="en-US" dirty="0">
                <a:latin typeface="Century Gothic" panose="020B0502020202020204" pitchFamily="34" charset="0"/>
              </a:rPr>
              <a:t> gender based violence.  </a:t>
            </a:r>
          </a:p>
          <a:p>
            <a:pPr algn="just"/>
            <a:endParaRPr lang="en-US" dirty="0">
              <a:latin typeface="Century Gothic" panose="020B0502020202020204" pitchFamily="34" charset="0"/>
            </a:endParaRPr>
          </a:p>
          <a:p>
            <a:pPr algn="just"/>
            <a:r>
              <a:rPr lang="en-US" dirty="0">
                <a:latin typeface="Century Gothic" panose="020B0502020202020204" pitchFamily="34" charset="0"/>
              </a:rPr>
              <a:t>We provide an </a:t>
            </a:r>
            <a:r>
              <a:rPr lang="en-US" b="1" dirty="0">
                <a:latin typeface="Century Gothic" panose="020B0502020202020204" pitchFamily="34" charset="0"/>
              </a:rPr>
              <a:t>online platform for the sale of artwork </a:t>
            </a:r>
            <a:r>
              <a:rPr lang="en-US" dirty="0">
                <a:latin typeface="Century Gothic" panose="020B0502020202020204" pitchFamily="34" charset="0"/>
              </a:rPr>
              <a:t>donated by various South African artists and creatives who collaborate with our </a:t>
            </a:r>
            <a:r>
              <a:rPr lang="en-US" dirty="0" err="1">
                <a:latin typeface="Century Gothic" panose="020B0502020202020204" pitchFamily="34" charset="0"/>
              </a:rPr>
              <a:t>organisation</a:t>
            </a:r>
            <a:r>
              <a:rPr lang="en-US" dirty="0">
                <a:latin typeface="Century Gothic" panose="020B0502020202020204" pitchFamily="34" charset="0"/>
              </a:rPr>
              <a:t>.  The proceeds of the art sales are paid out to selected grass-roots </a:t>
            </a:r>
            <a:r>
              <a:rPr lang="en-US" dirty="0" err="1">
                <a:latin typeface="Century Gothic" panose="020B0502020202020204" pitchFamily="34" charset="0"/>
              </a:rPr>
              <a:t>organisations</a:t>
            </a:r>
            <a:r>
              <a:rPr lang="en-US" dirty="0">
                <a:latin typeface="Century Gothic" panose="020B0502020202020204" pitchFamily="34" charset="0"/>
              </a:rPr>
              <a:t> already combating gender based violence in their own communities.  </a:t>
            </a:r>
          </a:p>
          <a:p>
            <a:pPr algn="just"/>
            <a:endParaRPr lang="en-US" dirty="0">
              <a:latin typeface="Century Gothic" panose="020B0502020202020204" pitchFamily="34" charset="0"/>
            </a:endParaRPr>
          </a:p>
          <a:p>
            <a:pPr algn="just"/>
            <a:r>
              <a:rPr lang="en-US" dirty="0">
                <a:latin typeface="Century Gothic" panose="020B0502020202020204" pitchFamily="34" charset="0"/>
              </a:rPr>
              <a:t>We also </a:t>
            </a:r>
            <a:r>
              <a:rPr lang="en-US" b="1" dirty="0">
                <a:latin typeface="Century Gothic" panose="020B0502020202020204" pitchFamily="34" charset="0"/>
              </a:rPr>
              <a:t>create awareness </a:t>
            </a:r>
            <a:r>
              <a:rPr lang="en-US" dirty="0">
                <a:latin typeface="Century Gothic" panose="020B0502020202020204" pitchFamily="34" charset="0"/>
              </a:rPr>
              <a:t>around gender based violence (its prevalence and causes) through our social media presence, while simultaneously working at </a:t>
            </a:r>
            <a:r>
              <a:rPr lang="en-US" b="1" dirty="0">
                <a:latin typeface="Century Gothic" panose="020B0502020202020204" pitchFamily="34" charset="0"/>
              </a:rPr>
              <a:t>changing the narrative around violence and disempowerment</a:t>
            </a:r>
            <a:r>
              <a:rPr lang="en-US" dirty="0">
                <a:latin typeface="Century Gothic" panose="020B0502020202020204" pitchFamily="34" charset="0"/>
              </a:rPr>
              <a:t>.  Participating in the current legislative process is one such method.</a:t>
            </a:r>
          </a:p>
        </p:txBody>
      </p:sp>
      <p:pic>
        <p:nvPicPr>
          <p:cNvPr id="7" name="Picture 6" descr="A picture containing diagram&#10;&#10;Description automatically generated">
            <a:extLst>
              <a:ext uri="{FF2B5EF4-FFF2-40B4-BE49-F238E27FC236}">
                <a16:creationId xmlns="" xmlns:a16="http://schemas.microsoft.com/office/drawing/2014/main" id="{3D0B0E3E-13B4-FD42-A342-631B037A2BE9}"/>
              </a:ext>
            </a:extLst>
          </p:cNvPr>
          <p:cNvPicPr>
            <a:picLocks noChangeAspect="1"/>
          </p:cNvPicPr>
          <p:nvPr/>
        </p:nvPicPr>
        <p:blipFill>
          <a:blip r:embed="rId3"/>
          <a:stretch>
            <a:fillRect/>
          </a:stretch>
        </p:blipFill>
        <p:spPr>
          <a:xfrm>
            <a:off x="0" y="5290930"/>
            <a:ext cx="1567070" cy="1567070"/>
          </a:xfrm>
          <a:prstGeom prst="rect">
            <a:avLst/>
          </a:prstGeom>
        </p:spPr>
      </p:pic>
    </p:spTree>
    <p:extLst>
      <p:ext uri="{BB962C8B-B14F-4D97-AF65-F5344CB8AC3E}">
        <p14:creationId xmlns:p14="http://schemas.microsoft.com/office/powerpoint/2010/main" xmlns="" val="25827517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 xmlns:a16="http://schemas.microsoft.com/office/drawing/2014/main" id="{5BF468B8-6618-2A4B-89BD-9E7CAFAA3327}"/>
              </a:ext>
            </a:extLst>
          </p:cNvPr>
          <p:cNvSpPr txBox="1">
            <a:spLocks noChangeArrowheads="1"/>
          </p:cNvSpPr>
          <p:nvPr/>
        </p:nvSpPr>
        <p:spPr>
          <a:xfrm>
            <a:off x="9510943" y="424994"/>
            <a:ext cx="2496064" cy="79778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US" altLang="en-US" sz="3600" b="1" dirty="0">
                <a:solidFill>
                  <a:schemeClr val="bg1"/>
                </a:solidFill>
                <a:latin typeface="Paperland Medium" panose="02000603000000000000" pitchFamily="2" charset="0"/>
                <a:ea typeface="Paperland Medium" panose="02000603000000000000" pitchFamily="2" charset="0"/>
              </a:rPr>
              <a:t>WHY ART?</a:t>
            </a:r>
          </a:p>
        </p:txBody>
      </p:sp>
      <p:pic>
        <p:nvPicPr>
          <p:cNvPr id="5" name="Picture 4">
            <a:extLst>
              <a:ext uri="{FF2B5EF4-FFF2-40B4-BE49-F238E27FC236}">
                <a16:creationId xmlns="" xmlns:a16="http://schemas.microsoft.com/office/drawing/2014/main" id="{B96970A2-80A1-9D4A-A921-8AD7D3E80571}"/>
              </a:ext>
            </a:extLst>
          </p:cNvPr>
          <p:cNvPicPr>
            <a:picLocks noChangeAspect="1"/>
          </p:cNvPicPr>
          <p:nvPr/>
        </p:nvPicPr>
        <p:blipFill rotWithShape="1">
          <a:blip r:embed="rId2"/>
          <a:srcRect t="4235" b="15888"/>
          <a:stretch/>
        </p:blipFill>
        <p:spPr>
          <a:xfrm>
            <a:off x="1" y="5188226"/>
            <a:ext cx="5281361" cy="1669774"/>
          </a:xfrm>
          <a:prstGeom prst="rect">
            <a:avLst/>
          </a:prstGeom>
        </p:spPr>
      </p:pic>
      <p:pic>
        <p:nvPicPr>
          <p:cNvPr id="12" name="Picture 11" descr="A picture containing diagram&#10;&#10;Description automatically generated">
            <a:extLst>
              <a:ext uri="{FF2B5EF4-FFF2-40B4-BE49-F238E27FC236}">
                <a16:creationId xmlns="" xmlns:a16="http://schemas.microsoft.com/office/drawing/2014/main" id="{B9DBB251-DF50-F14E-B532-B14B04939D5E}"/>
              </a:ext>
            </a:extLst>
          </p:cNvPr>
          <p:cNvPicPr>
            <a:picLocks noChangeAspect="1"/>
          </p:cNvPicPr>
          <p:nvPr/>
        </p:nvPicPr>
        <p:blipFill>
          <a:blip r:embed="rId3"/>
          <a:stretch>
            <a:fillRect/>
          </a:stretch>
        </p:blipFill>
        <p:spPr>
          <a:xfrm>
            <a:off x="0" y="5290930"/>
            <a:ext cx="1567070" cy="1567070"/>
          </a:xfrm>
          <a:prstGeom prst="rect">
            <a:avLst/>
          </a:prstGeom>
        </p:spPr>
      </p:pic>
      <p:sp>
        <p:nvSpPr>
          <p:cNvPr id="13" name="TextBox 12">
            <a:extLst>
              <a:ext uri="{FF2B5EF4-FFF2-40B4-BE49-F238E27FC236}">
                <a16:creationId xmlns="" xmlns:a16="http://schemas.microsoft.com/office/drawing/2014/main" id="{8593165F-6CBF-BA4C-BC8C-1336B05439BB}"/>
              </a:ext>
            </a:extLst>
          </p:cNvPr>
          <p:cNvSpPr txBox="1"/>
          <p:nvPr/>
        </p:nvSpPr>
        <p:spPr>
          <a:xfrm>
            <a:off x="641212" y="458285"/>
            <a:ext cx="11158151" cy="369332"/>
          </a:xfrm>
          <a:prstGeom prst="rect">
            <a:avLst/>
          </a:prstGeom>
          <a:noFill/>
        </p:spPr>
        <p:txBody>
          <a:bodyPr wrap="square" rtlCol="0">
            <a:spAutoFit/>
          </a:bodyPr>
          <a:lstStyle/>
          <a:p>
            <a:r>
              <a:rPr lang="en-US" b="1" dirty="0">
                <a:solidFill>
                  <a:srgbClr val="4C5CF9"/>
                </a:solidFill>
                <a:latin typeface="Century Gothic" panose="020B0502020202020204" pitchFamily="34" charset="0"/>
              </a:rPr>
              <a:t>CONTEXTUAL COLOUR</a:t>
            </a:r>
          </a:p>
        </p:txBody>
      </p:sp>
      <p:sp>
        <p:nvSpPr>
          <p:cNvPr id="14" name="TextBox 13">
            <a:extLst>
              <a:ext uri="{FF2B5EF4-FFF2-40B4-BE49-F238E27FC236}">
                <a16:creationId xmlns="" xmlns:a16="http://schemas.microsoft.com/office/drawing/2014/main" id="{183EBD5C-71F9-A042-BD30-E0C4FF8E2197}"/>
              </a:ext>
            </a:extLst>
          </p:cNvPr>
          <p:cNvSpPr txBox="1"/>
          <p:nvPr/>
        </p:nvSpPr>
        <p:spPr>
          <a:xfrm>
            <a:off x="630194" y="906561"/>
            <a:ext cx="11158151" cy="5078313"/>
          </a:xfrm>
          <a:prstGeom prst="rect">
            <a:avLst/>
          </a:prstGeom>
          <a:noFill/>
        </p:spPr>
        <p:txBody>
          <a:bodyPr wrap="square" rtlCol="0">
            <a:spAutoFit/>
          </a:bodyPr>
          <a:lstStyle/>
          <a:p>
            <a:pPr algn="just"/>
            <a:r>
              <a:rPr lang="en-US" dirty="0">
                <a:latin typeface="Century Gothic" panose="020B0502020202020204" pitchFamily="34" charset="0"/>
              </a:rPr>
              <a:t>Before addressing each of the Amendment Bills, it is important for the Portfolio Committee to have a basic understanding of the </a:t>
            </a:r>
            <a:r>
              <a:rPr lang="en-US" b="1" dirty="0">
                <a:latin typeface="Century Gothic" panose="020B0502020202020204" pitchFamily="34" charset="0"/>
              </a:rPr>
              <a:t>culture of violence </a:t>
            </a:r>
            <a:r>
              <a:rPr lang="en-US" dirty="0">
                <a:latin typeface="Century Gothic" panose="020B0502020202020204" pitchFamily="34" charset="0"/>
              </a:rPr>
              <a:t>that persists in South Africa.</a:t>
            </a:r>
          </a:p>
          <a:p>
            <a:pPr algn="just"/>
            <a:endParaRPr lang="en-US" dirty="0">
              <a:latin typeface="Century Gothic" panose="020B0502020202020204" pitchFamily="34" charset="0"/>
            </a:endParaRPr>
          </a:p>
          <a:p>
            <a:pPr algn="just"/>
            <a:r>
              <a:rPr lang="en-US" dirty="0">
                <a:latin typeface="Century Gothic" panose="020B0502020202020204" pitchFamily="34" charset="0"/>
              </a:rPr>
              <a:t>In order to know where we are going, we need to know where we came from. </a:t>
            </a:r>
          </a:p>
          <a:p>
            <a:pPr algn="just"/>
            <a:endParaRPr lang="en-US" dirty="0">
              <a:latin typeface="Century Gothic" panose="020B0502020202020204" pitchFamily="34" charset="0"/>
            </a:endParaRPr>
          </a:p>
          <a:p>
            <a:pPr algn="just"/>
            <a:r>
              <a:rPr lang="en-US" dirty="0">
                <a:latin typeface="Century Gothic" panose="020B0502020202020204" pitchFamily="34" charset="0"/>
              </a:rPr>
              <a:t>South Africa’s violent roots stem from its legacy of </a:t>
            </a:r>
            <a:r>
              <a:rPr lang="en-US" b="1" dirty="0">
                <a:latin typeface="Century Gothic" panose="020B0502020202020204" pitchFamily="34" charset="0"/>
              </a:rPr>
              <a:t>colonialism and Apartheid</a:t>
            </a:r>
            <a:r>
              <a:rPr lang="en-US" dirty="0">
                <a:latin typeface="Century Gothic" panose="020B0502020202020204" pitchFamily="34" charset="0"/>
              </a:rPr>
              <a:t>.  These legacies fostered </a:t>
            </a:r>
            <a:r>
              <a:rPr lang="en-US" b="1" dirty="0">
                <a:latin typeface="Century Gothic" panose="020B0502020202020204" pitchFamily="34" charset="0"/>
              </a:rPr>
              <a:t>ambivalence </a:t>
            </a:r>
            <a:r>
              <a:rPr lang="en-US" dirty="0">
                <a:latin typeface="Century Gothic" panose="020B0502020202020204" pitchFamily="34" charset="0"/>
              </a:rPr>
              <a:t>towards the </a:t>
            </a:r>
            <a:r>
              <a:rPr lang="en-US" b="1" dirty="0">
                <a:latin typeface="Century Gothic" panose="020B0502020202020204" pitchFamily="34" charset="0"/>
              </a:rPr>
              <a:t>law</a:t>
            </a:r>
            <a:r>
              <a:rPr lang="en-US" dirty="0">
                <a:latin typeface="Century Gothic" panose="020B0502020202020204" pitchFamily="34" charset="0"/>
              </a:rPr>
              <a:t>, produced an </a:t>
            </a:r>
            <a:r>
              <a:rPr lang="en-US" b="1" dirty="0">
                <a:latin typeface="Century Gothic" panose="020B0502020202020204" pitchFamily="34" charset="0"/>
              </a:rPr>
              <a:t>unequal socioeconomic society </a:t>
            </a:r>
            <a:r>
              <a:rPr lang="en-US" dirty="0">
                <a:latin typeface="Century Gothic" panose="020B0502020202020204" pitchFamily="34" charset="0"/>
              </a:rPr>
              <a:t>with a </a:t>
            </a:r>
            <a:r>
              <a:rPr lang="en-US" b="1" dirty="0">
                <a:latin typeface="Century Gothic" panose="020B0502020202020204" pitchFamily="34" charset="0"/>
              </a:rPr>
              <a:t>low </a:t>
            </a:r>
            <a:r>
              <a:rPr lang="en-US" dirty="0">
                <a:latin typeface="Century Gothic" panose="020B0502020202020204" pitchFamily="34" charset="0"/>
              </a:rPr>
              <a:t>sense of </a:t>
            </a:r>
            <a:r>
              <a:rPr lang="en-US" b="1" dirty="0">
                <a:latin typeface="Century Gothic" panose="020B0502020202020204" pitchFamily="34" charset="0"/>
              </a:rPr>
              <a:t>self-worth</a:t>
            </a:r>
            <a:r>
              <a:rPr lang="en-US" dirty="0">
                <a:latin typeface="Century Gothic" panose="020B0502020202020204" pitchFamily="34" charset="0"/>
              </a:rPr>
              <a:t>, and encouraged the </a:t>
            </a:r>
            <a:r>
              <a:rPr lang="en-US" b="1" dirty="0">
                <a:latin typeface="Century Gothic" panose="020B0502020202020204" pitchFamily="34" charset="0"/>
              </a:rPr>
              <a:t>abuse of substances </a:t>
            </a:r>
            <a:r>
              <a:rPr lang="en-US" dirty="0">
                <a:latin typeface="Century Gothic" panose="020B0502020202020204" pitchFamily="34" charset="0"/>
              </a:rPr>
              <a:t>to numb these realities.  </a:t>
            </a:r>
          </a:p>
          <a:p>
            <a:pPr algn="just"/>
            <a:endParaRPr lang="en-US" dirty="0">
              <a:latin typeface="Century Gothic" panose="020B0502020202020204" pitchFamily="34" charset="0"/>
            </a:endParaRPr>
          </a:p>
          <a:p>
            <a:pPr algn="just"/>
            <a:r>
              <a:rPr lang="en-US" dirty="0">
                <a:latin typeface="Century Gothic" panose="020B0502020202020204" pitchFamily="34" charset="0"/>
              </a:rPr>
              <a:t>These low levels of self-esteem have been cemented by, what has become, </a:t>
            </a:r>
            <a:r>
              <a:rPr lang="en-US" b="1" dirty="0" err="1">
                <a:latin typeface="Century Gothic" panose="020B0502020202020204" pitchFamily="34" charset="0"/>
              </a:rPr>
              <a:t>institutionalised</a:t>
            </a:r>
            <a:r>
              <a:rPr lang="en-US" b="1" dirty="0">
                <a:latin typeface="Century Gothic" panose="020B0502020202020204" pitchFamily="34" charset="0"/>
              </a:rPr>
              <a:t> inequality</a:t>
            </a:r>
            <a:r>
              <a:rPr lang="en-US" dirty="0">
                <a:latin typeface="Century Gothic" panose="020B0502020202020204" pitchFamily="34" charset="0"/>
              </a:rPr>
              <a:t> (no longer on the basis of race but rather socioeconomic standing built on historically disadvantaged backgrounds).  Furthermore, the majority of South Africans continue to live below the </a:t>
            </a:r>
            <a:r>
              <a:rPr lang="en-US" b="1" dirty="0">
                <a:latin typeface="Century Gothic" panose="020B0502020202020204" pitchFamily="34" charset="0"/>
              </a:rPr>
              <a:t>poverty line </a:t>
            </a:r>
            <a:r>
              <a:rPr lang="en-US" dirty="0">
                <a:latin typeface="Century Gothic" panose="020B0502020202020204" pitchFamily="34" charset="0"/>
              </a:rPr>
              <a:t>with little opportunity to better their circumstances based on </a:t>
            </a:r>
            <a:r>
              <a:rPr lang="en-US" b="1" dirty="0">
                <a:latin typeface="Century Gothic" panose="020B0502020202020204" pitchFamily="34" charset="0"/>
              </a:rPr>
              <a:t>high unemployment </a:t>
            </a:r>
            <a:r>
              <a:rPr lang="en-US" dirty="0">
                <a:latin typeface="Century Gothic" panose="020B0502020202020204" pitchFamily="34" charset="0"/>
              </a:rPr>
              <a:t>rates and </a:t>
            </a:r>
            <a:r>
              <a:rPr lang="en-US" b="1" dirty="0">
                <a:latin typeface="Century Gothic" panose="020B0502020202020204" pitchFamily="34" charset="0"/>
              </a:rPr>
              <a:t>poor marketability </a:t>
            </a:r>
            <a:r>
              <a:rPr lang="en-US" dirty="0">
                <a:latin typeface="Century Gothic" panose="020B0502020202020204" pitchFamily="34" charset="0"/>
              </a:rPr>
              <a:t>(unskilled </a:t>
            </a:r>
            <a:r>
              <a:rPr lang="en-US" dirty="0" err="1">
                <a:latin typeface="Century Gothic" panose="020B0502020202020204" pitchFamily="34" charset="0"/>
              </a:rPr>
              <a:t>labour</a:t>
            </a:r>
            <a:r>
              <a:rPr lang="en-US" dirty="0">
                <a:latin typeface="Century Gothic" panose="020B0502020202020204" pitchFamily="34" charset="0"/>
              </a:rPr>
              <a:t> force).  The added frustration of not being able to change one’s circumstances creates a </a:t>
            </a:r>
            <a:r>
              <a:rPr lang="en-US" b="1" dirty="0">
                <a:latin typeface="Century Gothic" panose="020B0502020202020204" pitchFamily="34" charset="0"/>
              </a:rPr>
              <a:t>dangerous sense of disempowerment</a:t>
            </a:r>
            <a:r>
              <a:rPr lang="en-US" dirty="0">
                <a:latin typeface="Century Gothic" panose="020B0502020202020204" pitchFamily="34" charset="0"/>
              </a:rPr>
              <a:t>. It then becomes 	easier to understand why gender based violence, which is about the perpetrator exerting 		his </a:t>
            </a:r>
            <a:r>
              <a:rPr lang="en-US" b="1" dirty="0">
                <a:latin typeface="Century Gothic" panose="020B0502020202020204" pitchFamily="34" charset="0"/>
              </a:rPr>
              <a:t>power and control </a:t>
            </a:r>
            <a:r>
              <a:rPr lang="en-US" dirty="0">
                <a:latin typeface="Century Gothic" panose="020B0502020202020204" pitchFamily="34" charset="0"/>
              </a:rPr>
              <a:t>over a weaker and more vulnerable victim, is so prevalent in South 	Africa.</a:t>
            </a:r>
          </a:p>
        </p:txBody>
      </p:sp>
    </p:spTree>
    <p:extLst>
      <p:ext uri="{BB962C8B-B14F-4D97-AF65-F5344CB8AC3E}">
        <p14:creationId xmlns:p14="http://schemas.microsoft.com/office/powerpoint/2010/main" xmlns="" val="14364294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 xmlns:a16="http://schemas.microsoft.com/office/drawing/2014/main" id="{5BF468B8-6618-2A4B-89BD-9E7CAFAA3327}"/>
              </a:ext>
            </a:extLst>
          </p:cNvPr>
          <p:cNvSpPr txBox="1">
            <a:spLocks noChangeArrowheads="1"/>
          </p:cNvSpPr>
          <p:nvPr/>
        </p:nvSpPr>
        <p:spPr>
          <a:xfrm>
            <a:off x="9510943" y="424994"/>
            <a:ext cx="2496064" cy="79778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US" altLang="en-US" sz="3600" b="1" dirty="0">
                <a:solidFill>
                  <a:schemeClr val="bg1"/>
                </a:solidFill>
                <a:latin typeface="Paperland Medium" panose="02000603000000000000" pitchFamily="2" charset="0"/>
                <a:ea typeface="Paperland Medium" panose="02000603000000000000" pitchFamily="2" charset="0"/>
              </a:rPr>
              <a:t>WHY ART?</a:t>
            </a:r>
          </a:p>
        </p:txBody>
      </p:sp>
      <p:pic>
        <p:nvPicPr>
          <p:cNvPr id="5" name="Picture 4">
            <a:extLst>
              <a:ext uri="{FF2B5EF4-FFF2-40B4-BE49-F238E27FC236}">
                <a16:creationId xmlns="" xmlns:a16="http://schemas.microsoft.com/office/drawing/2014/main" id="{B96970A2-80A1-9D4A-A921-8AD7D3E80571}"/>
              </a:ext>
            </a:extLst>
          </p:cNvPr>
          <p:cNvPicPr>
            <a:picLocks noChangeAspect="1"/>
          </p:cNvPicPr>
          <p:nvPr/>
        </p:nvPicPr>
        <p:blipFill rotWithShape="1">
          <a:blip r:embed="rId2"/>
          <a:srcRect t="4235" b="15888"/>
          <a:stretch/>
        </p:blipFill>
        <p:spPr>
          <a:xfrm>
            <a:off x="1" y="5188226"/>
            <a:ext cx="5281361" cy="1669774"/>
          </a:xfrm>
          <a:prstGeom prst="rect">
            <a:avLst/>
          </a:prstGeom>
        </p:spPr>
      </p:pic>
      <p:sp>
        <p:nvSpPr>
          <p:cNvPr id="14" name="TextBox 13">
            <a:extLst>
              <a:ext uri="{FF2B5EF4-FFF2-40B4-BE49-F238E27FC236}">
                <a16:creationId xmlns="" xmlns:a16="http://schemas.microsoft.com/office/drawing/2014/main" id="{183EBD5C-71F9-A042-BD30-E0C4FF8E2197}"/>
              </a:ext>
            </a:extLst>
          </p:cNvPr>
          <p:cNvSpPr txBox="1"/>
          <p:nvPr/>
        </p:nvSpPr>
        <p:spPr>
          <a:xfrm>
            <a:off x="630195" y="1479438"/>
            <a:ext cx="11158151" cy="3693319"/>
          </a:xfrm>
          <a:prstGeom prst="rect">
            <a:avLst/>
          </a:prstGeom>
          <a:noFill/>
        </p:spPr>
        <p:txBody>
          <a:bodyPr wrap="square" rtlCol="0">
            <a:spAutoFit/>
          </a:bodyPr>
          <a:lstStyle/>
          <a:p>
            <a:pPr algn="just"/>
            <a:r>
              <a:rPr lang="en-US" dirty="0">
                <a:latin typeface="Century Gothic" panose="020B0502020202020204" pitchFamily="34" charset="0"/>
              </a:rPr>
              <a:t>The effect on the </a:t>
            </a:r>
            <a:r>
              <a:rPr lang="en-US" b="1" dirty="0">
                <a:latin typeface="Century Gothic" panose="020B0502020202020204" pitchFamily="34" charset="0"/>
              </a:rPr>
              <a:t>mental health </a:t>
            </a:r>
            <a:r>
              <a:rPr lang="en-US" dirty="0">
                <a:latin typeface="Century Gothic" panose="020B0502020202020204" pitchFamily="34" charset="0"/>
              </a:rPr>
              <a:t>of the South African populace and resultant erosion of its </a:t>
            </a:r>
            <a:r>
              <a:rPr lang="en-US" b="1" dirty="0">
                <a:latin typeface="Century Gothic" panose="020B0502020202020204" pitchFamily="34" charset="0"/>
              </a:rPr>
              <a:t>social fabric</a:t>
            </a:r>
            <a:r>
              <a:rPr lang="en-US" dirty="0">
                <a:latin typeface="Century Gothic" panose="020B0502020202020204" pitchFamily="34" charset="0"/>
              </a:rPr>
              <a:t>, caused by our country’s history and its remnant inequality, are underrated because they are not visible and are therefore overlooked in crime prevention policy.</a:t>
            </a:r>
          </a:p>
          <a:p>
            <a:pPr algn="just"/>
            <a:endParaRPr lang="en-US" dirty="0">
              <a:latin typeface="Century Gothic" panose="020B0502020202020204" pitchFamily="34" charset="0"/>
            </a:endParaRPr>
          </a:p>
          <a:p>
            <a:pPr algn="just"/>
            <a:r>
              <a:rPr lang="en-US" b="1" dirty="0">
                <a:latin typeface="Century Gothic" panose="020B0502020202020204" pitchFamily="34" charset="0"/>
              </a:rPr>
              <a:t>Violence is learnt </a:t>
            </a:r>
            <a:r>
              <a:rPr lang="en-US" b="1" dirty="0" err="1">
                <a:latin typeface="Century Gothic" panose="020B0502020202020204" pitchFamily="34" charset="0"/>
              </a:rPr>
              <a:t>behaviour</a:t>
            </a:r>
            <a:r>
              <a:rPr lang="en-US" dirty="0">
                <a:latin typeface="Century Gothic" panose="020B0502020202020204" pitchFamily="34" charset="0"/>
              </a:rPr>
              <a:t>.  Millions of South African </a:t>
            </a:r>
            <a:r>
              <a:rPr lang="en-US" b="1" dirty="0">
                <a:latin typeface="Century Gothic" panose="020B0502020202020204" pitchFamily="34" charset="0"/>
              </a:rPr>
              <a:t>children</a:t>
            </a:r>
            <a:r>
              <a:rPr lang="en-US" dirty="0">
                <a:latin typeface="Century Gothic" panose="020B0502020202020204" pitchFamily="34" charset="0"/>
              </a:rPr>
              <a:t> who grow up in violent households (where violence is either perpetrated in front of them or against them) are likely to </a:t>
            </a:r>
            <a:r>
              <a:rPr lang="en-US" b="1" dirty="0">
                <a:latin typeface="Century Gothic" panose="020B0502020202020204" pitchFamily="34" charset="0"/>
              </a:rPr>
              <a:t>perpetuate</a:t>
            </a:r>
            <a:r>
              <a:rPr lang="en-US" dirty="0">
                <a:latin typeface="Century Gothic" panose="020B0502020202020204" pitchFamily="34" charset="0"/>
              </a:rPr>
              <a:t> the </a:t>
            </a:r>
            <a:r>
              <a:rPr lang="en-US" b="1" dirty="0">
                <a:latin typeface="Century Gothic" panose="020B0502020202020204" pitchFamily="34" charset="0"/>
              </a:rPr>
              <a:t>cycle</a:t>
            </a:r>
            <a:r>
              <a:rPr lang="en-US" dirty="0">
                <a:latin typeface="Century Gothic" panose="020B0502020202020204" pitchFamily="34" charset="0"/>
              </a:rPr>
              <a:t> into </a:t>
            </a:r>
            <a:r>
              <a:rPr lang="en-US" b="1" dirty="0">
                <a:latin typeface="Century Gothic" panose="020B0502020202020204" pitchFamily="34" charset="0"/>
              </a:rPr>
              <a:t>adulthood</a:t>
            </a:r>
            <a:r>
              <a:rPr lang="en-US" dirty="0">
                <a:latin typeface="Century Gothic" panose="020B0502020202020204" pitchFamily="34" charset="0"/>
              </a:rPr>
              <a:t>.</a:t>
            </a:r>
          </a:p>
          <a:p>
            <a:pPr algn="just"/>
            <a:endParaRPr lang="en-US" dirty="0">
              <a:latin typeface="Century Gothic" panose="020B0502020202020204" pitchFamily="34" charset="0"/>
            </a:endParaRPr>
          </a:p>
          <a:p>
            <a:pPr algn="just"/>
            <a:r>
              <a:rPr lang="en-US" dirty="0">
                <a:latin typeface="Century Gothic" panose="020B0502020202020204" pitchFamily="34" charset="0"/>
              </a:rPr>
              <a:t>The </a:t>
            </a:r>
            <a:r>
              <a:rPr lang="en-US" b="1" dirty="0">
                <a:latin typeface="Century Gothic" panose="020B0502020202020204" pitchFamily="34" charset="0"/>
              </a:rPr>
              <a:t>Centre for the Study of Violence and Reconciliation </a:t>
            </a:r>
            <a:r>
              <a:rPr lang="en-US" dirty="0">
                <a:latin typeface="Century Gothic" panose="020B0502020202020204" pitchFamily="34" charset="0"/>
              </a:rPr>
              <a:t>produced a report on the above factors contributing to South Africa’s high rate of violent crime for the then Department of Safety and Security in 2007.  Its recommendations have gone unimplemented.  The recommendations included </a:t>
            </a:r>
            <a:r>
              <a:rPr lang="en-US" u="sng" dirty="0">
                <a:latin typeface="Century Gothic" panose="020B0502020202020204" pitchFamily="34" charset="0"/>
              </a:rPr>
              <a:t>early intervention </a:t>
            </a:r>
            <a:r>
              <a:rPr lang="en-US" u="sng" dirty="0" err="1">
                <a:latin typeface="Century Gothic" panose="020B0502020202020204" pitchFamily="34" charset="0"/>
              </a:rPr>
              <a:t>programmes</a:t>
            </a:r>
            <a:r>
              <a:rPr lang="en-US" u="sng" dirty="0">
                <a:latin typeface="Century Gothic" panose="020B0502020202020204" pitchFamily="34" charset="0"/>
              </a:rPr>
              <a:t> for children, community </a:t>
            </a:r>
            <a:r>
              <a:rPr lang="en-US" u="sng" dirty="0" err="1">
                <a:latin typeface="Century Gothic" panose="020B0502020202020204" pitchFamily="34" charset="0"/>
              </a:rPr>
              <a:t>programmes</a:t>
            </a:r>
            <a:r>
              <a:rPr lang="en-US" u="sng" dirty="0">
                <a:latin typeface="Century Gothic" panose="020B0502020202020204" pitchFamily="34" charset="0"/>
              </a:rPr>
              <a:t> for violence-prone areas, and the provision of psychological and social service support</a:t>
            </a:r>
            <a:r>
              <a:rPr lang="en-US" dirty="0">
                <a:latin typeface="Century Gothic" panose="020B0502020202020204" pitchFamily="34" charset="0"/>
              </a:rPr>
              <a:t>. </a:t>
            </a:r>
          </a:p>
        </p:txBody>
      </p:sp>
      <p:pic>
        <p:nvPicPr>
          <p:cNvPr id="7" name="Picture 6" descr="A picture containing diagram&#10;&#10;Description automatically generated">
            <a:extLst>
              <a:ext uri="{FF2B5EF4-FFF2-40B4-BE49-F238E27FC236}">
                <a16:creationId xmlns="" xmlns:a16="http://schemas.microsoft.com/office/drawing/2014/main" id="{EA7DDD3B-CAA4-634F-AD00-F447EF1A064B}"/>
              </a:ext>
            </a:extLst>
          </p:cNvPr>
          <p:cNvPicPr>
            <a:picLocks noChangeAspect="1"/>
          </p:cNvPicPr>
          <p:nvPr/>
        </p:nvPicPr>
        <p:blipFill>
          <a:blip r:embed="rId3"/>
          <a:stretch>
            <a:fillRect/>
          </a:stretch>
        </p:blipFill>
        <p:spPr>
          <a:xfrm>
            <a:off x="0" y="5290930"/>
            <a:ext cx="1567070" cy="1567070"/>
          </a:xfrm>
          <a:prstGeom prst="rect">
            <a:avLst/>
          </a:prstGeom>
        </p:spPr>
      </p:pic>
      <p:sp>
        <p:nvSpPr>
          <p:cNvPr id="8" name="TextBox 7">
            <a:extLst>
              <a:ext uri="{FF2B5EF4-FFF2-40B4-BE49-F238E27FC236}">
                <a16:creationId xmlns="" xmlns:a16="http://schemas.microsoft.com/office/drawing/2014/main" id="{371CDDBB-58F6-0B4D-AA79-7E9EBA34731A}"/>
              </a:ext>
            </a:extLst>
          </p:cNvPr>
          <p:cNvSpPr txBox="1"/>
          <p:nvPr/>
        </p:nvSpPr>
        <p:spPr>
          <a:xfrm>
            <a:off x="641212" y="458285"/>
            <a:ext cx="11158151" cy="369332"/>
          </a:xfrm>
          <a:prstGeom prst="rect">
            <a:avLst/>
          </a:prstGeom>
          <a:noFill/>
        </p:spPr>
        <p:txBody>
          <a:bodyPr wrap="square" rtlCol="0">
            <a:spAutoFit/>
          </a:bodyPr>
          <a:lstStyle/>
          <a:p>
            <a:r>
              <a:rPr lang="en-US" b="1" dirty="0">
                <a:solidFill>
                  <a:srgbClr val="4C5CF9"/>
                </a:solidFill>
                <a:latin typeface="Century Gothic" panose="020B0502020202020204" pitchFamily="34" charset="0"/>
              </a:rPr>
              <a:t>CONTEXTUAL COLOUR</a:t>
            </a:r>
          </a:p>
        </p:txBody>
      </p:sp>
    </p:spTree>
    <p:extLst>
      <p:ext uri="{BB962C8B-B14F-4D97-AF65-F5344CB8AC3E}">
        <p14:creationId xmlns:p14="http://schemas.microsoft.com/office/powerpoint/2010/main" xmlns="" val="10493071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 xmlns:a16="http://schemas.microsoft.com/office/drawing/2014/main" id="{5BF468B8-6618-2A4B-89BD-9E7CAFAA3327}"/>
              </a:ext>
            </a:extLst>
          </p:cNvPr>
          <p:cNvSpPr txBox="1">
            <a:spLocks noChangeArrowheads="1"/>
          </p:cNvSpPr>
          <p:nvPr/>
        </p:nvSpPr>
        <p:spPr>
          <a:xfrm>
            <a:off x="9510943" y="424994"/>
            <a:ext cx="2496064" cy="79778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US" altLang="en-US" sz="3600" b="1" dirty="0">
                <a:solidFill>
                  <a:schemeClr val="bg1"/>
                </a:solidFill>
                <a:latin typeface="Paperland Medium" panose="02000603000000000000" pitchFamily="2" charset="0"/>
                <a:ea typeface="Paperland Medium" panose="02000603000000000000" pitchFamily="2" charset="0"/>
              </a:rPr>
              <a:t>WHY ART?</a:t>
            </a:r>
          </a:p>
        </p:txBody>
      </p:sp>
      <p:pic>
        <p:nvPicPr>
          <p:cNvPr id="5" name="Picture 4">
            <a:extLst>
              <a:ext uri="{FF2B5EF4-FFF2-40B4-BE49-F238E27FC236}">
                <a16:creationId xmlns="" xmlns:a16="http://schemas.microsoft.com/office/drawing/2014/main" id="{B96970A2-80A1-9D4A-A921-8AD7D3E80571}"/>
              </a:ext>
            </a:extLst>
          </p:cNvPr>
          <p:cNvPicPr>
            <a:picLocks noChangeAspect="1"/>
          </p:cNvPicPr>
          <p:nvPr/>
        </p:nvPicPr>
        <p:blipFill rotWithShape="1">
          <a:blip r:embed="rId2"/>
          <a:srcRect t="4235" b="15888"/>
          <a:stretch/>
        </p:blipFill>
        <p:spPr>
          <a:xfrm>
            <a:off x="1" y="5188226"/>
            <a:ext cx="5281361" cy="1669774"/>
          </a:xfrm>
          <a:prstGeom prst="rect">
            <a:avLst/>
          </a:prstGeom>
        </p:spPr>
      </p:pic>
      <p:sp>
        <p:nvSpPr>
          <p:cNvPr id="14" name="TextBox 13">
            <a:extLst>
              <a:ext uri="{FF2B5EF4-FFF2-40B4-BE49-F238E27FC236}">
                <a16:creationId xmlns="" xmlns:a16="http://schemas.microsoft.com/office/drawing/2014/main" id="{183EBD5C-71F9-A042-BD30-E0C4FF8E2197}"/>
              </a:ext>
            </a:extLst>
          </p:cNvPr>
          <p:cNvSpPr txBox="1"/>
          <p:nvPr/>
        </p:nvSpPr>
        <p:spPr>
          <a:xfrm>
            <a:off x="630195" y="1479438"/>
            <a:ext cx="11158151" cy="2031325"/>
          </a:xfrm>
          <a:prstGeom prst="rect">
            <a:avLst/>
          </a:prstGeom>
          <a:noFill/>
        </p:spPr>
        <p:txBody>
          <a:bodyPr wrap="square" rtlCol="0">
            <a:spAutoFit/>
          </a:bodyPr>
          <a:lstStyle/>
          <a:p>
            <a:r>
              <a:rPr lang="en-US" dirty="0">
                <a:latin typeface="Century Gothic" panose="020B0502020202020204" pitchFamily="34" charset="0"/>
              </a:rPr>
              <a:t>Our common recommendations across all three Amendment Bills are the following:</a:t>
            </a:r>
          </a:p>
          <a:p>
            <a:endParaRPr lang="en-US" dirty="0">
              <a:latin typeface="Century Gothic" panose="020B0502020202020204" pitchFamily="34" charset="0"/>
            </a:endParaRPr>
          </a:p>
          <a:p>
            <a:pPr marL="285750" indent="-285750">
              <a:buClr>
                <a:srgbClr val="002060"/>
              </a:buClr>
              <a:buFont typeface="Wingdings" panose="05000000000000000000" pitchFamily="2" charset="2"/>
              <a:buChar char="v"/>
            </a:pPr>
            <a:r>
              <a:rPr lang="en-US" dirty="0">
                <a:latin typeface="Century Gothic" panose="020B0502020202020204" pitchFamily="34" charset="0"/>
              </a:rPr>
              <a:t>Implementation (lack thereof)</a:t>
            </a:r>
          </a:p>
          <a:p>
            <a:pPr marL="285750" indent="-285750">
              <a:buClr>
                <a:srgbClr val="002060"/>
              </a:buClr>
              <a:buFont typeface="Wingdings" panose="05000000000000000000" pitchFamily="2" charset="2"/>
              <a:buChar char="v"/>
            </a:pPr>
            <a:r>
              <a:rPr lang="en-US" dirty="0" err="1">
                <a:latin typeface="Century Gothic" panose="020B0502020202020204" pitchFamily="34" charset="0"/>
              </a:rPr>
              <a:t>Sensitisation</a:t>
            </a:r>
            <a:r>
              <a:rPr lang="en-US" dirty="0">
                <a:latin typeface="Century Gothic" panose="020B0502020202020204" pitchFamily="34" charset="0"/>
              </a:rPr>
              <a:t> training</a:t>
            </a:r>
          </a:p>
          <a:p>
            <a:pPr marL="285750" indent="-285750">
              <a:buClr>
                <a:srgbClr val="002060"/>
              </a:buClr>
              <a:buFont typeface="Wingdings" panose="05000000000000000000" pitchFamily="2" charset="2"/>
              <a:buChar char="v"/>
            </a:pPr>
            <a:r>
              <a:rPr lang="en-US" dirty="0">
                <a:latin typeface="Century Gothic" panose="020B0502020202020204" pitchFamily="34" charset="0"/>
              </a:rPr>
              <a:t>Effective accountability mechanisms</a:t>
            </a:r>
          </a:p>
          <a:p>
            <a:pPr marL="285750" indent="-285750">
              <a:buClr>
                <a:srgbClr val="002060"/>
              </a:buClr>
              <a:buFont typeface="Wingdings" panose="05000000000000000000" pitchFamily="2" charset="2"/>
              <a:buChar char="v"/>
            </a:pPr>
            <a:r>
              <a:rPr lang="en-US" dirty="0">
                <a:latin typeface="Century Gothic" panose="020B0502020202020204" pitchFamily="34" charset="0"/>
              </a:rPr>
              <a:t>Preventative measures (lack thereof)</a:t>
            </a:r>
          </a:p>
          <a:p>
            <a:pPr marL="285750" indent="-285750">
              <a:buClr>
                <a:srgbClr val="002060"/>
              </a:buClr>
              <a:buFont typeface="Wingdings" panose="05000000000000000000" pitchFamily="2" charset="2"/>
              <a:buChar char="v"/>
            </a:pPr>
            <a:endParaRPr lang="en-US" dirty="0">
              <a:latin typeface="Century Gothic" panose="020B0502020202020204" pitchFamily="34" charset="0"/>
            </a:endParaRPr>
          </a:p>
        </p:txBody>
      </p:sp>
      <p:pic>
        <p:nvPicPr>
          <p:cNvPr id="7" name="Picture 6" descr="A picture containing diagram&#10;&#10;Description automatically generated">
            <a:extLst>
              <a:ext uri="{FF2B5EF4-FFF2-40B4-BE49-F238E27FC236}">
                <a16:creationId xmlns="" xmlns:a16="http://schemas.microsoft.com/office/drawing/2014/main" id="{53A0490A-D2E4-6D4A-AC82-690A13EC1BB4}"/>
              </a:ext>
            </a:extLst>
          </p:cNvPr>
          <p:cNvPicPr>
            <a:picLocks noChangeAspect="1"/>
          </p:cNvPicPr>
          <p:nvPr/>
        </p:nvPicPr>
        <p:blipFill>
          <a:blip r:embed="rId3"/>
          <a:stretch>
            <a:fillRect/>
          </a:stretch>
        </p:blipFill>
        <p:spPr>
          <a:xfrm>
            <a:off x="0" y="5290930"/>
            <a:ext cx="1567070" cy="1567070"/>
          </a:xfrm>
          <a:prstGeom prst="rect">
            <a:avLst/>
          </a:prstGeom>
        </p:spPr>
      </p:pic>
      <p:sp>
        <p:nvSpPr>
          <p:cNvPr id="9" name="TextBox 8">
            <a:extLst>
              <a:ext uri="{FF2B5EF4-FFF2-40B4-BE49-F238E27FC236}">
                <a16:creationId xmlns="" xmlns:a16="http://schemas.microsoft.com/office/drawing/2014/main" id="{F5F067C4-59BE-7F4A-85AC-801911469B8B}"/>
              </a:ext>
            </a:extLst>
          </p:cNvPr>
          <p:cNvSpPr txBox="1"/>
          <p:nvPr/>
        </p:nvSpPr>
        <p:spPr>
          <a:xfrm>
            <a:off x="641212" y="458285"/>
            <a:ext cx="11158151" cy="369332"/>
          </a:xfrm>
          <a:prstGeom prst="rect">
            <a:avLst/>
          </a:prstGeom>
          <a:noFill/>
        </p:spPr>
        <p:txBody>
          <a:bodyPr wrap="square" rtlCol="0">
            <a:spAutoFit/>
          </a:bodyPr>
          <a:lstStyle/>
          <a:p>
            <a:r>
              <a:rPr lang="en-US" b="1" dirty="0">
                <a:solidFill>
                  <a:srgbClr val="FE6945"/>
                </a:solidFill>
                <a:latin typeface="Century Gothic" panose="020B0502020202020204" pitchFamily="34" charset="0"/>
              </a:rPr>
              <a:t>GOLDEN THREAD</a:t>
            </a:r>
          </a:p>
        </p:txBody>
      </p:sp>
    </p:spTree>
    <p:extLst>
      <p:ext uri="{BB962C8B-B14F-4D97-AF65-F5344CB8AC3E}">
        <p14:creationId xmlns:p14="http://schemas.microsoft.com/office/powerpoint/2010/main" xmlns="" val="17580739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 xmlns:a16="http://schemas.microsoft.com/office/drawing/2014/main" id="{5BF468B8-6618-2A4B-89BD-9E7CAFAA3327}"/>
              </a:ext>
            </a:extLst>
          </p:cNvPr>
          <p:cNvSpPr txBox="1">
            <a:spLocks noChangeArrowheads="1"/>
          </p:cNvSpPr>
          <p:nvPr/>
        </p:nvSpPr>
        <p:spPr>
          <a:xfrm>
            <a:off x="9510943" y="424994"/>
            <a:ext cx="2496064" cy="79778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US" altLang="en-US" sz="3600" b="1" dirty="0">
                <a:solidFill>
                  <a:schemeClr val="bg1"/>
                </a:solidFill>
                <a:latin typeface="Paperland Medium" panose="02000603000000000000" pitchFamily="2" charset="0"/>
                <a:ea typeface="Paperland Medium" panose="02000603000000000000" pitchFamily="2" charset="0"/>
              </a:rPr>
              <a:t>WHY ART?</a:t>
            </a:r>
          </a:p>
        </p:txBody>
      </p:sp>
      <p:pic>
        <p:nvPicPr>
          <p:cNvPr id="5" name="Picture 4">
            <a:extLst>
              <a:ext uri="{FF2B5EF4-FFF2-40B4-BE49-F238E27FC236}">
                <a16:creationId xmlns="" xmlns:a16="http://schemas.microsoft.com/office/drawing/2014/main" id="{B96970A2-80A1-9D4A-A921-8AD7D3E80571}"/>
              </a:ext>
            </a:extLst>
          </p:cNvPr>
          <p:cNvPicPr>
            <a:picLocks noChangeAspect="1"/>
          </p:cNvPicPr>
          <p:nvPr/>
        </p:nvPicPr>
        <p:blipFill rotWithShape="1">
          <a:blip r:embed="rId2"/>
          <a:srcRect t="4235" b="15888"/>
          <a:stretch/>
        </p:blipFill>
        <p:spPr>
          <a:xfrm>
            <a:off x="1" y="5188226"/>
            <a:ext cx="5281361" cy="1669774"/>
          </a:xfrm>
          <a:prstGeom prst="rect">
            <a:avLst/>
          </a:prstGeom>
        </p:spPr>
      </p:pic>
      <p:sp>
        <p:nvSpPr>
          <p:cNvPr id="13" name="TextBox 12">
            <a:extLst>
              <a:ext uri="{FF2B5EF4-FFF2-40B4-BE49-F238E27FC236}">
                <a16:creationId xmlns="" xmlns:a16="http://schemas.microsoft.com/office/drawing/2014/main" id="{8593165F-6CBF-BA4C-BC8C-1336B05439BB}"/>
              </a:ext>
            </a:extLst>
          </p:cNvPr>
          <p:cNvSpPr txBox="1"/>
          <p:nvPr/>
        </p:nvSpPr>
        <p:spPr>
          <a:xfrm>
            <a:off x="301486" y="2434769"/>
            <a:ext cx="11158151" cy="1077218"/>
          </a:xfrm>
          <a:prstGeom prst="rect">
            <a:avLst/>
          </a:prstGeom>
          <a:noFill/>
        </p:spPr>
        <p:txBody>
          <a:bodyPr wrap="square" rtlCol="0">
            <a:spAutoFit/>
          </a:bodyPr>
          <a:lstStyle/>
          <a:p>
            <a:pPr algn="ctr"/>
            <a:r>
              <a:rPr lang="en-US" sz="3200" b="1" dirty="0">
                <a:solidFill>
                  <a:srgbClr val="F8819E"/>
                </a:solidFill>
                <a:latin typeface="Century Gothic" panose="020B0502020202020204" pitchFamily="34" charset="0"/>
              </a:rPr>
              <a:t>RECOMMENDATIONS FOR THE THREE </a:t>
            </a:r>
          </a:p>
          <a:p>
            <a:pPr algn="ctr"/>
            <a:r>
              <a:rPr lang="en-US" sz="3200" b="1" dirty="0">
                <a:solidFill>
                  <a:srgbClr val="F8819E"/>
                </a:solidFill>
                <a:latin typeface="Century Gothic" panose="020B0502020202020204" pitchFamily="34" charset="0"/>
              </a:rPr>
              <a:t>GBV AMENDMENT BILLS</a:t>
            </a:r>
          </a:p>
        </p:txBody>
      </p:sp>
      <p:pic>
        <p:nvPicPr>
          <p:cNvPr id="6" name="Picture 5" descr="A picture containing diagram&#10;&#10;Description automatically generated">
            <a:extLst>
              <a:ext uri="{FF2B5EF4-FFF2-40B4-BE49-F238E27FC236}">
                <a16:creationId xmlns="" xmlns:a16="http://schemas.microsoft.com/office/drawing/2014/main" id="{50055EBD-1AF4-0146-A1D0-985DA93B23F8}"/>
              </a:ext>
            </a:extLst>
          </p:cNvPr>
          <p:cNvPicPr>
            <a:picLocks noChangeAspect="1"/>
          </p:cNvPicPr>
          <p:nvPr/>
        </p:nvPicPr>
        <p:blipFill>
          <a:blip r:embed="rId3"/>
          <a:stretch>
            <a:fillRect/>
          </a:stretch>
        </p:blipFill>
        <p:spPr>
          <a:xfrm>
            <a:off x="0" y="5290930"/>
            <a:ext cx="1567070" cy="1567070"/>
          </a:xfrm>
          <a:prstGeom prst="rect">
            <a:avLst/>
          </a:prstGeom>
        </p:spPr>
      </p:pic>
    </p:spTree>
    <p:extLst>
      <p:ext uri="{BB962C8B-B14F-4D97-AF65-F5344CB8AC3E}">
        <p14:creationId xmlns:p14="http://schemas.microsoft.com/office/powerpoint/2010/main" xmlns="" val="40739802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 xmlns:a16="http://schemas.microsoft.com/office/drawing/2014/main" id="{5BF468B8-6618-2A4B-89BD-9E7CAFAA3327}"/>
              </a:ext>
            </a:extLst>
          </p:cNvPr>
          <p:cNvSpPr txBox="1">
            <a:spLocks noChangeArrowheads="1"/>
          </p:cNvSpPr>
          <p:nvPr/>
        </p:nvSpPr>
        <p:spPr>
          <a:xfrm>
            <a:off x="9510943" y="424994"/>
            <a:ext cx="2496064" cy="79778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US" altLang="en-US" sz="3600" b="1" dirty="0">
                <a:solidFill>
                  <a:schemeClr val="bg1"/>
                </a:solidFill>
                <a:latin typeface="Paperland Medium" panose="02000603000000000000" pitchFamily="2" charset="0"/>
                <a:ea typeface="Paperland Medium" panose="02000603000000000000" pitchFamily="2" charset="0"/>
              </a:rPr>
              <a:t>WHY ART?</a:t>
            </a:r>
          </a:p>
        </p:txBody>
      </p:sp>
      <p:pic>
        <p:nvPicPr>
          <p:cNvPr id="5" name="Picture 4">
            <a:extLst>
              <a:ext uri="{FF2B5EF4-FFF2-40B4-BE49-F238E27FC236}">
                <a16:creationId xmlns="" xmlns:a16="http://schemas.microsoft.com/office/drawing/2014/main" id="{B96970A2-80A1-9D4A-A921-8AD7D3E80571}"/>
              </a:ext>
            </a:extLst>
          </p:cNvPr>
          <p:cNvPicPr>
            <a:picLocks noChangeAspect="1"/>
          </p:cNvPicPr>
          <p:nvPr/>
        </p:nvPicPr>
        <p:blipFill rotWithShape="1">
          <a:blip r:embed="rId2"/>
          <a:srcRect t="4235" b="15888"/>
          <a:stretch/>
        </p:blipFill>
        <p:spPr>
          <a:xfrm>
            <a:off x="1" y="5188226"/>
            <a:ext cx="5281361" cy="1669774"/>
          </a:xfrm>
          <a:prstGeom prst="rect">
            <a:avLst/>
          </a:prstGeom>
        </p:spPr>
      </p:pic>
      <p:sp>
        <p:nvSpPr>
          <p:cNvPr id="2" name="Rectangle 1">
            <a:extLst>
              <a:ext uri="{FF2B5EF4-FFF2-40B4-BE49-F238E27FC236}">
                <a16:creationId xmlns="" xmlns:a16="http://schemas.microsoft.com/office/drawing/2014/main" id="{BD66212D-E8C5-3C4A-812B-99B4E7D5FEA2}"/>
              </a:ext>
            </a:extLst>
          </p:cNvPr>
          <p:cNvSpPr/>
          <p:nvPr/>
        </p:nvSpPr>
        <p:spPr>
          <a:xfrm>
            <a:off x="688218" y="649671"/>
            <a:ext cx="3336325" cy="4683211"/>
          </a:xfrm>
          <a:prstGeom prst="rect">
            <a:avLst/>
          </a:prstGeom>
          <a:solidFill>
            <a:srgbClr val="4C5C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 xmlns:a16="http://schemas.microsoft.com/office/drawing/2014/main" id="{E5556CA4-B627-DA48-BAA9-70CE7D39C555}"/>
              </a:ext>
            </a:extLst>
          </p:cNvPr>
          <p:cNvSpPr/>
          <p:nvPr/>
        </p:nvSpPr>
        <p:spPr>
          <a:xfrm>
            <a:off x="4473505" y="649671"/>
            <a:ext cx="3336325" cy="4683211"/>
          </a:xfrm>
          <a:prstGeom prst="rect">
            <a:avLst/>
          </a:prstGeom>
          <a:solidFill>
            <a:srgbClr val="4C5C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 xmlns:a16="http://schemas.microsoft.com/office/drawing/2014/main" id="{9FDBDD2E-0EAE-5B4A-94D9-0C0730470E39}"/>
              </a:ext>
            </a:extLst>
          </p:cNvPr>
          <p:cNvSpPr/>
          <p:nvPr/>
        </p:nvSpPr>
        <p:spPr>
          <a:xfrm>
            <a:off x="8197007" y="649671"/>
            <a:ext cx="3336325" cy="4683211"/>
          </a:xfrm>
          <a:prstGeom prst="rect">
            <a:avLst/>
          </a:prstGeom>
          <a:solidFill>
            <a:srgbClr val="4C5C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 xmlns:a16="http://schemas.microsoft.com/office/drawing/2014/main" id="{8593165F-6CBF-BA4C-BC8C-1336B05439BB}"/>
              </a:ext>
            </a:extLst>
          </p:cNvPr>
          <p:cNvSpPr txBox="1"/>
          <p:nvPr/>
        </p:nvSpPr>
        <p:spPr>
          <a:xfrm>
            <a:off x="645956" y="163594"/>
            <a:ext cx="6121787" cy="369332"/>
          </a:xfrm>
          <a:prstGeom prst="rect">
            <a:avLst/>
          </a:prstGeom>
          <a:noFill/>
        </p:spPr>
        <p:txBody>
          <a:bodyPr wrap="square" rtlCol="0">
            <a:spAutoFit/>
          </a:bodyPr>
          <a:lstStyle/>
          <a:p>
            <a:r>
              <a:rPr lang="en-US" b="1" dirty="0">
                <a:solidFill>
                  <a:srgbClr val="4C5CF9"/>
                </a:solidFill>
                <a:latin typeface="Century Gothic" panose="020B0502020202020204" pitchFamily="34" charset="0"/>
              </a:rPr>
              <a:t>Sexual Offences Amendment Bill</a:t>
            </a:r>
          </a:p>
        </p:txBody>
      </p:sp>
      <p:sp>
        <p:nvSpPr>
          <p:cNvPr id="3" name="TextBox 2">
            <a:extLst>
              <a:ext uri="{FF2B5EF4-FFF2-40B4-BE49-F238E27FC236}">
                <a16:creationId xmlns="" xmlns:a16="http://schemas.microsoft.com/office/drawing/2014/main" id="{A2442FAF-F2F7-4865-AD32-A25D668AB097}"/>
              </a:ext>
            </a:extLst>
          </p:cNvPr>
          <p:cNvSpPr txBox="1"/>
          <p:nvPr/>
        </p:nvSpPr>
        <p:spPr>
          <a:xfrm>
            <a:off x="688218" y="975339"/>
            <a:ext cx="3150973" cy="4031873"/>
          </a:xfrm>
          <a:prstGeom prst="rect">
            <a:avLst/>
          </a:prstGeom>
          <a:noFill/>
        </p:spPr>
        <p:txBody>
          <a:bodyPr wrap="square" rtlCol="0">
            <a:spAutoFit/>
          </a:bodyPr>
          <a:lstStyle/>
          <a:p>
            <a:pPr marL="285750" indent="-285750">
              <a:buFont typeface="Arial" panose="020B0604020202020204" pitchFamily="34" charset="0"/>
              <a:buChar char="•"/>
            </a:pPr>
            <a:r>
              <a:rPr lang="en-ZA" sz="1600" dirty="0">
                <a:solidFill>
                  <a:schemeClr val="bg1"/>
                </a:solidFill>
                <a:latin typeface="Century Gothic" panose="020B0502020202020204" pitchFamily="34" charset="0"/>
              </a:rPr>
              <a:t>Define consent.</a:t>
            </a:r>
          </a:p>
          <a:p>
            <a:endParaRPr lang="en-ZA" sz="1600" dirty="0">
              <a:solidFill>
                <a:schemeClr val="bg1"/>
              </a:solidFill>
              <a:latin typeface="Century Gothic" panose="020B0502020202020204" pitchFamily="34" charset="0"/>
            </a:endParaRPr>
          </a:p>
          <a:p>
            <a:pPr marL="285750" indent="-285750">
              <a:buFont typeface="Arial" panose="020B0604020202020204" pitchFamily="34" charset="0"/>
              <a:buChar char="•"/>
            </a:pPr>
            <a:r>
              <a:rPr lang="en-ZA" sz="1600" dirty="0">
                <a:solidFill>
                  <a:srgbClr val="F8819E"/>
                </a:solidFill>
                <a:latin typeface="Century Gothic" panose="020B0502020202020204" pitchFamily="34" charset="0"/>
              </a:rPr>
              <a:t>Provide for and define “coercive circumstances”.</a:t>
            </a:r>
          </a:p>
          <a:p>
            <a:endParaRPr lang="en-ZA" sz="1600" dirty="0">
              <a:solidFill>
                <a:srgbClr val="F8819E"/>
              </a:solidFill>
              <a:latin typeface="Century Gothic" panose="020B0502020202020204" pitchFamily="34" charset="0"/>
            </a:endParaRPr>
          </a:p>
          <a:p>
            <a:pPr marL="285750" indent="-285750">
              <a:buFont typeface="Arial" panose="020B0604020202020204" pitchFamily="34" charset="0"/>
              <a:buChar char="•"/>
            </a:pPr>
            <a:r>
              <a:rPr lang="en-ZA" sz="1600" dirty="0">
                <a:solidFill>
                  <a:schemeClr val="bg1"/>
                </a:solidFill>
                <a:latin typeface="Century Gothic" panose="020B0502020202020204" pitchFamily="34" charset="0"/>
              </a:rPr>
              <a:t>Decriminalise or legalise the sale of sex work for full enjoyment of rights. </a:t>
            </a:r>
          </a:p>
          <a:p>
            <a:endParaRPr lang="en-ZA" sz="1600" dirty="0">
              <a:solidFill>
                <a:schemeClr val="bg1"/>
              </a:solidFill>
              <a:latin typeface="Century Gothic" panose="020B0502020202020204" pitchFamily="34" charset="0"/>
            </a:endParaRPr>
          </a:p>
          <a:p>
            <a:pPr marL="285750" indent="-285750">
              <a:buFont typeface="Arial" panose="020B0604020202020204" pitchFamily="34" charset="0"/>
              <a:buChar char="•"/>
            </a:pPr>
            <a:r>
              <a:rPr lang="en-ZA" sz="1600" dirty="0">
                <a:solidFill>
                  <a:srgbClr val="F8819E"/>
                </a:solidFill>
                <a:latin typeface="Century Gothic" panose="020B0502020202020204" pitchFamily="34" charset="0"/>
              </a:rPr>
              <a:t>Criminalise the viewing of child pornography and pornography involving the mentally disabled to cater for online viewing and subscriptions to pornographic sites.</a:t>
            </a:r>
          </a:p>
        </p:txBody>
      </p:sp>
      <p:sp>
        <p:nvSpPr>
          <p:cNvPr id="17" name="TextBox 16">
            <a:extLst>
              <a:ext uri="{FF2B5EF4-FFF2-40B4-BE49-F238E27FC236}">
                <a16:creationId xmlns="" xmlns:a16="http://schemas.microsoft.com/office/drawing/2014/main" id="{5E1EFEB8-BEFF-4923-89BB-603C67C85160}"/>
              </a:ext>
            </a:extLst>
          </p:cNvPr>
          <p:cNvSpPr txBox="1"/>
          <p:nvPr/>
        </p:nvSpPr>
        <p:spPr>
          <a:xfrm>
            <a:off x="4443072" y="1014021"/>
            <a:ext cx="3336325" cy="4278094"/>
          </a:xfrm>
          <a:prstGeom prst="rect">
            <a:avLst/>
          </a:prstGeom>
          <a:noFill/>
        </p:spPr>
        <p:txBody>
          <a:bodyPr wrap="square" rtlCol="0">
            <a:spAutoFit/>
          </a:bodyPr>
          <a:lstStyle/>
          <a:p>
            <a:pPr marL="285750" indent="-285750">
              <a:buFont typeface="Arial" panose="020B0604020202020204" pitchFamily="34" charset="0"/>
              <a:buChar char="•"/>
            </a:pPr>
            <a:r>
              <a:rPr lang="en-ZA" sz="1600" dirty="0">
                <a:solidFill>
                  <a:schemeClr val="bg1"/>
                </a:solidFill>
                <a:latin typeface="Century Gothic" panose="020B0502020202020204" pitchFamily="34" charset="0"/>
              </a:rPr>
              <a:t>Include cyber sexual offences in the definitions of the individual offences.</a:t>
            </a:r>
          </a:p>
          <a:p>
            <a:endParaRPr lang="en-ZA" sz="1600" dirty="0">
              <a:solidFill>
                <a:schemeClr val="bg1"/>
              </a:solidFill>
              <a:latin typeface="Century Gothic" panose="020B0502020202020204" pitchFamily="34" charset="0"/>
            </a:endParaRPr>
          </a:p>
          <a:p>
            <a:pPr marL="285750" indent="-285750">
              <a:buFont typeface="Arial" panose="020B0604020202020204" pitchFamily="34" charset="0"/>
              <a:buChar char="•"/>
            </a:pPr>
            <a:r>
              <a:rPr lang="en-ZA" sz="1600" dirty="0">
                <a:solidFill>
                  <a:srgbClr val="F8819E"/>
                </a:solidFill>
                <a:latin typeface="Century Gothic" panose="020B0502020202020204" pitchFamily="34" charset="0"/>
              </a:rPr>
              <a:t>Expand the offence of sexual exploitation to include migrants, refugees and asylum seekers.</a:t>
            </a:r>
          </a:p>
          <a:p>
            <a:endParaRPr lang="en-ZA" sz="1600" dirty="0">
              <a:solidFill>
                <a:srgbClr val="F8819E"/>
              </a:solidFill>
              <a:latin typeface="Century Gothic" panose="020B0502020202020204" pitchFamily="34" charset="0"/>
            </a:endParaRPr>
          </a:p>
          <a:p>
            <a:pPr marL="285750" indent="-285750">
              <a:buFont typeface="Arial" panose="020B0604020202020204" pitchFamily="34" charset="0"/>
              <a:buChar char="•"/>
            </a:pPr>
            <a:r>
              <a:rPr lang="en-ZA" sz="1600" dirty="0">
                <a:solidFill>
                  <a:schemeClr val="bg1"/>
                </a:solidFill>
                <a:latin typeface="Century Gothic" panose="020B0502020202020204" pitchFamily="34" charset="0"/>
              </a:rPr>
              <a:t>Expand definition of vulnerable persons to include migrants, refugees, asylum seekers, sex workers and LGBTIQA+. Contradiction between 25 year old female and 60 year old adult.</a:t>
            </a:r>
          </a:p>
        </p:txBody>
      </p:sp>
      <p:sp>
        <p:nvSpPr>
          <p:cNvPr id="19" name="TextBox 18">
            <a:extLst>
              <a:ext uri="{FF2B5EF4-FFF2-40B4-BE49-F238E27FC236}">
                <a16:creationId xmlns="" xmlns:a16="http://schemas.microsoft.com/office/drawing/2014/main" id="{A0489F7D-5F8C-405C-8424-1AC27E1E5C6A}"/>
              </a:ext>
            </a:extLst>
          </p:cNvPr>
          <p:cNvSpPr txBox="1"/>
          <p:nvPr/>
        </p:nvSpPr>
        <p:spPr>
          <a:xfrm>
            <a:off x="8205861" y="850157"/>
            <a:ext cx="3150973" cy="4524315"/>
          </a:xfrm>
          <a:prstGeom prst="rect">
            <a:avLst/>
          </a:prstGeom>
          <a:noFill/>
        </p:spPr>
        <p:txBody>
          <a:bodyPr wrap="square" rtlCol="0">
            <a:spAutoFit/>
          </a:bodyPr>
          <a:lstStyle/>
          <a:p>
            <a:pPr marL="285750" indent="-285750">
              <a:buFont typeface="Arial" panose="020B0604020202020204" pitchFamily="34" charset="0"/>
              <a:buChar char="•"/>
            </a:pPr>
            <a:r>
              <a:rPr lang="en-ZA" sz="1600" dirty="0">
                <a:solidFill>
                  <a:schemeClr val="bg1"/>
                </a:solidFill>
                <a:latin typeface="Century Gothic" panose="020B0502020202020204" pitchFamily="34" charset="0"/>
              </a:rPr>
              <a:t>The National Register for Sex Offender has not been made public.  Certain particulars should be made available on DJCS’s website.</a:t>
            </a:r>
          </a:p>
          <a:p>
            <a:endParaRPr lang="en-ZA" sz="1600" dirty="0">
              <a:solidFill>
                <a:schemeClr val="bg1"/>
              </a:solidFill>
              <a:latin typeface="Century Gothic" panose="020B0502020202020204" pitchFamily="34" charset="0"/>
            </a:endParaRPr>
          </a:p>
          <a:p>
            <a:pPr marL="285750" indent="-285750">
              <a:buFont typeface="Arial" panose="020B0604020202020204" pitchFamily="34" charset="0"/>
              <a:buChar char="•"/>
            </a:pPr>
            <a:r>
              <a:rPr lang="en-ZA" sz="1600" dirty="0">
                <a:solidFill>
                  <a:srgbClr val="F8819E"/>
                </a:solidFill>
                <a:latin typeface="Century Gothic" panose="020B0502020202020204" pitchFamily="34" charset="0"/>
              </a:rPr>
              <a:t>35.5% of sexual offences are reported to SAPS. 40-60% of reported cases are withdrawn by SAPS or the NPA. 8.6% of prosecuted cases see successful convictions. Sensitisation training and monitoring mechanisms are provided for in sections 65 and 66 but are ineffective.</a:t>
            </a:r>
          </a:p>
        </p:txBody>
      </p:sp>
      <p:pic>
        <p:nvPicPr>
          <p:cNvPr id="14" name="Picture 13" descr="A picture containing diagram&#10;&#10;Description automatically generated">
            <a:extLst>
              <a:ext uri="{FF2B5EF4-FFF2-40B4-BE49-F238E27FC236}">
                <a16:creationId xmlns="" xmlns:a16="http://schemas.microsoft.com/office/drawing/2014/main" id="{0BED876E-E51E-F043-B7FA-C8EF31B198BE}"/>
              </a:ext>
            </a:extLst>
          </p:cNvPr>
          <p:cNvPicPr>
            <a:picLocks noChangeAspect="1"/>
          </p:cNvPicPr>
          <p:nvPr/>
        </p:nvPicPr>
        <p:blipFill>
          <a:blip r:embed="rId3"/>
          <a:stretch>
            <a:fillRect/>
          </a:stretch>
        </p:blipFill>
        <p:spPr>
          <a:xfrm>
            <a:off x="0" y="5290930"/>
            <a:ext cx="1567070" cy="1567070"/>
          </a:xfrm>
          <a:prstGeom prst="rect">
            <a:avLst/>
          </a:prstGeom>
        </p:spPr>
      </p:pic>
    </p:spTree>
    <p:extLst>
      <p:ext uri="{BB962C8B-B14F-4D97-AF65-F5344CB8AC3E}">
        <p14:creationId xmlns:p14="http://schemas.microsoft.com/office/powerpoint/2010/main" xmlns="" val="38244021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 xmlns:a16="http://schemas.microsoft.com/office/drawing/2014/main" id="{5BF468B8-6618-2A4B-89BD-9E7CAFAA3327}"/>
              </a:ext>
            </a:extLst>
          </p:cNvPr>
          <p:cNvSpPr txBox="1">
            <a:spLocks noChangeArrowheads="1"/>
          </p:cNvSpPr>
          <p:nvPr/>
        </p:nvSpPr>
        <p:spPr>
          <a:xfrm>
            <a:off x="9510943" y="424994"/>
            <a:ext cx="2496064" cy="79778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US" altLang="en-US" sz="3600" b="1" dirty="0">
                <a:solidFill>
                  <a:schemeClr val="bg1"/>
                </a:solidFill>
                <a:latin typeface="Paperland Medium" panose="02000603000000000000" pitchFamily="2" charset="0"/>
                <a:ea typeface="Paperland Medium" panose="02000603000000000000" pitchFamily="2" charset="0"/>
              </a:rPr>
              <a:t>WHY ART?</a:t>
            </a:r>
          </a:p>
        </p:txBody>
      </p:sp>
      <p:pic>
        <p:nvPicPr>
          <p:cNvPr id="5" name="Picture 4">
            <a:extLst>
              <a:ext uri="{FF2B5EF4-FFF2-40B4-BE49-F238E27FC236}">
                <a16:creationId xmlns="" xmlns:a16="http://schemas.microsoft.com/office/drawing/2014/main" id="{B96970A2-80A1-9D4A-A921-8AD7D3E80571}"/>
              </a:ext>
            </a:extLst>
          </p:cNvPr>
          <p:cNvPicPr>
            <a:picLocks noChangeAspect="1"/>
          </p:cNvPicPr>
          <p:nvPr/>
        </p:nvPicPr>
        <p:blipFill rotWithShape="1">
          <a:blip r:embed="rId2"/>
          <a:srcRect t="4235" b="15888"/>
          <a:stretch/>
        </p:blipFill>
        <p:spPr>
          <a:xfrm>
            <a:off x="1" y="5188226"/>
            <a:ext cx="5281361" cy="1669774"/>
          </a:xfrm>
          <a:prstGeom prst="rect">
            <a:avLst/>
          </a:prstGeom>
        </p:spPr>
      </p:pic>
      <p:sp>
        <p:nvSpPr>
          <p:cNvPr id="2" name="Rectangle 1">
            <a:extLst>
              <a:ext uri="{FF2B5EF4-FFF2-40B4-BE49-F238E27FC236}">
                <a16:creationId xmlns="" xmlns:a16="http://schemas.microsoft.com/office/drawing/2014/main" id="{BD66212D-E8C5-3C4A-812B-99B4E7D5FEA2}"/>
              </a:ext>
            </a:extLst>
          </p:cNvPr>
          <p:cNvSpPr/>
          <p:nvPr/>
        </p:nvSpPr>
        <p:spPr>
          <a:xfrm>
            <a:off x="688218" y="649671"/>
            <a:ext cx="3336325" cy="4683211"/>
          </a:xfrm>
          <a:prstGeom prst="rect">
            <a:avLst/>
          </a:prstGeom>
          <a:solidFill>
            <a:srgbClr val="FE69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 xmlns:a16="http://schemas.microsoft.com/office/drawing/2014/main" id="{E5556CA4-B627-DA48-BAA9-70CE7D39C555}"/>
              </a:ext>
            </a:extLst>
          </p:cNvPr>
          <p:cNvSpPr/>
          <p:nvPr/>
        </p:nvSpPr>
        <p:spPr>
          <a:xfrm>
            <a:off x="4473505" y="660674"/>
            <a:ext cx="3336325" cy="4683211"/>
          </a:xfrm>
          <a:prstGeom prst="rect">
            <a:avLst/>
          </a:prstGeom>
          <a:solidFill>
            <a:srgbClr val="FE69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 xmlns:a16="http://schemas.microsoft.com/office/drawing/2014/main" id="{9FDBDD2E-0EAE-5B4A-94D9-0C0730470E39}"/>
              </a:ext>
            </a:extLst>
          </p:cNvPr>
          <p:cNvSpPr/>
          <p:nvPr/>
        </p:nvSpPr>
        <p:spPr>
          <a:xfrm>
            <a:off x="8215510" y="660674"/>
            <a:ext cx="3336325" cy="4683211"/>
          </a:xfrm>
          <a:prstGeom prst="rect">
            <a:avLst/>
          </a:prstGeom>
          <a:solidFill>
            <a:srgbClr val="FE69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 xmlns:a16="http://schemas.microsoft.com/office/drawing/2014/main" id="{354520BB-BAA9-F14D-AB84-0D35D1C89E5D}"/>
              </a:ext>
            </a:extLst>
          </p:cNvPr>
          <p:cNvSpPr txBox="1"/>
          <p:nvPr/>
        </p:nvSpPr>
        <p:spPr>
          <a:xfrm>
            <a:off x="688218" y="162828"/>
            <a:ext cx="6011625" cy="369332"/>
          </a:xfrm>
          <a:prstGeom prst="rect">
            <a:avLst/>
          </a:prstGeom>
          <a:noFill/>
        </p:spPr>
        <p:txBody>
          <a:bodyPr wrap="square" rtlCol="0">
            <a:spAutoFit/>
          </a:bodyPr>
          <a:lstStyle/>
          <a:p>
            <a:r>
              <a:rPr lang="en-US" b="1" dirty="0">
                <a:solidFill>
                  <a:srgbClr val="FE6945"/>
                </a:solidFill>
                <a:latin typeface="Century Gothic" panose="020B0502020202020204" pitchFamily="34" charset="0"/>
              </a:rPr>
              <a:t>Criminal and Related Matters Amendment Bill</a:t>
            </a:r>
          </a:p>
        </p:txBody>
      </p:sp>
      <p:sp>
        <p:nvSpPr>
          <p:cNvPr id="6" name="TextBox 5">
            <a:extLst>
              <a:ext uri="{FF2B5EF4-FFF2-40B4-BE49-F238E27FC236}">
                <a16:creationId xmlns="" xmlns:a16="http://schemas.microsoft.com/office/drawing/2014/main" id="{692307BA-9D10-405A-9AEF-2F2707001CA6}"/>
              </a:ext>
            </a:extLst>
          </p:cNvPr>
          <p:cNvSpPr txBox="1"/>
          <p:nvPr/>
        </p:nvSpPr>
        <p:spPr>
          <a:xfrm>
            <a:off x="688218" y="691986"/>
            <a:ext cx="3286326" cy="4662815"/>
          </a:xfrm>
          <a:prstGeom prst="rect">
            <a:avLst/>
          </a:prstGeom>
          <a:noFill/>
        </p:spPr>
        <p:txBody>
          <a:bodyPr wrap="square" rtlCol="0">
            <a:spAutoFit/>
          </a:bodyPr>
          <a:lstStyle/>
          <a:p>
            <a:pPr marL="285750" indent="-285750">
              <a:buFont typeface="Arial" panose="020B0604020202020204" pitchFamily="34" charset="0"/>
              <a:buChar char="•"/>
            </a:pPr>
            <a:r>
              <a:rPr lang="en-ZA" sz="1350" dirty="0">
                <a:solidFill>
                  <a:srgbClr val="FFFF00"/>
                </a:solidFill>
                <a:latin typeface="Century Gothic" panose="020B0502020202020204" pitchFamily="34" charset="0"/>
              </a:rPr>
              <a:t>A complainant in a case of domestic violence should always be informed of a perpetrator’s parole consideration regardless of the length of the sentence.</a:t>
            </a:r>
          </a:p>
          <a:p>
            <a:endParaRPr lang="en-ZA" sz="1350" dirty="0">
              <a:solidFill>
                <a:srgbClr val="FFFF00"/>
              </a:solidFill>
              <a:latin typeface="Century Gothic" panose="020B0502020202020204" pitchFamily="34" charset="0"/>
            </a:endParaRPr>
          </a:p>
          <a:p>
            <a:pPr marL="285750" indent="-285750">
              <a:buFont typeface="Arial" panose="020B0604020202020204" pitchFamily="34" charset="0"/>
              <a:buChar char="•"/>
            </a:pPr>
            <a:r>
              <a:rPr lang="en-ZA" sz="1350" dirty="0">
                <a:solidFill>
                  <a:schemeClr val="bg1"/>
                </a:solidFill>
                <a:latin typeface="Century Gothic" panose="020B0502020202020204" pitchFamily="34" charset="0"/>
              </a:rPr>
              <a:t>Section 316B in clause 10 makes appeals more onerous.</a:t>
            </a:r>
          </a:p>
          <a:p>
            <a:endParaRPr lang="en-ZA" sz="1350" dirty="0">
              <a:solidFill>
                <a:schemeClr val="bg1"/>
              </a:solidFill>
              <a:latin typeface="Century Gothic" panose="020B0502020202020204" pitchFamily="34" charset="0"/>
            </a:endParaRPr>
          </a:p>
          <a:p>
            <a:pPr marL="285750" indent="-285750">
              <a:buFont typeface="Arial" panose="020B0604020202020204" pitchFamily="34" charset="0"/>
              <a:buChar char="•"/>
            </a:pPr>
            <a:r>
              <a:rPr lang="en-ZA" sz="1350" dirty="0">
                <a:solidFill>
                  <a:srgbClr val="FFFF00"/>
                </a:solidFill>
                <a:latin typeface="Century Gothic" panose="020B0502020202020204" pitchFamily="34" charset="0"/>
              </a:rPr>
              <a:t>Rape and compelled rape (without aggravating circumstances), and sexual exploitation should bear a minimum sentence of life imprisonment.</a:t>
            </a:r>
          </a:p>
          <a:p>
            <a:endParaRPr lang="en-ZA" sz="1350" dirty="0">
              <a:solidFill>
                <a:srgbClr val="FFFF00"/>
              </a:solidFill>
              <a:latin typeface="Century Gothic" panose="020B0502020202020204" pitchFamily="34" charset="0"/>
            </a:endParaRPr>
          </a:p>
          <a:p>
            <a:pPr marL="285750" indent="-285750">
              <a:buFont typeface="Arial" panose="020B0604020202020204" pitchFamily="34" charset="0"/>
              <a:buChar char="•"/>
            </a:pPr>
            <a:r>
              <a:rPr lang="en-US" sz="1350" dirty="0">
                <a:solidFill>
                  <a:schemeClr val="bg1"/>
                </a:solidFill>
                <a:latin typeface="Century Gothic" panose="020B0502020202020204" pitchFamily="34" charset="0"/>
              </a:rPr>
              <a:t>Majority of South African sexual abusers told UN Special Rapporteur on Violence Against Women that they commit sexual violence out of boredom, for fun or because they are entitled to.</a:t>
            </a:r>
            <a:endParaRPr lang="en-ZA" sz="1350" dirty="0">
              <a:solidFill>
                <a:schemeClr val="bg1"/>
              </a:solidFill>
              <a:latin typeface="Century Gothic" panose="020B0502020202020204" pitchFamily="34" charset="0"/>
            </a:endParaRPr>
          </a:p>
        </p:txBody>
      </p:sp>
      <p:sp>
        <p:nvSpPr>
          <p:cNvPr id="7" name="TextBox 6">
            <a:extLst>
              <a:ext uri="{FF2B5EF4-FFF2-40B4-BE49-F238E27FC236}">
                <a16:creationId xmlns="" xmlns:a16="http://schemas.microsoft.com/office/drawing/2014/main" id="{ABA55DBD-3F92-4A55-B6D2-14815BC427AD}"/>
              </a:ext>
            </a:extLst>
          </p:cNvPr>
          <p:cNvSpPr txBox="1"/>
          <p:nvPr/>
        </p:nvSpPr>
        <p:spPr>
          <a:xfrm>
            <a:off x="4430223" y="847330"/>
            <a:ext cx="3379607" cy="4185761"/>
          </a:xfrm>
          <a:prstGeom prst="rect">
            <a:avLst/>
          </a:prstGeom>
          <a:noFill/>
        </p:spPr>
        <p:txBody>
          <a:bodyPr wrap="square" rtlCol="0">
            <a:spAutoFit/>
          </a:bodyPr>
          <a:lstStyle/>
          <a:p>
            <a:pPr marL="285750" indent="-285750">
              <a:buFont typeface="Arial" panose="020B0604020202020204" pitchFamily="34" charset="0"/>
              <a:buChar char="•"/>
            </a:pPr>
            <a:r>
              <a:rPr lang="en-ZA" sz="1400" dirty="0">
                <a:solidFill>
                  <a:schemeClr val="bg1"/>
                </a:solidFill>
                <a:latin typeface="Century Gothic" panose="020B0502020202020204" pitchFamily="34" charset="0"/>
              </a:rPr>
              <a:t>International Criminal Tribunal for the former Yugoslavia which described rape as, “one of the worst sufferings a human being can inflict upon another.” </a:t>
            </a:r>
          </a:p>
          <a:p>
            <a:endParaRPr lang="en-ZA" sz="1400" dirty="0">
              <a:solidFill>
                <a:schemeClr val="bg1"/>
              </a:solidFill>
              <a:latin typeface="Century Gothic" panose="020B0502020202020204" pitchFamily="34" charset="0"/>
            </a:endParaRPr>
          </a:p>
          <a:p>
            <a:pPr marL="285750" indent="-285750">
              <a:buFont typeface="Arial" panose="020B0604020202020204" pitchFamily="34" charset="0"/>
              <a:buChar char="•"/>
            </a:pPr>
            <a:r>
              <a:rPr lang="en-ZA" sz="1400" dirty="0">
                <a:solidFill>
                  <a:srgbClr val="FFFF00"/>
                </a:solidFill>
                <a:latin typeface="Century Gothic" panose="020B0502020202020204" pitchFamily="34" charset="0"/>
              </a:rPr>
              <a:t>The International Criminal Tribunal for Rwanda described sexual violence as “a step in the process of destruction of...the spirit, of the will to live, and of life itself.”</a:t>
            </a:r>
          </a:p>
          <a:p>
            <a:endParaRPr lang="en-ZA" sz="1400" dirty="0">
              <a:solidFill>
                <a:srgbClr val="FFFF00"/>
              </a:solidFill>
              <a:latin typeface="Century Gothic" panose="020B0502020202020204" pitchFamily="34" charset="0"/>
            </a:endParaRPr>
          </a:p>
          <a:p>
            <a:pPr marL="285750" indent="-285750">
              <a:buFont typeface="Arial" panose="020B0604020202020204" pitchFamily="34" charset="0"/>
              <a:buChar char="•"/>
            </a:pPr>
            <a:r>
              <a:rPr lang="en-ZA" sz="1400" dirty="0">
                <a:solidFill>
                  <a:schemeClr val="bg1"/>
                </a:solidFill>
                <a:latin typeface="Century Gothic" panose="020B0502020202020204" pitchFamily="34" charset="0"/>
              </a:rPr>
              <a:t>The Constitutional Court described rape as being “not simply an act of sexual gratification, but one of physical domination. It is an extreme and flagrant form of manifesting male supremacy over females.”</a:t>
            </a:r>
          </a:p>
        </p:txBody>
      </p:sp>
      <p:sp>
        <p:nvSpPr>
          <p:cNvPr id="16" name="TextBox 15">
            <a:extLst>
              <a:ext uri="{FF2B5EF4-FFF2-40B4-BE49-F238E27FC236}">
                <a16:creationId xmlns="" xmlns:a16="http://schemas.microsoft.com/office/drawing/2014/main" id="{7124DBB7-CE94-461E-8312-9A94F0CE79B2}"/>
              </a:ext>
            </a:extLst>
          </p:cNvPr>
          <p:cNvSpPr txBox="1"/>
          <p:nvPr/>
        </p:nvSpPr>
        <p:spPr>
          <a:xfrm>
            <a:off x="8258792" y="806300"/>
            <a:ext cx="3194991" cy="3754874"/>
          </a:xfrm>
          <a:prstGeom prst="rect">
            <a:avLst/>
          </a:prstGeom>
          <a:noFill/>
        </p:spPr>
        <p:txBody>
          <a:bodyPr wrap="square" rtlCol="0">
            <a:spAutoFit/>
          </a:bodyPr>
          <a:lstStyle/>
          <a:p>
            <a:pPr marL="285750" indent="-285750">
              <a:buFont typeface="Arial" panose="020B0604020202020204" pitchFamily="34" charset="0"/>
              <a:buChar char="•"/>
            </a:pPr>
            <a:r>
              <a:rPr lang="en-ZA" sz="1400" dirty="0">
                <a:solidFill>
                  <a:srgbClr val="FFFF00"/>
                </a:solidFill>
                <a:latin typeface="Century Gothic" panose="020B0502020202020204" pitchFamily="34" charset="0"/>
              </a:rPr>
              <a:t>“[F]or far too long rape has been used as a tool to relegate the women of this country to second-class citizens, over whom men can exercise their power and control, and in so doing, strip them of their rights to equality, human dignity and bodily integrity” </a:t>
            </a:r>
          </a:p>
          <a:p>
            <a:endParaRPr lang="en-ZA" sz="1400" dirty="0">
              <a:solidFill>
                <a:srgbClr val="FFFF00"/>
              </a:solidFill>
              <a:latin typeface="Century Gothic" panose="020B0502020202020204" pitchFamily="34" charset="0"/>
            </a:endParaRPr>
          </a:p>
          <a:p>
            <a:pPr marL="285750" indent="-285750">
              <a:buFont typeface="Arial" panose="020B0604020202020204" pitchFamily="34" charset="0"/>
              <a:buChar char="•"/>
            </a:pPr>
            <a:r>
              <a:rPr lang="en-ZA" sz="1400" dirty="0">
                <a:solidFill>
                  <a:schemeClr val="bg1"/>
                </a:solidFill>
                <a:latin typeface="Century Gothic" panose="020B0502020202020204" pitchFamily="34" charset="0"/>
              </a:rPr>
              <a:t>“[S]</a:t>
            </a:r>
            <a:r>
              <a:rPr lang="en-ZA" sz="1400" dirty="0" err="1">
                <a:solidFill>
                  <a:schemeClr val="bg1"/>
                </a:solidFill>
                <a:latin typeface="Century Gothic" panose="020B0502020202020204" pitchFamily="34" charset="0"/>
              </a:rPr>
              <a:t>exual</a:t>
            </a:r>
            <a:r>
              <a:rPr lang="en-ZA" sz="1400" dirty="0">
                <a:solidFill>
                  <a:schemeClr val="bg1"/>
                </a:solidFill>
                <a:latin typeface="Century Gothic" panose="020B0502020202020204" pitchFamily="34" charset="0"/>
              </a:rPr>
              <a:t> violence and the threat of sexual violence goes to the core of women’s subordination in society. It is the single greatest threat to the self determination of South African women.” </a:t>
            </a:r>
          </a:p>
        </p:txBody>
      </p:sp>
      <p:pic>
        <p:nvPicPr>
          <p:cNvPr id="13" name="Picture 12" descr="A picture containing diagram&#10;&#10;Description automatically generated">
            <a:extLst>
              <a:ext uri="{FF2B5EF4-FFF2-40B4-BE49-F238E27FC236}">
                <a16:creationId xmlns="" xmlns:a16="http://schemas.microsoft.com/office/drawing/2014/main" id="{611B8EE3-6C23-C345-A3BE-2BBFA28531B3}"/>
              </a:ext>
            </a:extLst>
          </p:cNvPr>
          <p:cNvPicPr>
            <a:picLocks noChangeAspect="1"/>
          </p:cNvPicPr>
          <p:nvPr/>
        </p:nvPicPr>
        <p:blipFill>
          <a:blip r:embed="rId3"/>
          <a:stretch>
            <a:fillRect/>
          </a:stretch>
        </p:blipFill>
        <p:spPr>
          <a:xfrm>
            <a:off x="0" y="5290930"/>
            <a:ext cx="1567070" cy="1567070"/>
          </a:xfrm>
          <a:prstGeom prst="rect">
            <a:avLst/>
          </a:prstGeom>
        </p:spPr>
      </p:pic>
    </p:spTree>
    <p:extLst>
      <p:ext uri="{BB962C8B-B14F-4D97-AF65-F5344CB8AC3E}">
        <p14:creationId xmlns:p14="http://schemas.microsoft.com/office/powerpoint/2010/main" xmlns="" val="42005973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 xmlns:a16="http://schemas.microsoft.com/office/drawing/2014/main" id="{5BF468B8-6618-2A4B-89BD-9E7CAFAA3327}"/>
              </a:ext>
            </a:extLst>
          </p:cNvPr>
          <p:cNvSpPr txBox="1">
            <a:spLocks noChangeArrowheads="1"/>
          </p:cNvSpPr>
          <p:nvPr/>
        </p:nvSpPr>
        <p:spPr>
          <a:xfrm>
            <a:off x="9510943" y="424994"/>
            <a:ext cx="2496064" cy="79778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US" altLang="en-US" sz="3600" b="1" dirty="0">
                <a:solidFill>
                  <a:schemeClr val="bg1"/>
                </a:solidFill>
                <a:latin typeface="Paperland Medium" panose="02000603000000000000" pitchFamily="2" charset="0"/>
                <a:ea typeface="Paperland Medium" panose="02000603000000000000" pitchFamily="2" charset="0"/>
              </a:rPr>
              <a:t>WHY ART?</a:t>
            </a:r>
          </a:p>
        </p:txBody>
      </p:sp>
      <p:pic>
        <p:nvPicPr>
          <p:cNvPr id="5" name="Picture 4">
            <a:extLst>
              <a:ext uri="{FF2B5EF4-FFF2-40B4-BE49-F238E27FC236}">
                <a16:creationId xmlns="" xmlns:a16="http://schemas.microsoft.com/office/drawing/2014/main" id="{B96970A2-80A1-9D4A-A921-8AD7D3E80571}"/>
              </a:ext>
            </a:extLst>
          </p:cNvPr>
          <p:cNvPicPr>
            <a:picLocks noChangeAspect="1"/>
          </p:cNvPicPr>
          <p:nvPr/>
        </p:nvPicPr>
        <p:blipFill rotWithShape="1">
          <a:blip r:embed="rId2"/>
          <a:srcRect t="4235" b="15888"/>
          <a:stretch/>
        </p:blipFill>
        <p:spPr>
          <a:xfrm>
            <a:off x="1" y="5188226"/>
            <a:ext cx="5281361" cy="1669774"/>
          </a:xfrm>
          <a:prstGeom prst="rect">
            <a:avLst/>
          </a:prstGeom>
        </p:spPr>
      </p:pic>
      <p:sp>
        <p:nvSpPr>
          <p:cNvPr id="2" name="Rectangle 1">
            <a:extLst>
              <a:ext uri="{FF2B5EF4-FFF2-40B4-BE49-F238E27FC236}">
                <a16:creationId xmlns="" xmlns:a16="http://schemas.microsoft.com/office/drawing/2014/main" id="{BD66212D-E8C5-3C4A-812B-99B4E7D5FEA2}"/>
              </a:ext>
            </a:extLst>
          </p:cNvPr>
          <p:cNvSpPr/>
          <p:nvPr/>
        </p:nvSpPr>
        <p:spPr>
          <a:xfrm>
            <a:off x="2237087" y="649671"/>
            <a:ext cx="3336325" cy="4683211"/>
          </a:xfrm>
          <a:prstGeom prst="rect">
            <a:avLst/>
          </a:prstGeom>
          <a:solidFill>
            <a:srgbClr val="F881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 xmlns:a16="http://schemas.microsoft.com/office/drawing/2014/main" id="{E5556CA4-B627-DA48-BAA9-70CE7D39C555}"/>
              </a:ext>
            </a:extLst>
          </p:cNvPr>
          <p:cNvSpPr/>
          <p:nvPr/>
        </p:nvSpPr>
        <p:spPr>
          <a:xfrm>
            <a:off x="6780645" y="649671"/>
            <a:ext cx="3336325" cy="4683211"/>
          </a:xfrm>
          <a:prstGeom prst="rect">
            <a:avLst/>
          </a:prstGeom>
          <a:solidFill>
            <a:srgbClr val="F881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 xmlns:a16="http://schemas.microsoft.com/office/drawing/2014/main" id="{D2D96071-6F94-9546-B202-F551F920607B}"/>
              </a:ext>
            </a:extLst>
          </p:cNvPr>
          <p:cNvSpPr txBox="1"/>
          <p:nvPr/>
        </p:nvSpPr>
        <p:spPr>
          <a:xfrm>
            <a:off x="2166362" y="168001"/>
            <a:ext cx="5281360" cy="369332"/>
          </a:xfrm>
          <a:prstGeom prst="rect">
            <a:avLst/>
          </a:prstGeom>
          <a:noFill/>
        </p:spPr>
        <p:txBody>
          <a:bodyPr wrap="square" rtlCol="0">
            <a:spAutoFit/>
          </a:bodyPr>
          <a:lstStyle/>
          <a:p>
            <a:r>
              <a:rPr lang="en-US" b="1" dirty="0">
                <a:solidFill>
                  <a:srgbClr val="F8819E"/>
                </a:solidFill>
                <a:latin typeface="Century Gothic" panose="020B0502020202020204" pitchFamily="34" charset="0"/>
              </a:rPr>
              <a:t>Domestic Violence Amendment Bill</a:t>
            </a:r>
          </a:p>
        </p:txBody>
      </p:sp>
      <p:sp>
        <p:nvSpPr>
          <p:cNvPr id="7" name="TextBox 6">
            <a:extLst>
              <a:ext uri="{FF2B5EF4-FFF2-40B4-BE49-F238E27FC236}">
                <a16:creationId xmlns="" xmlns:a16="http://schemas.microsoft.com/office/drawing/2014/main" id="{E1748A0A-D949-43CB-930A-7C02770736A5}"/>
              </a:ext>
            </a:extLst>
          </p:cNvPr>
          <p:cNvSpPr txBox="1"/>
          <p:nvPr/>
        </p:nvSpPr>
        <p:spPr>
          <a:xfrm>
            <a:off x="2237087" y="848194"/>
            <a:ext cx="3217032" cy="3539430"/>
          </a:xfrm>
          <a:prstGeom prst="rect">
            <a:avLst/>
          </a:prstGeom>
          <a:noFill/>
        </p:spPr>
        <p:txBody>
          <a:bodyPr wrap="square" rtlCol="0">
            <a:spAutoFit/>
          </a:bodyPr>
          <a:lstStyle/>
          <a:p>
            <a:pPr marL="285750" indent="-285750">
              <a:buFont typeface="Arial" panose="020B0604020202020204" pitchFamily="34" charset="0"/>
              <a:buChar char="•"/>
            </a:pPr>
            <a:r>
              <a:rPr lang="en-ZA" sz="1600" dirty="0">
                <a:solidFill>
                  <a:schemeClr val="bg1"/>
                </a:solidFill>
                <a:latin typeface="Century Gothic" panose="020B0502020202020204" pitchFamily="34" charset="0"/>
              </a:rPr>
              <a:t>Criminal imposed for failure to report domestic violence could undermine the successful work of functionaries (trust relationship compromised), and inadvertently encourage a culture of silence and victim isolation.</a:t>
            </a:r>
          </a:p>
          <a:p>
            <a:endParaRPr lang="en-ZA" sz="1600" dirty="0">
              <a:solidFill>
                <a:schemeClr val="bg1"/>
              </a:solidFill>
              <a:latin typeface="Century Gothic" panose="020B0502020202020204" pitchFamily="34" charset="0"/>
            </a:endParaRPr>
          </a:p>
          <a:p>
            <a:pPr marL="285750" indent="-285750">
              <a:buFont typeface="Arial" panose="020B0604020202020204" pitchFamily="34" charset="0"/>
              <a:buChar char="•"/>
            </a:pPr>
            <a:r>
              <a:rPr lang="en-ZA" sz="1600" dirty="0">
                <a:solidFill>
                  <a:srgbClr val="4C5CF9"/>
                </a:solidFill>
                <a:latin typeface="Century Gothic" panose="020B0502020202020204" pitchFamily="34" charset="0"/>
              </a:rPr>
              <a:t>Specialised rules should be developed for witnesses in domestic violence cases in line with ICC Rule 72.</a:t>
            </a:r>
          </a:p>
        </p:txBody>
      </p:sp>
      <p:sp>
        <p:nvSpPr>
          <p:cNvPr id="14" name="TextBox 13">
            <a:extLst>
              <a:ext uri="{FF2B5EF4-FFF2-40B4-BE49-F238E27FC236}">
                <a16:creationId xmlns="" xmlns:a16="http://schemas.microsoft.com/office/drawing/2014/main" id="{DA51C1E1-14CA-4F1C-9572-9D7586CC9263}"/>
              </a:ext>
            </a:extLst>
          </p:cNvPr>
          <p:cNvSpPr txBox="1"/>
          <p:nvPr/>
        </p:nvSpPr>
        <p:spPr>
          <a:xfrm>
            <a:off x="6780645" y="846843"/>
            <a:ext cx="3249827" cy="4031873"/>
          </a:xfrm>
          <a:prstGeom prst="rect">
            <a:avLst/>
          </a:prstGeom>
          <a:noFill/>
        </p:spPr>
        <p:txBody>
          <a:bodyPr wrap="square" rtlCol="0">
            <a:spAutoFit/>
          </a:bodyPr>
          <a:lstStyle/>
          <a:p>
            <a:pPr marL="285750" indent="-285750">
              <a:buFont typeface="Arial" panose="020B0604020202020204" pitchFamily="34" charset="0"/>
              <a:buChar char="•"/>
            </a:pPr>
            <a:r>
              <a:rPr lang="en-ZA" sz="1600" dirty="0">
                <a:solidFill>
                  <a:schemeClr val="bg1"/>
                </a:solidFill>
                <a:latin typeface="Century Gothic" panose="020B0502020202020204" pitchFamily="34" charset="0"/>
              </a:rPr>
              <a:t>Respondent should be liable for costs occasioned by any necessary proceedings or orders.</a:t>
            </a:r>
          </a:p>
          <a:p>
            <a:endParaRPr lang="en-ZA" sz="1600" dirty="0">
              <a:solidFill>
                <a:schemeClr val="bg1"/>
              </a:solidFill>
              <a:latin typeface="Century Gothic" panose="020B0502020202020204" pitchFamily="34" charset="0"/>
            </a:endParaRPr>
          </a:p>
          <a:p>
            <a:pPr marL="285750" indent="-285750">
              <a:buFont typeface="Arial" panose="020B0604020202020204" pitchFamily="34" charset="0"/>
              <a:buChar char="•"/>
            </a:pPr>
            <a:r>
              <a:rPr lang="en-ZA" sz="1600" dirty="0">
                <a:solidFill>
                  <a:srgbClr val="4C5CF9"/>
                </a:solidFill>
                <a:latin typeface="Century Gothic" panose="020B0502020202020204" pitchFamily="34" charset="0"/>
              </a:rPr>
              <a:t>Section 18 provides for policy development and accountability mechanisms for SAPS and the NPA since 1999, but has been ineffective.  Public education campaigns around accountability mechanisms and sensitisation training are required.</a:t>
            </a:r>
          </a:p>
        </p:txBody>
      </p:sp>
      <p:pic>
        <p:nvPicPr>
          <p:cNvPr id="11" name="Picture 10" descr="A picture containing diagram&#10;&#10;Description automatically generated">
            <a:extLst>
              <a:ext uri="{FF2B5EF4-FFF2-40B4-BE49-F238E27FC236}">
                <a16:creationId xmlns="" xmlns:a16="http://schemas.microsoft.com/office/drawing/2014/main" id="{AD79CDDA-86B6-874C-92D3-E40FBC727EAB}"/>
              </a:ext>
            </a:extLst>
          </p:cNvPr>
          <p:cNvPicPr>
            <a:picLocks noChangeAspect="1"/>
          </p:cNvPicPr>
          <p:nvPr/>
        </p:nvPicPr>
        <p:blipFill>
          <a:blip r:embed="rId3"/>
          <a:stretch>
            <a:fillRect/>
          </a:stretch>
        </p:blipFill>
        <p:spPr>
          <a:xfrm>
            <a:off x="0" y="5290930"/>
            <a:ext cx="1567070" cy="1567070"/>
          </a:xfrm>
          <a:prstGeom prst="rect">
            <a:avLst/>
          </a:prstGeom>
        </p:spPr>
      </p:pic>
    </p:spTree>
    <p:extLst>
      <p:ext uri="{BB962C8B-B14F-4D97-AF65-F5344CB8AC3E}">
        <p14:creationId xmlns:p14="http://schemas.microsoft.com/office/powerpoint/2010/main" xmlns="" val="25699602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427</TotalTime>
  <Words>1357</Words>
  <Application>Microsoft Office PowerPoint</Application>
  <PresentationFormat>Custom</PresentationFormat>
  <Paragraphs>93</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@theembraceprojectza www.theembraceproject.com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 PROJECT</dc:title>
  <dc:creator>Leanne Berger</dc:creator>
  <cp:lastModifiedBy>USER</cp:lastModifiedBy>
  <cp:revision>50</cp:revision>
  <dcterms:created xsi:type="dcterms:W3CDTF">2020-04-27T16:56:39Z</dcterms:created>
  <dcterms:modified xsi:type="dcterms:W3CDTF">2020-10-23T15:54:11Z</dcterms:modified>
</cp:coreProperties>
</file>