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9" d="100"/>
          <a:sy n="79" d="100"/>
        </p:scale>
        <p:origin x="-210"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186787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290540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418706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3305445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9903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375504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97689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47919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157198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17939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13E67-62CB-45FF-B1C5-858F3AEA71D1}" type="datetimeFigureOut">
              <a:rPr lang="en-ZA" smtClean="0"/>
              <a:pPr/>
              <a:t>2020/10/26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218466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13E67-62CB-45FF-B1C5-858F3AEA71D1}" type="datetimeFigureOut">
              <a:rPr lang="en-ZA" smtClean="0"/>
              <a:pPr/>
              <a:t>2020/10/26</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92278-1689-45F3-9932-0E0CBB50E054}" type="slidenum">
              <a:rPr lang="en-ZA" smtClean="0"/>
              <a:pPr/>
              <a:t>‹#›</a:t>
            </a:fld>
            <a:endParaRPr lang="en-ZA" dirty="0"/>
          </a:p>
        </p:txBody>
      </p:sp>
    </p:spTree>
    <p:extLst>
      <p:ext uri="{BB962C8B-B14F-4D97-AF65-F5344CB8AC3E}">
        <p14:creationId xmlns:p14="http://schemas.microsoft.com/office/powerpoint/2010/main" xmlns="" val="85524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sz="4400" b="1" dirty="0" smtClean="0">
                <a:solidFill>
                  <a:prstClr val="black"/>
                </a:solidFill>
                <a:latin typeface="Arial" panose="020B0604020202020204" pitchFamily="34" charset="0"/>
                <a:cs typeface="Arial" panose="020B0604020202020204" pitchFamily="34" charset="0"/>
              </a:rPr>
              <a:t>Parliamentary </a:t>
            </a:r>
            <a:r>
              <a:rPr lang="en-ZA" sz="4400" b="1" dirty="0">
                <a:solidFill>
                  <a:prstClr val="black"/>
                </a:solidFill>
                <a:latin typeface="Arial" panose="020B0604020202020204" pitchFamily="34" charset="0"/>
                <a:cs typeface="Arial" panose="020B0604020202020204" pitchFamily="34" charset="0"/>
              </a:rPr>
              <a:t>Presentation :</a:t>
            </a:r>
            <a:br>
              <a:rPr lang="en-ZA" sz="4400" b="1" dirty="0">
                <a:solidFill>
                  <a:prstClr val="black"/>
                </a:solidFill>
                <a:latin typeface="Arial" panose="020B0604020202020204" pitchFamily="34" charset="0"/>
                <a:cs typeface="Arial" panose="020B0604020202020204" pitchFamily="34" charset="0"/>
              </a:rPr>
            </a:br>
            <a:r>
              <a:rPr lang="en-ZA" sz="4400" b="1" dirty="0">
                <a:solidFill>
                  <a:prstClr val="black"/>
                </a:solidFill>
                <a:latin typeface="Arial" panose="020B0604020202020204" pitchFamily="34" charset="0"/>
                <a:cs typeface="Arial" panose="020B0604020202020204" pitchFamily="34" charset="0"/>
              </a:rPr>
              <a:t>GBV related Bills &amp; Acts Amendments</a:t>
            </a:r>
            <a:r>
              <a:rPr lang="en-ZA" sz="4400" dirty="0">
                <a:solidFill>
                  <a:prstClr val="black"/>
                </a:solidFill>
                <a:latin typeface="Arial" panose="020B0604020202020204" pitchFamily="34" charset="0"/>
                <a:cs typeface="Arial" panose="020B0604020202020204" pitchFamily="34" charset="0"/>
              </a:rPr>
              <a:t/>
            </a:r>
            <a:br>
              <a:rPr lang="en-ZA" sz="4400" dirty="0">
                <a:solidFill>
                  <a:prstClr val="black"/>
                </a:solidFill>
                <a:latin typeface="Arial" panose="020B0604020202020204" pitchFamily="34" charset="0"/>
                <a:cs typeface="Arial" panose="020B0604020202020204" pitchFamily="34" charset="0"/>
              </a:rPr>
            </a:br>
            <a:endParaRPr lang="en-ZA"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ZA" sz="4400" dirty="0">
                <a:solidFill>
                  <a:prstClr val="black"/>
                </a:solidFill>
                <a:latin typeface="Arial" panose="020B0604020202020204" pitchFamily="34" charset="0"/>
                <a:ea typeface="+mj-ea"/>
                <a:cs typeface="Arial" panose="020B0604020202020204" pitchFamily="34" charset="0"/>
              </a:rPr>
              <a:t>Dr Shaheda Omar</a:t>
            </a:r>
            <a:endParaRPr lang="en-ZA"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531522" y="4993602"/>
            <a:ext cx="1660478" cy="1864398"/>
          </a:xfrm>
          <a:prstGeom prst="rect">
            <a:avLst/>
          </a:prstGeom>
        </p:spPr>
      </p:pic>
    </p:spTree>
    <p:extLst>
      <p:ext uri="{BB962C8B-B14F-4D97-AF65-F5344CB8AC3E}">
        <p14:creationId xmlns:p14="http://schemas.microsoft.com/office/powerpoint/2010/main" xmlns="" val="352118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91" y="120771"/>
            <a:ext cx="11973464" cy="931652"/>
          </a:xfrm>
        </p:spPr>
        <p:txBody>
          <a:bodyPr>
            <a:normAutofit/>
          </a:bodyPr>
          <a:lstStyle/>
          <a:p>
            <a:pPr lvl="0">
              <a:defRPr/>
            </a:pPr>
            <a:r>
              <a:rPr lang="en-US" sz="2800" b="1" dirty="0">
                <a:solidFill>
                  <a:sysClr val="windowText" lastClr="000000"/>
                </a:solidFill>
                <a:latin typeface="Arial" panose="020B0604020202020204" pitchFamily="34" charset="0"/>
                <a:ea typeface="+mn-ea"/>
                <a:cs typeface="Arial" panose="020B0604020202020204" pitchFamily="34" charset="0"/>
              </a:rPr>
              <a:t>BACKGROUND:</a:t>
            </a:r>
            <a:br>
              <a:rPr lang="en-US" sz="2800" b="1" dirty="0">
                <a:solidFill>
                  <a:sysClr val="windowText" lastClr="000000"/>
                </a:solidFill>
                <a:latin typeface="Arial" panose="020B0604020202020204" pitchFamily="34" charset="0"/>
                <a:ea typeface="+mn-ea"/>
                <a:cs typeface="Arial" panose="020B0604020202020204" pitchFamily="34" charset="0"/>
              </a:rPr>
            </a:br>
            <a:endParaRPr lang="en-ZA" sz="2800" dirty="0"/>
          </a:p>
        </p:txBody>
      </p:sp>
      <p:sp>
        <p:nvSpPr>
          <p:cNvPr id="3" name="Content Placeholder 2"/>
          <p:cNvSpPr>
            <a:spLocks noGrp="1"/>
          </p:cNvSpPr>
          <p:nvPr>
            <p:ph idx="1"/>
          </p:nvPr>
        </p:nvSpPr>
        <p:spPr>
          <a:xfrm>
            <a:off x="94891" y="836762"/>
            <a:ext cx="11973464" cy="5814204"/>
          </a:xfrm>
        </p:spPr>
        <p:txBody>
          <a:bodyPr/>
          <a:lstStyle/>
          <a:p>
            <a:pPr marL="0" lvl="0" indent="0">
              <a:lnSpc>
                <a:spcPct val="170000"/>
              </a:lnSpc>
              <a:spcBef>
                <a:spcPts val="0"/>
              </a:spcBef>
              <a:buNone/>
              <a:defRPr/>
            </a:pPr>
            <a:r>
              <a:rPr lang="en-GB" sz="1200" b="1" dirty="0">
                <a:solidFill>
                  <a:sysClr val="windowText" lastClr="000000"/>
                </a:solidFill>
                <a:latin typeface="Arial" panose="020B0604020202020204" pitchFamily="34" charset="0"/>
                <a:cs typeface="Arial" panose="020B0604020202020204" pitchFamily="34" charset="0"/>
              </a:rPr>
              <a:t>The Teddy Bear Clinic for Abused Children (TBF):</a:t>
            </a:r>
          </a:p>
          <a:p>
            <a:pPr marL="0" lvl="0" indent="0">
              <a:lnSpc>
                <a:spcPct val="170000"/>
              </a:lnSpc>
              <a:spcBef>
                <a:spcPts val="0"/>
              </a:spcBef>
              <a:buNone/>
              <a:defRPr/>
            </a:pPr>
            <a:r>
              <a:rPr lang="en-GB" sz="1200" b="1" dirty="0" smtClean="0">
                <a:solidFill>
                  <a:sysClr val="windowText" lastClr="000000"/>
                </a:solidFill>
                <a:latin typeface="Arial" panose="020B0604020202020204" pitchFamily="34" charset="0"/>
                <a:cs typeface="Arial" panose="020B0604020202020204" pitchFamily="34" charset="0"/>
              </a:rPr>
              <a:t>Established </a:t>
            </a:r>
            <a:r>
              <a:rPr lang="en-GB" sz="1200" b="1" dirty="0">
                <a:solidFill>
                  <a:sysClr val="windowText" lastClr="000000"/>
                </a:solidFill>
                <a:latin typeface="Arial" panose="020B0604020202020204" pitchFamily="34" charset="0"/>
                <a:cs typeface="Arial" panose="020B0604020202020204" pitchFamily="34" charset="0"/>
              </a:rPr>
              <a:t>34 years ago in 1986 in response to an urgent need for medical examinations for sexually abused children. From there it has grown into a fully-fledged service for abused children which includes: Forensic medical examinations, forensic assessments, counselling, psychological testing, Court preparation and a diversion programme for </a:t>
            </a:r>
            <a:r>
              <a:rPr lang="en-GB" sz="1200" b="1" dirty="0" smtClean="0">
                <a:solidFill>
                  <a:sysClr val="windowText" lastClr="000000"/>
                </a:solidFill>
                <a:latin typeface="Arial" panose="020B0604020202020204" pitchFamily="34" charset="0"/>
                <a:cs typeface="Arial" panose="020B0604020202020204" pitchFamily="34" charset="0"/>
              </a:rPr>
              <a:t>child </a:t>
            </a:r>
            <a:r>
              <a:rPr lang="en-GB" sz="1200" b="1" dirty="0">
                <a:solidFill>
                  <a:sysClr val="windowText" lastClr="000000"/>
                </a:solidFill>
                <a:latin typeface="Arial" panose="020B0604020202020204" pitchFamily="34" charset="0"/>
                <a:cs typeface="Arial" panose="020B0604020202020204" pitchFamily="34" charset="0"/>
              </a:rPr>
              <a:t>sexual </a:t>
            </a:r>
            <a:r>
              <a:rPr lang="en-GB" sz="1200" b="1" dirty="0" smtClean="0">
                <a:solidFill>
                  <a:sysClr val="windowText" lastClr="000000"/>
                </a:solidFill>
                <a:latin typeface="Arial" panose="020B0604020202020204" pitchFamily="34" charset="0"/>
                <a:cs typeface="Arial" panose="020B0604020202020204" pitchFamily="34" charset="0"/>
              </a:rPr>
              <a:t>offenders since 2001. TBF Developed the SPARC (Support Programme for Abuse Reactive Children) and published a handbook for working with child sex offenders. The 2</a:t>
            </a:r>
            <a:r>
              <a:rPr lang="en-GB" sz="1200" b="1" baseline="30000" dirty="0" smtClean="0">
                <a:solidFill>
                  <a:sysClr val="windowText" lastClr="000000"/>
                </a:solidFill>
                <a:latin typeface="Arial" panose="020B0604020202020204" pitchFamily="34" charset="0"/>
                <a:cs typeface="Arial" panose="020B0604020202020204" pitchFamily="34" charset="0"/>
              </a:rPr>
              <a:t>nd</a:t>
            </a:r>
            <a:r>
              <a:rPr lang="en-GB" sz="1200" b="1" dirty="0" smtClean="0">
                <a:solidFill>
                  <a:sysClr val="windowText" lastClr="000000"/>
                </a:solidFill>
                <a:latin typeface="Arial" panose="020B0604020202020204" pitchFamily="34" charset="0"/>
                <a:cs typeface="Arial" panose="020B0604020202020204" pitchFamily="34" charset="0"/>
              </a:rPr>
              <a:t> edition is being finalised. Numerous articles have been published on child sex offenders.</a:t>
            </a:r>
            <a:endParaRPr lang="en-GB" sz="1200" b="1" dirty="0">
              <a:solidFill>
                <a:sysClr val="windowText" lastClr="000000"/>
              </a:solidFill>
              <a:latin typeface="Arial" panose="020B0604020202020204" pitchFamily="34" charset="0"/>
              <a:cs typeface="Arial" panose="020B0604020202020204" pitchFamily="34" charset="0"/>
            </a:endParaRPr>
          </a:p>
          <a:p>
            <a:pPr marL="0" lvl="0" indent="0">
              <a:lnSpc>
                <a:spcPct val="100000"/>
              </a:lnSpc>
              <a:spcBef>
                <a:spcPts val="0"/>
              </a:spcBef>
              <a:buNone/>
              <a:defRPr/>
            </a:pP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170000"/>
              </a:lnSpc>
              <a:spcBef>
                <a:spcPts val="0"/>
              </a:spcBef>
              <a:defRPr/>
            </a:pPr>
            <a:r>
              <a:rPr lang="en-GB" sz="1200" b="1" dirty="0">
                <a:solidFill>
                  <a:sysClr val="windowText" lastClr="000000"/>
                </a:solidFill>
                <a:latin typeface="Arial" panose="020B0604020202020204" pitchFamily="34" charset="0"/>
                <a:cs typeface="Arial" panose="020B0604020202020204" pitchFamily="34" charset="0"/>
              </a:rPr>
              <a:t>TBF conducts Global Action Surveys at schools annually and Crime Prevention &amp; Outreach Programmes to ensure we are in touch with the problems being experienced by </a:t>
            </a:r>
            <a:r>
              <a:rPr lang="en-GB" sz="1200" b="1" dirty="0" smtClean="0">
                <a:solidFill>
                  <a:sysClr val="windowText" lastClr="000000"/>
                </a:solidFill>
                <a:latin typeface="Arial" panose="020B0604020202020204" pitchFamily="34" charset="0"/>
                <a:cs typeface="Arial" panose="020B0604020202020204" pitchFamily="34" charset="0"/>
              </a:rPr>
              <a:t>learners and children </a:t>
            </a:r>
            <a:r>
              <a:rPr lang="en-GB" sz="1200" b="1" dirty="0">
                <a:solidFill>
                  <a:sysClr val="windowText" lastClr="000000"/>
                </a:solidFill>
                <a:latin typeface="Arial" panose="020B0604020202020204" pitchFamily="34" charset="0"/>
                <a:cs typeface="Arial" panose="020B0604020202020204" pitchFamily="34" charset="0"/>
              </a:rPr>
              <a:t>at </a:t>
            </a:r>
            <a:r>
              <a:rPr lang="en-GB" sz="1200" b="1" dirty="0" smtClean="0">
                <a:solidFill>
                  <a:sysClr val="windowText" lastClr="000000"/>
                </a:solidFill>
                <a:latin typeface="Arial" panose="020B0604020202020204" pitchFamily="34" charset="0"/>
                <a:cs typeface="Arial" panose="020B0604020202020204" pitchFamily="34" charset="0"/>
              </a:rPr>
              <a:t>grassroots </a:t>
            </a:r>
            <a:r>
              <a:rPr lang="en-GB" sz="1200" b="1" dirty="0">
                <a:solidFill>
                  <a:sysClr val="windowText" lastClr="000000"/>
                </a:solidFill>
                <a:latin typeface="Arial" panose="020B0604020202020204" pitchFamily="34" charset="0"/>
                <a:cs typeface="Arial" panose="020B0604020202020204" pitchFamily="34" charset="0"/>
              </a:rPr>
              <a:t>level. We act on the findings accordingly.</a:t>
            </a:r>
          </a:p>
          <a:p>
            <a:pPr marL="0" lvl="0" indent="0">
              <a:lnSpc>
                <a:spcPct val="100000"/>
              </a:lnSpc>
              <a:spcBef>
                <a:spcPts val="0"/>
              </a:spcBef>
              <a:buNone/>
              <a:defRPr/>
            </a:pP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100000"/>
              </a:lnSpc>
              <a:spcBef>
                <a:spcPts val="0"/>
              </a:spcBef>
              <a:defRPr/>
            </a:pPr>
            <a:r>
              <a:rPr lang="en-GB" sz="1200" b="1" dirty="0">
                <a:solidFill>
                  <a:sysClr val="windowText" lastClr="000000"/>
                </a:solidFill>
                <a:latin typeface="Arial" panose="020B0604020202020204" pitchFamily="34" charset="0"/>
                <a:cs typeface="Arial" panose="020B0604020202020204" pitchFamily="34" charset="0"/>
              </a:rPr>
              <a:t>TBF is the official Rapid Response Team for Schools when crises are experienced (eg: Parktown Drowning).</a:t>
            </a:r>
          </a:p>
          <a:p>
            <a:pPr marL="457200" lvl="0" indent="-457200">
              <a:lnSpc>
                <a:spcPct val="100000"/>
              </a:lnSpc>
              <a:spcBef>
                <a:spcPts val="0"/>
              </a:spcBef>
              <a:defRPr/>
            </a:pP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100000"/>
              </a:lnSpc>
              <a:spcBef>
                <a:spcPts val="0"/>
              </a:spcBef>
              <a:defRPr/>
            </a:pPr>
            <a:r>
              <a:rPr lang="en-GB" sz="1200" b="1" dirty="0">
                <a:solidFill>
                  <a:sysClr val="windowText" lastClr="000000"/>
                </a:solidFill>
                <a:latin typeface="Arial" panose="020B0604020202020204" pitchFamily="34" charset="0"/>
                <a:cs typeface="Arial" panose="020B0604020202020204" pitchFamily="34" charset="0"/>
              </a:rPr>
              <a:t>TBF sits on various national Task Teams related to </a:t>
            </a:r>
            <a:r>
              <a:rPr lang="en-GB" sz="1200" b="1" dirty="0" smtClean="0">
                <a:solidFill>
                  <a:sysClr val="windowText" lastClr="000000"/>
                </a:solidFill>
                <a:latin typeface="Arial" panose="020B0604020202020204" pitchFamily="34" charset="0"/>
                <a:cs typeface="Arial" panose="020B0604020202020204" pitchFamily="34" charset="0"/>
              </a:rPr>
              <a:t>children</a:t>
            </a:r>
          </a:p>
          <a:p>
            <a:pPr marL="457200" lvl="0" indent="-457200">
              <a:lnSpc>
                <a:spcPct val="100000"/>
              </a:lnSpc>
              <a:spcBef>
                <a:spcPts val="0"/>
              </a:spcBef>
              <a:defRPr/>
            </a:pP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100000"/>
              </a:lnSpc>
              <a:spcBef>
                <a:spcPts val="0"/>
              </a:spcBef>
              <a:defRPr/>
            </a:pPr>
            <a:r>
              <a:rPr lang="en-GB" sz="1200" b="1" dirty="0" smtClean="0">
                <a:solidFill>
                  <a:sysClr val="windowText" lastClr="000000"/>
                </a:solidFill>
                <a:latin typeface="Arial" panose="020B0604020202020204" pitchFamily="34" charset="0"/>
                <a:cs typeface="Arial" panose="020B0604020202020204" pitchFamily="34" charset="0"/>
              </a:rPr>
              <a:t>TBF’s expertise is </a:t>
            </a:r>
            <a:r>
              <a:rPr lang="en-GB" sz="1200" b="1" dirty="0">
                <a:solidFill>
                  <a:sysClr val="windowText" lastClr="000000"/>
                </a:solidFill>
                <a:latin typeface="Arial" panose="020B0604020202020204" pitchFamily="34" charset="0"/>
                <a:cs typeface="Arial" panose="020B0604020202020204" pitchFamily="34" charset="0"/>
              </a:rPr>
              <a:t>recognised </a:t>
            </a:r>
            <a:r>
              <a:rPr lang="en-GB" sz="1200" b="1" dirty="0" smtClean="0">
                <a:solidFill>
                  <a:sysClr val="windowText" lastClr="000000"/>
                </a:solidFill>
                <a:latin typeface="Arial" panose="020B0604020202020204" pitchFamily="34" charset="0"/>
                <a:cs typeface="Arial" panose="020B0604020202020204" pitchFamily="34" charset="0"/>
              </a:rPr>
              <a:t>nationally and internationally </a:t>
            </a:r>
          </a:p>
          <a:p>
            <a:pPr marL="457200" lvl="0" indent="-457200">
              <a:lnSpc>
                <a:spcPct val="100000"/>
              </a:lnSpc>
              <a:spcBef>
                <a:spcPts val="0"/>
              </a:spcBef>
              <a:defRPr/>
            </a:pP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100000"/>
              </a:lnSpc>
              <a:spcBef>
                <a:spcPts val="0"/>
              </a:spcBef>
              <a:defRPr/>
            </a:pPr>
            <a:r>
              <a:rPr lang="en-GB" sz="1200" b="1" dirty="0" smtClean="0">
                <a:solidFill>
                  <a:sysClr val="windowText" lastClr="000000"/>
                </a:solidFill>
                <a:latin typeface="Arial" panose="020B0604020202020204" pitchFamily="34" charset="0"/>
                <a:cs typeface="Arial" panose="020B0604020202020204" pitchFamily="34" charset="0"/>
              </a:rPr>
              <a:t>TBF’S </a:t>
            </a:r>
            <a:r>
              <a:rPr lang="en-GB" sz="1200" b="1" dirty="0">
                <a:solidFill>
                  <a:sysClr val="windowText" lastClr="000000"/>
                </a:solidFill>
                <a:latin typeface="Arial" panose="020B0604020202020204" pitchFamily="34" charset="0"/>
                <a:cs typeface="Arial" panose="020B0604020202020204" pitchFamily="34" charset="0"/>
              </a:rPr>
              <a:t>innovations in the field of Child Abuse Management </a:t>
            </a:r>
            <a:r>
              <a:rPr lang="en-GB" sz="1200" b="1" dirty="0" smtClean="0">
                <a:solidFill>
                  <a:sysClr val="windowText" lastClr="000000"/>
                </a:solidFill>
                <a:latin typeface="Arial" panose="020B0604020202020204" pitchFamily="34" charset="0"/>
                <a:cs typeface="Arial" panose="020B0604020202020204" pitchFamily="34" charset="0"/>
              </a:rPr>
              <a:t>and the development of material has received national </a:t>
            </a:r>
            <a:r>
              <a:rPr lang="en-GB" sz="1200" b="1" dirty="0">
                <a:solidFill>
                  <a:sysClr val="windowText" lastClr="000000"/>
                </a:solidFill>
                <a:latin typeface="Arial" panose="020B0604020202020204" pitchFamily="34" charset="0"/>
                <a:cs typeface="Arial" panose="020B0604020202020204" pitchFamily="34" charset="0"/>
              </a:rPr>
              <a:t>and international </a:t>
            </a:r>
            <a:r>
              <a:rPr lang="en-GB" sz="1200" b="1" dirty="0" smtClean="0">
                <a:solidFill>
                  <a:sysClr val="windowText" lastClr="000000"/>
                </a:solidFill>
                <a:latin typeface="Arial" panose="020B0604020202020204" pitchFamily="34" charset="0"/>
                <a:cs typeface="Arial" panose="020B0604020202020204" pitchFamily="34" charset="0"/>
              </a:rPr>
              <a:t>awards.</a:t>
            </a: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100000"/>
              </a:lnSpc>
              <a:spcBef>
                <a:spcPts val="0"/>
              </a:spcBef>
              <a:defRPr/>
            </a:pPr>
            <a:endParaRPr lang="en-GB" sz="1200" b="1" dirty="0">
              <a:solidFill>
                <a:sysClr val="windowText" lastClr="000000"/>
              </a:solidFill>
              <a:latin typeface="Arial" panose="020B0604020202020204" pitchFamily="34" charset="0"/>
              <a:cs typeface="Arial" panose="020B0604020202020204" pitchFamily="34" charset="0"/>
            </a:endParaRPr>
          </a:p>
          <a:p>
            <a:pPr marL="457200" lvl="0" indent="-457200">
              <a:lnSpc>
                <a:spcPct val="200000"/>
              </a:lnSpc>
              <a:spcBef>
                <a:spcPts val="0"/>
              </a:spcBef>
              <a:defRPr/>
            </a:pPr>
            <a:r>
              <a:rPr lang="en-GB" sz="1200" b="1" dirty="0" smtClean="0">
                <a:solidFill>
                  <a:sysClr val="windowText" lastClr="000000"/>
                </a:solidFill>
                <a:latin typeface="Arial" panose="020B0604020202020204" pitchFamily="34" charset="0"/>
                <a:cs typeface="Arial" panose="020B0604020202020204" pitchFamily="34" charset="0"/>
              </a:rPr>
              <a:t>TBF’s recent </a:t>
            </a:r>
            <a:r>
              <a:rPr lang="en-GB" sz="1200" b="1" dirty="0">
                <a:solidFill>
                  <a:sysClr val="windowText" lastClr="000000"/>
                </a:solidFill>
                <a:latin typeface="Arial" panose="020B0604020202020204" pitchFamily="34" charset="0"/>
                <a:cs typeface="Arial" panose="020B0604020202020204" pitchFamily="34" charset="0"/>
              </a:rPr>
              <a:t>(Oct 2020) virtual training of 1400 ECD practitioners on the recognition and management of Child Abuse – was commended on by the MEC of Education for GDE who said it was </a:t>
            </a:r>
            <a:r>
              <a:rPr lang="en-GB" sz="1200" b="1" dirty="0" smtClean="0">
                <a:solidFill>
                  <a:sysClr val="windowText" lastClr="000000"/>
                </a:solidFill>
                <a:latin typeface="Arial" panose="020B0604020202020204" pitchFamily="34" charset="0"/>
                <a:cs typeface="Arial" panose="020B0604020202020204" pitchFamily="34" charset="0"/>
              </a:rPr>
              <a:t>“ground </a:t>
            </a:r>
            <a:r>
              <a:rPr lang="en-GB" sz="1200" b="1" dirty="0">
                <a:solidFill>
                  <a:sysClr val="windowText" lastClr="000000"/>
                </a:solidFill>
                <a:latin typeface="Arial" panose="020B0604020202020204" pitchFamily="34" charset="0"/>
                <a:cs typeface="Arial" panose="020B0604020202020204" pitchFamily="34" charset="0"/>
              </a:rPr>
              <a:t>breaking”.</a:t>
            </a:r>
          </a:p>
          <a:p>
            <a:pPr marL="0" indent="0">
              <a:buNone/>
            </a:pPr>
            <a:endParaRPr lang="en-ZA" dirty="0"/>
          </a:p>
        </p:txBody>
      </p:sp>
      <p:pic>
        <p:nvPicPr>
          <p:cNvPr id="4" name="Picture 3"/>
          <p:cNvPicPr>
            <a:picLocks noChangeAspect="1"/>
          </p:cNvPicPr>
          <p:nvPr/>
        </p:nvPicPr>
        <p:blipFill>
          <a:blip r:embed="rId2"/>
          <a:stretch>
            <a:fillRect/>
          </a:stretch>
        </p:blipFill>
        <p:spPr>
          <a:xfrm>
            <a:off x="10531522" y="5250827"/>
            <a:ext cx="1660478" cy="1607173"/>
          </a:xfrm>
          <a:prstGeom prst="rect">
            <a:avLst/>
          </a:prstGeom>
        </p:spPr>
      </p:pic>
    </p:spTree>
    <p:extLst>
      <p:ext uri="{BB962C8B-B14F-4D97-AF65-F5344CB8AC3E}">
        <p14:creationId xmlns:p14="http://schemas.microsoft.com/office/powerpoint/2010/main" xmlns="" val="289200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69011"/>
            <a:ext cx="11973464" cy="810883"/>
          </a:xfrm>
        </p:spPr>
        <p:txBody>
          <a:bodyPr>
            <a:normAutofit fontScale="90000"/>
          </a:bodyPr>
          <a:lstStyle/>
          <a:p>
            <a:pPr lvl="0">
              <a:defRPr/>
            </a:pPr>
            <a:r>
              <a:rPr lang="en-US" sz="2700" b="1" dirty="0">
                <a:solidFill>
                  <a:sysClr val="windowText" lastClr="000000"/>
                </a:solidFill>
                <a:latin typeface="Arial" panose="020B0604020202020204" pitchFamily="34" charset="0"/>
                <a:ea typeface="+mn-ea"/>
                <a:cs typeface="Arial" panose="020B0604020202020204" pitchFamily="34" charset="0"/>
              </a:rPr>
              <a:t/>
            </a:r>
            <a:br>
              <a:rPr lang="en-US" sz="2700" b="1" dirty="0">
                <a:solidFill>
                  <a:sysClr val="windowText" lastClr="000000"/>
                </a:solidFill>
                <a:latin typeface="Arial" panose="020B0604020202020204" pitchFamily="34" charset="0"/>
                <a:ea typeface="+mn-ea"/>
                <a:cs typeface="Arial" panose="020B0604020202020204" pitchFamily="34" charset="0"/>
              </a:rPr>
            </a:br>
            <a:r>
              <a:rPr lang="en-US" sz="3100" b="1" dirty="0">
                <a:solidFill>
                  <a:sysClr val="windowText" lastClr="000000"/>
                </a:solidFill>
                <a:latin typeface="Arial" panose="020B0604020202020204" pitchFamily="34" charset="0"/>
                <a:ea typeface="+mn-ea"/>
                <a:cs typeface="Arial" panose="020B0604020202020204" pitchFamily="34" charset="0"/>
              </a:rPr>
              <a:t>SOCIAL JUSTICE :</a:t>
            </a:r>
            <a:br>
              <a:rPr lang="en-US" sz="3100" b="1" dirty="0">
                <a:solidFill>
                  <a:sysClr val="windowText" lastClr="000000"/>
                </a:solidFill>
                <a:latin typeface="Arial" panose="020B0604020202020204" pitchFamily="34" charset="0"/>
                <a:ea typeface="+mn-ea"/>
                <a:cs typeface="Arial" panose="020B0604020202020204" pitchFamily="34" charset="0"/>
              </a:rPr>
            </a:br>
            <a:endParaRPr lang="en-US" sz="3100" b="1" dirty="0">
              <a:solidFill>
                <a:sysClr val="windowText" lastClr="000000"/>
              </a:solidFill>
              <a:latin typeface="Palatino Linotype"/>
              <a:ea typeface="+mn-ea"/>
              <a:cs typeface="+mn-cs"/>
            </a:endParaRPr>
          </a:p>
        </p:txBody>
      </p:sp>
      <p:sp>
        <p:nvSpPr>
          <p:cNvPr id="3" name="Content Placeholder 2"/>
          <p:cNvSpPr>
            <a:spLocks noGrp="1"/>
          </p:cNvSpPr>
          <p:nvPr>
            <p:ph idx="1"/>
          </p:nvPr>
        </p:nvSpPr>
        <p:spPr>
          <a:xfrm>
            <a:off x="103517" y="879894"/>
            <a:ext cx="11973464" cy="5753819"/>
          </a:xfrm>
        </p:spPr>
        <p:txBody>
          <a:bodyPr>
            <a:normAutofit/>
          </a:bodyPr>
          <a:lstStyle/>
          <a:p>
            <a:pPr>
              <a:lnSpc>
                <a:spcPct val="100000"/>
              </a:lnSpc>
              <a:spcBef>
                <a:spcPts val="0"/>
              </a:spcBef>
            </a:pPr>
            <a:r>
              <a:rPr lang="en-ZA" sz="1600" dirty="0" smtClean="0">
                <a:solidFill>
                  <a:prstClr val="black"/>
                </a:solidFill>
                <a:latin typeface="Arial" panose="020B0604020202020204" pitchFamily="34" charset="0"/>
                <a:cs typeface="Arial" panose="020B0604020202020204" pitchFamily="34" charset="0"/>
              </a:rPr>
              <a:t>Teddy Bear Clinic vs. Minister of Justice and Constitutional Development (Jules High case). TBF </a:t>
            </a:r>
            <a:r>
              <a:rPr lang="en-ZA" sz="1600" dirty="0">
                <a:solidFill>
                  <a:prstClr val="black"/>
                </a:solidFill>
                <a:latin typeface="Arial" panose="020B0604020202020204" pitchFamily="34" charset="0"/>
                <a:cs typeface="Arial" panose="020B0604020202020204" pitchFamily="34" charset="0"/>
              </a:rPr>
              <a:t>with CCL went to the Constitutional Court to apply for </a:t>
            </a:r>
            <a:r>
              <a:rPr lang="en-ZA" sz="1600" dirty="0" smtClean="0">
                <a:solidFill>
                  <a:prstClr val="black"/>
                </a:solidFill>
                <a:latin typeface="Arial" panose="020B0604020202020204" pitchFamily="34" charset="0"/>
                <a:cs typeface="Arial" panose="020B0604020202020204" pitchFamily="34" charset="0"/>
              </a:rPr>
              <a:t>the decriminalisation </a:t>
            </a:r>
            <a:r>
              <a:rPr lang="en-ZA" sz="1600" dirty="0">
                <a:solidFill>
                  <a:prstClr val="black"/>
                </a:solidFill>
                <a:latin typeface="Arial" panose="020B0604020202020204" pitchFamily="34" charset="0"/>
                <a:cs typeface="Arial" panose="020B0604020202020204" pitchFamily="34" charset="0"/>
              </a:rPr>
              <a:t>of </a:t>
            </a:r>
            <a:r>
              <a:rPr lang="en-ZA" sz="1600" b="1" dirty="0">
                <a:solidFill>
                  <a:prstClr val="black"/>
                </a:solidFill>
                <a:latin typeface="Arial" panose="020B0604020202020204" pitchFamily="34" charset="0"/>
                <a:cs typeface="Arial" panose="020B0604020202020204" pitchFamily="34" charset="0"/>
              </a:rPr>
              <a:t>SECTIONS 15 &amp; 16 – of the Sexual Offences Act </a:t>
            </a:r>
            <a:r>
              <a:rPr lang="en-ZA" sz="1600" dirty="0">
                <a:solidFill>
                  <a:prstClr val="black"/>
                </a:solidFill>
                <a:latin typeface="Arial" panose="020B0604020202020204" pitchFamily="34" charset="0"/>
                <a:cs typeface="Arial" panose="020B0604020202020204" pitchFamily="34" charset="0"/>
              </a:rPr>
              <a:t>due to challenges that </a:t>
            </a:r>
            <a:r>
              <a:rPr lang="en-ZA" sz="1600" dirty="0" smtClean="0">
                <a:solidFill>
                  <a:prstClr val="black"/>
                </a:solidFill>
                <a:latin typeface="Arial" panose="020B0604020202020204" pitchFamily="34" charset="0"/>
                <a:cs typeface="Arial" panose="020B0604020202020204" pitchFamily="34" charset="0"/>
              </a:rPr>
              <a:t>were faced by children, which was counter productive. It proved to be more harmful than helpful.  Children’s constitutional rights were violated and subjected to secondary trauma. The application was successful</a:t>
            </a:r>
            <a:r>
              <a:rPr lang="en-ZA" sz="1600" dirty="0">
                <a:solidFill>
                  <a:prstClr val="black"/>
                </a:solidFill>
                <a:latin typeface="Arial" panose="020B0604020202020204" pitchFamily="34" charset="0"/>
                <a:cs typeface="Arial" panose="020B0604020202020204" pitchFamily="34" charset="0"/>
              </a:rPr>
              <a:t>.</a:t>
            </a:r>
          </a:p>
          <a:p>
            <a:pPr marL="0" lvl="0" indent="0">
              <a:lnSpc>
                <a:spcPct val="170000"/>
              </a:lnSpc>
              <a:spcBef>
                <a:spcPts val="0"/>
              </a:spcBef>
              <a:buNone/>
            </a:pPr>
            <a:endParaRPr lang="en-ZA" sz="1600" dirty="0">
              <a:solidFill>
                <a:prstClr val="black"/>
              </a:solidFill>
              <a:latin typeface="Arial" panose="020B0604020202020204" pitchFamily="34" charset="0"/>
              <a:cs typeface="Arial" panose="020B0604020202020204" pitchFamily="34" charset="0"/>
            </a:endParaRPr>
          </a:p>
          <a:p>
            <a:pPr marL="457200" lvl="0" indent="-457200">
              <a:lnSpc>
                <a:spcPct val="170000"/>
              </a:lnSpc>
              <a:spcBef>
                <a:spcPts val="0"/>
              </a:spcBef>
            </a:pPr>
            <a:r>
              <a:rPr lang="en-ZA" sz="1600" dirty="0">
                <a:solidFill>
                  <a:prstClr val="black"/>
                </a:solidFill>
                <a:latin typeface="Arial" panose="020B0604020202020204" pitchFamily="34" charset="0"/>
                <a:cs typeface="Arial" panose="020B0604020202020204" pitchFamily="34" charset="0"/>
              </a:rPr>
              <a:t>Amended relief  </a:t>
            </a:r>
            <a:r>
              <a:rPr lang="en-ZA" sz="1600" dirty="0" smtClean="0">
                <a:solidFill>
                  <a:prstClr val="black"/>
                </a:solidFill>
                <a:latin typeface="Arial" panose="020B0604020202020204" pitchFamily="34" charset="0"/>
                <a:cs typeface="Arial" panose="020B0604020202020204" pitchFamily="34" charset="0"/>
              </a:rPr>
              <a:t>for the </a:t>
            </a:r>
            <a:r>
              <a:rPr lang="en-ZA" sz="1600" b="1" dirty="0" smtClean="0">
                <a:solidFill>
                  <a:prstClr val="black"/>
                </a:solidFill>
                <a:latin typeface="Arial" panose="020B0604020202020204" pitchFamily="34" charset="0"/>
                <a:cs typeface="Arial" panose="020B0604020202020204" pitchFamily="34" charset="0"/>
              </a:rPr>
              <a:t>Prescription </a:t>
            </a:r>
            <a:r>
              <a:rPr lang="en-ZA" sz="1600" b="1" dirty="0">
                <a:solidFill>
                  <a:prstClr val="black"/>
                </a:solidFill>
                <a:latin typeface="Arial" panose="020B0604020202020204" pitchFamily="34" charset="0"/>
                <a:cs typeface="Arial" panose="020B0604020202020204" pitchFamily="34" charset="0"/>
              </a:rPr>
              <a:t>of Statute of Limitations </a:t>
            </a:r>
            <a:r>
              <a:rPr lang="en-ZA" sz="1600" dirty="0">
                <a:solidFill>
                  <a:prstClr val="black"/>
                </a:solidFill>
                <a:latin typeface="Arial" panose="020B0604020202020204" pitchFamily="34" charset="0"/>
                <a:cs typeface="Arial" panose="020B0604020202020204" pitchFamily="34" charset="0"/>
              </a:rPr>
              <a:t>– TBF was Amicus </a:t>
            </a:r>
            <a:r>
              <a:rPr lang="en-ZA" sz="1600" dirty="0" smtClean="0">
                <a:solidFill>
                  <a:prstClr val="black"/>
                </a:solidFill>
                <a:latin typeface="Arial" panose="020B0604020202020204" pitchFamily="34" charset="0"/>
                <a:cs typeface="Arial" panose="020B0604020202020204" pitchFamily="34" charset="0"/>
              </a:rPr>
              <a:t>Curie </a:t>
            </a:r>
            <a:r>
              <a:rPr lang="en-ZA" sz="1600" dirty="0">
                <a:solidFill>
                  <a:prstClr val="black"/>
                </a:solidFill>
                <a:latin typeface="Arial" panose="020B0604020202020204" pitchFamily="34" charset="0"/>
                <a:cs typeface="Arial" panose="020B0604020202020204" pitchFamily="34" charset="0"/>
              </a:rPr>
              <a:t>for CALS (Centre for Applied Legal </a:t>
            </a:r>
            <a:r>
              <a:rPr lang="en-ZA" sz="1600" dirty="0" smtClean="0">
                <a:solidFill>
                  <a:prstClr val="black"/>
                </a:solidFill>
                <a:latin typeface="Arial" panose="020B0604020202020204" pitchFamily="34" charset="0"/>
                <a:cs typeface="Arial" panose="020B0604020202020204" pitchFamily="34" charset="0"/>
              </a:rPr>
              <a:t>Studies), where TBF with CALS was successful </a:t>
            </a:r>
            <a:r>
              <a:rPr lang="en-ZA" sz="1600" dirty="0">
                <a:solidFill>
                  <a:prstClr val="black"/>
                </a:solidFill>
                <a:latin typeface="Arial" panose="020B0604020202020204" pitchFamily="34" charset="0"/>
                <a:cs typeface="Arial" panose="020B0604020202020204" pitchFamily="34" charset="0"/>
              </a:rPr>
              <a:t>in the application, thus </a:t>
            </a:r>
            <a:r>
              <a:rPr lang="en-ZA" sz="1600" dirty="0" smtClean="0">
                <a:solidFill>
                  <a:prstClr val="black"/>
                </a:solidFill>
                <a:latin typeface="Arial" panose="020B0604020202020204" pitchFamily="34" charset="0"/>
                <a:cs typeface="Arial" panose="020B0604020202020204" pitchFamily="34" charset="0"/>
              </a:rPr>
              <a:t>providing amended relief to booth children and adults. So the stipulated period of 20 years no longer applied.</a:t>
            </a:r>
          </a:p>
          <a:p>
            <a:pPr marL="0" lvl="0" indent="0">
              <a:lnSpc>
                <a:spcPct val="170000"/>
              </a:lnSpc>
              <a:spcBef>
                <a:spcPts val="0"/>
              </a:spcBef>
              <a:buNone/>
            </a:pPr>
            <a:endParaRPr lang="en-ZA" sz="1600" dirty="0" smtClean="0">
              <a:solidFill>
                <a:prstClr val="black"/>
              </a:solidFill>
              <a:latin typeface="Arial" panose="020B0604020202020204" pitchFamily="34" charset="0"/>
              <a:cs typeface="Arial" panose="020B0604020202020204" pitchFamily="34" charset="0"/>
            </a:endParaRPr>
          </a:p>
          <a:p>
            <a:pPr marL="457200" lvl="0" indent="-457200">
              <a:lnSpc>
                <a:spcPct val="170000"/>
              </a:lnSpc>
              <a:spcBef>
                <a:spcPts val="0"/>
              </a:spcBef>
            </a:pPr>
            <a:r>
              <a:rPr lang="en-ZA" sz="1600" dirty="0" smtClean="0">
                <a:solidFill>
                  <a:prstClr val="black"/>
                </a:solidFill>
                <a:latin typeface="Arial" panose="020B0604020202020204" pitchFamily="34" charset="0"/>
                <a:cs typeface="Arial" panose="020B0604020202020204" pitchFamily="34" charset="0"/>
              </a:rPr>
              <a:t>TBF </a:t>
            </a:r>
            <a:r>
              <a:rPr lang="en-ZA" sz="1600" dirty="0">
                <a:solidFill>
                  <a:prstClr val="black"/>
                </a:solidFill>
                <a:latin typeface="Arial" panose="020B0604020202020204" pitchFamily="34" charset="0"/>
                <a:cs typeface="Arial" panose="020B0604020202020204" pitchFamily="34" charset="0"/>
              </a:rPr>
              <a:t>has also supported the Children’s Institute on the issue of </a:t>
            </a:r>
            <a:r>
              <a:rPr lang="en-ZA" sz="1600" dirty="0" smtClean="0">
                <a:solidFill>
                  <a:prstClr val="black"/>
                </a:solidFill>
                <a:latin typeface="Arial" panose="020B0604020202020204" pitchFamily="34" charset="0"/>
                <a:cs typeface="Arial" panose="020B0604020202020204" pitchFamily="34" charset="0"/>
              </a:rPr>
              <a:t>the abolishment of </a:t>
            </a:r>
            <a:r>
              <a:rPr lang="en-ZA" sz="1600" b="1" dirty="0" smtClean="0">
                <a:solidFill>
                  <a:prstClr val="black"/>
                </a:solidFill>
                <a:latin typeface="Arial" panose="020B0604020202020204" pitchFamily="34" charset="0"/>
                <a:cs typeface="Arial" panose="020B0604020202020204" pitchFamily="34" charset="0"/>
              </a:rPr>
              <a:t>Corporal Punishment </a:t>
            </a:r>
            <a:r>
              <a:rPr lang="en-ZA" sz="1600" dirty="0" smtClean="0">
                <a:solidFill>
                  <a:prstClr val="black"/>
                </a:solidFill>
                <a:latin typeface="Arial" panose="020B0604020202020204" pitchFamily="34" charset="0"/>
                <a:cs typeface="Arial" panose="020B0604020202020204" pitchFamily="34" charset="0"/>
              </a:rPr>
              <a:t>at home.</a:t>
            </a:r>
          </a:p>
          <a:p>
            <a:pPr marL="457200" lvl="0" indent="-457200">
              <a:lnSpc>
                <a:spcPct val="170000"/>
              </a:lnSpc>
              <a:spcBef>
                <a:spcPts val="0"/>
              </a:spcBef>
            </a:pPr>
            <a:endParaRPr lang="en-ZA" sz="1600" b="1" dirty="0" smtClean="0">
              <a:solidFill>
                <a:prstClr val="black"/>
              </a:solidFill>
              <a:latin typeface="Arial" panose="020B0604020202020204" pitchFamily="34" charset="0"/>
              <a:cs typeface="Arial" panose="020B0604020202020204" pitchFamily="34" charset="0"/>
            </a:endParaRPr>
          </a:p>
          <a:p>
            <a:pPr marL="457200" lvl="0" indent="-457200">
              <a:lnSpc>
                <a:spcPct val="170000"/>
              </a:lnSpc>
              <a:spcBef>
                <a:spcPts val="0"/>
              </a:spcBef>
            </a:pPr>
            <a:r>
              <a:rPr lang="en-ZA" sz="1600" dirty="0" smtClean="0">
                <a:solidFill>
                  <a:prstClr val="black"/>
                </a:solidFill>
                <a:latin typeface="Arial" panose="020B0604020202020204" pitchFamily="34" charset="0"/>
                <a:cs typeface="Arial" panose="020B0604020202020204" pitchFamily="34" charset="0"/>
              </a:rPr>
              <a:t>TBF is always looking at how to support the best interests of the child and looks at ways of helping children </a:t>
            </a:r>
          </a:p>
          <a:p>
            <a:pPr marL="0" lvl="0" indent="0">
              <a:lnSpc>
                <a:spcPct val="170000"/>
              </a:lnSpc>
              <a:spcBef>
                <a:spcPts val="0"/>
              </a:spcBef>
              <a:buNone/>
            </a:pPr>
            <a:r>
              <a:rPr lang="en-ZA" sz="1600" dirty="0" smtClean="0">
                <a:solidFill>
                  <a:prstClr val="black"/>
                </a:solidFill>
                <a:latin typeface="Arial" panose="020B0604020202020204" pitchFamily="34" charset="0"/>
                <a:cs typeface="Arial" panose="020B0604020202020204" pitchFamily="34" charset="0"/>
              </a:rPr>
              <a:t>         and not harming them.</a:t>
            </a:r>
          </a:p>
          <a:p>
            <a:pPr marL="0" lvl="0" indent="0">
              <a:lnSpc>
                <a:spcPct val="170000"/>
              </a:lnSpc>
              <a:spcBef>
                <a:spcPts val="0"/>
              </a:spcBef>
              <a:buNone/>
            </a:pPr>
            <a:endParaRPr lang="en-ZA" sz="1600" dirty="0" smtClean="0">
              <a:solidFill>
                <a:prstClr val="black"/>
              </a:solidFill>
              <a:latin typeface="Arial" panose="020B0604020202020204" pitchFamily="34" charset="0"/>
              <a:cs typeface="Arial" panose="020B0604020202020204" pitchFamily="34" charset="0"/>
            </a:endParaRPr>
          </a:p>
          <a:p>
            <a:pPr marL="457200" lvl="0" indent="-457200">
              <a:lnSpc>
                <a:spcPct val="170000"/>
              </a:lnSpc>
              <a:spcBef>
                <a:spcPts val="0"/>
              </a:spcBef>
            </a:pPr>
            <a:r>
              <a:rPr lang="en-ZA" sz="1600" dirty="0" smtClean="0">
                <a:solidFill>
                  <a:prstClr val="black"/>
                </a:solidFill>
                <a:latin typeface="Arial" panose="020B0604020202020204" pitchFamily="34" charset="0"/>
                <a:cs typeface="Arial" panose="020B0604020202020204" pitchFamily="34" charset="0"/>
              </a:rPr>
              <a:t>TBF’s objective is to protect and prevent violence against children</a:t>
            </a:r>
            <a:endParaRPr lang="en-ZA" sz="1200" dirty="0">
              <a:solidFill>
                <a:prstClr val="black"/>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531522" y="4993602"/>
            <a:ext cx="1660478" cy="1864398"/>
          </a:xfrm>
          <a:prstGeom prst="rect">
            <a:avLst/>
          </a:prstGeom>
        </p:spPr>
      </p:pic>
    </p:spTree>
    <p:extLst>
      <p:ext uri="{BB962C8B-B14F-4D97-AF65-F5344CB8AC3E}">
        <p14:creationId xmlns:p14="http://schemas.microsoft.com/office/powerpoint/2010/main" xmlns="" val="357635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70" y="0"/>
            <a:ext cx="11930332" cy="1061049"/>
          </a:xfrm>
        </p:spPr>
        <p:txBody>
          <a:bodyPr>
            <a:normAutofit/>
          </a:bodyPr>
          <a:lstStyle/>
          <a:p>
            <a:pPr lvl="0">
              <a:defRPr/>
            </a:pPr>
            <a:r>
              <a:rPr lang="en-US" sz="2800" b="1" dirty="0">
                <a:solidFill>
                  <a:sysClr val="windowText" lastClr="000000"/>
                </a:solidFill>
                <a:latin typeface="Arial" panose="020B0604020202020204" pitchFamily="34" charset="0"/>
                <a:ea typeface="+mn-ea"/>
                <a:cs typeface="Arial" panose="020B0604020202020204" pitchFamily="34" charset="0"/>
              </a:rPr>
              <a:t>CURRENT PROPOSED LEGISLATIVE CHANGES:</a:t>
            </a:r>
          </a:p>
        </p:txBody>
      </p:sp>
      <p:sp>
        <p:nvSpPr>
          <p:cNvPr id="3" name="Content Placeholder 2"/>
          <p:cNvSpPr>
            <a:spLocks noGrp="1"/>
          </p:cNvSpPr>
          <p:nvPr>
            <p:ph idx="1"/>
          </p:nvPr>
        </p:nvSpPr>
        <p:spPr>
          <a:xfrm>
            <a:off x="120770" y="1061050"/>
            <a:ext cx="11930332" cy="5115914"/>
          </a:xfrm>
        </p:spPr>
        <p:txBody>
          <a:bodyPr/>
          <a:lstStyle/>
          <a:p>
            <a:pPr marL="0" lvl="0" indent="0">
              <a:lnSpc>
                <a:spcPct val="100000"/>
              </a:lnSpc>
              <a:spcBef>
                <a:spcPts val="0"/>
              </a:spcBef>
              <a:buNone/>
            </a:pPr>
            <a:endParaRPr lang="en-ZA" sz="1200" dirty="0" smtClean="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endParaRPr lang="en-ZA" sz="1200" dirty="0">
              <a:solidFill>
                <a:prstClr val="black"/>
              </a:solidFill>
              <a:latin typeface="Arial" panose="020B0604020202020204" pitchFamily="34" charset="0"/>
              <a:cs typeface="Arial" panose="020B0604020202020204" pitchFamily="34" charset="0"/>
            </a:endParaRPr>
          </a:p>
          <a:p>
            <a:pPr marL="0" lvl="0" indent="0">
              <a:lnSpc>
                <a:spcPct val="250000"/>
              </a:lnSpc>
              <a:spcBef>
                <a:spcPts val="0"/>
              </a:spcBef>
              <a:buNone/>
            </a:pPr>
            <a:r>
              <a:rPr lang="en-ZA" sz="1800" dirty="0" smtClean="0">
                <a:solidFill>
                  <a:prstClr val="black"/>
                </a:solidFill>
                <a:latin typeface="Arial" panose="020B0604020202020204" pitchFamily="34" charset="0"/>
                <a:cs typeface="Arial" panose="020B0604020202020204" pitchFamily="34" charset="0"/>
              </a:rPr>
              <a:t>TBF </a:t>
            </a:r>
            <a:r>
              <a:rPr lang="en-ZA" sz="1800" dirty="0">
                <a:solidFill>
                  <a:prstClr val="black"/>
                </a:solidFill>
                <a:latin typeface="Arial" panose="020B0604020202020204" pitchFamily="34" charset="0"/>
                <a:cs typeface="Arial" panose="020B0604020202020204" pitchFamily="34" charset="0"/>
              </a:rPr>
              <a:t>endorses submissions </a:t>
            </a:r>
            <a:r>
              <a:rPr lang="en-ZA" sz="1800" dirty="0" smtClean="0">
                <a:solidFill>
                  <a:prstClr val="black"/>
                </a:solidFill>
                <a:latin typeface="Arial" panose="020B0604020202020204" pitchFamily="34" charset="0"/>
                <a:cs typeface="Arial" panose="020B0604020202020204" pitchFamily="34" charset="0"/>
              </a:rPr>
              <a:t>by:</a:t>
            </a:r>
          </a:p>
          <a:p>
            <a:pPr marL="1828800" lvl="3" indent="-457200">
              <a:lnSpc>
                <a:spcPct val="250000"/>
              </a:lnSpc>
              <a:spcBef>
                <a:spcPts val="0"/>
              </a:spcBef>
            </a:pPr>
            <a:r>
              <a:rPr lang="en-ZA" b="1" dirty="0">
                <a:solidFill>
                  <a:sysClr val="windowText" lastClr="000000"/>
                </a:solidFill>
                <a:latin typeface="Arial" panose="020B0604020202020204" pitchFamily="34" charset="0"/>
                <a:cs typeface="Arial" panose="020B0604020202020204" pitchFamily="34" charset="0"/>
              </a:rPr>
              <a:t>Professor Anne Skelton</a:t>
            </a:r>
          </a:p>
          <a:p>
            <a:pPr marL="1828800" lvl="3" indent="-457200">
              <a:lnSpc>
                <a:spcPct val="250000"/>
              </a:lnSpc>
              <a:spcBef>
                <a:spcPts val="0"/>
              </a:spcBef>
            </a:pPr>
            <a:r>
              <a:rPr lang="en-ZA" b="1" dirty="0" smtClean="0">
                <a:solidFill>
                  <a:sysClr val="windowText" lastClr="000000"/>
                </a:solidFill>
                <a:latin typeface="Arial" panose="020B0604020202020204" pitchFamily="34" charset="0"/>
                <a:cs typeface="Arial" panose="020B0604020202020204" pitchFamily="34" charset="0"/>
              </a:rPr>
              <a:t>The </a:t>
            </a:r>
            <a:r>
              <a:rPr lang="en-ZA" b="1" dirty="0">
                <a:solidFill>
                  <a:sysClr val="windowText" lastClr="000000"/>
                </a:solidFill>
                <a:latin typeface="Arial" panose="020B0604020202020204" pitchFamily="34" charset="0"/>
                <a:cs typeface="Arial" panose="020B0604020202020204" pitchFamily="34" charset="0"/>
              </a:rPr>
              <a:t>Centre for Child Law</a:t>
            </a:r>
          </a:p>
          <a:p>
            <a:pPr marL="1828800" lvl="3" indent="-457200">
              <a:lnSpc>
                <a:spcPct val="250000"/>
              </a:lnSpc>
              <a:spcBef>
                <a:spcPts val="0"/>
              </a:spcBef>
            </a:pPr>
            <a:r>
              <a:rPr lang="en-ZA" b="1" dirty="0">
                <a:solidFill>
                  <a:sysClr val="windowText" lastClr="000000"/>
                </a:solidFill>
                <a:latin typeface="Arial" panose="020B0604020202020204" pitchFamily="34" charset="0"/>
                <a:cs typeface="Arial" panose="020B0604020202020204" pitchFamily="34" charset="0"/>
              </a:rPr>
              <a:t>Shukumisa Coalition</a:t>
            </a:r>
            <a:endParaRPr lang="en-GB" b="1" dirty="0">
              <a:solidFill>
                <a:sysClr val="windowText" lastClr="000000"/>
              </a:solidFill>
              <a:latin typeface="Arial" panose="020B0604020202020204" pitchFamily="34" charset="0"/>
              <a:cs typeface="Arial" panose="020B0604020202020204" pitchFamily="34" charset="0"/>
            </a:endParaRPr>
          </a:p>
          <a:p>
            <a:endParaRPr lang="en-ZA" dirty="0"/>
          </a:p>
        </p:txBody>
      </p:sp>
      <p:pic>
        <p:nvPicPr>
          <p:cNvPr id="4" name="Picture 3"/>
          <p:cNvPicPr>
            <a:picLocks noChangeAspect="1"/>
          </p:cNvPicPr>
          <p:nvPr/>
        </p:nvPicPr>
        <p:blipFill>
          <a:blip r:embed="rId2"/>
          <a:stretch>
            <a:fillRect/>
          </a:stretch>
        </p:blipFill>
        <p:spPr>
          <a:xfrm>
            <a:off x="10390624" y="4918624"/>
            <a:ext cx="1660478" cy="1864398"/>
          </a:xfrm>
          <a:prstGeom prst="rect">
            <a:avLst/>
          </a:prstGeom>
        </p:spPr>
      </p:pic>
    </p:spTree>
    <p:extLst>
      <p:ext uri="{BB962C8B-B14F-4D97-AF65-F5344CB8AC3E}">
        <p14:creationId xmlns:p14="http://schemas.microsoft.com/office/powerpoint/2010/main" xmlns="" val="126324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69011"/>
            <a:ext cx="11964838" cy="845389"/>
          </a:xfrm>
        </p:spPr>
        <p:txBody>
          <a:bodyPr/>
          <a:lstStyle/>
          <a:p>
            <a:pPr lvl="0">
              <a:defRPr/>
            </a:pPr>
            <a:r>
              <a:rPr lang="en-US" sz="2800" b="1" dirty="0">
                <a:solidFill>
                  <a:sysClr val="windowText" lastClr="000000"/>
                </a:solidFill>
                <a:latin typeface="Arial" panose="020B0604020202020204" pitchFamily="34" charset="0"/>
                <a:ea typeface="+mn-ea"/>
                <a:cs typeface="Arial" panose="020B0604020202020204" pitchFamily="34" charset="0"/>
              </a:rPr>
              <a:t>TBF </a:t>
            </a:r>
            <a:r>
              <a:rPr lang="en-US" sz="2800" b="1" dirty="0" smtClean="0">
                <a:solidFill>
                  <a:sysClr val="windowText" lastClr="000000"/>
                </a:solidFill>
                <a:latin typeface="Arial" panose="020B0604020202020204" pitchFamily="34" charset="0"/>
                <a:ea typeface="+mn-ea"/>
                <a:cs typeface="Arial" panose="020B0604020202020204" pitchFamily="34" charset="0"/>
              </a:rPr>
              <a:t>COMMENT(S)</a:t>
            </a:r>
            <a:r>
              <a:rPr lang="en-US" sz="1000" b="1" dirty="0">
                <a:solidFill>
                  <a:sysClr val="windowText" lastClr="000000"/>
                </a:solidFill>
                <a:latin typeface="Arial" panose="020B0604020202020204" pitchFamily="34" charset="0"/>
                <a:ea typeface="+mn-ea"/>
                <a:cs typeface="Arial" panose="020B0604020202020204" pitchFamily="34" charset="0"/>
              </a:rPr>
              <a:t/>
            </a:r>
            <a:br>
              <a:rPr lang="en-US" sz="1000" b="1" dirty="0">
                <a:solidFill>
                  <a:sysClr val="windowText" lastClr="000000"/>
                </a:solidFill>
                <a:latin typeface="Arial" panose="020B0604020202020204" pitchFamily="34" charset="0"/>
                <a:ea typeface="+mn-ea"/>
                <a:cs typeface="Arial" panose="020B0604020202020204" pitchFamily="34" charset="0"/>
              </a:rPr>
            </a:br>
            <a:endParaRPr lang="en-US" sz="1000" b="1" dirty="0">
              <a:solidFill>
                <a:sysClr val="windowText" lastClr="000000"/>
              </a:solidFill>
              <a:latin typeface="Palatino Linotype"/>
              <a:ea typeface="+mn-ea"/>
              <a:cs typeface="+mn-cs"/>
            </a:endParaRPr>
          </a:p>
        </p:txBody>
      </p:sp>
      <p:sp>
        <p:nvSpPr>
          <p:cNvPr id="3" name="Content Placeholder 2"/>
          <p:cNvSpPr>
            <a:spLocks noGrp="1"/>
          </p:cNvSpPr>
          <p:nvPr>
            <p:ph idx="1"/>
          </p:nvPr>
        </p:nvSpPr>
        <p:spPr>
          <a:xfrm>
            <a:off x="103517" y="644236"/>
            <a:ext cx="11878574" cy="6213764"/>
          </a:xfrm>
        </p:spPr>
        <p:txBody>
          <a:bodyPr>
            <a:normAutofit fontScale="85000" lnSpcReduction="20000"/>
          </a:bodyPr>
          <a:lstStyle/>
          <a:p>
            <a:pPr marL="0" lvl="0" indent="0">
              <a:lnSpc>
                <a:spcPct val="170000"/>
              </a:lnSpc>
              <a:spcBef>
                <a:spcPts val="0"/>
              </a:spcBef>
              <a:buNone/>
            </a:pPr>
            <a:r>
              <a:rPr lang="en-US" sz="1200" dirty="0">
                <a:solidFill>
                  <a:prstClr val="black"/>
                </a:solidFill>
                <a:latin typeface="Arial" panose="020B0604020202020204" pitchFamily="34" charset="0"/>
                <a:cs typeface="Arial" panose="020B0604020202020204" pitchFamily="34" charset="0"/>
              </a:rPr>
              <a:t>Teddy Bear Foundation is pleased that laws are being reviewed with regard to Victim Protection. The new laws would have to be “policed” to ensure proper implementation thereof in order for the changes to be effective:</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r>
              <a:rPr lang="en-US" sz="1200" dirty="0">
                <a:solidFill>
                  <a:prstClr val="black"/>
                </a:solidFill>
                <a:latin typeface="Arial" panose="020B0604020202020204" pitchFamily="34" charset="0"/>
                <a:cs typeface="Arial" panose="020B0604020202020204" pitchFamily="34" charset="0"/>
              </a:rPr>
              <a:t>  </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r>
              <a:rPr lang="en-US" sz="1200" b="1" u="sng" dirty="0">
                <a:solidFill>
                  <a:prstClr val="black"/>
                </a:solidFill>
                <a:latin typeface="Arial" panose="020B0604020202020204" pitchFamily="34" charset="0"/>
                <a:cs typeface="Arial" panose="020B0604020202020204" pitchFamily="34" charset="0"/>
              </a:rPr>
              <a:t>Domestic Violence (DV):</a:t>
            </a:r>
            <a:endParaRPr lang="en-ZA" sz="1200" u="sng"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b="1" dirty="0">
                <a:solidFill>
                  <a:prstClr val="black"/>
                </a:solidFill>
                <a:latin typeface="Arial" panose="020B0604020202020204" pitchFamily="34" charset="0"/>
                <a:cs typeface="Arial" panose="020B0604020202020204" pitchFamily="34" charset="0"/>
              </a:rPr>
              <a:t>It is often difficult for victims to report DV as they are bound financially and do not have the means to escape from this. Whilst the proposed Act increases protection for victims – it must be enforced with commitment by all stakeholders concerned. </a:t>
            </a:r>
          </a:p>
          <a:p>
            <a:pPr>
              <a:lnSpc>
                <a:spcPct val="100000"/>
              </a:lnSpc>
              <a:spcBef>
                <a:spcPts val="0"/>
              </a:spcBef>
            </a:pP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There must be a system in place to ensure that cases are treated professionally from the point of reporting, regardless of the views of the SAPS representative. Training is key – as are specialised officers – as opposed to the charge office SAPS officer – who may also need to be trained and sensitised</a:t>
            </a:r>
            <a:r>
              <a:rPr lang="en-US" sz="1200" dirty="0" smtClean="0">
                <a:solidFill>
                  <a:prstClr val="black"/>
                </a:solidFill>
                <a:latin typeface="Arial" panose="020B0604020202020204" pitchFamily="34" charset="0"/>
                <a:cs typeface="Arial" panose="020B0604020202020204" pitchFamily="34" charset="0"/>
              </a:rPr>
              <a:t>. </a:t>
            </a:r>
          </a:p>
          <a:p>
            <a:pPr marL="0" indent="0">
              <a:lnSpc>
                <a:spcPct val="170000"/>
              </a:lnSpc>
              <a:spcBef>
                <a:spcPts val="0"/>
              </a:spcBef>
              <a:buNone/>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Need to resource and train Courts, SAPS, Health, DSD and education Officials</a:t>
            </a:r>
            <a:endParaRPr lang="en-US" sz="1200" dirty="0">
              <a:solidFill>
                <a:prstClr val="black"/>
              </a:solidFill>
              <a:latin typeface="Arial" panose="020B0604020202020204" pitchFamily="34" charset="0"/>
              <a:cs typeface="Arial" panose="020B0604020202020204" pitchFamily="34" charset="0"/>
            </a:endParaRPr>
          </a:p>
          <a:p>
            <a:pPr marL="0" indent="0">
              <a:lnSpc>
                <a:spcPct val="170000"/>
              </a:lnSpc>
              <a:spcBef>
                <a:spcPts val="0"/>
              </a:spcBef>
              <a:buNone/>
            </a:pP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b="1" dirty="0">
                <a:solidFill>
                  <a:prstClr val="black"/>
                </a:solidFill>
                <a:latin typeface="Arial" panose="020B0604020202020204" pitchFamily="34" charset="0"/>
                <a:cs typeface="Arial" panose="020B0604020202020204" pitchFamily="34" charset="0"/>
              </a:rPr>
              <a:t>The need for first responders (eg: SAPS) to receive debriefing etc has been internationally recognised – (Even in Brazil when it was deemed unnecessary for an all female SAPS Sexual Offences Team to receive debriefing  - It soon became clear that officers suffered the effects thereof). This has a knock on effect for Victims.</a:t>
            </a:r>
          </a:p>
          <a:p>
            <a:pPr>
              <a:lnSpc>
                <a:spcPct val="170000"/>
              </a:lnSpc>
              <a:spcBef>
                <a:spcPts val="0"/>
              </a:spcBef>
            </a:pPr>
            <a:endParaRPr lang="en-ZA" sz="1200" dirty="0">
              <a:solidFill>
                <a:prstClr val="black"/>
              </a:solidFill>
              <a:latin typeface="Arial" panose="020B0604020202020204" pitchFamily="34" charset="0"/>
              <a:cs typeface="Arial" panose="020B0604020202020204" pitchFamily="34" charset="0"/>
            </a:endParaRPr>
          </a:p>
          <a:p>
            <a:pPr>
              <a:lnSpc>
                <a:spcPct val="210000"/>
              </a:lnSpc>
              <a:spcBef>
                <a:spcPts val="0"/>
              </a:spcBef>
            </a:pPr>
            <a:r>
              <a:rPr lang="en-US" sz="1200" dirty="0">
                <a:solidFill>
                  <a:prstClr val="black"/>
                </a:solidFill>
                <a:latin typeface="Arial" panose="020B0604020202020204" pitchFamily="34" charset="0"/>
                <a:cs typeface="Arial" panose="020B0604020202020204" pitchFamily="34" charset="0"/>
              </a:rPr>
              <a:t>Repercussions of cases being turned away can have long reaching effects on Victims: HIV, Pregnancy etc.</a:t>
            </a:r>
            <a:endParaRPr lang="en-ZA" sz="1200" dirty="0">
              <a:solidFill>
                <a:prstClr val="black"/>
              </a:solidFill>
              <a:latin typeface="Arial" panose="020B0604020202020204" pitchFamily="34" charset="0"/>
              <a:cs typeface="Arial" panose="020B0604020202020204" pitchFamily="34" charset="0"/>
            </a:endParaRPr>
          </a:p>
          <a:p>
            <a:pPr>
              <a:lnSpc>
                <a:spcPct val="210000"/>
              </a:lnSpc>
              <a:spcBef>
                <a:spcPts val="0"/>
              </a:spcBef>
            </a:pPr>
            <a:r>
              <a:rPr lang="en-US" sz="1200" b="1" dirty="0">
                <a:solidFill>
                  <a:prstClr val="black"/>
                </a:solidFill>
                <a:latin typeface="Arial" panose="020B0604020202020204" pitchFamily="34" charset="0"/>
                <a:cs typeface="Arial" panose="020B0604020202020204" pitchFamily="34" charset="0"/>
              </a:rPr>
              <a:t>False Reporting can be decided by the Courts.</a:t>
            </a:r>
            <a:endParaRPr lang="en-ZA" sz="1200" b="1" dirty="0">
              <a:solidFill>
                <a:prstClr val="black"/>
              </a:solidFill>
              <a:latin typeface="Arial" panose="020B0604020202020204" pitchFamily="34" charset="0"/>
              <a:cs typeface="Arial" panose="020B0604020202020204" pitchFamily="34" charset="0"/>
            </a:endParaRPr>
          </a:p>
          <a:p>
            <a:pPr>
              <a:lnSpc>
                <a:spcPct val="210000"/>
              </a:lnSpc>
              <a:spcBef>
                <a:spcPts val="0"/>
              </a:spcBef>
            </a:pPr>
            <a:r>
              <a:rPr lang="en-US" sz="1200" dirty="0">
                <a:solidFill>
                  <a:prstClr val="black"/>
                </a:solidFill>
                <a:latin typeface="Arial" panose="020B0604020202020204" pitchFamily="34" charset="0"/>
                <a:cs typeface="Arial" panose="020B0604020202020204" pitchFamily="34" charset="0"/>
              </a:rPr>
              <a:t>Crime Statistics are inaccurate as </a:t>
            </a:r>
            <a:r>
              <a:rPr lang="en-US" sz="1200" dirty="0" smtClean="0">
                <a:solidFill>
                  <a:prstClr val="black"/>
                </a:solidFill>
                <a:latin typeface="Arial" panose="020B0604020202020204" pitchFamily="34" charset="0"/>
                <a:cs typeface="Arial" panose="020B0604020202020204" pitchFamily="34" charset="0"/>
              </a:rPr>
              <a:t>a result </a:t>
            </a:r>
            <a:r>
              <a:rPr lang="en-US" sz="1200" dirty="0">
                <a:solidFill>
                  <a:prstClr val="black"/>
                </a:solidFill>
                <a:latin typeface="Arial" panose="020B0604020202020204" pitchFamily="34" charset="0"/>
                <a:cs typeface="Arial" panose="020B0604020202020204" pitchFamily="34" charset="0"/>
              </a:rPr>
              <a:t>of cases being dismissed or not being followed through</a:t>
            </a:r>
            <a:r>
              <a:rPr lang="en-US" sz="1200" dirty="0" smtClean="0">
                <a:solidFill>
                  <a:prstClr val="black"/>
                </a:solidFill>
                <a:latin typeface="Arial" panose="020B0604020202020204" pitchFamily="34" charset="0"/>
                <a:cs typeface="Arial" panose="020B0604020202020204" pitchFamily="34" charset="0"/>
              </a:rPr>
              <a:t>.</a:t>
            </a:r>
          </a:p>
          <a:p>
            <a:pPr>
              <a:lnSpc>
                <a:spcPct val="210000"/>
              </a:lnSpc>
              <a:spcBef>
                <a:spcPts val="0"/>
              </a:spcBef>
            </a:pPr>
            <a:r>
              <a:rPr lang="en-US" sz="1200" b="1" dirty="0" smtClean="0">
                <a:solidFill>
                  <a:prstClr val="black"/>
                </a:solidFill>
                <a:latin typeface="Arial" panose="020B0604020202020204" pitchFamily="34" charset="0"/>
                <a:cs typeface="Arial" panose="020B0604020202020204" pitchFamily="34" charset="0"/>
              </a:rPr>
              <a:t>Lack of follow up on complaints received – LGBTQI&amp;A (</a:t>
            </a:r>
            <a:r>
              <a:rPr lang="en-US" sz="1200" b="1" dirty="0" err="1" smtClean="0">
                <a:solidFill>
                  <a:prstClr val="black"/>
                </a:solidFill>
                <a:latin typeface="Arial" panose="020B0604020202020204" pitchFamily="34" charset="0"/>
                <a:cs typeface="Arial" panose="020B0604020202020204" pitchFamily="34" charset="0"/>
              </a:rPr>
              <a:t>Realise</a:t>
            </a:r>
            <a:r>
              <a:rPr lang="en-US" sz="1200" b="1" dirty="0" smtClean="0">
                <a:solidFill>
                  <a:prstClr val="black"/>
                </a:solidFill>
                <a:latin typeface="Arial" panose="020B0604020202020204" pitchFamily="34" charset="0"/>
                <a:cs typeface="Arial" panose="020B0604020202020204" pitchFamily="34" charset="0"/>
              </a:rPr>
              <a:t>, Report, Refer) </a:t>
            </a:r>
          </a:p>
          <a:p>
            <a:pPr>
              <a:lnSpc>
                <a:spcPct val="210000"/>
              </a:lnSpc>
              <a:spcBef>
                <a:spcPts val="0"/>
              </a:spcBef>
            </a:pPr>
            <a:r>
              <a:rPr lang="en-US" sz="1200" dirty="0" smtClean="0">
                <a:solidFill>
                  <a:prstClr val="black"/>
                </a:solidFill>
                <a:latin typeface="Arial" panose="020B0604020202020204" pitchFamily="34" charset="0"/>
                <a:cs typeface="Arial" panose="020B0604020202020204" pitchFamily="34" charset="0"/>
              </a:rPr>
              <a:t>Perpetrators not being arrested</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endParaRPr lang="en-US"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r>
              <a:rPr lang="en-US" sz="1200" dirty="0">
                <a:solidFill>
                  <a:prstClr val="black"/>
                </a:solidFill>
                <a:latin typeface="Arial" panose="020B0604020202020204" pitchFamily="34" charset="0"/>
                <a:cs typeface="Arial" panose="020B0604020202020204" pitchFamily="34" charset="0"/>
              </a:rPr>
              <a:t>The following is commended:</a:t>
            </a:r>
            <a:endParaRPr lang="en-ZA" sz="1200" dirty="0">
              <a:solidFill>
                <a:prstClr val="black"/>
              </a:solidFill>
              <a:latin typeface="Arial" panose="020B0604020202020204" pitchFamily="34" charset="0"/>
              <a:cs typeface="Arial" panose="020B0604020202020204" pitchFamily="34" charset="0"/>
            </a:endParaRPr>
          </a:p>
          <a:p>
            <a:pPr>
              <a:lnSpc>
                <a:spcPct val="210000"/>
              </a:lnSpc>
              <a:spcBef>
                <a:spcPts val="0"/>
              </a:spcBef>
            </a:pPr>
            <a:r>
              <a:rPr lang="en-US" sz="1200" b="1" dirty="0">
                <a:solidFill>
                  <a:prstClr val="black"/>
                </a:solidFill>
                <a:latin typeface="Arial" panose="020B0604020202020204" pitchFamily="34" charset="0"/>
                <a:cs typeface="Arial" panose="020B0604020202020204" pitchFamily="34" charset="0"/>
              </a:rPr>
              <a:t>The inclusion of Same Sex couples</a:t>
            </a:r>
            <a:endParaRPr lang="en-ZA" sz="1200" b="1" dirty="0">
              <a:solidFill>
                <a:prstClr val="black"/>
              </a:solidFill>
              <a:latin typeface="Arial" panose="020B0604020202020204" pitchFamily="34" charset="0"/>
              <a:cs typeface="Arial" panose="020B0604020202020204" pitchFamily="34" charset="0"/>
            </a:endParaRPr>
          </a:p>
          <a:p>
            <a:pPr>
              <a:lnSpc>
                <a:spcPct val="210000"/>
              </a:lnSpc>
              <a:spcBef>
                <a:spcPts val="0"/>
              </a:spcBef>
            </a:pPr>
            <a:r>
              <a:rPr lang="en-US" sz="1200" dirty="0">
                <a:solidFill>
                  <a:prstClr val="black"/>
                </a:solidFill>
                <a:latin typeface="Arial" panose="020B0604020202020204" pitchFamily="34" charset="0"/>
                <a:cs typeface="Arial" panose="020B0604020202020204" pitchFamily="34" charset="0"/>
              </a:rPr>
              <a:t>The Shukumisa recommendation of the recognition of Ukuthwala as a crime.</a:t>
            </a:r>
            <a:endParaRPr lang="en-ZA" sz="1200" dirty="0">
              <a:solidFill>
                <a:prstClr val="black"/>
              </a:solidFill>
              <a:latin typeface="Arial" panose="020B0604020202020204" pitchFamily="34" charset="0"/>
              <a:cs typeface="Arial" panose="020B0604020202020204" pitchFamily="34" charset="0"/>
            </a:endParaRPr>
          </a:p>
          <a:p>
            <a:pPr>
              <a:lnSpc>
                <a:spcPct val="210000"/>
              </a:lnSpc>
              <a:spcBef>
                <a:spcPts val="0"/>
              </a:spcBef>
            </a:pPr>
            <a:r>
              <a:rPr lang="en-US" sz="1200" b="1" dirty="0">
                <a:solidFill>
                  <a:prstClr val="black"/>
                </a:solidFill>
                <a:latin typeface="Arial" panose="020B0604020202020204" pitchFamily="34" charset="0"/>
                <a:cs typeface="Arial" panose="020B0604020202020204" pitchFamily="34" charset="0"/>
              </a:rPr>
              <a:t>Recommending that Virginity Testing </a:t>
            </a:r>
            <a:r>
              <a:rPr lang="en-US" sz="1200" b="1" dirty="0" smtClean="0">
                <a:solidFill>
                  <a:prstClr val="black"/>
                </a:solidFill>
                <a:latin typeface="Arial" panose="020B0604020202020204" pitchFamily="34" charset="0"/>
                <a:cs typeface="Arial" panose="020B0604020202020204" pitchFamily="34" charset="0"/>
              </a:rPr>
              <a:t>be </a:t>
            </a:r>
            <a:r>
              <a:rPr lang="en-US" sz="1200" b="1" dirty="0">
                <a:solidFill>
                  <a:prstClr val="black"/>
                </a:solidFill>
                <a:latin typeface="Arial" panose="020B0604020202020204" pitchFamily="34" charset="0"/>
                <a:cs typeface="Arial" panose="020B0604020202020204" pitchFamily="34" charset="0"/>
              </a:rPr>
              <a:t>Criminalised </a:t>
            </a:r>
            <a:endParaRPr lang="en-ZA" sz="1200" b="1" dirty="0">
              <a:solidFill>
                <a:prstClr val="black"/>
              </a:solidFill>
              <a:latin typeface="Arial" panose="020B0604020202020204" pitchFamily="34" charset="0"/>
              <a:cs typeface="Arial" panose="020B0604020202020204" pitchFamily="34" charset="0"/>
            </a:endParaRPr>
          </a:p>
          <a:p>
            <a:endParaRPr lang="en-ZA" dirty="0"/>
          </a:p>
        </p:txBody>
      </p:sp>
      <p:pic>
        <p:nvPicPr>
          <p:cNvPr id="4" name="Picture 3"/>
          <p:cNvPicPr>
            <a:picLocks noChangeAspect="1"/>
          </p:cNvPicPr>
          <p:nvPr/>
        </p:nvPicPr>
        <p:blipFill>
          <a:blip r:embed="rId2"/>
          <a:stretch>
            <a:fillRect/>
          </a:stretch>
        </p:blipFill>
        <p:spPr>
          <a:xfrm>
            <a:off x="10531522" y="4993602"/>
            <a:ext cx="1660478" cy="1864398"/>
          </a:xfrm>
          <a:prstGeom prst="rect">
            <a:avLst/>
          </a:prstGeom>
        </p:spPr>
      </p:pic>
    </p:spTree>
    <p:extLst>
      <p:ext uri="{BB962C8B-B14F-4D97-AF65-F5344CB8AC3E}">
        <p14:creationId xmlns:p14="http://schemas.microsoft.com/office/powerpoint/2010/main" xmlns="" val="370426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41" y="-65881"/>
            <a:ext cx="11990717" cy="759123"/>
          </a:xfrm>
        </p:spPr>
        <p:txBody>
          <a:bodyPr>
            <a:normAutofit/>
          </a:bodyPr>
          <a:lstStyle/>
          <a:p>
            <a:pPr lvl="0">
              <a:lnSpc>
                <a:spcPct val="100000"/>
              </a:lnSpc>
              <a:spcBef>
                <a:spcPts val="0"/>
              </a:spcBef>
            </a:pPr>
            <a:r>
              <a:rPr lang="en-US" sz="2800" dirty="0">
                <a:solidFill>
                  <a:prstClr val="black"/>
                </a:solidFill>
                <a:latin typeface="Arial" panose="020B0604020202020204" pitchFamily="34" charset="0"/>
                <a:ea typeface="+mn-ea"/>
                <a:cs typeface="Arial" panose="020B0604020202020204" pitchFamily="34" charset="0"/>
              </a:rPr>
              <a:t>TBF </a:t>
            </a:r>
            <a:r>
              <a:rPr lang="en-US" sz="2800" dirty="0" smtClean="0">
                <a:solidFill>
                  <a:prstClr val="black"/>
                </a:solidFill>
                <a:latin typeface="Arial" panose="020B0604020202020204" pitchFamily="34" charset="0"/>
                <a:ea typeface="+mn-ea"/>
                <a:cs typeface="Arial" panose="020B0604020202020204" pitchFamily="34" charset="0"/>
              </a:rPr>
              <a:t>COMMENTS </a:t>
            </a:r>
            <a:r>
              <a:rPr lang="en-US" sz="2800" dirty="0">
                <a:solidFill>
                  <a:prstClr val="black"/>
                </a:solidFill>
                <a:latin typeface="Arial" panose="020B0604020202020204" pitchFamily="34" charset="0"/>
                <a:ea typeface="+mn-ea"/>
                <a:cs typeface="Arial" panose="020B0604020202020204" pitchFamily="34" charset="0"/>
              </a:rPr>
              <a:t>(Cont)</a:t>
            </a:r>
          </a:p>
        </p:txBody>
      </p:sp>
      <p:sp>
        <p:nvSpPr>
          <p:cNvPr id="3" name="Content Placeholder 2"/>
          <p:cNvSpPr>
            <a:spLocks noGrp="1"/>
          </p:cNvSpPr>
          <p:nvPr>
            <p:ph idx="1"/>
          </p:nvPr>
        </p:nvSpPr>
        <p:spPr>
          <a:xfrm>
            <a:off x="0" y="623455"/>
            <a:ext cx="12192000" cy="6156907"/>
          </a:xfrm>
        </p:spPr>
        <p:txBody>
          <a:bodyPr>
            <a:normAutofit fontScale="77500" lnSpcReduction="20000"/>
          </a:bodyPr>
          <a:lstStyle/>
          <a:p>
            <a:pPr marL="0" lvl="0" indent="0">
              <a:lnSpc>
                <a:spcPct val="100000"/>
              </a:lnSpc>
              <a:spcBef>
                <a:spcPts val="0"/>
              </a:spcBef>
              <a:buNone/>
            </a:pPr>
            <a:r>
              <a:rPr lang="en-US" sz="1200" b="1" dirty="0">
                <a:solidFill>
                  <a:prstClr val="black"/>
                </a:solidFill>
                <a:latin typeface="Arial" panose="020B0604020202020204" pitchFamily="34" charset="0"/>
                <a:cs typeface="Arial" panose="020B0604020202020204" pitchFamily="34" charset="0"/>
              </a:rPr>
              <a:t>Sexual Offenders Register:</a:t>
            </a: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Currently SA has two registers – the NSRO – which falls under the Ministry of Justice and Correctional Services, and the National Child Protection Register (NCPR) which falls under the Ministry of Social Development. </a:t>
            </a:r>
          </a:p>
          <a:p>
            <a:pPr marL="0" indent="0">
              <a:lnSpc>
                <a:spcPct val="170000"/>
              </a:lnSpc>
              <a:spcBef>
                <a:spcPts val="0"/>
              </a:spcBef>
              <a:buNone/>
            </a:pPr>
            <a:r>
              <a:rPr lang="en-US" sz="1200" dirty="0" smtClean="0">
                <a:solidFill>
                  <a:prstClr val="black"/>
                </a:solidFill>
                <a:latin typeface="Arial" panose="020B0604020202020204" pitchFamily="34" charset="0"/>
                <a:cs typeface="Arial" panose="020B0604020202020204" pitchFamily="34" charset="0"/>
              </a:rPr>
              <a:t>	NSRO – Sexual Offences – no murder or physical abuse</a:t>
            </a:r>
          </a:p>
          <a:p>
            <a:pPr marL="0" indent="0">
              <a:lnSpc>
                <a:spcPct val="170000"/>
              </a:lnSpc>
              <a:spcBef>
                <a:spcPts val="0"/>
              </a:spcBef>
              <a:buNone/>
            </a:pPr>
            <a:r>
              <a:rPr lang="en-US" sz="1200" dirty="0" smtClean="0">
                <a:solidFill>
                  <a:prstClr val="black"/>
                </a:solidFill>
                <a:latin typeface="Arial" panose="020B0604020202020204" pitchFamily="34" charset="0"/>
                <a:cs typeface="Arial" panose="020B0604020202020204" pitchFamily="34" charset="0"/>
              </a:rPr>
              <a:t>	NCPR – Part “B” of the Register </a:t>
            </a:r>
          </a:p>
          <a:p>
            <a:pPr>
              <a:lnSpc>
                <a:spcPct val="170000"/>
              </a:lnSpc>
              <a:spcBef>
                <a:spcPts val="0"/>
              </a:spcBef>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We require criminal record check – provides greater security</a:t>
            </a:r>
          </a:p>
          <a:p>
            <a:pPr>
              <a:lnSpc>
                <a:spcPct val="170000"/>
              </a:lnSpc>
              <a:spcBef>
                <a:spcPts val="0"/>
              </a:spcBef>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Criminal record checks are more comprehensive – all violent crimes → not suitable to work with children</a:t>
            </a:r>
          </a:p>
          <a:p>
            <a:pPr>
              <a:lnSpc>
                <a:spcPct val="170000"/>
              </a:lnSpc>
              <a:spcBef>
                <a:spcPts val="0"/>
              </a:spcBef>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The </a:t>
            </a:r>
            <a:r>
              <a:rPr lang="en-US" sz="1200" dirty="0">
                <a:solidFill>
                  <a:prstClr val="black"/>
                </a:solidFill>
                <a:latin typeface="Arial" panose="020B0604020202020204" pitchFamily="34" charset="0"/>
                <a:cs typeface="Arial" panose="020B0604020202020204" pitchFamily="34" charset="0"/>
              </a:rPr>
              <a:t>register should be available to Institutions where an offender would come into contact with children or vulnerable women such as patients and the like. There is a concern that vigilante justice may occur should this list be made public.</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endParaRPr lang="en-US"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As far as child offenders are concerned, it would </a:t>
            </a:r>
            <a:r>
              <a:rPr lang="en-US" sz="1200" dirty="0" smtClean="0">
                <a:solidFill>
                  <a:prstClr val="black"/>
                </a:solidFill>
                <a:latin typeface="Arial" panose="020B0604020202020204" pitchFamily="34" charset="0"/>
                <a:cs typeface="Arial" panose="020B0604020202020204" pitchFamily="34" charset="0"/>
              </a:rPr>
              <a:t>be unconstitutional </a:t>
            </a:r>
            <a:r>
              <a:rPr lang="en-US" sz="1200" dirty="0">
                <a:solidFill>
                  <a:prstClr val="black"/>
                </a:solidFill>
                <a:latin typeface="Arial" panose="020B0604020202020204" pitchFamily="34" charset="0"/>
                <a:cs typeface="Arial" panose="020B0604020202020204" pitchFamily="34" charset="0"/>
              </a:rPr>
              <a:t>to place their names on the register. Extra care must be taken to ensure that this does </a:t>
            </a:r>
            <a:r>
              <a:rPr lang="en-US" sz="1200" u="sng" dirty="0">
                <a:solidFill>
                  <a:prstClr val="black"/>
                </a:solidFill>
                <a:latin typeface="Arial" panose="020B0604020202020204" pitchFamily="34" charset="0"/>
                <a:cs typeface="Arial" panose="020B0604020202020204" pitchFamily="34" charset="0"/>
              </a:rPr>
              <a:t>not </a:t>
            </a:r>
            <a:r>
              <a:rPr lang="en-US" sz="1200" dirty="0">
                <a:solidFill>
                  <a:prstClr val="black"/>
                </a:solidFill>
                <a:latin typeface="Arial" panose="020B0604020202020204" pitchFamily="34" charset="0"/>
                <a:cs typeface="Arial" panose="020B0604020202020204" pitchFamily="34" charset="0"/>
              </a:rPr>
              <a:t>happen</a:t>
            </a:r>
            <a:r>
              <a:rPr lang="en-US" sz="1200" dirty="0" smtClean="0">
                <a:solidFill>
                  <a:prstClr val="black"/>
                </a:solidFill>
                <a:latin typeface="Arial" panose="020B0604020202020204" pitchFamily="34" charset="0"/>
                <a:cs typeface="Arial" panose="020B0604020202020204" pitchFamily="34" charset="0"/>
              </a:rPr>
              <a:t>.</a:t>
            </a:r>
          </a:p>
          <a:p>
            <a:pPr marL="0" indent="0">
              <a:lnSpc>
                <a:spcPct val="170000"/>
              </a:lnSpc>
              <a:spcBef>
                <a:spcPts val="0"/>
              </a:spcBef>
              <a:buNone/>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We need to have a system that actually works </a:t>
            </a:r>
          </a:p>
          <a:p>
            <a:pPr marL="0" indent="0">
              <a:lnSpc>
                <a:spcPct val="170000"/>
              </a:lnSpc>
              <a:spcBef>
                <a:spcPts val="0"/>
              </a:spcBef>
              <a:buNone/>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Criminal Records System – managed by SAPS – strengthen one criminal system – it is more comprehensive and effective in protecting victims</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n-US" sz="1200" dirty="0">
                <a:solidFill>
                  <a:prstClr val="black"/>
                </a:solidFill>
                <a:latin typeface="Arial" panose="020B0604020202020204" pitchFamily="34" charset="0"/>
                <a:cs typeface="Arial" panose="020B0604020202020204" pitchFamily="34" charset="0"/>
              </a:rPr>
              <a:t> </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endParaRPr lang="en-US" sz="1200" b="1"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n-US" sz="1200" b="1" dirty="0">
                <a:solidFill>
                  <a:prstClr val="black"/>
                </a:solidFill>
                <a:latin typeface="Arial" panose="020B0604020202020204" pitchFamily="34" charset="0"/>
                <a:cs typeface="Arial" panose="020B0604020202020204" pitchFamily="34" charset="0"/>
              </a:rPr>
              <a:t>Specially designated Sexual Offences </a:t>
            </a:r>
            <a:r>
              <a:rPr lang="en-US" sz="1200" b="1" dirty="0" smtClean="0">
                <a:solidFill>
                  <a:prstClr val="black"/>
                </a:solidFill>
                <a:latin typeface="Arial" panose="020B0604020202020204" pitchFamily="34" charset="0"/>
                <a:cs typeface="Arial" panose="020B0604020202020204" pitchFamily="34" charset="0"/>
              </a:rPr>
              <a:t>Courts:</a:t>
            </a: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It is essential that these courts become a reality and that the professionals who man the courts are specialised / trained in the provision of services for these courts, only then can victims receive effective representation and services as set out in the Act.</a:t>
            </a:r>
          </a:p>
          <a:p>
            <a:pPr marL="0" lvl="0" indent="0">
              <a:lnSpc>
                <a:spcPct val="170000"/>
              </a:lnSpc>
              <a:spcBef>
                <a:spcPts val="0"/>
              </a:spcBef>
              <a:buNone/>
            </a:pP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Cases cannot be managed effectively if the right systems and support are not in </a:t>
            </a:r>
            <a:r>
              <a:rPr lang="en-US" sz="1200" dirty="0" smtClean="0">
                <a:solidFill>
                  <a:prstClr val="black"/>
                </a:solidFill>
                <a:latin typeface="Arial" panose="020B0604020202020204" pitchFamily="34" charset="0"/>
                <a:cs typeface="Arial" panose="020B0604020202020204" pitchFamily="34" charset="0"/>
              </a:rPr>
              <a:t>place. This </a:t>
            </a:r>
            <a:r>
              <a:rPr lang="en-US" sz="1200" dirty="0">
                <a:solidFill>
                  <a:prstClr val="black"/>
                </a:solidFill>
                <a:latin typeface="Arial" panose="020B0604020202020204" pitchFamily="34" charset="0"/>
                <a:cs typeface="Arial" panose="020B0604020202020204" pitchFamily="34" charset="0"/>
              </a:rPr>
              <a:t>is long </a:t>
            </a:r>
            <a:r>
              <a:rPr lang="en-US" sz="1200" dirty="0" smtClean="0">
                <a:solidFill>
                  <a:prstClr val="black"/>
                </a:solidFill>
                <a:latin typeface="Arial" panose="020B0604020202020204" pitchFamily="34" charset="0"/>
                <a:cs typeface="Arial" panose="020B0604020202020204" pitchFamily="34" charset="0"/>
              </a:rPr>
              <a:t>overdue.</a:t>
            </a:r>
          </a:p>
          <a:p>
            <a:pPr marL="0" lvl="0" indent="0">
              <a:lnSpc>
                <a:spcPct val="170000"/>
              </a:lnSpc>
              <a:spcBef>
                <a:spcPts val="0"/>
              </a:spcBef>
              <a:buNone/>
            </a:pPr>
            <a:endParaRPr lang="en-US"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Inconsistencies in rulings that are made around convictions and sentencing.</a:t>
            </a:r>
          </a:p>
          <a:p>
            <a:pPr marL="0" indent="0">
              <a:lnSpc>
                <a:spcPct val="170000"/>
              </a:lnSpc>
              <a:spcBef>
                <a:spcPts val="0"/>
              </a:spcBef>
              <a:buNone/>
            </a:pPr>
            <a:endParaRPr lang="en-US" sz="1200" dirty="0" smtClean="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Lack  of sensitivity  during questioning of complainants / victims</a:t>
            </a:r>
            <a:endParaRPr lang="en-ZA" sz="1200" dirty="0">
              <a:solidFill>
                <a:prstClr val="black"/>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531522" y="4915964"/>
            <a:ext cx="1660478" cy="186439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xmlns="" val="2531598120"/>
              </p:ext>
            </p:extLst>
          </p:nvPr>
        </p:nvGraphicFramePr>
        <p:xfrm>
          <a:off x="4085718" y="1025932"/>
          <a:ext cx="6639792" cy="1010920"/>
        </p:xfrm>
        <a:graphic>
          <a:graphicData uri="http://schemas.openxmlformats.org/drawingml/2006/table">
            <a:tbl>
              <a:tblPr firstRow="1" bandRow="1">
                <a:tableStyleId>{5C22544A-7EE6-4342-B048-85BDC9FD1C3A}</a:tableStyleId>
              </a:tblPr>
              <a:tblGrid>
                <a:gridCol w="6639792"/>
              </a:tblGrid>
              <a:tr h="370840">
                <a:tc>
                  <a:txBody>
                    <a:bodyPr/>
                    <a:lstStyle/>
                    <a:p>
                      <a:r>
                        <a:rPr lang="en-US" sz="3600" dirty="0" smtClean="0">
                          <a:solidFill>
                            <a:schemeClr val="tx1"/>
                          </a:solidFill>
                        </a:rPr>
                        <a:t>} </a:t>
                      </a:r>
                      <a:r>
                        <a:rPr lang="en-US" sz="1100" b="0" dirty="0" smtClean="0">
                          <a:solidFill>
                            <a:schemeClr val="tx1"/>
                          </a:solidFill>
                          <a:latin typeface="Arial" panose="020B0604020202020204" pitchFamily="34" charset="0"/>
                          <a:cs typeface="Arial" panose="020B0604020202020204" pitchFamily="34" charset="0"/>
                        </a:rPr>
                        <a:t>Underpopulated</a:t>
                      </a:r>
                      <a:endParaRPr lang="en-US" sz="1100" b="0" dirty="0">
                        <a:solidFill>
                          <a:schemeClr val="tx1"/>
                        </a:solidFill>
                        <a:latin typeface="Arial" panose="020B0604020202020204" pitchFamily="34" charset="0"/>
                        <a:cs typeface="Arial" panose="020B0604020202020204" pitchFamily="34" charset="0"/>
                      </a:endParaRPr>
                    </a:p>
                  </a:txBody>
                  <a:tcPr>
                    <a:noFill/>
                  </a:tcPr>
                </a:tc>
              </a:tr>
              <a:tr h="370840">
                <a:tc>
                  <a:txBody>
                    <a:bodyPr/>
                    <a:lstStyle/>
                    <a:p>
                      <a:endParaRPr lang="en-US" dirty="0"/>
                    </a:p>
                  </a:txBody>
                  <a:tcPr>
                    <a:noFill/>
                  </a:tcPr>
                </a:tc>
              </a:tr>
            </a:tbl>
          </a:graphicData>
        </a:graphic>
      </p:graphicFrame>
    </p:spTree>
    <p:extLst>
      <p:ext uri="{BB962C8B-B14F-4D97-AF65-F5344CB8AC3E}">
        <p14:creationId xmlns:p14="http://schemas.microsoft.com/office/powerpoint/2010/main" xmlns="" val="316618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1"/>
            <a:ext cx="11990717" cy="879893"/>
          </a:xfrm>
        </p:spPr>
        <p:txBody>
          <a:bodyPr>
            <a:normAutofit/>
          </a:bodyPr>
          <a:lstStyle/>
          <a:p>
            <a:pPr lvl="0">
              <a:defRPr/>
            </a:pPr>
            <a:r>
              <a:rPr lang="en-US" sz="2800" b="1" dirty="0">
                <a:solidFill>
                  <a:sysClr val="windowText" lastClr="000000"/>
                </a:solidFill>
                <a:latin typeface="Arial" panose="020B0604020202020204" pitchFamily="34" charset="0"/>
                <a:ea typeface="+mn-ea"/>
                <a:cs typeface="Arial" panose="020B0604020202020204" pitchFamily="34" charset="0"/>
              </a:rPr>
              <a:t>TBF </a:t>
            </a:r>
            <a:r>
              <a:rPr lang="en-US" sz="2800" b="1" dirty="0" smtClean="0">
                <a:solidFill>
                  <a:sysClr val="windowText" lastClr="000000"/>
                </a:solidFill>
                <a:latin typeface="Arial" panose="020B0604020202020204" pitchFamily="34" charset="0"/>
                <a:ea typeface="+mn-ea"/>
                <a:cs typeface="Arial" panose="020B0604020202020204" pitchFamily="34" charset="0"/>
              </a:rPr>
              <a:t>COMMENTS </a:t>
            </a:r>
            <a:r>
              <a:rPr lang="en-US" sz="2800" b="1" dirty="0">
                <a:solidFill>
                  <a:sysClr val="windowText" lastClr="000000"/>
                </a:solidFill>
                <a:latin typeface="Arial" panose="020B0604020202020204" pitchFamily="34" charset="0"/>
                <a:ea typeface="+mn-ea"/>
                <a:cs typeface="Arial" panose="020B0604020202020204" pitchFamily="34" charset="0"/>
              </a:rPr>
              <a:t>(Cont)</a:t>
            </a:r>
          </a:p>
        </p:txBody>
      </p:sp>
      <p:sp>
        <p:nvSpPr>
          <p:cNvPr id="3" name="Content Placeholder 2"/>
          <p:cNvSpPr>
            <a:spLocks noGrp="1"/>
          </p:cNvSpPr>
          <p:nvPr>
            <p:ph idx="1"/>
          </p:nvPr>
        </p:nvSpPr>
        <p:spPr>
          <a:xfrm>
            <a:off x="103517" y="802257"/>
            <a:ext cx="11930332" cy="5822830"/>
          </a:xfrm>
        </p:spPr>
        <p:txBody>
          <a:bodyPr/>
          <a:lstStyle/>
          <a:p>
            <a:pPr marL="0" lvl="0" indent="0">
              <a:lnSpc>
                <a:spcPct val="100000"/>
              </a:lnSpc>
              <a:spcBef>
                <a:spcPts val="0"/>
              </a:spcBef>
              <a:buNone/>
            </a:pPr>
            <a:r>
              <a:rPr lang="en-US" sz="1200" b="1" dirty="0">
                <a:solidFill>
                  <a:prstClr val="black"/>
                </a:solidFill>
                <a:latin typeface="Arial" panose="020B0604020202020204" pitchFamily="34" charset="0"/>
                <a:cs typeface="Arial" panose="020B0604020202020204" pitchFamily="34" charset="0"/>
              </a:rPr>
              <a:t>Accountability of Stakeholders:</a:t>
            </a: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The list of complaints over the way victims are treated when reporting is ongoing. Whilst Pockets of Excellence do exist – there are problems that remain when victims report cases. All victims are very vulnerable and should be treated with dignity, respect and in a professional manner by all stakeholders within the Justice system.</a:t>
            </a:r>
          </a:p>
          <a:p>
            <a:pPr marL="0" lvl="0" indent="0">
              <a:lnSpc>
                <a:spcPct val="170000"/>
              </a:lnSpc>
              <a:spcBef>
                <a:spcPts val="0"/>
              </a:spcBef>
              <a:buNone/>
            </a:pP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It is clear that extensive training is required and that there must be accountability.</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r>
              <a:rPr lang="en-US" sz="1200" dirty="0">
                <a:solidFill>
                  <a:prstClr val="black"/>
                </a:solidFill>
                <a:latin typeface="Arial" panose="020B0604020202020204" pitchFamily="34" charset="0"/>
                <a:cs typeface="Arial" panose="020B0604020202020204" pitchFamily="34" charset="0"/>
              </a:rPr>
              <a:t> </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n-US" sz="1200" b="1" dirty="0">
                <a:solidFill>
                  <a:prstClr val="black"/>
                </a:solidFill>
                <a:latin typeface="Arial" panose="020B0604020202020204" pitchFamily="34" charset="0"/>
                <a:cs typeface="Arial" panose="020B0604020202020204" pitchFamily="34" charset="0"/>
              </a:rPr>
              <a:t>SEX WORKER </a:t>
            </a:r>
            <a:r>
              <a:rPr lang="en-US" sz="1200" b="1" dirty="0" smtClean="0">
                <a:solidFill>
                  <a:prstClr val="black"/>
                </a:solidFill>
                <a:latin typeface="Arial" panose="020B0604020202020204" pitchFamily="34" charset="0"/>
                <a:cs typeface="Arial" panose="020B0604020202020204" pitchFamily="34" charset="0"/>
              </a:rPr>
              <a:t>CRIMINALISATION</a:t>
            </a: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Poverty is a </a:t>
            </a:r>
            <a:r>
              <a:rPr lang="en-US" sz="1200" dirty="0" smtClean="0">
                <a:solidFill>
                  <a:prstClr val="black"/>
                </a:solidFill>
                <a:latin typeface="Arial" panose="020B0604020202020204" pitchFamily="34" charset="0"/>
                <a:cs typeface="Arial" panose="020B0604020202020204" pitchFamily="34" charset="0"/>
              </a:rPr>
              <a:t>motivating factor </a:t>
            </a:r>
            <a:r>
              <a:rPr lang="en-US" sz="1200" dirty="0">
                <a:solidFill>
                  <a:prstClr val="black"/>
                </a:solidFill>
                <a:latin typeface="Arial" panose="020B0604020202020204" pitchFamily="34" charset="0"/>
                <a:cs typeface="Arial" panose="020B0604020202020204" pitchFamily="34" charset="0"/>
              </a:rPr>
              <a:t>even for children seeking material compensation for favours rendered.  Prostitution from a young age is </a:t>
            </a:r>
            <a:r>
              <a:rPr lang="en-US" sz="1200" dirty="0" smtClean="0">
                <a:solidFill>
                  <a:prstClr val="black"/>
                </a:solidFill>
                <a:latin typeface="Arial" panose="020B0604020202020204" pitchFamily="34" charset="0"/>
                <a:cs typeface="Arial" panose="020B0604020202020204" pitchFamily="34" charset="0"/>
              </a:rPr>
              <a:t>a well </a:t>
            </a:r>
            <a:r>
              <a:rPr lang="en-US" sz="1200" dirty="0">
                <a:solidFill>
                  <a:prstClr val="black"/>
                </a:solidFill>
                <a:latin typeface="Arial" panose="020B0604020202020204" pitchFamily="34" charset="0"/>
                <a:cs typeface="Arial" panose="020B0604020202020204" pitchFamily="34" charset="0"/>
              </a:rPr>
              <a:t>known fact in </a:t>
            </a:r>
            <a:r>
              <a:rPr lang="en-US" sz="1200" dirty="0" smtClean="0">
                <a:solidFill>
                  <a:prstClr val="black"/>
                </a:solidFill>
                <a:latin typeface="Arial" panose="020B0604020202020204" pitchFamily="34" charset="0"/>
                <a:cs typeface="Arial" panose="020B0604020202020204" pitchFamily="34" charset="0"/>
              </a:rPr>
              <a:t>impoverished families and communities.</a:t>
            </a:r>
            <a:endParaRPr lang="en-US"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The risks associated with a “known crime” impacts on all victims. HIV, GBV teen pregnancy etc</a:t>
            </a:r>
            <a:r>
              <a:rPr lang="en-US" sz="1200" dirty="0" smtClean="0">
                <a:solidFill>
                  <a:prstClr val="black"/>
                </a:solidFill>
                <a:latin typeface="Arial" panose="020B0604020202020204" pitchFamily="34" charset="0"/>
                <a:cs typeface="Arial" panose="020B0604020202020204" pitchFamily="34" charset="0"/>
              </a:rPr>
              <a:t>.</a:t>
            </a:r>
          </a:p>
          <a:p>
            <a:pPr marL="0" indent="0">
              <a:lnSpc>
                <a:spcPct val="170000"/>
              </a:lnSpc>
              <a:spcBef>
                <a:spcPts val="0"/>
              </a:spcBef>
              <a:buNone/>
            </a:pP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All victims should have the right to report their perpetrators.</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70000"/>
              </a:lnSpc>
              <a:spcBef>
                <a:spcPts val="0"/>
              </a:spcBef>
              <a:buNone/>
            </a:pPr>
            <a:r>
              <a:rPr lang="en-US" sz="1200" dirty="0">
                <a:solidFill>
                  <a:prstClr val="black"/>
                </a:solidFill>
                <a:latin typeface="Arial" panose="020B0604020202020204" pitchFamily="34" charset="0"/>
                <a:cs typeface="Arial" panose="020B0604020202020204" pitchFamily="34" charset="0"/>
              </a:rPr>
              <a:t> </a:t>
            </a:r>
            <a:endParaRPr lang="en-ZA" sz="1200" dirty="0">
              <a:solidFill>
                <a:prstClr val="black"/>
              </a:solidFill>
              <a:latin typeface="Arial" panose="020B0604020202020204" pitchFamily="34" charset="0"/>
              <a:cs typeface="Arial" panose="020B0604020202020204" pitchFamily="34" charset="0"/>
            </a:endParaRPr>
          </a:p>
          <a:p>
            <a:pPr marL="0" lvl="0" indent="0">
              <a:lnSpc>
                <a:spcPct val="100000"/>
              </a:lnSpc>
              <a:spcBef>
                <a:spcPts val="0"/>
              </a:spcBef>
              <a:buNone/>
            </a:pPr>
            <a:r>
              <a:rPr lang="en-US" sz="1200" b="1" dirty="0">
                <a:solidFill>
                  <a:prstClr val="black"/>
                </a:solidFill>
                <a:latin typeface="Arial" panose="020B0604020202020204" pitchFamily="34" charset="0"/>
                <a:cs typeface="Arial" panose="020B0604020202020204" pitchFamily="34" charset="0"/>
              </a:rPr>
              <a:t>In Conclusion:</a:t>
            </a:r>
            <a:endParaRPr lang="en-ZA" sz="1200" dirty="0">
              <a:solidFill>
                <a:prstClr val="black"/>
              </a:solidFill>
              <a:latin typeface="Arial" panose="020B0604020202020204" pitchFamily="34" charset="0"/>
              <a:cs typeface="Arial" panose="020B0604020202020204" pitchFamily="34" charset="0"/>
            </a:endParaRPr>
          </a:p>
          <a:p>
            <a:pPr>
              <a:lnSpc>
                <a:spcPct val="170000"/>
              </a:lnSpc>
              <a:spcBef>
                <a:spcPts val="0"/>
              </a:spcBef>
            </a:pPr>
            <a:r>
              <a:rPr lang="en-US" sz="1200" dirty="0">
                <a:solidFill>
                  <a:prstClr val="black"/>
                </a:solidFill>
                <a:latin typeface="Arial" panose="020B0604020202020204" pitchFamily="34" charset="0"/>
                <a:cs typeface="Arial" panose="020B0604020202020204" pitchFamily="34" charset="0"/>
              </a:rPr>
              <a:t>All Public comment and previous well known issues and complaints need to be addressed by the </a:t>
            </a:r>
            <a:r>
              <a:rPr lang="en-US" sz="1200" dirty="0" smtClean="0">
                <a:solidFill>
                  <a:prstClr val="black"/>
                </a:solidFill>
                <a:latin typeface="Arial" panose="020B0604020202020204" pitchFamily="34" charset="0"/>
                <a:cs typeface="Arial" panose="020B0604020202020204" pitchFamily="34" charset="0"/>
              </a:rPr>
              <a:t>responsible </a:t>
            </a:r>
            <a:r>
              <a:rPr lang="en-US" sz="1200" dirty="0">
                <a:solidFill>
                  <a:prstClr val="black"/>
                </a:solidFill>
                <a:latin typeface="Arial" panose="020B0604020202020204" pitchFamily="34" charset="0"/>
                <a:cs typeface="Arial" panose="020B0604020202020204" pitchFamily="34" charset="0"/>
              </a:rPr>
              <a:t>bodies in order to ensure an effective </a:t>
            </a:r>
            <a:endParaRPr lang="en-US" sz="1200" dirty="0" smtClean="0">
              <a:solidFill>
                <a:prstClr val="black"/>
              </a:solidFill>
              <a:latin typeface="Arial" panose="020B0604020202020204" pitchFamily="34" charset="0"/>
              <a:cs typeface="Arial" panose="020B0604020202020204" pitchFamily="34" charset="0"/>
            </a:endParaRPr>
          </a:p>
          <a:p>
            <a:pPr marL="0" indent="0">
              <a:lnSpc>
                <a:spcPct val="170000"/>
              </a:lnSpc>
              <a:spcBef>
                <a:spcPts val="0"/>
              </a:spcBef>
              <a:buNone/>
            </a:pPr>
            <a:r>
              <a:rPr lang="en-US" sz="1200" dirty="0" smtClean="0">
                <a:solidFill>
                  <a:prstClr val="black"/>
                </a:solidFill>
                <a:latin typeface="Arial" panose="020B0604020202020204" pitchFamily="34" charset="0"/>
                <a:cs typeface="Arial" panose="020B0604020202020204" pitchFamily="34" charset="0"/>
              </a:rPr>
              <a:t>     and </a:t>
            </a:r>
            <a:r>
              <a:rPr lang="en-US" sz="1200" dirty="0">
                <a:solidFill>
                  <a:prstClr val="black"/>
                </a:solidFill>
                <a:latin typeface="Arial" panose="020B0604020202020204" pitchFamily="34" charset="0"/>
                <a:cs typeface="Arial" panose="020B0604020202020204" pitchFamily="34" charset="0"/>
              </a:rPr>
              <a:t>fair outcome for victims</a:t>
            </a:r>
            <a:r>
              <a:rPr lang="en-US" sz="1200" dirty="0" smtClean="0">
                <a:solidFill>
                  <a:prstClr val="black"/>
                </a:solidFill>
                <a:latin typeface="Arial" panose="020B0604020202020204" pitchFamily="34" charset="0"/>
                <a:cs typeface="Arial" panose="020B0604020202020204" pitchFamily="34" charset="0"/>
              </a:rPr>
              <a:t>. We need to strengthen one Criminal Records System which is managed by SAPS. </a:t>
            </a:r>
          </a:p>
          <a:p>
            <a:pPr>
              <a:lnSpc>
                <a:spcPct val="170000"/>
              </a:lnSpc>
              <a:spcBef>
                <a:spcPts val="0"/>
              </a:spcBef>
            </a:pPr>
            <a:r>
              <a:rPr lang="en-US" sz="1200" dirty="0" smtClean="0">
                <a:solidFill>
                  <a:prstClr val="black"/>
                </a:solidFill>
                <a:latin typeface="Arial" panose="020B0604020202020204" pitchFamily="34" charset="0"/>
                <a:cs typeface="Arial" panose="020B0604020202020204" pitchFamily="34" charset="0"/>
              </a:rPr>
              <a:t>Children cannot be treated in the same way as adults.</a:t>
            </a:r>
          </a:p>
          <a:p>
            <a:pPr>
              <a:lnSpc>
                <a:spcPct val="170000"/>
              </a:lnSpc>
              <a:spcBef>
                <a:spcPts val="0"/>
              </a:spcBef>
            </a:pPr>
            <a:r>
              <a:rPr lang="en-US" sz="1200" smtClean="0">
                <a:solidFill>
                  <a:prstClr val="black"/>
                </a:solidFill>
                <a:latin typeface="Arial" panose="020B0604020202020204" pitchFamily="34" charset="0"/>
                <a:cs typeface="Arial" panose="020B0604020202020204" pitchFamily="34" charset="0"/>
              </a:rPr>
              <a:t>Making </a:t>
            </a:r>
            <a:r>
              <a:rPr lang="en-US" sz="1200" dirty="0" smtClean="0">
                <a:solidFill>
                  <a:prstClr val="black"/>
                </a:solidFill>
                <a:latin typeface="Arial" panose="020B0604020202020204" pitchFamily="34" charset="0"/>
                <a:cs typeface="Arial" panose="020B0604020202020204" pitchFamily="34" charset="0"/>
              </a:rPr>
              <a:t>the register public is not the solution to the problem</a:t>
            </a:r>
            <a:endParaRPr lang="en-ZA" sz="1200" dirty="0">
              <a:solidFill>
                <a:prstClr val="black"/>
              </a:solidFill>
              <a:latin typeface="Arial" panose="020B0604020202020204" pitchFamily="34" charset="0"/>
              <a:cs typeface="Arial" panose="020B0604020202020204" pitchFamily="34" charset="0"/>
            </a:endParaRPr>
          </a:p>
          <a:p>
            <a:endParaRPr lang="en-ZA" dirty="0"/>
          </a:p>
        </p:txBody>
      </p:sp>
      <p:pic>
        <p:nvPicPr>
          <p:cNvPr id="4" name="Picture 3"/>
          <p:cNvPicPr>
            <a:picLocks noChangeAspect="1"/>
          </p:cNvPicPr>
          <p:nvPr/>
        </p:nvPicPr>
        <p:blipFill>
          <a:blip r:embed="rId2"/>
          <a:stretch>
            <a:fillRect/>
          </a:stretch>
        </p:blipFill>
        <p:spPr>
          <a:xfrm>
            <a:off x="10531522" y="4927250"/>
            <a:ext cx="1660478" cy="1864398"/>
          </a:xfrm>
          <a:prstGeom prst="rect">
            <a:avLst/>
          </a:prstGeom>
        </p:spPr>
      </p:pic>
    </p:spTree>
    <p:extLst>
      <p:ext uri="{BB962C8B-B14F-4D97-AF65-F5344CB8AC3E}">
        <p14:creationId xmlns:p14="http://schemas.microsoft.com/office/powerpoint/2010/main" xmlns="" val="281873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4" y="86265"/>
            <a:ext cx="11999344" cy="948905"/>
          </a:xfrm>
        </p:spPr>
        <p:txBody>
          <a:bodyPr>
            <a:normAutofit/>
          </a:bodyPr>
          <a:lstStyle/>
          <a:p>
            <a:r>
              <a:rPr lang="en-US" sz="2800" dirty="0" smtClean="0">
                <a:latin typeface="Arial" panose="020B0604020202020204" pitchFamily="34" charset="0"/>
                <a:cs typeface="Arial" panose="020B0604020202020204" pitchFamily="34" charset="0"/>
              </a:rPr>
              <a:t>QUESTIONS </a:t>
            </a:r>
            <a:endParaRPr lang="en-ZA"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523561" y="4901371"/>
            <a:ext cx="1660478" cy="1864398"/>
          </a:xfrm>
          <a:prstGeom prst="rect">
            <a:avLst/>
          </a:prstGeom>
        </p:spPr>
      </p:pic>
      <p:pic>
        <p:nvPicPr>
          <p:cNvPr id="3" name="Picture 2"/>
          <p:cNvPicPr>
            <a:picLocks noChangeAspect="1"/>
          </p:cNvPicPr>
          <p:nvPr/>
        </p:nvPicPr>
        <p:blipFill>
          <a:blip r:embed="rId3"/>
          <a:stretch>
            <a:fillRect/>
          </a:stretch>
        </p:blipFill>
        <p:spPr>
          <a:xfrm>
            <a:off x="2000250" y="966787"/>
            <a:ext cx="8191500" cy="4924425"/>
          </a:xfrm>
          <a:prstGeom prst="rect">
            <a:avLst/>
          </a:prstGeom>
        </p:spPr>
      </p:pic>
    </p:spTree>
    <p:extLst>
      <p:ext uri="{BB962C8B-B14F-4D97-AF65-F5344CB8AC3E}">
        <p14:creationId xmlns:p14="http://schemas.microsoft.com/office/powerpoint/2010/main" xmlns="" val="314855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891" y="146648"/>
            <a:ext cx="11982090" cy="6590581"/>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lgn="ctr">
              <a:buNone/>
            </a:pPr>
            <a:r>
              <a:rPr lang="en-US" dirty="0" smtClean="0"/>
              <a:t>Thank you</a:t>
            </a:r>
            <a:endParaRPr lang="en-ZA" dirty="0"/>
          </a:p>
        </p:txBody>
      </p:sp>
      <p:pic>
        <p:nvPicPr>
          <p:cNvPr id="4" name="Picture 3"/>
          <p:cNvPicPr>
            <a:picLocks noChangeAspect="1"/>
          </p:cNvPicPr>
          <p:nvPr/>
        </p:nvPicPr>
        <p:blipFill>
          <a:blip r:embed="rId2"/>
          <a:stretch>
            <a:fillRect/>
          </a:stretch>
        </p:blipFill>
        <p:spPr>
          <a:xfrm>
            <a:off x="10416503" y="4993602"/>
            <a:ext cx="1660478" cy="1864398"/>
          </a:xfrm>
          <a:prstGeom prst="rect">
            <a:avLst/>
          </a:prstGeom>
        </p:spPr>
      </p:pic>
    </p:spTree>
    <p:extLst>
      <p:ext uri="{BB962C8B-B14F-4D97-AF65-F5344CB8AC3E}">
        <p14:creationId xmlns:p14="http://schemas.microsoft.com/office/powerpoint/2010/main" xmlns="" val="835731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640</Words>
  <Application>Microsoft Office PowerPoint</Application>
  <PresentationFormat>Custom</PresentationFormat>
  <Paragraphs>113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Parliamentary Presentation : GBV related Bills &amp; Acts Amendments </vt:lpstr>
      <vt:lpstr>BACKGROUND: </vt:lpstr>
      <vt:lpstr> SOCIAL JUSTICE : </vt:lpstr>
      <vt:lpstr>CURRENT PROPOSED LEGISLATIVE CHANGES:</vt:lpstr>
      <vt:lpstr>TBF COMMENT(S) </vt:lpstr>
      <vt:lpstr>TBF COMMENTS (Cont)</vt:lpstr>
      <vt:lpstr>TBF COMMENTS (Cont)</vt:lpstr>
      <vt:lpstr>QUESTIONS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Presentation : GBV related Bills &amp; Acts Amendments</dc:title>
  <dc:creator>Microsoft account</dc:creator>
  <cp:lastModifiedBy>USER</cp:lastModifiedBy>
  <cp:revision>19</cp:revision>
  <dcterms:created xsi:type="dcterms:W3CDTF">2020-10-22T11:35:24Z</dcterms:created>
  <dcterms:modified xsi:type="dcterms:W3CDTF">2020-10-26T07:27:55Z</dcterms:modified>
</cp:coreProperties>
</file>