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00"/>
  </p:notesMasterIdLst>
  <p:handoutMasterIdLst>
    <p:handoutMasterId r:id="rId101"/>
  </p:handoutMasterIdLst>
  <p:sldIdLst>
    <p:sldId id="278" r:id="rId2"/>
    <p:sldId id="351" r:id="rId3"/>
    <p:sldId id="499" r:id="rId4"/>
    <p:sldId id="388" r:id="rId5"/>
    <p:sldId id="389" r:id="rId6"/>
    <p:sldId id="391" r:id="rId7"/>
    <p:sldId id="476" r:id="rId8"/>
    <p:sldId id="477" r:id="rId9"/>
    <p:sldId id="478" r:id="rId10"/>
    <p:sldId id="421" r:id="rId11"/>
    <p:sldId id="472" r:id="rId12"/>
    <p:sldId id="422" r:id="rId13"/>
    <p:sldId id="423" r:id="rId14"/>
    <p:sldId id="473" r:id="rId15"/>
    <p:sldId id="479" r:id="rId16"/>
    <p:sldId id="491" r:id="rId17"/>
    <p:sldId id="487" r:id="rId18"/>
    <p:sldId id="488" r:id="rId19"/>
    <p:sldId id="490" r:id="rId20"/>
    <p:sldId id="489" r:id="rId21"/>
    <p:sldId id="493" r:id="rId22"/>
    <p:sldId id="492" r:id="rId23"/>
    <p:sldId id="497" r:id="rId24"/>
    <p:sldId id="495" r:id="rId25"/>
    <p:sldId id="498" r:id="rId26"/>
    <p:sldId id="496" r:id="rId27"/>
    <p:sldId id="390" r:id="rId28"/>
    <p:sldId id="356" r:id="rId29"/>
    <p:sldId id="387" r:id="rId30"/>
    <p:sldId id="386" r:id="rId31"/>
    <p:sldId id="414" r:id="rId32"/>
    <p:sldId id="466" r:id="rId33"/>
    <p:sldId id="465" r:id="rId34"/>
    <p:sldId id="412" r:id="rId35"/>
    <p:sldId id="464" r:id="rId36"/>
    <p:sldId id="355" r:id="rId37"/>
    <p:sldId id="354" r:id="rId38"/>
    <p:sldId id="357" r:id="rId39"/>
    <p:sldId id="413" r:id="rId40"/>
    <p:sldId id="371" r:id="rId41"/>
    <p:sldId id="399" r:id="rId42"/>
    <p:sldId id="443" r:id="rId43"/>
    <p:sldId id="411" r:id="rId44"/>
    <p:sldId id="410" r:id="rId45"/>
    <p:sldId id="419" r:id="rId46"/>
    <p:sldId id="420" r:id="rId47"/>
    <p:sldId id="418" r:id="rId48"/>
    <p:sldId id="417" r:id="rId49"/>
    <p:sldId id="416" r:id="rId50"/>
    <p:sldId id="408" r:id="rId51"/>
    <p:sldId id="407" r:id="rId52"/>
    <p:sldId id="406" r:id="rId53"/>
    <p:sldId id="405" r:id="rId54"/>
    <p:sldId id="404" r:id="rId55"/>
    <p:sldId id="403" r:id="rId56"/>
    <p:sldId id="444" r:id="rId57"/>
    <p:sldId id="455" r:id="rId58"/>
    <p:sldId id="457" r:id="rId59"/>
    <p:sldId id="480" r:id="rId60"/>
    <p:sldId id="445" r:id="rId61"/>
    <p:sldId id="474" r:id="rId62"/>
    <p:sldId id="456" r:id="rId63"/>
    <p:sldId id="481" r:id="rId64"/>
    <p:sldId id="454" r:id="rId65"/>
    <p:sldId id="475" r:id="rId66"/>
    <p:sldId id="453" r:id="rId67"/>
    <p:sldId id="482" r:id="rId68"/>
    <p:sldId id="452" r:id="rId69"/>
    <p:sldId id="483" r:id="rId70"/>
    <p:sldId id="451" r:id="rId71"/>
    <p:sldId id="484" r:id="rId72"/>
    <p:sldId id="460" r:id="rId73"/>
    <p:sldId id="459" r:id="rId74"/>
    <p:sldId id="485" r:id="rId75"/>
    <p:sldId id="461" r:id="rId76"/>
    <p:sldId id="486" r:id="rId77"/>
    <p:sldId id="463" r:id="rId78"/>
    <p:sldId id="449" r:id="rId79"/>
    <p:sldId id="450" r:id="rId80"/>
    <p:sldId id="429" r:id="rId81"/>
    <p:sldId id="430" r:id="rId82"/>
    <p:sldId id="432" r:id="rId83"/>
    <p:sldId id="402" r:id="rId84"/>
    <p:sldId id="425" r:id="rId85"/>
    <p:sldId id="426" r:id="rId86"/>
    <p:sldId id="427" r:id="rId87"/>
    <p:sldId id="428" r:id="rId88"/>
    <p:sldId id="433" r:id="rId89"/>
    <p:sldId id="401" r:id="rId90"/>
    <p:sldId id="400" r:id="rId91"/>
    <p:sldId id="438" r:id="rId92"/>
    <p:sldId id="467" r:id="rId93"/>
    <p:sldId id="434" r:id="rId94"/>
    <p:sldId id="435" r:id="rId95"/>
    <p:sldId id="468" r:id="rId96"/>
    <p:sldId id="469" r:id="rId97"/>
    <p:sldId id="470" r:id="rId98"/>
    <p:sldId id="383" r:id="rId9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ndani Matshib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0"/>
    <p:restoredTop sz="90217" autoAdjust="0"/>
  </p:normalViewPr>
  <p:slideViewPr>
    <p:cSldViewPr>
      <p:cViewPr varScale="1">
        <p:scale>
          <a:sx n="60" d="100"/>
          <a:sy n="60" d="100"/>
        </p:scale>
        <p:origin x="12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Sheet2!$B$9</c:f>
              <c:strCache>
                <c:ptCount val="1"/>
                <c:pt idx="0">
                  <c:v>2020/21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2F-4BC9-9047-D53DDB1373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C2F-4BC9-9047-D53DDB1373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C2F-4BC9-9047-D53DDB13733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C2F-4BC9-9047-D53DDB13733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C2F-4BC9-9047-D53DDB13733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C2F-4BC9-9047-D53DDB13733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Sheet2!$A$10:$A$15</c:f>
              <c:strCache>
                <c:ptCount val="6"/>
                <c:pt idx="0">
                  <c:v>Creation of conditions for the development and use of the South African languages</c:v>
                </c:pt>
                <c:pt idx="1">
                  <c:v>Equitable use of all South African languages</c:v>
                </c:pt>
                <c:pt idx="2">
                  <c:v>Establishment of a linguistic human rights ethos</c:v>
                </c:pt>
                <c:pt idx="3">
                  <c:v>Establishment of research capacity</c:v>
                </c:pt>
                <c:pt idx="4">
                  <c:v>Promotion of PanSALB’s mandated deliverables</c:v>
                </c:pt>
                <c:pt idx="5">
                  <c:v>Creation of the organisation’s sustainable institutional ability to deliver on the core business and comply with legislation regulations and prescripts</c:v>
                </c:pt>
              </c:strCache>
            </c:strRef>
          </c:cat>
          <c:val>
            <c:numRef>
              <c:f>Sheet2!$B$10:$B$15</c:f>
              <c:numCache>
                <c:formatCode>#,##0</c:formatCode>
                <c:ptCount val="6"/>
                <c:pt idx="0">
                  <c:v>34060</c:v>
                </c:pt>
                <c:pt idx="1">
                  <c:v>2424</c:v>
                </c:pt>
                <c:pt idx="2">
                  <c:v>32434</c:v>
                </c:pt>
                <c:pt idx="3">
                  <c:v>2847</c:v>
                </c:pt>
                <c:pt idx="4">
                  <c:v>7490</c:v>
                </c:pt>
                <c:pt idx="5">
                  <c:v>46285</c:v>
                </c:pt>
              </c:numCache>
            </c:numRef>
          </c:val>
          <c:extLst>
            <c:ext xmlns:c16="http://schemas.microsoft.com/office/drawing/2014/chart" uri="{C3380CC4-5D6E-409C-BE32-E72D297353CC}">
              <c16:uniqueId val="{0000000C-BC2F-4BC9-9047-D53DDB13733B}"/>
            </c:ext>
          </c:extLst>
        </c:ser>
        <c:dLbls>
          <c:showLegendKey val="0"/>
          <c:showVal val="0"/>
          <c:showCatName val="1"/>
          <c:showSerName val="0"/>
          <c:showPercent val="1"/>
          <c:showBubbleSize val="0"/>
          <c:showLeaderLines val="1"/>
        </c:dLbls>
        <c:firstSliceAng val="0"/>
      </c:pie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Sheet3!$B$1</c:f>
              <c:strCache>
                <c:ptCount val="1"/>
                <c:pt idx="0">
                  <c:v>2021/22</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C62-4271-9442-B1FEA0B7A72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C62-4271-9442-B1FEA0B7A72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C62-4271-9442-B1FEA0B7A72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C62-4271-9442-B1FEA0B7A72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CC62-4271-9442-B1FEA0B7A721}"/>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CC62-4271-9442-B1FEA0B7A721}"/>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CC62-4271-9442-B1FEA0B7A72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CC62-4271-9442-B1FEA0B7A72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CC62-4271-9442-B1FEA0B7A72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5-CC62-4271-9442-B1FEA0B7A72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CC62-4271-9442-B1FEA0B7A721}"/>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CC62-4271-9442-B1FEA0B7A721}"/>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B-CC62-4271-9442-B1FEA0B7A721}"/>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D-CC62-4271-9442-B1FEA0B7A721}"/>
                </c:ext>
              </c:extLst>
            </c:dLbl>
            <c:spPr>
              <a:noFill/>
              <a:ln>
                <a:noFill/>
              </a:ln>
              <a:effectLst/>
            </c:sp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Sheet3!$A$2:$A$8</c:f>
              <c:strCache>
                <c:ptCount val="6"/>
                <c:pt idx="0">
                  <c:v>Creation of conditions for the development and use of the South African languages</c:v>
                </c:pt>
                <c:pt idx="1">
                  <c:v>Equitable use of all South African languages</c:v>
                </c:pt>
                <c:pt idx="2">
                  <c:v>Establishment of a linguistic human rights ethos</c:v>
                </c:pt>
                <c:pt idx="3">
                  <c:v>Establishment of research capacity</c:v>
                </c:pt>
                <c:pt idx="4">
                  <c:v>Promotion of PanSALB’s mandated deliverables</c:v>
                </c:pt>
                <c:pt idx="5">
                  <c:v>Creation of the organisation’s sustainable institutional ability to deliver on the core business and comply with legislation regulations and prescripts</c:v>
                </c:pt>
              </c:strCache>
            </c:strRef>
          </c:cat>
          <c:val>
            <c:numRef>
              <c:f>Sheet3!$B$2:$B$8</c:f>
              <c:numCache>
                <c:formatCode>#,##0</c:formatCode>
                <c:ptCount val="7"/>
                <c:pt idx="0">
                  <c:v>36061</c:v>
                </c:pt>
                <c:pt idx="1">
                  <c:v>2557</c:v>
                </c:pt>
                <c:pt idx="2">
                  <c:v>34218</c:v>
                </c:pt>
                <c:pt idx="3">
                  <c:v>3004</c:v>
                </c:pt>
                <c:pt idx="4">
                  <c:v>7902</c:v>
                </c:pt>
                <c:pt idx="5">
                  <c:v>48960</c:v>
                </c:pt>
                <c:pt idx="6" formatCode="General">
                  <c:v>132.702</c:v>
                </c:pt>
              </c:numCache>
            </c:numRef>
          </c:val>
          <c:extLst>
            <c:ext xmlns:c16="http://schemas.microsoft.com/office/drawing/2014/chart" uri="{C3380CC4-5D6E-409C-BE32-E72D297353CC}">
              <c16:uniqueId val="{0000000E-CC62-4271-9442-B1FEA0B7A721}"/>
            </c:ext>
          </c:extLst>
        </c:ser>
        <c:dLbls>
          <c:showLegendKey val="0"/>
          <c:showVal val="0"/>
          <c:showCatName val="1"/>
          <c:showSerName val="0"/>
          <c:showPercent val="1"/>
          <c:showBubbleSize val="0"/>
          <c:showLeaderLines val="1"/>
        </c:dLbls>
      </c:pie3DChart>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Sheet5!$B$8:$B$9</c:f>
              <c:strCache>
                <c:ptCount val="2"/>
                <c:pt idx="1">
                  <c:v>2022/23</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E0E1-4156-B525-44C89A5EBF45}"/>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E0E1-4156-B525-44C89A5EBF45}"/>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E0E1-4156-B525-44C89A5EBF45}"/>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E0E1-4156-B525-44C89A5EBF45}"/>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E0E1-4156-B525-44C89A5EBF45}"/>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E0E1-4156-B525-44C89A5EBF4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Sheet5!$A$10:$A$15</c:f>
              <c:strCache>
                <c:ptCount val="6"/>
                <c:pt idx="0">
                  <c:v>Creation of conditions for the development and use of the South African languages</c:v>
                </c:pt>
                <c:pt idx="1">
                  <c:v>Equitable use of all South African languages</c:v>
                </c:pt>
                <c:pt idx="2">
                  <c:v>Establishment of a linguistic human rights ethos</c:v>
                </c:pt>
                <c:pt idx="3">
                  <c:v>Establishment of research capacity</c:v>
                </c:pt>
                <c:pt idx="4">
                  <c:v>Promotion of PanSALB’s mandated deliverables</c:v>
                </c:pt>
                <c:pt idx="5">
                  <c:v>Creation of the organisation’s sustainable institutional ability to deliver on the core business and comply with legislation regulations and prescripts</c:v>
                </c:pt>
              </c:strCache>
            </c:strRef>
          </c:cat>
          <c:val>
            <c:numRef>
              <c:f>Sheet5!$B$10:$B$15</c:f>
              <c:numCache>
                <c:formatCode>#,##0</c:formatCode>
                <c:ptCount val="6"/>
                <c:pt idx="0">
                  <c:v>36863</c:v>
                </c:pt>
                <c:pt idx="1">
                  <c:v>2698</c:v>
                </c:pt>
                <c:pt idx="2">
                  <c:v>36099</c:v>
                </c:pt>
                <c:pt idx="3">
                  <c:v>3169</c:v>
                </c:pt>
                <c:pt idx="4">
                  <c:v>8337</c:v>
                </c:pt>
                <c:pt idx="5">
                  <c:v>50469</c:v>
                </c:pt>
              </c:numCache>
            </c:numRef>
          </c:val>
          <c:extLst>
            <c:ext xmlns:c16="http://schemas.microsoft.com/office/drawing/2014/chart" uri="{C3380CC4-5D6E-409C-BE32-E72D297353CC}">
              <c16:uniqueId val="{0000000C-E0E1-4156-B525-44C89A5EBF4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964743243729531E-3"/>
          <c:y val="0.15462735043328518"/>
          <c:w val="0.94390621225719407"/>
          <c:h val="0.75624626777580273"/>
        </c:manualLayout>
      </c:layout>
      <c:barChart>
        <c:barDir val="col"/>
        <c:grouping val="clustered"/>
        <c:varyColors val="0"/>
        <c:ser>
          <c:idx val="0"/>
          <c:order val="0"/>
          <c:tx>
            <c:strRef>
              <c:f>'[Chart in Microsoft PowerPoint]Sheet1'!$A$2</c:f>
              <c:strCache>
                <c:ptCount val="1"/>
                <c:pt idx="0">
                  <c:v>Sub-programme: Finance and Supply</c:v>
                </c:pt>
              </c:strCache>
            </c:strRef>
          </c:tx>
          <c:spPr>
            <a:solidFill>
              <a:schemeClr val="accent2"/>
            </a:solidFill>
            <a:ln>
              <a:noFill/>
            </a:ln>
            <a:effectLst/>
          </c:spPr>
          <c:invertIfNegative val="0"/>
          <c:dLbls>
            <c:dLbl>
              <c:idx val="0"/>
              <c:tx>
                <c:rich>
                  <a:bodyPr/>
                  <a:lstStyle/>
                  <a:p>
                    <a:r>
                      <a:rPr lang="en-US"/>
                      <a:t>26245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5C-400A-B170-F735F8C9E233}"/>
                </c:ext>
              </c:extLst>
            </c:dLbl>
            <c:dLbl>
              <c:idx val="1"/>
              <c:tx>
                <c:rich>
                  <a:bodyPr/>
                  <a:lstStyle/>
                  <a:p>
                    <a:r>
                      <a:rPr lang="en-US"/>
                      <a:t>26987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5C-400A-B170-F735F8C9E233}"/>
                </c:ext>
              </c:extLst>
            </c:dLbl>
            <c:dLbl>
              <c:idx val="2"/>
              <c:tx>
                <c:rich>
                  <a:bodyPr/>
                  <a:lstStyle/>
                  <a:p>
                    <a:r>
                      <a:rPr lang="en-US"/>
                      <a:t>27222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5C-400A-B170-F735F8C9E233}"/>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PowerPoint]Sheet1'!$B$1:$D$1</c:f>
              <c:strCache>
                <c:ptCount val="3"/>
                <c:pt idx="0">
                  <c:v>2020/21</c:v>
                </c:pt>
                <c:pt idx="1">
                  <c:v>2021/22</c:v>
                </c:pt>
                <c:pt idx="2">
                  <c:v>2022/23</c:v>
                </c:pt>
              </c:strCache>
            </c:strRef>
          </c:cat>
          <c:val>
            <c:numRef>
              <c:f>'[Chart in Microsoft PowerPoint]Sheet1'!$B$2:$D$2</c:f>
              <c:numCache>
                <c:formatCode>General</c:formatCode>
                <c:ptCount val="3"/>
                <c:pt idx="0">
                  <c:v>29.164999999999999</c:v>
                </c:pt>
                <c:pt idx="1">
                  <c:v>30.661000000000001</c:v>
                </c:pt>
                <c:pt idx="2">
                  <c:v>32.253999999999998</c:v>
                </c:pt>
              </c:numCache>
            </c:numRef>
          </c:val>
          <c:extLst>
            <c:ext xmlns:c16="http://schemas.microsoft.com/office/drawing/2014/chart" uri="{C3380CC4-5D6E-409C-BE32-E72D297353CC}">
              <c16:uniqueId val="{00000000-94FA-4A90-B41F-06A1AD2DEA3A}"/>
            </c:ext>
          </c:extLst>
        </c:ser>
        <c:ser>
          <c:idx val="1"/>
          <c:order val="1"/>
          <c:tx>
            <c:strRef>
              <c:f>'[Chart in Microsoft PowerPoint]Sheet1'!$A$3</c:f>
              <c:strCache>
                <c:ptCount val="1"/>
                <c:pt idx="0">
                  <c:v>Sub-programme: Information Technology</c:v>
                </c:pt>
              </c:strCache>
            </c:strRef>
          </c:tx>
          <c:spPr>
            <a:solidFill>
              <a:schemeClr val="accent4"/>
            </a:solidFill>
            <a:ln>
              <a:noFill/>
            </a:ln>
            <a:effectLst/>
          </c:spPr>
          <c:invertIfNegative val="0"/>
          <c:dLbls>
            <c:dLbl>
              <c:idx val="0"/>
              <c:tx>
                <c:rich>
                  <a:bodyPr/>
                  <a:lstStyle/>
                  <a:p>
                    <a:r>
                      <a:rPr lang="en-US"/>
                      <a:t>3961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5C-400A-B170-F735F8C9E233}"/>
                </c:ext>
              </c:extLst>
            </c:dLbl>
            <c:dLbl>
              <c:idx val="1"/>
              <c:tx>
                <c:rich>
                  <a:bodyPr/>
                  <a:lstStyle/>
                  <a:p>
                    <a:r>
                      <a:rPr lang="en-US"/>
                      <a:t>4074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5C-400A-B170-F735F8C9E233}"/>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PowerPoint]Sheet1'!$B$1:$D$1</c:f>
              <c:strCache>
                <c:ptCount val="3"/>
                <c:pt idx="0">
                  <c:v>2020/21</c:v>
                </c:pt>
                <c:pt idx="1">
                  <c:v>2021/22</c:v>
                </c:pt>
                <c:pt idx="2">
                  <c:v>2022/23</c:v>
                </c:pt>
              </c:strCache>
            </c:strRef>
          </c:cat>
          <c:val>
            <c:numRef>
              <c:f>'[Chart in Microsoft PowerPoint]Sheet1'!$B$3:$D$3</c:f>
              <c:numCache>
                <c:formatCode>General</c:formatCode>
                <c:ptCount val="3"/>
                <c:pt idx="0">
                  <c:v>4510</c:v>
                </c:pt>
                <c:pt idx="1">
                  <c:v>4758</c:v>
                </c:pt>
                <c:pt idx="2">
                  <c:v>5020</c:v>
                </c:pt>
              </c:numCache>
            </c:numRef>
          </c:val>
          <c:extLst>
            <c:ext xmlns:c16="http://schemas.microsoft.com/office/drawing/2014/chart" uri="{C3380CC4-5D6E-409C-BE32-E72D297353CC}">
              <c16:uniqueId val="{00000001-94FA-4A90-B41F-06A1AD2DEA3A}"/>
            </c:ext>
          </c:extLst>
        </c:ser>
        <c:ser>
          <c:idx val="2"/>
          <c:order val="2"/>
          <c:tx>
            <c:strRef>
              <c:f>'[Chart in Microsoft PowerPoint]Sheet1'!$A$4</c:f>
              <c:strCache>
                <c:ptCount val="1"/>
                <c:pt idx="0">
                  <c:v>Sub-programme: Human Resource Management</c:v>
                </c:pt>
              </c:strCache>
            </c:strRef>
          </c:tx>
          <c:spPr>
            <a:solidFill>
              <a:schemeClr val="accent6"/>
            </a:solidFill>
            <a:ln>
              <a:noFill/>
            </a:ln>
            <a:effectLst/>
          </c:spPr>
          <c:invertIfNegative val="0"/>
          <c:dLbls>
            <c:dLbl>
              <c:idx val="0"/>
              <c:tx>
                <c:rich>
                  <a:bodyPr/>
                  <a:lstStyle/>
                  <a:p>
                    <a:r>
                      <a:rPr lang="en-US"/>
                      <a:t>6933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5C-400A-B170-F735F8C9E233}"/>
                </c:ext>
              </c:extLst>
            </c:dLbl>
            <c:dLbl>
              <c:idx val="1"/>
              <c:tx>
                <c:rich>
                  <a:bodyPr/>
                  <a:lstStyle/>
                  <a:p>
                    <a:r>
                      <a:rPr lang="en-US"/>
                      <a:t>7129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5C-400A-B170-F735F8C9E233}"/>
                </c:ext>
              </c:extLst>
            </c:dLbl>
            <c:dLbl>
              <c:idx val="2"/>
              <c:tx>
                <c:rich>
                  <a:bodyPr/>
                  <a:lstStyle/>
                  <a:p>
                    <a:r>
                      <a:rPr lang="en-US"/>
                      <a:t>7191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5C-400A-B170-F735F8C9E233}"/>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PowerPoint]Sheet1'!$B$1:$D$1</c:f>
              <c:strCache>
                <c:ptCount val="3"/>
                <c:pt idx="0">
                  <c:v>2020/21</c:v>
                </c:pt>
                <c:pt idx="1">
                  <c:v>2021/22</c:v>
                </c:pt>
                <c:pt idx="2">
                  <c:v>2022/23</c:v>
                </c:pt>
              </c:strCache>
            </c:strRef>
          </c:cat>
          <c:val>
            <c:numRef>
              <c:f>'[Chart in Microsoft PowerPoint]Sheet1'!$B$4:$D$4</c:f>
              <c:numCache>
                <c:formatCode>General</c:formatCode>
                <c:ptCount val="3"/>
                <c:pt idx="0">
                  <c:v>7470</c:v>
                </c:pt>
                <c:pt idx="1">
                  <c:v>7881</c:v>
                </c:pt>
                <c:pt idx="2">
                  <c:v>8300</c:v>
                </c:pt>
              </c:numCache>
            </c:numRef>
          </c:val>
          <c:extLst>
            <c:ext xmlns:c16="http://schemas.microsoft.com/office/drawing/2014/chart" uri="{C3380CC4-5D6E-409C-BE32-E72D297353CC}">
              <c16:uniqueId val="{00000002-94FA-4A90-B41F-06A1AD2DEA3A}"/>
            </c:ext>
          </c:extLst>
        </c:ser>
        <c:ser>
          <c:idx val="3"/>
          <c:order val="3"/>
          <c:tx>
            <c:strRef>
              <c:f>'[Chart in Microsoft PowerPoint]Sheet1'!$A$5</c:f>
              <c:strCache>
                <c:ptCount val="1"/>
                <c:pt idx="0">
                  <c:v>Sub-programme: Marketing and Communication</c:v>
                </c:pt>
              </c:strCache>
            </c:strRef>
          </c:tx>
          <c:spPr>
            <a:solidFill>
              <a:schemeClr val="accent2">
                <a:lumMod val="60000"/>
              </a:schemeClr>
            </a:solidFill>
            <a:ln>
              <a:noFill/>
            </a:ln>
            <a:effectLst/>
          </c:spPr>
          <c:invertIfNegative val="0"/>
          <c:dLbls>
            <c:dLbl>
              <c:idx val="0"/>
              <c:tx>
                <c:rich>
                  <a:bodyPr/>
                  <a:lstStyle/>
                  <a:p>
                    <a:r>
                      <a:rPr lang="en-US"/>
                      <a:t>4952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5C-400A-B170-F735F8C9E233}"/>
                </c:ext>
              </c:extLst>
            </c:dLbl>
            <c:dLbl>
              <c:idx val="1"/>
              <c:tx>
                <c:rich>
                  <a:bodyPr/>
                  <a:lstStyle/>
                  <a:p>
                    <a:r>
                      <a:rPr lang="en-US"/>
                      <a:t>5092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5C-400A-B170-F735F8C9E233}"/>
                </c:ext>
              </c:extLst>
            </c:dLbl>
            <c:dLbl>
              <c:idx val="2"/>
              <c:tx>
                <c:rich>
                  <a:bodyPr/>
                  <a:lstStyle/>
                  <a:p>
                    <a:r>
                      <a:rPr lang="en-US"/>
                      <a:t>5136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5C-400A-B170-F735F8C9E233}"/>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PowerPoint]Sheet1'!$B$1:$D$1</c:f>
              <c:strCache>
                <c:ptCount val="3"/>
                <c:pt idx="0">
                  <c:v>2020/21</c:v>
                </c:pt>
                <c:pt idx="1">
                  <c:v>2021/22</c:v>
                </c:pt>
                <c:pt idx="2">
                  <c:v>2022/23</c:v>
                </c:pt>
              </c:strCache>
            </c:strRef>
          </c:cat>
          <c:val>
            <c:numRef>
              <c:f>'[Chart in Microsoft PowerPoint]Sheet1'!$B$5:$D$5</c:f>
              <c:numCache>
                <c:formatCode>General</c:formatCode>
                <c:ptCount val="3"/>
                <c:pt idx="0">
                  <c:v>5573</c:v>
                </c:pt>
                <c:pt idx="1">
                  <c:v>5880</c:v>
                </c:pt>
                <c:pt idx="2">
                  <c:v>6202</c:v>
                </c:pt>
              </c:numCache>
            </c:numRef>
          </c:val>
          <c:extLst>
            <c:ext xmlns:c16="http://schemas.microsoft.com/office/drawing/2014/chart" uri="{C3380CC4-5D6E-409C-BE32-E72D297353CC}">
              <c16:uniqueId val="{00000003-94FA-4A90-B41F-06A1AD2DEA3A}"/>
            </c:ext>
          </c:extLst>
        </c:ser>
        <c:ser>
          <c:idx val="4"/>
          <c:order val="4"/>
          <c:tx>
            <c:strRef>
              <c:f>'[Chart in Microsoft PowerPoint]Sheet1'!$A$6</c:f>
              <c:strCache>
                <c:ptCount val="1"/>
                <c:pt idx="0">
                  <c:v>Sub-programme : Institutional Performance and Governance</c:v>
                </c:pt>
              </c:strCache>
            </c:strRef>
          </c:tx>
          <c:spPr>
            <a:solidFill>
              <a:schemeClr val="accent4">
                <a:lumMod val="60000"/>
              </a:schemeClr>
            </a:solidFill>
            <a:ln>
              <a:noFill/>
            </a:ln>
            <a:effectLst/>
          </c:spPr>
          <c:invertIfNegative val="0"/>
          <c:dLbls>
            <c:dLbl>
              <c:idx val="0"/>
              <c:tx>
                <c:rich>
                  <a:bodyPr/>
                  <a:lstStyle/>
                  <a:p>
                    <a:r>
                      <a:rPr lang="en-US"/>
                      <a:t>7428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5C-400A-B170-F735F8C9E233}"/>
                </c:ext>
              </c:extLst>
            </c:dLbl>
            <c:dLbl>
              <c:idx val="1"/>
              <c:tx>
                <c:rich>
                  <a:bodyPr/>
                  <a:lstStyle/>
                  <a:p>
                    <a:r>
                      <a:rPr lang="en-US"/>
                      <a:t>7638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5C-400A-B170-F735F8C9E233}"/>
                </c:ext>
              </c:extLst>
            </c:dLbl>
            <c:dLbl>
              <c:idx val="2"/>
              <c:tx>
                <c:rich>
                  <a:bodyPr/>
                  <a:lstStyle/>
                  <a:p>
                    <a:r>
                      <a:rPr lang="en-US"/>
                      <a:t>7704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5C-400A-B170-F735F8C9E233}"/>
                </c:ext>
              </c:extLst>
            </c:dLbl>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PowerPoint]Sheet1'!$B$1:$D$1</c:f>
              <c:strCache>
                <c:ptCount val="3"/>
                <c:pt idx="0">
                  <c:v>2020/21</c:v>
                </c:pt>
                <c:pt idx="1">
                  <c:v>2021/22</c:v>
                </c:pt>
                <c:pt idx="2">
                  <c:v>2022/23</c:v>
                </c:pt>
              </c:strCache>
            </c:strRef>
          </c:cat>
          <c:val>
            <c:numRef>
              <c:f>'[Chart in Microsoft PowerPoint]Sheet1'!$B$6:$D$6</c:f>
              <c:numCache>
                <c:formatCode>General</c:formatCode>
                <c:ptCount val="3"/>
                <c:pt idx="0">
                  <c:v>8217</c:v>
                </c:pt>
                <c:pt idx="1">
                  <c:v>879</c:v>
                </c:pt>
                <c:pt idx="2">
                  <c:v>9371</c:v>
                </c:pt>
              </c:numCache>
            </c:numRef>
          </c:val>
          <c:extLst>
            <c:ext xmlns:c16="http://schemas.microsoft.com/office/drawing/2014/chart" uri="{C3380CC4-5D6E-409C-BE32-E72D297353CC}">
              <c16:uniqueId val="{00000004-94FA-4A90-B41F-06A1AD2DEA3A}"/>
            </c:ext>
          </c:extLst>
        </c:ser>
        <c:dLbls>
          <c:dLblPos val="outEnd"/>
          <c:showLegendKey val="0"/>
          <c:showVal val="1"/>
          <c:showCatName val="0"/>
          <c:showSerName val="0"/>
          <c:showPercent val="0"/>
          <c:showBubbleSize val="0"/>
        </c:dLbls>
        <c:gapWidth val="444"/>
        <c:overlap val="-90"/>
        <c:axId val="136111232"/>
        <c:axId val="136113152"/>
      </c:barChart>
      <c:catAx>
        <c:axId val="136111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ZA" dirty="0"/>
                  <a:t>Period</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36113152"/>
        <c:crosses val="autoZero"/>
        <c:auto val="1"/>
        <c:lblAlgn val="ctr"/>
        <c:lblOffset val="100"/>
        <c:noMultiLvlLbl val="0"/>
      </c:catAx>
      <c:valAx>
        <c:axId val="136113152"/>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ZA" dirty="0"/>
                  <a:t>AMOUNT</a:t>
                </a:r>
              </a:p>
            </c:rich>
          </c:tx>
          <c:overlay val="0"/>
          <c:spPr>
            <a:noFill/>
            <a:ln>
              <a:noFill/>
            </a:ln>
            <a:effectLst/>
          </c:spPr>
        </c:title>
        <c:numFmt formatCode="General" sourceLinked="1"/>
        <c:majorTickMark val="none"/>
        <c:minorTickMark val="none"/>
        <c:tickLblPos val="nextTo"/>
        <c:crossAx val="136111232"/>
        <c:crosses val="autoZero"/>
        <c:crossBetween val="between"/>
      </c:valAx>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59ED0-F22C-4FD2-AAF1-01D1869E45AD}"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en-ZA"/>
        </a:p>
      </dgm:t>
    </dgm:pt>
    <dgm:pt modelId="{036914E2-7D07-4F77-8827-ED0D0F274AB0}">
      <dgm:prSet phldrT="[Text]" custT="1"/>
      <dgm:spPr>
        <a:scene3d>
          <a:camera prst="orthographicFront"/>
          <a:lightRig rig="threePt" dir="t"/>
        </a:scene3d>
        <a:sp3d>
          <a:bevelT w="165100" prst="coolSlant"/>
        </a:sp3d>
      </dgm:spPr>
      <dgm:t>
        <a:bodyPr/>
        <a:lstStyle/>
        <a:p>
          <a:r>
            <a:rPr lang="en-ZA" sz="4400" dirty="0">
              <a:latin typeface="Arial" panose="020B0604020202020204" pitchFamily="34" charset="0"/>
              <a:cs typeface="Arial" panose="020B0604020202020204" pitchFamily="34" charset="0"/>
            </a:rPr>
            <a:t>PanSALB</a:t>
          </a:r>
        </a:p>
      </dgm:t>
    </dgm:pt>
    <dgm:pt modelId="{634C9A45-B5D8-4F11-B515-22D5B98DA9E2}" type="parTrans" cxnId="{204ED7EB-47F8-4E28-9341-8C68FBD29F15}">
      <dgm:prSet/>
      <dgm:spPr/>
      <dgm:t>
        <a:bodyPr/>
        <a:lstStyle/>
        <a:p>
          <a:endParaRPr lang="en-ZA"/>
        </a:p>
      </dgm:t>
    </dgm:pt>
    <dgm:pt modelId="{539C928F-366C-450D-B05C-0E52270194DC}" type="sibTrans" cxnId="{204ED7EB-47F8-4E28-9341-8C68FBD29F15}">
      <dgm:prSet/>
      <dgm:spPr/>
      <dgm:t>
        <a:bodyPr/>
        <a:lstStyle/>
        <a:p>
          <a:endParaRPr lang="en-ZA"/>
        </a:p>
      </dgm:t>
    </dgm:pt>
    <dgm:pt modelId="{1BDEE095-BC99-4A89-9F2E-CFDA19CB1BAA}">
      <dgm:prSet phldrT="[Text]" custT="1"/>
      <dgm:spPr>
        <a:scene3d>
          <a:camera prst="orthographicFront"/>
          <a:lightRig rig="threePt" dir="t"/>
        </a:scene3d>
        <a:sp3d>
          <a:bevelT w="165100" prst="coolSlant"/>
        </a:sp3d>
      </dgm:spPr>
      <dgm:t>
        <a:bodyPr/>
        <a:lstStyle/>
        <a:p>
          <a:r>
            <a:rPr lang="en-ZA" sz="4400" dirty="0">
              <a:latin typeface="Arial" panose="020B0604020202020204" pitchFamily="34" charset="0"/>
              <a:cs typeface="Arial" panose="020B0604020202020204" pitchFamily="34" charset="0"/>
            </a:rPr>
            <a:t>NLUs</a:t>
          </a:r>
        </a:p>
      </dgm:t>
    </dgm:pt>
    <dgm:pt modelId="{7947B053-B010-41A5-84F3-B43F6743F4DB}" type="parTrans" cxnId="{90EF90C0-EDB7-436D-B801-997CCA3B9D67}">
      <dgm:prSet/>
      <dgm:spPr/>
      <dgm:t>
        <a:bodyPr/>
        <a:lstStyle/>
        <a:p>
          <a:endParaRPr lang="en-ZA"/>
        </a:p>
      </dgm:t>
    </dgm:pt>
    <dgm:pt modelId="{63AC5485-888D-4E06-A5A1-D554EF3F528E}" type="sibTrans" cxnId="{90EF90C0-EDB7-436D-B801-997CCA3B9D67}">
      <dgm:prSet/>
      <dgm:spPr/>
      <dgm:t>
        <a:bodyPr/>
        <a:lstStyle/>
        <a:p>
          <a:endParaRPr lang="en-ZA"/>
        </a:p>
      </dgm:t>
    </dgm:pt>
    <dgm:pt modelId="{69288584-A245-486C-8D48-4C8CE1907EAC}">
      <dgm:prSet phldrT="[Text]" custT="1"/>
      <dgm:spPr>
        <a:scene3d>
          <a:camera prst="orthographicFront"/>
          <a:lightRig rig="threePt" dir="t"/>
        </a:scene3d>
        <a:sp3d>
          <a:bevelT w="165100" prst="coolSlant"/>
        </a:sp3d>
      </dgm:spPr>
      <dgm:t>
        <a:bodyPr/>
        <a:lstStyle/>
        <a:p>
          <a:r>
            <a:rPr lang="en-ZA" sz="4400" dirty="0">
              <a:latin typeface="Arial" panose="020B0604020202020204" pitchFamily="34" charset="0"/>
              <a:cs typeface="Arial" panose="020B0604020202020204" pitchFamily="34" charset="0"/>
            </a:rPr>
            <a:t>NLBs</a:t>
          </a:r>
        </a:p>
      </dgm:t>
    </dgm:pt>
    <dgm:pt modelId="{2724CF76-4FCD-4507-8DEC-E27B62129F5E}" type="parTrans" cxnId="{40D88A0B-58AD-43A4-BEDA-18CFAA446502}">
      <dgm:prSet/>
      <dgm:spPr/>
      <dgm:t>
        <a:bodyPr/>
        <a:lstStyle/>
        <a:p>
          <a:endParaRPr lang="en-ZA"/>
        </a:p>
      </dgm:t>
    </dgm:pt>
    <dgm:pt modelId="{9B337244-81C1-49B2-9A5F-4B01AAC347C1}" type="sibTrans" cxnId="{40D88A0B-58AD-43A4-BEDA-18CFAA446502}">
      <dgm:prSet/>
      <dgm:spPr/>
      <dgm:t>
        <a:bodyPr/>
        <a:lstStyle/>
        <a:p>
          <a:endParaRPr lang="en-ZA"/>
        </a:p>
      </dgm:t>
    </dgm:pt>
    <dgm:pt modelId="{FC04D540-2EED-4D02-8711-3B00A3F4F3B7}">
      <dgm:prSet phldrT="[Text]" custT="1"/>
      <dgm:spPr>
        <a:scene3d>
          <a:camera prst="orthographicFront"/>
          <a:lightRig rig="threePt" dir="t"/>
        </a:scene3d>
        <a:sp3d>
          <a:bevelT w="165100" prst="coolSlant"/>
        </a:sp3d>
      </dgm:spPr>
      <dgm:t>
        <a:bodyPr/>
        <a:lstStyle/>
        <a:p>
          <a:r>
            <a:rPr lang="en-ZA" sz="4400" dirty="0">
              <a:latin typeface="Arial" panose="020B0604020202020204" pitchFamily="34" charset="0"/>
              <a:cs typeface="Arial" panose="020B0604020202020204" pitchFamily="34" charset="0"/>
            </a:rPr>
            <a:t>PLCs</a:t>
          </a:r>
        </a:p>
      </dgm:t>
    </dgm:pt>
    <dgm:pt modelId="{D08FF1FC-24DB-4C3F-8C4D-B089E581E159}" type="parTrans" cxnId="{231B9344-CCAC-4412-89EF-B545D23AD435}">
      <dgm:prSet/>
      <dgm:spPr/>
      <dgm:t>
        <a:bodyPr/>
        <a:lstStyle/>
        <a:p>
          <a:endParaRPr lang="en-ZA"/>
        </a:p>
      </dgm:t>
    </dgm:pt>
    <dgm:pt modelId="{8A98A4DE-2FD0-4403-92B4-A8D7326DDB8B}" type="sibTrans" cxnId="{231B9344-CCAC-4412-89EF-B545D23AD435}">
      <dgm:prSet/>
      <dgm:spPr/>
      <dgm:t>
        <a:bodyPr/>
        <a:lstStyle/>
        <a:p>
          <a:endParaRPr lang="en-ZA"/>
        </a:p>
      </dgm:t>
    </dgm:pt>
    <dgm:pt modelId="{430627E7-8AD7-4F22-8F18-1739BBE61119}" type="pres">
      <dgm:prSet presAssocID="{55C59ED0-F22C-4FD2-AAF1-01D1869E45AD}" presName="Name0" presStyleCnt="0">
        <dgm:presLayoutVars>
          <dgm:chPref val="1"/>
          <dgm:dir/>
          <dgm:animOne val="branch"/>
          <dgm:animLvl val="lvl"/>
          <dgm:resizeHandles val="exact"/>
        </dgm:presLayoutVars>
      </dgm:prSet>
      <dgm:spPr/>
    </dgm:pt>
    <dgm:pt modelId="{A90E7A4A-2A42-4D2B-9A1A-8C7E45CBDDE0}" type="pres">
      <dgm:prSet presAssocID="{036914E2-7D07-4F77-8827-ED0D0F274AB0}" presName="root1" presStyleCnt="0"/>
      <dgm:spPr/>
    </dgm:pt>
    <dgm:pt modelId="{9F1675E5-D448-48D8-BD98-12E359336A5F}" type="pres">
      <dgm:prSet presAssocID="{036914E2-7D07-4F77-8827-ED0D0F274AB0}" presName="LevelOneTextNode" presStyleLbl="node0" presStyleIdx="0" presStyleCnt="1">
        <dgm:presLayoutVars>
          <dgm:chPref val="3"/>
        </dgm:presLayoutVars>
      </dgm:prSet>
      <dgm:spPr/>
    </dgm:pt>
    <dgm:pt modelId="{37721493-ED86-4A36-B737-C1BDAC4A490E}" type="pres">
      <dgm:prSet presAssocID="{036914E2-7D07-4F77-8827-ED0D0F274AB0}" presName="level2hierChild" presStyleCnt="0"/>
      <dgm:spPr/>
    </dgm:pt>
    <dgm:pt modelId="{C648C77B-5AFA-4096-9228-8A74D5E7C5BD}" type="pres">
      <dgm:prSet presAssocID="{7947B053-B010-41A5-84F3-B43F6743F4DB}" presName="conn2-1" presStyleLbl="parChTrans1D2" presStyleIdx="0" presStyleCnt="3"/>
      <dgm:spPr/>
    </dgm:pt>
    <dgm:pt modelId="{247B8073-9219-4A03-BEBC-186213E75118}" type="pres">
      <dgm:prSet presAssocID="{7947B053-B010-41A5-84F3-B43F6743F4DB}" presName="connTx" presStyleLbl="parChTrans1D2" presStyleIdx="0" presStyleCnt="3"/>
      <dgm:spPr/>
    </dgm:pt>
    <dgm:pt modelId="{AD27D933-0316-4887-BFC8-FDAC56C0AD52}" type="pres">
      <dgm:prSet presAssocID="{1BDEE095-BC99-4A89-9F2E-CFDA19CB1BAA}" presName="root2" presStyleCnt="0"/>
      <dgm:spPr/>
    </dgm:pt>
    <dgm:pt modelId="{F20DA5F4-1C47-4661-BADF-170BB15FC5EC}" type="pres">
      <dgm:prSet presAssocID="{1BDEE095-BC99-4A89-9F2E-CFDA19CB1BAA}" presName="LevelTwoTextNode" presStyleLbl="node2" presStyleIdx="0" presStyleCnt="3">
        <dgm:presLayoutVars>
          <dgm:chPref val="3"/>
        </dgm:presLayoutVars>
      </dgm:prSet>
      <dgm:spPr/>
    </dgm:pt>
    <dgm:pt modelId="{E5665593-C8F6-4489-9874-6212E7845307}" type="pres">
      <dgm:prSet presAssocID="{1BDEE095-BC99-4A89-9F2E-CFDA19CB1BAA}" presName="level3hierChild" presStyleCnt="0"/>
      <dgm:spPr/>
    </dgm:pt>
    <dgm:pt modelId="{3D273F3E-65EA-47B0-A23C-E2FEF2391AC3}" type="pres">
      <dgm:prSet presAssocID="{2724CF76-4FCD-4507-8DEC-E27B62129F5E}" presName="conn2-1" presStyleLbl="parChTrans1D2" presStyleIdx="1" presStyleCnt="3"/>
      <dgm:spPr/>
    </dgm:pt>
    <dgm:pt modelId="{CA4FCEFB-25BA-41CD-BD0D-613B174ABFB6}" type="pres">
      <dgm:prSet presAssocID="{2724CF76-4FCD-4507-8DEC-E27B62129F5E}" presName="connTx" presStyleLbl="parChTrans1D2" presStyleIdx="1" presStyleCnt="3"/>
      <dgm:spPr/>
    </dgm:pt>
    <dgm:pt modelId="{47110000-45B8-486A-BD22-FB245651AAED}" type="pres">
      <dgm:prSet presAssocID="{69288584-A245-486C-8D48-4C8CE1907EAC}" presName="root2" presStyleCnt="0"/>
      <dgm:spPr/>
    </dgm:pt>
    <dgm:pt modelId="{A06B2684-E1C7-4799-96B7-4DFBED32A1F9}" type="pres">
      <dgm:prSet presAssocID="{69288584-A245-486C-8D48-4C8CE1907EAC}" presName="LevelTwoTextNode" presStyleLbl="node2" presStyleIdx="1" presStyleCnt="3">
        <dgm:presLayoutVars>
          <dgm:chPref val="3"/>
        </dgm:presLayoutVars>
      </dgm:prSet>
      <dgm:spPr/>
    </dgm:pt>
    <dgm:pt modelId="{C772C9E3-DF2A-40BC-B25C-5D8A5EC259B3}" type="pres">
      <dgm:prSet presAssocID="{69288584-A245-486C-8D48-4C8CE1907EAC}" presName="level3hierChild" presStyleCnt="0"/>
      <dgm:spPr/>
    </dgm:pt>
    <dgm:pt modelId="{BDF85C02-6E74-42A9-BFD4-07DABF827F79}" type="pres">
      <dgm:prSet presAssocID="{D08FF1FC-24DB-4C3F-8C4D-B089E581E159}" presName="conn2-1" presStyleLbl="parChTrans1D2" presStyleIdx="2" presStyleCnt="3"/>
      <dgm:spPr/>
    </dgm:pt>
    <dgm:pt modelId="{F3382EF9-9016-4DE8-97BA-23E01119058A}" type="pres">
      <dgm:prSet presAssocID="{D08FF1FC-24DB-4C3F-8C4D-B089E581E159}" presName="connTx" presStyleLbl="parChTrans1D2" presStyleIdx="2" presStyleCnt="3"/>
      <dgm:spPr/>
    </dgm:pt>
    <dgm:pt modelId="{1EFEB03F-2652-45DB-BA06-4C3E033F3822}" type="pres">
      <dgm:prSet presAssocID="{FC04D540-2EED-4D02-8711-3B00A3F4F3B7}" presName="root2" presStyleCnt="0"/>
      <dgm:spPr/>
    </dgm:pt>
    <dgm:pt modelId="{D5DFBAEB-530D-4DFC-9AD6-DDCE5B02BB82}" type="pres">
      <dgm:prSet presAssocID="{FC04D540-2EED-4D02-8711-3B00A3F4F3B7}" presName="LevelTwoTextNode" presStyleLbl="node2" presStyleIdx="2" presStyleCnt="3">
        <dgm:presLayoutVars>
          <dgm:chPref val="3"/>
        </dgm:presLayoutVars>
      </dgm:prSet>
      <dgm:spPr/>
    </dgm:pt>
    <dgm:pt modelId="{2F8A56F9-9E48-4BA9-AF2A-90A5601E3109}" type="pres">
      <dgm:prSet presAssocID="{FC04D540-2EED-4D02-8711-3B00A3F4F3B7}" presName="level3hierChild" presStyleCnt="0"/>
      <dgm:spPr/>
    </dgm:pt>
  </dgm:ptLst>
  <dgm:cxnLst>
    <dgm:cxn modelId="{41633003-8007-461B-AD2D-0F58749B6ECD}" type="presOf" srcId="{D08FF1FC-24DB-4C3F-8C4D-B089E581E159}" destId="{F3382EF9-9016-4DE8-97BA-23E01119058A}" srcOrd="1" destOrd="0" presId="urn:microsoft.com/office/officeart/2008/layout/HorizontalMultiLevelHierarchy"/>
    <dgm:cxn modelId="{40D88A0B-58AD-43A4-BEDA-18CFAA446502}" srcId="{036914E2-7D07-4F77-8827-ED0D0F274AB0}" destId="{69288584-A245-486C-8D48-4C8CE1907EAC}" srcOrd="1" destOrd="0" parTransId="{2724CF76-4FCD-4507-8DEC-E27B62129F5E}" sibTransId="{9B337244-81C1-49B2-9A5F-4B01AAC347C1}"/>
    <dgm:cxn modelId="{3CC24A0E-01D7-473A-8EF2-C676C60E54E3}" type="presOf" srcId="{55C59ED0-F22C-4FD2-AAF1-01D1869E45AD}" destId="{430627E7-8AD7-4F22-8F18-1739BBE61119}" srcOrd="0" destOrd="0" presId="urn:microsoft.com/office/officeart/2008/layout/HorizontalMultiLevelHierarchy"/>
    <dgm:cxn modelId="{AEB90D30-DD26-41F2-9224-7CDBC4EC4ECC}" type="presOf" srcId="{2724CF76-4FCD-4507-8DEC-E27B62129F5E}" destId="{CA4FCEFB-25BA-41CD-BD0D-613B174ABFB6}" srcOrd="1" destOrd="0" presId="urn:microsoft.com/office/officeart/2008/layout/HorizontalMultiLevelHierarchy"/>
    <dgm:cxn modelId="{0F2F035E-0FFD-4B4F-8AB4-2343F9E1CDD1}" type="presOf" srcId="{69288584-A245-486C-8D48-4C8CE1907EAC}" destId="{A06B2684-E1C7-4799-96B7-4DFBED32A1F9}" srcOrd="0" destOrd="0" presId="urn:microsoft.com/office/officeart/2008/layout/HorizontalMultiLevelHierarchy"/>
    <dgm:cxn modelId="{0B16FD42-9374-4967-8396-68E35E9C7B4A}" type="presOf" srcId="{7947B053-B010-41A5-84F3-B43F6743F4DB}" destId="{247B8073-9219-4A03-BEBC-186213E75118}" srcOrd="1" destOrd="0" presId="urn:microsoft.com/office/officeart/2008/layout/HorizontalMultiLevelHierarchy"/>
    <dgm:cxn modelId="{231B9344-CCAC-4412-89EF-B545D23AD435}" srcId="{036914E2-7D07-4F77-8827-ED0D0F274AB0}" destId="{FC04D540-2EED-4D02-8711-3B00A3F4F3B7}" srcOrd="2" destOrd="0" parTransId="{D08FF1FC-24DB-4C3F-8C4D-B089E581E159}" sibTransId="{8A98A4DE-2FD0-4403-92B4-A8D7326DDB8B}"/>
    <dgm:cxn modelId="{43E89388-0869-4AA2-B9A2-0E32B557F997}" type="presOf" srcId="{FC04D540-2EED-4D02-8711-3B00A3F4F3B7}" destId="{D5DFBAEB-530D-4DFC-9AD6-DDCE5B02BB82}" srcOrd="0" destOrd="0" presId="urn:microsoft.com/office/officeart/2008/layout/HorizontalMultiLevelHierarchy"/>
    <dgm:cxn modelId="{5307629B-C93B-4AEA-8A9C-E7A1C5FD2105}" type="presOf" srcId="{D08FF1FC-24DB-4C3F-8C4D-B089E581E159}" destId="{BDF85C02-6E74-42A9-BFD4-07DABF827F79}" srcOrd="0" destOrd="0" presId="urn:microsoft.com/office/officeart/2008/layout/HorizontalMultiLevelHierarchy"/>
    <dgm:cxn modelId="{2F280B9F-3545-4CB8-9ED4-54F334B3525F}" type="presOf" srcId="{036914E2-7D07-4F77-8827-ED0D0F274AB0}" destId="{9F1675E5-D448-48D8-BD98-12E359336A5F}" srcOrd="0" destOrd="0" presId="urn:microsoft.com/office/officeart/2008/layout/HorizontalMultiLevelHierarchy"/>
    <dgm:cxn modelId="{C96290BD-B101-4A32-B30E-E8711F0E45B6}" type="presOf" srcId="{1BDEE095-BC99-4A89-9F2E-CFDA19CB1BAA}" destId="{F20DA5F4-1C47-4661-BADF-170BB15FC5EC}" srcOrd="0" destOrd="0" presId="urn:microsoft.com/office/officeart/2008/layout/HorizontalMultiLevelHierarchy"/>
    <dgm:cxn modelId="{90EF90C0-EDB7-436D-B801-997CCA3B9D67}" srcId="{036914E2-7D07-4F77-8827-ED0D0F274AB0}" destId="{1BDEE095-BC99-4A89-9F2E-CFDA19CB1BAA}" srcOrd="0" destOrd="0" parTransId="{7947B053-B010-41A5-84F3-B43F6743F4DB}" sibTransId="{63AC5485-888D-4E06-A5A1-D554EF3F528E}"/>
    <dgm:cxn modelId="{BC72D8CC-1120-479F-A051-F7C7109379D2}" type="presOf" srcId="{7947B053-B010-41A5-84F3-B43F6743F4DB}" destId="{C648C77B-5AFA-4096-9228-8A74D5E7C5BD}" srcOrd="0" destOrd="0" presId="urn:microsoft.com/office/officeart/2008/layout/HorizontalMultiLevelHierarchy"/>
    <dgm:cxn modelId="{ECBFCFE0-BF45-4BD7-AB81-753CA49A9F33}" type="presOf" srcId="{2724CF76-4FCD-4507-8DEC-E27B62129F5E}" destId="{3D273F3E-65EA-47B0-A23C-E2FEF2391AC3}" srcOrd="0" destOrd="0" presId="urn:microsoft.com/office/officeart/2008/layout/HorizontalMultiLevelHierarchy"/>
    <dgm:cxn modelId="{204ED7EB-47F8-4E28-9341-8C68FBD29F15}" srcId="{55C59ED0-F22C-4FD2-AAF1-01D1869E45AD}" destId="{036914E2-7D07-4F77-8827-ED0D0F274AB0}" srcOrd="0" destOrd="0" parTransId="{634C9A45-B5D8-4F11-B515-22D5B98DA9E2}" sibTransId="{539C928F-366C-450D-B05C-0E52270194DC}"/>
    <dgm:cxn modelId="{7FB5CA5E-E47E-49DD-A598-4FEC7278AA92}" type="presParOf" srcId="{430627E7-8AD7-4F22-8F18-1739BBE61119}" destId="{A90E7A4A-2A42-4D2B-9A1A-8C7E45CBDDE0}" srcOrd="0" destOrd="0" presId="urn:microsoft.com/office/officeart/2008/layout/HorizontalMultiLevelHierarchy"/>
    <dgm:cxn modelId="{12214D48-4C2E-40B9-ABE9-CD9BD9C3204C}" type="presParOf" srcId="{A90E7A4A-2A42-4D2B-9A1A-8C7E45CBDDE0}" destId="{9F1675E5-D448-48D8-BD98-12E359336A5F}" srcOrd="0" destOrd="0" presId="urn:microsoft.com/office/officeart/2008/layout/HorizontalMultiLevelHierarchy"/>
    <dgm:cxn modelId="{F2FD7584-7663-4D9F-AC38-01DF1857EBFD}" type="presParOf" srcId="{A90E7A4A-2A42-4D2B-9A1A-8C7E45CBDDE0}" destId="{37721493-ED86-4A36-B737-C1BDAC4A490E}" srcOrd="1" destOrd="0" presId="urn:microsoft.com/office/officeart/2008/layout/HorizontalMultiLevelHierarchy"/>
    <dgm:cxn modelId="{7F7B893D-79C4-4D65-B31E-670F7FE9D087}" type="presParOf" srcId="{37721493-ED86-4A36-B737-C1BDAC4A490E}" destId="{C648C77B-5AFA-4096-9228-8A74D5E7C5BD}" srcOrd="0" destOrd="0" presId="urn:microsoft.com/office/officeart/2008/layout/HorizontalMultiLevelHierarchy"/>
    <dgm:cxn modelId="{3E17C1DC-6E00-484D-87A8-A7FD280A0DA6}" type="presParOf" srcId="{C648C77B-5AFA-4096-9228-8A74D5E7C5BD}" destId="{247B8073-9219-4A03-BEBC-186213E75118}" srcOrd="0" destOrd="0" presId="urn:microsoft.com/office/officeart/2008/layout/HorizontalMultiLevelHierarchy"/>
    <dgm:cxn modelId="{E26A45C7-C41F-42F6-9FFC-C38A3041570B}" type="presParOf" srcId="{37721493-ED86-4A36-B737-C1BDAC4A490E}" destId="{AD27D933-0316-4887-BFC8-FDAC56C0AD52}" srcOrd="1" destOrd="0" presId="urn:microsoft.com/office/officeart/2008/layout/HorizontalMultiLevelHierarchy"/>
    <dgm:cxn modelId="{0721360A-19C6-44CB-8010-E1E640B578AD}" type="presParOf" srcId="{AD27D933-0316-4887-BFC8-FDAC56C0AD52}" destId="{F20DA5F4-1C47-4661-BADF-170BB15FC5EC}" srcOrd="0" destOrd="0" presId="urn:microsoft.com/office/officeart/2008/layout/HorizontalMultiLevelHierarchy"/>
    <dgm:cxn modelId="{BA28D3ED-7DA3-4BFE-8AD1-56F61444BB42}" type="presParOf" srcId="{AD27D933-0316-4887-BFC8-FDAC56C0AD52}" destId="{E5665593-C8F6-4489-9874-6212E7845307}" srcOrd="1" destOrd="0" presId="urn:microsoft.com/office/officeart/2008/layout/HorizontalMultiLevelHierarchy"/>
    <dgm:cxn modelId="{BF412E28-9081-41BB-A817-91E0F171CC79}" type="presParOf" srcId="{37721493-ED86-4A36-B737-C1BDAC4A490E}" destId="{3D273F3E-65EA-47B0-A23C-E2FEF2391AC3}" srcOrd="2" destOrd="0" presId="urn:microsoft.com/office/officeart/2008/layout/HorizontalMultiLevelHierarchy"/>
    <dgm:cxn modelId="{D61F11CC-5C51-4942-952D-2F0886393E5D}" type="presParOf" srcId="{3D273F3E-65EA-47B0-A23C-E2FEF2391AC3}" destId="{CA4FCEFB-25BA-41CD-BD0D-613B174ABFB6}" srcOrd="0" destOrd="0" presId="urn:microsoft.com/office/officeart/2008/layout/HorizontalMultiLevelHierarchy"/>
    <dgm:cxn modelId="{D78E01F8-E514-41B3-AAA5-FDE80A952394}" type="presParOf" srcId="{37721493-ED86-4A36-B737-C1BDAC4A490E}" destId="{47110000-45B8-486A-BD22-FB245651AAED}" srcOrd="3" destOrd="0" presId="urn:microsoft.com/office/officeart/2008/layout/HorizontalMultiLevelHierarchy"/>
    <dgm:cxn modelId="{2780BB90-DA2A-4DC2-83B8-CDA5F7CDFF74}" type="presParOf" srcId="{47110000-45B8-486A-BD22-FB245651AAED}" destId="{A06B2684-E1C7-4799-96B7-4DFBED32A1F9}" srcOrd="0" destOrd="0" presId="urn:microsoft.com/office/officeart/2008/layout/HorizontalMultiLevelHierarchy"/>
    <dgm:cxn modelId="{0BB0D36F-36D4-41E8-B251-796DF500BECC}" type="presParOf" srcId="{47110000-45B8-486A-BD22-FB245651AAED}" destId="{C772C9E3-DF2A-40BC-B25C-5D8A5EC259B3}" srcOrd="1" destOrd="0" presId="urn:microsoft.com/office/officeart/2008/layout/HorizontalMultiLevelHierarchy"/>
    <dgm:cxn modelId="{E9353838-1D7B-45E5-844B-71C22734921A}" type="presParOf" srcId="{37721493-ED86-4A36-B737-C1BDAC4A490E}" destId="{BDF85C02-6E74-42A9-BFD4-07DABF827F79}" srcOrd="4" destOrd="0" presId="urn:microsoft.com/office/officeart/2008/layout/HorizontalMultiLevelHierarchy"/>
    <dgm:cxn modelId="{B4C77B3C-18EE-41B9-97A1-08580050B14D}" type="presParOf" srcId="{BDF85C02-6E74-42A9-BFD4-07DABF827F79}" destId="{F3382EF9-9016-4DE8-97BA-23E01119058A}" srcOrd="0" destOrd="0" presId="urn:microsoft.com/office/officeart/2008/layout/HorizontalMultiLevelHierarchy"/>
    <dgm:cxn modelId="{6F901D49-C864-4783-BD39-7B43CA3CBC5F}" type="presParOf" srcId="{37721493-ED86-4A36-B737-C1BDAC4A490E}" destId="{1EFEB03F-2652-45DB-BA06-4C3E033F3822}" srcOrd="5" destOrd="0" presId="urn:microsoft.com/office/officeart/2008/layout/HorizontalMultiLevelHierarchy"/>
    <dgm:cxn modelId="{7B6E6091-607D-4F52-9D51-F61376AF9F5B}" type="presParOf" srcId="{1EFEB03F-2652-45DB-BA06-4C3E033F3822}" destId="{D5DFBAEB-530D-4DFC-9AD6-DDCE5B02BB82}" srcOrd="0" destOrd="0" presId="urn:microsoft.com/office/officeart/2008/layout/HorizontalMultiLevelHierarchy"/>
    <dgm:cxn modelId="{A1267CAE-CD27-43B5-A463-AF7FAF89FB62}" type="presParOf" srcId="{1EFEB03F-2652-45DB-BA06-4C3E033F3822}" destId="{2F8A56F9-9E48-4BA9-AF2A-90A5601E3109}"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85C02-6E74-42A9-BFD4-07DABF827F79}">
      <dsp:nvSpPr>
        <dsp:cNvPr id="0" name=""/>
        <dsp:cNvSpPr/>
      </dsp:nvSpPr>
      <dsp:spPr>
        <a:xfrm>
          <a:off x="2467194" y="2418668"/>
          <a:ext cx="602925" cy="1148867"/>
        </a:xfrm>
        <a:custGeom>
          <a:avLst/>
          <a:gdLst/>
          <a:ahLst/>
          <a:cxnLst/>
          <a:rect l="0" t="0" r="0" b="0"/>
          <a:pathLst>
            <a:path>
              <a:moveTo>
                <a:pt x="0" y="0"/>
              </a:moveTo>
              <a:lnTo>
                <a:pt x="301462" y="0"/>
              </a:lnTo>
              <a:lnTo>
                <a:pt x="301462" y="1148867"/>
              </a:lnTo>
              <a:lnTo>
                <a:pt x="602925" y="1148867"/>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736220" y="2960665"/>
        <a:ext cx="64873" cy="64873"/>
      </dsp:txXfrm>
    </dsp:sp>
    <dsp:sp modelId="{3D273F3E-65EA-47B0-A23C-E2FEF2391AC3}">
      <dsp:nvSpPr>
        <dsp:cNvPr id="0" name=""/>
        <dsp:cNvSpPr/>
      </dsp:nvSpPr>
      <dsp:spPr>
        <a:xfrm>
          <a:off x="2467194" y="2372948"/>
          <a:ext cx="602925" cy="91440"/>
        </a:xfrm>
        <a:custGeom>
          <a:avLst/>
          <a:gdLst/>
          <a:ahLst/>
          <a:cxnLst/>
          <a:rect l="0" t="0" r="0" b="0"/>
          <a:pathLst>
            <a:path>
              <a:moveTo>
                <a:pt x="0" y="45720"/>
              </a:moveTo>
              <a:lnTo>
                <a:pt x="602925" y="4572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753583" y="2403594"/>
        <a:ext cx="30146" cy="30146"/>
      </dsp:txXfrm>
    </dsp:sp>
    <dsp:sp modelId="{C648C77B-5AFA-4096-9228-8A74D5E7C5BD}">
      <dsp:nvSpPr>
        <dsp:cNvPr id="0" name=""/>
        <dsp:cNvSpPr/>
      </dsp:nvSpPr>
      <dsp:spPr>
        <a:xfrm>
          <a:off x="2467194" y="1269800"/>
          <a:ext cx="602925" cy="1148867"/>
        </a:xfrm>
        <a:custGeom>
          <a:avLst/>
          <a:gdLst/>
          <a:ahLst/>
          <a:cxnLst/>
          <a:rect l="0" t="0" r="0" b="0"/>
          <a:pathLst>
            <a:path>
              <a:moveTo>
                <a:pt x="0" y="1148867"/>
              </a:moveTo>
              <a:lnTo>
                <a:pt x="301462" y="1148867"/>
              </a:lnTo>
              <a:lnTo>
                <a:pt x="301462" y="0"/>
              </a:lnTo>
              <a:lnTo>
                <a:pt x="602925"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736220" y="1811797"/>
        <a:ext cx="64873" cy="64873"/>
      </dsp:txXfrm>
    </dsp:sp>
    <dsp:sp modelId="{9F1675E5-D448-48D8-BD98-12E359336A5F}">
      <dsp:nvSpPr>
        <dsp:cNvPr id="0" name=""/>
        <dsp:cNvSpPr/>
      </dsp:nvSpPr>
      <dsp:spPr>
        <a:xfrm rot="16200000">
          <a:off x="-411020" y="1959121"/>
          <a:ext cx="4837336" cy="91909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ZA" sz="4400" kern="1200" dirty="0">
              <a:latin typeface="Arial" panose="020B0604020202020204" pitchFamily="34" charset="0"/>
              <a:cs typeface="Arial" panose="020B0604020202020204" pitchFamily="34" charset="0"/>
            </a:rPr>
            <a:t>PanSALB</a:t>
          </a:r>
        </a:p>
      </dsp:txBody>
      <dsp:txXfrm>
        <a:off x="-411020" y="1959121"/>
        <a:ext cx="4837336" cy="919093"/>
      </dsp:txXfrm>
    </dsp:sp>
    <dsp:sp modelId="{F20DA5F4-1C47-4661-BADF-170BB15FC5EC}">
      <dsp:nvSpPr>
        <dsp:cNvPr id="0" name=""/>
        <dsp:cNvSpPr/>
      </dsp:nvSpPr>
      <dsp:spPr>
        <a:xfrm>
          <a:off x="3070119" y="810253"/>
          <a:ext cx="3014627" cy="91909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ZA" sz="4400" kern="1200" dirty="0">
              <a:latin typeface="Arial" panose="020B0604020202020204" pitchFamily="34" charset="0"/>
              <a:cs typeface="Arial" panose="020B0604020202020204" pitchFamily="34" charset="0"/>
            </a:rPr>
            <a:t>NLUs</a:t>
          </a:r>
        </a:p>
      </dsp:txBody>
      <dsp:txXfrm>
        <a:off x="3070119" y="810253"/>
        <a:ext cx="3014627" cy="919093"/>
      </dsp:txXfrm>
    </dsp:sp>
    <dsp:sp modelId="{A06B2684-E1C7-4799-96B7-4DFBED32A1F9}">
      <dsp:nvSpPr>
        <dsp:cNvPr id="0" name=""/>
        <dsp:cNvSpPr/>
      </dsp:nvSpPr>
      <dsp:spPr>
        <a:xfrm>
          <a:off x="3070119" y="1959121"/>
          <a:ext cx="3014627" cy="91909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ZA" sz="4400" kern="1200" dirty="0">
              <a:latin typeface="Arial" panose="020B0604020202020204" pitchFamily="34" charset="0"/>
              <a:cs typeface="Arial" panose="020B0604020202020204" pitchFamily="34" charset="0"/>
            </a:rPr>
            <a:t>NLBs</a:t>
          </a:r>
        </a:p>
      </dsp:txBody>
      <dsp:txXfrm>
        <a:off x="3070119" y="1959121"/>
        <a:ext cx="3014627" cy="919093"/>
      </dsp:txXfrm>
    </dsp:sp>
    <dsp:sp modelId="{D5DFBAEB-530D-4DFC-9AD6-DDCE5B02BB82}">
      <dsp:nvSpPr>
        <dsp:cNvPr id="0" name=""/>
        <dsp:cNvSpPr/>
      </dsp:nvSpPr>
      <dsp:spPr>
        <a:xfrm>
          <a:off x="3070119" y="3107988"/>
          <a:ext cx="3014627" cy="91909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ZA" sz="4400" kern="1200" dirty="0">
              <a:latin typeface="Arial" panose="020B0604020202020204" pitchFamily="34" charset="0"/>
              <a:cs typeface="Arial" panose="020B0604020202020204" pitchFamily="34" charset="0"/>
            </a:rPr>
            <a:t>PLCs</a:t>
          </a:r>
        </a:p>
      </dsp:txBody>
      <dsp:txXfrm>
        <a:off x="3070119" y="3107988"/>
        <a:ext cx="3014627" cy="91909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A99D924-B778-4A8F-BB3D-D59F8545E39C}"/>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30723" name="Rectangle 3">
            <a:extLst>
              <a:ext uri="{FF2B5EF4-FFF2-40B4-BE49-F238E27FC236}">
                <a16:creationId xmlns:a16="http://schemas.microsoft.com/office/drawing/2014/main" id="{A3DD6C2B-A768-4AA1-8136-B7747CA199C7}"/>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30724" name="Rectangle 4">
            <a:extLst>
              <a:ext uri="{FF2B5EF4-FFF2-40B4-BE49-F238E27FC236}">
                <a16:creationId xmlns:a16="http://schemas.microsoft.com/office/drawing/2014/main" id="{EEA2CC6A-FCCB-46B2-997C-D4E9A72775E1}"/>
              </a:ext>
            </a:extLst>
          </p:cNvPr>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30725" name="Rectangle 5">
            <a:extLst>
              <a:ext uri="{FF2B5EF4-FFF2-40B4-BE49-F238E27FC236}">
                <a16:creationId xmlns:a16="http://schemas.microsoft.com/office/drawing/2014/main" id="{0A730B9A-572A-4634-84E4-7347C39A3CE2}"/>
              </a:ext>
            </a:extLst>
          </p:cNvPr>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228668A-9129-47D1-9DA7-E2A29C8C95E0}" type="slidenum">
              <a:rPr lang="en-US" altLang="en-US"/>
              <a:pPr>
                <a:defRPr/>
              </a:pPr>
              <a:t>‹#›</a:t>
            </a:fld>
            <a:endParaRPr lang="en-US" altLang="en-US"/>
          </a:p>
        </p:txBody>
      </p:sp>
    </p:spTree>
    <p:extLst>
      <p:ext uri="{BB962C8B-B14F-4D97-AF65-F5344CB8AC3E}">
        <p14:creationId xmlns:p14="http://schemas.microsoft.com/office/powerpoint/2010/main" val="3993345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9401333-D7BE-45F3-9222-58FF717F1F29}"/>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61443" name="Rectangle 3">
            <a:extLst>
              <a:ext uri="{FF2B5EF4-FFF2-40B4-BE49-F238E27FC236}">
                <a16:creationId xmlns:a16="http://schemas.microsoft.com/office/drawing/2014/main" id="{D9571E65-34D1-4B28-B089-8CF6D78D6610}"/>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2052" name="Rectangle 4">
            <a:extLst>
              <a:ext uri="{FF2B5EF4-FFF2-40B4-BE49-F238E27FC236}">
                <a16:creationId xmlns:a16="http://schemas.microsoft.com/office/drawing/2014/main" id="{AAC03E99-59ED-4D4B-B1BA-09C2393D2BD5}"/>
              </a:ext>
            </a:extLst>
          </p:cNvPr>
          <p:cNvSpPr>
            <a:spLocks noGrp="1" noRot="1" noChangeAspect="1" noChangeArrowheads="1" noTextEdit="1"/>
          </p:cNvSpPr>
          <p:nvPr>
            <p:ph type="sldImg" idx="2"/>
          </p:nvPr>
        </p:nvSpPr>
        <p:spPr bwMode="auto">
          <a:xfrm>
            <a:off x="11064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a:extLst>
              <a:ext uri="{FF2B5EF4-FFF2-40B4-BE49-F238E27FC236}">
                <a16:creationId xmlns:a16="http://schemas.microsoft.com/office/drawing/2014/main" id="{E36DFDFC-85A7-48C2-9B14-938ECA8EC49F}"/>
              </a:ext>
            </a:extLst>
          </p:cNvPr>
          <p:cNvSpPr>
            <a:spLocks noGrp="1" noChangeArrowheads="1"/>
          </p:cNvSpPr>
          <p:nvPr>
            <p:ph type="body" sz="quarter" idx="3"/>
          </p:nvPr>
        </p:nvSpPr>
        <p:spPr bwMode="auto">
          <a:xfrm>
            <a:off x="685800" y="4414838"/>
            <a:ext cx="5486400" cy="4183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a:extLst>
              <a:ext uri="{FF2B5EF4-FFF2-40B4-BE49-F238E27FC236}">
                <a16:creationId xmlns:a16="http://schemas.microsoft.com/office/drawing/2014/main" id="{B7659C5A-B9F3-403A-A4FB-265FF1F974E8}"/>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61447" name="Rectangle 7">
            <a:extLst>
              <a:ext uri="{FF2B5EF4-FFF2-40B4-BE49-F238E27FC236}">
                <a16:creationId xmlns:a16="http://schemas.microsoft.com/office/drawing/2014/main" id="{BA3463BA-5359-44E1-81FF-02A3739BB780}"/>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083CB37-8BFD-493E-BA5E-B16F68FBD2F3}" type="slidenum">
              <a:rPr lang="en-US" altLang="en-US"/>
              <a:pPr>
                <a:defRPr/>
              </a:pPr>
              <a:t>‹#›</a:t>
            </a:fld>
            <a:endParaRPr lang="en-US" altLang="en-US"/>
          </a:p>
        </p:txBody>
      </p:sp>
    </p:spTree>
    <p:extLst>
      <p:ext uri="{BB962C8B-B14F-4D97-AF65-F5344CB8AC3E}">
        <p14:creationId xmlns:p14="http://schemas.microsoft.com/office/powerpoint/2010/main" val="32062153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76119C4-F604-4E29-9258-D57826997F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4DEB5CE-8BB5-4A06-A716-26B761086B2E}" type="slidenum">
              <a:rPr lang="en-US" altLang="en-US" smtClean="0"/>
              <a:pPr>
                <a:spcBef>
                  <a:spcPct val="0"/>
                </a:spcBef>
              </a:pPr>
              <a:t>1</a:t>
            </a:fld>
            <a:endParaRPr lang="en-US" altLang="en-US"/>
          </a:p>
        </p:txBody>
      </p:sp>
      <p:sp>
        <p:nvSpPr>
          <p:cNvPr id="5123" name="Rectangle 2">
            <a:extLst>
              <a:ext uri="{FF2B5EF4-FFF2-40B4-BE49-F238E27FC236}">
                <a16:creationId xmlns:a16="http://schemas.microsoft.com/office/drawing/2014/main" id="{D214026A-0B15-4234-811D-FB10673C57D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86903A55-EC09-4ACA-965A-D634AF63D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DB47E3F-AC68-414C-92F9-0D168F44A87E}"/>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04C37C8E-E292-4C35-B44A-2D2051CD37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latin typeface="Arial" panose="020B0604020202020204" pitchFamily="34"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0800347B-32ED-4184-A787-4E831506EC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665349-E876-46AD-8B33-64600C361E1E}" type="slidenum">
              <a:rPr lang="en-US" altLang="en-US" smtClean="0"/>
              <a:pPr/>
              <a:t>34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6F22182-7148-44F9-BDED-C2241127C0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123DDE0-F3BE-4A25-AB27-D42AB92273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1EC0A7-CCE5-4BE9-B9F2-57CAC42D04E5}"/>
              </a:ext>
            </a:extLst>
          </p:cNvPr>
          <p:cNvSpPr>
            <a:spLocks noGrp="1"/>
          </p:cNvSpPr>
          <p:nvPr>
            <p:ph type="sldNum" sz="quarter" idx="12"/>
          </p:nvPr>
        </p:nvSpPr>
        <p:spPr/>
        <p:txBody>
          <a:bodyPr/>
          <a:lstStyle>
            <a:lvl1pPr>
              <a:defRPr/>
            </a:lvl1pPr>
          </a:lstStyle>
          <a:p>
            <a:pPr>
              <a:defRPr/>
            </a:pPr>
            <a:fld id="{7C8CEFEA-9716-4C3B-A9AF-A1D67F298A46}" type="slidenum">
              <a:rPr lang="en-US" altLang="en-US"/>
              <a:pPr>
                <a:defRPr/>
              </a:pPr>
              <a:t>‹#›</a:t>
            </a:fld>
            <a:endParaRPr lang="en-US" altLang="en-US"/>
          </a:p>
        </p:txBody>
      </p:sp>
    </p:spTree>
    <p:extLst>
      <p:ext uri="{BB962C8B-B14F-4D97-AF65-F5344CB8AC3E}">
        <p14:creationId xmlns:p14="http://schemas.microsoft.com/office/powerpoint/2010/main" val="6018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78A32-7F2B-40DE-8000-9EF468B78B2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48242C-D649-488E-A6A4-2D2B6287DA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68D2A7-E44C-4C6D-A60E-2C103AE5BE2D}"/>
              </a:ext>
            </a:extLst>
          </p:cNvPr>
          <p:cNvSpPr>
            <a:spLocks noGrp="1"/>
          </p:cNvSpPr>
          <p:nvPr>
            <p:ph type="sldNum" sz="quarter" idx="12"/>
          </p:nvPr>
        </p:nvSpPr>
        <p:spPr/>
        <p:txBody>
          <a:bodyPr/>
          <a:lstStyle>
            <a:lvl1pPr>
              <a:defRPr/>
            </a:lvl1pPr>
          </a:lstStyle>
          <a:p>
            <a:pPr>
              <a:defRPr/>
            </a:pPr>
            <a:fld id="{293FCD64-9936-43C5-BB67-CA37571BC132}" type="slidenum">
              <a:rPr lang="en-US" altLang="en-US"/>
              <a:pPr>
                <a:defRPr/>
              </a:pPr>
              <a:t>‹#›</a:t>
            </a:fld>
            <a:endParaRPr lang="en-US" altLang="en-US"/>
          </a:p>
        </p:txBody>
      </p:sp>
    </p:spTree>
    <p:extLst>
      <p:ext uri="{BB962C8B-B14F-4D97-AF65-F5344CB8AC3E}">
        <p14:creationId xmlns:p14="http://schemas.microsoft.com/office/powerpoint/2010/main" val="23208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10F73-765E-45AF-BB20-E3EDA7FB70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F4F0AAB-483B-41CE-821D-ADCE62EE44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CDF4ED-8BF6-43DF-B39E-6B58923A9224}"/>
              </a:ext>
            </a:extLst>
          </p:cNvPr>
          <p:cNvSpPr>
            <a:spLocks noGrp="1"/>
          </p:cNvSpPr>
          <p:nvPr>
            <p:ph type="sldNum" sz="quarter" idx="12"/>
          </p:nvPr>
        </p:nvSpPr>
        <p:spPr/>
        <p:txBody>
          <a:bodyPr/>
          <a:lstStyle>
            <a:lvl1pPr>
              <a:defRPr/>
            </a:lvl1pPr>
          </a:lstStyle>
          <a:p>
            <a:pPr>
              <a:defRPr/>
            </a:pPr>
            <a:fld id="{88552316-294B-47BD-AA92-DCAEF327E66F}" type="slidenum">
              <a:rPr lang="en-US" altLang="en-US"/>
              <a:pPr>
                <a:defRPr/>
              </a:pPr>
              <a:t>‹#›</a:t>
            </a:fld>
            <a:endParaRPr lang="en-US" altLang="en-US"/>
          </a:p>
        </p:txBody>
      </p:sp>
    </p:spTree>
    <p:extLst>
      <p:ext uri="{BB962C8B-B14F-4D97-AF65-F5344CB8AC3E}">
        <p14:creationId xmlns:p14="http://schemas.microsoft.com/office/powerpoint/2010/main" val="137703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1D896-D848-478F-B239-E7004F62F4D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DE0127-700D-4DD6-BFA1-3647106B44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33889A-A9C5-429C-A6D8-9A4B70A6D4F7}"/>
              </a:ext>
            </a:extLst>
          </p:cNvPr>
          <p:cNvSpPr>
            <a:spLocks noGrp="1"/>
          </p:cNvSpPr>
          <p:nvPr>
            <p:ph type="sldNum" sz="quarter" idx="12"/>
          </p:nvPr>
        </p:nvSpPr>
        <p:spPr/>
        <p:txBody>
          <a:bodyPr/>
          <a:lstStyle>
            <a:lvl1pPr>
              <a:defRPr/>
            </a:lvl1pPr>
          </a:lstStyle>
          <a:p>
            <a:pPr>
              <a:defRPr/>
            </a:pPr>
            <a:fld id="{52BBF33B-E5CE-4426-8665-2ACBD9A9014A}" type="slidenum">
              <a:rPr lang="en-US" altLang="en-US"/>
              <a:pPr>
                <a:defRPr/>
              </a:pPr>
              <a:t>‹#›</a:t>
            </a:fld>
            <a:endParaRPr lang="en-US" altLang="en-US"/>
          </a:p>
        </p:txBody>
      </p:sp>
    </p:spTree>
    <p:extLst>
      <p:ext uri="{BB962C8B-B14F-4D97-AF65-F5344CB8AC3E}">
        <p14:creationId xmlns:p14="http://schemas.microsoft.com/office/powerpoint/2010/main" val="268668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8903BF-DEB5-4C6A-8BAA-7050E15160D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45C5B07-780C-4FD6-B0A9-14711CC8D3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1287B1-B758-4087-B388-48127BFB9759}"/>
              </a:ext>
            </a:extLst>
          </p:cNvPr>
          <p:cNvSpPr>
            <a:spLocks noGrp="1"/>
          </p:cNvSpPr>
          <p:nvPr>
            <p:ph type="sldNum" sz="quarter" idx="12"/>
          </p:nvPr>
        </p:nvSpPr>
        <p:spPr/>
        <p:txBody>
          <a:bodyPr/>
          <a:lstStyle>
            <a:lvl1pPr>
              <a:defRPr/>
            </a:lvl1pPr>
          </a:lstStyle>
          <a:p>
            <a:pPr>
              <a:defRPr/>
            </a:pPr>
            <a:fld id="{21027CBD-7AC7-4587-831A-20BC74E9AFBD}" type="slidenum">
              <a:rPr lang="en-US" altLang="en-US"/>
              <a:pPr>
                <a:defRPr/>
              </a:pPr>
              <a:t>‹#›</a:t>
            </a:fld>
            <a:endParaRPr lang="en-US" altLang="en-US"/>
          </a:p>
        </p:txBody>
      </p:sp>
    </p:spTree>
    <p:extLst>
      <p:ext uri="{BB962C8B-B14F-4D97-AF65-F5344CB8AC3E}">
        <p14:creationId xmlns:p14="http://schemas.microsoft.com/office/powerpoint/2010/main" val="388551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E1DEC0E-95A7-42D6-B975-B159103736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A49A838-A08B-4E67-89F3-7530827F3F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FE1217-3A89-4DA5-8890-E81351528BA8}"/>
              </a:ext>
            </a:extLst>
          </p:cNvPr>
          <p:cNvSpPr>
            <a:spLocks noGrp="1"/>
          </p:cNvSpPr>
          <p:nvPr>
            <p:ph type="sldNum" sz="quarter" idx="12"/>
          </p:nvPr>
        </p:nvSpPr>
        <p:spPr/>
        <p:txBody>
          <a:bodyPr/>
          <a:lstStyle>
            <a:lvl1pPr>
              <a:defRPr/>
            </a:lvl1pPr>
          </a:lstStyle>
          <a:p>
            <a:pPr>
              <a:defRPr/>
            </a:pPr>
            <a:fld id="{266D8F14-06B6-4DF3-8A14-AA710A437B57}" type="slidenum">
              <a:rPr lang="en-US" altLang="en-US"/>
              <a:pPr>
                <a:defRPr/>
              </a:pPr>
              <a:t>‹#›</a:t>
            </a:fld>
            <a:endParaRPr lang="en-US" altLang="en-US"/>
          </a:p>
        </p:txBody>
      </p:sp>
    </p:spTree>
    <p:extLst>
      <p:ext uri="{BB962C8B-B14F-4D97-AF65-F5344CB8AC3E}">
        <p14:creationId xmlns:p14="http://schemas.microsoft.com/office/powerpoint/2010/main" val="170793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D2CEB3-D9A2-4CFC-B91C-B99E7684B2B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82AF8AA-6A7D-4146-8A78-008F0B3A77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9F3545-EC91-4A23-8BEF-FB8387B9CD0C}"/>
              </a:ext>
            </a:extLst>
          </p:cNvPr>
          <p:cNvSpPr>
            <a:spLocks noGrp="1"/>
          </p:cNvSpPr>
          <p:nvPr>
            <p:ph type="sldNum" sz="quarter" idx="12"/>
          </p:nvPr>
        </p:nvSpPr>
        <p:spPr/>
        <p:txBody>
          <a:bodyPr/>
          <a:lstStyle>
            <a:lvl1pPr>
              <a:defRPr/>
            </a:lvl1pPr>
          </a:lstStyle>
          <a:p>
            <a:pPr>
              <a:defRPr/>
            </a:pPr>
            <a:fld id="{088F4FA6-5E51-4A9A-93D8-B44CDFEBD729}" type="slidenum">
              <a:rPr lang="en-US" altLang="en-US"/>
              <a:pPr>
                <a:defRPr/>
              </a:pPr>
              <a:t>‹#›</a:t>
            </a:fld>
            <a:endParaRPr lang="en-US" altLang="en-US"/>
          </a:p>
        </p:txBody>
      </p:sp>
    </p:spTree>
    <p:extLst>
      <p:ext uri="{BB962C8B-B14F-4D97-AF65-F5344CB8AC3E}">
        <p14:creationId xmlns:p14="http://schemas.microsoft.com/office/powerpoint/2010/main" val="368403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40D13D0-D261-4C65-BF46-9BD9CA94F58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0FA2CE1-37D4-47E5-8637-B84BB6050B5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7963D63-49E9-4F65-91EE-0B40007B084C}"/>
              </a:ext>
            </a:extLst>
          </p:cNvPr>
          <p:cNvSpPr>
            <a:spLocks noGrp="1"/>
          </p:cNvSpPr>
          <p:nvPr>
            <p:ph type="sldNum" sz="quarter" idx="12"/>
          </p:nvPr>
        </p:nvSpPr>
        <p:spPr/>
        <p:txBody>
          <a:bodyPr/>
          <a:lstStyle>
            <a:lvl1pPr>
              <a:defRPr/>
            </a:lvl1pPr>
          </a:lstStyle>
          <a:p>
            <a:pPr>
              <a:defRPr/>
            </a:pPr>
            <a:fld id="{3C7E4D29-9498-4CDA-95EB-B117D7A281BC}" type="slidenum">
              <a:rPr lang="en-US" altLang="en-US"/>
              <a:pPr>
                <a:defRPr/>
              </a:pPr>
              <a:t>‹#›</a:t>
            </a:fld>
            <a:endParaRPr lang="en-US" altLang="en-US"/>
          </a:p>
        </p:txBody>
      </p:sp>
    </p:spTree>
    <p:extLst>
      <p:ext uri="{BB962C8B-B14F-4D97-AF65-F5344CB8AC3E}">
        <p14:creationId xmlns:p14="http://schemas.microsoft.com/office/powerpoint/2010/main" val="220224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CAD696E-7A1A-4462-868A-3E28CEA1CE3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FF0B28E-7D0F-48FC-BCFF-EBE426D59AB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34E2828-71F6-4999-B0DE-8E9F437F1F05}"/>
              </a:ext>
            </a:extLst>
          </p:cNvPr>
          <p:cNvSpPr>
            <a:spLocks noGrp="1"/>
          </p:cNvSpPr>
          <p:nvPr>
            <p:ph type="sldNum" sz="quarter" idx="12"/>
          </p:nvPr>
        </p:nvSpPr>
        <p:spPr/>
        <p:txBody>
          <a:bodyPr/>
          <a:lstStyle>
            <a:lvl1pPr>
              <a:defRPr/>
            </a:lvl1pPr>
          </a:lstStyle>
          <a:p>
            <a:pPr>
              <a:defRPr/>
            </a:pPr>
            <a:fld id="{65BD5581-87DD-499F-A1BF-6DE301BDDF14}" type="slidenum">
              <a:rPr lang="en-US" altLang="en-US"/>
              <a:pPr>
                <a:defRPr/>
              </a:pPr>
              <a:t>‹#›</a:t>
            </a:fld>
            <a:endParaRPr lang="en-US" altLang="en-US"/>
          </a:p>
        </p:txBody>
      </p:sp>
    </p:spTree>
    <p:extLst>
      <p:ext uri="{BB962C8B-B14F-4D97-AF65-F5344CB8AC3E}">
        <p14:creationId xmlns:p14="http://schemas.microsoft.com/office/powerpoint/2010/main" val="396047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52771D8-E653-445C-B65B-8925CAC4419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516BDBC-F4F8-4663-B52E-4BA6E9C550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F89E67-21FE-45AB-9162-3BC18AA9D734}"/>
              </a:ext>
            </a:extLst>
          </p:cNvPr>
          <p:cNvSpPr>
            <a:spLocks noGrp="1"/>
          </p:cNvSpPr>
          <p:nvPr>
            <p:ph type="sldNum" sz="quarter" idx="12"/>
          </p:nvPr>
        </p:nvSpPr>
        <p:spPr/>
        <p:txBody>
          <a:bodyPr/>
          <a:lstStyle>
            <a:lvl1pPr>
              <a:defRPr/>
            </a:lvl1pPr>
          </a:lstStyle>
          <a:p>
            <a:pPr>
              <a:defRPr/>
            </a:pPr>
            <a:fld id="{0B142C51-B854-4A04-87AB-803B3BFD6EA2}" type="slidenum">
              <a:rPr lang="en-US" altLang="en-US"/>
              <a:pPr>
                <a:defRPr/>
              </a:pPr>
              <a:t>‹#›</a:t>
            </a:fld>
            <a:endParaRPr lang="en-US" altLang="en-US"/>
          </a:p>
        </p:txBody>
      </p:sp>
    </p:spTree>
    <p:extLst>
      <p:ext uri="{BB962C8B-B14F-4D97-AF65-F5344CB8AC3E}">
        <p14:creationId xmlns:p14="http://schemas.microsoft.com/office/powerpoint/2010/main" val="175185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61E36CC-30A8-4C31-9F54-DE49DF7AAAA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80C173F-1EE1-4057-8328-4F296F97FA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4A7531-4ACE-4E3C-83FE-4D908A8123CF}"/>
              </a:ext>
            </a:extLst>
          </p:cNvPr>
          <p:cNvSpPr>
            <a:spLocks noGrp="1"/>
          </p:cNvSpPr>
          <p:nvPr>
            <p:ph type="sldNum" sz="quarter" idx="12"/>
          </p:nvPr>
        </p:nvSpPr>
        <p:spPr/>
        <p:txBody>
          <a:bodyPr/>
          <a:lstStyle>
            <a:lvl1pPr>
              <a:defRPr/>
            </a:lvl1pPr>
          </a:lstStyle>
          <a:p>
            <a:pPr>
              <a:defRPr/>
            </a:pPr>
            <a:fld id="{9CF4171E-E03F-4643-B6DA-6A854318F85D}" type="slidenum">
              <a:rPr lang="en-US" altLang="en-US"/>
              <a:pPr>
                <a:defRPr/>
              </a:pPr>
              <a:t>‹#›</a:t>
            </a:fld>
            <a:endParaRPr lang="en-US" altLang="en-US"/>
          </a:p>
        </p:txBody>
      </p:sp>
    </p:spTree>
    <p:extLst>
      <p:ext uri="{BB962C8B-B14F-4D97-AF65-F5344CB8AC3E}">
        <p14:creationId xmlns:p14="http://schemas.microsoft.com/office/powerpoint/2010/main" val="48118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3B4999-ACB3-4994-AC5A-EBF61B91618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9106962-12D3-4903-A13E-25D0A8AA273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D406074-2320-4243-ABEB-9B4C80C2088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mn-ea"/>
              </a:defRPr>
            </a:lvl1pPr>
          </a:lstStyle>
          <a:p>
            <a:pPr>
              <a:defRPr/>
            </a:pPr>
            <a:endParaRPr lang="en-US"/>
          </a:p>
        </p:txBody>
      </p:sp>
      <p:sp>
        <p:nvSpPr>
          <p:cNvPr id="5" name="Footer Placeholder 4">
            <a:extLst>
              <a:ext uri="{FF2B5EF4-FFF2-40B4-BE49-F238E27FC236}">
                <a16:creationId xmlns:a16="http://schemas.microsoft.com/office/drawing/2014/main" id="{D43AFECF-E433-4065-8DD9-AFDF70BCEF8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0C9C3D8B-A289-421A-86E0-4B250F5371D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2A757EE-38A8-4FEE-AF62-2A05926448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a:extLst>
              <a:ext uri="{FF2B5EF4-FFF2-40B4-BE49-F238E27FC236}">
                <a16:creationId xmlns:a16="http://schemas.microsoft.com/office/drawing/2014/main" id="{71EAA9D7-2472-41AF-9330-684DE7DBB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6">
            <a:extLst>
              <a:ext uri="{FF2B5EF4-FFF2-40B4-BE49-F238E27FC236}">
                <a16:creationId xmlns:a16="http://schemas.microsoft.com/office/drawing/2014/main" id="{5C465AA6-A935-4A74-AA95-B4A4CFB37F52}"/>
              </a:ext>
            </a:extLst>
          </p:cNvPr>
          <p:cNvSpPr>
            <a:spLocks noGrp="1"/>
          </p:cNvSpPr>
          <p:nvPr>
            <p:ph type="title"/>
          </p:nvPr>
        </p:nvSpPr>
        <p:spPr>
          <a:xfrm>
            <a:off x="395288" y="1773238"/>
            <a:ext cx="8229600" cy="935037"/>
          </a:xfrm>
        </p:spPr>
        <p:txBody>
          <a:bodyPr/>
          <a:lstStyle/>
          <a:p>
            <a:pPr algn="l"/>
            <a:br>
              <a:rPr lang="en-US" altLang="en-US" sz="2000" b="1">
                <a:solidFill>
                  <a:srgbClr val="FBAB18"/>
                </a:solidFill>
                <a:latin typeface="Arial" panose="020B0604020202020204" pitchFamily="34" charset="0"/>
                <a:ea typeface="ＭＳ Ｐゴシック" panose="020B0600070205080204" pitchFamily="34" charset="-128"/>
              </a:rPr>
            </a:br>
            <a:r>
              <a:rPr lang="en-US" altLang="en-US" sz="2000" b="1">
                <a:latin typeface="Arial" panose="020B0604020202020204" pitchFamily="34" charset="0"/>
                <a:ea typeface="ＭＳ Ｐゴシック" panose="020B0600070205080204" pitchFamily="34" charset="-128"/>
              </a:rPr>
              <a:t>Presentation to Parliament</a:t>
            </a:r>
            <a:br>
              <a:rPr lang="en-US" altLang="en-US" sz="2000" b="1">
                <a:solidFill>
                  <a:srgbClr val="FBAB18"/>
                </a:solidFill>
                <a:latin typeface="Arial" panose="020B0604020202020204" pitchFamily="34" charset="0"/>
                <a:ea typeface="ＭＳ Ｐゴシック" panose="020B0600070205080204" pitchFamily="34" charset="-128"/>
              </a:rPr>
            </a:br>
            <a:r>
              <a:rPr lang="en-US" altLang="en-US" sz="2000">
                <a:solidFill>
                  <a:srgbClr val="FBAB18"/>
                </a:solidFill>
                <a:latin typeface="Arial" panose="020B0604020202020204" pitchFamily="34" charset="0"/>
                <a:ea typeface="ＭＳ Ｐゴシック" panose="020B0600070205080204" pitchFamily="34" charset="-128"/>
              </a:rPr>
              <a:t>Date: 20 October 2020</a:t>
            </a:r>
            <a:br>
              <a:rPr lang="en-US" altLang="en-US" sz="2000" b="1">
                <a:solidFill>
                  <a:srgbClr val="FBAB18"/>
                </a:solidFill>
                <a:latin typeface="Arial" panose="020B0604020202020204" pitchFamily="34" charset="0"/>
                <a:ea typeface="ＭＳ Ｐゴシック" panose="020B0600070205080204" pitchFamily="34" charset="-128"/>
              </a:rPr>
            </a:br>
            <a:endParaRPr lang="en-US" altLang="en-US" sz="2000" b="1">
              <a:solidFill>
                <a:srgbClr val="FBAB18"/>
              </a:solidFill>
              <a:latin typeface="Arial" panose="020B0604020202020204" pitchFamily="34" charset="0"/>
              <a:ea typeface="ＭＳ Ｐゴシック" panose="020B0600070205080204" pitchFamily="34" charset="-128"/>
            </a:endParaRPr>
          </a:p>
        </p:txBody>
      </p:sp>
      <p:sp>
        <p:nvSpPr>
          <p:cNvPr id="4100" name="Slide Number Placeholder 1">
            <a:extLst>
              <a:ext uri="{FF2B5EF4-FFF2-40B4-BE49-F238E27FC236}">
                <a16:creationId xmlns:a16="http://schemas.microsoft.com/office/drawing/2014/main" id="{FBADBA12-A67D-4C53-B464-A36FBC3949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CED013D-B285-4554-BBDB-3FD619BA4121}" type="slidenum">
              <a:rPr lang="en-US" altLang="en-US" sz="2000" smtClean="0">
                <a:solidFill>
                  <a:srgbClr val="898989"/>
                </a:solidFill>
                <a:latin typeface="Arial" panose="020B0604020202020204" pitchFamily="34" charset="0"/>
              </a:rPr>
              <a:pPr>
                <a:spcBef>
                  <a:spcPct val="0"/>
                </a:spcBef>
                <a:buFontTx/>
                <a:buNone/>
              </a:pPr>
              <a:t>1</a:t>
            </a:fld>
            <a:endParaRPr lang="en-US" altLang="en-US" sz="2000">
              <a:solidFill>
                <a:srgbClr val="898989"/>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2DFCEAC-458A-4FAF-A082-DEA7144ACDCE}"/>
              </a:ext>
            </a:extLst>
          </p:cNvPr>
          <p:cNvSpPr>
            <a:spLocks noGrp="1"/>
          </p:cNvSpPr>
          <p:nvPr>
            <p:ph type="title"/>
          </p:nvPr>
        </p:nvSpPr>
        <p:spPr>
          <a:xfrm>
            <a:off x="457200" y="136525"/>
            <a:ext cx="8640763" cy="97472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Chief Executive Officer Overview</a:t>
            </a:r>
          </a:p>
        </p:txBody>
      </p:sp>
      <p:sp>
        <p:nvSpPr>
          <p:cNvPr id="12291" name="Content Placeholder 1">
            <a:extLst>
              <a:ext uri="{FF2B5EF4-FFF2-40B4-BE49-F238E27FC236}">
                <a16:creationId xmlns:a16="http://schemas.microsoft.com/office/drawing/2014/main" id="{A4FEBF81-B8CA-4005-B116-2043A35F2BF9}"/>
              </a:ext>
            </a:extLst>
          </p:cNvPr>
          <p:cNvSpPr>
            <a:spLocks noGrp="1"/>
          </p:cNvSpPr>
          <p:nvPr>
            <p:ph idx="1"/>
          </p:nvPr>
        </p:nvSpPr>
        <p:spPr>
          <a:xfrm>
            <a:off x="395288" y="1111250"/>
            <a:ext cx="8640762" cy="4786313"/>
          </a:xfrm>
        </p:spPr>
        <p:txBody>
          <a:bodyPr/>
          <a:lstStyle/>
          <a:p>
            <a:pPr algn="just">
              <a:spcBef>
                <a:spcPct val="0"/>
              </a:spcBef>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This Strategic Plan is target oriented and articulates the priorities of the institution in discharging its constitutional mandate for the next five years, which entail the following:</a:t>
            </a:r>
            <a:endParaRPr lang="en-ZA" sz="1800" dirty="0">
              <a:latin typeface="Arial" panose="020B0604020202020204" pitchFamily="34" charset="0"/>
              <a:cs typeface="Arial" panose="020B0604020202020204" pitchFamily="34" charset="0"/>
            </a:endParaRPr>
          </a:p>
          <a:p>
            <a:pPr algn="just">
              <a:spcBef>
                <a:spcPct val="0"/>
              </a:spcBef>
              <a:buFont typeface="Wingdings" panose="05000000000000000000" pitchFamily="2" charset="2"/>
              <a:buChar char="§"/>
              <a:defRPr/>
            </a:pPr>
            <a:endParaRPr lang="en-US" sz="1800" dirty="0">
              <a:latin typeface="Arial" panose="020B0604020202020204" pitchFamily="34" charset="0"/>
              <a:cs typeface="Arial" panose="020B0604020202020204" pitchFamily="34" charset="0"/>
            </a:endParaRPr>
          </a:p>
          <a:p>
            <a:pPr lvl="1" algn="just">
              <a:spcBef>
                <a:spcPct val="0"/>
              </a:spcBef>
              <a:buFont typeface="Wingdings" panose="05000000000000000000" pitchFamily="2" charset="2"/>
              <a:buChar char="§"/>
              <a:defRPr/>
            </a:pPr>
            <a:r>
              <a:rPr lang="en-US" sz="1800" dirty="0">
                <a:latin typeface="Arial" panose="020B0604020202020204" pitchFamily="34" charset="0"/>
                <a:cs typeface="Arial" panose="020B0604020202020204" pitchFamily="34" charset="0"/>
              </a:rPr>
              <a:t>Monitor the Use of Official Languages Act, 2012;</a:t>
            </a:r>
          </a:p>
          <a:p>
            <a:pPr marL="457200" lvl="1" indent="0" algn="just">
              <a:spcBef>
                <a:spcPct val="0"/>
              </a:spcBef>
              <a:buFont typeface="Arial" panose="020B0604020202020204" pitchFamily="34" charset="0"/>
              <a:buNone/>
              <a:defRPr/>
            </a:pPr>
            <a:endParaRPr lang="en-US" sz="1800" dirty="0">
              <a:latin typeface="Arial" panose="020B0604020202020204" pitchFamily="34" charset="0"/>
              <a:cs typeface="Arial" panose="020B0604020202020204" pitchFamily="34" charset="0"/>
            </a:endParaRPr>
          </a:p>
          <a:p>
            <a:pPr lvl="1" algn="just">
              <a:spcBef>
                <a:spcPct val="0"/>
              </a:spcBef>
              <a:buFont typeface="Wingdings" panose="05000000000000000000" pitchFamily="2" charset="2"/>
              <a:buChar char="§"/>
              <a:defRPr/>
            </a:pPr>
            <a:r>
              <a:rPr lang="en-US" sz="1800" dirty="0">
                <a:latin typeface="Arial" panose="020B0604020202020204" pitchFamily="34" charset="0"/>
                <a:cs typeface="Arial" panose="020B0604020202020204" pitchFamily="34" charset="0"/>
              </a:rPr>
              <a:t>The establishment of a Khoe and San Languages epicenter in the Northern Cape, to serve as a central point for the preservation and development of these endangered languages;</a:t>
            </a:r>
          </a:p>
          <a:p>
            <a:pPr lvl="1" algn="just">
              <a:spcBef>
                <a:spcPct val="0"/>
              </a:spcBef>
              <a:buFont typeface="Wingdings" panose="05000000000000000000" pitchFamily="2" charset="2"/>
              <a:buChar char="§"/>
              <a:defRPr/>
            </a:pPr>
            <a:endParaRPr lang="en-US" sz="1800" dirty="0">
              <a:latin typeface="Arial" panose="020B0604020202020204" pitchFamily="34" charset="0"/>
              <a:cs typeface="Arial" panose="020B0604020202020204" pitchFamily="34" charset="0"/>
            </a:endParaRPr>
          </a:p>
          <a:p>
            <a:pPr lvl="1" algn="just">
              <a:spcBef>
                <a:spcPct val="0"/>
              </a:spcBef>
              <a:buFont typeface="Wingdings" panose="05000000000000000000" pitchFamily="2" charset="2"/>
              <a:buChar char="§"/>
              <a:defRPr/>
            </a:pPr>
            <a:r>
              <a:rPr lang="en-US" sz="1800" dirty="0">
                <a:latin typeface="Arial" panose="020B0604020202020204" pitchFamily="34" charset="0"/>
                <a:cs typeface="Arial" panose="020B0604020202020204" pitchFamily="34" charset="0"/>
              </a:rPr>
              <a:t>The development of a South African Adaptation of Nama Orthography Rules from the Namibian Nama Orthography Rules;</a:t>
            </a:r>
          </a:p>
          <a:p>
            <a:pPr marL="457200" lvl="1" indent="0" algn="just">
              <a:spcBef>
                <a:spcPct val="0"/>
              </a:spcBef>
              <a:buFont typeface="Arial" panose="020B0604020202020204" pitchFamily="34" charset="0"/>
              <a:buNone/>
              <a:defRPr/>
            </a:pPr>
            <a:endParaRPr lang="en-US" sz="1800" dirty="0">
              <a:latin typeface="Arial" panose="020B0604020202020204" pitchFamily="34" charset="0"/>
              <a:cs typeface="Arial" panose="020B0604020202020204" pitchFamily="34" charset="0"/>
            </a:endParaRPr>
          </a:p>
          <a:p>
            <a:pPr lvl="1" algn="just">
              <a:spcBef>
                <a:spcPct val="0"/>
              </a:spcBef>
              <a:buFont typeface="Wingdings" panose="05000000000000000000" pitchFamily="2" charset="2"/>
              <a:buChar char="§"/>
              <a:defRPr/>
            </a:pPr>
            <a:r>
              <a:rPr lang="en-US" sz="1800" dirty="0">
                <a:latin typeface="Arial" panose="020B0604020202020204" pitchFamily="34" charset="0"/>
                <a:cs typeface="Arial" panose="020B0604020202020204" pitchFamily="34" charset="0"/>
              </a:rPr>
              <a:t>The officialisation of the South African Sign Language, and a nationwide awareness campaign on the South African Sign Language Charter.</a:t>
            </a:r>
            <a:endParaRPr lang="en-ZA" sz="1800" dirty="0">
              <a:latin typeface="Arial" panose="020B0604020202020204" pitchFamily="34" charset="0"/>
              <a:cs typeface="Arial" panose="020B0604020202020204" pitchFamily="34" charset="0"/>
            </a:endParaRPr>
          </a:p>
          <a:p>
            <a:pPr>
              <a:defRPr/>
            </a:pPr>
            <a:endParaRPr lang="en-ZA" altLang="en-US" sz="1800" dirty="0">
              <a:ea typeface="ＭＳ Ｐゴシック" pitchFamily="34" charset="-128"/>
            </a:endParaRPr>
          </a:p>
        </p:txBody>
      </p:sp>
      <p:pic>
        <p:nvPicPr>
          <p:cNvPr id="13316" name="Picture 5">
            <a:extLst>
              <a:ext uri="{FF2B5EF4-FFF2-40B4-BE49-F238E27FC236}">
                <a16:creationId xmlns:a16="http://schemas.microsoft.com/office/drawing/2014/main" id="{E9DB1BD3-6B19-414E-A047-CACA1DFA65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78848D88-1EB2-4791-AA1F-87F88A0DAB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Slide Number Placeholder 1">
            <a:extLst>
              <a:ext uri="{FF2B5EF4-FFF2-40B4-BE49-F238E27FC236}">
                <a16:creationId xmlns:a16="http://schemas.microsoft.com/office/drawing/2014/main" id="{D3175074-3536-4830-9F3B-6C3E7AD231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A1ACB0F-D2A1-42F4-9D21-E94BEDF9F733}" type="slidenum">
              <a:rPr lang="en-US" altLang="en-US" sz="1200" smtClean="0">
                <a:solidFill>
                  <a:srgbClr val="898989"/>
                </a:solidFill>
                <a:latin typeface="Arial" panose="020B0604020202020204" pitchFamily="34" charset="0"/>
              </a:rPr>
              <a:pPr>
                <a:spcBef>
                  <a:spcPct val="0"/>
                </a:spcBef>
                <a:buFontTx/>
                <a:buNone/>
              </a:pPr>
              <a:t>10</a:t>
            </a:fld>
            <a:endParaRPr lang="en-US" altLang="en-US" sz="1200">
              <a:solidFill>
                <a:srgbClr val="898989"/>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8C68DB4-B08F-4019-9E6E-D76D03374D2A}"/>
              </a:ext>
            </a:extLst>
          </p:cNvPr>
          <p:cNvSpPr>
            <a:spLocks noGrp="1"/>
          </p:cNvSpPr>
          <p:nvPr>
            <p:ph type="title"/>
          </p:nvPr>
        </p:nvSpPr>
        <p:spPr>
          <a:xfrm>
            <a:off x="457200" y="136525"/>
            <a:ext cx="8229600" cy="687388"/>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Chief Executive Officer Overview</a:t>
            </a:r>
          </a:p>
        </p:txBody>
      </p:sp>
      <p:sp>
        <p:nvSpPr>
          <p:cNvPr id="14339" name="Content Placeholder 1">
            <a:extLst>
              <a:ext uri="{FF2B5EF4-FFF2-40B4-BE49-F238E27FC236}">
                <a16:creationId xmlns:a16="http://schemas.microsoft.com/office/drawing/2014/main" id="{6E5F5A9E-A836-4B64-9A0E-DB9AE26FDA53}"/>
              </a:ext>
            </a:extLst>
          </p:cNvPr>
          <p:cNvSpPr>
            <a:spLocks noGrp="1"/>
          </p:cNvSpPr>
          <p:nvPr>
            <p:ph idx="1"/>
          </p:nvPr>
        </p:nvSpPr>
        <p:spPr>
          <a:xfrm>
            <a:off x="179388" y="892175"/>
            <a:ext cx="8785225" cy="5327650"/>
          </a:xfrm>
        </p:spPr>
        <p:txBody>
          <a:bodyPr/>
          <a:lstStyle/>
          <a:p>
            <a:pPr algn="just">
              <a:buFont typeface="Wingdings" panose="05000000000000000000" pitchFamily="2" charset="2"/>
              <a:buChar char="q"/>
            </a:pPr>
            <a:r>
              <a:rPr lang="en-ZA" altLang="en-US" sz="1800">
                <a:latin typeface="Arial" panose="020B0604020202020204" pitchFamily="34" charset="0"/>
                <a:ea typeface="ＭＳ Ｐゴシック" panose="020B0600070205080204" pitchFamily="34" charset="-128"/>
                <a:cs typeface="Arial" panose="020B0604020202020204" pitchFamily="34" charset="0"/>
              </a:rPr>
              <a:t>Our preliminary assessment of the core business programme revealed that, more than 95% of the targets will be adversely affected by the Covid-19. In trying to mitigate this challenge, all activities set to realise the quarterly targets were reconfigured. While most of the activities were initially contact-based, we shall be exploring some other creative digital ways of delivering on the mandate. </a:t>
            </a:r>
          </a:p>
          <a:p>
            <a:pPr algn="just">
              <a:buFont typeface="Wingdings" panose="05000000000000000000" pitchFamily="2" charset="2"/>
              <a:buChar char="q"/>
            </a:pPr>
            <a:r>
              <a:rPr lang="en-ZA" altLang="en-US" sz="1800">
                <a:latin typeface="Arial" panose="020B0604020202020204" pitchFamily="34" charset="0"/>
                <a:ea typeface="ＭＳ Ｐゴシック" panose="020B0600070205080204" pitchFamily="34" charset="-128"/>
                <a:cs typeface="Arial" panose="020B0604020202020204" pitchFamily="34" charset="0"/>
              </a:rPr>
              <a:t>This will involve among others the following:</a:t>
            </a:r>
          </a:p>
          <a:p>
            <a:pPr lvl="1" algn="just">
              <a:buFont typeface="Wingdings" panose="05000000000000000000" pitchFamily="2" charset="2"/>
              <a:buChar char="§"/>
            </a:pPr>
            <a:r>
              <a:rPr lang="en-ZA" altLang="en-US" sz="1800">
                <a:latin typeface="Arial" panose="020B0604020202020204" pitchFamily="34" charset="0"/>
                <a:ea typeface="ＭＳ Ｐゴシック" panose="020B0600070205080204" pitchFamily="34" charset="-128"/>
                <a:cs typeface="Arial" panose="020B0604020202020204" pitchFamily="34" charset="0"/>
              </a:rPr>
              <a:t>Holding meetings virtually where physical interaction is not required</a:t>
            </a:r>
          </a:p>
          <a:p>
            <a:pPr lvl="1" algn="just">
              <a:buFont typeface="Wingdings" panose="05000000000000000000" pitchFamily="2" charset="2"/>
              <a:buChar char="§"/>
            </a:pPr>
            <a:r>
              <a:rPr lang="en-ZA" altLang="en-US" sz="1800">
                <a:latin typeface="Arial" panose="020B0604020202020204" pitchFamily="34" charset="0"/>
                <a:ea typeface="ＭＳ Ｐゴシック" panose="020B0600070205080204" pitchFamily="34" charset="-128"/>
                <a:cs typeface="Arial" panose="020B0604020202020204" pitchFamily="34" charset="0"/>
              </a:rPr>
              <a:t>The electronic round robin sharing of documents</a:t>
            </a:r>
          </a:p>
          <a:p>
            <a:pPr lvl="1" algn="just">
              <a:buFont typeface="Wingdings" panose="05000000000000000000" pitchFamily="2" charset="2"/>
              <a:buChar char="§"/>
            </a:pPr>
            <a:r>
              <a:rPr lang="en-ZA" altLang="en-US" sz="1800">
                <a:latin typeface="Arial" panose="020B0604020202020204" pitchFamily="34" charset="0"/>
                <a:ea typeface="ＭＳ Ｐゴシック" panose="020B0600070205080204" pitchFamily="34" charset="-128"/>
                <a:cs typeface="Arial" panose="020B0604020202020204" pitchFamily="34" charset="0"/>
              </a:rPr>
              <a:t>Exploring social platforms and community radio stations as an alternative mode of delivery and linguistic communities outreach</a:t>
            </a:r>
          </a:p>
          <a:p>
            <a:pPr lvl="1" algn="just">
              <a:buFont typeface="Wingdings" panose="05000000000000000000" pitchFamily="2" charset="2"/>
              <a:buChar char="§"/>
            </a:pPr>
            <a:r>
              <a:rPr lang="en-ZA" altLang="en-US" sz="1800">
                <a:latin typeface="Arial" panose="020B0604020202020204" pitchFamily="34" charset="0"/>
                <a:ea typeface="ＭＳ Ｐゴシック" panose="020B0600070205080204" pitchFamily="34" charset="-128"/>
                <a:cs typeface="Arial" panose="020B0604020202020204" pitchFamily="34" charset="0"/>
              </a:rPr>
              <a:t>Articles for publishing online and through both electronic and print media</a:t>
            </a:r>
          </a:p>
          <a:p>
            <a:pPr lvl="1" algn="just">
              <a:buFont typeface="Wingdings" panose="05000000000000000000" pitchFamily="2" charset="2"/>
              <a:buChar char="§"/>
            </a:pPr>
            <a:r>
              <a:rPr lang="en-ZA" altLang="en-US" sz="1800">
                <a:latin typeface="Arial" panose="020B0604020202020204" pitchFamily="34" charset="0"/>
                <a:ea typeface="ＭＳ Ｐゴシック" panose="020B0600070205080204" pitchFamily="34" charset="-128"/>
                <a:cs typeface="Arial" panose="020B0604020202020204" pitchFamily="34" charset="0"/>
              </a:rPr>
              <a:t>Online workshops</a:t>
            </a:r>
          </a:p>
          <a:p>
            <a:pPr lvl="1" algn="just">
              <a:buFont typeface="Wingdings" panose="05000000000000000000" pitchFamily="2" charset="2"/>
              <a:buChar char="§"/>
            </a:pPr>
            <a:r>
              <a:rPr lang="en-ZA" altLang="en-US" sz="1800">
                <a:latin typeface="Arial" panose="020B0604020202020204" pitchFamily="34" charset="0"/>
                <a:ea typeface="ＭＳ Ｐゴシック" panose="020B0600070205080204" pitchFamily="34" charset="-128"/>
                <a:cs typeface="Arial" panose="020B0604020202020204" pitchFamily="34" charset="0"/>
              </a:rPr>
              <a:t>Resourcing the members of PanSALB structures and staff members to enable delivering remotely</a:t>
            </a:r>
          </a:p>
          <a:p>
            <a:pPr lvl="1" algn="just">
              <a:buFont typeface="Wingdings" panose="05000000000000000000" pitchFamily="2" charset="2"/>
              <a:buChar char="§"/>
            </a:pPr>
            <a:r>
              <a:rPr lang="en-ZA" altLang="en-US" sz="1800">
                <a:latin typeface="Arial" panose="020B0604020202020204" pitchFamily="34" charset="0"/>
                <a:ea typeface="ＭＳ Ｐゴシック" panose="020B0600070205080204" pitchFamily="34" charset="-128"/>
                <a:cs typeface="Arial" panose="020B0604020202020204" pitchFamily="34" charset="0"/>
              </a:rPr>
              <a:t>Provide technical support to address the Covid-19 related challenges through provision of multilingual services (e.g. providing translation and SASL interpreting)</a:t>
            </a:r>
          </a:p>
          <a:p>
            <a:pPr algn="just"/>
            <a:endParaRPr lang="en-ZA" altLang="en-US" sz="1500">
              <a:latin typeface="Arial" panose="020B0604020202020204" pitchFamily="34" charset="0"/>
              <a:ea typeface="ＭＳ Ｐゴシック" panose="020B0600070205080204" pitchFamily="34" charset="-128"/>
              <a:cs typeface="Arial" panose="020B0604020202020204" pitchFamily="34" charset="0"/>
            </a:endParaRPr>
          </a:p>
        </p:txBody>
      </p:sp>
      <p:pic>
        <p:nvPicPr>
          <p:cNvPr id="14340" name="Picture 5">
            <a:extLst>
              <a:ext uri="{FF2B5EF4-FFF2-40B4-BE49-F238E27FC236}">
                <a16:creationId xmlns:a16="http://schemas.microsoft.com/office/drawing/2014/main" id="{7792C361-671E-485F-8564-6D0B96096E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a:extLst>
              <a:ext uri="{FF2B5EF4-FFF2-40B4-BE49-F238E27FC236}">
                <a16:creationId xmlns:a16="http://schemas.microsoft.com/office/drawing/2014/main" id="{FF499A16-D10E-4FCB-B5E6-FF42CF9418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3188"/>
            <a:ext cx="2252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Slide Number Placeholder 1">
            <a:extLst>
              <a:ext uri="{FF2B5EF4-FFF2-40B4-BE49-F238E27FC236}">
                <a16:creationId xmlns:a16="http://schemas.microsoft.com/office/drawing/2014/main" id="{735FB7D0-5429-4187-9563-8E3BAA74F1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D4136FF-1218-4FDF-AA11-7BF00032C4A7}" type="slidenum">
              <a:rPr lang="en-US" altLang="en-US" sz="1200" smtClean="0">
                <a:solidFill>
                  <a:srgbClr val="898989"/>
                </a:solidFill>
                <a:latin typeface="Arial" panose="020B0604020202020204" pitchFamily="34" charset="0"/>
              </a:rPr>
              <a:pPr>
                <a:spcBef>
                  <a:spcPct val="0"/>
                </a:spcBef>
                <a:buFontTx/>
                <a:buNone/>
              </a:pPr>
              <a:t>11</a:t>
            </a:fld>
            <a:endParaRPr lang="en-US" altLang="en-US" sz="1200">
              <a:solidFill>
                <a:srgbClr val="898989"/>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698B729-0A56-44B3-A225-A5DB851CE206}"/>
              </a:ext>
            </a:extLst>
          </p:cNvPr>
          <p:cNvSpPr>
            <a:spLocks noGrp="1"/>
          </p:cNvSpPr>
          <p:nvPr>
            <p:ph type="title"/>
          </p:nvPr>
        </p:nvSpPr>
        <p:spPr>
          <a:xfrm>
            <a:off x="457200" y="115888"/>
            <a:ext cx="8229600" cy="9207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Chief Executive Officer Overview</a:t>
            </a:r>
          </a:p>
        </p:txBody>
      </p:sp>
      <p:sp>
        <p:nvSpPr>
          <p:cNvPr id="12291" name="Content Placeholder 1">
            <a:extLst>
              <a:ext uri="{FF2B5EF4-FFF2-40B4-BE49-F238E27FC236}">
                <a16:creationId xmlns:a16="http://schemas.microsoft.com/office/drawing/2014/main" id="{0862DB1A-1C9E-4717-8BCE-4030B76B5047}"/>
              </a:ext>
            </a:extLst>
          </p:cNvPr>
          <p:cNvSpPr>
            <a:spLocks noGrp="1"/>
          </p:cNvSpPr>
          <p:nvPr>
            <p:ph idx="1"/>
          </p:nvPr>
        </p:nvSpPr>
        <p:spPr>
          <a:xfrm>
            <a:off x="395288" y="1196975"/>
            <a:ext cx="8229600" cy="4837113"/>
          </a:xfrm>
        </p:spPr>
        <p:txBody>
          <a:bodyPr/>
          <a:lstStyle/>
          <a:p>
            <a:pPr algn="jus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Through various structures of the institution such as the National Language Bodies and the National Lexicography Units, continue to ensure adequate research and development of all the official languages, including Khoi, Nama and San languages, and the South African Sign Language.</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Provincial Language Committees to continue providing advice on language policy, legislation, and monitor implementation and the observance</a:t>
            </a:r>
            <a:r>
              <a:rPr lang="en-ZA"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of linguistic human rights.</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As part of a continued discourse on multilingualism in Africa, PanSALB will continue to commemorate significant language days such as Mother Language Day (Language Activism Month), Africa Month, Heritage Month, and other related activities to raise critical language awareness issues affecting education, culture and heritage, economic development and scholarships. </a:t>
            </a:r>
          </a:p>
          <a:p>
            <a:pPr algn="just">
              <a:buFont typeface="Wingdings" panose="05000000000000000000" pitchFamily="2" charset="2"/>
              <a:buChar char="q"/>
              <a:defRPr/>
            </a:pPr>
            <a:endParaRPr lang="en-US" sz="1800" dirty="0">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endParaRPr lang="en-ZA" sz="1800" dirty="0">
              <a:latin typeface="Arial" panose="020B0604020202020204" pitchFamily="34" charset="0"/>
              <a:cs typeface="Arial" panose="020B0604020202020204" pitchFamily="34" charset="0"/>
            </a:endParaRPr>
          </a:p>
          <a:p>
            <a:pPr>
              <a:defRPr/>
            </a:pPr>
            <a:endParaRPr lang="en-ZA" altLang="en-US" sz="1500" dirty="0">
              <a:ea typeface="ＭＳ Ｐゴシック" pitchFamily="34" charset="-128"/>
            </a:endParaRPr>
          </a:p>
        </p:txBody>
      </p:sp>
      <p:pic>
        <p:nvPicPr>
          <p:cNvPr id="15364" name="Picture 5">
            <a:extLst>
              <a:ext uri="{FF2B5EF4-FFF2-40B4-BE49-F238E27FC236}">
                <a16:creationId xmlns:a16="http://schemas.microsoft.com/office/drawing/2014/main" id="{2ED8A909-13E5-4298-97D0-C3213E5B8A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a:extLst>
              <a:ext uri="{FF2B5EF4-FFF2-40B4-BE49-F238E27FC236}">
                <a16:creationId xmlns:a16="http://schemas.microsoft.com/office/drawing/2014/main" id="{DA79971B-AF2D-470B-B2E7-4C545D3B1C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Slide Number Placeholder 1">
            <a:extLst>
              <a:ext uri="{FF2B5EF4-FFF2-40B4-BE49-F238E27FC236}">
                <a16:creationId xmlns:a16="http://schemas.microsoft.com/office/drawing/2014/main" id="{32CC0D87-42CB-4A67-AF8D-8E32EFA39A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94EADEC-6BF0-4347-8933-E55DB96CD22E}" type="slidenum">
              <a:rPr lang="en-US" altLang="en-US" sz="1200" smtClean="0">
                <a:solidFill>
                  <a:srgbClr val="898989"/>
                </a:solidFill>
                <a:latin typeface="Arial" panose="020B0604020202020204" pitchFamily="34" charset="0"/>
              </a:rPr>
              <a:pPr>
                <a:spcBef>
                  <a:spcPct val="0"/>
                </a:spcBef>
                <a:buFontTx/>
                <a:buNone/>
              </a:pPr>
              <a:t>12</a:t>
            </a:fld>
            <a:endParaRPr lang="en-US" altLang="en-US"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83F8888-0A5B-4716-8FE0-A06919645849}"/>
              </a:ext>
            </a:extLst>
          </p:cNvPr>
          <p:cNvSpPr>
            <a:spLocks noGrp="1"/>
          </p:cNvSpPr>
          <p:nvPr>
            <p:ph type="title"/>
          </p:nvPr>
        </p:nvSpPr>
        <p:spPr>
          <a:xfrm>
            <a:off x="457200" y="136525"/>
            <a:ext cx="8229600" cy="900113"/>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Chief Executive Officer Overview</a:t>
            </a:r>
          </a:p>
        </p:txBody>
      </p:sp>
      <p:sp>
        <p:nvSpPr>
          <p:cNvPr id="16387" name="Content Placeholder 1">
            <a:extLst>
              <a:ext uri="{FF2B5EF4-FFF2-40B4-BE49-F238E27FC236}">
                <a16:creationId xmlns:a16="http://schemas.microsoft.com/office/drawing/2014/main" id="{484091E3-21A9-4417-983D-34B1A4C8252F}"/>
              </a:ext>
            </a:extLst>
          </p:cNvPr>
          <p:cNvSpPr>
            <a:spLocks noGrp="1"/>
          </p:cNvSpPr>
          <p:nvPr>
            <p:ph idx="1"/>
          </p:nvPr>
        </p:nvSpPr>
        <p:spPr>
          <a:xfrm>
            <a:off x="395288" y="1131888"/>
            <a:ext cx="8229600" cy="4902200"/>
          </a:xfrm>
        </p:spPr>
        <p:txBody>
          <a:bodyPr/>
          <a:lstStyle/>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In conclusion, with its various structures and expertise, PanSALB is well positioned to champion the development and promotion of the equitable use of all our official languages and other languages such as Khoi, San, Nama and South African Sign Language.  </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It  is  our conviction that the languages of a nation are on the same level as all other natural resource s, and as such, should be  harnessed  and developed for the overall benefit of the nation and the continent as a whole.</a:t>
            </a:r>
          </a:p>
          <a:p>
            <a:pPr algn="just">
              <a:buFont typeface="Wingdings" panose="05000000000000000000" pitchFamily="2" charset="2"/>
              <a:buChar char="q"/>
            </a:pPr>
            <a:endParaRPr lang="en-ZA"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PanSALB commends the leadership and support from the Hon. Minister Nathi Mthethwa, Hon. Deputy Minister, Nocawe Mafu, Speaker of the National Assembly Hon. T R Modise and Deputy Speaker Hon. S L Tsenoli.</a:t>
            </a:r>
            <a:endParaRPr lang="en-ZA" altLang="en-US" sz="1800">
              <a:latin typeface="Arial" panose="020B0604020202020204" pitchFamily="34" charset="0"/>
              <a:ea typeface="ＭＳ Ｐゴシック" panose="020B0600070205080204" pitchFamily="34" charset="-128"/>
              <a:cs typeface="Arial" panose="020B0604020202020204" pitchFamily="34" charset="0"/>
            </a:endParaRPr>
          </a:p>
        </p:txBody>
      </p:sp>
      <p:pic>
        <p:nvPicPr>
          <p:cNvPr id="16388" name="Picture 5">
            <a:extLst>
              <a:ext uri="{FF2B5EF4-FFF2-40B4-BE49-F238E27FC236}">
                <a16:creationId xmlns:a16="http://schemas.microsoft.com/office/drawing/2014/main" id="{171CD005-FDC9-486F-81EE-9368BC585F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a:extLst>
              <a:ext uri="{FF2B5EF4-FFF2-40B4-BE49-F238E27FC236}">
                <a16:creationId xmlns:a16="http://schemas.microsoft.com/office/drawing/2014/main" id="{F9FE248B-9AE8-4542-9E77-2C3C396BA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Slide Number Placeholder 1">
            <a:extLst>
              <a:ext uri="{FF2B5EF4-FFF2-40B4-BE49-F238E27FC236}">
                <a16:creationId xmlns:a16="http://schemas.microsoft.com/office/drawing/2014/main" id="{9B098227-CA56-443D-86E7-1FA2C24A31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CD9380F-ABFB-45F5-B390-F3C82FB35B99}" type="slidenum">
              <a:rPr lang="en-US" altLang="en-US" sz="1200" smtClean="0">
                <a:solidFill>
                  <a:srgbClr val="898989"/>
                </a:solidFill>
                <a:latin typeface="Arial" panose="020B0604020202020204" pitchFamily="34" charset="0"/>
              </a:rPr>
              <a:pPr>
                <a:spcBef>
                  <a:spcPct val="0"/>
                </a:spcBef>
                <a:buFontTx/>
                <a:buNone/>
              </a:pPr>
              <a:t>13</a:t>
            </a:fld>
            <a:endParaRPr lang="en-US" altLang="en-US"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8A4E7F5-39FB-4077-83FF-04D0996C0F22}"/>
              </a:ext>
            </a:extLst>
          </p:cNvPr>
          <p:cNvSpPr>
            <a:spLocks noGrp="1"/>
          </p:cNvSpPr>
          <p:nvPr>
            <p:ph type="title"/>
          </p:nvPr>
        </p:nvSpPr>
        <p:spPr>
          <a:xfrm>
            <a:off x="457200" y="136525"/>
            <a:ext cx="8383588" cy="6286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Chief Executive Officer Overview</a:t>
            </a:r>
          </a:p>
        </p:txBody>
      </p:sp>
      <p:sp>
        <p:nvSpPr>
          <p:cNvPr id="17411" name="Content Placeholder 1">
            <a:extLst>
              <a:ext uri="{FF2B5EF4-FFF2-40B4-BE49-F238E27FC236}">
                <a16:creationId xmlns:a16="http://schemas.microsoft.com/office/drawing/2014/main" id="{D19FAC3D-DBA8-48F6-B916-410C6DF8DAE8}"/>
              </a:ext>
            </a:extLst>
          </p:cNvPr>
          <p:cNvSpPr>
            <a:spLocks noGrp="1"/>
          </p:cNvSpPr>
          <p:nvPr>
            <p:ph idx="1"/>
          </p:nvPr>
        </p:nvSpPr>
        <p:spPr>
          <a:xfrm>
            <a:off x="457200" y="1196975"/>
            <a:ext cx="8383588" cy="4837113"/>
          </a:xfrm>
        </p:spPr>
        <p:txBody>
          <a:bodyPr/>
          <a:lstStyle/>
          <a:p>
            <a:pPr algn="just">
              <a:buFont typeface="Wingdings" panose="05000000000000000000" pitchFamily="2" charset="2"/>
              <a:buChar char="q"/>
            </a:pPr>
            <a:r>
              <a:rPr lang="en-ZA" altLang="en-US" sz="1800" b="1" dirty="0">
                <a:latin typeface="Arial" panose="020B0604020202020204" pitchFamily="34" charset="0"/>
                <a:ea typeface="ＭＳ Ｐゴシック" panose="020B0600070205080204" pitchFamily="34" charset="-128"/>
                <a:cs typeface="Arial" panose="020B0604020202020204" pitchFamily="34" charset="0"/>
              </a:rPr>
              <a:t>Programme 1:</a:t>
            </a:r>
            <a:r>
              <a:rPr lang="en-ZA" altLang="en-US" sz="1800" dirty="0">
                <a:latin typeface="Arial" panose="020B0604020202020204" pitchFamily="34" charset="0"/>
                <a:ea typeface="ＭＳ Ｐゴシック" panose="020B0600070205080204" pitchFamily="34" charset="-128"/>
                <a:cs typeface="Arial" panose="020B0604020202020204" pitchFamily="34" charset="0"/>
              </a:rPr>
              <a:t> Administration  and institutional Support’s indicators and targets will be achieved as planned in the Annual Performance Plan (APP) for 2020/21. The Covid-19 pandemic will not affect directly the achievement of the APP targets, however they may affect the operations of the institution. </a:t>
            </a:r>
          </a:p>
          <a:p>
            <a:pPr algn="just">
              <a:buFont typeface="Wingdings" panose="05000000000000000000" pitchFamily="2" charset="2"/>
              <a:buChar char="q"/>
            </a:pP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The interventions put in place will be to explore technology and digitisation. The meetings and workshops planned will be conducted virtually. Recording of presentation and reading material will be used online. Some of the indicators and targets will be delayed and achieved in the quarter 2,quarter 3 and quarter 4. Activities such as advertisements of post and interviews will be done online. </a:t>
            </a:r>
          </a:p>
          <a:p>
            <a:pPr algn="just">
              <a:buFont typeface="Wingdings" panose="05000000000000000000" pitchFamily="2" charset="2"/>
              <a:buChar char="q"/>
            </a:pP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endParaRPr lang="en-ZA" altLang="en-US" sz="15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17412" name="Picture 5">
            <a:extLst>
              <a:ext uri="{FF2B5EF4-FFF2-40B4-BE49-F238E27FC236}">
                <a16:creationId xmlns:a16="http://schemas.microsoft.com/office/drawing/2014/main" id="{FFA709F7-B685-4507-B19A-1DC9492D7D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a:extLst>
              <a:ext uri="{FF2B5EF4-FFF2-40B4-BE49-F238E27FC236}">
                <a16:creationId xmlns:a16="http://schemas.microsoft.com/office/drawing/2014/main" id="{5A5637C8-6C45-416B-BEB9-43E4EFA757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Slide Number Placeholder 1">
            <a:extLst>
              <a:ext uri="{FF2B5EF4-FFF2-40B4-BE49-F238E27FC236}">
                <a16:creationId xmlns:a16="http://schemas.microsoft.com/office/drawing/2014/main" id="{BD3316E4-16BA-46B7-9B7E-CCCADF0C77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170DD9D-47DF-49B4-A118-84ECF727BE28}" type="slidenum">
              <a:rPr lang="en-US" altLang="en-US" sz="1200" smtClean="0">
                <a:solidFill>
                  <a:srgbClr val="898989"/>
                </a:solidFill>
                <a:latin typeface="Arial" panose="020B0604020202020204" pitchFamily="34" charset="0"/>
              </a:rPr>
              <a:pPr>
                <a:spcBef>
                  <a:spcPct val="0"/>
                </a:spcBef>
                <a:buFontTx/>
                <a:buNone/>
              </a:pPr>
              <a:t>14</a:t>
            </a:fld>
            <a:endParaRPr lang="en-US" altLang="en-US" sz="1200">
              <a:solidFill>
                <a:srgbClr val="898989"/>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B0A0A4E-685D-4C7E-8FB9-A3A739C6F15C}"/>
              </a:ext>
            </a:extLst>
          </p:cNvPr>
          <p:cNvSpPr>
            <a:spLocks noGrp="1"/>
          </p:cNvSpPr>
          <p:nvPr>
            <p:ph type="title"/>
          </p:nvPr>
        </p:nvSpPr>
        <p:spPr>
          <a:xfrm>
            <a:off x="457200" y="136525"/>
            <a:ext cx="8383588" cy="6286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Chief Executive Officer Overview</a:t>
            </a:r>
          </a:p>
        </p:txBody>
      </p:sp>
      <p:sp>
        <p:nvSpPr>
          <p:cNvPr id="14339" name="Content Placeholder 1">
            <a:extLst>
              <a:ext uri="{FF2B5EF4-FFF2-40B4-BE49-F238E27FC236}">
                <a16:creationId xmlns:a16="http://schemas.microsoft.com/office/drawing/2014/main" id="{20E7296C-1CD3-4D18-9A89-84471EC8E90C}"/>
              </a:ext>
            </a:extLst>
          </p:cNvPr>
          <p:cNvSpPr>
            <a:spLocks noGrp="1"/>
          </p:cNvSpPr>
          <p:nvPr>
            <p:ph idx="1"/>
          </p:nvPr>
        </p:nvSpPr>
        <p:spPr>
          <a:xfrm>
            <a:off x="457200" y="1131888"/>
            <a:ext cx="8229600" cy="4675187"/>
          </a:xfrm>
        </p:spPr>
        <p:txBody>
          <a:bodyPr/>
          <a:lstStyle/>
          <a:p>
            <a:pPr marL="0" indent="0" algn="just">
              <a:buFont typeface="Arial" panose="020B0604020202020204" pitchFamily="34" charset="0"/>
              <a:buNone/>
              <a:defRPr/>
            </a:pPr>
            <a:endParaRPr lang="en-ZA" altLang="en-US" sz="14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Board Members, Executive, Staff and Chairpersons of structures and members of the structures such as NLUs, NLBs and PLCs will be provided with data and tools of trade. The legislative submissions of Annual Financial Statement and Annual Report will depend on the extension of submission date by the Department of Sports, Arts and Culture and National Treasury. There will be delays with the AGSA auditing for financial year 2019/20. </a:t>
            </a:r>
          </a:p>
          <a:p>
            <a:pPr algn="just">
              <a:buFont typeface="Wingdings" panose="05000000000000000000" pitchFamily="2" charset="2"/>
              <a:buChar char="q"/>
              <a:defRPr/>
            </a:pP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Payments of invoices will be made within 30 days as required by the National Treasury Regulations. </a:t>
            </a:r>
          </a:p>
          <a:p>
            <a:pPr algn="just">
              <a:defRPr/>
            </a:pPr>
            <a:endParaRPr lang="en-ZA" altLang="en-US" sz="15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18436" name="Picture 5">
            <a:extLst>
              <a:ext uri="{FF2B5EF4-FFF2-40B4-BE49-F238E27FC236}">
                <a16:creationId xmlns:a16="http://schemas.microsoft.com/office/drawing/2014/main" id="{63AD3057-8D3D-4E24-814F-25E27E6277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a:extLst>
              <a:ext uri="{FF2B5EF4-FFF2-40B4-BE49-F238E27FC236}">
                <a16:creationId xmlns:a16="http://schemas.microsoft.com/office/drawing/2014/main" id="{473A254F-7612-4735-9D45-FFC7E5DEAB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Slide Number Placeholder 1">
            <a:extLst>
              <a:ext uri="{FF2B5EF4-FFF2-40B4-BE49-F238E27FC236}">
                <a16:creationId xmlns:a16="http://schemas.microsoft.com/office/drawing/2014/main" id="{716B47A9-ED60-4D03-A3B8-42B83EE435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515F595-4309-43CD-9447-0092D12DC52E}" type="slidenum">
              <a:rPr lang="en-US" altLang="en-US" sz="1200" smtClean="0">
                <a:solidFill>
                  <a:srgbClr val="898989"/>
                </a:solidFill>
                <a:latin typeface="Arial" panose="020B0604020202020204" pitchFamily="34" charset="0"/>
              </a:rPr>
              <a:pPr>
                <a:spcBef>
                  <a:spcPct val="0"/>
                </a:spcBef>
                <a:buFontTx/>
                <a:buNone/>
              </a:pPr>
              <a:t>15</a:t>
            </a:fld>
            <a:endParaRPr lang="en-US" altLang="en-US" sz="1200">
              <a:solidFill>
                <a:srgbClr val="898989"/>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F24B6B4-6023-48E9-BC9D-A2A3D04C3D29}"/>
              </a:ext>
            </a:extLst>
          </p:cNvPr>
          <p:cNvSpPr>
            <a:spLocks noGrp="1"/>
          </p:cNvSpPr>
          <p:nvPr>
            <p:ph type="title"/>
          </p:nvPr>
        </p:nvSpPr>
        <p:spPr>
          <a:xfrm>
            <a:off x="107950" y="136525"/>
            <a:ext cx="8732838" cy="914400"/>
          </a:xfrm>
        </p:spPr>
        <p:txBody>
          <a:bodyPr/>
          <a:lstStyle/>
          <a:p>
            <a:pPr algn="l"/>
            <a:br>
              <a:rPr lang="en-US" altLang="en-US" sz="3000" b="1" dirty="0">
                <a:solidFill>
                  <a:srgbClr val="FBAB18"/>
                </a:solidFill>
                <a:latin typeface="Arial" panose="020B0604020202020204" pitchFamily="34" charset="0"/>
                <a:ea typeface="ＭＳ Ｐゴシック" panose="020B0600070205080204" pitchFamily="34" charset="-128"/>
              </a:rPr>
            </a:br>
            <a:r>
              <a:rPr lang="en-US" altLang="en-US" sz="3000" b="1" dirty="0">
                <a:solidFill>
                  <a:srgbClr val="FBAB18"/>
                </a:solidFill>
                <a:latin typeface="Arial" panose="020B0604020202020204" pitchFamily="34" charset="0"/>
                <a:ea typeface="ＭＳ Ｐゴシック" panose="020B0600070205080204" pitchFamily="34" charset="-128"/>
              </a:rPr>
              <a:t>Revised APP for 2020/21 Due to </a:t>
            </a:r>
            <a:br>
              <a:rPr lang="en-US" altLang="en-US" sz="3000" b="1" dirty="0">
                <a:solidFill>
                  <a:srgbClr val="FBAB18"/>
                </a:solidFill>
                <a:latin typeface="Arial" panose="020B0604020202020204" pitchFamily="34" charset="0"/>
                <a:ea typeface="ＭＳ Ｐゴシック" panose="020B0600070205080204" pitchFamily="34" charset="-128"/>
              </a:rPr>
            </a:br>
            <a:r>
              <a:rPr lang="en-US" altLang="en-US" sz="3000" b="1" dirty="0">
                <a:solidFill>
                  <a:srgbClr val="FBAB18"/>
                </a:solidFill>
                <a:latin typeface="Arial" panose="020B0604020202020204" pitchFamily="34" charset="0"/>
                <a:ea typeface="ＭＳ Ｐゴシック" panose="020B0600070205080204" pitchFamily="34" charset="-128"/>
              </a:rPr>
              <a:t>Budget Cut and Covid-19</a:t>
            </a:r>
            <a:br>
              <a:rPr lang="en-ZA" altLang="en-US" b="1" dirty="0">
                <a:ea typeface="ＭＳ Ｐゴシック" panose="020B0600070205080204" pitchFamily="34" charset="-128"/>
              </a:rPr>
            </a:br>
            <a:endParaRPr lang="en-US" altLang="en-US" sz="3000" b="1" dirty="0">
              <a:solidFill>
                <a:srgbClr val="FBAB18"/>
              </a:solidFill>
              <a:latin typeface="Arial" panose="020B0604020202020204" pitchFamily="34" charset="0"/>
              <a:ea typeface="ＭＳ Ｐゴシック" panose="020B0600070205080204" pitchFamily="34" charset="-128"/>
            </a:endParaRPr>
          </a:p>
        </p:txBody>
      </p:sp>
      <p:sp>
        <p:nvSpPr>
          <p:cNvPr id="14339" name="Content Placeholder 1">
            <a:extLst>
              <a:ext uri="{FF2B5EF4-FFF2-40B4-BE49-F238E27FC236}">
                <a16:creationId xmlns:a16="http://schemas.microsoft.com/office/drawing/2014/main" id="{135238A1-0B04-4856-AA8B-7374A7634EF7}"/>
              </a:ext>
            </a:extLst>
          </p:cNvPr>
          <p:cNvSpPr>
            <a:spLocks noGrp="1"/>
          </p:cNvSpPr>
          <p:nvPr>
            <p:ph idx="1"/>
          </p:nvPr>
        </p:nvSpPr>
        <p:spPr>
          <a:xfrm>
            <a:off x="457200" y="1131888"/>
            <a:ext cx="8229600" cy="4675187"/>
          </a:xfrm>
        </p:spPr>
        <p:txBody>
          <a:bodyPr/>
          <a:lstStyle/>
          <a:p>
            <a:pPr algn="just">
              <a:buFont typeface="Wingdings" panose="05000000000000000000" pitchFamily="2" charset="2"/>
              <a:buChar char="q"/>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Since the beginning of the COVID-19 pandemic, South African debt has increased, 21 cents of every rand in tax goes to previous debts that the country already had. </a:t>
            </a:r>
          </a:p>
          <a:p>
            <a:pPr marL="0" indent="0" algn="just">
              <a:buFont typeface="Arial" panose="020B0604020202020204" pitchFamily="34" charset="0"/>
              <a:buNone/>
              <a:defRPr/>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South Africa's government revised its budget deficit forecast to 14.6 percent of GDP in 2020/21 fiscal year from an earlier estimate of 6.8% in February and compared to 6.3% in 2019. </a:t>
            </a:r>
          </a:p>
          <a:p>
            <a:pPr marL="0" indent="0" algn="just">
              <a:buFont typeface="Arial" panose="020B0604020202020204" pitchFamily="34" charset="0"/>
              <a:buNone/>
              <a:defRPr/>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That would be the largest budget shortfall since the end of apartheid, as the Covid-19 pandemic and related lockdown measures hit severely the country's fragile economy. </a:t>
            </a:r>
          </a:p>
          <a:p>
            <a:pPr marL="0" indent="0" algn="just">
              <a:buFont typeface="Arial" panose="020B0604020202020204" pitchFamily="34" charset="0"/>
              <a:buNone/>
              <a:defRPr/>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Meantime, government debt should jump to 81.8 percent of GDP from 63.5 percent last year, before hitting 87.4 percent in 2023/24.</a:t>
            </a:r>
          </a:p>
          <a:p>
            <a:pPr marL="0" indent="0" algn="just">
              <a:buFont typeface="Arial" panose="020B0604020202020204" pitchFamily="34" charset="0"/>
              <a:buNone/>
              <a:defRPr/>
            </a:pPr>
            <a:endParaRPr lang="en-ZA" altLang="en-US" sz="15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19460" name="Picture 5">
            <a:extLst>
              <a:ext uri="{FF2B5EF4-FFF2-40B4-BE49-F238E27FC236}">
                <a16:creationId xmlns:a16="http://schemas.microsoft.com/office/drawing/2014/main" id="{A5228408-C807-4461-82FE-15E8D58FF8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a:extLst>
              <a:ext uri="{FF2B5EF4-FFF2-40B4-BE49-F238E27FC236}">
                <a16:creationId xmlns:a16="http://schemas.microsoft.com/office/drawing/2014/main" id="{1FF07C5E-4438-419D-AC49-EA5CDE2201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Slide Number Placeholder 1">
            <a:extLst>
              <a:ext uri="{FF2B5EF4-FFF2-40B4-BE49-F238E27FC236}">
                <a16:creationId xmlns:a16="http://schemas.microsoft.com/office/drawing/2014/main" id="{35F06FAE-5FC1-480F-977A-FC157834D1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D68621E-A5E0-4C56-B5C5-65BE73F9B51A}" type="slidenum">
              <a:rPr lang="en-US" altLang="en-US" sz="1200" smtClean="0">
                <a:solidFill>
                  <a:srgbClr val="898989"/>
                </a:solidFill>
                <a:latin typeface="Arial" panose="020B0604020202020204" pitchFamily="34" charset="0"/>
              </a:rPr>
              <a:pPr>
                <a:spcBef>
                  <a:spcPct val="0"/>
                </a:spcBef>
                <a:buFontTx/>
                <a:buNone/>
              </a:pPr>
              <a:t>16</a:t>
            </a:fld>
            <a:endParaRPr lang="en-US" altLang="en-US" sz="1200">
              <a:solidFill>
                <a:srgbClr val="898989"/>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A4967F0-3E61-4181-829A-4B0FB475FCB2}"/>
              </a:ext>
            </a:extLst>
          </p:cNvPr>
          <p:cNvSpPr>
            <a:spLocks noGrp="1"/>
          </p:cNvSpPr>
          <p:nvPr>
            <p:ph type="title"/>
          </p:nvPr>
        </p:nvSpPr>
        <p:spPr>
          <a:xfrm>
            <a:off x="457200" y="136525"/>
            <a:ext cx="8383588" cy="6286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Budget Cut and Covid-19 cont, </a:t>
            </a:r>
          </a:p>
        </p:txBody>
      </p:sp>
      <p:sp>
        <p:nvSpPr>
          <p:cNvPr id="20483" name="Content Placeholder 1">
            <a:extLst>
              <a:ext uri="{FF2B5EF4-FFF2-40B4-BE49-F238E27FC236}">
                <a16:creationId xmlns:a16="http://schemas.microsoft.com/office/drawing/2014/main" id="{3F6F65C1-B2A5-4501-9824-3994B4F706E4}"/>
              </a:ext>
            </a:extLst>
          </p:cNvPr>
          <p:cNvSpPr>
            <a:spLocks noGrp="1"/>
          </p:cNvSpPr>
          <p:nvPr>
            <p:ph idx="1"/>
          </p:nvPr>
        </p:nvSpPr>
        <p:spPr>
          <a:xfrm>
            <a:off x="457200" y="1111250"/>
            <a:ext cx="8578850" cy="4922837"/>
          </a:xfrm>
        </p:spPr>
        <p:txBody>
          <a:bodyPr/>
          <a:lstStyle/>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In the previous two (2) years departmental budgets have been reduced by R85.7-billion over the medium term by the National Treasury. </a:t>
            </a:r>
          </a:p>
          <a:p>
            <a:pPr algn="just">
              <a:buFont typeface="Wingdings" panose="05000000000000000000" pitchFamily="2" charset="2"/>
              <a:buChar char="q"/>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This translated to a R27.4-billion cut in 2018, R24.7-billion in 2019/20 and R33.0-billion in 2020/21. The cuts would fall on large programmes and transfers to government entities. </a:t>
            </a:r>
          </a:p>
          <a:p>
            <a:pPr algn="just">
              <a:buFont typeface="Wingdings" panose="05000000000000000000" pitchFamily="2" charset="2"/>
              <a:buChar char="q"/>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In the past 3 years the budget of DSAC was also reduced. Since PanSALB is a subsidiary of DSAC and receives its funding from them to promote the Use of Official Languages Act (2012), as one of the Departmental Mandate it was expected that the institution would be affected by the budget adjustment. </a:t>
            </a:r>
          </a:p>
          <a:p>
            <a:pPr algn="just">
              <a:buFont typeface="Wingdings" panose="05000000000000000000" pitchFamily="2" charset="2"/>
              <a:buChar char="q"/>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The budget reduction received by DSAC was below the inflation rate which has been sitting at 4,58% to 2,43% since five (5) years ago. The budget reduction was less than 2% throughout the previous three (3) years.</a:t>
            </a: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endParaRPr lang="en-ZA" altLang="en-US" sz="15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0484" name="Picture 5">
            <a:extLst>
              <a:ext uri="{FF2B5EF4-FFF2-40B4-BE49-F238E27FC236}">
                <a16:creationId xmlns:a16="http://schemas.microsoft.com/office/drawing/2014/main" id="{58CD7966-71CC-436E-8805-0CBBA6288A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a:extLst>
              <a:ext uri="{FF2B5EF4-FFF2-40B4-BE49-F238E27FC236}">
                <a16:creationId xmlns:a16="http://schemas.microsoft.com/office/drawing/2014/main" id="{29959899-4FC6-4F0C-8B69-A9D734A224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1">
            <a:extLst>
              <a:ext uri="{FF2B5EF4-FFF2-40B4-BE49-F238E27FC236}">
                <a16:creationId xmlns:a16="http://schemas.microsoft.com/office/drawing/2014/main" id="{02F2E05E-30C2-4E8F-9549-A47A16F12F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F3495A5-92F2-47BA-949E-BA9CDDA4F6D4}" type="slidenum">
              <a:rPr lang="en-US" altLang="en-US" sz="1200" smtClean="0">
                <a:solidFill>
                  <a:srgbClr val="898989"/>
                </a:solidFill>
                <a:latin typeface="Arial" panose="020B0604020202020204" pitchFamily="34" charset="0"/>
              </a:rPr>
              <a:pPr>
                <a:spcBef>
                  <a:spcPct val="0"/>
                </a:spcBef>
                <a:buFontTx/>
                <a:buNone/>
              </a:pPr>
              <a:t>17</a:t>
            </a:fld>
            <a:endParaRPr lang="en-US" altLang="en-US" sz="1200">
              <a:solidFill>
                <a:srgbClr val="898989"/>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F8BE128-9803-4C4D-B288-B05C4BBFBBEC}"/>
              </a:ext>
            </a:extLst>
          </p:cNvPr>
          <p:cNvSpPr>
            <a:spLocks noGrp="1"/>
          </p:cNvSpPr>
          <p:nvPr>
            <p:ph type="title"/>
          </p:nvPr>
        </p:nvSpPr>
        <p:spPr>
          <a:xfrm>
            <a:off x="457200" y="136525"/>
            <a:ext cx="6346825" cy="858838"/>
          </a:xfrm>
        </p:spPr>
        <p:txBody>
          <a:bodyPr/>
          <a:lstStyle/>
          <a:p>
            <a:pPr algn="l"/>
            <a:r>
              <a:rPr lang="en-US" altLang="en-US" sz="3000" b="1" dirty="0">
                <a:solidFill>
                  <a:srgbClr val="FBAB18"/>
                </a:solidFill>
                <a:latin typeface="Arial" panose="020B0604020202020204" pitchFamily="34" charset="0"/>
                <a:ea typeface="ＭＳ Ｐゴシック" panose="020B0600070205080204" pitchFamily="34" charset="-128"/>
              </a:rPr>
              <a:t>Budget Appropriation and Revision of DSAC</a:t>
            </a:r>
          </a:p>
        </p:txBody>
      </p:sp>
      <p:pic>
        <p:nvPicPr>
          <p:cNvPr id="21507" name="Picture 5">
            <a:extLst>
              <a:ext uri="{FF2B5EF4-FFF2-40B4-BE49-F238E27FC236}">
                <a16:creationId xmlns:a16="http://schemas.microsoft.com/office/drawing/2014/main" id="{DFF02ED3-5ECC-4CE0-9659-F04D264109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a:extLst>
              <a:ext uri="{FF2B5EF4-FFF2-40B4-BE49-F238E27FC236}">
                <a16:creationId xmlns:a16="http://schemas.microsoft.com/office/drawing/2014/main" id="{36BD9860-25BB-448A-8394-F9839B1C94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0"/>
            <a:ext cx="225266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1">
            <a:extLst>
              <a:ext uri="{FF2B5EF4-FFF2-40B4-BE49-F238E27FC236}">
                <a16:creationId xmlns:a16="http://schemas.microsoft.com/office/drawing/2014/main" id="{D33D5D36-4CFC-477B-859C-266CCB0C64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822BA62-4CB3-40DD-9AEF-793FFCDB2A34}" type="slidenum">
              <a:rPr lang="en-US" altLang="en-US" sz="1200" smtClean="0">
                <a:solidFill>
                  <a:srgbClr val="898989"/>
                </a:solidFill>
                <a:latin typeface="Arial" panose="020B0604020202020204" pitchFamily="34" charset="0"/>
              </a:rPr>
              <a:pPr>
                <a:spcBef>
                  <a:spcPct val="0"/>
                </a:spcBef>
                <a:buFontTx/>
                <a:buNone/>
              </a:pPr>
              <a:t>18</a:t>
            </a:fld>
            <a:endParaRPr lang="en-US" altLang="en-US" sz="1200">
              <a:solidFill>
                <a:srgbClr val="898989"/>
              </a:solidFill>
              <a:latin typeface="Arial" panose="020B0604020202020204" pitchFamily="34" charset="0"/>
            </a:endParaRPr>
          </a:p>
        </p:txBody>
      </p:sp>
      <p:pic>
        <p:nvPicPr>
          <p:cNvPr id="3" name="Picture 2">
            <a:extLst>
              <a:ext uri="{FF2B5EF4-FFF2-40B4-BE49-F238E27FC236}">
                <a16:creationId xmlns:a16="http://schemas.microsoft.com/office/drawing/2014/main" id="{EA47B5C7-1A44-4D05-88BE-4D8232934332}"/>
              </a:ext>
            </a:extLst>
          </p:cNvPr>
          <p:cNvPicPr>
            <a:picLocks noChangeAspect="1"/>
          </p:cNvPicPr>
          <p:nvPr/>
        </p:nvPicPr>
        <p:blipFill>
          <a:blip r:embed="rId4"/>
          <a:stretch>
            <a:fillRect/>
          </a:stretch>
        </p:blipFill>
        <p:spPr>
          <a:xfrm>
            <a:off x="641152" y="883566"/>
            <a:ext cx="8147248" cy="4824536"/>
          </a:xfrm>
          <a:prstGeom prst="rect">
            <a:avLst/>
          </a:prstGeom>
        </p:spPr>
      </p:pic>
      <p:pic>
        <p:nvPicPr>
          <p:cNvPr id="5" name="Picture 4">
            <a:extLst>
              <a:ext uri="{FF2B5EF4-FFF2-40B4-BE49-F238E27FC236}">
                <a16:creationId xmlns:a16="http://schemas.microsoft.com/office/drawing/2014/main" id="{E22CACEA-A7A6-493E-B538-0359EA507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0419" y="3209616"/>
            <a:ext cx="360040" cy="858838"/>
          </a:xfrm>
          <a:prstGeom prst="rect">
            <a:avLst/>
          </a:prstGeom>
        </p:spPr>
      </p:pic>
      <p:pic>
        <p:nvPicPr>
          <p:cNvPr id="11" name="Picture 10">
            <a:extLst>
              <a:ext uri="{FF2B5EF4-FFF2-40B4-BE49-F238E27FC236}">
                <a16:creationId xmlns:a16="http://schemas.microsoft.com/office/drawing/2014/main" id="{D0D38BF6-329E-4AFA-90E4-30064582E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1875" y="2670351"/>
            <a:ext cx="289119" cy="1050015"/>
          </a:xfrm>
          <a:prstGeom prst="rect">
            <a:avLst/>
          </a:prstGeom>
        </p:spPr>
      </p:pic>
      <p:pic>
        <p:nvPicPr>
          <p:cNvPr id="13" name="Picture 12">
            <a:extLst>
              <a:ext uri="{FF2B5EF4-FFF2-40B4-BE49-F238E27FC236}">
                <a16:creationId xmlns:a16="http://schemas.microsoft.com/office/drawing/2014/main" id="{4CC2675A-D6D3-4679-BE82-3D77DA3950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4025" y="2350778"/>
            <a:ext cx="351344" cy="858838"/>
          </a:xfrm>
          <a:prstGeom prst="rect">
            <a:avLst/>
          </a:prstGeom>
        </p:spPr>
      </p:pic>
      <p:pic>
        <p:nvPicPr>
          <p:cNvPr id="17" name="Picture 16">
            <a:extLst>
              <a:ext uri="{FF2B5EF4-FFF2-40B4-BE49-F238E27FC236}">
                <a16:creationId xmlns:a16="http://schemas.microsoft.com/office/drawing/2014/main" id="{27A43F06-2FE7-4D4F-8E55-5CDB35578A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9752" y="3429000"/>
            <a:ext cx="318748" cy="779161"/>
          </a:xfrm>
          <a:prstGeom prst="rect">
            <a:avLst/>
          </a:prstGeom>
        </p:spPr>
      </p:pic>
      <p:pic>
        <p:nvPicPr>
          <p:cNvPr id="19" name="Picture 18">
            <a:extLst>
              <a:ext uri="{FF2B5EF4-FFF2-40B4-BE49-F238E27FC236}">
                <a16:creationId xmlns:a16="http://schemas.microsoft.com/office/drawing/2014/main" id="{3DF070D0-AC3D-482F-ACF3-52ADA882A8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3834" y="2670351"/>
            <a:ext cx="303993" cy="991536"/>
          </a:xfrm>
          <a:prstGeom prst="rect">
            <a:avLst/>
          </a:prstGeom>
        </p:spPr>
      </p:pic>
      <p:pic>
        <p:nvPicPr>
          <p:cNvPr id="23" name="Picture 22">
            <a:extLst>
              <a:ext uri="{FF2B5EF4-FFF2-40B4-BE49-F238E27FC236}">
                <a16:creationId xmlns:a16="http://schemas.microsoft.com/office/drawing/2014/main" id="{70DE2050-4EBB-4D37-A70D-599C3CDD23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11412" y="2350777"/>
            <a:ext cx="369278" cy="90267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8908CF5-0E58-4A00-A793-137BEC80A860}"/>
              </a:ext>
            </a:extLst>
          </p:cNvPr>
          <p:cNvSpPr>
            <a:spLocks noGrp="1"/>
          </p:cNvSpPr>
          <p:nvPr>
            <p:ph type="title"/>
          </p:nvPr>
        </p:nvSpPr>
        <p:spPr>
          <a:xfrm>
            <a:off x="457200" y="136525"/>
            <a:ext cx="5986463" cy="7683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Budget Appropriation and Revision of DSAC cont, </a:t>
            </a:r>
          </a:p>
        </p:txBody>
      </p:sp>
      <p:sp>
        <p:nvSpPr>
          <p:cNvPr id="22531" name="Content Placeholder 1">
            <a:extLst>
              <a:ext uri="{FF2B5EF4-FFF2-40B4-BE49-F238E27FC236}">
                <a16:creationId xmlns:a16="http://schemas.microsoft.com/office/drawing/2014/main" id="{36E8D99D-4D8F-4889-AB6F-7CC2A0C3CD7B}"/>
              </a:ext>
            </a:extLst>
          </p:cNvPr>
          <p:cNvSpPr>
            <a:spLocks noGrp="1"/>
          </p:cNvSpPr>
          <p:nvPr>
            <p:ph idx="1"/>
          </p:nvPr>
        </p:nvSpPr>
        <p:spPr>
          <a:xfrm>
            <a:off x="457200" y="1131888"/>
            <a:ext cx="8229600" cy="4675187"/>
          </a:xfrm>
        </p:spPr>
        <p:txBody>
          <a:bodyPr/>
          <a:lstStyle/>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In the past three (3) years PanSALB has not received any budget reductions despite the economic conditions the country has been facing. </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In the current financial year PanSALB was allocated a budget of R125,540 million for the financial year 2020/21. </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Owing to the COVID-19 pandemic, the budget of the institution has been reduced to R112,540 million which is a reduction of R13 million by the DSAC.</a:t>
            </a:r>
            <a:endParaRPr lang="en-ZA"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endParaRPr lang="en-ZA" altLang="en-US" sz="1800">
              <a:latin typeface="Arial" panose="020B0604020202020204" pitchFamily="34" charset="0"/>
              <a:ea typeface="ＭＳ Ｐゴシック" panose="020B0600070205080204" pitchFamily="34" charset="-128"/>
              <a:cs typeface="Arial" panose="020B0604020202020204" pitchFamily="34" charset="0"/>
            </a:endParaRPr>
          </a:p>
          <a:p>
            <a:pPr algn="just"/>
            <a:endParaRPr lang="en-ZA" altLang="en-US" sz="1500">
              <a:latin typeface="Arial" panose="020B0604020202020204" pitchFamily="34" charset="0"/>
              <a:ea typeface="ＭＳ Ｐゴシック" panose="020B0600070205080204" pitchFamily="34" charset="-128"/>
              <a:cs typeface="Arial" panose="020B0604020202020204" pitchFamily="34" charset="0"/>
            </a:endParaRPr>
          </a:p>
        </p:txBody>
      </p:sp>
      <p:pic>
        <p:nvPicPr>
          <p:cNvPr id="22532" name="Picture 5">
            <a:extLst>
              <a:ext uri="{FF2B5EF4-FFF2-40B4-BE49-F238E27FC236}">
                <a16:creationId xmlns:a16="http://schemas.microsoft.com/office/drawing/2014/main" id="{704F83AF-40AB-4D42-9315-FBDE597AF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a:extLst>
              <a:ext uri="{FF2B5EF4-FFF2-40B4-BE49-F238E27FC236}">
                <a16:creationId xmlns:a16="http://schemas.microsoft.com/office/drawing/2014/main" id="{7CA41714-77EB-459E-AD7B-F25FEDCC8D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Slide Number Placeholder 1">
            <a:extLst>
              <a:ext uri="{FF2B5EF4-FFF2-40B4-BE49-F238E27FC236}">
                <a16:creationId xmlns:a16="http://schemas.microsoft.com/office/drawing/2014/main" id="{A14CE523-761D-4CCD-8EF7-1A2BCE5533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2161999-D10D-4080-A0C6-04C77A31078E}" type="slidenum">
              <a:rPr lang="en-US" altLang="en-US" sz="1200" smtClean="0">
                <a:solidFill>
                  <a:srgbClr val="898989"/>
                </a:solidFill>
                <a:latin typeface="Arial" panose="020B0604020202020204" pitchFamily="34" charset="0"/>
              </a:rPr>
              <a:pPr>
                <a:spcBef>
                  <a:spcPct val="0"/>
                </a:spcBef>
                <a:buFontTx/>
                <a:buNone/>
              </a:pPr>
              <a:t>19</a:t>
            </a:fld>
            <a:endParaRPr lang="en-US" altLang="en-US" sz="1200">
              <a:solidFill>
                <a:srgbClr val="898989"/>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57F9C0E-B404-46C3-9113-00EE6103B708}"/>
              </a:ext>
            </a:extLst>
          </p:cNvPr>
          <p:cNvSpPr>
            <a:spLocks noGrp="1"/>
          </p:cNvSpPr>
          <p:nvPr>
            <p:ph type="title"/>
          </p:nvPr>
        </p:nvSpPr>
        <p:spPr>
          <a:xfrm>
            <a:off x="457200" y="-6349"/>
            <a:ext cx="8229600" cy="627038"/>
          </a:xfrm>
        </p:spPr>
        <p:txBody>
          <a:bodyPr/>
          <a:lstStyle/>
          <a:p>
            <a:pPr algn="l"/>
            <a:r>
              <a:rPr lang="en-ZA" altLang="en-US" sz="3000" b="1" dirty="0">
                <a:solidFill>
                  <a:srgbClr val="FBAB18"/>
                </a:solidFill>
                <a:latin typeface="Arial" panose="020B0604020202020204" pitchFamily="34" charset="0"/>
                <a:ea typeface="ＭＳ Ｐゴシック" panose="020B0600070205080204" pitchFamily="34" charset="-128"/>
              </a:rPr>
              <a:t>Presentation Outline</a:t>
            </a:r>
            <a:endParaRPr lang="en-US" altLang="en-US" sz="3000" b="1" dirty="0">
              <a:solidFill>
                <a:srgbClr val="FBAB18"/>
              </a:solidFill>
              <a:latin typeface="Arial" panose="020B0604020202020204" pitchFamily="34" charset="0"/>
              <a:ea typeface="ＭＳ Ｐゴシック" panose="020B0600070205080204" pitchFamily="34" charset="-128"/>
            </a:endParaRPr>
          </a:p>
        </p:txBody>
      </p:sp>
      <p:sp>
        <p:nvSpPr>
          <p:cNvPr id="6147" name="Content Placeholder 1">
            <a:extLst>
              <a:ext uri="{FF2B5EF4-FFF2-40B4-BE49-F238E27FC236}">
                <a16:creationId xmlns:a16="http://schemas.microsoft.com/office/drawing/2014/main" id="{2AE780EE-5537-45A6-901A-D16C7F2156A1}"/>
              </a:ext>
            </a:extLst>
          </p:cNvPr>
          <p:cNvSpPr>
            <a:spLocks noGrp="1"/>
          </p:cNvSpPr>
          <p:nvPr>
            <p:ph idx="1"/>
          </p:nvPr>
        </p:nvSpPr>
        <p:spPr>
          <a:xfrm>
            <a:off x="457200" y="620688"/>
            <a:ext cx="8229600" cy="5505475"/>
          </a:xfrm>
        </p:spPr>
        <p:txBody>
          <a:bodyPr/>
          <a:lstStyle/>
          <a:p>
            <a:pPr marL="514350" indent="-514350">
              <a:buFont typeface="Calibri" panose="020F0502020204030204" pitchFamily="34" charset="0"/>
              <a:buAutoNum type="arabicPeriod"/>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Chairperson Overview</a:t>
            </a:r>
          </a:p>
          <a:p>
            <a:pPr marL="514350" indent="-514350">
              <a:buFont typeface="Calibri" panose="020F0502020204030204" pitchFamily="34" charset="0"/>
              <a:buAutoNum type="arabicPeriod"/>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Chief Executive Officer Overview</a:t>
            </a:r>
          </a:p>
          <a:p>
            <a:pPr marL="514350" indent="-514350">
              <a:buFont typeface="Calibri" panose="020F0502020204030204" pitchFamily="34" charset="0"/>
              <a:buAutoNum type="arabicPeriod"/>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Revised APP for 2020/21 Due to Budget Cut and Covid-19</a:t>
            </a:r>
          </a:p>
          <a:p>
            <a:pPr marL="514350" indent="-514350">
              <a:buFont typeface="Calibri" panose="020F0502020204030204" pitchFamily="34" charset="0"/>
              <a:buAutoNum type="arabicPeriod"/>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Budget Appropriation and Revision of DSAC</a:t>
            </a:r>
          </a:p>
          <a:p>
            <a:pPr marL="514350" indent="-514350">
              <a:buFont typeface="Calibri" panose="020F0502020204030204" pitchFamily="34" charset="0"/>
              <a:buAutoNum type="arabicPeriod"/>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PanSALB Budget Allocation</a:t>
            </a:r>
          </a:p>
          <a:p>
            <a:pPr marL="514350" indent="-514350">
              <a:buFont typeface="Calibri" panose="020F0502020204030204" pitchFamily="34" charset="0"/>
              <a:buAutoNum type="arabicPeriod"/>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PanSALB Anticipated Budget Cuts</a:t>
            </a:r>
          </a:p>
          <a:p>
            <a:pPr marL="514350" indent="-514350">
              <a:buFont typeface="Calibri" panose="020F0502020204030204" pitchFamily="34" charset="0"/>
              <a:buAutoNum type="arabicPeriod"/>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Unfunded Projects</a:t>
            </a:r>
          </a:p>
          <a:p>
            <a:pPr marL="514350" indent="-514350">
              <a:buFont typeface="Calibri" panose="020F0502020204030204" pitchFamily="34" charset="0"/>
              <a:buAutoNum type="arabicPeriod"/>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Efficiencies implemented to fund core operations </a:t>
            </a:r>
          </a:p>
          <a:p>
            <a:pPr marL="514350" indent="-514350">
              <a:buFont typeface="Calibri" panose="020F0502020204030204" pitchFamily="34" charset="0"/>
              <a:buAutoNum type="arabicPeriod"/>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Impact of Covid 19 on the outlook</a:t>
            </a: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buFont typeface="Calibri" panose="020F0502020204030204" pitchFamily="34" charset="0"/>
              <a:buAutoNum type="arabicPeriod"/>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Vision, Mission and Values</a:t>
            </a:r>
          </a:p>
          <a:p>
            <a:pPr marL="514350" indent="-514350">
              <a:buFont typeface="Calibri" panose="020F0502020204030204" pitchFamily="34" charset="0"/>
              <a:buAutoNum type="arabicPeriod"/>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Constitutional, Legislative and other mandate</a:t>
            </a:r>
          </a:p>
          <a:p>
            <a:pPr marL="514350" indent="-514350">
              <a:buFont typeface="Calibri" panose="020F0502020204030204" pitchFamily="34" charset="0"/>
              <a:buAutoNum type="arabicPeriod"/>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PanSALB Structures</a:t>
            </a:r>
          </a:p>
          <a:p>
            <a:pPr marL="514350" indent="-514350">
              <a:buFont typeface="Calibri" panose="020F0502020204030204" pitchFamily="34" charset="0"/>
              <a:buAutoNum type="arabicPeriod"/>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PanSALB Programmes</a:t>
            </a:r>
          </a:p>
          <a:p>
            <a:pPr marL="514350" indent="-514350">
              <a:buFont typeface="Calibri" panose="020F0502020204030204" pitchFamily="34" charset="0"/>
              <a:buAutoNum type="arabicPeriod"/>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Impact Statement</a:t>
            </a:r>
          </a:p>
          <a:p>
            <a:pPr marL="514350" indent="-514350">
              <a:buFont typeface="Calibri" panose="020F0502020204030204" pitchFamily="34" charset="0"/>
              <a:buAutoNum type="arabicPeriod"/>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Strategic Outcomes </a:t>
            </a:r>
          </a:p>
          <a:p>
            <a:pPr marL="0" indent="0">
              <a:buNone/>
            </a:pP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buFont typeface="Calibri" panose="020F0502020204030204" pitchFamily="34" charset="0"/>
              <a:buAutoNum type="arabicPeriod"/>
            </a:pPr>
            <a:endParaRPr lang="en-ZA"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buFont typeface="Calibri" panose="020F0502020204030204" pitchFamily="34" charset="0"/>
              <a:buAutoNum type="arabicPeriod"/>
            </a:pPr>
            <a:endParaRPr lang="en-ZA"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buFont typeface="Calibri" panose="020F0502020204030204" pitchFamily="34" charset="0"/>
              <a:buAutoNum type="arabicPeriod"/>
            </a:pPr>
            <a:endParaRPr lang="en-ZA"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buFont typeface="Calibri" panose="020F0502020204030204" pitchFamily="34" charset="0"/>
              <a:buAutoNum type="arabicPeriod"/>
            </a:pPr>
            <a:endParaRPr lang="en-ZA"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buFont typeface="Calibri" panose="020F0502020204030204" pitchFamily="34" charset="0"/>
              <a:buAutoNum type="arabicPeriod"/>
            </a:pPr>
            <a:endParaRPr lang="en-ZA"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buFont typeface="Calibri" panose="020F0502020204030204" pitchFamily="34" charset="0"/>
              <a:buAutoNum type="arabicPeriod"/>
            </a:pPr>
            <a:endParaRPr lang="en-ZA" altLang="en-US" dirty="0">
              <a:ea typeface="ＭＳ Ｐゴシック" panose="020B0600070205080204" pitchFamily="34" charset="-128"/>
            </a:endParaRPr>
          </a:p>
        </p:txBody>
      </p:sp>
      <p:pic>
        <p:nvPicPr>
          <p:cNvPr id="6148" name="Picture 5">
            <a:extLst>
              <a:ext uri="{FF2B5EF4-FFF2-40B4-BE49-F238E27FC236}">
                <a16:creationId xmlns:a16="http://schemas.microsoft.com/office/drawing/2014/main" id="{E90517ED-92C4-41F4-8084-A6B46E50FD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a:extLst>
              <a:ext uri="{FF2B5EF4-FFF2-40B4-BE49-F238E27FC236}">
                <a16:creationId xmlns:a16="http://schemas.microsoft.com/office/drawing/2014/main" id="{8075FB1C-7B3C-4232-A758-8007E670F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2738" y="-24921"/>
            <a:ext cx="225266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Slide Number Placeholder 1">
            <a:extLst>
              <a:ext uri="{FF2B5EF4-FFF2-40B4-BE49-F238E27FC236}">
                <a16:creationId xmlns:a16="http://schemas.microsoft.com/office/drawing/2014/main" id="{9C49169F-7371-4EDC-86BA-5FA439DFBE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EBBCB9F-81D0-4C41-A2CA-727365D18BD4}" type="slidenum">
              <a:rPr lang="en-US" altLang="en-US" sz="1200" smtClean="0">
                <a:solidFill>
                  <a:srgbClr val="898989"/>
                </a:solidFill>
                <a:latin typeface="Arial" panose="020B0604020202020204" pitchFamily="34" charset="0"/>
              </a:rPr>
              <a:pPr>
                <a:spcBef>
                  <a:spcPct val="0"/>
                </a:spcBef>
                <a:buFontTx/>
                <a:buNone/>
              </a:pPr>
              <a:t>2</a:t>
            </a:fld>
            <a:endParaRPr lang="en-US" altLang="en-US" sz="1200">
              <a:solidFill>
                <a:srgbClr val="898989"/>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C989A60-10E6-4D09-8641-2EA9F5B6FA22}"/>
              </a:ext>
            </a:extLst>
          </p:cNvPr>
          <p:cNvSpPr>
            <a:spLocks noGrp="1"/>
          </p:cNvSpPr>
          <p:nvPr>
            <p:ph type="title"/>
          </p:nvPr>
        </p:nvSpPr>
        <p:spPr>
          <a:xfrm>
            <a:off x="457200" y="136525"/>
            <a:ext cx="8383588" cy="628650"/>
          </a:xfrm>
        </p:spPr>
        <p:txBody>
          <a:bodyPr/>
          <a:lstStyle/>
          <a:p>
            <a:pPr algn="l"/>
            <a:r>
              <a:rPr lang="en-US" altLang="en-US" sz="3000" b="1" dirty="0">
                <a:solidFill>
                  <a:srgbClr val="FBAB18"/>
                </a:solidFill>
                <a:latin typeface="Arial" panose="020B0604020202020204" pitchFamily="34" charset="0"/>
                <a:ea typeface="ＭＳ Ｐゴシック" panose="020B0600070205080204" pitchFamily="34" charset="-128"/>
              </a:rPr>
              <a:t>PanSALB Budget Allocation</a:t>
            </a:r>
          </a:p>
        </p:txBody>
      </p:sp>
      <p:pic>
        <p:nvPicPr>
          <p:cNvPr id="23555" name="Picture 5">
            <a:extLst>
              <a:ext uri="{FF2B5EF4-FFF2-40B4-BE49-F238E27FC236}">
                <a16:creationId xmlns:a16="http://schemas.microsoft.com/office/drawing/2014/main" id="{1B8DB585-5D74-4974-A577-0F38BF303F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a:extLst>
              <a:ext uri="{FF2B5EF4-FFF2-40B4-BE49-F238E27FC236}">
                <a16:creationId xmlns:a16="http://schemas.microsoft.com/office/drawing/2014/main" id="{3614B546-4DCC-4764-A148-423A8681D4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1">
            <a:extLst>
              <a:ext uri="{FF2B5EF4-FFF2-40B4-BE49-F238E27FC236}">
                <a16:creationId xmlns:a16="http://schemas.microsoft.com/office/drawing/2014/main" id="{03C61372-7AF5-48A2-8D3F-2ABF524FBC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A200DA3-43E2-481D-9304-FAB77D696341}" type="slidenum">
              <a:rPr lang="en-US" altLang="en-US" sz="1200" smtClean="0">
                <a:solidFill>
                  <a:srgbClr val="898989"/>
                </a:solidFill>
                <a:latin typeface="Arial" panose="020B0604020202020204" pitchFamily="34" charset="0"/>
              </a:rPr>
              <a:pPr>
                <a:spcBef>
                  <a:spcPct val="0"/>
                </a:spcBef>
                <a:buFontTx/>
                <a:buNone/>
              </a:pPr>
              <a:t>20</a:t>
            </a:fld>
            <a:endParaRPr lang="en-US" altLang="en-US" sz="1200">
              <a:solidFill>
                <a:srgbClr val="898989"/>
              </a:solidFill>
              <a:latin typeface="Arial" panose="020B0604020202020204" pitchFamily="34" charset="0"/>
            </a:endParaRPr>
          </a:p>
        </p:txBody>
      </p:sp>
      <p:pic>
        <p:nvPicPr>
          <p:cNvPr id="23558" name="image6.png">
            <a:extLst>
              <a:ext uri="{FF2B5EF4-FFF2-40B4-BE49-F238E27FC236}">
                <a16:creationId xmlns:a16="http://schemas.microsoft.com/office/drawing/2014/main" id="{57FE4B0C-99AA-47A6-BC5E-946AF3C6B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131888"/>
            <a:ext cx="86614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8B35E3B-DB94-40A9-B712-00EB39213FDD}"/>
              </a:ext>
            </a:extLst>
          </p:cNvPr>
          <p:cNvSpPr>
            <a:spLocks noGrp="1"/>
          </p:cNvSpPr>
          <p:nvPr>
            <p:ph type="title"/>
          </p:nvPr>
        </p:nvSpPr>
        <p:spPr>
          <a:xfrm>
            <a:off x="457200" y="136525"/>
            <a:ext cx="8383588" cy="6286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Budget Allocations cont, </a:t>
            </a:r>
          </a:p>
        </p:txBody>
      </p:sp>
      <p:sp>
        <p:nvSpPr>
          <p:cNvPr id="14339" name="Content Placeholder 1">
            <a:extLst>
              <a:ext uri="{FF2B5EF4-FFF2-40B4-BE49-F238E27FC236}">
                <a16:creationId xmlns:a16="http://schemas.microsoft.com/office/drawing/2014/main" id="{548ED7AA-4139-47FC-845C-F6381A5A81C8}"/>
              </a:ext>
            </a:extLst>
          </p:cNvPr>
          <p:cNvSpPr>
            <a:spLocks noGrp="1"/>
          </p:cNvSpPr>
          <p:nvPr>
            <p:ph idx="1"/>
          </p:nvPr>
        </p:nvSpPr>
        <p:spPr>
          <a:xfrm>
            <a:off x="231775" y="692150"/>
            <a:ext cx="8680450" cy="5114925"/>
          </a:xfrm>
        </p:spPr>
        <p:txBody>
          <a:bodyPr/>
          <a:lstStyle/>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The strategic objectives as appearing in the APP was reconfigured and reprioritised and thus affecting the normal operations. </a:t>
            </a:r>
          </a:p>
          <a:p>
            <a:pPr algn="just">
              <a:buFont typeface="Wingdings" panose="05000000000000000000" pitchFamily="2" charset="2"/>
              <a:buChar char="q"/>
              <a:defRPr/>
            </a:pP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Strategic reprioritizations over the 2020 MTEF period will include the creation of conditions for the development and use of the South African official languages, ensuring the equitable use of South African Official Languages through the promotion of multilingualism, ensuring protection of linguistic human rights and the implementation of all language constitutional imperatives inclusive of the Use of official languages Act of 2012.</a:t>
            </a:r>
          </a:p>
          <a:p>
            <a:pPr marL="0" indent="0" algn="just">
              <a:buFont typeface="Arial" panose="020B0604020202020204" pitchFamily="34" charset="0"/>
              <a:buNone/>
              <a:defRPr/>
            </a:pP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This will also entail the creation of the organisation’s sustainable institutional ability to deliver on the core business  and comply with legislation, regulations and prescripts. </a:t>
            </a:r>
          </a:p>
          <a:p>
            <a:pPr algn="just">
              <a:buFont typeface="Wingdings" panose="05000000000000000000" pitchFamily="2" charset="2"/>
              <a:buChar char="q"/>
              <a:defRPr/>
            </a:pP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Based on the current year budget cut of 10.3% it is anticipated the previously approved MTEF allocations will also be reduced by roughly 10 % due the effects of Covid-19. Due to these certain projects will be prioritised, whilst others will be completed in a longer term than planned </a:t>
            </a:r>
            <a:endParaRPr lang="en-ZA"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defRPr/>
            </a:pPr>
            <a:endParaRPr lang="en-ZA" altLang="en-US" sz="1500" dirty="0">
              <a:latin typeface="Arial" panose="020B0604020202020204" pitchFamily="34" charset="0"/>
              <a:ea typeface="ＭＳ Ｐゴシック" panose="020B0600070205080204" pitchFamily="34" charset="-128"/>
              <a:cs typeface="Arial" panose="020B0604020202020204" pitchFamily="34" charset="0"/>
            </a:endParaRPr>
          </a:p>
          <a:p>
            <a:pPr algn="just">
              <a:defRPr/>
            </a:pPr>
            <a:endParaRPr lang="en-ZA" altLang="en-US" sz="15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4580" name="Picture 5">
            <a:extLst>
              <a:ext uri="{FF2B5EF4-FFF2-40B4-BE49-F238E27FC236}">
                <a16:creationId xmlns:a16="http://schemas.microsoft.com/office/drawing/2014/main" id="{AF169F86-2343-4A23-B501-E3675DFF6E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a:extLst>
              <a:ext uri="{FF2B5EF4-FFF2-40B4-BE49-F238E27FC236}">
                <a16:creationId xmlns:a16="http://schemas.microsoft.com/office/drawing/2014/main" id="{595D25D7-F1E8-4D3D-891C-019A4C64AE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157163"/>
            <a:ext cx="22526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Slide Number Placeholder 1">
            <a:extLst>
              <a:ext uri="{FF2B5EF4-FFF2-40B4-BE49-F238E27FC236}">
                <a16:creationId xmlns:a16="http://schemas.microsoft.com/office/drawing/2014/main" id="{1581C5ED-B55A-4ADC-97FB-5AAB4F4182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CF973BF-2626-4FD4-8A0F-EE3220A5BF70}" type="slidenum">
              <a:rPr lang="en-US" altLang="en-US" sz="1200" smtClean="0">
                <a:solidFill>
                  <a:srgbClr val="898989"/>
                </a:solidFill>
                <a:latin typeface="Arial" panose="020B0604020202020204" pitchFamily="34" charset="0"/>
              </a:rPr>
              <a:pPr>
                <a:spcBef>
                  <a:spcPct val="0"/>
                </a:spcBef>
                <a:buFontTx/>
                <a:buNone/>
              </a:pPr>
              <a:t>21</a:t>
            </a:fld>
            <a:endParaRPr lang="en-US" altLang="en-US" sz="1200">
              <a:solidFill>
                <a:srgbClr val="898989"/>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EAAAA3F-AF91-4DE2-8C40-5B10136B36B7}"/>
              </a:ext>
            </a:extLst>
          </p:cNvPr>
          <p:cNvSpPr>
            <a:spLocks noGrp="1"/>
          </p:cNvSpPr>
          <p:nvPr>
            <p:ph type="title"/>
          </p:nvPr>
        </p:nvSpPr>
        <p:spPr>
          <a:xfrm>
            <a:off x="457200" y="136525"/>
            <a:ext cx="6130925" cy="858838"/>
          </a:xfrm>
        </p:spPr>
        <p:txBody>
          <a:bodyPr/>
          <a:lstStyle/>
          <a:p>
            <a:pPr algn="l"/>
            <a:r>
              <a:rPr lang="en-US" altLang="en-US" sz="3000" b="1" dirty="0">
                <a:solidFill>
                  <a:srgbClr val="FBAB18"/>
                </a:solidFill>
                <a:latin typeface="Arial" panose="020B0604020202020204" pitchFamily="34" charset="0"/>
                <a:ea typeface="ＭＳ Ｐゴシック" panose="020B0600070205080204" pitchFamily="34" charset="-128"/>
              </a:rPr>
              <a:t>PanSALB Anticipated Budget Cuts</a:t>
            </a:r>
          </a:p>
        </p:txBody>
      </p:sp>
      <p:pic>
        <p:nvPicPr>
          <p:cNvPr id="25604" name="Picture 5">
            <a:extLst>
              <a:ext uri="{FF2B5EF4-FFF2-40B4-BE49-F238E27FC236}">
                <a16:creationId xmlns:a16="http://schemas.microsoft.com/office/drawing/2014/main" id="{271FA7EA-4A06-4130-B545-7690154FA7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a:extLst>
              <a:ext uri="{FF2B5EF4-FFF2-40B4-BE49-F238E27FC236}">
                <a16:creationId xmlns:a16="http://schemas.microsoft.com/office/drawing/2014/main" id="{598EBD9C-1A45-45A7-957A-8484E155E5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Slide Number Placeholder 1">
            <a:extLst>
              <a:ext uri="{FF2B5EF4-FFF2-40B4-BE49-F238E27FC236}">
                <a16:creationId xmlns:a16="http://schemas.microsoft.com/office/drawing/2014/main" id="{7AC91510-C3A8-4404-8CFE-0FA4165287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84CF0B8-CFC6-4CF6-BAE7-161222D1C072}" type="slidenum">
              <a:rPr lang="en-US" altLang="en-US" sz="1200" smtClean="0">
                <a:solidFill>
                  <a:srgbClr val="898989"/>
                </a:solidFill>
                <a:latin typeface="Arial" panose="020B0604020202020204" pitchFamily="34" charset="0"/>
              </a:rPr>
              <a:pPr>
                <a:spcBef>
                  <a:spcPct val="0"/>
                </a:spcBef>
                <a:buFontTx/>
                <a:buNone/>
              </a:pPr>
              <a:t>22</a:t>
            </a:fld>
            <a:endParaRPr lang="en-US" altLang="en-US" sz="1200">
              <a:solidFill>
                <a:srgbClr val="898989"/>
              </a:solidFill>
              <a:latin typeface="Arial" panose="020B0604020202020204" pitchFamily="34" charset="0"/>
            </a:endParaRPr>
          </a:p>
        </p:txBody>
      </p:sp>
      <p:pic>
        <p:nvPicPr>
          <p:cNvPr id="5" name="Content Placeholder 4">
            <a:extLst>
              <a:ext uri="{FF2B5EF4-FFF2-40B4-BE49-F238E27FC236}">
                <a16:creationId xmlns:a16="http://schemas.microsoft.com/office/drawing/2014/main" id="{F4999AAA-B24A-8240-8D10-FAA0D55A183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3212" y="1111250"/>
            <a:ext cx="8537576" cy="45243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9D00AE5-65A1-44E1-B4FA-27AD8BDAF533}"/>
              </a:ext>
            </a:extLst>
          </p:cNvPr>
          <p:cNvSpPr>
            <a:spLocks noGrp="1"/>
          </p:cNvSpPr>
          <p:nvPr>
            <p:ph type="title"/>
          </p:nvPr>
        </p:nvSpPr>
        <p:spPr>
          <a:xfrm>
            <a:off x="457200" y="136525"/>
            <a:ext cx="8383588" cy="628650"/>
          </a:xfrm>
        </p:spPr>
        <p:txBody>
          <a:bodyPr/>
          <a:lstStyle/>
          <a:p>
            <a:pPr algn="l"/>
            <a:r>
              <a:rPr lang="en-US" altLang="en-US" sz="3000" b="1" dirty="0">
                <a:solidFill>
                  <a:srgbClr val="FBAB18"/>
                </a:solidFill>
                <a:latin typeface="Arial" panose="020B0604020202020204" pitchFamily="34" charset="0"/>
                <a:ea typeface="ＭＳ Ｐゴシック" panose="020B0600070205080204" pitchFamily="34" charset="-128"/>
              </a:rPr>
              <a:t>Unfunded Projects</a:t>
            </a:r>
          </a:p>
        </p:txBody>
      </p:sp>
      <p:sp>
        <p:nvSpPr>
          <p:cNvPr id="26627" name="Content Placeholder 1">
            <a:extLst>
              <a:ext uri="{FF2B5EF4-FFF2-40B4-BE49-F238E27FC236}">
                <a16:creationId xmlns:a16="http://schemas.microsoft.com/office/drawing/2014/main" id="{E7F36A46-DD35-4F6C-82A7-C1A4E9AC8AF8}"/>
              </a:ext>
            </a:extLst>
          </p:cNvPr>
          <p:cNvSpPr>
            <a:spLocks noGrp="1"/>
          </p:cNvSpPr>
          <p:nvPr>
            <p:ph idx="1"/>
          </p:nvPr>
        </p:nvSpPr>
        <p:spPr>
          <a:xfrm>
            <a:off x="457200" y="908050"/>
            <a:ext cx="8578850" cy="5126038"/>
          </a:xfrm>
        </p:spPr>
        <p:txBody>
          <a:bodyPr/>
          <a:lstStyle/>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Resources available could cater for some and not all services provided for on the Constitutional mandate and the five-year strategy. </a:t>
            </a: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Part of the mandate like dictionary production, language promotion, language awareness and linguistic human rights were funded and carried out on available resources. </a:t>
            </a: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Several other key projects and strategic goals such as the following were adversely affected as they could not be funded. The establishment of the Khoi Nama and San epi-centre. </a:t>
            </a: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The Nu/u language audio visual dictionary project which commenced in 2019 (As instructed by the Presidency to save the Nu/u language, which currently has only four remaining speakers). </a:t>
            </a: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Inhouse publishing to meet the internal publishing demands of the National Lexicographic Units and the general publishing demands for language and literary materials by communities and individuals. </a:t>
            </a: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Screening and Evaluation of literary materials produced for school consumption. Verification and authentication of terminologies and other language products Language research.</a:t>
            </a:r>
            <a:endParaRPr lang="en-ZA" altLang="en-US" sz="1800">
              <a:latin typeface="Arial" panose="020B0604020202020204" pitchFamily="34" charset="0"/>
              <a:ea typeface="ＭＳ Ｐゴシック" panose="020B0600070205080204" pitchFamily="34" charset="-128"/>
              <a:cs typeface="Arial" panose="020B0604020202020204" pitchFamily="34" charset="0"/>
            </a:endParaRPr>
          </a:p>
        </p:txBody>
      </p:sp>
      <p:pic>
        <p:nvPicPr>
          <p:cNvPr id="26628" name="Picture 5">
            <a:extLst>
              <a:ext uri="{FF2B5EF4-FFF2-40B4-BE49-F238E27FC236}">
                <a16:creationId xmlns:a16="http://schemas.microsoft.com/office/drawing/2014/main" id="{EF493E31-BEA5-4603-9FE9-09DA929F31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a:extLst>
              <a:ext uri="{FF2B5EF4-FFF2-40B4-BE49-F238E27FC236}">
                <a16:creationId xmlns:a16="http://schemas.microsoft.com/office/drawing/2014/main" id="{1172AD58-8FFF-439B-833A-A9DB9A275E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363" y="136525"/>
            <a:ext cx="225266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Slide Number Placeholder 1">
            <a:extLst>
              <a:ext uri="{FF2B5EF4-FFF2-40B4-BE49-F238E27FC236}">
                <a16:creationId xmlns:a16="http://schemas.microsoft.com/office/drawing/2014/main" id="{6AE22604-D9E7-4457-BDE5-CE1DCEBEE9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834E54F-8A98-41CF-8EB0-A72FA12389C9}" type="slidenum">
              <a:rPr lang="en-US" altLang="en-US" sz="1200" smtClean="0">
                <a:solidFill>
                  <a:srgbClr val="898989"/>
                </a:solidFill>
                <a:latin typeface="Arial" panose="020B0604020202020204" pitchFamily="34" charset="0"/>
              </a:rPr>
              <a:pPr>
                <a:spcBef>
                  <a:spcPct val="0"/>
                </a:spcBef>
                <a:buFontTx/>
                <a:buNone/>
              </a:pPr>
              <a:t>23</a:t>
            </a:fld>
            <a:endParaRPr lang="en-US" altLang="en-US" sz="1200">
              <a:solidFill>
                <a:srgbClr val="898989"/>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6BC1A0B-D35F-45F1-A089-F1673DA4FFBA}"/>
              </a:ext>
            </a:extLst>
          </p:cNvPr>
          <p:cNvSpPr>
            <a:spLocks noGrp="1"/>
          </p:cNvSpPr>
          <p:nvPr>
            <p:ph type="title"/>
          </p:nvPr>
        </p:nvSpPr>
        <p:spPr>
          <a:xfrm>
            <a:off x="457200" y="136525"/>
            <a:ext cx="6130925" cy="974725"/>
          </a:xfrm>
        </p:spPr>
        <p:txBody>
          <a:bodyPr/>
          <a:lstStyle/>
          <a:p>
            <a:pPr algn="l"/>
            <a:r>
              <a:rPr lang="en-US" altLang="en-US" sz="3000" b="1" dirty="0">
                <a:solidFill>
                  <a:srgbClr val="FBAB18"/>
                </a:solidFill>
                <a:latin typeface="Arial" panose="020B0604020202020204" pitchFamily="34" charset="0"/>
                <a:ea typeface="ＭＳ Ｐゴシック" panose="020B0600070205080204" pitchFamily="34" charset="-128"/>
              </a:rPr>
              <a:t>Efficiencies implemented to fund core operations </a:t>
            </a:r>
          </a:p>
        </p:txBody>
      </p:sp>
      <p:sp>
        <p:nvSpPr>
          <p:cNvPr id="14339" name="Content Placeholder 1">
            <a:extLst>
              <a:ext uri="{FF2B5EF4-FFF2-40B4-BE49-F238E27FC236}">
                <a16:creationId xmlns:a16="http://schemas.microsoft.com/office/drawing/2014/main" id="{CC4E8495-2CD6-47E8-B667-374E7C9D3826}"/>
              </a:ext>
            </a:extLst>
          </p:cNvPr>
          <p:cNvSpPr>
            <a:spLocks noGrp="1"/>
          </p:cNvSpPr>
          <p:nvPr>
            <p:ph idx="1"/>
          </p:nvPr>
        </p:nvSpPr>
        <p:spPr>
          <a:xfrm>
            <a:off x="457200" y="1131888"/>
            <a:ext cx="8383588" cy="4902200"/>
          </a:xfrm>
        </p:spPr>
        <p:txBody>
          <a:bodyPr/>
          <a:lstStyle/>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Over the years, PanSALB implemented the following measures and efficiencies to reduce its expenses and improve service delivery on core mandate owing to the minimal increase of its budget and some budget cuts. </a:t>
            </a:r>
          </a:p>
          <a:p>
            <a:pPr marL="0" indent="0" algn="just">
              <a:buFont typeface="Arial" panose="020B0604020202020204" pitchFamily="34" charset="0"/>
              <a:buNone/>
              <a:defRPr/>
            </a:pPr>
            <a:endParaRPr lang="en-US" sz="1800"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Font typeface="Arial" panose="020B0604020202020204" pitchFamily="34" charset="0"/>
              <a:buNone/>
              <a:defRPr/>
            </a:pPr>
            <a:r>
              <a:rPr lang="en-US" sz="1800" dirty="0">
                <a:latin typeface="Arial" panose="020B0604020202020204" pitchFamily="34" charset="0"/>
                <a:ea typeface="ＭＳ Ｐゴシック" panose="020B0600070205080204" pitchFamily="34" charset="-128"/>
                <a:cs typeface="Arial" panose="020B0604020202020204" pitchFamily="34" charset="0"/>
              </a:rPr>
              <a:t>The following key cost-cutting measures adopted over the past few </a:t>
            </a:r>
            <a:r>
              <a:rPr lang="en-US" sz="1800">
                <a:latin typeface="Arial" panose="020B0604020202020204" pitchFamily="34" charset="0"/>
                <a:ea typeface="ＭＳ Ｐゴシック" panose="020B0600070205080204" pitchFamily="34" charset="-128"/>
                <a:cs typeface="Arial" panose="020B0604020202020204" pitchFamily="34" charset="0"/>
              </a:rPr>
              <a:t>years:</a:t>
            </a:r>
          </a:p>
          <a:p>
            <a:pPr marL="0" indent="0" algn="just">
              <a:buFont typeface="Arial" panose="020B0604020202020204" pitchFamily="34" charset="0"/>
              <a:buNone/>
              <a:defRPr/>
            </a:pPr>
            <a:endParaRPr lang="en-ZA"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Suspending recruitments and appointments to some key positions and share among or redistribute key performance tasks to available human resources</a:t>
            </a:r>
            <a:endParaRPr lang="en-ZA"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Reduced outsourcing of services to service providers</a:t>
            </a:r>
            <a:endParaRPr lang="en-ZA"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Reconfiguration and reprioritisation of core business programmes</a:t>
            </a:r>
            <a:endParaRPr lang="en-ZA"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Implementation of cost containment measures as provided by National Treasury</a:t>
            </a:r>
            <a:endParaRPr lang="en-ZA"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sz="1800" dirty="0">
                <a:latin typeface="Arial" panose="020B0604020202020204" pitchFamily="34" charset="0"/>
                <a:ea typeface="ＭＳ Ｐゴシック" panose="020B0600070205080204" pitchFamily="34" charset="-128"/>
                <a:cs typeface="Arial" panose="020B0604020202020204" pitchFamily="34" charset="0"/>
              </a:rPr>
              <a:t>Due to the diminishing resources caused by COVID-19, PanSALB will have to apply measures to fulfil its mandate with limited resources.</a:t>
            </a:r>
            <a:endParaRPr lang="en-ZA" sz="18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7652" name="Picture 5">
            <a:extLst>
              <a:ext uri="{FF2B5EF4-FFF2-40B4-BE49-F238E27FC236}">
                <a16:creationId xmlns:a16="http://schemas.microsoft.com/office/drawing/2014/main" id="{9D1A29F0-5FA2-441A-8C15-7DA424F14E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F95CEBF3-28FD-4EDF-9426-E88083E8AA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Slide Number Placeholder 1">
            <a:extLst>
              <a:ext uri="{FF2B5EF4-FFF2-40B4-BE49-F238E27FC236}">
                <a16:creationId xmlns:a16="http://schemas.microsoft.com/office/drawing/2014/main" id="{D94E5C27-2267-4396-9238-09C1CD2665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05D1149-4769-4417-9008-339842A143D2}" type="slidenum">
              <a:rPr lang="en-US" altLang="en-US" sz="1200" smtClean="0">
                <a:solidFill>
                  <a:srgbClr val="898989"/>
                </a:solidFill>
                <a:latin typeface="Arial" panose="020B0604020202020204" pitchFamily="34" charset="0"/>
              </a:rPr>
              <a:pPr>
                <a:spcBef>
                  <a:spcPct val="0"/>
                </a:spcBef>
                <a:buFontTx/>
                <a:buNone/>
              </a:pPr>
              <a:t>24</a:t>
            </a:fld>
            <a:endParaRPr lang="en-US" altLang="en-US" sz="1200">
              <a:solidFill>
                <a:srgbClr val="898989"/>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0E9B096-7188-4927-B952-503190496715}"/>
              </a:ext>
            </a:extLst>
          </p:cNvPr>
          <p:cNvSpPr>
            <a:spLocks noGrp="1"/>
          </p:cNvSpPr>
          <p:nvPr>
            <p:ph type="title"/>
          </p:nvPr>
        </p:nvSpPr>
        <p:spPr>
          <a:xfrm>
            <a:off x="457200" y="136525"/>
            <a:ext cx="6130925" cy="858838"/>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Impact of Covid 19 on the future Outlook</a:t>
            </a:r>
          </a:p>
        </p:txBody>
      </p:sp>
      <p:sp>
        <p:nvSpPr>
          <p:cNvPr id="28675" name="Content Placeholder 1">
            <a:extLst>
              <a:ext uri="{FF2B5EF4-FFF2-40B4-BE49-F238E27FC236}">
                <a16:creationId xmlns:a16="http://schemas.microsoft.com/office/drawing/2014/main" id="{05666285-2C3F-4D9D-891F-58EFEA1DA100}"/>
              </a:ext>
            </a:extLst>
          </p:cNvPr>
          <p:cNvSpPr>
            <a:spLocks noGrp="1"/>
          </p:cNvSpPr>
          <p:nvPr>
            <p:ph idx="1"/>
          </p:nvPr>
        </p:nvSpPr>
        <p:spPr>
          <a:xfrm>
            <a:off x="457200" y="1131888"/>
            <a:ext cx="8578850" cy="4675187"/>
          </a:xfrm>
        </p:spPr>
        <p:txBody>
          <a:bodyPr/>
          <a:lstStyle/>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With the economy shrinking already this year, the fiscus is already facing constraints which may threaten the optimal performance of Institutions Supporting Democracy (ISDs) like PanSALB. </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COVID-19 has become an epidemic disruption, impacting service and support delivery and affecting the speech communities countrywide. PanSALB should use this assessment to establish near- and long-term strategies for responding to potential impacts.</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Continuity of PanSALB monitoring role and other significant operations are threatened by increased absenteeism from members of the structures, stakeholders, role players, management and staff due to quarantines and working remotely. Unpredictable work conditions create pressure and demand on employees and structure members, fueling anxiety and morale issues. </a:t>
            </a:r>
            <a:endParaRPr lang="en-ZA" altLang="en-US" sz="1500">
              <a:latin typeface="Arial" panose="020B0604020202020204" pitchFamily="34" charset="0"/>
              <a:ea typeface="ＭＳ Ｐゴシック" panose="020B0600070205080204" pitchFamily="34" charset="-128"/>
              <a:cs typeface="Arial" panose="020B0604020202020204" pitchFamily="34" charset="0"/>
            </a:endParaRPr>
          </a:p>
        </p:txBody>
      </p:sp>
      <p:pic>
        <p:nvPicPr>
          <p:cNvPr id="28676" name="Picture 5">
            <a:extLst>
              <a:ext uri="{FF2B5EF4-FFF2-40B4-BE49-F238E27FC236}">
                <a16:creationId xmlns:a16="http://schemas.microsoft.com/office/drawing/2014/main" id="{B8481F2F-C8DE-40C2-B422-58694F6BE7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a:extLst>
              <a:ext uri="{FF2B5EF4-FFF2-40B4-BE49-F238E27FC236}">
                <a16:creationId xmlns:a16="http://schemas.microsoft.com/office/drawing/2014/main" id="{7C5E1074-4B96-4B6D-983C-A45E03F984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Slide Number Placeholder 1">
            <a:extLst>
              <a:ext uri="{FF2B5EF4-FFF2-40B4-BE49-F238E27FC236}">
                <a16:creationId xmlns:a16="http://schemas.microsoft.com/office/drawing/2014/main" id="{6F67487D-3BFF-4A9D-B319-FF95499539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819ADD2-A490-4953-9B94-63CD437E4175}" type="slidenum">
              <a:rPr lang="en-US" altLang="en-US" sz="1200" smtClean="0">
                <a:solidFill>
                  <a:srgbClr val="898989"/>
                </a:solidFill>
                <a:latin typeface="Arial" panose="020B0604020202020204" pitchFamily="34" charset="0"/>
              </a:rPr>
              <a:pPr>
                <a:spcBef>
                  <a:spcPct val="0"/>
                </a:spcBef>
                <a:buFontTx/>
                <a:buNone/>
              </a:pPr>
              <a:t>25</a:t>
            </a:fld>
            <a:endParaRPr lang="en-US" altLang="en-US" sz="1200">
              <a:solidFill>
                <a:srgbClr val="898989"/>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0E91AF9-761A-447A-AC08-63CBDCA9BEEE}"/>
              </a:ext>
            </a:extLst>
          </p:cNvPr>
          <p:cNvSpPr>
            <a:spLocks noGrp="1"/>
          </p:cNvSpPr>
          <p:nvPr>
            <p:ph type="title"/>
          </p:nvPr>
        </p:nvSpPr>
        <p:spPr>
          <a:xfrm>
            <a:off x="457200" y="136525"/>
            <a:ext cx="6130925" cy="768350"/>
          </a:xfrm>
        </p:spPr>
        <p:txBody>
          <a:bodyPr/>
          <a:lstStyle/>
          <a:p>
            <a:pPr algn="l"/>
            <a:r>
              <a:rPr lang="en-US" altLang="en-US" sz="3000" b="1" dirty="0">
                <a:solidFill>
                  <a:srgbClr val="FBAB18"/>
                </a:solidFill>
                <a:latin typeface="Arial" panose="020B0604020202020204" pitchFamily="34" charset="0"/>
                <a:ea typeface="ＭＳ Ｐゴシック" panose="020B0600070205080204" pitchFamily="34" charset="-128"/>
              </a:rPr>
              <a:t>Impact of Covid 19 on the future Outlook</a:t>
            </a:r>
          </a:p>
        </p:txBody>
      </p:sp>
      <p:sp>
        <p:nvSpPr>
          <p:cNvPr id="14339" name="Content Placeholder 1">
            <a:extLst>
              <a:ext uri="{FF2B5EF4-FFF2-40B4-BE49-F238E27FC236}">
                <a16:creationId xmlns:a16="http://schemas.microsoft.com/office/drawing/2014/main" id="{99A88C10-7742-4823-9103-086D68294EA4}"/>
              </a:ext>
            </a:extLst>
          </p:cNvPr>
          <p:cNvSpPr>
            <a:spLocks noGrp="1"/>
          </p:cNvSpPr>
          <p:nvPr>
            <p:ph idx="1"/>
          </p:nvPr>
        </p:nvSpPr>
        <p:spPr>
          <a:xfrm>
            <a:off x="457200" y="1131888"/>
            <a:ext cx="8229600" cy="4675187"/>
          </a:xfrm>
        </p:spPr>
        <p:txBody>
          <a:bodyPr/>
          <a:lstStyle/>
          <a:p>
            <a:pPr algn="just">
              <a:buFont typeface="Wingdings" panose="05000000000000000000" pitchFamily="2" charset="2"/>
              <a:buChar char="q"/>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While the demand for service from ISDs like PanSALB is on the rise due to public awareness, these institutions are firmly dumped into great depression with negative growth for the foreseeable future. The harsh impact on what little achievements we have will be immense. </a:t>
            </a:r>
          </a:p>
          <a:p>
            <a:pPr marL="0" indent="0" algn="just">
              <a:buFont typeface="Arial" panose="020B0604020202020204" pitchFamily="34" charset="0"/>
              <a:buNone/>
              <a:defRPr/>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marL="0" indent="0" algn="just">
              <a:buFont typeface="Arial" panose="020B0604020202020204" pitchFamily="34" charset="0"/>
              <a:buNone/>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Due to COVID-19 PanSALB will reduce costs through:</a:t>
            </a:r>
          </a:p>
          <a:p>
            <a:pPr marL="0" indent="0" algn="just">
              <a:buFont typeface="Arial" panose="020B0604020202020204" pitchFamily="34" charset="0"/>
              <a:buNone/>
              <a:defRPr/>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Travel and accommodation will be ceased as meetings, trainings and workshops will be held virtually.</a:t>
            </a:r>
          </a:p>
          <a:p>
            <a:pPr algn="just">
              <a:buFont typeface="Wingdings" panose="05000000000000000000" pitchFamily="2" charset="2"/>
              <a:buChar char="q"/>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Dictionaries will be published online rather than printing </a:t>
            </a:r>
          </a:p>
          <a:p>
            <a:pPr algn="just">
              <a:buFont typeface="Wingdings" panose="05000000000000000000" pitchFamily="2" charset="2"/>
              <a:buChar char="q"/>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PanSALB will incur higher costs in the current year due acquiring tools of trade for employees. Costs are expected to be lesser in the future.</a:t>
            </a:r>
          </a:p>
          <a:p>
            <a:pPr algn="just">
              <a:defRPr/>
            </a:pPr>
            <a:endParaRPr lang="en-ZA" altLang="en-US" sz="14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9700" name="Picture 5">
            <a:extLst>
              <a:ext uri="{FF2B5EF4-FFF2-40B4-BE49-F238E27FC236}">
                <a16:creationId xmlns:a16="http://schemas.microsoft.com/office/drawing/2014/main" id="{20FB6E40-2F3F-4E95-AC4B-779D3BE3EC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a:extLst>
              <a:ext uri="{FF2B5EF4-FFF2-40B4-BE49-F238E27FC236}">
                <a16:creationId xmlns:a16="http://schemas.microsoft.com/office/drawing/2014/main" id="{5F93FB99-A3E2-4676-9BB6-110F4826B9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Slide Number Placeholder 1">
            <a:extLst>
              <a:ext uri="{FF2B5EF4-FFF2-40B4-BE49-F238E27FC236}">
                <a16:creationId xmlns:a16="http://schemas.microsoft.com/office/drawing/2014/main" id="{6EDEFA5E-F2B5-46E5-914F-B9A358B686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BE0AFE7-2263-4A04-AD15-8F6B31F65D37}" type="slidenum">
              <a:rPr lang="en-US" altLang="en-US" sz="1200" smtClean="0">
                <a:solidFill>
                  <a:srgbClr val="898989"/>
                </a:solidFill>
                <a:latin typeface="Arial" panose="020B0604020202020204" pitchFamily="34" charset="0"/>
              </a:rPr>
              <a:pPr>
                <a:spcBef>
                  <a:spcPct val="0"/>
                </a:spcBef>
                <a:buFontTx/>
                <a:buNone/>
              </a:pPr>
              <a:t>26</a:t>
            </a:fld>
            <a:endParaRPr lang="en-US" altLang="en-US" sz="1200">
              <a:solidFill>
                <a:srgbClr val="898989"/>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a16="http://schemas.microsoft.com/office/drawing/2014/main" id="{F74DB404-61DA-4737-B1B4-53662E5B6F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1">
            <a:extLst>
              <a:ext uri="{FF2B5EF4-FFF2-40B4-BE49-F238E27FC236}">
                <a16:creationId xmlns:a16="http://schemas.microsoft.com/office/drawing/2014/main" id="{C3B6645B-6D0A-4019-A336-9F4A7326B747}"/>
              </a:ext>
            </a:extLst>
          </p:cNvPr>
          <p:cNvSpPr>
            <a:spLocks noChangeArrowheads="1"/>
          </p:cNvSpPr>
          <p:nvPr/>
        </p:nvSpPr>
        <p:spPr bwMode="auto">
          <a:xfrm>
            <a:off x="755650" y="3244850"/>
            <a:ext cx="662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3600" b="1">
                <a:solidFill>
                  <a:srgbClr val="FBAB18"/>
                </a:solidFill>
                <a:latin typeface="Arial" panose="020B0604020202020204" pitchFamily="34" charset="0"/>
              </a:rPr>
              <a:t>STRATEGIC OVERVIEW</a:t>
            </a:r>
            <a:endParaRPr lang="en-ZA" altLang="en-US" sz="3600" b="1">
              <a:solidFill>
                <a:srgbClr val="FBAB18"/>
              </a:solidFill>
              <a:latin typeface="Arial" panose="020B0604020202020204" pitchFamily="34" charset="0"/>
            </a:endParaRPr>
          </a:p>
        </p:txBody>
      </p:sp>
      <p:pic>
        <p:nvPicPr>
          <p:cNvPr id="30724" name="Picture 2">
            <a:extLst>
              <a:ext uri="{FF2B5EF4-FFF2-40B4-BE49-F238E27FC236}">
                <a16:creationId xmlns:a16="http://schemas.microsoft.com/office/drawing/2014/main" id="{A25565EC-5719-4386-8FDB-90261B0863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1">
            <a:extLst>
              <a:ext uri="{FF2B5EF4-FFF2-40B4-BE49-F238E27FC236}">
                <a16:creationId xmlns:a16="http://schemas.microsoft.com/office/drawing/2014/main" id="{E1C13349-5C5D-4D71-9626-E80CD48A8B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27386B1-D4D5-4CAF-8EF2-A1C942B08AFB}" type="slidenum">
              <a:rPr lang="en-US" altLang="en-US" sz="1200" smtClean="0">
                <a:solidFill>
                  <a:srgbClr val="898989"/>
                </a:solidFill>
                <a:latin typeface="Arial" panose="020B0604020202020204" pitchFamily="34" charset="0"/>
              </a:rPr>
              <a:pPr>
                <a:spcBef>
                  <a:spcPct val="0"/>
                </a:spcBef>
                <a:buFontTx/>
                <a:buNone/>
              </a:pPr>
              <a:t>27</a:t>
            </a:fld>
            <a:endParaRPr lang="en-US" altLang="en-US" sz="1200">
              <a:solidFill>
                <a:srgbClr val="89898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968AD4C-E848-4C3F-BB0A-F545AD7DE0B0}"/>
              </a:ext>
            </a:extLst>
          </p:cNvPr>
          <p:cNvSpPr>
            <a:spLocks noGrp="1"/>
          </p:cNvSpPr>
          <p:nvPr>
            <p:ph type="title"/>
          </p:nvPr>
        </p:nvSpPr>
        <p:spPr>
          <a:xfrm>
            <a:off x="684213" y="741363"/>
            <a:ext cx="4392612" cy="515937"/>
          </a:xfrm>
        </p:spPr>
        <p:txBody>
          <a:bodyPr/>
          <a:lstStyle/>
          <a:p>
            <a:r>
              <a:rPr lang="en-ZA" altLang="en-US" sz="3600" b="1">
                <a:solidFill>
                  <a:srgbClr val="FBAB18"/>
                </a:solidFill>
                <a:latin typeface="Arial" panose="020B0604020202020204" pitchFamily="34" charset="0"/>
                <a:ea typeface="ＭＳ Ｐゴシック" panose="020B0600070205080204" pitchFamily="34" charset="-128"/>
              </a:rPr>
              <a:t>                 </a:t>
            </a:r>
            <a:r>
              <a:rPr lang="en-ZA" altLang="en-US" sz="3000" b="1">
                <a:solidFill>
                  <a:srgbClr val="FBAB18"/>
                </a:solidFill>
                <a:latin typeface="Arial" panose="020B0604020202020204" pitchFamily="34" charset="0"/>
                <a:ea typeface="ＭＳ Ｐゴシック" panose="020B0600070205080204" pitchFamily="34" charset="-128"/>
              </a:rPr>
              <a:t>Vision</a:t>
            </a:r>
            <a:br>
              <a:rPr lang="en-ZA" altLang="en-US" sz="3600" b="1">
                <a:solidFill>
                  <a:srgbClr val="FBAB18"/>
                </a:solidFill>
                <a:latin typeface="Arial" panose="020B0604020202020204" pitchFamily="34" charset="0"/>
                <a:ea typeface="ＭＳ Ｐゴシック" panose="020B0600070205080204" pitchFamily="34" charset="-128"/>
              </a:rPr>
            </a:br>
            <a:endParaRPr lang="en-US" altLang="en-US" sz="3600" b="1">
              <a:solidFill>
                <a:srgbClr val="FBAB18"/>
              </a:solidFill>
              <a:latin typeface="Arial" panose="020B0604020202020204" pitchFamily="34" charset="0"/>
              <a:ea typeface="ＭＳ Ｐゴシック" panose="020B0600070205080204" pitchFamily="34" charset="-128"/>
            </a:endParaRPr>
          </a:p>
        </p:txBody>
      </p:sp>
      <p:pic>
        <p:nvPicPr>
          <p:cNvPr id="31747" name="Picture 5">
            <a:extLst>
              <a:ext uri="{FF2B5EF4-FFF2-40B4-BE49-F238E27FC236}">
                <a16:creationId xmlns:a16="http://schemas.microsoft.com/office/drawing/2014/main" id="{A1926211-A7CF-4E48-9B4D-8EC2D302B5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5EC002F5-58FD-4792-9F64-F3AC71587280}"/>
              </a:ext>
            </a:extLst>
          </p:cNvPr>
          <p:cNvSpPr>
            <a:spLocks noGrp="1"/>
          </p:cNvSpPr>
          <p:nvPr>
            <p:ph idx="1"/>
          </p:nvPr>
        </p:nvSpPr>
        <p:spPr>
          <a:xfrm>
            <a:off x="198438" y="1125538"/>
            <a:ext cx="8766175" cy="5321300"/>
          </a:xfrm>
        </p:spPr>
        <p:txBody>
          <a:bodyPr/>
          <a:lstStyle/>
          <a:p>
            <a:pPr algn="jus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The custodian of multilingualism to promote social cohesion in South Africa.</a:t>
            </a:r>
            <a:endParaRPr lang="en-US" sz="1800" dirty="0">
              <a:latin typeface="Arial" panose="020B0604020202020204" pitchFamily="34" charset="0"/>
              <a:ea typeface="ＭＳ Ｐゴシック" pitchFamily="34" charset="-128"/>
              <a:cs typeface="Arial" panose="020B0604020202020204" pitchFamily="34" charset="0"/>
            </a:endParaRPr>
          </a:p>
          <a:p>
            <a:pPr marL="0" indent="0" algn="just">
              <a:buFont typeface="Arial" panose="020B0604020202020204" pitchFamily="34" charset="0"/>
              <a:buNone/>
              <a:defRPr/>
            </a:pPr>
            <a:r>
              <a:rPr lang="en-US" altLang="en-US" sz="2000" b="1" dirty="0">
                <a:solidFill>
                  <a:srgbClr val="FAAB19"/>
                </a:solidFill>
                <a:latin typeface="Arial" panose="020B0604020202020204" pitchFamily="34" charset="0"/>
                <a:ea typeface="ＭＳ Ｐゴシック" pitchFamily="34" charset="-128"/>
                <a:cs typeface="Arial" panose="020B0604020202020204" pitchFamily="34" charset="0"/>
              </a:rPr>
              <a:t>			    </a:t>
            </a:r>
          </a:p>
          <a:p>
            <a:pPr marL="0" indent="0">
              <a:buFont typeface="Arial" panose="020B0604020202020204" pitchFamily="34" charset="0"/>
              <a:buNone/>
              <a:defRPr/>
            </a:pPr>
            <a:endParaRPr lang="en-US" altLang="en-US" sz="2000" b="1" dirty="0">
              <a:solidFill>
                <a:srgbClr val="FAAB19"/>
              </a:solidFill>
              <a:latin typeface="Arial" panose="020B0604020202020204" pitchFamily="34" charset="0"/>
              <a:ea typeface="ＭＳ Ｐゴシック" pitchFamily="34" charset="-128"/>
              <a:cs typeface="Arial" panose="020B0604020202020204" pitchFamily="34" charset="0"/>
            </a:endParaRPr>
          </a:p>
          <a:p>
            <a:pPr marL="0" indent="0" algn="ctr">
              <a:buFont typeface="Arial" panose="020B0604020202020204" pitchFamily="34" charset="0"/>
              <a:buNone/>
              <a:defRPr/>
            </a:pPr>
            <a:r>
              <a:rPr lang="en-US" altLang="en-US" sz="3000" b="1" dirty="0">
                <a:solidFill>
                  <a:srgbClr val="FAAB19"/>
                </a:solidFill>
                <a:latin typeface="Arial" panose="020B0604020202020204" pitchFamily="34" charset="0"/>
                <a:ea typeface="+mj-ea"/>
                <a:cs typeface="Arial" panose="020B0604020202020204" pitchFamily="34" charset="0"/>
              </a:rPr>
              <a:t>Mission</a:t>
            </a: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promote multilingualism</a:t>
            </a:r>
          </a:p>
          <a:p>
            <a:pPr algn="jus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create conditions for the development and use of all official South African languages, including the Khoi, Nama and San languages and South African Sign Language</a:t>
            </a:r>
          </a:p>
          <a:p>
            <a:pPr algn="jus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promote respect and recognition for all </a:t>
            </a:r>
            <a:r>
              <a:rPr lang="en-ZA" sz="1800" dirty="0">
                <a:latin typeface="Arial" panose="020B0604020202020204" pitchFamily="34" charset="0"/>
                <a:cs typeface="Arial" panose="020B0604020202020204" pitchFamily="34" charset="0"/>
              </a:rPr>
              <a:t>languages, including previously marginalised </a:t>
            </a:r>
            <a:r>
              <a:rPr lang="en-US" sz="1800" dirty="0">
                <a:latin typeface="Arial" panose="020B0604020202020204" pitchFamily="34" charset="0"/>
                <a:cs typeface="Arial" panose="020B0604020202020204" pitchFamily="34" charset="0"/>
              </a:rPr>
              <a:t>languages and all other languages commonly used by South African communities</a:t>
            </a:r>
          </a:p>
          <a:p>
            <a:pPr algn="jus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promote the development of previously </a:t>
            </a:r>
            <a:r>
              <a:rPr lang="en-ZA" sz="1800" dirty="0">
                <a:latin typeface="Arial" panose="020B0604020202020204" pitchFamily="34" charset="0"/>
                <a:cs typeface="Arial" panose="020B0604020202020204" pitchFamily="34" charset="0"/>
              </a:rPr>
              <a:t>marginalised languages</a:t>
            </a:r>
          </a:p>
          <a:p>
            <a:pPr algn="jus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advocate for rights relating to language and </a:t>
            </a:r>
            <a:r>
              <a:rPr lang="en-ZA" sz="1800" dirty="0">
                <a:latin typeface="Arial" panose="020B0604020202020204" pitchFamily="34" charset="0"/>
                <a:cs typeface="Arial" panose="020B0604020202020204" pitchFamily="34" charset="0"/>
              </a:rPr>
              <a:t>the status of language</a:t>
            </a:r>
          </a:p>
          <a:p>
            <a:pPr algn="just">
              <a:buFont typeface="Wingdings" panose="05000000000000000000" pitchFamily="2" charset="2"/>
              <a:buChar char="q"/>
              <a:defRPr/>
            </a:pPr>
            <a:r>
              <a:rPr lang="en-US" sz="1800" dirty="0">
                <a:latin typeface="Arial" panose="020B0604020202020204" pitchFamily="34" charset="0"/>
                <a:cs typeface="Arial" panose="020B0604020202020204" pitchFamily="34" charset="0"/>
              </a:rPr>
              <a:t>initiate, enable and conduct research in accordance with the PanSALB mandate</a:t>
            </a:r>
            <a:endParaRPr lang="en-US" altLang="en-US" sz="1800" dirty="0">
              <a:latin typeface="Arial" panose="020B0604020202020204" pitchFamily="34" charset="0"/>
              <a:ea typeface="ＭＳ Ｐゴシック" pitchFamily="34" charset="-128"/>
              <a:cs typeface="Arial" panose="020B0604020202020204" pitchFamily="34" charset="0"/>
            </a:endParaRPr>
          </a:p>
        </p:txBody>
      </p:sp>
      <p:pic>
        <p:nvPicPr>
          <p:cNvPr id="31749" name="Picture 2">
            <a:extLst>
              <a:ext uri="{FF2B5EF4-FFF2-40B4-BE49-F238E27FC236}">
                <a16:creationId xmlns:a16="http://schemas.microsoft.com/office/drawing/2014/main" id="{70347685-7767-4790-B732-61339052E5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Slide Number Placeholder 1">
            <a:extLst>
              <a:ext uri="{FF2B5EF4-FFF2-40B4-BE49-F238E27FC236}">
                <a16:creationId xmlns:a16="http://schemas.microsoft.com/office/drawing/2014/main" id="{04EAE67C-F1C4-4B72-9D75-91E8E48321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AE756F2-A593-46EB-85E3-0633F1EE01B6}" type="slidenum">
              <a:rPr lang="en-US" altLang="en-US" sz="1200" smtClean="0">
                <a:solidFill>
                  <a:srgbClr val="898989"/>
                </a:solidFill>
                <a:latin typeface="Arial" panose="020B0604020202020204" pitchFamily="34" charset="0"/>
              </a:rPr>
              <a:pPr>
                <a:spcBef>
                  <a:spcPct val="0"/>
                </a:spcBef>
                <a:buFontTx/>
                <a:buNone/>
              </a:pPr>
              <a:t>28</a:t>
            </a:fld>
            <a:endParaRPr lang="en-US" altLang="en-US" sz="1200">
              <a:solidFill>
                <a:srgbClr val="898989"/>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0663F7E-4B69-4B3D-91D8-558C696F5F71}"/>
              </a:ext>
            </a:extLst>
          </p:cNvPr>
          <p:cNvSpPr>
            <a:spLocks noGrp="1"/>
          </p:cNvSpPr>
          <p:nvPr>
            <p:ph type="title"/>
          </p:nvPr>
        </p:nvSpPr>
        <p:spPr>
          <a:xfrm>
            <a:off x="690563" y="573088"/>
            <a:ext cx="4673600" cy="515937"/>
          </a:xfrm>
        </p:spPr>
        <p:txBody>
          <a:bodyPr/>
          <a:lstStyle/>
          <a:p>
            <a:r>
              <a:rPr lang="en-ZA" altLang="en-US" sz="3600" b="1">
                <a:solidFill>
                  <a:srgbClr val="FBAB18"/>
                </a:solidFill>
                <a:latin typeface="Arial" panose="020B0604020202020204" pitchFamily="34" charset="0"/>
                <a:ea typeface="ＭＳ Ｐゴシック" panose="020B0600070205080204" pitchFamily="34" charset="-128"/>
              </a:rPr>
              <a:t>                 Values</a:t>
            </a:r>
            <a:endParaRPr lang="en-US" altLang="en-US" sz="3600" b="1">
              <a:solidFill>
                <a:srgbClr val="FBAB18"/>
              </a:solidFill>
              <a:latin typeface="Arial" panose="020B0604020202020204" pitchFamily="34" charset="0"/>
              <a:ea typeface="ＭＳ Ｐゴシック" panose="020B0600070205080204" pitchFamily="34" charset="-128"/>
            </a:endParaRPr>
          </a:p>
        </p:txBody>
      </p:sp>
      <p:pic>
        <p:nvPicPr>
          <p:cNvPr id="32771" name="Picture 5">
            <a:extLst>
              <a:ext uri="{FF2B5EF4-FFF2-40B4-BE49-F238E27FC236}">
                <a16:creationId xmlns:a16="http://schemas.microsoft.com/office/drawing/2014/main" id="{D9864CA4-20B5-449B-9096-D5CED8272A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772" name="Content Placeholder 1">
            <a:extLst>
              <a:ext uri="{FF2B5EF4-FFF2-40B4-BE49-F238E27FC236}">
                <a16:creationId xmlns:a16="http://schemas.microsoft.com/office/drawing/2014/main" id="{72CA95E0-8444-42AD-AD99-C94D5A823F1B}"/>
              </a:ext>
            </a:extLst>
          </p:cNvPr>
          <p:cNvGraphicFramePr>
            <a:graphicFrameLocks noGrp="1" noChangeAspect="1"/>
          </p:cNvGraphicFramePr>
          <p:nvPr>
            <p:ph idx="1"/>
          </p:nvPr>
        </p:nvGraphicFramePr>
        <p:xfrm>
          <a:off x="463550" y="1120775"/>
          <a:ext cx="8564563" cy="5548313"/>
        </p:xfrm>
        <a:graphic>
          <a:graphicData uri="http://schemas.openxmlformats.org/presentationml/2006/ole">
            <mc:AlternateContent xmlns:mc="http://schemas.openxmlformats.org/markup-compatibility/2006">
              <mc:Choice xmlns:v="urn:schemas-microsoft-com:vml" Requires="v">
                <p:oleObj spid="_x0000_s32801" name="Document" r:id="rId4" imgW="7355840" imgH="5451902" progId="Word.Document.12">
                  <p:embed/>
                </p:oleObj>
              </mc:Choice>
              <mc:Fallback>
                <p:oleObj name="Document" r:id="rId4" imgW="7355840" imgH="5451902" progId="Word.Document.12">
                  <p:embed/>
                  <p:pic>
                    <p:nvPicPr>
                      <p:cNvPr id="0" name="Content Placeholder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120775"/>
                        <a:ext cx="8564563"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773" name="Picture 2">
            <a:extLst>
              <a:ext uri="{FF2B5EF4-FFF2-40B4-BE49-F238E27FC236}">
                <a16:creationId xmlns:a16="http://schemas.microsoft.com/office/drawing/2014/main" id="{C9373458-6BF1-45DB-9871-B01423F97E5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88913"/>
            <a:ext cx="2109787"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Slide Number Placeholder 1">
            <a:extLst>
              <a:ext uri="{FF2B5EF4-FFF2-40B4-BE49-F238E27FC236}">
                <a16:creationId xmlns:a16="http://schemas.microsoft.com/office/drawing/2014/main" id="{BF77D142-FFED-4495-903E-1B23CF444F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CD2119A-E18B-4FE8-B582-AFA13D8C5A72}" type="slidenum">
              <a:rPr lang="en-US" altLang="en-US" sz="1200" smtClean="0">
                <a:solidFill>
                  <a:srgbClr val="898989"/>
                </a:solidFill>
                <a:latin typeface="Arial" panose="020B0604020202020204" pitchFamily="34" charset="0"/>
              </a:rPr>
              <a:pPr>
                <a:spcBef>
                  <a:spcPct val="0"/>
                </a:spcBef>
                <a:buFontTx/>
                <a:buNone/>
              </a:pPr>
              <a:t>29</a:t>
            </a:fld>
            <a:endParaRPr lang="en-US" altLang="en-US" sz="1200">
              <a:solidFill>
                <a:srgbClr val="89898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57F9C0E-B404-46C3-9113-00EE6103B708}"/>
              </a:ext>
            </a:extLst>
          </p:cNvPr>
          <p:cNvSpPr>
            <a:spLocks noGrp="1"/>
          </p:cNvSpPr>
          <p:nvPr>
            <p:ph type="title"/>
          </p:nvPr>
        </p:nvSpPr>
        <p:spPr>
          <a:xfrm>
            <a:off x="457200" y="-6349"/>
            <a:ext cx="8229600" cy="627038"/>
          </a:xfrm>
        </p:spPr>
        <p:txBody>
          <a:bodyPr/>
          <a:lstStyle/>
          <a:p>
            <a:pPr algn="l"/>
            <a:r>
              <a:rPr lang="en-ZA" altLang="en-US" sz="3000" b="1" dirty="0">
                <a:solidFill>
                  <a:srgbClr val="FBAB18"/>
                </a:solidFill>
                <a:latin typeface="Arial" panose="020B0604020202020204" pitchFamily="34" charset="0"/>
                <a:ea typeface="ＭＳ Ｐゴシック" panose="020B0600070205080204" pitchFamily="34" charset="-128"/>
              </a:rPr>
              <a:t>Presentation Outline</a:t>
            </a:r>
            <a:endParaRPr lang="en-US" altLang="en-US" sz="3000" b="1" dirty="0">
              <a:solidFill>
                <a:srgbClr val="FBAB18"/>
              </a:solidFill>
              <a:latin typeface="Arial" panose="020B0604020202020204" pitchFamily="34" charset="0"/>
              <a:ea typeface="ＭＳ Ｐゴシック" panose="020B0600070205080204" pitchFamily="34" charset="-128"/>
            </a:endParaRPr>
          </a:p>
        </p:txBody>
      </p:sp>
      <p:sp>
        <p:nvSpPr>
          <p:cNvPr id="6147" name="Content Placeholder 1">
            <a:extLst>
              <a:ext uri="{FF2B5EF4-FFF2-40B4-BE49-F238E27FC236}">
                <a16:creationId xmlns:a16="http://schemas.microsoft.com/office/drawing/2014/main" id="{2AE780EE-5537-45A6-901A-D16C7F2156A1}"/>
              </a:ext>
            </a:extLst>
          </p:cNvPr>
          <p:cNvSpPr>
            <a:spLocks noGrp="1"/>
          </p:cNvSpPr>
          <p:nvPr>
            <p:ph idx="1"/>
          </p:nvPr>
        </p:nvSpPr>
        <p:spPr>
          <a:xfrm>
            <a:off x="457200" y="620688"/>
            <a:ext cx="8229600" cy="5505475"/>
          </a:xfrm>
        </p:spPr>
        <p:txBody>
          <a:bodyPr/>
          <a:lstStyle/>
          <a:p>
            <a:pPr>
              <a:buFont typeface="+mj-lt"/>
              <a:buAutoNum type="arabicPeriod" startAt="16"/>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SWOT Analysis</a:t>
            </a:r>
          </a:p>
          <a:p>
            <a:pPr>
              <a:buFont typeface="+mj-lt"/>
              <a:buAutoNum type="arabicPeriod" startAt="16"/>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Organisational Environment</a:t>
            </a:r>
          </a:p>
          <a:p>
            <a:pPr>
              <a:buFont typeface="+mj-lt"/>
              <a:buAutoNum type="arabicPeriod" startAt="16"/>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Strategic Plan </a:t>
            </a:r>
          </a:p>
          <a:p>
            <a:pPr>
              <a:buFont typeface="+mj-lt"/>
              <a:buAutoNum type="arabicPeriod" startAt="16"/>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Annual Performance Plan</a:t>
            </a:r>
          </a:p>
          <a:p>
            <a:pPr>
              <a:buFont typeface="+mj-lt"/>
              <a:buAutoNum type="arabicPeriod" startAt="16"/>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Governance </a:t>
            </a:r>
          </a:p>
          <a:p>
            <a:pPr>
              <a:buFont typeface="+mj-lt"/>
              <a:buAutoNum type="arabicPeriod" startAt="16"/>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Human Resource Management</a:t>
            </a:r>
          </a:p>
          <a:p>
            <a:pPr>
              <a:buFont typeface="+mj-lt"/>
              <a:buAutoNum type="arabicPeriod" startAt="16"/>
            </a:pPr>
            <a:r>
              <a:rPr lang="en-ZA" altLang="en-US" sz="1800" dirty="0">
                <a:latin typeface="Arial" panose="020B0604020202020204" pitchFamily="34" charset="0"/>
                <a:ea typeface="ＭＳ Ｐゴシック" panose="020B0600070205080204" pitchFamily="34" charset="-128"/>
                <a:cs typeface="Arial" panose="020B0604020202020204" pitchFamily="34" charset="0"/>
              </a:rPr>
              <a:t>Programme Recourse Consideration  </a:t>
            </a:r>
          </a:p>
          <a:p>
            <a:pPr marL="514350" indent="-514350">
              <a:buFont typeface="Calibri" panose="020F0502020204030204" pitchFamily="34" charset="0"/>
              <a:buAutoNum type="arabicPeriod" startAt="15"/>
            </a:pP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buFont typeface="Calibri" panose="020F0502020204030204" pitchFamily="34" charset="0"/>
              <a:buAutoNum type="arabicPeriod" startAt="15"/>
            </a:pP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a:p>
            <a:pPr marL="514350" indent="-514350">
              <a:buFont typeface="Calibri" panose="020F0502020204030204" pitchFamily="34" charset="0"/>
              <a:buAutoNum type="arabicPeriod" startAt="15"/>
            </a:pPr>
            <a:endParaRPr lang="en-ZA" altLang="en-US" sz="1300" dirty="0">
              <a:ea typeface="ＭＳ Ｐゴシック" panose="020B0600070205080204" pitchFamily="34" charset="-128"/>
            </a:endParaRPr>
          </a:p>
          <a:p>
            <a:pPr marL="514350" indent="-514350">
              <a:buFont typeface="Calibri" panose="020F0502020204030204" pitchFamily="34" charset="0"/>
              <a:buAutoNum type="arabicPeriod" startAt="15"/>
            </a:pPr>
            <a:endParaRPr lang="en-ZA" altLang="en-US" sz="1300" dirty="0">
              <a:ea typeface="ＭＳ Ｐゴシック" panose="020B0600070205080204" pitchFamily="34" charset="-128"/>
            </a:endParaRPr>
          </a:p>
          <a:p>
            <a:pPr marL="514350" indent="-514350">
              <a:buFont typeface="Calibri" panose="020F0502020204030204" pitchFamily="34" charset="0"/>
              <a:buAutoNum type="arabicPeriod" startAt="15"/>
            </a:pPr>
            <a:endParaRPr lang="en-ZA" altLang="en-US" dirty="0">
              <a:ea typeface="ＭＳ Ｐゴシック" panose="020B0600070205080204" pitchFamily="34" charset="-128"/>
            </a:endParaRPr>
          </a:p>
        </p:txBody>
      </p:sp>
      <p:pic>
        <p:nvPicPr>
          <p:cNvPr id="6148" name="Picture 5">
            <a:extLst>
              <a:ext uri="{FF2B5EF4-FFF2-40B4-BE49-F238E27FC236}">
                <a16:creationId xmlns:a16="http://schemas.microsoft.com/office/drawing/2014/main" id="{E90517ED-92C4-41F4-8084-A6B46E50FD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a:extLst>
              <a:ext uri="{FF2B5EF4-FFF2-40B4-BE49-F238E27FC236}">
                <a16:creationId xmlns:a16="http://schemas.microsoft.com/office/drawing/2014/main" id="{8075FB1C-7B3C-4232-A758-8007E670F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2738" y="-24921"/>
            <a:ext cx="225266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Slide Number Placeholder 1">
            <a:extLst>
              <a:ext uri="{FF2B5EF4-FFF2-40B4-BE49-F238E27FC236}">
                <a16:creationId xmlns:a16="http://schemas.microsoft.com/office/drawing/2014/main" id="{9C49169F-7371-4EDC-86BA-5FA439DFBE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EBBCB9F-81D0-4C41-A2CA-727365D18BD4}" type="slidenum">
              <a:rPr lang="en-US" altLang="en-US" sz="1200" smtClean="0">
                <a:solidFill>
                  <a:srgbClr val="898989"/>
                </a:solidFill>
                <a:latin typeface="Arial" panose="020B0604020202020204" pitchFamily="34" charset="0"/>
              </a:rPr>
              <a:pPr>
                <a:spcBef>
                  <a:spcPct val="0"/>
                </a:spcBef>
                <a:buFontTx/>
                <a:buNone/>
              </a:pPr>
              <a:t>3</a:t>
            </a:fld>
            <a:endParaRPr lang="en-US"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792134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0EFBAEB-C3E3-4C0D-B9FD-53617854DD5C}"/>
              </a:ext>
            </a:extLst>
          </p:cNvPr>
          <p:cNvSpPr>
            <a:spLocks noGrp="1"/>
          </p:cNvSpPr>
          <p:nvPr>
            <p:ph type="title"/>
          </p:nvPr>
        </p:nvSpPr>
        <p:spPr>
          <a:xfrm>
            <a:off x="107950" y="333375"/>
            <a:ext cx="6445250" cy="719138"/>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Constitutional, Legislative and other Mandate</a:t>
            </a:r>
          </a:p>
        </p:txBody>
      </p:sp>
      <p:pic>
        <p:nvPicPr>
          <p:cNvPr id="33795" name="Picture 5">
            <a:extLst>
              <a:ext uri="{FF2B5EF4-FFF2-40B4-BE49-F238E27FC236}">
                <a16:creationId xmlns:a16="http://schemas.microsoft.com/office/drawing/2014/main" id="{25752C8F-3E0E-4935-BCAC-6CF09C7B8E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2A914819-7E1C-4AAC-853F-DC518E4914EE}"/>
              </a:ext>
            </a:extLst>
          </p:cNvPr>
          <p:cNvGraphicFramePr>
            <a:graphicFrameLocks noGrp="1"/>
          </p:cNvGraphicFramePr>
          <p:nvPr/>
        </p:nvGraphicFramePr>
        <p:xfrm>
          <a:off x="179388" y="1268413"/>
          <a:ext cx="8713787" cy="5038725"/>
        </p:xfrm>
        <a:graphic>
          <a:graphicData uri="http://schemas.openxmlformats.org/drawingml/2006/table">
            <a:tbl>
              <a:tblPr firstRow="1" bandRow="1">
                <a:tableStyleId>{93296810-A885-4BE3-A3E7-6D5BEEA58F35}</a:tableStyleId>
              </a:tblPr>
              <a:tblGrid>
                <a:gridCol w="8713787">
                  <a:extLst>
                    <a:ext uri="{9D8B030D-6E8A-4147-A177-3AD203B41FA5}">
                      <a16:colId xmlns:a16="http://schemas.microsoft.com/office/drawing/2014/main" val="20000"/>
                    </a:ext>
                  </a:extLst>
                </a:gridCol>
              </a:tblGrid>
              <a:tr h="5038725">
                <a:tc>
                  <a:txBody>
                    <a:bodyPr/>
                    <a:lstStyle/>
                    <a:p>
                      <a:pPr algn="just">
                        <a:buFont typeface="Wingdings" panose="05000000000000000000" pitchFamily="2" charset="2"/>
                        <a:buChar char="q"/>
                        <a:defRPr/>
                      </a:pPr>
                      <a:r>
                        <a:rPr lang="en-US" altLang="en-US" sz="1800" b="0" dirty="0">
                          <a:solidFill>
                            <a:schemeClr val="tx1"/>
                          </a:solidFill>
                          <a:latin typeface="Arial" panose="020B0604020202020204" pitchFamily="34" charset="0"/>
                          <a:ea typeface="ＭＳ Ｐゴシック" pitchFamily="34" charset="-128"/>
                          <a:cs typeface="Arial" panose="020B0604020202020204" pitchFamily="34" charset="0"/>
                        </a:rPr>
                        <a:t>Sections 6(5) (a) and (b) of the Constitution of the Republic of South Africa (Act 108 of 1996) provide for the establishment of a Pan South African Language Board. </a:t>
                      </a:r>
                    </a:p>
                    <a:p>
                      <a:pPr algn="just">
                        <a:buFont typeface="Wingdings" panose="05000000000000000000" pitchFamily="2" charset="2"/>
                        <a:buNone/>
                        <a:defRPr/>
                      </a:pPr>
                      <a:endParaRPr lang="en-US" altLang="en-US" sz="1800" b="0" dirty="0">
                        <a:solidFill>
                          <a:schemeClr val="tx1"/>
                        </a:solidFill>
                        <a:latin typeface="Arial" panose="020B0604020202020204" pitchFamily="34" charset="0"/>
                        <a:ea typeface="ＭＳ Ｐゴシック" pitchFamily="34" charset="-128"/>
                        <a:cs typeface="Arial" panose="020B0604020202020204" pitchFamily="34" charset="0"/>
                      </a:endParaRPr>
                    </a:p>
                    <a:p>
                      <a:pPr algn="just">
                        <a:buFont typeface="Wingdings" panose="05000000000000000000" pitchFamily="2" charset="2"/>
                        <a:buChar char="q"/>
                        <a:defRPr/>
                      </a:pPr>
                      <a:r>
                        <a:rPr lang="en-US" altLang="en-US" sz="1800" b="0" dirty="0">
                          <a:solidFill>
                            <a:schemeClr val="tx1"/>
                          </a:solidFill>
                          <a:latin typeface="Arial" panose="020B0604020202020204" pitchFamily="34" charset="0"/>
                          <a:ea typeface="ＭＳ Ｐゴシック" pitchFamily="34" charset="-128"/>
                          <a:cs typeface="Arial" panose="020B0604020202020204" pitchFamily="34" charset="0"/>
                        </a:rPr>
                        <a:t>Other</a:t>
                      </a:r>
                      <a:r>
                        <a:rPr lang="en-US" altLang="en-US" sz="1800" b="0" baseline="0" dirty="0">
                          <a:solidFill>
                            <a:schemeClr val="tx1"/>
                          </a:solidFill>
                          <a:latin typeface="Arial" panose="020B0604020202020204" pitchFamily="34" charset="0"/>
                          <a:ea typeface="ＭＳ Ｐゴシック" pitchFamily="34" charset="-128"/>
                          <a:cs typeface="Arial" panose="020B0604020202020204" pitchFamily="34" charset="0"/>
                        </a:rPr>
                        <a:t> mandate and legislative prescripts which include amongst others the following: </a:t>
                      </a:r>
                      <a:endParaRPr lang="en-US" altLang="en-US" sz="1800" b="0" dirty="0">
                        <a:solidFill>
                          <a:schemeClr val="tx1"/>
                        </a:solidFill>
                        <a:latin typeface="Arial" panose="020B0604020202020204" pitchFamily="34" charset="0"/>
                        <a:ea typeface="ＭＳ Ｐゴシック" pitchFamily="34" charset="-128"/>
                        <a:cs typeface="Arial" panose="020B0604020202020204" pitchFamily="34" charset="0"/>
                      </a:endParaRPr>
                    </a:p>
                    <a:p>
                      <a:pPr marL="742950" marR="0" lvl="3"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0" i="0" u="none" strike="noStrike" kern="0" cap="none" spc="0" normalizeH="0" baseline="0" noProof="0" dirty="0">
                          <a:ln>
                            <a:noFill/>
                          </a:ln>
                          <a:solidFill>
                            <a:srgbClr val="000000"/>
                          </a:solidFill>
                          <a:effectLst/>
                          <a:uLnTx/>
                          <a:uFillTx/>
                          <a:latin typeface="Arial"/>
                          <a:ea typeface="ＭＳ Ｐゴシック" charset="-128"/>
                          <a:cs typeface="+mn-cs"/>
                        </a:rPr>
                        <a:t>The PanSALB Act (No. 59 of 1995 as amended in 1999)</a:t>
                      </a:r>
                    </a:p>
                    <a:p>
                      <a:pPr marL="742950" marR="0" lvl="3"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0" i="0" u="none" strike="noStrike" kern="0" cap="none" spc="0" normalizeH="0" baseline="0" noProof="0" dirty="0">
                          <a:ln>
                            <a:noFill/>
                          </a:ln>
                          <a:solidFill>
                            <a:srgbClr val="000000"/>
                          </a:solidFill>
                          <a:effectLst/>
                          <a:uLnTx/>
                          <a:uFillTx/>
                          <a:latin typeface="Arial"/>
                          <a:ea typeface="ＭＳ Ｐゴシック" charset="-128"/>
                          <a:cs typeface="+mn-cs"/>
                        </a:rPr>
                        <a:t>The Use of Official Languages Act (No. 12 of 2012)</a:t>
                      </a:r>
                    </a:p>
                    <a:p>
                      <a:pPr algn="just">
                        <a:buFont typeface="Wingdings" panose="05000000000000000000" pitchFamily="2" charset="2"/>
                        <a:buNone/>
                        <a:defRPr/>
                      </a:pPr>
                      <a:endParaRPr lang="en-US" altLang="en-US" sz="1800" b="0" dirty="0">
                        <a:solidFill>
                          <a:schemeClr val="tx1"/>
                        </a:solidFill>
                        <a:latin typeface="Arial" panose="020B0604020202020204" pitchFamily="34" charset="0"/>
                        <a:ea typeface="ＭＳ Ｐゴシック" pitchFamily="34" charset="-128"/>
                        <a:cs typeface="Arial" panose="020B0604020202020204" pitchFamily="34" charset="0"/>
                      </a:endParaRPr>
                    </a:p>
                    <a:p>
                      <a:pPr algn="just">
                        <a:buFont typeface="Wingdings" panose="05000000000000000000" pitchFamily="2" charset="2"/>
                        <a:buChar char="q"/>
                        <a:defRPr/>
                      </a:pPr>
                      <a:r>
                        <a:rPr lang="en-US" altLang="en-US" sz="1800" b="0" dirty="0">
                          <a:solidFill>
                            <a:schemeClr val="tx1"/>
                          </a:solidFill>
                          <a:latin typeface="Arial" pitchFamily="34" charset="0"/>
                          <a:ea typeface="ＭＳ Ｐゴシック" pitchFamily="34" charset="-128"/>
                        </a:rPr>
                        <a:t> In response to Priority 5 of the NDP on Social Cohesion and Safe Community, t</a:t>
                      </a:r>
                      <a:r>
                        <a:rPr lang="en-US" sz="1800" b="0" dirty="0">
                          <a:solidFill>
                            <a:schemeClr val="tx1"/>
                          </a:solidFill>
                          <a:latin typeface="Arial" panose="020B0604020202020204" pitchFamily="34" charset="0"/>
                          <a:cs typeface="Arial" panose="020B0604020202020204" pitchFamily="34" charset="0"/>
                        </a:rPr>
                        <a:t>he organisation has multiple approaches</a:t>
                      </a:r>
                      <a:r>
                        <a:rPr lang="en-US" sz="1800" b="0" baseline="0" dirty="0">
                          <a:solidFill>
                            <a:schemeClr val="tx1"/>
                          </a:solidFill>
                          <a:latin typeface="Arial" panose="020B0604020202020204" pitchFamily="34" charset="0"/>
                          <a:cs typeface="Arial" panose="020B0604020202020204" pitchFamily="34" charset="0"/>
                        </a:rPr>
                        <a:t> to achieve such inline with its mandate. These include </a:t>
                      </a:r>
                      <a:r>
                        <a:rPr lang="en-US" sz="1800" b="0" dirty="0">
                          <a:solidFill>
                            <a:schemeClr val="tx1"/>
                          </a:solidFill>
                          <a:latin typeface="Arial" panose="020B0604020202020204" pitchFamily="34" charset="0"/>
                          <a:cs typeface="Arial" panose="020B0604020202020204" pitchFamily="34" charset="0"/>
                        </a:rPr>
                        <a:t>among others promotion of multilingualism, linguistic human rights and equitable use of languages. </a:t>
                      </a:r>
                      <a:endParaRPr lang="en-US" sz="1800" b="0" baseline="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defRPr/>
                      </a:pPr>
                      <a:endParaRPr lang="en-US" altLang="en-US" sz="1800" b="0" baseline="0" dirty="0">
                        <a:solidFill>
                          <a:schemeClr val="tx1"/>
                        </a:solidFill>
                        <a:latin typeface="Arial" panose="020B0604020202020204" pitchFamily="34" charset="0"/>
                        <a:ea typeface="ＭＳ Ｐゴシック" pitchFamily="34" charset="-128"/>
                        <a:cs typeface="Arial" panose="020B0604020202020204" pitchFamily="34" charset="0"/>
                      </a:endParaRPr>
                    </a:p>
                    <a:p>
                      <a:pPr>
                        <a:buFont typeface="Wingdings" panose="05000000000000000000" pitchFamily="2" charset="2"/>
                        <a:buChar char="q"/>
                        <a:defRPr/>
                      </a:pPr>
                      <a:endParaRPr lang="en-US" altLang="en-US" sz="1400" b="0" dirty="0">
                        <a:solidFill>
                          <a:schemeClr val="tx1"/>
                        </a:solidFill>
                        <a:latin typeface="Arial" panose="020B0604020202020204" pitchFamily="34" charset="0"/>
                        <a:ea typeface="ＭＳ Ｐゴシック" pitchFamily="34" charset="-128"/>
                        <a:cs typeface="Arial" panose="020B0604020202020204" pitchFamily="34" charset="0"/>
                      </a:endParaRPr>
                    </a:p>
                  </a:txBody>
                  <a:tcPr marL="91449" marR="91449" marT="45691" marB="45691">
                    <a:noFill/>
                  </a:tcPr>
                </a:tc>
                <a:extLst>
                  <a:ext uri="{0D108BD9-81ED-4DB2-BD59-A6C34878D82A}">
                    <a16:rowId xmlns:a16="http://schemas.microsoft.com/office/drawing/2014/main" val="10000"/>
                  </a:ext>
                </a:extLst>
              </a:tr>
            </a:tbl>
          </a:graphicData>
        </a:graphic>
      </p:graphicFrame>
      <p:pic>
        <p:nvPicPr>
          <p:cNvPr id="33802" name="Picture 2">
            <a:extLst>
              <a:ext uri="{FF2B5EF4-FFF2-40B4-BE49-F238E27FC236}">
                <a16:creationId xmlns:a16="http://schemas.microsoft.com/office/drawing/2014/main" id="{49FC8773-D727-451F-89F3-EEFC43BC3F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Slide Number Placeholder 1">
            <a:extLst>
              <a:ext uri="{FF2B5EF4-FFF2-40B4-BE49-F238E27FC236}">
                <a16:creationId xmlns:a16="http://schemas.microsoft.com/office/drawing/2014/main" id="{64417D62-9EFF-46ED-8EBC-2FC9F479AD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DAF329B-CBC1-4386-8171-BD649BB10065}" type="slidenum">
              <a:rPr lang="en-US" altLang="en-US" sz="1200" smtClean="0">
                <a:solidFill>
                  <a:srgbClr val="898989"/>
                </a:solidFill>
                <a:latin typeface="Arial" panose="020B0604020202020204" pitchFamily="34" charset="0"/>
              </a:rPr>
              <a:pPr>
                <a:spcBef>
                  <a:spcPct val="0"/>
                </a:spcBef>
                <a:buFontTx/>
                <a:buNone/>
              </a:pPr>
              <a:t>30</a:t>
            </a:fld>
            <a:endParaRPr lang="en-US" altLang="en-US" sz="1200">
              <a:solidFill>
                <a:srgbClr val="898989"/>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3C1A866-124B-40F9-A89F-96534B1D6B68}"/>
              </a:ext>
            </a:extLst>
          </p:cNvPr>
          <p:cNvSpPr>
            <a:spLocks noGrp="1"/>
          </p:cNvSpPr>
          <p:nvPr>
            <p:ph type="title"/>
          </p:nvPr>
        </p:nvSpPr>
        <p:spPr>
          <a:xfrm>
            <a:off x="250825" y="333375"/>
            <a:ext cx="6192838" cy="92392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PanSALB Structures</a:t>
            </a:r>
          </a:p>
        </p:txBody>
      </p:sp>
      <p:pic>
        <p:nvPicPr>
          <p:cNvPr id="34819" name="Picture 5">
            <a:extLst>
              <a:ext uri="{FF2B5EF4-FFF2-40B4-BE49-F238E27FC236}">
                <a16:creationId xmlns:a16="http://schemas.microsoft.com/office/drawing/2014/main" id="{7E0CC132-5EE2-41B2-A275-CC5B7694C9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7F9AC0B3-9208-4772-B562-71CF36262BE5}"/>
              </a:ext>
            </a:extLst>
          </p:cNvPr>
          <p:cNvGraphicFramePr>
            <a:graphicFrameLocks noGrp="1"/>
          </p:cNvGraphicFramePr>
          <p:nvPr/>
        </p:nvGraphicFramePr>
        <p:xfrm>
          <a:off x="179388" y="1484313"/>
          <a:ext cx="8713787" cy="4449762"/>
        </p:xfrm>
        <a:graphic>
          <a:graphicData uri="http://schemas.openxmlformats.org/drawingml/2006/table">
            <a:tbl>
              <a:tblPr firstRow="1" bandRow="1">
                <a:tableStyleId>{93296810-A885-4BE3-A3E7-6D5BEEA58F35}</a:tableStyleId>
              </a:tblPr>
              <a:tblGrid>
                <a:gridCol w="8713787">
                  <a:extLst>
                    <a:ext uri="{9D8B030D-6E8A-4147-A177-3AD203B41FA5}">
                      <a16:colId xmlns:a16="http://schemas.microsoft.com/office/drawing/2014/main" val="20000"/>
                    </a:ext>
                  </a:extLst>
                </a:gridCol>
              </a:tblGrid>
              <a:tr h="4449762">
                <a:tc>
                  <a:txBody>
                    <a:bodyPr/>
                    <a:lstStyle/>
                    <a:p>
                      <a:pPr>
                        <a:buFont typeface="Wingdings" panose="05000000000000000000" pitchFamily="2" charset="2"/>
                        <a:buNone/>
                        <a:defRPr/>
                      </a:pPr>
                      <a:endParaRPr lang="en-US" altLang="en-US" sz="1600" b="0" dirty="0">
                        <a:latin typeface="Arial" panose="020B0604020202020204" pitchFamily="34" charset="0"/>
                        <a:ea typeface="ＭＳ Ｐゴシック" pitchFamily="34" charset="-128"/>
                        <a:cs typeface="Arial" panose="020B0604020202020204" pitchFamily="34" charset="0"/>
                      </a:endParaRPr>
                    </a:p>
                    <a:p>
                      <a:pPr algn="ctr"/>
                      <a:endParaRPr lang="en-ZA" sz="1800" b="0" dirty="0">
                        <a:solidFill>
                          <a:schemeClr val="tx1"/>
                        </a:solidFill>
                        <a:latin typeface="Arial" panose="020B0604020202020204" pitchFamily="34" charset="0"/>
                        <a:cs typeface="Arial" panose="020B0604020202020204" pitchFamily="34" charset="0"/>
                      </a:endParaRPr>
                    </a:p>
                  </a:txBody>
                  <a:tcPr marL="91449" marR="91449" marT="45711" marB="45711">
                    <a:noFill/>
                  </a:tcPr>
                </a:tc>
                <a:extLst>
                  <a:ext uri="{0D108BD9-81ED-4DB2-BD59-A6C34878D82A}">
                    <a16:rowId xmlns:a16="http://schemas.microsoft.com/office/drawing/2014/main" val="10000"/>
                  </a:ext>
                </a:extLst>
              </a:tr>
            </a:tbl>
          </a:graphicData>
        </a:graphic>
      </p:graphicFrame>
      <p:pic>
        <p:nvPicPr>
          <p:cNvPr id="34826" name="Picture 2">
            <a:extLst>
              <a:ext uri="{FF2B5EF4-FFF2-40B4-BE49-F238E27FC236}">
                <a16:creationId xmlns:a16="http://schemas.microsoft.com/office/drawing/2014/main" id="{4EB9E158-B85E-4CCA-A587-903A2336D5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Slide Number Placeholder 1">
            <a:extLst>
              <a:ext uri="{FF2B5EF4-FFF2-40B4-BE49-F238E27FC236}">
                <a16:creationId xmlns:a16="http://schemas.microsoft.com/office/drawing/2014/main" id="{94395147-E66D-4B7C-860A-67A1248F39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BE10CF0-54A8-4D71-86F6-1379CEC3783D}" type="slidenum">
              <a:rPr lang="en-US" altLang="en-US" sz="1200" smtClean="0">
                <a:solidFill>
                  <a:srgbClr val="898989"/>
                </a:solidFill>
                <a:latin typeface="Arial" panose="020B0604020202020204" pitchFamily="34" charset="0"/>
              </a:rPr>
              <a:pPr>
                <a:spcBef>
                  <a:spcPct val="0"/>
                </a:spcBef>
                <a:buFontTx/>
                <a:buNone/>
              </a:pPr>
              <a:t>31</a:t>
            </a:fld>
            <a:endParaRPr lang="en-US" altLang="en-US" sz="1200">
              <a:solidFill>
                <a:srgbClr val="898989"/>
              </a:solidFill>
              <a:latin typeface="Arial" panose="020B0604020202020204" pitchFamily="34" charset="0"/>
            </a:endParaRPr>
          </a:p>
        </p:txBody>
      </p:sp>
      <p:sp>
        <p:nvSpPr>
          <p:cNvPr id="14348" name="Content Placeholder 2">
            <a:extLst>
              <a:ext uri="{FF2B5EF4-FFF2-40B4-BE49-F238E27FC236}">
                <a16:creationId xmlns:a16="http://schemas.microsoft.com/office/drawing/2014/main" id="{8881A544-EB7F-4E2C-9773-26E74114E2F4}"/>
              </a:ext>
            </a:extLst>
          </p:cNvPr>
          <p:cNvSpPr>
            <a:spLocks noGrp="1"/>
          </p:cNvSpPr>
          <p:nvPr>
            <p:ph idx="1"/>
          </p:nvPr>
        </p:nvSpPr>
        <p:spPr>
          <a:xfrm>
            <a:off x="457200" y="1412875"/>
            <a:ext cx="8229600" cy="4621213"/>
          </a:xfrm>
        </p:spPr>
        <p:txBody>
          <a:bodyPr/>
          <a:lstStyle/>
          <a:p>
            <a:pPr>
              <a:buFont typeface="Wingdings" panose="05000000000000000000" pitchFamily="2" charset="2"/>
              <a:buChar char="q"/>
              <a:defRPr/>
            </a:pPr>
            <a:endParaRPr lang="en-ZA" altLang="en-US" sz="1800" b="1" dirty="0">
              <a:latin typeface="Arial" panose="020B0604020202020204" pitchFamily="34" charset="0"/>
              <a:ea typeface="ＭＳ Ｐゴシック" pitchFamily="34" charset="-128"/>
              <a:cs typeface="Arial" panose="020B0604020202020204" pitchFamily="34" charset="0"/>
            </a:endParaRPr>
          </a:p>
          <a:p>
            <a:pPr>
              <a:buFont typeface="Wingdings" panose="05000000000000000000" pitchFamily="2" charset="2"/>
              <a:buChar char="q"/>
              <a:defRPr/>
            </a:pPr>
            <a:endParaRPr lang="en-ZA" altLang="en-US" sz="1800" b="1" dirty="0">
              <a:latin typeface="Arial" panose="020B0604020202020204" pitchFamily="34" charset="0"/>
              <a:ea typeface="ＭＳ Ｐゴシック" pitchFamily="34" charset="-128"/>
              <a:cs typeface="Arial" panose="020B0604020202020204" pitchFamily="34" charset="0"/>
            </a:endParaRPr>
          </a:p>
          <a:p>
            <a:pPr>
              <a:buFont typeface="Wingdings" panose="05000000000000000000" pitchFamily="2" charset="2"/>
              <a:buChar char="q"/>
              <a:defRPr/>
            </a:pPr>
            <a:endParaRPr lang="en-ZA" altLang="en-US" sz="1800" b="1" dirty="0">
              <a:latin typeface="Arial" panose="020B0604020202020204" pitchFamily="34" charset="0"/>
              <a:ea typeface="ＭＳ Ｐゴシック" pitchFamily="34" charset="-128"/>
              <a:cs typeface="Arial" panose="020B0604020202020204" pitchFamily="34" charset="0"/>
            </a:endParaRPr>
          </a:p>
          <a:p>
            <a:pPr>
              <a:buFont typeface="Wingdings" panose="05000000000000000000" pitchFamily="2" charset="2"/>
              <a:buChar char="q"/>
              <a:defRPr/>
            </a:pPr>
            <a:endParaRPr lang="en-ZA" altLang="en-US" sz="1800" b="1" dirty="0">
              <a:latin typeface="Arial" panose="020B0604020202020204" pitchFamily="34" charset="0"/>
              <a:ea typeface="ＭＳ Ｐゴシック" pitchFamily="34" charset="-128"/>
              <a:cs typeface="Arial" panose="020B0604020202020204" pitchFamily="34" charset="0"/>
            </a:endParaRPr>
          </a:p>
          <a:p>
            <a:pPr>
              <a:buFont typeface="Wingdings" panose="05000000000000000000" pitchFamily="2" charset="2"/>
              <a:buChar char="q"/>
              <a:defRPr/>
            </a:pPr>
            <a:endParaRPr lang="en-ZA" altLang="en-US" sz="1800" b="1" dirty="0">
              <a:latin typeface="Arial" panose="020B0604020202020204" pitchFamily="34" charset="0"/>
              <a:ea typeface="ＭＳ Ｐゴシック" pitchFamily="34" charset="-128"/>
              <a:cs typeface="Arial" panose="020B0604020202020204" pitchFamily="34" charset="0"/>
            </a:endParaRPr>
          </a:p>
          <a:p>
            <a:pPr>
              <a:buFont typeface="Wingdings" panose="05000000000000000000" pitchFamily="2" charset="2"/>
              <a:buChar char="q"/>
              <a:defRPr/>
            </a:pPr>
            <a:endParaRPr lang="en-ZA" altLang="en-US" sz="1800" b="1" dirty="0">
              <a:latin typeface="Arial" panose="020B0604020202020204" pitchFamily="34" charset="0"/>
              <a:ea typeface="ＭＳ Ｐゴシック" pitchFamily="34" charset="-128"/>
              <a:cs typeface="Arial" panose="020B0604020202020204" pitchFamily="34" charset="0"/>
            </a:endParaRPr>
          </a:p>
          <a:p>
            <a:pPr>
              <a:buFont typeface="Wingdings" panose="05000000000000000000" pitchFamily="2" charset="2"/>
              <a:buChar char="q"/>
              <a:defRPr/>
            </a:pPr>
            <a:endParaRPr lang="en-ZA" altLang="en-US" sz="1800" b="1" dirty="0">
              <a:latin typeface="Arial" panose="020B0604020202020204" pitchFamily="34" charset="0"/>
              <a:ea typeface="ＭＳ Ｐゴシック" pitchFamily="34" charset="-128"/>
              <a:cs typeface="Arial" panose="020B0604020202020204" pitchFamily="34" charset="0"/>
            </a:endParaRPr>
          </a:p>
          <a:p>
            <a:pPr>
              <a:buFont typeface="Wingdings" panose="05000000000000000000" pitchFamily="2" charset="2"/>
              <a:buChar char="q"/>
              <a:defRPr/>
            </a:pPr>
            <a:endParaRPr lang="en-ZA" altLang="en-US" sz="1800" b="1" dirty="0">
              <a:latin typeface="Arial" panose="020B0604020202020204" pitchFamily="34" charset="0"/>
              <a:ea typeface="ＭＳ Ｐゴシック" pitchFamily="34" charset="-128"/>
              <a:cs typeface="Arial" panose="020B0604020202020204" pitchFamily="34" charset="0"/>
            </a:endParaRPr>
          </a:p>
          <a:p>
            <a:pPr marL="0" indent="0" algn="just">
              <a:buFontTx/>
              <a:buNone/>
              <a:defRPr/>
            </a:pPr>
            <a:endParaRPr lang="en-ZA" sz="1800" dirty="0">
              <a:latin typeface="Arial" panose="020B0604020202020204" pitchFamily="34" charset="0"/>
              <a:cs typeface="Arial" panose="020B0604020202020204" pitchFamily="34" charset="0"/>
            </a:endParaRPr>
          </a:p>
          <a:p>
            <a:pPr marL="0" indent="0" algn="just">
              <a:buFontTx/>
              <a:buNone/>
              <a:defRPr/>
            </a:pPr>
            <a:endParaRPr lang="en-ZA" sz="1800" dirty="0">
              <a:latin typeface="Arial" panose="020B0604020202020204" pitchFamily="34" charset="0"/>
              <a:cs typeface="Arial" panose="020B0604020202020204" pitchFamily="34" charset="0"/>
            </a:endParaRPr>
          </a:p>
          <a:p>
            <a:pPr marL="0" indent="0" algn="just">
              <a:buFontTx/>
              <a:buNone/>
              <a:defRPr/>
            </a:pPr>
            <a:r>
              <a:rPr lang="en-ZA" sz="1800" dirty="0">
                <a:latin typeface="Arial" panose="020B0604020202020204" pitchFamily="34" charset="0"/>
                <a:cs typeface="Arial" panose="020B0604020202020204" pitchFamily="34" charset="0"/>
              </a:rPr>
              <a:t>	</a:t>
            </a:r>
          </a:p>
        </p:txBody>
      </p:sp>
      <p:graphicFrame>
        <p:nvGraphicFramePr>
          <p:cNvPr id="2" name="Diagram 1">
            <a:extLst>
              <a:ext uri="{FF2B5EF4-FFF2-40B4-BE49-F238E27FC236}">
                <a16:creationId xmlns:a16="http://schemas.microsoft.com/office/drawing/2014/main" id="{B0303999-D06D-4D7A-B3F1-BD947A12AEF6}"/>
              </a:ext>
            </a:extLst>
          </p:cNvPr>
          <p:cNvGraphicFramePr/>
          <p:nvPr/>
        </p:nvGraphicFramePr>
        <p:xfrm>
          <a:off x="467544" y="1196752"/>
          <a:ext cx="7632848" cy="4837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AA8F65D-35DE-40C2-B62B-0580EA03D987}"/>
              </a:ext>
            </a:extLst>
          </p:cNvPr>
          <p:cNvSpPr>
            <a:spLocks noGrp="1"/>
          </p:cNvSpPr>
          <p:nvPr>
            <p:ph type="title"/>
          </p:nvPr>
        </p:nvSpPr>
        <p:spPr>
          <a:xfrm>
            <a:off x="250825" y="333375"/>
            <a:ext cx="6192838" cy="92392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PanSALB Structures cont.</a:t>
            </a:r>
          </a:p>
        </p:txBody>
      </p:sp>
      <p:pic>
        <p:nvPicPr>
          <p:cNvPr id="35843" name="Picture 5">
            <a:extLst>
              <a:ext uri="{FF2B5EF4-FFF2-40B4-BE49-F238E27FC236}">
                <a16:creationId xmlns:a16="http://schemas.microsoft.com/office/drawing/2014/main" id="{B2BAA56C-31D2-4F05-89C1-2EDE74A442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908ED32-0ADA-441B-9649-697FAED8C7C7}"/>
              </a:ext>
            </a:extLst>
          </p:cNvPr>
          <p:cNvGraphicFramePr>
            <a:graphicFrameLocks noGrp="1"/>
          </p:cNvGraphicFramePr>
          <p:nvPr/>
        </p:nvGraphicFramePr>
        <p:xfrm>
          <a:off x="179388" y="1484313"/>
          <a:ext cx="8713787" cy="4449762"/>
        </p:xfrm>
        <a:graphic>
          <a:graphicData uri="http://schemas.openxmlformats.org/drawingml/2006/table">
            <a:tbl>
              <a:tblPr firstRow="1" bandRow="1">
                <a:tableStyleId>{93296810-A885-4BE3-A3E7-6D5BEEA58F35}</a:tableStyleId>
              </a:tblPr>
              <a:tblGrid>
                <a:gridCol w="8713787">
                  <a:extLst>
                    <a:ext uri="{9D8B030D-6E8A-4147-A177-3AD203B41FA5}">
                      <a16:colId xmlns:a16="http://schemas.microsoft.com/office/drawing/2014/main" val="20000"/>
                    </a:ext>
                  </a:extLst>
                </a:gridCol>
              </a:tblGrid>
              <a:tr h="4449762">
                <a:tc>
                  <a:txBody>
                    <a:bodyPr/>
                    <a:lstStyle/>
                    <a:p>
                      <a:pPr>
                        <a:buFont typeface="Wingdings" panose="05000000000000000000" pitchFamily="2" charset="2"/>
                        <a:buNone/>
                        <a:defRPr/>
                      </a:pPr>
                      <a:endParaRPr lang="en-US" altLang="en-US" sz="1600" b="0" dirty="0">
                        <a:latin typeface="Arial" panose="020B0604020202020204" pitchFamily="34" charset="0"/>
                        <a:ea typeface="ＭＳ Ｐゴシック" pitchFamily="34" charset="-128"/>
                        <a:cs typeface="Arial" panose="020B0604020202020204" pitchFamily="34" charset="0"/>
                      </a:endParaRPr>
                    </a:p>
                    <a:p>
                      <a:pPr algn="ctr"/>
                      <a:endParaRPr lang="en-ZA" sz="1800" b="0" dirty="0">
                        <a:solidFill>
                          <a:schemeClr val="tx1"/>
                        </a:solidFill>
                        <a:latin typeface="Arial" panose="020B0604020202020204" pitchFamily="34" charset="0"/>
                        <a:cs typeface="Arial" panose="020B0604020202020204" pitchFamily="34" charset="0"/>
                      </a:endParaRPr>
                    </a:p>
                  </a:txBody>
                  <a:tcPr marL="91449" marR="91449" marT="45711" marB="45711">
                    <a:noFill/>
                  </a:tcPr>
                </a:tc>
                <a:extLst>
                  <a:ext uri="{0D108BD9-81ED-4DB2-BD59-A6C34878D82A}">
                    <a16:rowId xmlns:a16="http://schemas.microsoft.com/office/drawing/2014/main" val="10000"/>
                  </a:ext>
                </a:extLst>
              </a:tr>
            </a:tbl>
          </a:graphicData>
        </a:graphic>
      </p:graphicFrame>
      <p:pic>
        <p:nvPicPr>
          <p:cNvPr id="35850" name="Picture 2">
            <a:extLst>
              <a:ext uri="{FF2B5EF4-FFF2-40B4-BE49-F238E27FC236}">
                <a16:creationId xmlns:a16="http://schemas.microsoft.com/office/drawing/2014/main" id="{A9C094B2-358E-4BAE-8A7B-0CAF8BF811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Slide Number Placeholder 1">
            <a:extLst>
              <a:ext uri="{FF2B5EF4-FFF2-40B4-BE49-F238E27FC236}">
                <a16:creationId xmlns:a16="http://schemas.microsoft.com/office/drawing/2014/main" id="{B01C6833-B587-4864-AA73-358D30140D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6FA6005-D325-45C4-B70F-8D41CC5A96A6}" type="slidenum">
              <a:rPr lang="en-US" altLang="en-US" sz="1200" smtClean="0">
                <a:solidFill>
                  <a:srgbClr val="898989"/>
                </a:solidFill>
                <a:latin typeface="Arial" panose="020B0604020202020204" pitchFamily="34" charset="0"/>
              </a:rPr>
              <a:pPr>
                <a:spcBef>
                  <a:spcPct val="0"/>
                </a:spcBef>
                <a:buFontTx/>
                <a:buNone/>
              </a:pPr>
              <a:t>32</a:t>
            </a:fld>
            <a:endParaRPr lang="en-US" altLang="en-US" sz="1200">
              <a:solidFill>
                <a:srgbClr val="898989"/>
              </a:solidFill>
              <a:latin typeface="Arial" panose="020B0604020202020204" pitchFamily="34" charset="0"/>
            </a:endParaRPr>
          </a:p>
        </p:txBody>
      </p:sp>
      <p:sp>
        <p:nvSpPr>
          <p:cNvPr id="14348" name="Content Placeholder 2">
            <a:extLst>
              <a:ext uri="{FF2B5EF4-FFF2-40B4-BE49-F238E27FC236}">
                <a16:creationId xmlns:a16="http://schemas.microsoft.com/office/drawing/2014/main" id="{3E418B05-C64C-42E3-AAAD-6F3727B20D92}"/>
              </a:ext>
            </a:extLst>
          </p:cNvPr>
          <p:cNvSpPr>
            <a:spLocks noGrp="1"/>
          </p:cNvSpPr>
          <p:nvPr>
            <p:ph idx="1"/>
          </p:nvPr>
        </p:nvSpPr>
        <p:spPr>
          <a:xfrm>
            <a:off x="457200" y="1412875"/>
            <a:ext cx="8229600" cy="4621213"/>
          </a:xfrm>
        </p:spPr>
        <p:txBody>
          <a:bodyPr/>
          <a:lstStyle/>
          <a:p>
            <a:pPr>
              <a:buFont typeface="Wingdings" panose="05000000000000000000" pitchFamily="2" charset="2"/>
              <a:buChar char="q"/>
              <a:defRPr/>
            </a:pPr>
            <a:r>
              <a:rPr lang="en-ZA" altLang="en-US" sz="1800" b="1" dirty="0">
                <a:latin typeface="Arial" panose="020B0604020202020204" pitchFamily="34" charset="0"/>
                <a:ea typeface="ＭＳ Ｐゴシック" pitchFamily="34" charset="-128"/>
                <a:cs typeface="Arial" panose="020B0604020202020204" pitchFamily="34" charset="0"/>
              </a:rPr>
              <a:t>National Lexicography Units (NLUs)</a:t>
            </a:r>
          </a:p>
          <a:p>
            <a:pPr marL="0" indent="0" algn="just">
              <a:buFontTx/>
              <a:buNone/>
              <a:defRPr/>
            </a:pPr>
            <a:r>
              <a:rPr lang="en-ZA" sz="1800" dirty="0">
                <a:latin typeface="Arial" panose="020B0604020202020204" pitchFamily="34" charset="0"/>
                <a:cs typeface="Arial" panose="020B0604020202020204" pitchFamily="34" charset="0"/>
              </a:rPr>
              <a:t>These are dictionary units operating as companies limited by guarantee under section 21 of the Companies Act, 1973 (as amended), to which PanSALB shall allocate funds for the fulfilment of their function. They are accountable to the Board for monies allocated to them and are also expected to abide by the policies of the Board. </a:t>
            </a:r>
          </a:p>
          <a:p>
            <a:pPr marL="0" indent="0" algn="just">
              <a:buFontTx/>
              <a:buNone/>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altLang="en-US" sz="1800" b="1" dirty="0">
                <a:solidFill>
                  <a:prstClr val="black"/>
                </a:solidFill>
                <a:latin typeface="Arial" panose="020B0604020202020204" pitchFamily="34" charset="0"/>
                <a:ea typeface="ＭＳ Ｐゴシック" pitchFamily="34" charset="-128"/>
                <a:cs typeface="Arial" panose="020B0604020202020204" pitchFamily="34" charset="0"/>
              </a:rPr>
              <a:t>National Language Bodies (NLBs)</a:t>
            </a:r>
          </a:p>
          <a:p>
            <a:pPr marL="0" indent="0" algn="just">
              <a:buFont typeface="Arial" panose="020B0604020202020204" pitchFamily="34" charset="0"/>
              <a:buNone/>
              <a:defRPr/>
            </a:pPr>
            <a:r>
              <a:rPr lang="en-ZA" altLang="en-US" sz="1800" dirty="0">
                <a:solidFill>
                  <a:prstClr val="black"/>
                </a:solidFill>
                <a:latin typeface="Arial" panose="020B0604020202020204" pitchFamily="34" charset="0"/>
                <a:cs typeface="Arial" panose="020B0604020202020204" pitchFamily="34" charset="0"/>
              </a:rPr>
              <a:t>Also established in terms of the PanSALB Act, these units give</a:t>
            </a:r>
            <a:r>
              <a:rPr lang="en-ZA" altLang="en-US" sz="1800" b="1" dirty="0">
                <a:solidFill>
                  <a:prstClr val="black"/>
                </a:solidFill>
                <a:latin typeface="Arial" panose="020B0604020202020204" pitchFamily="34" charset="0"/>
                <a:cs typeface="Arial" panose="020B0604020202020204" pitchFamily="34" charset="0"/>
              </a:rPr>
              <a:t> </a:t>
            </a:r>
            <a:r>
              <a:rPr lang="en-ZA" altLang="en-US" sz="1800" dirty="0">
                <a:solidFill>
                  <a:prstClr val="black"/>
                </a:solidFill>
                <a:latin typeface="Arial" panose="020B0604020202020204" pitchFamily="34" charset="0"/>
                <a:cs typeface="Arial" panose="020B0604020202020204" pitchFamily="34" charset="0"/>
              </a:rPr>
              <a:t>advice</a:t>
            </a:r>
            <a:r>
              <a:rPr lang="en-ZA" altLang="en-US" sz="1800" b="1" dirty="0">
                <a:solidFill>
                  <a:prstClr val="black"/>
                </a:solidFill>
                <a:latin typeface="Arial" panose="020B0604020202020204" pitchFamily="34" charset="0"/>
                <a:cs typeface="Arial" panose="020B0604020202020204" pitchFamily="34" charset="0"/>
              </a:rPr>
              <a:t> </a:t>
            </a:r>
            <a:r>
              <a:rPr lang="en-ZA" altLang="en-US" sz="1800" dirty="0">
                <a:solidFill>
                  <a:prstClr val="black"/>
                </a:solidFill>
                <a:latin typeface="Arial" panose="020B0604020202020204" pitchFamily="34" charset="0"/>
                <a:cs typeface="Arial" panose="020B0604020202020204" pitchFamily="34" charset="0"/>
              </a:rPr>
              <a:t>to the Board on matters relating to any particular language in terms of standardisation, terminology development, literature promotion, translation and any other matter affecting the quality of language. </a:t>
            </a:r>
          </a:p>
          <a:p>
            <a:pPr marL="0" indent="0" algn="just">
              <a:buFontTx/>
              <a:buNone/>
              <a:defRPr/>
            </a:pPr>
            <a:endParaRPr lang="en-ZA" sz="1800" dirty="0">
              <a:latin typeface="Arial" panose="020B0604020202020204" pitchFamily="34" charset="0"/>
              <a:cs typeface="Arial" panose="020B0604020202020204" pitchFamily="34" charset="0"/>
            </a:endParaRPr>
          </a:p>
          <a:p>
            <a:pPr marL="0" indent="0" algn="just">
              <a:buFontTx/>
              <a:buNone/>
              <a:defRPr/>
            </a:pPr>
            <a:endParaRPr lang="en-ZA" sz="1800" dirty="0">
              <a:latin typeface="Arial" panose="020B0604020202020204" pitchFamily="34" charset="0"/>
              <a:cs typeface="Arial" panose="020B0604020202020204" pitchFamily="34" charset="0"/>
            </a:endParaRPr>
          </a:p>
          <a:p>
            <a:pPr marL="0" indent="0" algn="just">
              <a:buFontTx/>
              <a:buNone/>
              <a:defRPr/>
            </a:pPr>
            <a:r>
              <a:rPr lang="en-ZA" sz="1800" dirty="0">
                <a:latin typeface="Arial" panose="020B0604020202020204" pitchFamily="34" charset="0"/>
                <a:cs typeface="Arial" panose="020B0604020202020204" pitchFamily="3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AED8D04-FEFA-4D0A-A68D-62C114AF7941}"/>
              </a:ext>
            </a:extLst>
          </p:cNvPr>
          <p:cNvSpPr>
            <a:spLocks noGrp="1"/>
          </p:cNvSpPr>
          <p:nvPr>
            <p:ph type="title"/>
          </p:nvPr>
        </p:nvSpPr>
        <p:spPr>
          <a:xfrm>
            <a:off x="250825" y="333375"/>
            <a:ext cx="6192838" cy="92392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PanSALB Structures cont. </a:t>
            </a:r>
          </a:p>
        </p:txBody>
      </p:sp>
      <p:pic>
        <p:nvPicPr>
          <p:cNvPr id="36867" name="Picture 5">
            <a:extLst>
              <a:ext uri="{FF2B5EF4-FFF2-40B4-BE49-F238E27FC236}">
                <a16:creationId xmlns:a16="http://schemas.microsoft.com/office/drawing/2014/main" id="{6DC6328B-B329-48D9-BA03-51E54F4555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91381265-10CA-4BA0-A369-C606528A632F}"/>
              </a:ext>
            </a:extLst>
          </p:cNvPr>
          <p:cNvGraphicFramePr>
            <a:graphicFrameLocks noGrp="1"/>
          </p:cNvGraphicFramePr>
          <p:nvPr/>
        </p:nvGraphicFramePr>
        <p:xfrm>
          <a:off x="179388" y="1484313"/>
          <a:ext cx="8713787" cy="4449762"/>
        </p:xfrm>
        <a:graphic>
          <a:graphicData uri="http://schemas.openxmlformats.org/drawingml/2006/table">
            <a:tbl>
              <a:tblPr firstRow="1" bandRow="1">
                <a:tableStyleId>{93296810-A885-4BE3-A3E7-6D5BEEA58F35}</a:tableStyleId>
              </a:tblPr>
              <a:tblGrid>
                <a:gridCol w="8713787">
                  <a:extLst>
                    <a:ext uri="{9D8B030D-6E8A-4147-A177-3AD203B41FA5}">
                      <a16:colId xmlns:a16="http://schemas.microsoft.com/office/drawing/2014/main" val="20000"/>
                    </a:ext>
                  </a:extLst>
                </a:gridCol>
              </a:tblGrid>
              <a:tr h="4449762">
                <a:tc>
                  <a:txBody>
                    <a:bodyPr/>
                    <a:lstStyle/>
                    <a:p>
                      <a:pPr>
                        <a:buFont typeface="Wingdings" panose="05000000000000000000" pitchFamily="2" charset="2"/>
                        <a:buNone/>
                        <a:defRPr/>
                      </a:pPr>
                      <a:endParaRPr lang="en-US" altLang="en-US" sz="1600" b="0" dirty="0">
                        <a:latin typeface="Arial" panose="020B0604020202020204" pitchFamily="34" charset="0"/>
                        <a:ea typeface="ＭＳ Ｐゴシック" pitchFamily="34" charset="-128"/>
                        <a:cs typeface="Arial" panose="020B0604020202020204" pitchFamily="34" charset="0"/>
                      </a:endParaRPr>
                    </a:p>
                    <a:p>
                      <a:pPr algn="ctr"/>
                      <a:endParaRPr lang="en-ZA" sz="1800" b="0" dirty="0">
                        <a:solidFill>
                          <a:schemeClr val="tx1"/>
                        </a:solidFill>
                        <a:latin typeface="Arial" panose="020B0604020202020204" pitchFamily="34" charset="0"/>
                        <a:cs typeface="Arial" panose="020B0604020202020204" pitchFamily="34" charset="0"/>
                      </a:endParaRPr>
                    </a:p>
                  </a:txBody>
                  <a:tcPr marL="91449" marR="91449" marT="45711" marB="45711">
                    <a:noFill/>
                  </a:tcPr>
                </a:tc>
                <a:extLst>
                  <a:ext uri="{0D108BD9-81ED-4DB2-BD59-A6C34878D82A}">
                    <a16:rowId xmlns:a16="http://schemas.microsoft.com/office/drawing/2014/main" val="10000"/>
                  </a:ext>
                </a:extLst>
              </a:tr>
            </a:tbl>
          </a:graphicData>
        </a:graphic>
      </p:graphicFrame>
      <p:pic>
        <p:nvPicPr>
          <p:cNvPr id="36874" name="Picture 2">
            <a:extLst>
              <a:ext uri="{FF2B5EF4-FFF2-40B4-BE49-F238E27FC236}">
                <a16:creationId xmlns:a16="http://schemas.microsoft.com/office/drawing/2014/main" id="{FD72C2EF-A947-47F6-87E7-9D13F6795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Slide Number Placeholder 1">
            <a:extLst>
              <a:ext uri="{FF2B5EF4-FFF2-40B4-BE49-F238E27FC236}">
                <a16:creationId xmlns:a16="http://schemas.microsoft.com/office/drawing/2014/main" id="{8B7A9EA3-1749-4DC6-8C61-926B25516D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5EBA329-AB54-47D0-B200-12FCE80C34C0}" type="slidenum">
              <a:rPr lang="en-US" altLang="en-US" sz="1200" smtClean="0">
                <a:solidFill>
                  <a:srgbClr val="898989"/>
                </a:solidFill>
                <a:latin typeface="Arial" panose="020B0604020202020204" pitchFamily="34" charset="0"/>
              </a:rPr>
              <a:pPr>
                <a:spcBef>
                  <a:spcPct val="0"/>
                </a:spcBef>
                <a:buFontTx/>
                <a:buNone/>
              </a:pPr>
              <a:t>33</a:t>
            </a:fld>
            <a:endParaRPr lang="en-US" altLang="en-US" sz="1200">
              <a:solidFill>
                <a:srgbClr val="898989"/>
              </a:solidFill>
              <a:latin typeface="Arial" panose="020B0604020202020204" pitchFamily="34" charset="0"/>
            </a:endParaRPr>
          </a:p>
        </p:txBody>
      </p:sp>
      <p:sp>
        <p:nvSpPr>
          <p:cNvPr id="14348" name="Content Placeholder 2">
            <a:extLst>
              <a:ext uri="{FF2B5EF4-FFF2-40B4-BE49-F238E27FC236}">
                <a16:creationId xmlns:a16="http://schemas.microsoft.com/office/drawing/2014/main" id="{395943F4-C88D-448C-AFD5-9957EC74E024}"/>
              </a:ext>
            </a:extLst>
          </p:cNvPr>
          <p:cNvSpPr>
            <a:spLocks noGrp="1"/>
          </p:cNvSpPr>
          <p:nvPr>
            <p:ph idx="1"/>
          </p:nvPr>
        </p:nvSpPr>
        <p:spPr>
          <a:xfrm>
            <a:off x="215900" y="1268413"/>
            <a:ext cx="8712200" cy="4824412"/>
          </a:xfrm>
        </p:spPr>
        <p:txBody>
          <a:bodyPr/>
          <a:lstStyle/>
          <a:p>
            <a:pPr algn="just">
              <a:buFont typeface="Wingdings" panose="05000000000000000000" pitchFamily="2" charset="2"/>
              <a:buChar char="q"/>
              <a:defRPr/>
            </a:pPr>
            <a:r>
              <a:rPr lang="en-ZA" altLang="en-US" sz="1800" b="1" dirty="0">
                <a:latin typeface="Arial" panose="020B0604020202020204" pitchFamily="34" charset="0"/>
                <a:ea typeface="ＭＳ Ｐゴシック" pitchFamily="34" charset="-128"/>
                <a:cs typeface="Arial" panose="020B0604020202020204" pitchFamily="34" charset="0"/>
              </a:rPr>
              <a:t>Provincial Language Committees (PLC)</a:t>
            </a:r>
          </a:p>
          <a:p>
            <a:pPr marL="0" indent="0" algn="just">
              <a:buFont typeface="Arial" panose="020B0604020202020204" pitchFamily="34" charset="0"/>
              <a:buNone/>
              <a:defRPr/>
            </a:pPr>
            <a:r>
              <a:rPr lang="en-ZA" altLang="en-US" sz="1800" dirty="0">
                <a:latin typeface="Arial" panose="020B0604020202020204" pitchFamily="34" charset="0"/>
                <a:cs typeface="Arial" panose="020B0604020202020204" pitchFamily="34" charset="0"/>
              </a:rPr>
              <a:t>Provincial language committees in each province provide advice to the Board on any language policy related matters affecting any province.  They are further responsible for ensuring the implementation of provincial language acts, linguistic human rights awareness and other language related promotions activities.  </a:t>
            </a:r>
            <a:endParaRPr lang="en-ZA" altLang="en-US" sz="1800" dirty="0">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E89F049-5DE7-4F48-977C-B3F0E0ACC521}"/>
              </a:ext>
            </a:extLst>
          </p:cNvPr>
          <p:cNvSpPr>
            <a:spLocks noGrp="1"/>
          </p:cNvSpPr>
          <p:nvPr>
            <p:ph type="title"/>
          </p:nvPr>
        </p:nvSpPr>
        <p:spPr>
          <a:xfrm>
            <a:off x="250825" y="476250"/>
            <a:ext cx="5329238" cy="7810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PanSALB Programmes</a:t>
            </a:r>
          </a:p>
        </p:txBody>
      </p:sp>
      <p:pic>
        <p:nvPicPr>
          <p:cNvPr id="37891" name="Picture 5">
            <a:extLst>
              <a:ext uri="{FF2B5EF4-FFF2-40B4-BE49-F238E27FC236}">
                <a16:creationId xmlns:a16="http://schemas.microsoft.com/office/drawing/2014/main" id="{362906F6-A013-4510-8532-9CA2C42F5F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760744EF-E5F6-4ED0-ABD3-B0E05AF07EE8}"/>
              </a:ext>
            </a:extLst>
          </p:cNvPr>
          <p:cNvGraphicFramePr>
            <a:graphicFrameLocks noGrp="1"/>
          </p:cNvGraphicFramePr>
          <p:nvPr/>
        </p:nvGraphicFramePr>
        <p:xfrm>
          <a:off x="127000" y="1522413"/>
          <a:ext cx="8713788" cy="4511675"/>
        </p:xfrm>
        <a:graphic>
          <a:graphicData uri="http://schemas.openxmlformats.org/drawingml/2006/table">
            <a:tbl>
              <a:tblPr firstRow="1" bandRow="1">
                <a:tableStyleId>{93296810-A885-4BE3-A3E7-6D5BEEA58F35}</a:tableStyleId>
              </a:tblPr>
              <a:tblGrid>
                <a:gridCol w="8713788">
                  <a:extLst>
                    <a:ext uri="{9D8B030D-6E8A-4147-A177-3AD203B41FA5}">
                      <a16:colId xmlns:a16="http://schemas.microsoft.com/office/drawing/2014/main" val="20000"/>
                    </a:ext>
                  </a:extLst>
                </a:gridCol>
              </a:tblGrid>
              <a:tr h="4511675">
                <a:tc>
                  <a:txBody>
                    <a:bodyPr/>
                    <a:lstStyle/>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The institution is divided into two programme, name;</a:t>
                      </a:r>
                    </a:p>
                    <a:p>
                      <a:pPr marL="342900" marR="0" lvl="0" indent="-342900" algn="just" defTabSz="914400" rtl="0" eaLnBrk="0" fontAlgn="base" latinLnBrk="0" hangingPunct="0">
                        <a:lnSpc>
                          <a:spcPct val="100000"/>
                        </a:lnSpc>
                        <a:spcBef>
                          <a:spcPts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PROGRAMME 1: Administration and Institutional Support</a:t>
                      </a:r>
                    </a:p>
                    <a:p>
                      <a:pPr marL="0" marR="0" lvl="0" indent="0" algn="just" defTabSz="914400" rtl="0" eaLnBrk="0" fontAlgn="base" latinLnBrk="0" hangingPunct="0">
                        <a:lnSpc>
                          <a:spcPct val="100000"/>
                        </a:lnSpc>
                        <a:spcBef>
                          <a:spcPts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Provides  administrative support for optimal functioning of the our core business. It consists of the following: </a:t>
                      </a:r>
                    </a:p>
                    <a:p>
                      <a:pPr marL="0" marR="0" lvl="0" indent="0" algn="just" defTabSz="914400" rtl="0" eaLnBrk="0" fontAlgn="base" latinLnBrk="0" hangingPunct="0">
                        <a:lnSpc>
                          <a:spcPct val="100000"/>
                        </a:lnSpc>
                        <a:spcBef>
                          <a:spcPts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285750" marR="0" lvl="0" indent="-28575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Financial Management, </a:t>
                      </a:r>
                    </a:p>
                    <a:p>
                      <a:pPr marL="285750" marR="0" lvl="0" indent="-28575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Supply Chain Management, </a:t>
                      </a:r>
                    </a:p>
                    <a:p>
                      <a:pPr marL="285750" marR="0" lvl="0" indent="-28575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Information and Communication Technology, </a:t>
                      </a:r>
                    </a:p>
                    <a:p>
                      <a:pPr marL="285750" marR="0" lvl="0" indent="-28575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Marketing and Communication and </a:t>
                      </a:r>
                    </a:p>
                    <a:p>
                      <a:pPr marL="285750" marR="0" lvl="0" indent="-28575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Institutional Performance and Governance.</a:t>
                      </a:r>
                    </a:p>
                    <a:p>
                      <a:pPr marL="342900" marR="0" lvl="0" indent="-342900" algn="l" defTabSz="914400" rtl="0" eaLnBrk="0" fontAlgn="base" latinLnBrk="0" hangingPunct="0">
                        <a:lnSpc>
                          <a:spcPct val="100000"/>
                        </a:lnSpc>
                        <a:spcBef>
                          <a:spcPts val="0"/>
                        </a:spcBef>
                        <a:spcAft>
                          <a:spcPct val="0"/>
                        </a:spcAft>
                        <a:buClrTx/>
                        <a:buSzTx/>
                        <a:buFontTx/>
                        <a:buNone/>
                        <a:tabLst/>
                        <a:defRPr/>
                      </a:pPr>
                      <a:endParaRPr kumimoji="0" lang="en-US"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txBody>
                  <a:tcPr marL="91449" marR="91449" marT="45718" marB="45718">
                    <a:noFill/>
                  </a:tcPr>
                </a:tc>
                <a:extLst>
                  <a:ext uri="{0D108BD9-81ED-4DB2-BD59-A6C34878D82A}">
                    <a16:rowId xmlns:a16="http://schemas.microsoft.com/office/drawing/2014/main" val="10000"/>
                  </a:ext>
                </a:extLst>
              </a:tr>
            </a:tbl>
          </a:graphicData>
        </a:graphic>
      </p:graphicFrame>
      <p:pic>
        <p:nvPicPr>
          <p:cNvPr id="37898" name="Picture 2">
            <a:extLst>
              <a:ext uri="{FF2B5EF4-FFF2-40B4-BE49-F238E27FC236}">
                <a16:creationId xmlns:a16="http://schemas.microsoft.com/office/drawing/2014/main" id="{64C79FDB-28F0-4FAD-B4E8-7F8B8B71CE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Slide Number Placeholder 2">
            <a:extLst>
              <a:ext uri="{FF2B5EF4-FFF2-40B4-BE49-F238E27FC236}">
                <a16:creationId xmlns:a16="http://schemas.microsoft.com/office/drawing/2014/main" id="{67D85CD6-62F1-484E-9CEC-E770C83B9E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E35C9AD-3D11-4F0D-8B2C-A2793C9A37FE}" type="slidenum">
              <a:rPr lang="en-US" altLang="en-US" sz="1200" smtClean="0">
                <a:solidFill>
                  <a:srgbClr val="898989"/>
                </a:solidFill>
                <a:latin typeface="Arial" panose="020B0604020202020204" pitchFamily="34" charset="0"/>
              </a:rPr>
              <a:pPr>
                <a:spcBef>
                  <a:spcPct val="0"/>
                </a:spcBef>
                <a:buFontTx/>
                <a:buNone/>
              </a:pPr>
              <a:t>34</a:t>
            </a:fld>
            <a:endParaRPr lang="en-US" altLang="en-US" sz="1200">
              <a:solidFill>
                <a:srgbClr val="898989"/>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6482145-C20D-41D6-89B5-2650FA4EBFAE}"/>
              </a:ext>
            </a:extLst>
          </p:cNvPr>
          <p:cNvSpPr>
            <a:spLocks noGrp="1"/>
          </p:cNvSpPr>
          <p:nvPr>
            <p:ph type="title"/>
          </p:nvPr>
        </p:nvSpPr>
        <p:spPr>
          <a:xfrm>
            <a:off x="250825" y="476250"/>
            <a:ext cx="6302375" cy="7810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PanSALB Programmes cont.</a:t>
            </a:r>
          </a:p>
        </p:txBody>
      </p:sp>
      <p:pic>
        <p:nvPicPr>
          <p:cNvPr id="39939" name="Picture 5">
            <a:extLst>
              <a:ext uri="{FF2B5EF4-FFF2-40B4-BE49-F238E27FC236}">
                <a16:creationId xmlns:a16="http://schemas.microsoft.com/office/drawing/2014/main" id="{868D0C51-9FE9-4308-BD0B-EF91CEFCC4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AF4B12F-7AEC-4B2F-9720-8CA550032EE5}"/>
              </a:ext>
            </a:extLst>
          </p:cNvPr>
          <p:cNvGraphicFramePr>
            <a:graphicFrameLocks noGrp="1"/>
          </p:cNvGraphicFramePr>
          <p:nvPr/>
        </p:nvGraphicFramePr>
        <p:xfrm>
          <a:off x="127000" y="1522413"/>
          <a:ext cx="8713788" cy="4511675"/>
        </p:xfrm>
        <a:graphic>
          <a:graphicData uri="http://schemas.openxmlformats.org/drawingml/2006/table">
            <a:tbl>
              <a:tblPr firstRow="1" bandRow="1">
                <a:tableStyleId>{93296810-A885-4BE3-A3E7-6D5BEEA58F35}</a:tableStyleId>
              </a:tblPr>
              <a:tblGrid>
                <a:gridCol w="8713788">
                  <a:extLst>
                    <a:ext uri="{9D8B030D-6E8A-4147-A177-3AD203B41FA5}">
                      <a16:colId xmlns:a16="http://schemas.microsoft.com/office/drawing/2014/main" val="20000"/>
                    </a:ext>
                  </a:extLst>
                </a:gridCol>
              </a:tblGrid>
              <a:tr h="4511675">
                <a:tc>
                  <a:txBody>
                    <a:bodyPr/>
                    <a:lstStyle/>
                    <a:p>
                      <a:pPr marL="342900" marR="0" lvl="0" indent="-342900" algn="just" defTabSz="914400" rtl="0" eaLnBrk="0" fontAlgn="base" latinLnBrk="0" hangingPunct="0">
                        <a:lnSpc>
                          <a:spcPct val="100000"/>
                        </a:lnSpc>
                        <a:spcBef>
                          <a:spcPts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PROGRAMME 2: Business Development (Language Development, Use and Equitability):</a:t>
                      </a:r>
                      <a:r>
                        <a:rPr kumimoji="0" lang="en-US" altLang="en-US" sz="1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p>
                    <a:p>
                      <a:pPr marL="0" marR="0" lvl="0" indent="0" algn="just" defTabSz="914400" rtl="0" eaLnBrk="0" fontAlgn="base" latinLnBrk="0" hangingPunct="0">
                        <a:lnSpc>
                          <a:spcPct val="100000"/>
                        </a:lnSpc>
                        <a:spcBef>
                          <a:spcPts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It consists of the following sub-programmes: </a:t>
                      </a:r>
                    </a:p>
                    <a:p>
                      <a:pPr marL="285750" marR="0" lvl="0" indent="-28575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Language Development and Use; </a:t>
                      </a:r>
                    </a:p>
                    <a:p>
                      <a:pPr marL="285750" marR="0" lvl="0" indent="-28575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Equitability of Language Use and; </a:t>
                      </a:r>
                    </a:p>
                    <a:p>
                      <a:pPr marL="285750" marR="0" lvl="0" indent="-285750" algn="just"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Linguistic Human Rights.</a:t>
                      </a:r>
                    </a:p>
                    <a:p>
                      <a:pPr algn="ctr"/>
                      <a:endParaRPr lang="en-ZA" sz="2000" b="0" dirty="0">
                        <a:solidFill>
                          <a:schemeClr val="tx1"/>
                        </a:solidFill>
                        <a:latin typeface="Arial" panose="020B0604020202020204" pitchFamily="34" charset="0"/>
                        <a:cs typeface="Arial" panose="020B0604020202020204" pitchFamily="34" charset="0"/>
                      </a:endParaRPr>
                    </a:p>
                  </a:txBody>
                  <a:tcPr marL="91449" marR="91449" marT="45718" marB="45718">
                    <a:noFill/>
                  </a:tcPr>
                </a:tc>
                <a:extLst>
                  <a:ext uri="{0D108BD9-81ED-4DB2-BD59-A6C34878D82A}">
                    <a16:rowId xmlns:a16="http://schemas.microsoft.com/office/drawing/2014/main" val="10000"/>
                  </a:ext>
                </a:extLst>
              </a:tr>
            </a:tbl>
          </a:graphicData>
        </a:graphic>
      </p:graphicFrame>
      <p:pic>
        <p:nvPicPr>
          <p:cNvPr id="39946" name="Picture 2">
            <a:extLst>
              <a:ext uri="{FF2B5EF4-FFF2-40B4-BE49-F238E27FC236}">
                <a16:creationId xmlns:a16="http://schemas.microsoft.com/office/drawing/2014/main" id="{D257C9FF-A62A-44A7-BBC4-4B9B44546B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Slide Number Placeholder 1">
            <a:extLst>
              <a:ext uri="{FF2B5EF4-FFF2-40B4-BE49-F238E27FC236}">
                <a16:creationId xmlns:a16="http://schemas.microsoft.com/office/drawing/2014/main" id="{B4FBBC24-15FB-42AF-9C9C-3D24608390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C0F2489-66B8-4C83-9F7D-7A60A2FA841C}" type="slidenum">
              <a:rPr lang="en-US" altLang="en-US" sz="1200" smtClean="0">
                <a:solidFill>
                  <a:srgbClr val="898989"/>
                </a:solidFill>
                <a:latin typeface="Arial" panose="020B0604020202020204" pitchFamily="34" charset="0"/>
              </a:rPr>
              <a:pPr>
                <a:spcBef>
                  <a:spcPct val="0"/>
                </a:spcBef>
                <a:buFontTx/>
                <a:buNone/>
              </a:pPr>
              <a:t>35</a:t>
            </a:fld>
            <a:endParaRPr lang="en-US" altLang="en-US" sz="1200">
              <a:solidFill>
                <a:srgbClr val="898989"/>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0E45336-3BBA-466E-B27F-06732F95FC0C}"/>
              </a:ext>
            </a:extLst>
          </p:cNvPr>
          <p:cNvSpPr>
            <a:spLocks noGrp="1"/>
          </p:cNvSpPr>
          <p:nvPr>
            <p:ph type="title"/>
          </p:nvPr>
        </p:nvSpPr>
        <p:spPr>
          <a:xfrm>
            <a:off x="250825" y="98425"/>
            <a:ext cx="5329238" cy="781050"/>
          </a:xfrm>
        </p:spPr>
        <p:txBody>
          <a:bodyPr/>
          <a:lstStyle/>
          <a:p>
            <a:pPr algn="l"/>
            <a:r>
              <a:rPr lang="en-ZA" altLang="en-US" sz="3000" b="1">
                <a:solidFill>
                  <a:srgbClr val="FBAB18"/>
                </a:solidFill>
                <a:latin typeface="Arial" panose="020B0604020202020204" pitchFamily="34" charset="0"/>
                <a:ea typeface="ＭＳ Ｐゴシック" panose="020B0600070205080204" pitchFamily="34" charset="-128"/>
              </a:rPr>
              <a:t>Impact Statements</a:t>
            </a:r>
          </a:p>
        </p:txBody>
      </p:sp>
      <p:pic>
        <p:nvPicPr>
          <p:cNvPr id="40963" name="Picture 5">
            <a:extLst>
              <a:ext uri="{FF2B5EF4-FFF2-40B4-BE49-F238E27FC236}">
                <a16:creationId xmlns:a16="http://schemas.microsoft.com/office/drawing/2014/main" id="{58D84767-ADE5-4F38-BFE5-CD7286E7F5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6FD93133-A79E-4313-8EEE-A88DB77B4649}"/>
              </a:ext>
            </a:extLst>
          </p:cNvPr>
          <p:cNvGraphicFramePr>
            <a:graphicFrameLocks noGrp="1"/>
          </p:cNvGraphicFramePr>
          <p:nvPr/>
        </p:nvGraphicFramePr>
        <p:xfrm>
          <a:off x="179388" y="1322388"/>
          <a:ext cx="8785225" cy="5089526"/>
        </p:xfrm>
        <a:graphic>
          <a:graphicData uri="http://schemas.openxmlformats.org/drawingml/2006/table">
            <a:tbl>
              <a:tblPr/>
              <a:tblGrid>
                <a:gridCol w="2592412">
                  <a:extLst>
                    <a:ext uri="{9D8B030D-6E8A-4147-A177-3AD203B41FA5}">
                      <a16:colId xmlns:a16="http://schemas.microsoft.com/office/drawing/2014/main" val="20000"/>
                    </a:ext>
                  </a:extLst>
                </a:gridCol>
                <a:gridCol w="6192813">
                  <a:extLst>
                    <a:ext uri="{9D8B030D-6E8A-4147-A177-3AD203B41FA5}">
                      <a16:colId xmlns:a16="http://schemas.microsoft.com/office/drawing/2014/main" val="20001"/>
                    </a:ext>
                  </a:extLst>
                </a:gridCol>
              </a:tblGrid>
              <a:tr h="847655">
                <a:tc>
                  <a:txBody>
                    <a:bodyPr/>
                    <a:lstStyle/>
                    <a:p>
                      <a:pPr marL="53975" marR="0" lvl="0" indent="0" algn="l" defTabSz="914400" rtl="0" eaLnBrk="1" fontAlgn="base" latinLnBrk="0" hangingPunct="1">
                        <a:lnSpc>
                          <a:spcPct val="100000"/>
                        </a:lnSpc>
                        <a:spcBef>
                          <a:spcPts val="25"/>
                        </a:spcBef>
                        <a:spcAft>
                          <a:spcPct val="0"/>
                        </a:spcAft>
                        <a:buClrTx/>
                        <a:buSzTx/>
                        <a:buFontTx/>
                        <a:buNone/>
                        <a:tabLst/>
                        <a:defRPr/>
                      </a:pPr>
                      <a:r>
                        <a:rPr lang="en-ZA" sz="1800" b="1" baseline="0" dirty="0">
                          <a:effectLst/>
                          <a:latin typeface="Arial" panose="020B0604020202020204" pitchFamily="34" charset="0"/>
                          <a:ea typeface="Calibri"/>
                          <a:cs typeface="Arial" panose="020B0604020202020204" pitchFamily="34" charset="0"/>
                        </a:rPr>
                        <a:t>Priority 5 of the Social Cohesion</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C000"/>
                    </a:solidFill>
                  </a:tcPr>
                </a:tc>
                <a:tc>
                  <a:txBody>
                    <a:bodyPr/>
                    <a:lstStyle/>
                    <a:p>
                      <a:pPr marL="55563" marR="0" lvl="0" indent="0" algn="just" defTabSz="914400" rtl="0" eaLnBrk="1" fontAlgn="base" latinLnBrk="0" hangingPunct="1">
                        <a:lnSpc>
                          <a:spcPct val="103000"/>
                        </a:lnSpc>
                        <a:spcBef>
                          <a:spcPts val="13"/>
                        </a:spcBef>
                        <a:spcAft>
                          <a:spcPct val="0"/>
                        </a:spcAft>
                        <a:buClrTx/>
                        <a:buSzTx/>
                        <a:buFontTx/>
                        <a:buNone/>
                        <a:tabLst/>
                        <a:defRPr/>
                      </a:pPr>
                      <a:r>
                        <a:rPr lang="en-ZA" sz="1800" b="1" kern="1200" dirty="0">
                          <a:effectLst/>
                          <a:latin typeface="Arial" panose="020B0604020202020204" pitchFamily="34" charset="0"/>
                          <a:cs typeface="Arial" panose="020B0604020202020204" pitchFamily="34" charset="0"/>
                        </a:rPr>
                        <a:t>Fast track the promotion and implementation of indigenous languages</a:t>
                      </a:r>
                      <a:endParaRPr lang="en-ZA" sz="1800" b="1" dirty="0">
                        <a:effectLst/>
                        <a:latin typeface="Arial" panose="020B0604020202020204" pitchFamily="34" charset="0"/>
                        <a:ea typeface="Calibri"/>
                        <a:cs typeface="Arial" panose="020B0604020202020204" pitchFamily="34" charset="0"/>
                      </a:endParaRPr>
                    </a:p>
                    <a:p>
                      <a:pPr marL="55563" marR="0" lvl="0" indent="0" algn="just" defTabSz="914400" rtl="0" eaLnBrk="1" fontAlgn="base" latinLnBrk="0" hangingPunct="1">
                        <a:lnSpc>
                          <a:spcPct val="103000"/>
                        </a:lnSpc>
                        <a:spcBef>
                          <a:spcPts val="13"/>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34337">
                <a:tc>
                  <a:txBody>
                    <a:bodyPr/>
                    <a:lstStyle>
                      <a:lvl1pPr marL="5397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nSpc>
                          <a:spcPct val="150000"/>
                        </a:lnSpc>
                        <a:spcAft>
                          <a:spcPts val="0"/>
                        </a:spcAft>
                      </a:pPr>
                      <a:r>
                        <a:rPr lang="en-ZA" sz="1800" b="1" dirty="0">
                          <a:effectLst/>
                          <a:latin typeface="Arial" panose="020B0604020202020204" pitchFamily="34" charset="0"/>
                          <a:cs typeface="Arial" panose="020B0604020202020204" pitchFamily="34" charset="0"/>
                        </a:rPr>
                        <a:t>Impact statement:  1</a:t>
                      </a:r>
                      <a:endParaRPr lang="en-ZA" sz="1800" b="1" dirty="0">
                        <a:effectLst/>
                        <a:latin typeface="Arial" panose="020B0604020202020204" pitchFamily="34" charset="0"/>
                        <a:ea typeface="Calibri"/>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C000"/>
                    </a:solidFill>
                  </a:tcPr>
                </a:tc>
                <a:tc>
                  <a:txBody>
                    <a:bodyPr/>
                    <a:lstStyle>
                      <a:lvl1pPr marL="55563">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just">
                        <a:lnSpc>
                          <a:spcPct val="150000"/>
                        </a:lnSpc>
                        <a:spcAft>
                          <a:spcPts val="0"/>
                        </a:spcAft>
                      </a:pPr>
                      <a:r>
                        <a:rPr lang="en-ZA" sz="1800" dirty="0">
                          <a:effectLst/>
                          <a:latin typeface="Arial" panose="020B0604020202020204" pitchFamily="34" charset="0"/>
                          <a:cs typeface="Arial" panose="020B0604020202020204" pitchFamily="34" charset="0"/>
                        </a:rPr>
                        <a:t>Conducive environment for the development and use of South African official languages; Khoi, Nama and San languages, and the South African Sign Language.</a:t>
                      </a:r>
                      <a:endParaRPr lang="en-ZA" sz="1800" dirty="0">
                        <a:effectLst/>
                        <a:latin typeface="Arial" panose="020B0604020202020204" pitchFamily="34" charset="0"/>
                        <a:ea typeface="Calibri"/>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3639">
                <a:tc>
                  <a:txBody>
                    <a:bodyPr/>
                    <a:lstStyle/>
                    <a:p>
                      <a:pPr>
                        <a:lnSpc>
                          <a:spcPct val="150000"/>
                        </a:lnSpc>
                        <a:spcAft>
                          <a:spcPts val="0"/>
                        </a:spcAft>
                      </a:pPr>
                      <a:r>
                        <a:rPr lang="en-ZA" sz="1800" b="1" dirty="0">
                          <a:effectLst/>
                          <a:latin typeface="Arial" panose="020B0604020202020204" pitchFamily="34" charset="0"/>
                          <a:cs typeface="Arial" panose="020B0604020202020204" pitchFamily="34" charset="0"/>
                        </a:rPr>
                        <a:t>Impact statement:  2</a:t>
                      </a:r>
                      <a:endParaRPr lang="en-ZA" sz="1800" b="1" dirty="0">
                        <a:effectLst/>
                        <a:latin typeface="Arial" panose="020B0604020202020204" pitchFamily="34" charset="0"/>
                        <a:ea typeface="Calibri"/>
                        <a:cs typeface="Arial" panose="020B0604020202020204" pitchFamily="34" charset="0"/>
                      </a:endParaRPr>
                    </a:p>
                  </a:txBody>
                  <a:tcPr marL="68584" marR="68584"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spcAft>
                          <a:spcPts val="0"/>
                        </a:spcAft>
                      </a:pPr>
                      <a:r>
                        <a:rPr lang="en-ZA" sz="1800" dirty="0">
                          <a:effectLst/>
                          <a:latin typeface="Arial" panose="020B0604020202020204" pitchFamily="34" charset="0"/>
                          <a:cs typeface="Arial" panose="020B0604020202020204" pitchFamily="34" charset="0"/>
                        </a:rPr>
                        <a:t>Equitable use of South African official languages, Khoi, Nama and San languages, and the South African Sign language.</a:t>
                      </a:r>
                      <a:endParaRPr lang="en-ZA" sz="1800" dirty="0">
                        <a:effectLst/>
                        <a:latin typeface="Arial" panose="020B0604020202020204" pitchFamily="34" charset="0"/>
                        <a:ea typeface="Calibri"/>
                        <a:cs typeface="Arial" panose="020B0604020202020204" pitchFamily="34" charset="0"/>
                      </a:endParaRPr>
                    </a:p>
                  </a:txBody>
                  <a:tcPr marL="68584" marR="68584"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3968">
                <a:tc>
                  <a:txBody>
                    <a:bodyPr/>
                    <a:lstStyle/>
                    <a:p>
                      <a:pPr>
                        <a:lnSpc>
                          <a:spcPct val="150000"/>
                        </a:lnSpc>
                        <a:spcAft>
                          <a:spcPts val="0"/>
                        </a:spcAft>
                      </a:pPr>
                      <a:r>
                        <a:rPr lang="en-ZA" sz="1800" b="1" dirty="0">
                          <a:effectLst/>
                          <a:latin typeface="Arial" panose="020B0604020202020204" pitchFamily="34" charset="0"/>
                          <a:cs typeface="Arial" panose="020B0604020202020204" pitchFamily="34" charset="0"/>
                        </a:rPr>
                        <a:t>Impact statement:  3</a:t>
                      </a:r>
                      <a:endParaRPr lang="en-ZA" sz="1800" b="1" dirty="0">
                        <a:effectLst/>
                        <a:latin typeface="Arial" panose="020B0604020202020204" pitchFamily="34" charset="0"/>
                        <a:ea typeface="Calibri"/>
                        <a:cs typeface="Arial" panose="020B0604020202020204" pitchFamily="34" charset="0"/>
                      </a:endParaRPr>
                    </a:p>
                  </a:txBody>
                  <a:tcPr marL="68584" marR="68584"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spcAft>
                          <a:spcPts val="0"/>
                        </a:spcAft>
                      </a:pPr>
                      <a:r>
                        <a:rPr lang="en-ZA" sz="1800" dirty="0">
                          <a:effectLst/>
                          <a:latin typeface="Arial" panose="020B0604020202020204" pitchFamily="34" charset="0"/>
                          <a:cs typeface="Arial" panose="020B0604020202020204" pitchFamily="34" charset="0"/>
                        </a:rPr>
                        <a:t>Linguistic human rights compliant society.</a:t>
                      </a:r>
                      <a:endParaRPr lang="en-ZA" sz="1800" dirty="0">
                        <a:effectLst/>
                        <a:latin typeface="Arial" panose="020B0604020202020204" pitchFamily="34" charset="0"/>
                        <a:ea typeface="Calibri"/>
                        <a:cs typeface="Arial" panose="020B0604020202020204" pitchFamily="34" charset="0"/>
                      </a:endParaRPr>
                    </a:p>
                  </a:txBody>
                  <a:tcPr marL="68584" marR="68584"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69926">
                <a:tc>
                  <a:txBody>
                    <a:bodyPr/>
                    <a:lstStyle/>
                    <a:p>
                      <a:pPr>
                        <a:lnSpc>
                          <a:spcPct val="150000"/>
                        </a:lnSpc>
                        <a:spcAft>
                          <a:spcPts val="0"/>
                        </a:spcAft>
                      </a:pPr>
                      <a:r>
                        <a:rPr lang="en-ZA" sz="1800" b="1" dirty="0">
                          <a:effectLst/>
                          <a:latin typeface="Arial" panose="020B0604020202020204" pitchFamily="34" charset="0"/>
                          <a:cs typeface="Arial" panose="020B0604020202020204" pitchFamily="34" charset="0"/>
                        </a:rPr>
                        <a:t>Impact statement:  4</a:t>
                      </a:r>
                      <a:endParaRPr lang="en-ZA" sz="1800" b="1" dirty="0">
                        <a:effectLst/>
                        <a:latin typeface="Arial" panose="020B0604020202020204" pitchFamily="34" charset="0"/>
                        <a:ea typeface="Calibri"/>
                        <a:cs typeface="Arial" panose="020B0604020202020204" pitchFamily="34" charset="0"/>
                      </a:endParaRPr>
                    </a:p>
                  </a:txBody>
                  <a:tcPr marL="68584" marR="68584"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FC000"/>
                    </a:solidFill>
                  </a:tcPr>
                </a:tc>
                <a:tc>
                  <a:txBody>
                    <a:bodyPr/>
                    <a:lstStyle/>
                    <a:p>
                      <a:pPr algn="just">
                        <a:lnSpc>
                          <a:spcPct val="150000"/>
                        </a:lnSpc>
                        <a:spcAft>
                          <a:spcPts val="0"/>
                        </a:spcAft>
                      </a:pPr>
                      <a:r>
                        <a:rPr lang="en-ZA" sz="1800" dirty="0">
                          <a:effectLst/>
                          <a:latin typeface="Arial" panose="020B0604020202020204" pitchFamily="34" charset="0"/>
                          <a:cs typeface="Arial" panose="020B0604020202020204" pitchFamily="34" charset="0"/>
                        </a:rPr>
                        <a:t>Effective and efficient administration support provided to deliver on core business, and comply with legislation, regulation, and prescripts of government.</a:t>
                      </a:r>
                    </a:p>
                  </a:txBody>
                  <a:tcPr marL="68584" marR="68584"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0984" name="Picture 2">
            <a:extLst>
              <a:ext uri="{FF2B5EF4-FFF2-40B4-BE49-F238E27FC236}">
                <a16:creationId xmlns:a16="http://schemas.microsoft.com/office/drawing/2014/main" id="{7A7C1B55-B6B2-4710-84A2-E47A8C6DA2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5" name="Slide Number Placeholder 1">
            <a:extLst>
              <a:ext uri="{FF2B5EF4-FFF2-40B4-BE49-F238E27FC236}">
                <a16:creationId xmlns:a16="http://schemas.microsoft.com/office/drawing/2014/main" id="{13FDD099-EACF-4D3F-AF98-8EDE3C4435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8F1ACF3-3B54-4616-80FD-BD0AE41E940B}" type="slidenum">
              <a:rPr lang="en-US" altLang="en-US" sz="1200" smtClean="0">
                <a:solidFill>
                  <a:srgbClr val="898989"/>
                </a:solidFill>
                <a:latin typeface="Arial" panose="020B0604020202020204" pitchFamily="34" charset="0"/>
              </a:rPr>
              <a:pPr>
                <a:spcBef>
                  <a:spcPct val="0"/>
                </a:spcBef>
                <a:buFontTx/>
                <a:buNone/>
              </a:pPr>
              <a:t>36</a:t>
            </a:fld>
            <a:endParaRPr lang="en-US" altLang="en-US" sz="1200">
              <a:solidFill>
                <a:srgbClr val="898989"/>
              </a:solidFill>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94AF564-DEFA-423C-97EC-112E965C6624}"/>
              </a:ext>
            </a:extLst>
          </p:cNvPr>
          <p:cNvSpPr>
            <a:spLocks noGrp="1"/>
          </p:cNvSpPr>
          <p:nvPr>
            <p:ph type="title"/>
          </p:nvPr>
        </p:nvSpPr>
        <p:spPr>
          <a:xfrm>
            <a:off x="250825" y="358775"/>
            <a:ext cx="5905500" cy="515938"/>
          </a:xfrm>
        </p:spPr>
        <p:txBody>
          <a:bodyPr/>
          <a:lstStyle/>
          <a:p>
            <a:pPr algn="l"/>
            <a:r>
              <a:rPr lang="en-ZA" altLang="en-US" sz="3000" b="1">
                <a:solidFill>
                  <a:srgbClr val="FBAB18"/>
                </a:solidFill>
                <a:latin typeface="Arial" panose="020B0604020202020204" pitchFamily="34" charset="0"/>
                <a:ea typeface="ＭＳ Ｐゴシック" panose="020B0600070205080204" pitchFamily="34" charset="-128"/>
              </a:rPr>
              <a:t>Strategic Outcomes</a:t>
            </a:r>
          </a:p>
        </p:txBody>
      </p:sp>
      <p:pic>
        <p:nvPicPr>
          <p:cNvPr id="41987" name="Picture 5">
            <a:extLst>
              <a:ext uri="{FF2B5EF4-FFF2-40B4-BE49-F238E27FC236}">
                <a16:creationId xmlns:a16="http://schemas.microsoft.com/office/drawing/2014/main" id="{378C2FA8-FCBE-4F28-86F6-B2A74FC6BF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77E3BEFB-E8E9-4399-8777-B65200DC4F7A}"/>
              </a:ext>
            </a:extLst>
          </p:cNvPr>
          <p:cNvGraphicFramePr>
            <a:graphicFrameLocks noGrp="1"/>
          </p:cNvGraphicFramePr>
          <p:nvPr/>
        </p:nvGraphicFramePr>
        <p:xfrm>
          <a:off x="263525" y="1223963"/>
          <a:ext cx="8616950" cy="4900614"/>
        </p:xfrm>
        <a:graphic>
          <a:graphicData uri="http://schemas.openxmlformats.org/drawingml/2006/table">
            <a:tbl>
              <a:tblPr firstRow="1" bandRow="1">
                <a:tableStyleId>{912C8C85-51F0-491E-9774-3900AFEF0FD7}</a:tableStyleId>
              </a:tblPr>
              <a:tblGrid>
                <a:gridCol w="2148044">
                  <a:extLst>
                    <a:ext uri="{9D8B030D-6E8A-4147-A177-3AD203B41FA5}">
                      <a16:colId xmlns:a16="http://schemas.microsoft.com/office/drawing/2014/main" val="20000"/>
                    </a:ext>
                  </a:extLst>
                </a:gridCol>
                <a:gridCol w="6468906">
                  <a:extLst>
                    <a:ext uri="{9D8B030D-6E8A-4147-A177-3AD203B41FA5}">
                      <a16:colId xmlns:a16="http://schemas.microsoft.com/office/drawing/2014/main" val="20001"/>
                    </a:ext>
                  </a:extLst>
                </a:gridCol>
              </a:tblGrid>
              <a:tr h="965795">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panose="020B0604020202020204" pitchFamily="34" charset="0"/>
                          <a:cs typeface="Arial" panose="020B0604020202020204" pitchFamily="34" charset="0"/>
                        </a:rPr>
                        <a:t>Administration and institutional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800" b="1" i="1" dirty="0">
                        <a:solidFill>
                          <a:schemeClr val="tx1"/>
                        </a:solidFill>
                        <a:latin typeface="Arial" panose="020B0604020202020204" pitchFamily="34" charset="0"/>
                        <a:cs typeface="Arial" panose="020B0604020202020204" pitchFamily="34" charset="0"/>
                      </a:endParaRPr>
                    </a:p>
                  </a:txBody>
                  <a:tcPr marL="91448" marR="91448" marT="45724" marB="45724">
                    <a:solidFill>
                      <a:srgbClr val="FFC000"/>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800" b="0" kern="1200" dirty="0">
                          <a:solidFill>
                            <a:schemeClr val="tx1"/>
                          </a:solidFill>
                          <a:effectLst/>
                          <a:latin typeface="Arial" panose="020B0604020202020204" pitchFamily="34" charset="0"/>
                          <a:cs typeface="Arial" panose="020B0604020202020204" pitchFamily="34" charset="0"/>
                        </a:rPr>
                        <a:t>Finance management processes and procedures improved to support PanSALB mandate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800" b="1" i="1" dirty="0">
                        <a:solidFill>
                          <a:schemeClr val="tx1"/>
                        </a:solidFill>
                        <a:latin typeface="Arial" panose="020B0604020202020204" pitchFamily="34" charset="0"/>
                        <a:cs typeface="Arial" panose="020B0604020202020204" pitchFamily="34" charset="0"/>
                      </a:endParaRPr>
                    </a:p>
                  </a:txBody>
                  <a:tcPr marL="91448" marR="91448" marT="45724" marB="45724">
                    <a:noFill/>
                  </a:tcPr>
                </a:tc>
                <a:extLst>
                  <a:ext uri="{0D108BD9-81ED-4DB2-BD59-A6C34878D82A}">
                    <a16:rowId xmlns:a16="http://schemas.microsoft.com/office/drawing/2014/main" val="10000"/>
                  </a:ext>
                </a:extLst>
              </a:tr>
              <a:tr h="74225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1" dirty="0">
                        <a:solidFill>
                          <a:schemeClr val="accent6">
                            <a:lumMod val="75000"/>
                          </a:schemeClr>
                        </a:solidFill>
                        <a:latin typeface="+mn-lt"/>
                        <a:cs typeface="Arial Narrow"/>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800" dirty="0">
                          <a:solidFill>
                            <a:schemeClr val="tx1"/>
                          </a:solidFill>
                          <a:latin typeface="Arial" panose="020B0604020202020204" pitchFamily="34" charset="0"/>
                          <a:cs typeface="Arial" panose="020B0604020202020204" pitchFamily="34" charset="0"/>
                        </a:rPr>
                        <a:t>2. </a:t>
                      </a:r>
                      <a:r>
                        <a:rPr lang="en-ZA" sz="1800" kern="1200" dirty="0">
                          <a:solidFill>
                            <a:schemeClr val="tx1"/>
                          </a:solidFill>
                          <a:effectLst/>
                          <a:latin typeface="Arial" panose="020B0604020202020204" pitchFamily="34" charset="0"/>
                          <a:cs typeface="Arial" panose="020B0604020202020204" pitchFamily="34" charset="0"/>
                        </a:rPr>
                        <a:t>Supply Chain Management</a:t>
                      </a:r>
                      <a:r>
                        <a:rPr lang="en-ZA" sz="1800" kern="1200" baseline="0" dirty="0">
                          <a:solidFill>
                            <a:schemeClr val="tx1"/>
                          </a:solidFill>
                          <a:effectLst/>
                          <a:latin typeface="Arial" panose="020B0604020202020204" pitchFamily="34" charset="0"/>
                          <a:cs typeface="Arial" panose="020B0604020202020204" pitchFamily="34" charset="0"/>
                        </a:rPr>
                        <a:t> (S</a:t>
                      </a:r>
                      <a:r>
                        <a:rPr lang="en-ZA" sz="1800" kern="1200" dirty="0">
                          <a:solidFill>
                            <a:schemeClr val="tx1"/>
                          </a:solidFill>
                          <a:effectLst/>
                          <a:latin typeface="Arial" panose="020B0604020202020204" pitchFamily="34" charset="0"/>
                          <a:cs typeface="Arial" panose="020B0604020202020204" pitchFamily="34" charset="0"/>
                        </a:rPr>
                        <a:t>CM) processes and procedures improved to support PanSALB mandate </a:t>
                      </a:r>
                      <a:endParaRPr lang="en-ZA" sz="1800" b="1" i="1" dirty="0">
                        <a:solidFill>
                          <a:schemeClr val="tx1"/>
                        </a:solidFill>
                        <a:latin typeface="Arial" panose="020B0604020202020204" pitchFamily="34" charset="0"/>
                        <a:cs typeface="Arial" panose="020B0604020202020204" pitchFamily="34" charset="0"/>
                      </a:endParaRPr>
                    </a:p>
                  </a:txBody>
                  <a:tcPr marL="91448" marR="91448" marT="45724" marB="45724"/>
                </a:tc>
                <a:extLst>
                  <a:ext uri="{0D108BD9-81ED-4DB2-BD59-A6C34878D82A}">
                    <a16:rowId xmlns:a16="http://schemas.microsoft.com/office/drawing/2014/main" val="10001"/>
                  </a:ext>
                </a:extLst>
              </a:tr>
              <a:tr h="96579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1" dirty="0">
                        <a:solidFill>
                          <a:schemeClr val="accent6">
                            <a:lumMod val="75000"/>
                          </a:schemeClr>
                        </a:solidFill>
                        <a:latin typeface="+mn-lt"/>
                        <a:cs typeface="Arial Narrow"/>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panose="020B0604020202020204" pitchFamily="34" charset="0"/>
                          <a:cs typeface="Arial" panose="020B0604020202020204" pitchFamily="34" charset="0"/>
                        </a:rPr>
                        <a:t>3. </a:t>
                      </a:r>
                      <a:r>
                        <a:rPr lang="en-ZA" sz="1800" kern="1200" dirty="0">
                          <a:solidFill>
                            <a:schemeClr val="tx1"/>
                          </a:solidFill>
                          <a:effectLst/>
                          <a:latin typeface="Arial" panose="020B0604020202020204" pitchFamily="34" charset="0"/>
                          <a:cs typeface="Arial" panose="020B0604020202020204" pitchFamily="34" charset="0"/>
                        </a:rPr>
                        <a:t>Information and Communication Technology (ICT) processes and procedures improved to support PanSALB mandate</a:t>
                      </a:r>
                      <a:endParaRPr lang="en-ZA" sz="1800" b="1" i="1" dirty="0">
                        <a:solidFill>
                          <a:schemeClr val="tx1"/>
                        </a:solidFill>
                        <a:latin typeface="Arial" panose="020B0604020202020204" pitchFamily="34" charset="0"/>
                        <a:cs typeface="Arial" panose="020B0604020202020204" pitchFamily="34" charset="0"/>
                      </a:endParaRPr>
                    </a:p>
                  </a:txBody>
                  <a:tcPr marL="91448" marR="91448" marT="45724" marB="45724"/>
                </a:tc>
                <a:extLst>
                  <a:ext uri="{0D108BD9-81ED-4DB2-BD59-A6C34878D82A}">
                    <a16:rowId xmlns:a16="http://schemas.microsoft.com/office/drawing/2014/main" val="10002"/>
                  </a:ext>
                </a:extLst>
              </a:tr>
              <a:tr h="74225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1" dirty="0">
                        <a:solidFill>
                          <a:schemeClr val="accent6">
                            <a:lumMod val="75000"/>
                          </a:schemeClr>
                        </a:solidFill>
                        <a:latin typeface="+mn-lt"/>
                        <a:cs typeface="Arial Narrow"/>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panose="020B0604020202020204" pitchFamily="34" charset="0"/>
                          <a:cs typeface="Arial" panose="020B0604020202020204" pitchFamily="34" charset="0"/>
                        </a:rPr>
                        <a:t>4. </a:t>
                      </a:r>
                      <a:r>
                        <a:rPr lang="en-ZA" sz="1800" kern="1200" dirty="0">
                          <a:solidFill>
                            <a:schemeClr val="tx1"/>
                          </a:solidFill>
                          <a:effectLst/>
                          <a:latin typeface="Arial" panose="020B0604020202020204" pitchFamily="34" charset="0"/>
                          <a:cs typeface="Arial" panose="020B0604020202020204" pitchFamily="34" charset="0"/>
                        </a:rPr>
                        <a:t>Human Resource Management processes and procedures improved to support PanSALB mandate</a:t>
                      </a:r>
                      <a:endParaRPr lang="en-ZA" sz="1800" b="1" i="1" dirty="0">
                        <a:solidFill>
                          <a:schemeClr val="tx1"/>
                        </a:solidFill>
                        <a:latin typeface="Arial" panose="020B0604020202020204" pitchFamily="34" charset="0"/>
                        <a:cs typeface="Arial" panose="020B0604020202020204" pitchFamily="34" charset="0"/>
                      </a:endParaRPr>
                    </a:p>
                  </a:txBody>
                  <a:tcPr marL="91448" marR="91448" marT="45724" marB="45724"/>
                </a:tc>
                <a:extLst>
                  <a:ext uri="{0D108BD9-81ED-4DB2-BD59-A6C34878D82A}">
                    <a16:rowId xmlns:a16="http://schemas.microsoft.com/office/drawing/2014/main" val="10003"/>
                  </a:ext>
                </a:extLst>
              </a:tr>
              <a:tr h="74225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1" dirty="0">
                        <a:solidFill>
                          <a:schemeClr val="accent6">
                            <a:lumMod val="75000"/>
                          </a:schemeClr>
                        </a:solidFill>
                        <a:latin typeface="+mn-lt"/>
                        <a:cs typeface="Arial Narrow"/>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panose="020B0604020202020204" pitchFamily="34" charset="0"/>
                          <a:cs typeface="Arial" panose="020B0604020202020204" pitchFamily="34" charset="0"/>
                        </a:rPr>
                        <a:t>5. </a:t>
                      </a:r>
                      <a:r>
                        <a:rPr lang="en-ZA" sz="1800" kern="1200" dirty="0">
                          <a:solidFill>
                            <a:schemeClr val="tx1"/>
                          </a:solidFill>
                          <a:effectLst/>
                          <a:latin typeface="Arial" panose="020B0604020202020204" pitchFamily="34" charset="0"/>
                          <a:cs typeface="Arial" panose="020B0604020202020204" pitchFamily="34" charset="0"/>
                        </a:rPr>
                        <a:t>Marketing and Communication  processes and procedures improved to support PanSALB mandate</a:t>
                      </a:r>
                      <a:endParaRPr lang="en-ZA" sz="1800" b="1" i="1" dirty="0">
                        <a:solidFill>
                          <a:schemeClr val="tx1"/>
                        </a:solidFill>
                        <a:latin typeface="Arial" panose="020B0604020202020204" pitchFamily="34" charset="0"/>
                        <a:cs typeface="Arial" panose="020B0604020202020204" pitchFamily="34" charset="0"/>
                      </a:endParaRPr>
                    </a:p>
                  </a:txBody>
                  <a:tcPr marL="91448" marR="91448" marT="45724" marB="45724"/>
                </a:tc>
                <a:extLst>
                  <a:ext uri="{0D108BD9-81ED-4DB2-BD59-A6C34878D82A}">
                    <a16:rowId xmlns:a16="http://schemas.microsoft.com/office/drawing/2014/main" val="10004"/>
                  </a:ext>
                </a:extLst>
              </a:tr>
              <a:tr h="74225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1" dirty="0">
                        <a:solidFill>
                          <a:schemeClr val="accent6">
                            <a:lumMod val="75000"/>
                          </a:schemeClr>
                        </a:solidFill>
                        <a:latin typeface="+mn-lt"/>
                        <a:cs typeface="Arial Narrow"/>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Arial" panose="020B0604020202020204" pitchFamily="34" charset="0"/>
                          <a:cs typeface="Arial" panose="020B0604020202020204" pitchFamily="34" charset="0"/>
                        </a:rPr>
                        <a:t>6. </a:t>
                      </a:r>
                      <a:r>
                        <a:rPr lang="en-ZA" sz="1800" kern="1200" dirty="0">
                          <a:solidFill>
                            <a:schemeClr val="tx1"/>
                          </a:solidFill>
                          <a:effectLst/>
                          <a:latin typeface="Arial" panose="020B0604020202020204" pitchFamily="34" charset="0"/>
                          <a:cs typeface="Arial" panose="020B0604020202020204" pitchFamily="34" charset="0"/>
                        </a:rPr>
                        <a:t>Strategic Management processes and procedures in  support to PanSALB mandate</a:t>
                      </a:r>
                      <a:endParaRPr lang="en-ZA" sz="1800" b="1" i="1" dirty="0">
                        <a:solidFill>
                          <a:schemeClr val="tx1"/>
                        </a:solidFill>
                        <a:latin typeface="Arial" panose="020B0604020202020204" pitchFamily="34" charset="0"/>
                        <a:cs typeface="Arial" panose="020B0604020202020204" pitchFamily="34" charset="0"/>
                      </a:endParaRPr>
                    </a:p>
                  </a:txBody>
                  <a:tcPr marL="91448" marR="91448" marT="45724" marB="45724"/>
                </a:tc>
                <a:extLst>
                  <a:ext uri="{0D108BD9-81ED-4DB2-BD59-A6C34878D82A}">
                    <a16:rowId xmlns:a16="http://schemas.microsoft.com/office/drawing/2014/main" val="10005"/>
                  </a:ext>
                </a:extLst>
              </a:tr>
            </a:tbl>
          </a:graphicData>
        </a:graphic>
      </p:graphicFrame>
      <p:pic>
        <p:nvPicPr>
          <p:cNvPr id="42005" name="Picture 2">
            <a:extLst>
              <a:ext uri="{FF2B5EF4-FFF2-40B4-BE49-F238E27FC236}">
                <a16:creationId xmlns:a16="http://schemas.microsoft.com/office/drawing/2014/main" id="{A7CA20EB-CF29-4368-AB19-E0A57B5CEF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6" name="Slide Number Placeholder 1">
            <a:extLst>
              <a:ext uri="{FF2B5EF4-FFF2-40B4-BE49-F238E27FC236}">
                <a16:creationId xmlns:a16="http://schemas.microsoft.com/office/drawing/2014/main" id="{3FFC4D70-4360-4AB8-B5BF-C24C8377C6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39BFC7F-BF43-4EF4-A1E5-5475F34BF9A9}" type="slidenum">
              <a:rPr lang="en-US" altLang="en-US" sz="1200" smtClean="0">
                <a:solidFill>
                  <a:srgbClr val="898989"/>
                </a:solidFill>
                <a:latin typeface="Arial" panose="020B0604020202020204" pitchFamily="34" charset="0"/>
              </a:rPr>
              <a:pPr>
                <a:spcBef>
                  <a:spcPct val="0"/>
                </a:spcBef>
                <a:buFontTx/>
                <a:buNone/>
              </a:pPr>
              <a:t>37</a:t>
            </a:fld>
            <a:endParaRPr lang="en-US" altLang="en-US" sz="1200">
              <a:solidFill>
                <a:srgbClr val="898989"/>
              </a:solidFill>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42F2DEA-EB50-4225-A1F6-E60EB974D809}"/>
              </a:ext>
            </a:extLst>
          </p:cNvPr>
          <p:cNvSpPr>
            <a:spLocks noGrp="1"/>
          </p:cNvSpPr>
          <p:nvPr>
            <p:ph type="title"/>
          </p:nvPr>
        </p:nvSpPr>
        <p:spPr>
          <a:xfrm>
            <a:off x="395288" y="325438"/>
            <a:ext cx="5722937" cy="795337"/>
          </a:xfrm>
        </p:spPr>
        <p:txBody>
          <a:bodyPr/>
          <a:lstStyle/>
          <a:p>
            <a:pPr algn="l"/>
            <a:r>
              <a:rPr lang="en-ZA" altLang="en-US" sz="3000" b="1">
                <a:solidFill>
                  <a:srgbClr val="FBAB18"/>
                </a:solidFill>
                <a:latin typeface="Arial" panose="020B0604020202020204" pitchFamily="34" charset="0"/>
                <a:ea typeface="ＭＳ Ｐゴシック" panose="020B0600070205080204" pitchFamily="34" charset="-128"/>
              </a:rPr>
              <a:t>Strategic Outcomes cont</a:t>
            </a:r>
            <a:r>
              <a:rPr lang="en-ZA" altLang="en-US" sz="3600" b="1">
                <a:solidFill>
                  <a:srgbClr val="FBAB18"/>
                </a:solidFill>
                <a:latin typeface="Arial" panose="020B0604020202020204" pitchFamily="34" charset="0"/>
                <a:ea typeface="ＭＳ Ｐゴシック" panose="020B0600070205080204" pitchFamily="34" charset="-128"/>
              </a:rPr>
              <a:t>. </a:t>
            </a:r>
          </a:p>
        </p:txBody>
      </p:sp>
      <p:pic>
        <p:nvPicPr>
          <p:cNvPr id="43011" name="Picture 5">
            <a:extLst>
              <a:ext uri="{FF2B5EF4-FFF2-40B4-BE49-F238E27FC236}">
                <a16:creationId xmlns:a16="http://schemas.microsoft.com/office/drawing/2014/main" id="{66CF0720-DCDC-4EF6-85CC-B7939AC3C0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54740EB4-822B-4CAD-B66E-2880B3CA6CA7}"/>
              </a:ext>
            </a:extLst>
          </p:cNvPr>
          <p:cNvGraphicFramePr>
            <a:graphicFrameLocks noGrp="1"/>
          </p:cNvGraphicFramePr>
          <p:nvPr/>
        </p:nvGraphicFramePr>
        <p:xfrm>
          <a:off x="263525" y="1484313"/>
          <a:ext cx="8616950" cy="4032250"/>
        </p:xfrm>
        <a:graphic>
          <a:graphicData uri="http://schemas.openxmlformats.org/drawingml/2006/table">
            <a:tbl>
              <a:tblPr firstRow="1" bandRow="1">
                <a:tableStyleId>{93296810-A885-4BE3-A3E7-6D5BEEA58F35}</a:tableStyleId>
              </a:tblPr>
              <a:tblGrid>
                <a:gridCol w="1919612">
                  <a:extLst>
                    <a:ext uri="{9D8B030D-6E8A-4147-A177-3AD203B41FA5}">
                      <a16:colId xmlns:a16="http://schemas.microsoft.com/office/drawing/2014/main" val="20000"/>
                    </a:ext>
                  </a:extLst>
                </a:gridCol>
                <a:gridCol w="6697338">
                  <a:extLst>
                    <a:ext uri="{9D8B030D-6E8A-4147-A177-3AD203B41FA5}">
                      <a16:colId xmlns:a16="http://schemas.microsoft.com/office/drawing/2014/main" val="20001"/>
                    </a:ext>
                  </a:extLst>
                </a:gridCol>
              </a:tblGrid>
              <a:tr h="139405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dirty="0">
                          <a:solidFill>
                            <a:schemeClr val="tx1"/>
                          </a:solidFill>
                          <a:latin typeface="Arial" panose="020B0604020202020204" pitchFamily="34" charset="0"/>
                          <a:cs typeface="Arial" panose="020B0604020202020204" pitchFamily="34" charset="0"/>
                        </a:rPr>
                        <a:t>Language</a:t>
                      </a:r>
                      <a:r>
                        <a:rPr lang="en-ZA" sz="1800" b="1" i="0" baseline="0" dirty="0">
                          <a:solidFill>
                            <a:schemeClr val="tx1"/>
                          </a:solidFill>
                          <a:latin typeface="Arial" panose="020B0604020202020204" pitchFamily="34" charset="0"/>
                          <a:cs typeface="Arial" panose="020B0604020202020204" pitchFamily="34" charset="0"/>
                        </a:rPr>
                        <a:t> Use, Development and Equitability</a:t>
                      </a:r>
                      <a:endParaRPr lang="en-ZA" sz="1800" b="1" i="0" dirty="0">
                        <a:solidFill>
                          <a:schemeClr val="tx1"/>
                        </a:solidFill>
                        <a:latin typeface="Arial" panose="020B0604020202020204" pitchFamily="34" charset="0"/>
                        <a:cs typeface="Arial" panose="020B0604020202020204" pitchFamily="34" charset="0"/>
                      </a:endParaRPr>
                    </a:p>
                  </a:txBody>
                  <a:tcPr marL="91448" marR="91448" marT="45725" marB="45725">
                    <a:lnR w="12700" cap="flat" cmpd="sng" algn="ctr">
                      <a:solidFill>
                        <a:schemeClr val="tx1"/>
                      </a:solidFill>
                      <a:prstDash val="solid"/>
                      <a:round/>
                      <a:headEnd type="none" w="med" len="med"/>
                      <a:tailEnd type="none" w="med" len="med"/>
                    </a:lnR>
                    <a:solidFill>
                      <a:srgbClr val="FFC00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ZA" sz="1800" b="0" i="0" dirty="0">
                          <a:solidFill>
                            <a:schemeClr val="tx1"/>
                          </a:solidFill>
                          <a:latin typeface="Arial" panose="020B0604020202020204" pitchFamily="34" charset="0"/>
                          <a:cs typeface="Arial" panose="020B0604020202020204" pitchFamily="34" charset="0"/>
                        </a:rPr>
                        <a:t>Languages developed</a:t>
                      </a:r>
                    </a:p>
                  </a:txBody>
                  <a:tcPr marL="91448" marR="9144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1909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1" dirty="0">
                        <a:solidFill>
                          <a:schemeClr val="accent6">
                            <a:lumMod val="75000"/>
                          </a:schemeClr>
                        </a:solidFill>
                        <a:latin typeface="+mn-lt"/>
                        <a:cs typeface="Arial Narrow"/>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800" b="0" i="0" dirty="0">
                          <a:solidFill>
                            <a:schemeClr val="tx1"/>
                          </a:solidFill>
                          <a:latin typeface="Arial" panose="020B0604020202020204" pitchFamily="34" charset="0"/>
                          <a:cs typeface="Arial" panose="020B0604020202020204" pitchFamily="34" charset="0"/>
                        </a:rPr>
                        <a:t>2. Equitable use of languages </a:t>
                      </a:r>
                    </a:p>
                  </a:txBody>
                  <a:tcPr marL="91448" marR="9144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1909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b="1" i="1" dirty="0">
                        <a:solidFill>
                          <a:schemeClr val="accent6">
                            <a:lumMod val="75000"/>
                          </a:schemeClr>
                        </a:solidFill>
                        <a:latin typeface="+mn-lt"/>
                        <a:cs typeface="Arial Narrow"/>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dirty="0">
                          <a:solidFill>
                            <a:schemeClr val="tx1"/>
                          </a:solidFill>
                          <a:latin typeface="Arial" panose="020B0604020202020204" pitchFamily="34" charset="0"/>
                          <a:cs typeface="Arial" panose="020B0604020202020204" pitchFamily="34" charset="0"/>
                        </a:rPr>
                        <a:t>3.</a:t>
                      </a:r>
                      <a:r>
                        <a:rPr lang="en-ZA" sz="1800" b="0" i="0" baseline="0" dirty="0">
                          <a:solidFill>
                            <a:schemeClr val="tx1"/>
                          </a:solidFill>
                          <a:latin typeface="Arial" panose="020B0604020202020204" pitchFamily="34" charset="0"/>
                          <a:cs typeface="Arial" panose="020B0604020202020204" pitchFamily="34" charset="0"/>
                        </a:rPr>
                        <a:t> Violations of linguistic human rights addressed</a:t>
                      </a:r>
                      <a:endParaRPr lang="en-ZA" sz="1800" b="0" i="0" dirty="0">
                        <a:solidFill>
                          <a:schemeClr val="tx1"/>
                        </a:solidFill>
                        <a:latin typeface="Arial" panose="020B0604020202020204" pitchFamily="34" charset="0"/>
                        <a:cs typeface="Arial" panose="020B0604020202020204" pitchFamily="34" charset="0"/>
                      </a:endParaRPr>
                    </a:p>
                  </a:txBody>
                  <a:tcPr marL="91448" marR="91448"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43026" name="Picture 2">
            <a:extLst>
              <a:ext uri="{FF2B5EF4-FFF2-40B4-BE49-F238E27FC236}">
                <a16:creationId xmlns:a16="http://schemas.microsoft.com/office/drawing/2014/main" id="{84F07ABF-6D6B-4696-A30E-E7B5AD9F4C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88913"/>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Slide Number Placeholder 1">
            <a:extLst>
              <a:ext uri="{FF2B5EF4-FFF2-40B4-BE49-F238E27FC236}">
                <a16:creationId xmlns:a16="http://schemas.microsoft.com/office/drawing/2014/main" id="{E10E9BC0-0575-4365-AEF7-E1872B50EB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87F26F3-F9F3-4D03-945E-4EF31D8980EA}" type="slidenum">
              <a:rPr lang="en-US" altLang="en-US" sz="1200" smtClean="0">
                <a:solidFill>
                  <a:srgbClr val="898989"/>
                </a:solidFill>
                <a:latin typeface="Arial" panose="020B0604020202020204" pitchFamily="34" charset="0"/>
              </a:rPr>
              <a:pPr>
                <a:spcBef>
                  <a:spcPct val="0"/>
                </a:spcBef>
                <a:buFontTx/>
                <a:buNone/>
              </a:pPr>
              <a:t>38</a:t>
            </a:fld>
            <a:endParaRPr lang="en-US" altLang="en-US" sz="1200">
              <a:solidFill>
                <a:srgbClr val="898989"/>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8113D1A-5304-4399-8895-B6B2B666574F}"/>
              </a:ext>
            </a:extLst>
          </p:cNvPr>
          <p:cNvSpPr>
            <a:spLocks noGrp="1"/>
          </p:cNvSpPr>
          <p:nvPr>
            <p:ph type="title"/>
          </p:nvPr>
        </p:nvSpPr>
        <p:spPr>
          <a:xfrm>
            <a:off x="457200" y="136525"/>
            <a:ext cx="8229600" cy="77152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SWOT Analysis</a:t>
            </a:r>
          </a:p>
        </p:txBody>
      </p:sp>
      <p:graphicFrame>
        <p:nvGraphicFramePr>
          <p:cNvPr id="3" name="Content Placeholder 2">
            <a:extLst>
              <a:ext uri="{FF2B5EF4-FFF2-40B4-BE49-F238E27FC236}">
                <a16:creationId xmlns:a16="http://schemas.microsoft.com/office/drawing/2014/main" id="{75D16A87-E96E-4532-B7F8-02D5E9118808}"/>
              </a:ext>
            </a:extLst>
          </p:cNvPr>
          <p:cNvGraphicFramePr>
            <a:graphicFrameLocks noGrp="1"/>
          </p:cNvGraphicFramePr>
          <p:nvPr>
            <p:ph idx="1"/>
          </p:nvPr>
        </p:nvGraphicFramePr>
        <p:xfrm>
          <a:off x="342900" y="766763"/>
          <a:ext cx="8640763" cy="5811837"/>
        </p:xfrm>
        <a:graphic>
          <a:graphicData uri="http://schemas.openxmlformats.org/drawingml/2006/table">
            <a:tbl>
              <a:tblPr firstRow="1" firstCol="1" lastRow="1" lastCol="1" bandRow="1" bandCol="1"/>
              <a:tblGrid>
                <a:gridCol w="3384103">
                  <a:extLst>
                    <a:ext uri="{9D8B030D-6E8A-4147-A177-3AD203B41FA5}">
                      <a16:colId xmlns:a16="http://schemas.microsoft.com/office/drawing/2014/main" val="20000"/>
                    </a:ext>
                  </a:extLst>
                </a:gridCol>
                <a:gridCol w="5256660">
                  <a:extLst>
                    <a:ext uri="{9D8B030D-6E8A-4147-A177-3AD203B41FA5}">
                      <a16:colId xmlns:a16="http://schemas.microsoft.com/office/drawing/2014/main" val="20001"/>
                    </a:ext>
                  </a:extLst>
                </a:gridCol>
              </a:tblGrid>
              <a:tr h="364524">
                <a:tc>
                  <a:txBody>
                    <a:bodyPr/>
                    <a:lstStyle/>
                    <a:p>
                      <a:pPr marL="421640">
                        <a:spcBef>
                          <a:spcPts val="10"/>
                        </a:spcBef>
                        <a:spcAft>
                          <a:spcPts val="0"/>
                        </a:spcAft>
                      </a:pPr>
                      <a:r>
                        <a:rPr lang="en-US" sz="1800" b="1" dirty="0">
                          <a:solidFill>
                            <a:srgbClr val="231F20"/>
                          </a:solidFill>
                          <a:effectLst/>
                          <a:latin typeface="Arial"/>
                          <a:ea typeface="Arial"/>
                          <a:cs typeface="Times New Roman"/>
                        </a:rPr>
                        <a:t>STRENGTHS</a:t>
                      </a:r>
                      <a:endParaRPr lang="en-ZA" sz="1800" dirty="0">
                        <a:effectLst/>
                        <a:latin typeface="Arial"/>
                        <a:ea typeface="Arial"/>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422275">
                        <a:spcBef>
                          <a:spcPts val="10"/>
                        </a:spcBef>
                        <a:spcAft>
                          <a:spcPts val="0"/>
                        </a:spcAft>
                      </a:pPr>
                      <a:r>
                        <a:rPr lang="en-US" sz="1800" b="1" dirty="0">
                          <a:solidFill>
                            <a:srgbClr val="231F20"/>
                          </a:solidFill>
                          <a:effectLst/>
                          <a:latin typeface="Arial"/>
                          <a:ea typeface="Arial"/>
                          <a:cs typeface="Times New Roman"/>
                        </a:rPr>
                        <a:t>WEAKNESSES</a:t>
                      </a:r>
                      <a:endParaRPr lang="en-ZA" sz="1800" dirty="0">
                        <a:effectLst/>
                        <a:latin typeface="Arial"/>
                        <a:ea typeface="Arial"/>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extLst>
                  <a:ext uri="{0D108BD9-81ED-4DB2-BD59-A6C34878D82A}">
                    <a16:rowId xmlns:a16="http://schemas.microsoft.com/office/drawing/2014/main" val="10000"/>
                  </a:ext>
                </a:extLst>
              </a:tr>
              <a:tr h="5447313">
                <a:tc>
                  <a:txBody>
                    <a:bodyPr/>
                    <a:lstStyle/>
                    <a:p>
                      <a:pPr marL="342900" lvl="0" indent="-342900">
                        <a:lnSpc>
                          <a:spcPct val="100000"/>
                        </a:lnSpc>
                        <a:spcBef>
                          <a:spcPts val="600"/>
                        </a:spcBef>
                        <a:spcAft>
                          <a:spcPts val="0"/>
                        </a:spcAft>
                        <a:buFont typeface="Arial"/>
                        <a:buChar char="•"/>
                        <a:tabLst>
                          <a:tab pos="523875" algn="l"/>
                        </a:tabLst>
                      </a:pPr>
                      <a:r>
                        <a:rPr lang="en-US" sz="1800" spc="-10" dirty="0">
                          <a:solidFill>
                            <a:srgbClr val="221F20"/>
                          </a:solidFill>
                          <a:effectLst/>
                          <a:latin typeface="Arial" panose="020B0604020202020204" pitchFamily="34" charset="0"/>
                          <a:ea typeface="Arial"/>
                          <a:cs typeface="Arial" panose="020B0604020202020204" pitchFamily="34" charset="0"/>
                        </a:rPr>
                        <a:t>Language</a:t>
                      </a:r>
                      <a:r>
                        <a:rPr lang="en-US" sz="1800" spc="-15" dirty="0">
                          <a:solidFill>
                            <a:srgbClr val="221F20"/>
                          </a:solidFill>
                          <a:effectLst/>
                          <a:latin typeface="Arial" panose="020B0604020202020204" pitchFamily="34" charset="0"/>
                          <a:ea typeface="Arial"/>
                          <a:cs typeface="Arial" panose="020B0604020202020204" pitchFamily="34" charset="0"/>
                        </a:rPr>
                        <a:t> </a:t>
                      </a:r>
                      <a:r>
                        <a:rPr lang="en-US" sz="1800" spc="-10" dirty="0">
                          <a:solidFill>
                            <a:srgbClr val="221F20"/>
                          </a:solidFill>
                          <a:effectLst/>
                          <a:latin typeface="Arial" panose="020B0604020202020204" pitchFamily="34" charset="0"/>
                          <a:ea typeface="Arial"/>
                          <a:cs typeface="Arial" panose="020B0604020202020204" pitchFamily="34" charset="0"/>
                        </a:rPr>
                        <a:t>expertise</a:t>
                      </a:r>
                      <a:endParaRPr lang="en-ZA" sz="1800" spc="-10" dirty="0">
                        <a:effectLst/>
                        <a:latin typeface="Arial" panose="020B0604020202020204" pitchFamily="34" charset="0"/>
                        <a:ea typeface="Arial"/>
                        <a:cs typeface="Arial" panose="020B0604020202020204" pitchFamily="34" charset="0"/>
                      </a:endParaRPr>
                    </a:p>
                    <a:p>
                      <a:pPr marL="342900" lvl="0" indent="-342900">
                        <a:lnSpc>
                          <a:spcPct val="100000"/>
                        </a:lnSpc>
                        <a:spcBef>
                          <a:spcPts val="600"/>
                        </a:spcBef>
                        <a:spcAft>
                          <a:spcPts val="0"/>
                        </a:spcAft>
                        <a:buFont typeface="Arial"/>
                        <a:buChar char="•"/>
                        <a:tabLst>
                          <a:tab pos="523875" algn="l"/>
                        </a:tabLst>
                      </a:pPr>
                      <a:r>
                        <a:rPr lang="en-US" sz="1800" spc="-10" dirty="0">
                          <a:solidFill>
                            <a:srgbClr val="221F20"/>
                          </a:solidFill>
                          <a:effectLst/>
                          <a:latin typeface="Arial" panose="020B0604020202020204" pitchFamily="34" charset="0"/>
                          <a:ea typeface="Arial"/>
                          <a:cs typeface="Arial" panose="020B0604020202020204" pitchFamily="34" charset="0"/>
                        </a:rPr>
                        <a:t>Linguistic diversity</a:t>
                      </a:r>
                      <a:endParaRPr lang="en-ZA" sz="1800" spc="-10" dirty="0">
                        <a:effectLst/>
                        <a:latin typeface="Arial" panose="020B0604020202020204" pitchFamily="34" charset="0"/>
                        <a:ea typeface="Arial"/>
                        <a:cs typeface="Arial" panose="020B0604020202020204" pitchFamily="34" charset="0"/>
                      </a:endParaRPr>
                    </a:p>
                    <a:p>
                      <a:pPr marL="342900" lvl="0" indent="-342900">
                        <a:lnSpc>
                          <a:spcPct val="100000"/>
                        </a:lnSpc>
                        <a:spcBef>
                          <a:spcPts val="600"/>
                        </a:spcBef>
                        <a:spcAft>
                          <a:spcPts val="0"/>
                        </a:spcAft>
                        <a:buFont typeface="Arial"/>
                        <a:buChar char="•"/>
                        <a:tabLst>
                          <a:tab pos="523875" algn="l"/>
                        </a:tabLst>
                      </a:pPr>
                      <a:r>
                        <a:rPr lang="en-US" sz="1800" spc="-10" dirty="0">
                          <a:solidFill>
                            <a:srgbClr val="231F20"/>
                          </a:solidFill>
                          <a:effectLst/>
                          <a:latin typeface="Arial" panose="020B0604020202020204" pitchFamily="34" charset="0"/>
                          <a:ea typeface="Arial"/>
                          <a:cs typeface="Arial" panose="020B0604020202020204" pitchFamily="34" charset="0"/>
                        </a:rPr>
                        <a:t>Enabling the legislative</a:t>
                      </a:r>
                      <a:r>
                        <a:rPr lang="en-US" sz="1800" spc="20" dirty="0">
                          <a:solidFill>
                            <a:srgbClr val="231F20"/>
                          </a:solidFill>
                          <a:effectLst/>
                          <a:latin typeface="Arial" panose="020B0604020202020204" pitchFamily="34" charset="0"/>
                          <a:ea typeface="Arial"/>
                          <a:cs typeface="Arial" panose="020B0604020202020204" pitchFamily="34" charset="0"/>
                        </a:rPr>
                        <a:t> </a:t>
                      </a:r>
                      <a:r>
                        <a:rPr lang="en-US" sz="1800" spc="-10" dirty="0">
                          <a:solidFill>
                            <a:srgbClr val="231F20"/>
                          </a:solidFill>
                          <a:effectLst/>
                          <a:latin typeface="Arial" panose="020B0604020202020204" pitchFamily="34" charset="0"/>
                          <a:ea typeface="Arial"/>
                          <a:cs typeface="Arial" panose="020B0604020202020204" pitchFamily="34" charset="0"/>
                        </a:rPr>
                        <a:t>environment</a:t>
                      </a:r>
                      <a:endParaRPr lang="en-ZA" sz="1800" spc="-10" dirty="0">
                        <a:effectLst/>
                        <a:latin typeface="Arial" panose="020B0604020202020204" pitchFamily="34" charset="0"/>
                        <a:ea typeface="Arial"/>
                        <a:cs typeface="Arial" panose="020B0604020202020204" pitchFamily="34" charset="0"/>
                      </a:endParaRPr>
                    </a:p>
                    <a:p>
                      <a:pPr marL="342900" lvl="0" indent="-342900">
                        <a:lnSpc>
                          <a:spcPct val="100000"/>
                        </a:lnSpc>
                        <a:spcBef>
                          <a:spcPts val="600"/>
                        </a:spcBef>
                        <a:spcAft>
                          <a:spcPts val="0"/>
                        </a:spcAft>
                        <a:buFont typeface="Arial"/>
                        <a:buChar char="•"/>
                        <a:tabLst>
                          <a:tab pos="523875" algn="l"/>
                        </a:tabLst>
                      </a:pPr>
                      <a:r>
                        <a:rPr lang="en-US" sz="1800" spc="-10" dirty="0">
                          <a:solidFill>
                            <a:srgbClr val="231F20"/>
                          </a:solidFill>
                          <a:effectLst/>
                          <a:latin typeface="Arial" panose="020B0604020202020204" pitchFamily="34" charset="0"/>
                          <a:ea typeface="Arial"/>
                          <a:cs typeface="Arial" panose="020B0604020202020204" pitchFamily="34" charset="0"/>
                        </a:rPr>
                        <a:t>Appointment of the PanSALB Board (06 March</a:t>
                      </a:r>
                      <a:r>
                        <a:rPr lang="en-US" sz="1800" spc="-20" dirty="0">
                          <a:solidFill>
                            <a:srgbClr val="231F20"/>
                          </a:solidFill>
                          <a:effectLst/>
                          <a:latin typeface="Arial" panose="020B0604020202020204" pitchFamily="34" charset="0"/>
                          <a:ea typeface="Arial"/>
                          <a:cs typeface="Arial" panose="020B0604020202020204" pitchFamily="34" charset="0"/>
                        </a:rPr>
                        <a:t> </a:t>
                      </a:r>
                      <a:r>
                        <a:rPr lang="en-US" sz="1800" spc="-10" dirty="0">
                          <a:solidFill>
                            <a:srgbClr val="231F20"/>
                          </a:solidFill>
                          <a:effectLst/>
                          <a:latin typeface="Arial" panose="020B0604020202020204" pitchFamily="34" charset="0"/>
                          <a:ea typeface="Arial"/>
                          <a:cs typeface="Arial" panose="020B0604020202020204" pitchFamily="34" charset="0"/>
                        </a:rPr>
                        <a:t>2019)</a:t>
                      </a:r>
                      <a:endParaRPr lang="en-ZA" sz="1800" spc="-10" dirty="0">
                        <a:effectLst/>
                        <a:latin typeface="Arial" panose="020B0604020202020204" pitchFamily="34" charset="0"/>
                        <a:ea typeface="Arial"/>
                        <a:cs typeface="Arial" panose="020B0604020202020204" pitchFamily="34" charset="0"/>
                      </a:endParaRPr>
                    </a:p>
                    <a:p>
                      <a:pPr marL="342900" lvl="0" indent="-342900">
                        <a:lnSpc>
                          <a:spcPct val="100000"/>
                        </a:lnSpc>
                        <a:spcBef>
                          <a:spcPts val="600"/>
                        </a:spcBef>
                        <a:spcAft>
                          <a:spcPts val="0"/>
                        </a:spcAft>
                        <a:buFont typeface="Arial"/>
                        <a:buChar char="•"/>
                        <a:tabLst>
                          <a:tab pos="523240" algn="l"/>
                        </a:tabLst>
                      </a:pPr>
                      <a:r>
                        <a:rPr lang="en-US" sz="1800" spc="-10" dirty="0">
                          <a:solidFill>
                            <a:srgbClr val="231F20"/>
                          </a:solidFill>
                          <a:effectLst/>
                          <a:latin typeface="Arial" panose="020B0604020202020204" pitchFamily="34" charset="0"/>
                          <a:ea typeface="Arial"/>
                          <a:cs typeface="Arial" panose="020B0604020202020204" pitchFamily="34" charset="0"/>
                        </a:rPr>
                        <a:t>Existence of PanSALB</a:t>
                      </a:r>
                      <a:r>
                        <a:rPr lang="en-US" sz="1800" spc="-30" dirty="0">
                          <a:solidFill>
                            <a:srgbClr val="231F20"/>
                          </a:solidFill>
                          <a:effectLst/>
                          <a:latin typeface="Arial" panose="020B0604020202020204" pitchFamily="34" charset="0"/>
                          <a:ea typeface="Arial"/>
                          <a:cs typeface="Arial" panose="020B0604020202020204" pitchFamily="34" charset="0"/>
                        </a:rPr>
                        <a:t> </a:t>
                      </a:r>
                      <a:r>
                        <a:rPr lang="en-US" sz="1800" spc="-10" dirty="0">
                          <a:solidFill>
                            <a:srgbClr val="231F20"/>
                          </a:solidFill>
                          <a:effectLst/>
                          <a:latin typeface="Arial" panose="020B0604020202020204" pitchFamily="34" charset="0"/>
                          <a:ea typeface="Arial"/>
                          <a:cs typeface="Arial" panose="020B0604020202020204" pitchFamily="34" charset="0"/>
                        </a:rPr>
                        <a:t>structures</a:t>
                      </a:r>
                      <a:endParaRPr lang="en-ZA" sz="1800" spc="-10" dirty="0">
                        <a:effectLst/>
                        <a:latin typeface="Arial" panose="020B0604020202020204" pitchFamily="34" charset="0"/>
                        <a:ea typeface="Arial"/>
                        <a:cs typeface="Arial" panose="020B0604020202020204" pitchFamily="34" charset="0"/>
                      </a:endParaRPr>
                    </a:p>
                    <a:p>
                      <a:pPr marL="342900" lvl="0" indent="-342900">
                        <a:lnSpc>
                          <a:spcPct val="100000"/>
                        </a:lnSpc>
                        <a:spcBef>
                          <a:spcPts val="600"/>
                        </a:spcBef>
                        <a:spcAft>
                          <a:spcPts val="0"/>
                        </a:spcAft>
                        <a:buFont typeface="Arial"/>
                        <a:buChar char="•"/>
                        <a:tabLst>
                          <a:tab pos="523240" algn="l"/>
                        </a:tabLst>
                      </a:pPr>
                      <a:r>
                        <a:rPr lang="en-US" sz="1800" spc="-10" dirty="0">
                          <a:solidFill>
                            <a:srgbClr val="231F20"/>
                          </a:solidFill>
                          <a:effectLst/>
                          <a:latin typeface="Arial" panose="020B0604020202020204" pitchFamily="34" charset="0"/>
                          <a:ea typeface="Arial"/>
                          <a:cs typeface="Arial" panose="020B0604020202020204" pitchFamily="34" charset="0"/>
                        </a:rPr>
                        <a:t>Stakeholder</a:t>
                      </a:r>
                      <a:r>
                        <a:rPr lang="en-US" sz="1800" spc="15" dirty="0">
                          <a:solidFill>
                            <a:srgbClr val="231F20"/>
                          </a:solidFill>
                          <a:effectLst/>
                          <a:latin typeface="Arial" panose="020B0604020202020204" pitchFamily="34" charset="0"/>
                          <a:ea typeface="Arial"/>
                          <a:cs typeface="Arial" panose="020B0604020202020204" pitchFamily="34" charset="0"/>
                        </a:rPr>
                        <a:t> </a:t>
                      </a:r>
                      <a:r>
                        <a:rPr lang="en-US" sz="1800" spc="-10" dirty="0">
                          <a:solidFill>
                            <a:srgbClr val="231F20"/>
                          </a:solidFill>
                          <a:effectLst/>
                          <a:latin typeface="Arial" panose="020B0604020202020204" pitchFamily="34" charset="0"/>
                          <a:ea typeface="Arial"/>
                          <a:cs typeface="Arial" panose="020B0604020202020204" pitchFamily="34" charset="0"/>
                        </a:rPr>
                        <a:t>engagement</a:t>
                      </a:r>
                      <a:endParaRPr lang="en-ZA" sz="1800" spc="-10" dirty="0">
                        <a:effectLst/>
                        <a:latin typeface="Arial" panose="020B0604020202020204" pitchFamily="34" charset="0"/>
                        <a:ea typeface="Arial"/>
                        <a:cs typeface="Arial" panose="020B0604020202020204" pitchFamily="34" charset="0"/>
                      </a:endParaRPr>
                    </a:p>
                    <a:p>
                      <a:pPr marL="342900" lvl="0" indent="-342900">
                        <a:lnSpc>
                          <a:spcPct val="100000"/>
                        </a:lnSpc>
                        <a:spcBef>
                          <a:spcPts val="600"/>
                        </a:spcBef>
                        <a:spcAft>
                          <a:spcPts val="0"/>
                        </a:spcAft>
                        <a:buFont typeface="Arial"/>
                        <a:buChar char="•"/>
                        <a:tabLst>
                          <a:tab pos="523240" algn="l"/>
                        </a:tabLst>
                      </a:pPr>
                      <a:r>
                        <a:rPr lang="en-US" sz="1800" spc="-10" dirty="0">
                          <a:solidFill>
                            <a:srgbClr val="231F20"/>
                          </a:solidFill>
                          <a:effectLst/>
                          <a:latin typeface="Arial" panose="020B0604020202020204" pitchFamily="34" charset="0"/>
                          <a:ea typeface="Arial"/>
                          <a:cs typeface="Arial" panose="020B0604020202020204" pitchFamily="34" charset="0"/>
                        </a:rPr>
                        <a:t>Working relationship with ISDs and</a:t>
                      </a:r>
                      <a:r>
                        <a:rPr lang="en-US" sz="1800" spc="-15" dirty="0">
                          <a:solidFill>
                            <a:srgbClr val="231F20"/>
                          </a:solidFill>
                          <a:effectLst/>
                          <a:latin typeface="Arial" panose="020B0604020202020204" pitchFamily="34" charset="0"/>
                          <a:ea typeface="Arial"/>
                          <a:cs typeface="Arial" panose="020B0604020202020204" pitchFamily="34" charset="0"/>
                        </a:rPr>
                        <a:t> </a:t>
                      </a:r>
                      <a:r>
                        <a:rPr lang="en-US" sz="1800" spc="-10" dirty="0">
                          <a:solidFill>
                            <a:srgbClr val="221F20"/>
                          </a:solidFill>
                          <a:effectLst/>
                          <a:latin typeface="Arial" panose="020B0604020202020204" pitchFamily="34" charset="0"/>
                          <a:ea typeface="Arial"/>
                          <a:cs typeface="Arial" panose="020B0604020202020204" pitchFamily="34" charset="0"/>
                        </a:rPr>
                        <a:t>OISD</a:t>
                      </a:r>
                      <a:endParaRPr lang="en-ZA" sz="1800" spc="-10" dirty="0">
                        <a:effectLst/>
                        <a:latin typeface="Arial" panose="020B0604020202020204" pitchFamily="34" charset="0"/>
                        <a:ea typeface="Arial"/>
                        <a:cs typeface="Arial" panose="020B0604020202020204" pitchFamily="34" charset="0"/>
                      </a:endParaRPr>
                    </a:p>
                    <a:p>
                      <a:pPr marL="342900" lvl="0" indent="-342900">
                        <a:lnSpc>
                          <a:spcPct val="100000"/>
                        </a:lnSpc>
                        <a:spcBef>
                          <a:spcPts val="600"/>
                        </a:spcBef>
                        <a:spcAft>
                          <a:spcPts val="0"/>
                        </a:spcAft>
                        <a:buFont typeface="Arial"/>
                        <a:buChar char="•"/>
                        <a:tabLst>
                          <a:tab pos="523240" algn="l"/>
                        </a:tabLst>
                      </a:pPr>
                      <a:r>
                        <a:rPr lang="en-US" sz="1800" spc="-10" dirty="0">
                          <a:solidFill>
                            <a:srgbClr val="221F20"/>
                          </a:solidFill>
                          <a:effectLst/>
                          <a:latin typeface="Arial" panose="020B0604020202020204" pitchFamily="34" charset="0"/>
                          <a:ea typeface="Arial"/>
                          <a:cs typeface="Arial" panose="020B0604020202020204" pitchFamily="34" charset="0"/>
                        </a:rPr>
                        <a:t>Existence of provincial</a:t>
                      </a:r>
                      <a:r>
                        <a:rPr lang="en-US" sz="1800" spc="-35" dirty="0">
                          <a:solidFill>
                            <a:srgbClr val="221F20"/>
                          </a:solidFill>
                          <a:effectLst/>
                          <a:latin typeface="Arial" panose="020B0604020202020204" pitchFamily="34" charset="0"/>
                          <a:ea typeface="Arial"/>
                          <a:cs typeface="Arial" panose="020B0604020202020204" pitchFamily="34" charset="0"/>
                        </a:rPr>
                        <a:t> </a:t>
                      </a:r>
                      <a:r>
                        <a:rPr lang="en-US" sz="1800" spc="-10" dirty="0">
                          <a:solidFill>
                            <a:srgbClr val="221F20"/>
                          </a:solidFill>
                          <a:effectLst/>
                          <a:latin typeface="Arial" panose="020B0604020202020204" pitchFamily="34" charset="0"/>
                          <a:ea typeface="Arial"/>
                          <a:cs typeface="Arial" panose="020B0604020202020204" pitchFamily="34" charset="0"/>
                        </a:rPr>
                        <a:t>offices</a:t>
                      </a:r>
                      <a:endParaRPr lang="en-ZA" sz="1800" spc="-10" dirty="0">
                        <a:effectLst/>
                        <a:latin typeface="Arial" panose="020B0604020202020204" pitchFamily="34" charset="0"/>
                        <a:ea typeface="Arial"/>
                        <a:cs typeface="Arial" panose="020B0604020202020204" pitchFamily="34" charset="0"/>
                      </a:endParaRPr>
                    </a:p>
                    <a:p>
                      <a:pPr marL="342900" lvl="0" indent="-342900">
                        <a:lnSpc>
                          <a:spcPct val="100000"/>
                        </a:lnSpc>
                        <a:spcBef>
                          <a:spcPts val="600"/>
                        </a:spcBef>
                        <a:spcAft>
                          <a:spcPts val="0"/>
                        </a:spcAft>
                        <a:buFont typeface="Arial"/>
                        <a:buChar char="•"/>
                        <a:tabLst>
                          <a:tab pos="522605" algn="l"/>
                        </a:tabLst>
                      </a:pPr>
                      <a:r>
                        <a:rPr lang="en-US" sz="1800" spc="-10" dirty="0">
                          <a:solidFill>
                            <a:srgbClr val="221F20"/>
                          </a:solidFill>
                          <a:effectLst/>
                          <a:latin typeface="Arial" panose="020B0604020202020204" pitchFamily="34" charset="0"/>
                          <a:ea typeface="Arial"/>
                          <a:cs typeface="Arial" panose="020B0604020202020204" pitchFamily="34" charset="0"/>
                        </a:rPr>
                        <a:t>The relevance of PanSALB existence</a:t>
                      </a:r>
                      <a:endParaRPr lang="en-ZA" sz="1800" spc="-1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00000"/>
                        </a:lnSpc>
                        <a:spcBef>
                          <a:spcPts val="600"/>
                        </a:spcBef>
                        <a:spcAft>
                          <a:spcPts val="0"/>
                        </a:spcAft>
                        <a:buClr>
                          <a:srgbClr val="231F20"/>
                        </a:buClr>
                        <a:buSzPts val="1000"/>
                        <a:buFont typeface="Myriad Pro"/>
                        <a:buChar char="•"/>
                        <a:tabLst>
                          <a:tab pos="524510" algn="l"/>
                        </a:tabLst>
                      </a:pPr>
                      <a:r>
                        <a:rPr lang="en-US" sz="1800" spc="-10" dirty="0">
                          <a:solidFill>
                            <a:schemeClr val="tx1"/>
                          </a:solidFill>
                          <a:effectLst/>
                          <a:latin typeface="Arial" panose="020B0604020202020204" pitchFamily="34" charset="0"/>
                          <a:ea typeface="Myriad Pro"/>
                          <a:cs typeface="Arial" panose="020B0604020202020204" pitchFamily="34" charset="0"/>
                        </a:rPr>
                        <a:t>Negative Media</a:t>
                      </a:r>
                      <a:r>
                        <a:rPr lang="en-US" sz="1800" spc="-5" dirty="0">
                          <a:solidFill>
                            <a:schemeClr val="tx1"/>
                          </a:solidFill>
                          <a:effectLst/>
                          <a:latin typeface="Arial" panose="020B0604020202020204" pitchFamily="34" charset="0"/>
                          <a:ea typeface="Myriad Pro"/>
                          <a:cs typeface="Arial" panose="020B0604020202020204" pitchFamily="34" charset="0"/>
                        </a:rPr>
                        <a:t> </a:t>
                      </a:r>
                      <a:r>
                        <a:rPr lang="en-US" sz="1800" spc="-10" dirty="0">
                          <a:solidFill>
                            <a:schemeClr val="tx1"/>
                          </a:solidFill>
                          <a:effectLst/>
                          <a:latin typeface="Arial" panose="020B0604020202020204" pitchFamily="34" charset="0"/>
                          <a:ea typeface="Myriad Pro"/>
                          <a:cs typeface="Arial" panose="020B0604020202020204" pitchFamily="34" charset="0"/>
                        </a:rPr>
                        <a:t>coverage</a:t>
                      </a:r>
                      <a:endParaRPr lang="en-ZA" sz="1800" spc="-10" dirty="0">
                        <a:solidFill>
                          <a:schemeClr val="tx1"/>
                        </a:solidFill>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4510" algn="l"/>
                        </a:tabLst>
                      </a:pPr>
                      <a:r>
                        <a:rPr lang="en-US" sz="1800" spc="-10" dirty="0">
                          <a:solidFill>
                            <a:schemeClr val="tx1"/>
                          </a:solidFill>
                          <a:effectLst/>
                          <a:latin typeface="Arial" panose="020B0604020202020204" pitchFamily="34" charset="0"/>
                          <a:ea typeface="Myriad Pro"/>
                          <a:cs typeface="Arial" panose="020B0604020202020204" pitchFamily="34" charset="0"/>
                        </a:rPr>
                        <a:t>Lack</a:t>
                      </a:r>
                      <a:r>
                        <a:rPr lang="en-US" sz="1800" spc="-10" baseline="0" dirty="0">
                          <a:solidFill>
                            <a:schemeClr val="tx1"/>
                          </a:solidFill>
                          <a:effectLst/>
                          <a:latin typeface="Arial" panose="020B0604020202020204" pitchFamily="34" charset="0"/>
                          <a:ea typeface="Myriad Pro"/>
                          <a:cs typeface="Arial" panose="020B0604020202020204" pitchFamily="34" charset="0"/>
                        </a:rPr>
                        <a:t> of</a:t>
                      </a:r>
                      <a:r>
                        <a:rPr lang="en-US" sz="1800" spc="-10" dirty="0">
                          <a:solidFill>
                            <a:schemeClr val="tx1"/>
                          </a:solidFill>
                          <a:effectLst/>
                          <a:latin typeface="Arial" panose="020B0604020202020204" pitchFamily="34" charset="0"/>
                          <a:ea typeface="Myriad Pro"/>
                          <a:cs typeface="Arial" panose="020B0604020202020204" pitchFamily="34" charset="0"/>
                        </a:rPr>
                        <a:t> synergy between PanSALB structures</a:t>
                      </a:r>
                      <a:endParaRPr lang="en-ZA" sz="1800" spc="-10" dirty="0">
                        <a:solidFill>
                          <a:schemeClr val="tx1"/>
                        </a:solidFill>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3875" algn="l"/>
                        </a:tabLst>
                      </a:pPr>
                      <a:r>
                        <a:rPr lang="en-US" sz="1800" spc="-10" dirty="0">
                          <a:solidFill>
                            <a:schemeClr val="tx1"/>
                          </a:solidFill>
                          <a:effectLst/>
                          <a:latin typeface="Arial" panose="020B0604020202020204" pitchFamily="34" charset="0"/>
                          <a:ea typeface="Myriad Pro"/>
                          <a:cs typeface="Arial" panose="020B0604020202020204" pitchFamily="34" charset="0"/>
                        </a:rPr>
                        <a:t>High vacancy rate.</a:t>
                      </a:r>
                      <a:r>
                        <a:rPr lang="en-US" sz="1800" spc="-10" baseline="0" dirty="0">
                          <a:solidFill>
                            <a:schemeClr val="tx1"/>
                          </a:solidFill>
                          <a:effectLst/>
                          <a:latin typeface="Arial" panose="020B0604020202020204" pitchFamily="34" charset="0"/>
                          <a:ea typeface="Myriad Pro"/>
                          <a:cs typeface="Arial" panose="020B0604020202020204" pitchFamily="34" charset="0"/>
                        </a:rPr>
                        <a:t> </a:t>
                      </a:r>
                    </a:p>
                    <a:p>
                      <a:pPr marL="342900" lvl="0" indent="-342900">
                        <a:lnSpc>
                          <a:spcPct val="100000"/>
                        </a:lnSpc>
                        <a:spcBef>
                          <a:spcPts val="600"/>
                        </a:spcBef>
                        <a:spcAft>
                          <a:spcPts val="0"/>
                        </a:spcAft>
                        <a:buClr>
                          <a:srgbClr val="231F20"/>
                        </a:buClr>
                        <a:buSzPts val="1000"/>
                        <a:buFont typeface="Myriad Pro"/>
                        <a:buChar char="•"/>
                        <a:tabLst>
                          <a:tab pos="523875" algn="l"/>
                        </a:tabLst>
                      </a:pPr>
                      <a:r>
                        <a:rPr lang="en-US" sz="1800" spc="-10" dirty="0">
                          <a:solidFill>
                            <a:schemeClr val="tx1"/>
                          </a:solidFill>
                          <a:effectLst/>
                          <a:latin typeface="Arial" panose="020B0604020202020204" pitchFamily="34" charset="0"/>
                          <a:ea typeface="Myriad Pro"/>
                          <a:cs typeface="Arial" panose="020B0604020202020204" pitchFamily="34" charset="0"/>
                        </a:rPr>
                        <a:t>Leadership Instability</a:t>
                      </a:r>
                      <a:endParaRPr lang="en-ZA" sz="1800" spc="-10" dirty="0">
                        <a:solidFill>
                          <a:schemeClr val="tx1"/>
                        </a:solidFill>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3875" algn="l"/>
                        </a:tabLst>
                      </a:pPr>
                      <a:r>
                        <a:rPr lang="en-US" sz="1800" spc="-10" dirty="0">
                          <a:solidFill>
                            <a:srgbClr val="231F20"/>
                          </a:solidFill>
                          <a:effectLst/>
                          <a:latin typeface="Arial" panose="020B0604020202020204" pitchFamily="34" charset="0"/>
                          <a:ea typeface="Myriad Pro"/>
                          <a:cs typeface="Arial" panose="020B0604020202020204" pitchFamily="34" charset="0"/>
                        </a:rPr>
                        <a:t>Lack of</a:t>
                      </a:r>
                      <a:r>
                        <a:rPr lang="en-US" sz="1800" spc="-15"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visibility</a:t>
                      </a:r>
                      <a:endParaRPr lang="en-ZA" sz="1800" spc="-10" dirty="0">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3875" algn="l"/>
                        </a:tabLst>
                      </a:pPr>
                      <a:r>
                        <a:rPr lang="en-US" sz="1800" spc="-10" dirty="0">
                          <a:solidFill>
                            <a:srgbClr val="231F20"/>
                          </a:solidFill>
                          <a:effectLst/>
                          <a:latin typeface="Arial" panose="020B0604020202020204" pitchFamily="34" charset="0"/>
                          <a:ea typeface="Myriad Pro"/>
                          <a:cs typeface="Arial" panose="020B0604020202020204" pitchFamily="34" charset="0"/>
                        </a:rPr>
                        <a:t>Lack of public awareness of PanSALB language</a:t>
                      </a:r>
                      <a:r>
                        <a:rPr lang="en-US" sz="1800" spc="-45"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programmes</a:t>
                      </a:r>
                      <a:endParaRPr lang="en-ZA" sz="1800" spc="-10" dirty="0">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3240" algn="l"/>
                        </a:tabLst>
                      </a:pPr>
                      <a:r>
                        <a:rPr lang="en-US" sz="1800" spc="-10" dirty="0">
                          <a:solidFill>
                            <a:srgbClr val="231F20"/>
                          </a:solidFill>
                          <a:effectLst/>
                          <a:latin typeface="Arial" panose="020B0604020202020204" pitchFamily="34" charset="0"/>
                          <a:ea typeface="Myriad Pro"/>
                          <a:cs typeface="Arial" panose="020B0604020202020204" pitchFamily="34" charset="0"/>
                        </a:rPr>
                        <a:t>Non-compliance with governance</a:t>
                      </a:r>
                      <a:r>
                        <a:rPr lang="en-US" sz="1800" spc="10"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prescripts</a:t>
                      </a:r>
                      <a:r>
                        <a:rPr lang="en-US" sz="1800" spc="-10" baseline="0"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(AGSA Report)</a:t>
                      </a:r>
                      <a:endParaRPr lang="en-ZA" sz="1800" spc="-10" dirty="0">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3240" algn="l"/>
                        </a:tabLst>
                      </a:pPr>
                      <a:r>
                        <a:rPr lang="en-US" sz="1800" spc="-10" dirty="0">
                          <a:solidFill>
                            <a:srgbClr val="231F20"/>
                          </a:solidFill>
                          <a:effectLst/>
                          <a:latin typeface="Arial" panose="020B0604020202020204" pitchFamily="34" charset="0"/>
                          <a:ea typeface="Myriad Pro"/>
                          <a:cs typeface="Arial" panose="020B0604020202020204" pitchFamily="34" charset="0"/>
                        </a:rPr>
                        <a:t>Lack of staff capacitation and</a:t>
                      </a:r>
                      <a:r>
                        <a:rPr lang="en-US" sz="1800" spc="-40"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training</a:t>
                      </a:r>
                      <a:endParaRPr lang="en-ZA" sz="1800" spc="-10" dirty="0">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3240" algn="l"/>
                        </a:tabLst>
                      </a:pPr>
                      <a:r>
                        <a:rPr lang="en-US" sz="1800" spc="-10" dirty="0">
                          <a:solidFill>
                            <a:srgbClr val="231F20"/>
                          </a:solidFill>
                          <a:effectLst/>
                          <a:latin typeface="Arial" panose="020B0604020202020204" pitchFamily="34" charset="0"/>
                          <a:ea typeface="Myriad Pro"/>
                          <a:cs typeface="Arial" panose="020B0604020202020204" pitchFamily="34" charset="0"/>
                        </a:rPr>
                        <a:t>Unhealthy organisational</a:t>
                      </a:r>
                      <a:r>
                        <a:rPr lang="en-US" sz="1800" spc="-15"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culture</a:t>
                      </a:r>
                      <a:endParaRPr lang="en-ZA" sz="1800" spc="-10" dirty="0">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3240" algn="l"/>
                        </a:tabLst>
                      </a:pPr>
                      <a:r>
                        <a:rPr lang="en-US" sz="1800" spc="-10" dirty="0">
                          <a:solidFill>
                            <a:srgbClr val="231F20"/>
                          </a:solidFill>
                          <a:effectLst/>
                          <a:latin typeface="Arial" panose="020B0604020202020204" pitchFamily="34" charset="0"/>
                          <a:ea typeface="Myriad Pro"/>
                          <a:cs typeface="Arial" panose="020B0604020202020204" pitchFamily="34" charset="0"/>
                        </a:rPr>
                        <a:t>lack of income-generating mechanisms</a:t>
                      </a:r>
                      <a:r>
                        <a:rPr lang="en-US" sz="1800" spc="-20"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(fundraising)</a:t>
                      </a:r>
                      <a:endParaRPr lang="en-ZA" sz="1800" spc="-10" dirty="0">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2605" algn="l"/>
                        </a:tabLst>
                      </a:pPr>
                      <a:r>
                        <a:rPr lang="en-US" sz="1800" spc="-10" dirty="0">
                          <a:solidFill>
                            <a:srgbClr val="231F20"/>
                          </a:solidFill>
                          <a:effectLst/>
                          <a:latin typeface="Arial" panose="020B0604020202020204" pitchFamily="34" charset="0"/>
                          <a:ea typeface="Myriad Pro"/>
                          <a:cs typeface="Arial" panose="020B0604020202020204" pitchFamily="34" charset="0"/>
                        </a:rPr>
                        <a:t>Low staff</a:t>
                      </a:r>
                      <a:r>
                        <a:rPr lang="en-US" sz="1800" spc="5"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morale</a:t>
                      </a:r>
                      <a:endParaRPr lang="en-ZA" sz="1800" spc="-10" dirty="0">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2605" algn="l"/>
                        </a:tabLst>
                      </a:pPr>
                      <a:r>
                        <a:rPr lang="en-US" sz="1800" spc="-10" dirty="0">
                          <a:solidFill>
                            <a:srgbClr val="231F20"/>
                          </a:solidFill>
                          <a:effectLst/>
                          <a:latin typeface="Arial" panose="020B0604020202020204" pitchFamily="34" charset="0"/>
                          <a:ea typeface="Myriad Pro"/>
                          <a:cs typeface="Arial" panose="020B0604020202020204" pitchFamily="34" charset="0"/>
                        </a:rPr>
                        <a:t>Inadequate expertise in risk</a:t>
                      </a:r>
                      <a:r>
                        <a:rPr lang="en-US" sz="1800" spc="-5"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management</a:t>
                      </a:r>
                      <a:endParaRPr lang="en-ZA" sz="1800" spc="-10" dirty="0">
                        <a:effectLst/>
                        <a:latin typeface="Arial" panose="020B0604020202020204" pitchFamily="34" charset="0"/>
                        <a:ea typeface="Myriad Pro"/>
                        <a:cs typeface="Arial" panose="020B0604020202020204" pitchFamily="34" charset="0"/>
                      </a:endParaRPr>
                    </a:p>
                    <a:p>
                      <a:pPr marL="342900" lvl="0" indent="-342900">
                        <a:lnSpc>
                          <a:spcPct val="100000"/>
                        </a:lnSpc>
                        <a:spcBef>
                          <a:spcPts val="600"/>
                        </a:spcBef>
                        <a:spcAft>
                          <a:spcPts val="0"/>
                        </a:spcAft>
                        <a:buClr>
                          <a:srgbClr val="231F20"/>
                        </a:buClr>
                        <a:buSzPts val="1000"/>
                        <a:buFont typeface="Myriad Pro"/>
                        <a:buChar char="•"/>
                        <a:tabLst>
                          <a:tab pos="522605" algn="l"/>
                        </a:tabLst>
                      </a:pPr>
                      <a:r>
                        <a:rPr lang="en-US" sz="1800" spc="-10" dirty="0">
                          <a:solidFill>
                            <a:srgbClr val="231F20"/>
                          </a:solidFill>
                          <a:effectLst/>
                          <a:latin typeface="Arial" panose="020B0604020202020204" pitchFamily="34" charset="0"/>
                          <a:ea typeface="Myriad Pro"/>
                          <a:cs typeface="Arial" panose="020B0604020202020204" pitchFamily="34" charset="0"/>
                        </a:rPr>
                        <a:t>Lack of</a:t>
                      </a:r>
                      <a:r>
                        <a:rPr lang="en-US" sz="1800" spc="-15" dirty="0">
                          <a:solidFill>
                            <a:srgbClr val="231F20"/>
                          </a:solidFill>
                          <a:effectLst/>
                          <a:latin typeface="Arial" panose="020B0604020202020204" pitchFamily="34" charset="0"/>
                          <a:ea typeface="Myriad Pro"/>
                          <a:cs typeface="Arial" panose="020B0604020202020204" pitchFamily="34" charset="0"/>
                        </a:rPr>
                        <a:t> </a:t>
                      </a:r>
                      <a:r>
                        <a:rPr lang="en-US" sz="1800" spc="-10" dirty="0">
                          <a:solidFill>
                            <a:srgbClr val="231F20"/>
                          </a:solidFill>
                          <a:effectLst/>
                          <a:latin typeface="Arial" panose="020B0604020202020204" pitchFamily="34" charset="0"/>
                          <a:ea typeface="Myriad Pro"/>
                          <a:cs typeface="Arial" panose="020B0604020202020204" pitchFamily="34" charset="0"/>
                        </a:rPr>
                        <a:t>automation (e.g. </a:t>
                      </a:r>
                      <a:r>
                        <a:rPr lang="en-US" sz="1800" spc="-10" dirty="0" err="1">
                          <a:solidFill>
                            <a:srgbClr val="231F20"/>
                          </a:solidFill>
                          <a:effectLst/>
                          <a:latin typeface="Arial" panose="020B0604020202020204" pitchFamily="34" charset="0"/>
                          <a:ea typeface="Myriad Pro"/>
                          <a:cs typeface="Arial" panose="020B0604020202020204" pitchFamily="34" charset="0"/>
                        </a:rPr>
                        <a:t>Digitalisation</a:t>
                      </a:r>
                      <a:r>
                        <a:rPr lang="en-US" sz="1800" spc="-10" dirty="0">
                          <a:solidFill>
                            <a:srgbClr val="231F20"/>
                          </a:solidFill>
                          <a:effectLst/>
                          <a:latin typeface="Arial" panose="020B0604020202020204" pitchFamily="34" charset="0"/>
                          <a:ea typeface="Myriad Pro"/>
                          <a:cs typeface="Arial" panose="020B0604020202020204" pitchFamily="34" charset="0"/>
                        </a:rPr>
                        <a: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4046" name="Picture 5">
            <a:extLst>
              <a:ext uri="{FF2B5EF4-FFF2-40B4-BE49-F238E27FC236}">
                <a16:creationId xmlns:a16="http://schemas.microsoft.com/office/drawing/2014/main" id="{02EBFFDF-2DF8-4864-A238-2922238E30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2">
            <a:extLst>
              <a:ext uri="{FF2B5EF4-FFF2-40B4-BE49-F238E27FC236}">
                <a16:creationId xmlns:a16="http://schemas.microsoft.com/office/drawing/2014/main" id="{8FCB5A3A-3DED-43FE-AA16-5967368006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413" y="106363"/>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Slide Number Placeholder 1">
            <a:extLst>
              <a:ext uri="{FF2B5EF4-FFF2-40B4-BE49-F238E27FC236}">
                <a16:creationId xmlns:a16="http://schemas.microsoft.com/office/drawing/2014/main" id="{42A32835-EB86-439D-AE68-51B8700956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67F91C7-40F1-43A2-981B-3BFF85A06C20}" type="slidenum">
              <a:rPr lang="en-US" altLang="en-US" sz="1200" smtClean="0">
                <a:solidFill>
                  <a:srgbClr val="898989"/>
                </a:solidFill>
                <a:latin typeface="Arial" panose="020B0604020202020204" pitchFamily="34" charset="0"/>
              </a:rPr>
              <a:pPr>
                <a:spcBef>
                  <a:spcPct val="0"/>
                </a:spcBef>
                <a:buFontTx/>
                <a:buNone/>
              </a:pPr>
              <a:t>39</a:t>
            </a:fld>
            <a:endParaRPr lang="en-US" altLang="en-US" sz="1200">
              <a:solidFill>
                <a:srgbClr val="898989"/>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D07BE08-8E14-4D98-9B20-07FE5D5797AA}"/>
              </a:ext>
            </a:extLst>
          </p:cNvPr>
          <p:cNvSpPr>
            <a:spLocks noGrp="1"/>
          </p:cNvSpPr>
          <p:nvPr>
            <p:ph type="title"/>
          </p:nvPr>
        </p:nvSpPr>
        <p:spPr>
          <a:xfrm>
            <a:off x="457200" y="274638"/>
            <a:ext cx="8229600" cy="720725"/>
          </a:xfrm>
        </p:spPr>
        <p:txBody>
          <a:bodyPr/>
          <a:lstStyle/>
          <a:p>
            <a:pPr algn="l"/>
            <a:r>
              <a:rPr lang="en-US" altLang="en-US" sz="3000" b="1" dirty="0">
                <a:solidFill>
                  <a:srgbClr val="FBAB18"/>
                </a:solidFill>
                <a:latin typeface="Arial" panose="020B0604020202020204" pitchFamily="34" charset="0"/>
                <a:ea typeface="ＭＳ Ｐゴシック" panose="020B0600070205080204" pitchFamily="34" charset="-128"/>
              </a:rPr>
              <a:t>Chairperson Overview</a:t>
            </a:r>
          </a:p>
        </p:txBody>
      </p:sp>
      <p:sp>
        <p:nvSpPr>
          <p:cNvPr id="7171" name="Content Placeholder 1">
            <a:extLst>
              <a:ext uri="{FF2B5EF4-FFF2-40B4-BE49-F238E27FC236}">
                <a16:creationId xmlns:a16="http://schemas.microsoft.com/office/drawing/2014/main" id="{E91CBC5A-5AAB-469E-840F-390CFAC1EC70}"/>
              </a:ext>
            </a:extLst>
          </p:cNvPr>
          <p:cNvSpPr>
            <a:spLocks noGrp="1"/>
          </p:cNvSpPr>
          <p:nvPr>
            <p:ph idx="1"/>
          </p:nvPr>
        </p:nvSpPr>
        <p:spPr>
          <a:xfrm>
            <a:off x="250825" y="1270000"/>
            <a:ext cx="8642350" cy="4895850"/>
          </a:xfrm>
        </p:spPr>
        <p:txBody>
          <a:bodyPr/>
          <a:lstStyle/>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The 2015/2020 Strategic Plan heralds the Pan South African Language Board’s (PanSALB) earnest and frank reflection on its impact in an attempt to solemnly execute its language mandate and ultimately improve human lives.</a:t>
            </a:r>
          </a:p>
          <a:p>
            <a:pPr algn="just">
              <a:buFont typeface="Wingdings" panose="05000000000000000000" pitchFamily="2" charset="2"/>
              <a:buChar char="q"/>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Language is every citizen’s enterprise, thus performance of PanSALB, or lack thereof, affects the entire nation. To the lower societal strata, language is more than a means of communication, it is also a survival apparatus. </a:t>
            </a:r>
          </a:p>
          <a:p>
            <a:pPr algn="just">
              <a:buFont typeface="Wingdings" panose="05000000000000000000" pitchFamily="2" charset="2"/>
              <a:buChar char="q"/>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As vividly revealed now during the Covid-19 national state of disaster, language can be a determinant between life and death. More so, a demarcation between quality and mediocre education, or prosperity and penury. </a:t>
            </a:r>
          </a:p>
          <a:p>
            <a:pPr algn="just">
              <a:buFont typeface="Wingdings" panose="05000000000000000000" pitchFamily="2" charset="2"/>
              <a:buChar char="q"/>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Although previously misused to rift, in metropolitans language is rapidly building bridges of communal cohesion among people, yet rural hinterlands remain largely isolated and denigrated.</a:t>
            </a: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7172" name="Picture 5">
            <a:extLst>
              <a:ext uri="{FF2B5EF4-FFF2-40B4-BE49-F238E27FC236}">
                <a16:creationId xmlns:a16="http://schemas.microsoft.com/office/drawing/2014/main" id="{3A658B76-08AD-4E76-B477-F70548C7EC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047479D2-5BF1-46E5-ABA8-2273AFE32C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1">
            <a:extLst>
              <a:ext uri="{FF2B5EF4-FFF2-40B4-BE49-F238E27FC236}">
                <a16:creationId xmlns:a16="http://schemas.microsoft.com/office/drawing/2014/main" id="{252A6CCC-3523-4D8F-AE27-FE22F2F71A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B2571AB-917F-4851-AE9D-C2BB8BF885B9}" type="slidenum">
              <a:rPr lang="en-US" altLang="en-US" sz="1200" smtClean="0">
                <a:solidFill>
                  <a:srgbClr val="898989"/>
                </a:solidFill>
                <a:latin typeface="Arial" panose="020B0604020202020204" pitchFamily="34" charset="0"/>
              </a:rPr>
              <a:pPr>
                <a:spcBef>
                  <a:spcPct val="0"/>
                </a:spcBef>
                <a:buFontTx/>
                <a:buNone/>
              </a:pPr>
              <a:t>4</a:t>
            </a:fld>
            <a:endParaRPr lang="en-US" altLang="en-US" sz="1200">
              <a:solidFill>
                <a:srgbClr val="898989"/>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1B2AB7E-A7CA-4066-9579-C052AC32B438}"/>
              </a:ext>
            </a:extLst>
          </p:cNvPr>
          <p:cNvSpPr>
            <a:spLocks noGrp="1"/>
          </p:cNvSpPr>
          <p:nvPr>
            <p:ph type="title"/>
          </p:nvPr>
        </p:nvSpPr>
        <p:spPr>
          <a:xfrm>
            <a:off x="323850" y="0"/>
            <a:ext cx="8229600" cy="9588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SWOT Analysis cont</a:t>
            </a:r>
            <a:r>
              <a:rPr lang="en-US" altLang="en-US" sz="3600" b="1">
                <a:solidFill>
                  <a:srgbClr val="FBAB18"/>
                </a:solidFill>
                <a:latin typeface="Arial" panose="020B0604020202020204" pitchFamily="34" charset="0"/>
                <a:ea typeface="ＭＳ Ｐゴシック" panose="020B0600070205080204" pitchFamily="34" charset="-128"/>
              </a:rPr>
              <a:t>. </a:t>
            </a:r>
          </a:p>
        </p:txBody>
      </p:sp>
      <p:graphicFrame>
        <p:nvGraphicFramePr>
          <p:cNvPr id="3" name="Content Placeholder 2">
            <a:extLst>
              <a:ext uri="{FF2B5EF4-FFF2-40B4-BE49-F238E27FC236}">
                <a16:creationId xmlns:a16="http://schemas.microsoft.com/office/drawing/2014/main" id="{E7B7B42B-B84F-4DA4-8AB3-DCED62512571}"/>
              </a:ext>
            </a:extLst>
          </p:cNvPr>
          <p:cNvGraphicFramePr>
            <a:graphicFrameLocks noGrp="1"/>
          </p:cNvGraphicFramePr>
          <p:nvPr>
            <p:ph idx="1"/>
          </p:nvPr>
        </p:nvGraphicFramePr>
        <p:xfrm>
          <a:off x="323850" y="1087438"/>
          <a:ext cx="8640763" cy="5495925"/>
        </p:xfrm>
        <a:graphic>
          <a:graphicData uri="http://schemas.openxmlformats.org/drawingml/2006/table">
            <a:tbl>
              <a:tblPr firstRow="1" firstCol="1" lastRow="1" lastCol="1" bandRow="1" bandCol="1"/>
              <a:tblGrid>
                <a:gridCol w="2159918">
                  <a:extLst>
                    <a:ext uri="{9D8B030D-6E8A-4147-A177-3AD203B41FA5}">
                      <a16:colId xmlns:a16="http://schemas.microsoft.com/office/drawing/2014/main" val="20000"/>
                    </a:ext>
                  </a:extLst>
                </a:gridCol>
                <a:gridCol w="6480845">
                  <a:extLst>
                    <a:ext uri="{9D8B030D-6E8A-4147-A177-3AD203B41FA5}">
                      <a16:colId xmlns:a16="http://schemas.microsoft.com/office/drawing/2014/main" val="20001"/>
                    </a:ext>
                  </a:extLst>
                </a:gridCol>
              </a:tblGrid>
              <a:tr h="405529">
                <a:tc>
                  <a:txBody>
                    <a:bodyPr/>
                    <a:lstStyle/>
                    <a:p>
                      <a:pPr marL="421640">
                        <a:spcBef>
                          <a:spcPts val="10"/>
                        </a:spcBef>
                        <a:spcAft>
                          <a:spcPts val="0"/>
                        </a:spcAft>
                      </a:pPr>
                      <a:r>
                        <a:rPr lang="en-US" sz="1800" b="1" dirty="0">
                          <a:solidFill>
                            <a:srgbClr val="231F20"/>
                          </a:solidFill>
                          <a:effectLst/>
                          <a:latin typeface="Arial"/>
                          <a:ea typeface="Arial"/>
                          <a:cs typeface="Times New Roman"/>
                        </a:rPr>
                        <a:t>STRENGTHS</a:t>
                      </a:r>
                      <a:endParaRPr lang="en-ZA" sz="1800" dirty="0">
                        <a:effectLst/>
                        <a:latin typeface="Arial"/>
                        <a:ea typeface="Arial"/>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422275">
                        <a:spcBef>
                          <a:spcPts val="10"/>
                        </a:spcBef>
                        <a:spcAft>
                          <a:spcPts val="0"/>
                        </a:spcAft>
                      </a:pPr>
                      <a:r>
                        <a:rPr lang="en-US" sz="1800" b="1" dirty="0">
                          <a:solidFill>
                            <a:srgbClr val="231F20"/>
                          </a:solidFill>
                          <a:effectLst/>
                          <a:latin typeface="Arial"/>
                          <a:ea typeface="Arial"/>
                          <a:cs typeface="Times New Roman"/>
                        </a:rPr>
                        <a:t>WEAKNESSES</a:t>
                      </a:r>
                      <a:endParaRPr lang="en-ZA" sz="1800" dirty="0">
                        <a:effectLst/>
                        <a:latin typeface="Arial"/>
                        <a:ea typeface="Arial"/>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extLst>
                  <a:ext uri="{0D108BD9-81ED-4DB2-BD59-A6C34878D82A}">
                    <a16:rowId xmlns:a16="http://schemas.microsoft.com/office/drawing/2014/main" val="10000"/>
                  </a:ext>
                </a:extLst>
              </a:tr>
              <a:tr h="5090396">
                <a:tc>
                  <a:txBody>
                    <a:bodyPr/>
                    <a:lstStyle/>
                    <a:p>
                      <a:pPr marL="342900" lvl="0" indent="-342900">
                        <a:lnSpc>
                          <a:spcPts val="1320"/>
                        </a:lnSpc>
                        <a:spcAft>
                          <a:spcPts val="0"/>
                        </a:spcAft>
                        <a:buFont typeface="Arial"/>
                        <a:buChar char="•"/>
                        <a:tabLst>
                          <a:tab pos="523875" algn="l"/>
                        </a:tabLst>
                      </a:pPr>
                      <a:endParaRPr lang="en-ZA" sz="1800" spc="-10" dirty="0">
                        <a:effectLst/>
                        <a:latin typeface="Arial"/>
                        <a:ea typeface="Arial"/>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342900" lvl="0" indent="-342900">
                        <a:lnSpc>
                          <a:spcPct val="100000"/>
                        </a:lnSpc>
                        <a:spcBef>
                          <a:spcPts val="0"/>
                        </a:spcBef>
                        <a:spcAft>
                          <a:spcPts val="0"/>
                        </a:spcAft>
                        <a:buClr>
                          <a:srgbClr val="231F20"/>
                        </a:buClr>
                        <a:buSzPts val="1000"/>
                        <a:buFont typeface="Myriad Pro"/>
                        <a:buChar char="•"/>
                        <a:tabLst>
                          <a:tab pos="524510" algn="l"/>
                        </a:tabLst>
                      </a:pPr>
                      <a:r>
                        <a:rPr lang="en-US" sz="1800" spc="-10" dirty="0">
                          <a:solidFill>
                            <a:srgbClr val="231F20"/>
                          </a:solidFill>
                          <a:effectLst/>
                          <a:latin typeface="Arial"/>
                          <a:ea typeface="Myriad Pro"/>
                          <a:cs typeface="Myriad Pro"/>
                        </a:rPr>
                        <a:t>Non-functional organisational</a:t>
                      </a:r>
                      <a:r>
                        <a:rPr lang="en-US" sz="1800" spc="-20"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structure (due</a:t>
                      </a:r>
                      <a:r>
                        <a:rPr lang="en-US" sz="1800" spc="-10" baseline="0" dirty="0">
                          <a:solidFill>
                            <a:srgbClr val="231F20"/>
                          </a:solidFill>
                          <a:effectLst/>
                          <a:latin typeface="Arial"/>
                          <a:ea typeface="Myriad Pro"/>
                          <a:cs typeface="Myriad Pro"/>
                        </a:rPr>
                        <a:t> to high vacancy rate)</a:t>
                      </a:r>
                      <a:endParaRPr lang="en-ZA" sz="1800" spc="-10" dirty="0">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4510" algn="l"/>
                        </a:tabLst>
                      </a:pPr>
                      <a:r>
                        <a:rPr lang="en-US" sz="1800" spc="-10" dirty="0">
                          <a:solidFill>
                            <a:srgbClr val="231F20"/>
                          </a:solidFill>
                          <a:effectLst/>
                          <a:latin typeface="Arial"/>
                          <a:ea typeface="Myriad Pro"/>
                          <a:cs typeface="Myriad Pro"/>
                        </a:rPr>
                        <a:t>Limited IT</a:t>
                      </a:r>
                      <a:r>
                        <a:rPr lang="en-US" sz="1800" spc="-30"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infrastructure</a:t>
                      </a:r>
                      <a:endParaRPr lang="en-ZA" sz="1800" spc="-10" dirty="0">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3875" algn="l"/>
                        </a:tabLst>
                      </a:pPr>
                      <a:r>
                        <a:rPr lang="en-US" sz="1800" spc="-10" dirty="0">
                          <a:solidFill>
                            <a:srgbClr val="231F20"/>
                          </a:solidFill>
                          <a:effectLst/>
                          <a:latin typeface="Arial"/>
                          <a:ea typeface="Myriad Pro"/>
                          <a:cs typeface="Myriad Pro"/>
                        </a:rPr>
                        <a:t>Lack of succession planning and career</a:t>
                      </a:r>
                      <a:r>
                        <a:rPr lang="en-US" sz="1800" spc="-20"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pathing (policy gaps)</a:t>
                      </a:r>
                      <a:endParaRPr lang="en-ZA" sz="1800" spc="-10" dirty="0">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3875" algn="l"/>
                        </a:tabLst>
                      </a:pPr>
                      <a:r>
                        <a:rPr lang="en-US" sz="1800" spc="-10" dirty="0">
                          <a:solidFill>
                            <a:srgbClr val="231F20"/>
                          </a:solidFill>
                          <a:effectLst/>
                          <a:latin typeface="Arial"/>
                          <a:ea typeface="Myriad Pro"/>
                          <a:cs typeface="Myriad Pro"/>
                        </a:rPr>
                        <a:t>The non-existence of a Marketing and Communication</a:t>
                      </a:r>
                      <a:r>
                        <a:rPr lang="en-US" sz="1800" spc="-100"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Strategy </a:t>
                      </a:r>
                      <a:endParaRPr lang="en-ZA" sz="1800" spc="-10" dirty="0">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3240" algn="l"/>
                        </a:tabLst>
                      </a:pPr>
                      <a:r>
                        <a:rPr lang="en-US" sz="1800" spc="-10" dirty="0">
                          <a:solidFill>
                            <a:srgbClr val="231F20"/>
                          </a:solidFill>
                          <a:effectLst/>
                          <a:latin typeface="Arial"/>
                          <a:ea typeface="Myriad Pro"/>
                          <a:cs typeface="Myriad Pro"/>
                        </a:rPr>
                        <a:t>Nonmarket related sitting fees and travel allowances which have an</a:t>
                      </a:r>
                      <a:r>
                        <a:rPr lang="en-US" sz="1800" spc="-135"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impact</a:t>
                      </a:r>
                      <a:endParaRPr lang="en-ZA" sz="1800" spc="-10" dirty="0">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4510" algn="l"/>
                        </a:tabLst>
                      </a:pPr>
                      <a:r>
                        <a:rPr lang="en-US" sz="1800" spc="-10" dirty="0">
                          <a:solidFill>
                            <a:srgbClr val="231F20"/>
                          </a:solidFill>
                          <a:effectLst/>
                          <a:latin typeface="Arial"/>
                          <a:ea typeface="Myriad Pro"/>
                          <a:cs typeface="Myriad Pro"/>
                        </a:rPr>
                        <a:t>Improper budget</a:t>
                      </a:r>
                      <a:r>
                        <a:rPr lang="en-US" sz="1800" spc="-20"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allocation</a:t>
                      </a:r>
                      <a:endParaRPr lang="en-ZA" sz="1800" spc="-10" dirty="0">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3875" algn="l"/>
                        </a:tabLst>
                      </a:pPr>
                      <a:r>
                        <a:rPr lang="en-US" sz="1800" spc="-10" dirty="0">
                          <a:solidFill>
                            <a:srgbClr val="231F20"/>
                          </a:solidFill>
                          <a:effectLst/>
                          <a:latin typeface="Arial"/>
                          <a:ea typeface="Myriad Pro"/>
                          <a:cs typeface="Myriad Pro"/>
                        </a:rPr>
                        <a:t>Non-cooperation of NLUs or PanSALB with other</a:t>
                      </a:r>
                      <a:r>
                        <a:rPr lang="en-US" sz="1800" spc="-110"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organisations</a:t>
                      </a:r>
                      <a:endParaRPr lang="en-ZA" sz="1800" spc="-10" dirty="0">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3875" algn="l"/>
                        </a:tabLst>
                      </a:pPr>
                      <a:r>
                        <a:rPr lang="en-US" sz="1800" spc="-10" dirty="0">
                          <a:solidFill>
                            <a:srgbClr val="231F20"/>
                          </a:solidFill>
                          <a:effectLst/>
                          <a:latin typeface="Arial"/>
                          <a:ea typeface="Myriad Pro"/>
                          <a:cs typeface="Myriad Pro"/>
                        </a:rPr>
                        <a:t>Lack of synergy between lexicography and terminology</a:t>
                      </a:r>
                      <a:r>
                        <a:rPr lang="en-US" sz="1800" spc="-110"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development</a:t>
                      </a:r>
                      <a:endParaRPr lang="en-ZA" sz="1800" spc="-10" dirty="0">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3240" algn="l"/>
                        </a:tabLst>
                      </a:pPr>
                      <a:r>
                        <a:rPr lang="en-US" sz="1800" spc="-10" dirty="0">
                          <a:solidFill>
                            <a:srgbClr val="231F20"/>
                          </a:solidFill>
                          <a:effectLst/>
                          <a:latin typeface="Arial"/>
                          <a:ea typeface="Myriad Pro"/>
                          <a:cs typeface="Myriad Pro"/>
                        </a:rPr>
                        <a:t>Underspending of</a:t>
                      </a:r>
                      <a:r>
                        <a:rPr lang="en-US" sz="1800" spc="5"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budget</a:t>
                      </a:r>
                      <a:endParaRPr lang="en-ZA" sz="1800" spc="-10" dirty="0">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3240" algn="l"/>
                        </a:tabLst>
                      </a:pPr>
                      <a:r>
                        <a:rPr lang="en-US" sz="1800" spc="-10" dirty="0">
                          <a:solidFill>
                            <a:srgbClr val="231F20"/>
                          </a:solidFill>
                          <a:effectLst/>
                          <a:latin typeface="Arial"/>
                          <a:ea typeface="Myriad Pro"/>
                          <a:cs typeface="Myriad Pro"/>
                        </a:rPr>
                        <a:t>Lack of preservation and maintenance strategies of indigenous language, Tshivenda and isiNdebele and</a:t>
                      </a:r>
                      <a:r>
                        <a:rPr lang="en-US" sz="1800" spc="25" dirty="0">
                          <a:solidFill>
                            <a:srgbClr val="231F20"/>
                          </a:solidFill>
                          <a:effectLst/>
                          <a:latin typeface="Arial"/>
                          <a:ea typeface="Myriad Pro"/>
                          <a:cs typeface="Myriad Pro"/>
                        </a:rPr>
                        <a:t> </a:t>
                      </a:r>
                      <a:r>
                        <a:rPr lang="en-US" sz="1800" spc="-10" dirty="0">
                          <a:solidFill>
                            <a:srgbClr val="231F20"/>
                          </a:solidFill>
                          <a:effectLst/>
                          <a:latin typeface="Arial"/>
                          <a:ea typeface="Myriad Pro"/>
                          <a:cs typeface="Myriad Pro"/>
                        </a:rPr>
                        <a:t>Xitsonga)</a:t>
                      </a:r>
                      <a:endParaRPr lang="en-ZA" sz="1800" spc="-10" dirty="0">
                        <a:solidFill>
                          <a:schemeClr val="tx1"/>
                        </a:solidFill>
                        <a:effectLst/>
                        <a:latin typeface="Arial"/>
                        <a:ea typeface="Myriad Pro"/>
                        <a:cs typeface="Myriad Pro"/>
                      </a:endParaRPr>
                    </a:p>
                    <a:p>
                      <a:pPr marL="342900" lvl="0" indent="-342900">
                        <a:lnSpc>
                          <a:spcPct val="100000"/>
                        </a:lnSpc>
                        <a:spcBef>
                          <a:spcPts val="0"/>
                        </a:spcBef>
                        <a:spcAft>
                          <a:spcPts val="0"/>
                        </a:spcAft>
                        <a:buClr>
                          <a:srgbClr val="231F20"/>
                        </a:buClr>
                        <a:buSzPts val="1000"/>
                        <a:buFont typeface="Myriad Pro"/>
                        <a:buChar char="•"/>
                        <a:tabLst>
                          <a:tab pos="523240" algn="l"/>
                        </a:tabLst>
                      </a:pPr>
                      <a:r>
                        <a:rPr lang="en-US" sz="1800" dirty="0">
                          <a:solidFill>
                            <a:srgbClr val="231F20"/>
                          </a:solidFill>
                          <a:effectLst/>
                          <a:latin typeface="Arial"/>
                          <a:ea typeface="Arial"/>
                        </a:rPr>
                        <a:t>Lack of coordinated support</a:t>
                      </a:r>
                      <a:r>
                        <a:rPr lang="en-US" sz="1800" spc="-55" dirty="0">
                          <a:solidFill>
                            <a:srgbClr val="231F20"/>
                          </a:solidFill>
                          <a:effectLst/>
                          <a:latin typeface="Arial"/>
                          <a:ea typeface="Arial"/>
                        </a:rPr>
                        <a:t> </a:t>
                      </a:r>
                      <a:r>
                        <a:rPr lang="en-US" sz="1800" dirty="0">
                          <a:solidFill>
                            <a:srgbClr val="231F20"/>
                          </a:solidFill>
                          <a:effectLst/>
                          <a:latin typeface="Arial"/>
                          <a:ea typeface="Arial"/>
                        </a:rPr>
                        <a:t>services</a:t>
                      </a:r>
                      <a:endParaRPr lang="en-ZA" sz="1800" spc="-10" dirty="0">
                        <a:effectLst/>
                        <a:latin typeface="Arial"/>
                        <a:ea typeface="Myriad Pro"/>
                        <a:cs typeface="Myriad Pro"/>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5070" name="Picture 5">
            <a:extLst>
              <a:ext uri="{FF2B5EF4-FFF2-40B4-BE49-F238E27FC236}">
                <a16:creationId xmlns:a16="http://schemas.microsoft.com/office/drawing/2014/main" id="{F4250972-F4F7-4D81-A6DD-5B0332AB66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6877050"/>
            <a:ext cx="914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2">
            <a:extLst>
              <a:ext uri="{FF2B5EF4-FFF2-40B4-BE49-F238E27FC236}">
                <a16:creationId xmlns:a16="http://schemas.microsoft.com/office/drawing/2014/main" id="{54A8ABF0-85F7-4A06-A176-EBB9DDD2CB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1950" y="0"/>
            <a:ext cx="2108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Slide Number Placeholder 1">
            <a:extLst>
              <a:ext uri="{FF2B5EF4-FFF2-40B4-BE49-F238E27FC236}">
                <a16:creationId xmlns:a16="http://schemas.microsoft.com/office/drawing/2014/main" id="{D80C700A-D929-414F-BB5E-42AECF9439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13766FD-CA4F-4A97-B5F4-3646043039D9}" type="slidenum">
              <a:rPr lang="en-US" altLang="en-US" sz="1200" smtClean="0">
                <a:solidFill>
                  <a:srgbClr val="898989"/>
                </a:solidFill>
                <a:latin typeface="Arial" panose="020B0604020202020204" pitchFamily="34" charset="0"/>
              </a:rPr>
              <a:pPr>
                <a:spcBef>
                  <a:spcPct val="0"/>
                </a:spcBef>
                <a:buFontTx/>
                <a:buNone/>
              </a:pPr>
              <a:t>40</a:t>
            </a:fld>
            <a:endParaRPr lang="en-US" altLang="en-US" sz="1200">
              <a:solidFill>
                <a:srgbClr val="898989"/>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25D09BE-8346-439C-BE42-102B18D5B833}"/>
              </a:ext>
            </a:extLst>
          </p:cNvPr>
          <p:cNvSpPr>
            <a:spLocks noGrp="1"/>
          </p:cNvSpPr>
          <p:nvPr>
            <p:ph type="title"/>
          </p:nvPr>
        </p:nvSpPr>
        <p:spPr>
          <a:xfrm>
            <a:off x="457200" y="274638"/>
            <a:ext cx="8229600" cy="490537"/>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SWOT Analysis cont. </a:t>
            </a:r>
            <a:endParaRPr lang="en-ZA" altLang="en-US" sz="300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9DD4EA85-5CA1-4DAD-99FB-291488A5B82B}"/>
              </a:ext>
            </a:extLst>
          </p:cNvPr>
          <p:cNvGraphicFramePr>
            <a:graphicFrameLocks noGrp="1"/>
          </p:cNvGraphicFramePr>
          <p:nvPr>
            <p:ph idx="1"/>
          </p:nvPr>
        </p:nvGraphicFramePr>
        <p:xfrm>
          <a:off x="457200" y="849313"/>
          <a:ext cx="8229600" cy="5734050"/>
        </p:xfrm>
        <a:graphic>
          <a:graphicData uri="http://schemas.openxmlformats.org/drawingml/2006/table">
            <a:tbl>
              <a:tblPr/>
              <a:tblGrid>
                <a:gridCol w="5050904">
                  <a:extLst>
                    <a:ext uri="{9D8B030D-6E8A-4147-A177-3AD203B41FA5}">
                      <a16:colId xmlns:a16="http://schemas.microsoft.com/office/drawing/2014/main" val="20000"/>
                    </a:ext>
                  </a:extLst>
                </a:gridCol>
                <a:gridCol w="3178696">
                  <a:extLst>
                    <a:ext uri="{9D8B030D-6E8A-4147-A177-3AD203B41FA5}">
                      <a16:colId xmlns:a16="http://schemas.microsoft.com/office/drawing/2014/main" val="20001"/>
                    </a:ext>
                  </a:extLst>
                </a:gridCol>
              </a:tblGrid>
              <a:tr h="304176">
                <a:tc>
                  <a:txBody>
                    <a:bodyPr/>
                    <a:lstStyle>
                      <a:lvl1pPr marL="420688">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420688"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1F20"/>
                          </a:solidFill>
                          <a:effectLst/>
                          <a:latin typeface="Arial" pitchFamily="34" charset="0"/>
                          <a:ea typeface="Arial" pitchFamily="34" charset="0"/>
                          <a:cs typeface="Times New Roman" pitchFamily="18" charset="0"/>
                        </a:rPr>
                        <a:t>OPPORTUNITIES</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22275">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422275"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21F20"/>
                          </a:solidFill>
                          <a:effectLst/>
                          <a:latin typeface="Arial" pitchFamily="34" charset="0"/>
                          <a:ea typeface="Arial" pitchFamily="34" charset="0"/>
                          <a:cs typeface="Times New Roman" pitchFamily="18" charset="0"/>
                        </a:rPr>
                        <a:t>THREATHS</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5429874">
                <a:tc>
                  <a:txBody>
                    <a:bodyPr/>
                    <a:lstStyle>
                      <a:lvl1pPr marL="342900" indent="-342900">
                        <a:spcBef>
                          <a:spcPct val="20000"/>
                        </a:spcBef>
                        <a:buFont typeface="Arial" pitchFamily="34" charset="0"/>
                        <a:tabLst>
                          <a:tab pos="523875" algn="l"/>
                        </a:tabLst>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tabLst>
                          <a:tab pos="523875" algn="l"/>
                        </a:tabLst>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tabLst>
                          <a:tab pos="523875" algn="l"/>
                        </a:tabLst>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tabLst>
                          <a:tab pos="523875" algn="l"/>
                        </a:tabLst>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tabLst>
                          <a:tab pos="523875" algn="l"/>
                        </a:tabLst>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tabLst>
                          <a:tab pos="523875" algn="l"/>
                        </a:tabLst>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tabLst>
                          <a:tab pos="523875" algn="l"/>
                        </a:tabLst>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tabLst>
                          <a:tab pos="523875" algn="l"/>
                        </a:tabLst>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tabLst>
                          <a:tab pos="523875" algn="l"/>
                        </a:tabLst>
                        <a:defRPr>
                          <a:solidFill>
                            <a:schemeClr val="tx1"/>
                          </a:solidFill>
                          <a:latin typeface="Calibri" pitchFamily="34"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Arial" pitchFamily="34" charset="0"/>
                          <a:cs typeface="Times New Roman" pitchFamily="18" charset="0"/>
                        </a:rPr>
                        <a:t>Strengthen relationships with institutions of higher learning</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Arial" pitchFamily="34" charset="0"/>
                          <a:cs typeface="Times New Roman" pitchFamily="18" charset="0"/>
                        </a:rPr>
                        <a:t>Strengthen relationships </a:t>
                      </a:r>
                      <a:r>
                        <a:rPr kumimoji="0" lang="en-US" altLang="en-US" sz="1800" b="0" i="0" u="none" strike="noStrike" cap="none" normalizeH="0" baseline="0" dirty="0">
                          <a:ln>
                            <a:noFill/>
                          </a:ln>
                          <a:solidFill>
                            <a:srgbClr val="221F20"/>
                          </a:solidFill>
                          <a:effectLst/>
                          <a:latin typeface="Arial" pitchFamily="34" charset="0"/>
                          <a:ea typeface="Arial" pitchFamily="34" charset="0"/>
                          <a:cs typeface="Times New Roman" pitchFamily="18" charset="0"/>
                        </a:rPr>
                        <a:t>with organs of state (Strategic Partnership)</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523875" algn="l"/>
                        </a:tabLst>
                      </a:pPr>
                      <a:r>
                        <a:rPr kumimoji="0" lang="en-US" altLang="en-US" sz="1800" b="0" i="0" u="none" strike="noStrike" cap="none" normalizeH="0" baseline="0" dirty="0">
                          <a:ln>
                            <a:noFill/>
                          </a:ln>
                          <a:solidFill>
                            <a:srgbClr val="221F20"/>
                          </a:solidFill>
                          <a:effectLst/>
                          <a:latin typeface="Arial" pitchFamily="34" charset="0"/>
                          <a:ea typeface="Arial" pitchFamily="34" charset="0"/>
                          <a:cs typeface="Times New Roman" pitchFamily="18" charset="0"/>
                        </a:rPr>
                        <a:t>Knowledge management to enhance institutional memory</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Arial" pitchFamily="34" charset="0"/>
                          <a:cs typeface="Times New Roman" pitchFamily="18" charset="0"/>
                        </a:rPr>
                        <a:t>Cross-border relations (languages spoken and used) and linguistic cooperation without borders</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Arial" pitchFamily="34" charset="0"/>
                          <a:cs typeface="Times New Roman" pitchFamily="18" charset="0"/>
                        </a:rPr>
                        <a:t>South African Sign Language to be the twelfth official language</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Arial" pitchFamily="34" charset="0"/>
                          <a:cs typeface="Times New Roman" pitchFamily="18" charset="0"/>
                        </a:rPr>
                        <a:t>Research on all South African previously marginalised official languages</a:t>
                      </a:r>
                    </a:p>
                    <a:p>
                      <a:pPr marL="342900" marR="0" lvl="0" indent="-342900" algn="l" defTabSz="914400" rtl="0" eaLnBrk="1" fontAlgn="base" latinLnBrk="0" hangingPunct="1">
                        <a:lnSpc>
                          <a:spcPct val="100000"/>
                        </a:lnSpc>
                        <a:spcBef>
                          <a:spcPct val="0"/>
                        </a:spcBef>
                        <a:spcAft>
                          <a:spcPct val="0"/>
                        </a:spcAft>
                        <a:buClr>
                          <a:srgbClr val="231F20"/>
                        </a:buClr>
                        <a:buSzPts val="1000"/>
                        <a:buFont typeface="Myriad Pro"/>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Myriad Pro"/>
                          <a:cs typeface="Myriad Pro"/>
                        </a:rPr>
                        <a:t>Availability of new technology digitisation e.g. lexical databases (4th Industrial Revolution)</a:t>
                      </a:r>
                      <a:endParaRPr kumimoji="0" lang="en-ZA" altLang="en-US" sz="1800" b="0" i="0" u="none" strike="noStrike" cap="none" normalizeH="0" baseline="0" dirty="0">
                        <a:ln>
                          <a:noFill/>
                        </a:ln>
                        <a:solidFill>
                          <a:schemeClr val="tx1"/>
                        </a:solidFill>
                        <a:effectLst/>
                        <a:latin typeface="Arial" pitchFamily="34" charset="0"/>
                        <a:ea typeface="Myriad Pro"/>
                        <a:cs typeface="Myriad Pro"/>
                      </a:endParaRPr>
                    </a:p>
                    <a:p>
                      <a:pPr marL="342900" marR="0" lvl="0" indent="-342900" algn="l" defTabSz="914400" rtl="0" eaLnBrk="1" fontAlgn="base" latinLnBrk="0" hangingPunct="1">
                        <a:lnSpc>
                          <a:spcPct val="100000"/>
                        </a:lnSpc>
                        <a:spcBef>
                          <a:spcPct val="0"/>
                        </a:spcBef>
                        <a:spcAft>
                          <a:spcPct val="0"/>
                        </a:spcAft>
                        <a:buClr>
                          <a:srgbClr val="231F20"/>
                        </a:buClr>
                        <a:buSzPts val="1000"/>
                        <a:buFont typeface="Myriad Pro"/>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Myriad Pro"/>
                          <a:cs typeface="Myriad Pro"/>
                        </a:rPr>
                        <a:t>Increased activism by speech communities and rights groups</a:t>
                      </a:r>
                      <a:endParaRPr kumimoji="0" lang="en-ZA" altLang="en-US" sz="1800" b="0" i="0" u="none" strike="noStrike" cap="none" normalizeH="0" baseline="0" dirty="0">
                        <a:ln>
                          <a:noFill/>
                        </a:ln>
                        <a:solidFill>
                          <a:schemeClr val="tx1"/>
                        </a:solidFill>
                        <a:effectLst/>
                        <a:latin typeface="Arial" pitchFamily="34" charset="0"/>
                        <a:ea typeface="Myriad Pro"/>
                        <a:cs typeface="Myriad Pro"/>
                      </a:endParaRPr>
                    </a:p>
                    <a:p>
                      <a:pPr marL="342900" marR="0" lvl="0" indent="-342900" algn="l" defTabSz="914400" rtl="0" eaLnBrk="1" fontAlgn="base" latinLnBrk="0" hangingPunct="1">
                        <a:lnSpc>
                          <a:spcPct val="100000"/>
                        </a:lnSpc>
                        <a:spcBef>
                          <a:spcPct val="0"/>
                        </a:spcBef>
                        <a:spcAft>
                          <a:spcPct val="0"/>
                        </a:spcAft>
                        <a:buClr>
                          <a:srgbClr val="231F20"/>
                        </a:buClr>
                        <a:buSzPts val="1000"/>
                        <a:buFont typeface="Myriad Pro"/>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Myriad Pro"/>
                          <a:cs typeface="Myriad Pro"/>
                        </a:rPr>
                        <a:t>Review of organisational policies</a:t>
                      </a:r>
                      <a:endParaRPr kumimoji="0" lang="en-ZA" altLang="en-US" sz="1800" b="0" i="0" u="none" strike="noStrike" cap="none" normalizeH="0" baseline="0" dirty="0">
                        <a:ln>
                          <a:noFill/>
                        </a:ln>
                        <a:solidFill>
                          <a:schemeClr val="tx1"/>
                        </a:solidFill>
                        <a:effectLst/>
                        <a:latin typeface="Arial" pitchFamily="34" charset="0"/>
                        <a:ea typeface="Myriad Pro"/>
                        <a:cs typeface="Myriad Pro"/>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tab pos="523875" algn="l"/>
                        </a:tabLst>
                      </a:pPr>
                      <a:endParaRPr kumimoji="0" lang="en-ZA" alt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itchFamily="34" charset="0"/>
                        <a:tabLst>
                          <a:tab pos="523875" algn="l"/>
                        </a:tabLst>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tabLst>
                          <a:tab pos="523875" algn="l"/>
                        </a:tabLst>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tabLst>
                          <a:tab pos="523875" algn="l"/>
                        </a:tabLst>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tabLst>
                          <a:tab pos="523875" algn="l"/>
                        </a:tabLst>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tabLst>
                          <a:tab pos="523875" algn="l"/>
                        </a:tabLst>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tabLst>
                          <a:tab pos="523875" algn="l"/>
                        </a:tabLst>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tabLst>
                          <a:tab pos="523875" algn="l"/>
                        </a:tabLst>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tabLst>
                          <a:tab pos="523875" algn="l"/>
                        </a:tabLst>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tabLst>
                          <a:tab pos="523875" algn="l"/>
                        </a:tabLst>
                        <a:defRPr>
                          <a:solidFill>
                            <a:schemeClr val="tx1"/>
                          </a:solidFill>
                          <a:latin typeface="Calibri" pitchFamily="34" charset="0"/>
                          <a:ea typeface="ＭＳ Ｐゴシック"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Arial" pitchFamily="34" charset="0"/>
                          <a:cs typeface="Times New Roman" pitchFamily="18" charset="0"/>
                        </a:rPr>
                        <a:t>The dominance of English </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Arial" pitchFamily="34" charset="0"/>
                          <a:cs typeface="Times New Roman" pitchFamily="18" charset="0"/>
                        </a:rPr>
                        <a:t>Unfavorable economic condition e.g. budget cuts</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523875" algn="l"/>
                        </a:tabLst>
                      </a:pPr>
                      <a:r>
                        <a:rPr kumimoji="0" lang="en-US" altLang="en-US" sz="1800" b="0" i="0" u="none" strike="noStrike" cap="none" normalizeH="0" baseline="0" dirty="0">
                          <a:ln>
                            <a:noFill/>
                          </a:ln>
                          <a:solidFill>
                            <a:srgbClr val="231F20"/>
                          </a:solidFill>
                          <a:effectLst/>
                          <a:latin typeface="Arial" pitchFamily="34" charset="0"/>
                          <a:ea typeface="Arial" pitchFamily="34" charset="0"/>
                          <a:cs typeface="Times New Roman" pitchFamily="18" charset="0"/>
                        </a:rPr>
                        <a:t>Social media counteracting standardisation</a:t>
                      </a:r>
                      <a:endParaRPr kumimoji="0" lang="en-ZA" altLang="en-US" sz="1800" b="0" i="0" u="none" strike="noStrike" cap="none" normalizeH="0" baseline="0" dirty="0">
                        <a:ln>
                          <a:noFill/>
                        </a:ln>
                        <a:solidFill>
                          <a:schemeClr val="tx1"/>
                        </a:solidFill>
                        <a:effectLst/>
                        <a:latin typeface="Arial" pitchFamily="34" charset="0"/>
                        <a:ea typeface="Arial"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6094" name="Picture 5">
            <a:extLst>
              <a:ext uri="{FF2B5EF4-FFF2-40B4-BE49-F238E27FC236}">
                <a16:creationId xmlns:a16="http://schemas.microsoft.com/office/drawing/2014/main" id="{B33A4E59-B955-41C2-B741-D3EEB5824F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6126163"/>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2">
            <a:extLst>
              <a:ext uri="{FF2B5EF4-FFF2-40B4-BE49-F238E27FC236}">
                <a16:creationId xmlns:a16="http://schemas.microsoft.com/office/drawing/2014/main" id="{29A808D1-BCFD-422F-AC6D-EC755DF113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115888"/>
            <a:ext cx="2108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Slide Number Placeholder 1">
            <a:extLst>
              <a:ext uri="{FF2B5EF4-FFF2-40B4-BE49-F238E27FC236}">
                <a16:creationId xmlns:a16="http://schemas.microsoft.com/office/drawing/2014/main" id="{5744E2E5-08D4-4C12-AEAC-5D333A3307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310E751-08AE-4E55-821F-CC9CD377E44E}" type="slidenum">
              <a:rPr lang="en-US" altLang="en-US" sz="1200" smtClean="0">
                <a:solidFill>
                  <a:srgbClr val="898989"/>
                </a:solidFill>
                <a:latin typeface="Arial" panose="020B0604020202020204" pitchFamily="34" charset="0"/>
              </a:rPr>
              <a:pPr>
                <a:spcBef>
                  <a:spcPct val="0"/>
                </a:spcBef>
                <a:buFontTx/>
                <a:buNone/>
              </a:pPr>
              <a:t>41</a:t>
            </a:fld>
            <a:endParaRPr lang="en-US" altLang="en-US" sz="1200">
              <a:solidFill>
                <a:srgbClr val="898989"/>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a:extLst>
              <a:ext uri="{FF2B5EF4-FFF2-40B4-BE49-F238E27FC236}">
                <a16:creationId xmlns:a16="http://schemas.microsoft.com/office/drawing/2014/main" id="{0F5BBB21-032B-47F6-8C2B-BD20D8F665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1">
            <a:extLst>
              <a:ext uri="{FF2B5EF4-FFF2-40B4-BE49-F238E27FC236}">
                <a16:creationId xmlns:a16="http://schemas.microsoft.com/office/drawing/2014/main" id="{170AD51F-20BF-4206-8912-DEB3688D2C82}"/>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sp>
        <p:nvSpPr>
          <p:cNvPr id="10" name="Rectangle 1">
            <a:extLst>
              <a:ext uri="{FF2B5EF4-FFF2-40B4-BE49-F238E27FC236}">
                <a16:creationId xmlns:a16="http://schemas.microsoft.com/office/drawing/2014/main" id="{7BE00B74-5B80-47D2-A9ED-456BE35D5061}"/>
              </a:ext>
            </a:extLst>
          </p:cNvPr>
          <p:cNvSpPr>
            <a:spLocks noGrp="1" noChangeArrowheads="1"/>
          </p:cNvSpPr>
          <p:nvPr>
            <p:ph type="title"/>
          </p:nvPr>
        </p:nvSpPr>
        <p:spPr>
          <a:xfrm>
            <a:off x="971550" y="2852738"/>
            <a:ext cx="7772400" cy="646112"/>
          </a:xfrm>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defRPr/>
            </a:pPr>
            <a:r>
              <a:rPr lang="en-US" altLang="en-US" sz="3600" dirty="0">
                <a:solidFill>
                  <a:srgbClr val="FBAB18"/>
                </a:solidFill>
                <a:latin typeface="Arial" pitchFamily="34" charset="0"/>
              </a:rPr>
              <a:t>Strategic Plan</a:t>
            </a:r>
            <a:endParaRPr lang="en-ZA" altLang="en-US" sz="3600" dirty="0">
              <a:solidFill>
                <a:srgbClr val="FBAB18"/>
              </a:solidFill>
              <a:latin typeface="Arial" pitchFamily="34" charset="0"/>
            </a:endParaRPr>
          </a:p>
        </p:txBody>
      </p:sp>
      <p:pic>
        <p:nvPicPr>
          <p:cNvPr id="47109" name="Picture 2">
            <a:extLst>
              <a:ext uri="{FF2B5EF4-FFF2-40B4-BE49-F238E27FC236}">
                <a16:creationId xmlns:a16="http://schemas.microsoft.com/office/drawing/2014/main" id="{940DD7C4-5BB3-41BD-80D0-4AAC43943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Slide Number Placeholder 1">
            <a:extLst>
              <a:ext uri="{FF2B5EF4-FFF2-40B4-BE49-F238E27FC236}">
                <a16:creationId xmlns:a16="http://schemas.microsoft.com/office/drawing/2014/main" id="{FB12CF93-1B1A-4F25-B91C-D46FAD29B3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E039C8B-4A2B-412C-B85D-AA8A8C8DB27F}" type="slidenum">
              <a:rPr lang="en-US" altLang="en-US" sz="1200" smtClean="0">
                <a:solidFill>
                  <a:srgbClr val="898989"/>
                </a:solidFill>
                <a:latin typeface="Arial" panose="020B0604020202020204" pitchFamily="34" charset="0"/>
              </a:rPr>
              <a:pPr>
                <a:spcBef>
                  <a:spcPct val="0"/>
                </a:spcBef>
                <a:buFontTx/>
                <a:buNone/>
              </a:pPr>
              <a:t>42</a:t>
            </a:fld>
            <a:endParaRPr lang="en-US" altLang="en-US" sz="1200">
              <a:solidFill>
                <a:srgbClr val="898989"/>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1F7EA16-0781-4413-894C-C09A1A13719F}"/>
              </a:ext>
            </a:extLst>
          </p:cNvPr>
          <p:cNvSpPr>
            <a:spLocks noGrp="1"/>
          </p:cNvSpPr>
          <p:nvPr>
            <p:ph type="title"/>
          </p:nvPr>
        </p:nvSpPr>
        <p:spPr>
          <a:xfrm>
            <a:off x="425450" y="252413"/>
            <a:ext cx="5946775" cy="82232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Strategic Plan for 2020/25 </a:t>
            </a:r>
            <a:br>
              <a:rPr lang="en-US" altLang="en-US" sz="3000" b="1">
                <a:solidFill>
                  <a:srgbClr val="FBAB18"/>
                </a:solidFill>
                <a:latin typeface="Arial" panose="020B0604020202020204" pitchFamily="34" charset="0"/>
                <a:ea typeface="ＭＳ Ｐゴシック" panose="020B0600070205080204" pitchFamily="34" charset="-128"/>
              </a:rPr>
            </a:br>
            <a:r>
              <a:rPr lang="en-US" altLang="en-US" sz="3000" b="1">
                <a:solidFill>
                  <a:srgbClr val="FBAB18"/>
                </a:solidFill>
                <a:latin typeface="Arial" panose="020B0604020202020204" pitchFamily="34" charset="0"/>
                <a:ea typeface="ＭＳ Ｐゴシック" panose="020B0600070205080204" pitchFamily="34" charset="-128"/>
              </a:rPr>
              <a:t>Administration</a:t>
            </a:r>
          </a:p>
        </p:txBody>
      </p:sp>
      <p:pic>
        <p:nvPicPr>
          <p:cNvPr id="48131" name="Picture 5">
            <a:extLst>
              <a:ext uri="{FF2B5EF4-FFF2-40B4-BE49-F238E27FC236}">
                <a16:creationId xmlns:a16="http://schemas.microsoft.com/office/drawing/2014/main" id="{CDA31433-D315-49CA-81D9-5008C794EF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1">
            <a:extLst>
              <a:ext uri="{FF2B5EF4-FFF2-40B4-BE49-F238E27FC236}">
                <a16:creationId xmlns:a16="http://schemas.microsoft.com/office/drawing/2014/main" id="{67D82447-570D-435A-9502-6A997CE3EC9B}"/>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C2397BF6-965C-47F2-A34F-87DE8DECFF6D}"/>
              </a:ext>
            </a:extLst>
          </p:cNvPr>
          <p:cNvGraphicFramePr>
            <a:graphicFrameLocks noGrp="1"/>
          </p:cNvGraphicFramePr>
          <p:nvPr/>
        </p:nvGraphicFramePr>
        <p:xfrm>
          <a:off x="460375" y="1241425"/>
          <a:ext cx="8408988" cy="4978400"/>
        </p:xfrm>
        <a:graphic>
          <a:graphicData uri="http://schemas.openxmlformats.org/drawingml/2006/table">
            <a:tbl>
              <a:tblPr/>
              <a:tblGrid>
                <a:gridCol w="673100">
                  <a:extLst>
                    <a:ext uri="{9D8B030D-6E8A-4147-A177-3AD203B41FA5}">
                      <a16:colId xmlns:a16="http://schemas.microsoft.com/office/drawing/2014/main" val="20000"/>
                    </a:ext>
                  </a:extLst>
                </a:gridCol>
                <a:gridCol w="1998365">
                  <a:extLst>
                    <a:ext uri="{9D8B030D-6E8A-4147-A177-3AD203B41FA5}">
                      <a16:colId xmlns:a16="http://schemas.microsoft.com/office/drawing/2014/main" val="20001"/>
                    </a:ext>
                  </a:extLst>
                </a:gridCol>
                <a:gridCol w="2530773">
                  <a:extLst>
                    <a:ext uri="{9D8B030D-6E8A-4147-A177-3AD203B41FA5}">
                      <a16:colId xmlns:a16="http://schemas.microsoft.com/office/drawing/2014/main" val="20002"/>
                    </a:ext>
                  </a:extLst>
                </a:gridCol>
                <a:gridCol w="1603375">
                  <a:extLst>
                    <a:ext uri="{9D8B030D-6E8A-4147-A177-3AD203B41FA5}">
                      <a16:colId xmlns:a16="http://schemas.microsoft.com/office/drawing/2014/main" val="20003"/>
                    </a:ext>
                  </a:extLst>
                </a:gridCol>
                <a:gridCol w="1603375">
                  <a:extLst>
                    <a:ext uri="{9D8B030D-6E8A-4147-A177-3AD203B41FA5}">
                      <a16:colId xmlns:a16="http://schemas.microsoft.com/office/drawing/2014/main" val="20004"/>
                    </a:ext>
                  </a:extLst>
                </a:gridCol>
              </a:tblGrid>
              <a:tr h="679261">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191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191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Baseline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Five-Year Target</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635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635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2025</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972032">
                <a:tc rowSpan="4">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1.</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4">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Finance processes and procedures improved to support PanSALB mandate</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just"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Number of finance policies reviewed and approved by the Board</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842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842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3484">
                <a:tc vMerge="1">
                  <a:txBody>
                    <a:bodyPr/>
                    <a:lstStyle/>
                    <a:p>
                      <a:endParaRPr lang="en-US"/>
                    </a:p>
                  </a:txBody>
                  <a:tcPr/>
                </a:tc>
                <a:tc vMerge="1">
                  <a:txBody>
                    <a:bodyPr/>
                    <a:lstStyle/>
                    <a:p>
                      <a:endParaRPr lang="en-US"/>
                    </a:p>
                  </a:txBody>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538"/>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Clean audit opinion by AGSA</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047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4775" marR="0" lvl="0" indent="0" algn="l" defTabSz="914400" rtl="0" eaLnBrk="1" fontAlgn="base" latinLnBrk="0" hangingPunct="1">
                        <a:lnSpc>
                          <a:spcPct val="93000"/>
                        </a:lnSpc>
                        <a:spcBef>
                          <a:spcPts val="60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Qualified audit opinion by AGSA</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2075" marR="0" lvl="0" indent="0" algn="l" defTabSz="914400" rtl="0" eaLnBrk="1" fontAlgn="base" latinLnBrk="0" hangingPunct="1">
                        <a:lnSpc>
                          <a:spcPct val="93000"/>
                        </a:lnSpc>
                        <a:spcBef>
                          <a:spcPts val="60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Clean audit opinion by AGSA</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2275">
                <a:tc vMerge="1">
                  <a:txBody>
                    <a:bodyPr/>
                    <a:lstStyle/>
                    <a:p>
                      <a:endParaRPr lang="en-US"/>
                    </a:p>
                  </a:txBody>
                  <a:tcPr/>
                </a:tc>
                <a:tc vMerge="1">
                  <a:txBody>
                    <a:bodyPr/>
                    <a:lstStyle/>
                    <a:p>
                      <a:endParaRPr lang="en-US"/>
                    </a:p>
                  </a:txBody>
                  <a:tcPr/>
                </a:tc>
                <a:tc>
                  <a:txBody>
                    <a:bodyPr/>
                    <a:lstStyle>
                      <a:lvl1pPr marL="1539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53988" marR="0" lvl="0" indent="0" algn="l" defTabSz="914400" rtl="0" eaLnBrk="1" fontAlgn="base" latinLnBrk="0" hangingPunct="1">
                        <a:lnSpc>
                          <a:spcPct val="93000"/>
                        </a:lnSpc>
                        <a:spcBef>
                          <a:spcPts val="288"/>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Action Plan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Draft Audit Action Plan</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031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3188" marR="0" lvl="0" indent="0" algn="l" defTabSz="914400" rtl="0" eaLnBrk="1" fontAlgn="base" latinLnBrk="0" hangingPunct="1">
                        <a:lnSpc>
                          <a:spcPts val="1363"/>
                        </a:lnSpc>
                        <a:spcBef>
                          <a:spcPts val="2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Audit Action</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103188" marR="0" lvl="0" indent="0" algn="l" defTabSz="914400" rtl="0" eaLnBrk="1" fontAlgn="base" latinLnBrk="0" hangingPunct="1">
                        <a:lnSpc>
                          <a:spcPct val="93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Plan approved by the Board</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51348">
                <a:tc vMerge="1">
                  <a:txBody>
                    <a:bodyPr/>
                    <a:lstStyle/>
                    <a:p>
                      <a:endParaRPr lang="en-US"/>
                    </a:p>
                  </a:txBody>
                  <a:tcPr/>
                </a:tc>
                <a:tc vMerge="1">
                  <a:txBody>
                    <a:bodyPr/>
                    <a:lstStyle/>
                    <a:p>
                      <a:endParaRPr lang="en-US"/>
                    </a:p>
                  </a:txBody>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Number of quarterly reports on the implementation of the audit action plan submitted to</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Audit and Risk Committee for approval </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539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539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New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842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842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8165" name="Picture 2">
            <a:extLst>
              <a:ext uri="{FF2B5EF4-FFF2-40B4-BE49-F238E27FC236}">
                <a16:creationId xmlns:a16="http://schemas.microsoft.com/office/drawing/2014/main" id="{0D81D86A-4DB5-4779-8319-9AF4677D54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260350"/>
            <a:ext cx="2108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6" name="Slide Number Placeholder 2">
            <a:extLst>
              <a:ext uri="{FF2B5EF4-FFF2-40B4-BE49-F238E27FC236}">
                <a16:creationId xmlns:a16="http://schemas.microsoft.com/office/drawing/2014/main" id="{989EFA2E-54F5-4B3D-8545-AA63D56D69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994CADA-3406-41C5-85AB-FAB3F2234ABA}" type="slidenum">
              <a:rPr lang="en-US" altLang="en-US" sz="1200" smtClean="0">
                <a:solidFill>
                  <a:srgbClr val="898989"/>
                </a:solidFill>
                <a:latin typeface="Arial" panose="020B0604020202020204" pitchFamily="34" charset="0"/>
              </a:rPr>
              <a:pPr>
                <a:spcBef>
                  <a:spcPct val="0"/>
                </a:spcBef>
                <a:buFontTx/>
                <a:buNone/>
              </a:pPr>
              <a:t>43</a:t>
            </a:fld>
            <a:endParaRPr lang="en-US" altLang="en-US" sz="1200">
              <a:solidFill>
                <a:srgbClr val="898989"/>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D0B578C-E759-4120-AC0D-5492C527E288}"/>
              </a:ext>
            </a:extLst>
          </p:cNvPr>
          <p:cNvSpPr>
            <a:spLocks noGrp="1"/>
          </p:cNvSpPr>
          <p:nvPr>
            <p:ph type="title"/>
          </p:nvPr>
        </p:nvSpPr>
        <p:spPr>
          <a:xfrm>
            <a:off x="403225" y="285750"/>
            <a:ext cx="5256213" cy="515938"/>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Administration cont. </a:t>
            </a:r>
          </a:p>
        </p:txBody>
      </p:sp>
      <p:pic>
        <p:nvPicPr>
          <p:cNvPr id="49155" name="Picture 5">
            <a:extLst>
              <a:ext uri="{FF2B5EF4-FFF2-40B4-BE49-F238E27FC236}">
                <a16:creationId xmlns:a16="http://schemas.microsoft.com/office/drawing/2014/main" id="{C2553AB7-6450-471B-A3DA-27D6088287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1">
            <a:extLst>
              <a:ext uri="{FF2B5EF4-FFF2-40B4-BE49-F238E27FC236}">
                <a16:creationId xmlns:a16="http://schemas.microsoft.com/office/drawing/2014/main" id="{2450972E-3F4B-4518-945D-5502BC544CA5}"/>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BFA38ADF-7950-4932-8027-A32C8A4D9ECD}"/>
              </a:ext>
            </a:extLst>
          </p:cNvPr>
          <p:cNvGraphicFramePr>
            <a:graphicFrameLocks noGrp="1"/>
          </p:cNvGraphicFramePr>
          <p:nvPr/>
        </p:nvGraphicFramePr>
        <p:xfrm>
          <a:off x="274638" y="1179513"/>
          <a:ext cx="8689975" cy="5005388"/>
        </p:xfrm>
        <a:graphic>
          <a:graphicData uri="http://schemas.openxmlformats.org/drawingml/2006/table">
            <a:tbl>
              <a:tblPr/>
              <a:tblGrid>
                <a:gridCol w="771101">
                  <a:extLst>
                    <a:ext uri="{9D8B030D-6E8A-4147-A177-3AD203B41FA5}">
                      <a16:colId xmlns:a16="http://schemas.microsoft.com/office/drawing/2014/main" val="20000"/>
                    </a:ext>
                  </a:extLst>
                </a:gridCol>
                <a:gridCol w="1597521">
                  <a:extLst>
                    <a:ext uri="{9D8B030D-6E8A-4147-A177-3AD203B41FA5}">
                      <a16:colId xmlns:a16="http://schemas.microsoft.com/office/drawing/2014/main" val="20001"/>
                    </a:ext>
                  </a:extLst>
                </a:gridCol>
                <a:gridCol w="2920127">
                  <a:extLst>
                    <a:ext uri="{9D8B030D-6E8A-4147-A177-3AD203B41FA5}">
                      <a16:colId xmlns:a16="http://schemas.microsoft.com/office/drawing/2014/main" val="20002"/>
                    </a:ext>
                  </a:extLst>
                </a:gridCol>
                <a:gridCol w="1795324">
                  <a:extLst>
                    <a:ext uri="{9D8B030D-6E8A-4147-A177-3AD203B41FA5}">
                      <a16:colId xmlns:a16="http://schemas.microsoft.com/office/drawing/2014/main" val="20003"/>
                    </a:ext>
                  </a:extLst>
                </a:gridCol>
                <a:gridCol w="1605902">
                  <a:extLst>
                    <a:ext uri="{9D8B030D-6E8A-4147-A177-3AD203B41FA5}">
                      <a16:colId xmlns:a16="http://schemas.microsoft.com/office/drawing/2014/main" val="20004"/>
                    </a:ext>
                  </a:extLst>
                </a:gridCol>
              </a:tblGrid>
              <a:tr h="738503">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191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191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Baseline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Five-Year Target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35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35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2025</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774796">
                <a:tc rowSpan="5">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5">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Finance processes and procedures improved to support PanSALB mandate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73025"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ts val="1850"/>
                        </a:lnSpc>
                        <a:spcBef>
                          <a:spcPts val="5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quarterly financial reports submitted to NT and DSAC</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032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0325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4222">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approved AFS submitted to DSAC, NT and AGSA</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032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0325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2371">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93000"/>
                        </a:lnSpc>
                        <a:spcBef>
                          <a:spcPts val="88"/>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approved ENE </a:t>
                      </a:r>
                    </a:p>
                    <a:p>
                      <a:pPr marL="115888" marR="0" lvl="0" indent="0" algn="l" defTabSz="914400" rtl="0" eaLnBrk="1" fontAlgn="base" latinLnBrk="0" hangingPunct="1">
                        <a:lnSpc>
                          <a:spcPct val="93000"/>
                        </a:lnSpc>
                        <a:spcBef>
                          <a:spcPts val="88"/>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submitted to DSAC, NT 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5888" marR="0" lvl="0" indent="0" algn="l" defTabSz="914400" rtl="0" eaLnBrk="1" fontAlgn="base" latinLnBrk="0" hangingPunct="1">
                        <a:lnSpc>
                          <a:spcPts val="975"/>
                        </a:lnSpc>
                        <a:spcBef>
                          <a:spcPct val="0"/>
                        </a:spcBef>
                        <a:spcAft>
                          <a:spcPct val="0"/>
                        </a:spcAft>
                        <a:buClrTx/>
                        <a:buSzTx/>
                        <a:buFontTx/>
                        <a:buNone/>
                        <a:tabLst/>
                      </a:pPr>
                      <a:endPar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endParaRPr>
                    </a:p>
                    <a:p>
                      <a:pPr marL="115888" marR="0" lvl="0" indent="0" algn="l" defTabSz="914400" rtl="0" eaLnBrk="1" fontAlgn="base" latinLnBrk="0" hangingPunct="1">
                        <a:lnSpc>
                          <a:spcPts val="975"/>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AGSA</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032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0325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52296">
                <a:tc vMerge="1">
                  <a:txBody>
                    <a:bodyPr/>
                    <a:lstStyle/>
                    <a:p>
                      <a:endParaRPr lang="en-US"/>
                    </a:p>
                  </a:txBody>
                  <a:tcPr/>
                </a:tc>
                <a:tc vMerge="1">
                  <a:txBody>
                    <a:bodyPr/>
                    <a:lstStyle/>
                    <a:p>
                      <a:endParaRPr lang="en-US"/>
                    </a:p>
                  </a:txBody>
                  <a:tcPr/>
                </a:tc>
                <a:tc>
                  <a:txBody>
                    <a:bodyPr/>
                    <a:lstStyle>
                      <a:lvl1pPr marL="114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Percentage of payments of invoices within 30 days as prescribed by treasury regulations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016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01663"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3200">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finance workshops conducted on</a:t>
                      </a: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related matters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032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0325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49193" name="Picture 2">
            <a:extLst>
              <a:ext uri="{FF2B5EF4-FFF2-40B4-BE49-F238E27FC236}">
                <a16:creationId xmlns:a16="http://schemas.microsoft.com/office/drawing/2014/main" id="{C9D38D7E-02E2-4EB8-AD1B-03A6317D2B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4" name="Slide Number Placeholder 2">
            <a:extLst>
              <a:ext uri="{FF2B5EF4-FFF2-40B4-BE49-F238E27FC236}">
                <a16:creationId xmlns:a16="http://schemas.microsoft.com/office/drawing/2014/main" id="{FE44D550-DD6F-4022-8E4A-88355E0500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CD150ED-0B8B-4D5C-B9B9-9E7A25128E0F}" type="slidenum">
              <a:rPr lang="en-US" altLang="en-US" sz="1200" smtClean="0">
                <a:solidFill>
                  <a:srgbClr val="898989"/>
                </a:solidFill>
                <a:latin typeface="Arial" panose="020B0604020202020204" pitchFamily="34" charset="0"/>
              </a:rPr>
              <a:pPr>
                <a:spcBef>
                  <a:spcPct val="0"/>
                </a:spcBef>
                <a:buFontTx/>
                <a:buNone/>
              </a:pPr>
              <a:t>44</a:t>
            </a:fld>
            <a:endParaRPr lang="en-US" altLang="en-US" sz="1200">
              <a:solidFill>
                <a:srgbClr val="898989"/>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0FC1883-0160-4A96-B3A3-88D64FD92B2A}"/>
              </a:ext>
            </a:extLst>
          </p:cNvPr>
          <p:cNvSpPr>
            <a:spLocks noGrp="1"/>
          </p:cNvSpPr>
          <p:nvPr>
            <p:ph type="title"/>
          </p:nvPr>
        </p:nvSpPr>
        <p:spPr>
          <a:xfrm>
            <a:off x="395288" y="265113"/>
            <a:ext cx="5400675" cy="461962"/>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Administration cont. </a:t>
            </a:r>
          </a:p>
        </p:txBody>
      </p:sp>
      <p:pic>
        <p:nvPicPr>
          <p:cNvPr id="50179" name="Picture 5">
            <a:extLst>
              <a:ext uri="{FF2B5EF4-FFF2-40B4-BE49-F238E27FC236}">
                <a16:creationId xmlns:a16="http://schemas.microsoft.com/office/drawing/2014/main" id="{0FDD7318-BAA4-4D02-B488-BD44E2B4F9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1">
            <a:extLst>
              <a:ext uri="{FF2B5EF4-FFF2-40B4-BE49-F238E27FC236}">
                <a16:creationId xmlns:a16="http://schemas.microsoft.com/office/drawing/2014/main" id="{F2C0291B-F567-4516-ADE8-873204250887}"/>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AA037A22-B486-4733-BBB3-1C16696E0639}"/>
              </a:ext>
            </a:extLst>
          </p:cNvPr>
          <p:cNvGraphicFramePr>
            <a:graphicFrameLocks noGrp="1"/>
          </p:cNvGraphicFramePr>
          <p:nvPr/>
        </p:nvGraphicFramePr>
        <p:xfrm>
          <a:off x="187325" y="863600"/>
          <a:ext cx="8848726" cy="5619898"/>
        </p:xfrm>
        <a:graphic>
          <a:graphicData uri="http://schemas.openxmlformats.org/drawingml/2006/table">
            <a:tbl>
              <a:tblPr/>
              <a:tblGrid>
                <a:gridCol w="723254">
                  <a:extLst>
                    <a:ext uri="{9D8B030D-6E8A-4147-A177-3AD203B41FA5}">
                      <a16:colId xmlns:a16="http://schemas.microsoft.com/office/drawing/2014/main" val="20000"/>
                    </a:ext>
                  </a:extLst>
                </a:gridCol>
                <a:gridCol w="1961808">
                  <a:extLst>
                    <a:ext uri="{9D8B030D-6E8A-4147-A177-3AD203B41FA5}">
                      <a16:colId xmlns:a16="http://schemas.microsoft.com/office/drawing/2014/main" val="20001"/>
                    </a:ext>
                  </a:extLst>
                </a:gridCol>
                <a:gridCol w="2488756">
                  <a:extLst>
                    <a:ext uri="{9D8B030D-6E8A-4147-A177-3AD203B41FA5}">
                      <a16:colId xmlns:a16="http://schemas.microsoft.com/office/drawing/2014/main" val="20002"/>
                    </a:ext>
                  </a:extLst>
                </a:gridCol>
                <a:gridCol w="1813332">
                  <a:extLst>
                    <a:ext uri="{9D8B030D-6E8A-4147-A177-3AD203B41FA5}">
                      <a16:colId xmlns:a16="http://schemas.microsoft.com/office/drawing/2014/main" val="20003"/>
                    </a:ext>
                  </a:extLst>
                </a:gridCol>
                <a:gridCol w="1861576">
                  <a:extLst>
                    <a:ext uri="{9D8B030D-6E8A-4147-A177-3AD203B41FA5}">
                      <a16:colId xmlns:a16="http://schemas.microsoft.com/office/drawing/2014/main" val="20004"/>
                    </a:ext>
                  </a:extLst>
                </a:gridCol>
              </a:tblGrid>
              <a:tr h="640054">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191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191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Baseline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Five-Year Target</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635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635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2025</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1061837">
                <a:tc rowSpan="5">
                  <a:txBody>
                    <a:bodyPr/>
                    <a:lstStyle>
                      <a:lvl1pPr marL="420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206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2.</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5">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SCM processes and procedures improved to support PanSALB mandate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SCM policy reviewed and approved by the Board</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New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212725" indent="-285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12725" marR="0" lvl="0" indent="-28575" algn="just"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SCM policy reviewed and approved by the Board</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2515">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Contract register approved by the CFO</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New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381000" indent="-1778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81000" marR="0" lvl="0" indent="-17780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Approved and updated Contract Register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0539">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Procurement Plan approved by CEO and submitted to NT and DSAC</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554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554038"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Procurement</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554038" marR="0" lvl="0" indent="0" algn="ctr" defTabSz="914400" rtl="0" eaLnBrk="1" fontAlgn="base" latinLnBrk="0" hangingPunct="1">
                        <a:lnSpc>
                          <a:spcPct val="100000"/>
                        </a:lnSpc>
                        <a:spcBef>
                          <a:spcPts val="50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Plan</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212725" indent="-285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12725" marR="0" lvl="0" indent="-28575"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Approved Procurement Plan submitted to NT and DSAC</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1866">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Number of approved quarterly procurement reports submitted to NT and</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115888" marR="0" lvl="0" indent="0" algn="l" defTabSz="914400" rtl="0" eaLnBrk="1" fontAlgn="base" latinLnBrk="0" hangingPunct="1">
                        <a:lnSpc>
                          <a:spcPts val="1363"/>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DSAC</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74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74688"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22939">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Demand Management Plan approved by the CEO and submitted DSAC</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4191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191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Demand</a:t>
                      </a:r>
                      <a:r>
                        <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rPr>
                        <a:t> </a:t>
                      </a: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Management Plan</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212725" indent="-285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12725" marR="0" lvl="0" indent="-28575"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Approved Demand Management Plan</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50217" name="Picture 2">
            <a:extLst>
              <a:ext uri="{FF2B5EF4-FFF2-40B4-BE49-F238E27FC236}">
                <a16:creationId xmlns:a16="http://schemas.microsoft.com/office/drawing/2014/main" id="{22454B73-6C41-4815-A773-AB4DEFF869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136525"/>
            <a:ext cx="2108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8" name="Slide Number Placeholder 2">
            <a:extLst>
              <a:ext uri="{FF2B5EF4-FFF2-40B4-BE49-F238E27FC236}">
                <a16:creationId xmlns:a16="http://schemas.microsoft.com/office/drawing/2014/main" id="{60F44257-2FB0-4135-812B-9EF61768F2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76488EE-0CDB-4170-BA8D-669990F11065}" type="slidenum">
              <a:rPr lang="en-US" altLang="en-US" sz="1200" smtClean="0">
                <a:solidFill>
                  <a:srgbClr val="898989"/>
                </a:solidFill>
                <a:latin typeface="Arial" panose="020B0604020202020204" pitchFamily="34" charset="0"/>
              </a:rPr>
              <a:pPr>
                <a:spcBef>
                  <a:spcPct val="0"/>
                </a:spcBef>
                <a:buFontTx/>
                <a:buNone/>
              </a:pPr>
              <a:t>45</a:t>
            </a:fld>
            <a:endParaRPr lang="en-US" altLang="en-US" sz="1200">
              <a:solidFill>
                <a:srgbClr val="898989"/>
              </a:solidFill>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86CA5C4-7535-442B-9411-3BC9FFF46C4F}"/>
              </a:ext>
            </a:extLst>
          </p:cNvPr>
          <p:cNvSpPr>
            <a:spLocks noGrp="1"/>
          </p:cNvSpPr>
          <p:nvPr>
            <p:ph type="title"/>
          </p:nvPr>
        </p:nvSpPr>
        <p:spPr>
          <a:xfrm>
            <a:off x="395288" y="158750"/>
            <a:ext cx="5184775" cy="51752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Administration cont.</a:t>
            </a:r>
          </a:p>
        </p:txBody>
      </p:sp>
      <p:pic>
        <p:nvPicPr>
          <p:cNvPr id="51203" name="Picture 5">
            <a:extLst>
              <a:ext uri="{FF2B5EF4-FFF2-40B4-BE49-F238E27FC236}">
                <a16:creationId xmlns:a16="http://schemas.microsoft.com/office/drawing/2014/main" id="{28D3F471-4FA2-4259-BDC5-06FF972121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1">
            <a:extLst>
              <a:ext uri="{FF2B5EF4-FFF2-40B4-BE49-F238E27FC236}">
                <a16:creationId xmlns:a16="http://schemas.microsoft.com/office/drawing/2014/main" id="{F43306D1-52C8-4AF0-9A85-1AD8F98CF3C5}"/>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C8C1D97C-58FE-4C4E-A37B-328F8AFCBDB1}"/>
              </a:ext>
            </a:extLst>
          </p:cNvPr>
          <p:cNvGraphicFramePr>
            <a:graphicFrameLocks noGrp="1"/>
          </p:cNvGraphicFramePr>
          <p:nvPr/>
        </p:nvGraphicFramePr>
        <p:xfrm>
          <a:off x="357188" y="998538"/>
          <a:ext cx="8580437" cy="5316732"/>
        </p:xfrm>
        <a:graphic>
          <a:graphicData uri="http://schemas.openxmlformats.org/drawingml/2006/table">
            <a:tbl>
              <a:tblPr/>
              <a:tblGrid>
                <a:gridCol w="614412">
                  <a:extLst>
                    <a:ext uri="{9D8B030D-6E8A-4147-A177-3AD203B41FA5}">
                      <a16:colId xmlns:a16="http://schemas.microsoft.com/office/drawing/2014/main" val="20000"/>
                    </a:ext>
                  </a:extLst>
                </a:gridCol>
                <a:gridCol w="1728738">
                  <a:extLst>
                    <a:ext uri="{9D8B030D-6E8A-4147-A177-3AD203B41FA5}">
                      <a16:colId xmlns:a16="http://schemas.microsoft.com/office/drawing/2014/main" val="20001"/>
                    </a:ext>
                  </a:extLst>
                </a:gridCol>
                <a:gridCol w="2663825">
                  <a:extLst>
                    <a:ext uri="{9D8B030D-6E8A-4147-A177-3AD203B41FA5}">
                      <a16:colId xmlns:a16="http://schemas.microsoft.com/office/drawing/2014/main" val="20002"/>
                    </a:ext>
                  </a:extLst>
                </a:gridCol>
                <a:gridCol w="1760537">
                  <a:extLst>
                    <a:ext uri="{9D8B030D-6E8A-4147-A177-3AD203B41FA5}">
                      <a16:colId xmlns:a16="http://schemas.microsoft.com/office/drawing/2014/main" val="20003"/>
                    </a:ext>
                  </a:extLst>
                </a:gridCol>
                <a:gridCol w="1812925">
                  <a:extLst>
                    <a:ext uri="{9D8B030D-6E8A-4147-A177-3AD203B41FA5}">
                      <a16:colId xmlns:a16="http://schemas.microsoft.com/office/drawing/2014/main" val="20004"/>
                    </a:ext>
                  </a:extLst>
                </a:gridCol>
              </a:tblGrid>
              <a:tr h="709256">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191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191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Baseline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Five-Year Target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35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35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2025</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1365436">
                <a:tc rowSpan="2">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2">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4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quarterly reports on the implementation of the demand management plan submitted to the CEO for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43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approval</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4191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191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74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74688"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2766">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workshops 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5888" marR="0" lvl="0" indent="0" algn="l" defTabSz="914400" rtl="0" eaLnBrk="1" fontAlgn="base" latinLnBrk="0" hangingPunct="1">
                        <a:lnSpc>
                          <a:spcPts val="19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SCM processes and procedures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74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74688"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08551">
                <a:tc rowSpan="2">
                  <a:txBody>
                    <a:bodyPr/>
                    <a:lstStyle>
                      <a:lvl1pPr marL="420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206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3.</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2">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ICT processes and procedures improved to support PanSALB mandate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4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ICT Master System Plan developed and in line with SITA Act and DPSA guidelines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Draft Requirements of the Master Plan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212725" indent="-285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12725" marR="0" lvl="0" indent="-28575"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ICT Master System Plan reviewed in line with SITA Act and DPSA guidelines.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0529">
                <a:tc vMerge="1">
                  <a:txBody>
                    <a:bodyPr/>
                    <a:lstStyle/>
                    <a:p>
                      <a:endParaRPr lang="en-US"/>
                    </a:p>
                  </a:txBody>
                  <a:tcPr/>
                </a:tc>
                <a:tc vMerge="1">
                  <a:txBody>
                    <a:bodyPr/>
                    <a:lstStyle/>
                    <a:p>
                      <a:endParaRPr lang="en-US"/>
                    </a:p>
                  </a:txBody>
                  <a:tcPr/>
                </a:tc>
                <a:tc>
                  <a:txBody>
                    <a:bodyPr/>
                    <a:lstStyle>
                      <a:lvl1pPr marL="114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914400" rtl="0" eaLnBrk="1" fontAlgn="base" latinLnBrk="0" hangingPunct="1">
                        <a:lnSpc>
                          <a:spcPct val="113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Information Security Policy and Cyber Security Policy developed and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914400" rtl="0" eaLnBrk="1" fontAlgn="base" latinLnBrk="0" hangingPunct="1">
                        <a:lnSpc>
                          <a:spcPct val="93000"/>
                        </a:lnSpc>
                        <a:spcBef>
                          <a:spcPts val="88"/>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Information Security Policy and Cyber Security Policy</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95250" indent="317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5250" marR="0" lvl="0" indent="3175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Reviewed Information Security Policy and Cyber Security Policy</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51239" name="Picture 2">
            <a:extLst>
              <a:ext uri="{FF2B5EF4-FFF2-40B4-BE49-F238E27FC236}">
                <a16:creationId xmlns:a16="http://schemas.microsoft.com/office/drawing/2014/main" id="{E9EF4D69-8C63-43E7-AEEF-44EA4FD520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0"/>
            <a:ext cx="21082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0" name="Slide Number Placeholder 2">
            <a:extLst>
              <a:ext uri="{FF2B5EF4-FFF2-40B4-BE49-F238E27FC236}">
                <a16:creationId xmlns:a16="http://schemas.microsoft.com/office/drawing/2014/main" id="{6A68DC2E-AD0C-44F0-9B0F-0BB04CC6C3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FEDAD7F-FDAF-4344-8DD5-AB2617803D07}" type="slidenum">
              <a:rPr lang="en-US" altLang="en-US" sz="1200" smtClean="0">
                <a:solidFill>
                  <a:srgbClr val="898989"/>
                </a:solidFill>
                <a:latin typeface="Arial" panose="020B0604020202020204" pitchFamily="34" charset="0"/>
              </a:rPr>
              <a:pPr>
                <a:spcBef>
                  <a:spcPct val="0"/>
                </a:spcBef>
                <a:buFontTx/>
                <a:buNone/>
              </a:pPr>
              <a:t>46</a:t>
            </a:fld>
            <a:endParaRPr lang="en-US" altLang="en-US" sz="1200">
              <a:solidFill>
                <a:srgbClr val="898989"/>
              </a:solidFill>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F9A3D28-80B4-4256-99D8-87DF93001F71}"/>
              </a:ext>
            </a:extLst>
          </p:cNvPr>
          <p:cNvSpPr>
            <a:spLocks noGrp="1"/>
          </p:cNvSpPr>
          <p:nvPr>
            <p:ph type="title"/>
          </p:nvPr>
        </p:nvSpPr>
        <p:spPr>
          <a:xfrm>
            <a:off x="425450" y="15875"/>
            <a:ext cx="5616575" cy="9842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Administration cont.</a:t>
            </a:r>
          </a:p>
        </p:txBody>
      </p:sp>
      <p:pic>
        <p:nvPicPr>
          <p:cNvPr id="52227" name="Picture 5">
            <a:extLst>
              <a:ext uri="{FF2B5EF4-FFF2-40B4-BE49-F238E27FC236}">
                <a16:creationId xmlns:a16="http://schemas.microsoft.com/office/drawing/2014/main" id="{529CD7A1-D082-4EB3-BBAE-E41EB22C84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1">
            <a:extLst>
              <a:ext uri="{FF2B5EF4-FFF2-40B4-BE49-F238E27FC236}">
                <a16:creationId xmlns:a16="http://schemas.microsoft.com/office/drawing/2014/main" id="{30A1E633-B487-481E-9D54-698923666CFE}"/>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94C442CE-B417-4F03-975B-C6F35168E1DF}"/>
              </a:ext>
            </a:extLst>
          </p:cNvPr>
          <p:cNvGraphicFramePr>
            <a:graphicFrameLocks noGrp="1"/>
          </p:cNvGraphicFramePr>
          <p:nvPr/>
        </p:nvGraphicFramePr>
        <p:xfrm>
          <a:off x="274638" y="1011238"/>
          <a:ext cx="8761412" cy="5072121"/>
        </p:xfrm>
        <a:graphic>
          <a:graphicData uri="http://schemas.openxmlformats.org/drawingml/2006/table">
            <a:tbl>
              <a:tblPr/>
              <a:tblGrid>
                <a:gridCol w="610108">
                  <a:extLst>
                    <a:ext uri="{9D8B030D-6E8A-4147-A177-3AD203B41FA5}">
                      <a16:colId xmlns:a16="http://schemas.microsoft.com/office/drawing/2014/main" val="20000"/>
                    </a:ext>
                  </a:extLst>
                </a:gridCol>
                <a:gridCol w="2326346">
                  <a:extLst>
                    <a:ext uri="{9D8B030D-6E8A-4147-A177-3AD203B41FA5}">
                      <a16:colId xmlns:a16="http://schemas.microsoft.com/office/drawing/2014/main" val="20001"/>
                    </a:ext>
                  </a:extLst>
                </a:gridCol>
                <a:gridCol w="2099828">
                  <a:extLst>
                    <a:ext uri="{9D8B030D-6E8A-4147-A177-3AD203B41FA5}">
                      <a16:colId xmlns:a16="http://schemas.microsoft.com/office/drawing/2014/main" val="20002"/>
                    </a:ext>
                  </a:extLst>
                </a:gridCol>
                <a:gridCol w="1648449">
                  <a:extLst>
                    <a:ext uri="{9D8B030D-6E8A-4147-A177-3AD203B41FA5}">
                      <a16:colId xmlns:a16="http://schemas.microsoft.com/office/drawing/2014/main" val="20003"/>
                    </a:ext>
                  </a:extLst>
                </a:gridCol>
                <a:gridCol w="2076681">
                  <a:extLst>
                    <a:ext uri="{9D8B030D-6E8A-4147-A177-3AD203B41FA5}">
                      <a16:colId xmlns:a16="http://schemas.microsoft.com/office/drawing/2014/main" val="20004"/>
                    </a:ext>
                  </a:extLst>
                </a:gridCol>
              </a:tblGrid>
              <a:tr h="640069">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675"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222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22275"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Baseline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675"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Five-Year Target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667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667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2025</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558813">
                <a:tc rowSpan="3">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3">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74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7475"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Corporate website developed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67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30175"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Functional corporate website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4504">
                <a:tc vMerge="1">
                  <a:txBody>
                    <a:bodyPr/>
                    <a:lstStyle/>
                    <a:p>
                      <a:endParaRPr lang="en-US"/>
                    </a:p>
                  </a:txBody>
                  <a:tcPr/>
                </a:tc>
                <a:tc vMerge="1">
                  <a:txBody>
                    <a:bodyPr/>
                    <a:lstStyle/>
                    <a:p>
                      <a:endParaRPr lang="en-US"/>
                    </a:p>
                  </a:txBody>
                  <a:tcPr/>
                </a:tc>
                <a:tc>
                  <a:txBody>
                    <a:bodyPr/>
                    <a:lstStyle>
                      <a:lvl1pPr marL="1174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7475"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Organisational Intranet developed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67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3017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Functional intranet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4504">
                <a:tc vMerge="1">
                  <a:txBody>
                    <a:bodyPr/>
                    <a:lstStyle/>
                    <a:p>
                      <a:endParaRPr lang="en-US"/>
                    </a:p>
                  </a:txBody>
                  <a:tcPr/>
                </a:tc>
                <a:tc vMerge="1">
                  <a:txBody>
                    <a:bodyPr/>
                    <a:lstStyle/>
                    <a:p>
                      <a:endParaRPr lang="en-US"/>
                    </a:p>
                  </a:txBody>
                  <a:tcPr/>
                </a:tc>
                <a:tc>
                  <a:txBody>
                    <a:bodyPr/>
                    <a:lstStyle>
                      <a:lvl1pPr marL="1174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7475"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ICT workshops conducted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4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127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12788"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2535">
                <a:tc rowSpan="3">
                  <a:txBody>
                    <a:bodyPr/>
                    <a:lstStyle>
                      <a:lvl1pPr marL="420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206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3">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Human Resource Management processes and procedures improved to support PanSALB mandate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74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7475"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HRM policies reviewed and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4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19</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127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12788"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34713">
                <a:tc vMerge="1">
                  <a:txBody>
                    <a:bodyPr/>
                    <a:lstStyle/>
                    <a:p>
                      <a:endParaRPr lang="en-US"/>
                    </a:p>
                  </a:txBody>
                  <a:tcPr/>
                </a:tc>
                <a:tc vMerge="1">
                  <a:txBody>
                    <a:bodyPr/>
                    <a:lstStyle/>
                    <a:p>
                      <a:endParaRPr lang="en-US"/>
                    </a:p>
                  </a:txBody>
                  <a:tcPr/>
                </a:tc>
                <a:tc>
                  <a:txBody>
                    <a:bodyPr/>
                    <a:lstStyle>
                      <a:lvl1pPr marL="1174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7475"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Human Resource Management Plan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4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Draft HRM Plan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30175" marR="0" lvl="0" indent="0" algn="l" defTabSz="914400" rtl="0" eaLnBrk="1" fontAlgn="base" latinLnBrk="0" hangingPunct="1">
                        <a:lnSpc>
                          <a:spcPct val="133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HRM Plan reviewed and 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16925">
                <a:tc vMerge="1">
                  <a:txBody>
                    <a:bodyPr/>
                    <a:lstStyle/>
                    <a:p>
                      <a:endParaRPr lang="en-US"/>
                    </a:p>
                  </a:txBody>
                  <a:tcPr/>
                </a:tc>
                <a:tc vMerge="1">
                  <a:txBody>
                    <a:bodyPr/>
                    <a:lstStyle/>
                    <a:p>
                      <a:endParaRPr lang="en-US"/>
                    </a:p>
                  </a:txBody>
                  <a:tcPr/>
                </a:tc>
                <a:tc>
                  <a:txBody>
                    <a:bodyPr/>
                    <a:lstStyle>
                      <a:lvl1pPr marL="1174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747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Percentage of vacancy rate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7475" marR="0" lvl="0" indent="0" algn="l" defTabSz="914400" rtl="0" eaLnBrk="1" fontAlgn="base" latinLnBrk="0" hangingPunct="1">
                        <a:lnSpc>
                          <a:spcPct val="100000"/>
                        </a:lnSpc>
                        <a:spcBef>
                          <a:spcPts val="50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against the approved staff compliment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4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175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1755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52271" name="Picture 2">
            <a:extLst>
              <a:ext uri="{FF2B5EF4-FFF2-40B4-BE49-F238E27FC236}">
                <a16:creationId xmlns:a16="http://schemas.microsoft.com/office/drawing/2014/main" id="{51418412-7DA3-43DA-9474-304151AAFB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115888"/>
            <a:ext cx="21082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2" name="Slide Number Placeholder 2">
            <a:extLst>
              <a:ext uri="{FF2B5EF4-FFF2-40B4-BE49-F238E27FC236}">
                <a16:creationId xmlns:a16="http://schemas.microsoft.com/office/drawing/2014/main" id="{73B93B96-248E-4FE8-BF8D-E972FB30DB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A34DA9F-0570-4708-8E91-ACCABD9446A6}" type="slidenum">
              <a:rPr lang="en-US" altLang="en-US" sz="1200" smtClean="0">
                <a:solidFill>
                  <a:srgbClr val="898989"/>
                </a:solidFill>
                <a:latin typeface="Arial" panose="020B0604020202020204" pitchFamily="34" charset="0"/>
              </a:rPr>
              <a:pPr>
                <a:spcBef>
                  <a:spcPct val="0"/>
                </a:spcBef>
                <a:buFontTx/>
                <a:buNone/>
              </a:pPr>
              <a:t>47</a:t>
            </a:fld>
            <a:endParaRPr lang="en-US" altLang="en-US" sz="1200">
              <a:solidFill>
                <a:srgbClr val="898989"/>
              </a:solidFill>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E120714-54B3-4BC8-8A74-0057933F4C42}"/>
              </a:ext>
            </a:extLst>
          </p:cNvPr>
          <p:cNvSpPr>
            <a:spLocks noGrp="1"/>
          </p:cNvSpPr>
          <p:nvPr>
            <p:ph type="title"/>
          </p:nvPr>
        </p:nvSpPr>
        <p:spPr>
          <a:xfrm>
            <a:off x="250825" y="333375"/>
            <a:ext cx="5329238" cy="515938"/>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Administration cont.</a:t>
            </a:r>
          </a:p>
        </p:txBody>
      </p:sp>
      <p:pic>
        <p:nvPicPr>
          <p:cNvPr id="53251" name="Picture 5">
            <a:extLst>
              <a:ext uri="{FF2B5EF4-FFF2-40B4-BE49-F238E27FC236}">
                <a16:creationId xmlns:a16="http://schemas.microsoft.com/office/drawing/2014/main" id="{17B9202D-295C-4D75-A975-325D09137C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1">
            <a:extLst>
              <a:ext uri="{FF2B5EF4-FFF2-40B4-BE49-F238E27FC236}">
                <a16:creationId xmlns:a16="http://schemas.microsoft.com/office/drawing/2014/main" id="{4CBBEA30-4FEF-401E-A024-FC5DEF1D6D4F}"/>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3" name="Table 2">
            <a:extLst>
              <a:ext uri="{FF2B5EF4-FFF2-40B4-BE49-F238E27FC236}">
                <a16:creationId xmlns:a16="http://schemas.microsoft.com/office/drawing/2014/main" id="{17DBC982-5227-4730-AE10-453D2FF574FB}"/>
              </a:ext>
            </a:extLst>
          </p:cNvPr>
          <p:cNvGraphicFramePr>
            <a:graphicFrameLocks noGrp="1"/>
          </p:cNvGraphicFramePr>
          <p:nvPr/>
        </p:nvGraphicFramePr>
        <p:xfrm>
          <a:off x="457200" y="981075"/>
          <a:ext cx="8412163" cy="5099049"/>
        </p:xfrm>
        <a:graphic>
          <a:graphicData uri="http://schemas.openxmlformats.org/drawingml/2006/table">
            <a:tbl>
              <a:tblPr/>
              <a:tblGrid>
                <a:gridCol w="673100">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3024188">
                  <a:extLst>
                    <a:ext uri="{9D8B030D-6E8A-4147-A177-3AD203B41FA5}">
                      <a16:colId xmlns:a16="http://schemas.microsoft.com/office/drawing/2014/main" val="20002"/>
                    </a:ext>
                  </a:extLst>
                </a:gridCol>
                <a:gridCol w="1655762">
                  <a:extLst>
                    <a:ext uri="{9D8B030D-6E8A-4147-A177-3AD203B41FA5}">
                      <a16:colId xmlns:a16="http://schemas.microsoft.com/office/drawing/2014/main" val="20003"/>
                    </a:ext>
                  </a:extLst>
                </a:gridCol>
                <a:gridCol w="1849438">
                  <a:extLst>
                    <a:ext uri="{9D8B030D-6E8A-4147-A177-3AD203B41FA5}">
                      <a16:colId xmlns:a16="http://schemas.microsoft.com/office/drawing/2014/main" val="20004"/>
                    </a:ext>
                  </a:extLst>
                </a:gridCol>
              </a:tblGrid>
              <a:tr h="648126">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191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191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Baseline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Five-Year Target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35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35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2025</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1031530">
                <a:tc rowSpan="5">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5">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Percentage of performance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73025" marR="0" lvl="0" indent="0" algn="l" defTabSz="914400" rtl="0" eaLnBrk="1" fontAlgn="base" latinLnBrk="0" hangingPunct="1">
                        <a:lnSpc>
                          <a:spcPct val="100000"/>
                        </a:lnSpc>
                        <a:spcBef>
                          <a:spcPts val="288"/>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agreements finalised with</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73025" marR="0" lvl="0" indent="0" algn="l" defTabSz="914400" rtl="0" eaLnBrk="1" fontAlgn="base" latinLnBrk="0" hangingPunct="1">
                        <a:lnSpc>
                          <a:spcPct val="100000"/>
                        </a:lnSpc>
                        <a:spcBef>
                          <a:spcPts val="288"/>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senior management in line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73025" marR="0" lvl="0" indent="0" algn="l" defTabSz="914400" rtl="0" eaLnBrk="1" fontAlgn="base" latinLnBrk="0" hangingPunct="1">
                        <a:lnSpc>
                          <a:spcPct val="100000"/>
                        </a:lnSpc>
                        <a:spcBef>
                          <a:spcPts val="288"/>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with DPSA prescripts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016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01663"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3215">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Percentage of performance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5888" marR="0" lvl="0" indent="0" algn="l" defTabSz="914400" rtl="0" eaLnBrk="1" fontAlgn="base" latinLnBrk="0" hangingPunct="1">
                        <a:lnSpc>
                          <a:spcPct val="100000"/>
                        </a:lnSpc>
                        <a:spcBef>
                          <a:spcPts val="50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assessments finalised with</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5888" marR="0" lvl="0" indent="0" algn="l" defTabSz="914400" rtl="0" eaLnBrk="1" fontAlgn="base" latinLnBrk="0" hangingPunct="1">
                        <a:lnSpc>
                          <a:spcPct val="100000"/>
                        </a:lnSpc>
                        <a:spcBef>
                          <a:spcPts val="288"/>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senior management in line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5888" marR="0" lvl="0" indent="0" algn="l" defTabSz="914400" rtl="0" eaLnBrk="1" fontAlgn="base" latinLnBrk="0" hangingPunct="1">
                        <a:lnSpc>
                          <a:spcPct val="100000"/>
                        </a:lnSpc>
                        <a:spcBef>
                          <a:spcPts val="27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with DPSA prescripts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5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7302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90%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74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74688" marR="0" lvl="0" indent="0" algn="ctr" defTabSz="914400" rtl="0" eaLnBrk="1" fontAlgn="base" latinLnBrk="0" hangingPunct="1">
                        <a:lnSpc>
                          <a:spcPct val="100000"/>
                        </a:lnSpc>
                        <a:spcBef>
                          <a:spcPts val="75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206">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employees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5888" marR="0" lvl="0" indent="0" algn="l" defTabSz="914400" rtl="0" eaLnBrk="1" fontAlgn="base" latinLnBrk="0" hangingPunct="1">
                        <a:lnSpc>
                          <a:spcPct val="100000"/>
                        </a:lnSpc>
                        <a:spcBef>
                          <a:spcPts val="288"/>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trained in line with the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5888" marR="0" lvl="0" indent="0" algn="l" defTabSz="914400" rtl="0" eaLnBrk="1" fontAlgn="base" latinLnBrk="0" hangingPunct="1">
                        <a:lnSpc>
                          <a:spcPct val="100000"/>
                        </a:lnSpc>
                        <a:spcBef>
                          <a:spcPts val="27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training plan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032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0325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300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1616">
                <a:tc vMerge="1">
                  <a:txBody>
                    <a:bodyPr/>
                    <a:lstStyle/>
                    <a:p>
                      <a:endParaRPr lang="en-US"/>
                    </a:p>
                  </a:txBody>
                  <a:tcPr/>
                </a:tc>
                <a:tc vMerge="1">
                  <a:txBody>
                    <a:bodyPr/>
                    <a:lstStyle/>
                    <a:p>
                      <a:endParaRPr lang="en-US"/>
                    </a:p>
                  </a:txBody>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approved</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quarterly reports 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73025" marR="0" lvl="0" indent="0" algn="l" defTabSz="914400" rtl="0" eaLnBrk="1" fontAlgn="base" latinLnBrk="0" hangingPunct="1">
                        <a:lnSpc>
                          <a:spcPct val="100000"/>
                        </a:lnSpc>
                        <a:spcBef>
                          <a:spcPts val="288"/>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Employee Wellness</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Services submitted to CEO</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for approval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032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0325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2356">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meetings held for the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5888" marR="0" lvl="0" indent="0" algn="l" defTabSz="914400" rtl="0" eaLnBrk="1" fontAlgn="base" latinLnBrk="0" hangingPunct="1">
                        <a:lnSpc>
                          <a:spcPct val="135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PanSALB Bargaining Chamber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032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0325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53289" name="Picture 2">
            <a:extLst>
              <a:ext uri="{FF2B5EF4-FFF2-40B4-BE49-F238E27FC236}">
                <a16:creationId xmlns:a16="http://schemas.microsoft.com/office/drawing/2014/main" id="{44FE7202-C6F6-493F-A8E1-0B4300F669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115888"/>
            <a:ext cx="210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0" name="Slide Number Placeholder 1">
            <a:extLst>
              <a:ext uri="{FF2B5EF4-FFF2-40B4-BE49-F238E27FC236}">
                <a16:creationId xmlns:a16="http://schemas.microsoft.com/office/drawing/2014/main" id="{9186CAEF-03EC-4A79-84CB-20816CE023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AB83CE3-CB2B-40BD-9E09-C8684DA1DABD}" type="slidenum">
              <a:rPr lang="en-US" altLang="en-US" sz="1200" smtClean="0">
                <a:solidFill>
                  <a:srgbClr val="898989"/>
                </a:solidFill>
                <a:latin typeface="Arial" panose="020B0604020202020204" pitchFamily="34" charset="0"/>
              </a:rPr>
              <a:pPr>
                <a:spcBef>
                  <a:spcPct val="0"/>
                </a:spcBef>
                <a:buFontTx/>
                <a:buNone/>
              </a:pPr>
              <a:t>48</a:t>
            </a:fld>
            <a:endParaRPr lang="en-US" altLang="en-US" sz="1200">
              <a:solidFill>
                <a:srgbClr val="898989"/>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755F8E83-AB7E-458E-A98F-468457EE2257}"/>
              </a:ext>
            </a:extLst>
          </p:cNvPr>
          <p:cNvSpPr>
            <a:spLocks noGrp="1"/>
          </p:cNvSpPr>
          <p:nvPr>
            <p:ph type="title"/>
          </p:nvPr>
        </p:nvSpPr>
        <p:spPr>
          <a:xfrm>
            <a:off x="395288" y="115888"/>
            <a:ext cx="5113337" cy="649287"/>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Administration cont.</a:t>
            </a:r>
          </a:p>
        </p:txBody>
      </p:sp>
      <p:pic>
        <p:nvPicPr>
          <p:cNvPr id="54275" name="Picture 5">
            <a:extLst>
              <a:ext uri="{FF2B5EF4-FFF2-40B4-BE49-F238E27FC236}">
                <a16:creationId xmlns:a16="http://schemas.microsoft.com/office/drawing/2014/main" id="{DA93AC4B-9A90-4D8A-B747-D756E3D806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1">
            <a:extLst>
              <a:ext uri="{FF2B5EF4-FFF2-40B4-BE49-F238E27FC236}">
                <a16:creationId xmlns:a16="http://schemas.microsoft.com/office/drawing/2014/main" id="{8805D21D-4E76-4D01-9C6F-F808C19467CD}"/>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5A7E37F0-5EFC-49A1-9479-4CB99A9A0D09}"/>
              </a:ext>
            </a:extLst>
          </p:cNvPr>
          <p:cNvGraphicFramePr>
            <a:graphicFrameLocks noGrp="1"/>
          </p:cNvGraphicFramePr>
          <p:nvPr/>
        </p:nvGraphicFramePr>
        <p:xfrm>
          <a:off x="457200" y="981075"/>
          <a:ext cx="8507413" cy="5054612"/>
        </p:xfrm>
        <a:graphic>
          <a:graphicData uri="http://schemas.openxmlformats.org/drawingml/2006/table">
            <a:tbl>
              <a:tblPr/>
              <a:tblGrid>
                <a:gridCol w="658416">
                  <a:extLst>
                    <a:ext uri="{9D8B030D-6E8A-4147-A177-3AD203B41FA5}">
                      <a16:colId xmlns:a16="http://schemas.microsoft.com/office/drawing/2014/main" val="20000"/>
                    </a:ext>
                  </a:extLst>
                </a:gridCol>
                <a:gridCol w="2087959">
                  <a:extLst>
                    <a:ext uri="{9D8B030D-6E8A-4147-A177-3AD203B41FA5}">
                      <a16:colId xmlns:a16="http://schemas.microsoft.com/office/drawing/2014/main" val="20001"/>
                    </a:ext>
                  </a:extLst>
                </a:gridCol>
                <a:gridCol w="2089150">
                  <a:extLst>
                    <a:ext uri="{9D8B030D-6E8A-4147-A177-3AD203B41FA5}">
                      <a16:colId xmlns:a16="http://schemas.microsoft.com/office/drawing/2014/main" val="20002"/>
                    </a:ext>
                  </a:extLst>
                </a:gridCol>
                <a:gridCol w="1655763">
                  <a:extLst>
                    <a:ext uri="{9D8B030D-6E8A-4147-A177-3AD203B41FA5}">
                      <a16:colId xmlns:a16="http://schemas.microsoft.com/office/drawing/2014/main" val="20003"/>
                    </a:ext>
                  </a:extLst>
                </a:gridCol>
                <a:gridCol w="2016125">
                  <a:extLst>
                    <a:ext uri="{9D8B030D-6E8A-4147-A177-3AD203B41FA5}">
                      <a16:colId xmlns:a16="http://schemas.microsoft.com/office/drawing/2014/main" val="20004"/>
                    </a:ext>
                  </a:extLst>
                </a:gridCol>
              </a:tblGrid>
              <a:tr h="640076">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95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191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191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Baseline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Five-Year Target</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6350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p>
                      <a:pPr marL="635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2025</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1018854">
                <a:tc rowSpan="5">
                  <a:txBody>
                    <a:bodyPr/>
                    <a:lstStyle>
                      <a:lvl1pPr marL="420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206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5.</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5">
                  <a:txBody>
                    <a:bodyPr/>
                    <a:lstStyle>
                      <a:lvl1pPr marL="1508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50813"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Marketing and Communication processes and procedures improved to support PanSALB mandate</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Marketing and Communication Policy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New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01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1600"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Approved Marketing and Communication Policy</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2544">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Stakeholder Engagement Policy approved by the Board</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01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1600"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Approved Stakeholder Engagement Policy</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8677">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just"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Stakeholder Engagement Strategy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016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1600"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Approved Stakeholder Engagement</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29939">
                <a:tc vMerge="1">
                  <a:txBody>
                    <a:bodyPr/>
                    <a:lstStyle/>
                    <a:p>
                      <a:endParaRPr lang="en-US"/>
                    </a:p>
                  </a:txBody>
                  <a:tcPr/>
                </a:tc>
                <a:tc vMerge="1">
                  <a:txBody>
                    <a:bodyPr/>
                    <a:lstStyle/>
                    <a:p>
                      <a:endParaRPr lang="en-US"/>
                    </a:p>
                  </a:txBody>
                  <a:tcPr/>
                </a:tc>
                <a:tc>
                  <a:txBody>
                    <a:bodyPr/>
                    <a:lstStyle>
                      <a:lvl1pPr marL="1158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588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Marketing and Communication Strategy reviewed and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85725" indent="285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5725" marR="0" lvl="0" indent="28575"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Draft Marketing and Communication Strategy</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047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4775"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Approved Marketing and Communication Strategy</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4510">
                <a:tc vMerge="1">
                  <a:txBody>
                    <a:bodyPr/>
                    <a:lstStyle/>
                    <a:p>
                      <a:endParaRPr lang="en-US"/>
                    </a:p>
                  </a:txBody>
                  <a:tcPr/>
                </a:tc>
                <a:tc vMerge="1">
                  <a:txBody>
                    <a:bodyPr/>
                    <a:lstStyle/>
                    <a:p>
                      <a:endParaRPr lang="en-US"/>
                    </a:p>
                  </a:txBody>
                  <a:tcPr/>
                </a:tc>
                <a:tc>
                  <a:txBody>
                    <a:bodyPr/>
                    <a:lstStyle>
                      <a:lvl1pPr marL="1174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7475"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Number of PanSALB office branded in phases</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4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430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0</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047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477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10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54313" name="Picture 2">
            <a:extLst>
              <a:ext uri="{FF2B5EF4-FFF2-40B4-BE49-F238E27FC236}">
                <a16:creationId xmlns:a16="http://schemas.microsoft.com/office/drawing/2014/main" id="{505EC03D-90C4-4AA7-A22B-F3226BC46E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5925" y="-82550"/>
            <a:ext cx="2108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14" name="Slide Number Placeholder 2">
            <a:extLst>
              <a:ext uri="{FF2B5EF4-FFF2-40B4-BE49-F238E27FC236}">
                <a16:creationId xmlns:a16="http://schemas.microsoft.com/office/drawing/2014/main" id="{439E61B5-5508-4248-B772-46EDD304E4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0257EDA-2B7B-437E-9FEF-E4A8DE16B9E0}" type="slidenum">
              <a:rPr lang="en-US" altLang="en-US" sz="1200" smtClean="0">
                <a:solidFill>
                  <a:srgbClr val="898989"/>
                </a:solidFill>
                <a:latin typeface="Arial" panose="020B0604020202020204" pitchFamily="34" charset="0"/>
              </a:rPr>
              <a:pPr>
                <a:spcBef>
                  <a:spcPct val="0"/>
                </a:spcBef>
                <a:buFontTx/>
                <a:buNone/>
              </a:pPr>
              <a:t>49</a:t>
            </a:fld>
            <a:endParaRPr lang="en-US" altLang="en-US" sz="1200">
              <a:solidFill>
                <a:srgbClr val="898989"/>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8C9EEC3-3123-41F4-BD20-A347D5BD4B24}"/>
              </a:ext>
            </a:extLst>
          </p:cNvPr>
          <p:cNvSpPr>
            <a:spLocks noGrp="1"/>
          </p:cNvSpPr>
          <p:nvPr>
            <p:ph type="title"/>
          </p:nvPr>
        </p:nvSpPr>
        <p:spPr>
          <a:xfrm>
            <a:off x="457200" y="274638"/>
            <a:ext cx="8229600" cy="706437"/>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Chairperson Overview</a:t>
            </a:r>
          </a:p>
        </p:txBody>
      </p:sp>
      <p:sp>
        <p:nvSpPr>
          <p:cNvPr id="8195" name="Content Placeholder 1">
            <a:extLst>
              <a:ext uri="{FF2B5EF4-FFF2-40B4-BE49-F238E27FC236}">
                <a16:creationId xmlns:a16="http://schemas.microsoft.com/office/drawing/2014/main" id="{B6E91B9E-8B8E-4379-8AEB-C1062C100F0B}"/>
              </a:ext>
            </a:extLst>
          </p:cNvPr>
          <p:cNvSpPr>
            <a:spLocks noGrp="1"/>
          </p:cNvSpPr>
          <p:nvPr>
            <p:ph idx="1"/>
          </p:nvPr>
        </p:nvSpPr>
        <p:spPr>
          <a:xfrm>
            <a:off x="457200" y="981075"/>
            <a:ext cx="8229600" cy="5014913"/>
          </a:xfrm>
        </p:spPr>
        <p:txBody>
          <a:bodyPr/>
          <a:lstStyle/>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The multilingual principle enshrined in the Constitution of the Republic of South African justly reaffirms that no single language is capable of expressing all forms and degrees of human comprehension.  Every language matters, more so, enriches, and is enriched by, other languages.</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The denigrating language disparity in South Africa stems from imperial social constructs. With enabling legislative muscles of the post-1994, the linguistic landscape was supposed to be leveled by now, 26 years after. </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Alas, language circulation - driven mainly by politics of place, power, and race – still mirrors historic segregationist supremacy. </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The neoliberal linguistic dynamics of South Africa are not unique to other former colonies, however, we are well-equipped to follow, say, Tanzania in the attainment of a practical language emancipation. </a:t>
            </a:r>
          </a:p>
          <a:p>
            <a:pPr algn="just"/>
            <a:endParaRPr lang="en-US" altLang="en-US" sz="1600">
              <a:latin typeface="Arial" panose="020B0604020202020204" pitchFamily="34" charset="0"/>
              <a:ea typeface="ＭＳ Ｐゴシック" panose="020B0600070205080204" pitchFamily="34" charset="-128"/>
              <a:cs typeface="Arial" panose="020B0604020202020204" pitchFamily="34" charset="0"/>
            </a:endParaRPr>
          </a:p>
        </p:txBody>
      </p:sp>
      <p:pic>
        <p:nvPicPr>
          <p:cNvPr id="8196" name="Picture 5">
            <a:extLst>
              <a:ext uri="{FF2B5EF4-FFF2-40B4-BE49-F238E27FC236}">
                <a16:creationId xmlns:a16="http://schemas.microsoft.com/office/drawing/2014/main" id="{DF6ECA1A-CD6A-48E2-88D9-D407EA13DD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a:extLst>
              <a:ext uri="{FF2B5EF4-FFF2-40B4-BE49-F238E27FC236}">
                <a16:creationId xmlns:a16="http://schemas.microsoft.com/office/drawing/2014/main" id="{E112C7D3-BF70-4195-A0D9-FD757BC492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038"/>
            <a:ext cx="2252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Slide Number Placeholder 1">
            <a:extLst>
              <a:ext uri="{FF2B5EF4-FFF2-40B4-BE49-F238E27FC236}">
                <a16:creationId xmlns:a16="http://schemas.microsoft.com/office/drawing/2014/main" id="{D8AA3DDC-6EDA-432D-8B30-750D9876AB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4D330E2-2A70-4D7B-BF9E-C48ED8B3FD98}" type="slidenum">
              <a:rPr lang="en-US" altLang="en-US" sz="1200" smtClean="0">
                <a:solidFill>
                  <a:srgbClr val="898989"/>
                </a:solidFill>
                <a:latin typeface="Arial" panose="020B0604020202020204" pitchFamily="34" charset="0"/>
              </a:rPr>
              <a:pPr>
                <a:spcBef>
                  <a:spcPct val="0"/>
                </a:spcBef>
                <a:buFontTx/>
                <a:buNone/>
              </a:pPr>
              <a:t>5</a:t>
            </a:fld>
            <a:endParaRPr lang="en-US" altLang="en-US" sz="1200">
              <a:solidFill>
                <a:srgbClr val="898989"/>
              </a:solidFill>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EBB8AAA-627F-4FD3-9017-99494056F506}"/>
              </a:ext>
            </a:extLst>
          </p:cNvPr>
          <p:cNvSpPr>
            <a:spLocks noGrp="1"/>
          </p:cNvSpPr>
          <p:nvPr>
            <p:ph type="title"/>
          </p:nvPr>
        </p:nvSpPr>
        <p:spPr>
          <a:xfrm>
            <a:off x="395288" y="333375"/>
            <a:ext cx="4897437" cy="277813"/>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Administration cont.</a:t>
            </a:r>
          </a:p>
        </p:txBody>
      </p:sp>
      <p:pic>
        <p:nvPicPr>
          <p:cNvPr id="55299" name="Picture 5">
            <a:extLst>
              <a:ext uri="{FF2B5EF4-FFF2-40B4-BE49-F238E27FC236}">
                <a16:creationId xmlns:a16="http://schemas.microsoft.com/office/drawing/2014/main" id="{3FDBA48B-5656-4515-A470-F126E2C67D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1">
            <a:extLst>
              <a:ext uri="{FF2B5EF4-FFF2-40B4-BE49-F238E27FC236}">
                <a16:creationId xmlns:a16="http://schemas.microsoft.com/office/drawing/2014/main" id="{2F4F36D8-4212-4088-8253-21FD96C579E7}"/>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482892F3-FE05-415B-9589-64E312B1EBC2}"/>
              </a:ext>
            </a:extLst>
          </p:cNvPr>
          <p:cNvGraphicFramePr>
            <a:graphicFrameLocks noGrp="1"/>
          </p:cNvGraphicFramePr>
          <p:nvPr/>
        </p:nvGraphicFramePr>
        <p:xfrm>
          <a:off x="595313" y="933450"/>
          <a:ext cx="8245475" cy="5607079"/>
        </p:xfrm>
        <a:graphic>
          <a:graphicData uri="http://schemas.openxmlformats.org/drawingml/2006/table">
            <a:tbl>
              <a:tblPr firstRow="1" firstCol="1" lastRow="1" lastCol="1" bandRow="1" bandCol="1"/>
              <a:tblGrid>
                <a:gridCol w="371099">
                  <a:extLst>
                    <a:ext uri="{9D8B030D-6E8A-4147-A177-3AD203B41FA5}">
                      <a16:colId xmlns:a16="http://schemas.microsoft.com/office/drawing/2014/main" val="20000"/>
                    </a:ext>
                  </a:extLst>
                </a:gridCol>
                <a:gridCol w="2093420">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1520238">
                  <a:extLst>
                    <a:ext uri="{9D8B030D-6E8A-4147-A177-3AD203B41FA5}">
                      <a16:colId xmlns:a16="http://schemas.microsoft.com/office/drawing/2014/main" val="20003"/>
                    </a:ext>
                  </a:extLst>
                </a:gridCol>
                <a:gridCol w="1524414">
                  <a:extLst>
                    <a:ext uri="{9D8B030D-6E8A-4147-A177-3AD203B41FA5}">
                      <a16:colId xmlns:a16="http://schemas.microsoft.com/office/drawing/2014/main" val="20004"/>
                    </a:ext>
                  </a:extLst>
                </a:gridCol>
              </a:tblGrid>
              <a:tr h="640074">
                <a:tc>
                  <a:txBody>
                    <a:bodyPr/>
                    <a:lstStyle/>
                    <a:p>
                      <a:pPr marL="85090">
                        <a:spcBef>
                          <a:spcPts val="15"/>
                        </a:spcBef>
                        <a:spcAft>
                          <a:spcPts val="0"/>
                        </a:spcAft>
                      </a:pPr>
                      <a:r>
                        <a:rPr lang="en-US" sz="1400" b="1" dirty="0">
                          <a:solidFill>
                            <a:srgbClr val="231F20"/>
                          </a:solidFill>
                          <a:effectLst/>
                          <a:latin typeface="Arial" panose="020B0604020202020204" pitchFamily="34" charset="0"/>
                          <a:ea typeface="Arial"/>
                          <a:cs typeface="Arial" panose="020B0604020202020204" pitchFamily="34" charset="0"/>
                        </a:rPr>
                        <a:t>No.</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111125">
                        <a:spcBef>
                          <a:spcPts val="15"/>
                        </a:spcBef>
                        <a:spcAft>
                          <a:spcPts val="0"/>
                        </a:spcAft>
                      </a:pPr>
                      <a:r>
                        <a:rPr lang="en-US" sz="1400" b="1" dirty="0">
                          <a:solidFill>
                            <a:srgbClr val="231F20"/>
                          </a:solidFill>
                          <a:effectLst/>
                          <a:latin typeface="Arial" panose="020B0604020202020204" pitchFamily="34" charset="0"/>
                          <a:ea typeface="Arial"/>
                          <a:cs typeface="Arial" panose="020B0604020202020204" pitchFamily="34" charset="0"/>
                        </a:rPr>
                        <a:t>Outcome</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66675">
                        <a:spcBef>
                          <a:spcPts val="15"/>
                        </a:spcBef>
                        <a:spcAft>
                          <a:spcPts val="0"/>
                        </a:spcAft>
                      </a:pPr>
                      <a:r>
                        <a:rPr lang="en-US" sz="1400" b="1" dirty="0">
                          <a:solidFill>
                            <a:srgbClr val="231F20"/>
                          </a:solidFill>
                          <a:effectLst/>
                          <a:latin typeface="Arial" panose="020B0604020202020204" pitchFamily="34" charset="0"/>
                          <a:ea typeface="Arial"/>
                          <a:cs typeface="Arial" panose="020B0604020202020204" pitchFamily="34" charset="0"/>
                        </a:rPr>
                        <a:t>Outcome Indicator</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422275">
                        <a:spcBef>
                          <a:spcPts val="15"/>
                        </a:spcBef>
                        <a:spcAft>
                          <a:spcPts val="0"/>
                        </a:spcAft>
                      </a:pPr>
                      <a:r>
                        <a:rPr lang="en-US" sz="1400" b="1" dirty="0">
                          <a:solidFill>
                            <a:srgbClr val="231F20"/>
                          </a:solidFill>
                          <a:effectLst/>
                          <a:latin typeface="Arial" panose="020B0604020202020204" pitchFamily="34" charset="0"/>
                          <a:ea typeface="Arial"/>
                          <a:cs typeface="Arial" panose="020B0604020202020204" pitchFamily="34" charset="0"/>
                        </a:rPr>
                        <a:t>Baseline</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66675">
                        <a:spcBef>
                          <a:spcPts val="15"/>
                        </a:spcBef>
                        <a:spcAft>
                          <a:spcPts val="0"/>
                        </a:spcAft>
                      </a:pPr>
                      <a:r>
                        <a:rPr lang="en-US" sz="1400" b="1">
                          <a:solidFill>
                            <a:srgbClr val="231F20"/>
                          </a:solidFill>
                          <a:effectLst/>
                          <a:latin typeface="Arial" panose="020B0604020202020204" pitchFamily="34" charset="0"/>
                          <a:ea typeface="Arial"/>
                          <a:cs typeface="Arial" panose="020B0604020202020204" pitchFamily="34" charset="0"/>
                        </a:rPr>
                        <a:t>Five-Year Target</a:t>
                      </a:r>
                      <a:endParaRPr lang="en-ZA" sz="1400">
                        <a:effectLst/>
                        <a:latin typeface="Arial" panose="020B0604020202020204" pitchFamily="34" charset="0"/>
                        <a:ea typeface="Arial"/>
                        <a:cs typeface="Arial" panose="020B0604020202020204" pitchFamily="34" charset="0"/>
                      </a:endParaRPr>
                    </a:p>
                    <a:p>
                      <a:pPr marL="73025">
                        <a:spcBef>
                          <a:spcPts val="25"/>
                        </a:spcBef>
                        <a:spcAft>
                          <a:spcPts val="0"/>
                        </a:spcAft>
                      </a:pPr>
                      <a:r>
                        <a:rPr lang="en-US" sz="1400" b="1">
                          <a:effectLst/>
                          <a:latin typeface="Arial" panose="020B0604020202020204" pitchFamily="34" charset="0"/>
                          <a:ea typeface="Arial"/>
                          <a:cs typeface="Arial" panose="020B0604020202020204" pitchFamily="34" charset="0"/>
                        </a:rPr>
                        <a:t> </a:t>
                      </a:r>
                      <a:endParaRPr lang="en-ZA" sz="1400">
                        <a:effectLst/>
                        <a:latin typeface="Arial" panose="020B0604020202020204" pitchFamily="34" charset="0"/>
                        <a:ea typeface="Arial"/>
                        <a:cs typeface="Arial" panose="020B0604020202020204" pitchFamily="34" charset="0"/>
                      </a:endParaRPr>
                    </a:p>
                    <a:p>
                      <a:pPr marL="66675">
                        <a:spcAft>
                          <a:spcPts val="0"/>
                        </a:spcAft>
                      </a:pPr>
                      <a:r>
                        <a:rPr lang="en-US" sz="1400" b="1">
                          <a:solidFill>
                            <a:srgbClr val="231F20"/>
                          </a:solidFill>
                          <a:effectLst/>
                          <a:latin typeface="Arial" panose="020B0604020202020204" pitchFamily="34" charset="0"/>
                          <a:ea typeface="Arial"/>
                          <a:cs typeface="Arial" panose="020B0604020202020204" pitchFamily="34" charset="0"/>
                        </a:rPr>
                        <a:t>2025</a:t>
                      </a:r>
                      <a:endParaRPr lang="en-ZA" sz="140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extLst>
                  <a:ext uri="{0D108BD9-81ED-4DB2-BD59-A6C34878D82A}">
                    <a16:rowId xmlns:a16="http://schemas.microsoft.com/office/drawing/2014/main" val="10000"/>
                  </a:ext>
                </a:extLst>
              </a:tr>
              <a:tr h="544508">
                <a:tc rowSpan="3">
                  <a:txBody>
                    <a:bodyPr/>
                    <a:lstStyle/>
                    <a:p>
                      <a:pPr marL="73025">
                        <a:spcAft>
                          <a:spcPts val="0"/>
                        </a:spcAft>
                      </a:pPr>
                      <a:r>
                        <a:rPr lang="en-US" sz="1400" dirty="0">
                          <a:effectLst/>
                          <a:latin typeface="Arial" panose="020B0604020202020204" pitchFamily="34" charset="0"/>
                          <a:ea typeface="Arial"/>
                          <a:cs typeface="Arial" panose="020B0604020202020204" pitchFamily="34" charset="0"/>
                        </a:rPr>
                        <a:t> </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rowSpan="3">
                  <a:txBody>
                    <a:bodyPr/>
                    <a:lstStyle/>
                    <a:p>
                      <a:pPr marL="73025">
                        <a:spcAft>
                          <a:spcPts val="0"/>
                        </a:spcAft>
                      </a:pPr>
                      <a:r>
                        <a:rPr lang="en-US" sz="1400">
                          <a:effectLst/>
                          <a:latin typeface="Arial" panose="020B0604020202020204" pitchFamily="34" charset="0"/>
                          <a:ea typeface="Arial"/>
                          <a:cs typeface="Arial" panose="020B0604020202020204" pitchFamily="34" charset="0"/>
                        </a:rPr>
                        <a:t> </a:t>
                      </a:r>
                      <a:endParaRPr lang="en-ZA" sz="140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7475">
                        <a:lnSpc>
                          <a:spcPct val="135000"/>
                        </a:lnSpc>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Number of news articles published</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4300" algn="ctr">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12</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4775" algn="ctr">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60</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1"/>
                  </a:ext>
                </a:extLst>
              </a:tr>
              <a:tr h="544508">
                <a:tc vMerge="1">
                  <a:txBody>
                    <a:bodyPr/>
                    <a:lstStyle/>
                    <a:p>
                      <a:endParaRPr lang="en-ZA"/>
                    </a:p>
                  </a:txBody>
                  <a:tcPr/>
                </a:tc>
                <a:tc vMerge="1">
                  <a:txBody>
                    <a:bodyPr/>
                    <a:lstStyle/>
                    <a:p>
                      <a:endParaRPr lang="en-ZA"/>
                    </a:p>
                  </a:txBody>
                  <a:tcPr/>
                </a:tc>
                <a:tc>
                  <a:txBody>
                    <a:bodyPr/>
                    <a:lstStyle/>
                    <a:p>
                      <a:pPr marL="117475">
                        <a:lnSpc>
                          <a:spcPct val="135000"/>
                        </a:lnSpc>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Number of internal newsletters produced</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4300" algn="ctr">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9</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4775" algn="ctr">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55</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2"/>
                  </a:ext>
                </a:extLst>
              </a:tr>
              <a:tr h="426716">
                <a:tc vMerge="1">
                  <a:txBody>
                    <a:bodyPr/>
                    <a:lstStyle/>
                    <a:p>
                      <a:endParaRPr lang="en-ZA"/>
                    </a:p>
                  </a:txBody>
                  <a:tcPr/>
                </a:tc>
                <a:tc vMerge="1">
                  <a:txBody>
                    <a:bodyPr/>
                    <a:lstStyle/>
                    <a:p>
                      <a:endParaRPr lang="en-ZA"/>
                    </a:p>
                  </a:txBody>
                  <a:tcPr/>
                </a:tc>
                <a:tc>
                  <a:txBody>
                    <a:bodyPr/>
                    <a:lstStyle/>
                    <a:p>
                      <a:pPr marL="117475">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Number of staff engagements on operation matters</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5725" algn="ctr">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2</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4775" algn="ctr">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20</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3"/>
                  </a:ext>
                </a:extLst>
              </a:tr>
              <a:tr h="929631">
                <a:tc rowSpan="3">
                  <a:txBody>
                    <a:bodyPr/>
                    <a:lstStyle/>
                    <a:p>
                      <a:pPr marL="73025">
                        <a:spcAft>
                          <a:spcPts val="0"/>
                        </a:spcAft>
                      </a:pPr>
                      <a:r>
                        <a:rPr lang="en-ZA" sz="1400" dirty="0">
                          <a:effectLst/>
                          <a:latin typeface="Arial" panose="020B0604020202020204" pitchFamily="34" charset="0"/>
                          <a:ea typeface="Arial"/>
                          <a:cs typeface="Arial" panose="020B0604020202020204" pitchFamily="34" charset="0"/>
                        </a:rPr>
                        <a:t>6.</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rowSpan="3">
                  <a:txBody>
                    <a:bodyPr/>
                    <a:lstStyle/>
                    <a:p>
                      <a:pPr marL="66040">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Strategic Management</a:t>
                      </a:r>
                      <a:r>
                        <a:rPr lang="en-ZA" sz="1400" baseline="0" dirty="0">
                          <a:solidFill>
                            <a:schemeClr val="tx1"/>
                          </a:solidFill>
                          <a:effectLst/>
                          <a:latin typeface="Arial" panose="020B0604020202020204" pitchFamily="34" charset="0"/>
                          <a:ea typeface="Arial"/>
                          <a:cs typeface="Arial" panose="020B0604020202020204" pitchFamily="34" charset="0"/>
                        </a:rPr>
                        <a:t> </a:t>
                      </a:r>
                      <a:r>
                        <a:rPr lang="en-US" sz="1400" dirty="0">
                          <a:solidFill>
                            <a:srgbClr val="231F20"/>
                          </a:solidFill>
                          <a:effectLst/>
                          <a:latin typeface="Arial" panose="020B0604020202020204" pitchFamily="34" charset="0"/>
                          <a:ea typeface="Arial"/>
                          <a:cs typeface="Arial" panose="020B0604020202020204" pitchFamily="34" charset="0"/>
                        </a:rPr>
                        <a:t>processes and procedures</a:t>
                      </a:r>
                      <a:r>
                        <a:rPr lang="en-ZA" sz="1400" baseline="0" dirty="0">
                          <a:solidFill>
                            <a:schemeClr val="tx1"/>
                          </a:solidFill>
                          <a:effectLst/>
                          <a:latin typeface="Arial" panose="020B0604020202020204" pitchFamily="34" charset="0"/>
                          <a:ea typeface="Arial"/>
                          <a:cs typeface="Arial" panose="020B0604020202020204" pitchFamily="34" charset="0"/>
                        </a:rPr>
                        <a:t> </a:t>
                      </a:r>
                      <a:r>
                        <a:rPr lang="en-US" sz="1400" dirty="0">
                          <a:solidFill>
                            <a:srgbClr val="231F20"/>
                          </a:solidFill>
                          <a:effectLst/>
                          <a:latin typeface="Arial" panose="020B0604020202020204" pitchFamily="34" charset="0"/>
                          <a:ea typeface="Arial"/>
                          <a:cs typeface="Arial" panose="020B0604020202020204" pitchFamily="34" charset="0"/>
                        </a:rPr>
                        <a:t>improved to support to PanSALB mandate</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6840">
                        <a:spcBef>
                          <a:spcPts val="25"/>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Strategic Management</a:t>
                      </a:r>
                      <a:endParaRPr lang="en-ZA" sz="1400" dirty="0">
                        <a:effectLst/>
                        <a:latin typeface="Arial" panose="020B0604020202020204" pitchFamily="34" charset="0"/>
                        <a:ea typeface="Arial"/>
                        <a:cs typeface="Arial" panose="020B0604020202020204" pitchFamily="34" charset="0"/>
                      </a:endParaRPr>
                    </a:p>
                    <a:p>
                      <a:pPr marL="116840">
                        <a:spcBef>
                          <a:spcPts val="295"/>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Policy approved by the</a:t>
                      </a:r>
                      <a:endParaRPr lang="en-ZA" sz="1400" dirty="0">
                        <a:effectLst/>
                        <a:latin typeface="Arial" panose="020B0604020202020204" pitchFamily="34" charset="0"/>
                        <a:ea typeface="Arial"/>
                        <a:cs typeface="Arial" panose="020B0604020202020204" pitchFamily="34" charset="0"/>
                      </a:endParaRPr>
                    </a:p>
                    <a:p>
                      <a:pPr marL="116840">
                        <a:spcBef>
                          <a:spcPts val="310"/>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Board</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5090" algn="ctr">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New indicator</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4140" algn="ctr">
                        <a:spcBef>
                          <a:spcPts val="25"/>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Reviewed Strategic</a:t>
                      </a:r>
                      <a:endParaRPr lang="en-ZA" sz="1400" dirty="0">
                        <a:effectLst/>
                        <a:latin typeface="Arial" panose="020B0604020202020204" pitchFamily="34" charset="0"/>
                        <a:ea typeface="Arial"/>
                        <a:cs typeface="Arial" panose="020B0604020202020204" pitchFamily="34" charset="0"/>
                      </a:endParaRPr>
                    </a:p>
                    <a:p>
                      <a:pPr marL="104140" algn="ctr">
                        <a:spcBef>
                          <a:spcPts val="295"/>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Management</a:t>
                      </a:r>
                      <a:endParaRPr lang="en-ZA" sz="1400" dirty="0">
                        <a:effectLst/>
                        <a:latin typeface="Arial" panose="020B0604020202020204" pitchFamily="34" charset="0"/>
                        <a:ea typeface="Arial"/>
                        <a:cs typeface="Arial" panose="020B0604020202020204" pitchFamily="34" charset="0"/>
                      </a:endParaRPr>
                    </a:p>
                    <a:p>
                      <a:pPr marL="104140" algn="ctr">
                        <a:spcBef>
                          <a:spcPts val="310"/>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Policy</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4"/>
                  </a:ext>
                </a:extLst>
              </a:tr>
              <a:tr h="682059">
                <a:tc vMerge="1">
                  <a:txBody>
                    <a:bodyPr/>
                    <a:lstStyle/>
                    <a:p>
                      <a:pPr marL="73025">
                        <a:spcAft>
                          <a:spcPts val="0"/>
                        </a:spcAft>
                      </a:pPr>
                      <a:endParaRPr lang="en-ZA" sz="900" dirty="0">
                        <a:effectLst/>
                        <a:latin typeface="Arial"/>
                        <a:ea typeface="Arial"/>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pPr marL="73025">
                        <a:spcAft>
                          <a:spcPts val="0"/>
                        </a:spcAft>
                      </a:pPr>
                      <a:endParaRPr lang="en-ZA" sz="900">
                        <a:effectLst/>
                        <a:latin typeface="Arial"/>
                        <a:ea typeface="Arial"/>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6840">
                        <a:lnSpc>
                          <a:spcPts val="1300"/>
                        </a:lnSpc>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Strategic Risk Plan</a:t>
                      </a:r>
                      <a:endParaRPr lang="en-ZA" sz="1400" dirty="0">
                        <a:effectLst/>
                        <a:latin typeface="Arial" panose="020B0604020202020204" pitchFamily="34" charset="0"/>
                        <a:ea typeface="Arial"/>
                        <a:cs typeface="Arial" panose="020B0604020202020204" pitchFamily="34" charset="0"/>
                      </a:endParaRPr>
                    </a:p>
                    <a:p>
                      <a:pPr marL="116840">
                        <a:spcBef>
                          <a:spcPts val="31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approved by the Audit and</a:t>
                      </a:r>
                      <a:endParaRPr lang="en-ZA" sz="1400" dirty="0">
                        <a:effectLst/>
                        <a:latin typeface="Arial" panose="020B0604020202020204" pitchFamily="34" charset="0"/>
                        <a:ea typeface="Arial"/>
                        <a:cs typeface="Arial" panose="020B0604020202020204" pitchFamily="34" charset="0"/>
                      </a:endParaRPr>
                    </a:p>
                    <a:p>
                      <a:pPr marL="116840">
                        <a:spcBef>
                          <a:spcPts val="31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Risk Committee</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5090" algn="ctr">
                        <a:lnSpc>
                          <a:spcPts val="1300"/>
                        </a:lnSpc>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New indicator</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4140" algn="ctr">
                        <a:lnSpc>
                          <a:spcPts val="1300"/>
                        </a:lnSpc>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Reviewed Strategic</a:t>
                      </a:r>
                      <a:endParaRPr lang="en-ZA" sz="1400" dirty="0">
                        <a:effectLst/>
                        <a:latin typeface="Arial" panose="020B0604020202020204" pitchFamily="34" charset="0"/>
                        <a:ea typeface="Arial"/>
                        <a:cs typeface="Arial" panose="020B0604020202020204" pitchFamily="34" charset="0"/>
                      </a:endParaRPr>
                    </a:p>
                    <a:p>
                      <a:pPr marL="104140" algn="ctr">
                        <a:spcBef>
                          <a:spcPts val="310"/>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Risk Plan</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5"/>
                  </a:ext>
                </a:extLst>
              </a:tr>
              <a:tr h="1839554">
                <a:tc vMerge="1">
                  <a:txBody>
                    <a:bodyPr/>
                    <a:lstStyle/>
                    <a:p>
                      <a:pPr marL="73025">
                        <a:spcAft>
                          <a:spcPts val="0"/>
                        </a:spcAft>
                      </a:pPr>
                      <a:endParaRPr lang="en-ZA" sz="900" dirty="0">
                        <a:effectLst/>
                        <a:latin typeface="Arial"/>
                        <a:ea typeface="Arial"/>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pPr marL="73025">
                        <a:spcAft>
                          <a:spcPts val="0"/>
                        </a:spcAft>
                      </a:pPr>
                      <a:endParaRPr lang="en-ZA" sz="900" dirty="0">
                        <a:effectLst/>
                        <a:latin typeface="Arial"/>
                        <a:ea typeface="Arial"/>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16840">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Number of approved Risk</a:t>
                      </a:r>
                      <a:endParaRPr lang="en-ZA" sz="1400" dirty="0">
                        <a:effectLst/>
                        <a:latin typeface="Arial" panose="020B0604020202020204" pitchFamily="34" charset="0"/>
                        <a:ea typeface="Arial"/>
                        <a:cs typeface="Arial" panose="020B0604020202020204" pitchFamily="34" charset="0"/>
                      </a:endParaRPr>
                    </a:p>
                    <a:p>
                      <a:pPr marL="116840">
                        <a:spcBef>
                          <a:spcPts val="31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Reports on the</a:t>
                      </a:r>
                      <a:endParaRPr lang="en-ZA" sz="1400" dirty="0">
                        <a:effectLst/>
                        <a:latin typeface="Arial" panose="020B0604020202020204" pitchFamily="34" charset="0"/>
                        <a:ea typeface="Arial"/>
                        <a:cs typeface="Arial" panose="020B0604020202020204" pitchFamily="34" charset="0"/>
                      </a:endParaRPr>
                    </a:p>
                    <a:p>
                      <a:pPr marL="116840">
                        <a:spcBef>
                          <a:spcPts val="31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implementation of the</a:t>
                      </a:r>
                      <a:endParaRPr lang="en-ZA" sz="1400" dirty="0">
                        <a:effectLst/>
                        <a:latin typeface="Arial" panose="020B0604020202020204" pitchFamily="34" charset="0"/>
                        <a:ea typeface="Arial"/>
                        <a:cs typeface="Arial" panose="020B0604020202020204" pitchFamily="34" charset="0"/>
                      </a:endParaRPr>
                    </a:p>
                    <a:p>
                      <a:pPr marL="116840">
                        <a:spcBef>
                          <a:spcPts val="30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Strategic Risk Plan</a:t>
                      </a:r>
                      <a:endParaRPr lang="en-ZA" sz="1400" dirty="0">
                        <a:effectLst/>
                        <a:latin typeface="Arial" panose="020B0604020202020204" pitchFamily="34" charset="0"/>
                        <a:ea typeface="Arial"/>
                        <a:cs typeface="Arial" panose="020B0604020202020204" pitchFamily="34" charset="0"/>
                      </a:endParaRPr>
                    </a:p>
                    <a:p>
                      <a:pPr marL="116840">
                        <a:spcBef>
                          <a:spcPts val="31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approved by the Risk and</a:t>
                      </a:r>
                      <a:endParaRPr lang="en-ZA" sz="1400" dirty="0">
                        <a:effectLst/>
                        <a:latin typeface="Arial" panose="020B0604020202020204" pitchFamily="34" charset="0"/>
                        <a:ea typeface="Arial"/>
                        <a:cs typeface="Arial" panose="020B0604020202020204" pitchFamily="34" charset="0"/>
                      </a:endParaRPr>
                    </a:p>
                    <a:p>
                      <a:pPr marL="116840">
                        <a:spcBef>
                          <a:spcPts val="29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Audit Committee submitted</a:t>
                      </a:r>
                      <a:endParaRPr lang="en-ZA" sz="1400" dirty="0">
                        <a:effectLst/>
                        <a:latin typeface="Arial" panose="020B0604020202020204" pitchFamily="34" charset="0"/>
                        <a:ea typeface="Arial"/>
                        <a:cs typeface="Arial" panose="020B0604020202020204" pitchFamily="34" charset="0"/>
                      </a:endParaRPr>
                    </a:p>
                    <a:p>
                      <a:pPr marL="116205">
                        <a:spcBef>
                          <a:spcPts val="31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to NT and DSAC</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5090" algn="ctr">
                        <a:spcBef>
                          <a:spcPts val="25"/>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4</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4140" algn="ctr">
                        <a:spcBef>
                          <a:spcPts val="25"/>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20</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5343" name="Picture 2">
            <a:extLst>
              <a:ext uri="{FF2B5EF4-FFF2-40B4-BE49-F238E27FC236}">
                <a16:creationId xmlns:a16="http://schemas.microsoft.com/office/drawing/2014/main" id="{DD51AFFE-36CE-46A7-B1E0-7419EED6E8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47625"/>
            <a:ext cx="21097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44" name="Slide Number Placeholder 2">
            <a:extLst>
              <a:ext uri="{FF2B5EF4-FFF2-40B4-BE49-F238E27FC236}">
                <a16:creationId xmlns:a16="http://schemas.microsoft.com/office/drawing/2014/main" id="{AEC819ED-E385-477F-BCF7-1A84705AA3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84034FB-4C9B-4D1D-B9C9-070EE7DA167E}" type="slidenum">
              <a:rPr lang="en-US" altLang="en-US" sz="1200" smtClean="0">
                <a:solidFill>
                  <a:srgbClr val="898989"/>
                </a:solidFill>
                <a:latin typeface="Arial" panose="020B0604020202020204" pitchFamily="34" charset="0"/>
              </a:rPr>
              <a:pPr>
                <a:spcBef>
                  <a:spcPct val="0"/>
                </a:spcBef>
                <a:buFontTx/>
                <a:buNone/>
              </a:pPr>
              <a:t>50</a:t>
            </a:fld>
            <a:endParaRPr lang="en-US" altLang="en-US" sz="1200">
              <a:solidFill>
                <a:srgbClr val="898989"/>
              </a:solidFill>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20A45BD-ACF9-4160-843A-39F29F6B5DCD}"/>
              </a:ext>
            </a:extLst>
          </p:cNvPr>
          <p:cNvSpPr>
            <a:spLocks noGrp="1"/>
          </p:cNvSpPr>
          <p:nvPr>
            <p:ph type="title"/>
          </p:nvPr>
        </p:nvSpPr>
        <p:spPr>
          <a:xfrm>
            <a:off x="425450" y="0"/>
            <a:ext cx="4968875" cy="755650"/>
          </a:xfrm>
        </p:spPr>
        <p:txBody>
          <a:bodyPr/>
          <a:lstStyle/>
          <a:p>
            <a:pPr algn="l"/>
            <a:r>
              <a:rPr lang="en-US" altLang="en-US" sz="3600" b="1">
                <a:solidFill>
                  <a:srgbClr val="FBAB18"/>
                </a:solidFill>
                <a:latin typeface="Arial" panose="020B0604020202020204" pitchFamily="34" charset="0"/>
                <a:ea typeface="ＭＳ Ｐゴシック" panose="020B0600070205080204" pitchFamily="34" charset="-128"/>
              </a:rPr>
              <a:t>Administration cont.</a:t>
            </a:r>
          </a:p>
        </p:txBody>
      </p:sp>
      <p:pic>
        <p:nvPicPr>
          <p:cNvPr id="56323" name="Picture 5">
            <a:extLst>
              <a:ext uri="{FF2B5EF4-FFF2-40B4-BE49-F238E27FC236}">
                <a16:creationId xmlns:a16="http://schemas.microsoft.com/office/drawing/2014/main" id="{190652AE-97B9-467A-A38A-D500FF23E7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1">
            <a:extLst>
              <a:ext uri="{FF2B5EF4-FFF2-40B4-BE49-F238E27FC236}">
                <a16:creationId xmlns:a16="http://schemas.microsoft.com/office/drawing/2014/main" id="{41F700B7-FD97-418D-9464-1992AD68A303}"/>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19E0C18F-4D0F-41F8-ACCC-8358D35045DA}"/>
              </a:ext>
            </a:extLst>
          </p:cNvPr>
          <p:cNvGraphicFramePr>
            <a:graphicFrameLocks noGrp="1"/>
          </p:cNvGraphicFramePr>
          <p:nvPr/>
        </p:nvGraphicFramePr>
        <p:xfrm>
          <a:off x="401638" y="981075"/>
          <a:ext cx="8439149" cy="5340351"/>
        </p:xfrm>
        <a:graphic>
          <a:graphicData uri="http://schemas.openxmlformats.org/drawingml/2006/table">
            <a:tbl>
              <a:tblPr firstRow="1" firstCol="1" lastRow="1" lastCol="1" bandRow="1" bandCol="1"/>
              <a:tblGrid>
                <a:gridCol w="450172">
                  <a:extLst>
                    <a:ext uri="{9D8B030D-6E8A-4147-A177-3AD203B41FA5}">
                      <a16:colId xmlns:a16="http://schemas.microsoft.com/office/drawing/2014/main" val="20000"/>
                    </a:ext>
                  </a:extLst>
                </a:gridCol>
                <a:gridCol w="1487942">
                  <a:extLst>
                    <a:ext uri="{9D8B030D-6E8A-4147-A177-3AD203B41FA5}">
                      <a16:colId xmlns:a16="http://schemas.microsoft.com/office/drawing/2014/main" val="20001"/>
                    </a:ext>
                  </a:extLst>
                </a:gridCol>
                <a:gridCol w="3197883">
                  <a:extLst>
                    <a:ext uri="{9D8B030D-6E8A-4147-A177-3AD203B41FA5}">
                      <a16:colId xmlns:a16="http://schemas.microsoft.com/office/drawing/2014/main" val="20002"/>
                    </a:ext>
                  </a:extLst>
                </a:gridCol>
                <a:gridCol w="1742891">
                  <a:extLst>
                    <a:ext uri="{9D8B030D-6E8A-4147-A177-3AD203B41FA5}">
                      <a16:colId xmlns:a16="http://schemas.microsoft.com/office/drawing/2014/main" val="20003"/>
                    </a:ext>
                  </a:extLst>
                </a:gridCol>
                <a:gridCol w="1560261">
                  <a:extLst>
                    <a:ext uri="{9D8B030D-6E8A-4147-A177-3AD203B41FA5}">
                      <a16:colId xmlns:a16="http://schemas.microsoft.com/office/drawing/2014/main" val="20004"/>
                    </a:ext>
                  </a:extLst>
                </a:gridCol>
              </a:tblGrid>
              <a:tr h="616416">
                <a:tc>
                  <a:txBody>
                    <a:bodyPr/>
                    <a:lstStyle/>
                    <a:p>
                      <a:pPr marL="85090">
                        <a:lnSpc>
                          <a:spcPct val="150000"/>
                        </a:lnSpc>
                        <a:spcBef>
                          <a:spcPts val="0"/>
                        </a:spcBef>
                        <a:spcAft>
                          <a:spcPts val="0"/>
                        </a:spcAft>
                      </a:pPr>
                      <a:r>
                        <a:rPr lang="en-US" sz="1400" b="1" dirty="0">
                          <a:solidFill>
                            <a:srgbClr val="231F20"/>
                          </a:solidFill>
                          <a:effectLst/>
                          <a:latin typeface="Arial" panose="020B0604020202020204" pitchFamily="34" charset="0"/>
                          <a:ea typeface="Arial"/>
                          <a:cs typeface="Arial" panose="020B0604020202020204" pitchFamily="34" charset="0"/>
                        </a:rPr>
                        <a:t>No.</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110490">
                        <a:lnSpc>
                          <a:spcPct val="150000"/>
                        </a:lnSpc>
                        <a:spcBef>
                          <a:spcPts val="0"/>
                        </a:spcBef>
                        <a:spcAft>
                          <a:spcPts val="0"/>
                        </a:spcAft>
                      </a:pPr>
                      <a:r>
                        <a:rPr lang="en-US" sz="1400" b="1" dirty="0">
                          <a:solidFill>
                            <a:srgbClr val="231F20"/>
                          </a:solidFill>
                          <a:effectLst/>
                          <a:latin typeface="Arial" panose="020B0604020202020204" pitchFamily="34" charset="0"/>
                          <a:ea typeface="Arial"/>
                          <a:cs typeface="Arial" panose="020B0604020202020204" pitchFamily="34" charset="0"/>
                        </a:rPr>
                        <a:t>Outcome</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65405">
                        <a:lnSpc>
                          <a:spcPct val="150000"/>
                        </a:lnSpc>
                        <a:spcBef>
                          <a:spcPts val="0"/>
                        </a:spcBef>
                        <a:spcAft>
                          <a:spcPts val="0"/>
                        </a:spcAft>
                      </a:pPr>
                      <a:r>
                        <a:rPr lang="en-US" sz="1400" b="1" dirty="0">
                          <a:solidFill>
                            <a:srgbClr val="231F20"/>
                          </a:solidFill>
                          <a:effectLst/>
                          <a:latin typeface="Arial" panose="020B0604020202020204" pitchFamily="34" charset="0"/>
                          <a:ea typeface="Arial"/>
                          <a:cs typeface="Arial" panose="020B0604020202020204" pitchFamily="34" charset="0"/>
                        </a:rPr>
                        <a:t>Outcome Indicator</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420370">
                        <a:lnSpc>
                          <a:spcPct val="150000"/>
                        </a:lnSpc>
                        <a:spcBef>
                          <a:spcPts val="0"/>
                        </a:spcBef>
                        <a:spcAft>
                          <a:spcPts val="0"/>
                        </a:spcAft>
                      </a:pPr>
                      <a:r>
                        <a:rPr lang="en-US" sz="1400" b="1" dirty="0">
                          <a:solidFill>
                            <a:srgbClr val="231F20"/>
                          </a:solidFill>
                          <a:effectLst/>
                          <a:latin typeface="Arial" panose="020B0604020202020204" pitchFamily="34" charset="0"/>
                          <a:ea typeface="Arial"/>
                          <a:cs typeface="Arial" panose="020B0604020202020204" pitchFamily="34" charset="0"/>
                        </a:rPr>
                        <a:t>Baseline</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tc>
                  <a:txBody>
                    <a:bodyPr/>
                    <a:lstStyle/>
                    <a:p>
                      <a:pPr marL="64135">
                        <a:lnSpc>
                          <a:spcPct val="150000"/>
                        </a:lnSpc>
                        <a:spcBef>
                          <a:spcPts val="0"/>
                        </a:spcBef>
                        <a:spcAft>
                          <a:spcPts val="0"/>
                        </a:spcAft>
                      </a:pPr>
                      <a:r>
                        <a:rPr lang="en-US" sz="1400" b="1" dirty="0">
                          <a:solidFill>
                            <a:srgbClr val="231F20"/>
                          </a:solidFill>
                          <a:effectLst/>
                          <a:latin typeface="Arial" panose="020B0604020202020204" pitchFamily="34" charset="0"/>
                          <a:ea typeface="Arial"/>
                          <a:cs typeface="Arial" panose="020B0604020202020204" pitchFamily="34" charset="0"/>
                        </a:rPr>
                        <a:t>Five-Year Target</a:t>
                      </a:r>
                      <a:endParaRPr lang="en-ZA" sz="1400" dirty="0">
                        <a:effectLst/>
                        <a:latin typeface="Arial" panose="020B0604020202020204" pitchFamily="34" charset="0"/>
                        <a:ea typeface="Arial"/>
                        <a:cs typeface="Arial" panose="020B0604020202020204" pitchFamily="34" charset="0"/>
                      </a:endParaRPr>
                    </a:p>
                    <a:p>
                      <a:pPr marL="73025">
                        <a:lnSpc>
                          <a:spcPct val="150000"/>
                        </a:lnSpc>
                        <a:spcBef>
                          <a:spcPts val="0"/>
                        </a:spcBef>
                        <a:spcAft>
                          <a:spcPts val="0"/>
                        </a:spcAft>
                      </a:pPr>
                      <a:r>
                        <a:rPr lang="en-US" sz="1400" b="1" dirty="0">
                          <a:effectLst/>
                          <a:latin typeface="Arial" panose="020B0604020202020204" pitchFamily="34" charset="0"/>
                          <a:ea typeface="Arial"/>
                          <a:cs typeface="Arial" panose="020B0604020202020204" pitchFamily="34" charset="0"/>
                        </a:rPr>
                        <a:t> </a:t>
                      </a:r>
                      <a:r>
                        <a:rPr lang="en-US" sz="1400" b="1" dirty="0">
                          <a:solidFill>
                            <a:srgbClr val="231F20"/>
                          </a:solidFill>
                          <a:effectLst/>
                          <a:latin typeface="Arial" panose="020B0604020202020204" pitchFamily="34" charset="0"/>
                          <a:ea typeface="Arial"/>
                          <a:cs typeface="Arial" panose="020B0604020202020204" pitchFamily="34" charset="0"/>
                        </a:rPr>
                        <a:t>2025</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BAB2C"/>
                    </a:solidFill>
                  </a:tcPr>
                </a:tc>
                <a:extLst>
                  <a:ext uri="{0D108BD9-81ED-4DB2-BD59-A6C34878D82A}">
                    <a16:rowId xmlns:a16="http://schemas.microsoft.com/office/drawing/2014/main" val="10000"/>
                  </a:ext>
                </a:extLst>
              </a:tr>
              <a:tr h="1273439">
                <a:tc rowSpan="4">
                  <a:txBody>
                    <a:bodyPr/>
                    <a:lstStyle/>
                    <a:p>
                      <a:pPr marL="73025">
                        <a:lnSpc>
                          <a:spcPct val="150000"/>
                        </a:lnSpc>
                        <a:spcBef>
                          <a:spcPts val="0"/>
                        </a:spcBef>
                        <a:spcAft>
                          <a:spcPts val="0"/>
                        </a:spcAft>
                      </a:pPr>
                      <a:r>
                        <a:rPr lang="en-US" sz="1400">
                          <a:effectLst/>
                          <a:latin typeface="Arial" panose="020B0604020202020204" pitchFamily="34" charset="0"/>
                          <a:ea typeface="Arial"/>
                          <a:cs typeface="Arial" panose="020B0604020202020204" pitchFamily="34" charset="0"/>
                        </a:rPr>
                        <a:t> </a:t>
                      </a:r>
                      <a:endParaRPr lang="en-ZA" sz="140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rowSpan="4">
                  <a:txBody>
                    <a:bodyPr/>
                    <a:lstStyle/>
                    <a:p>
                      <a:pPr marL="6604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Arial" panose="020B0604020202020204" pitchFamily="34" charset="0"/>
                          <a:ea typeface="Arial"/>
                          <a:cs typeface="Arial" panose="020B0604020202020204" pitchFamily="34" charset="0"/>
                        </a:rPr>
                        <a:t>Strategic Management</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 </a:t>
                      </a:r>
                      <a:r>
                        <a:rPr kumimoji="0" lang="en-US" sz="1400" b="0" i="0" u="none" strike="noStrike" kern="1200" cap="none" spc="0" normalizeH="0" baseline="0" noProof="0" dirty="0">
                          <a:ln>
                            <a:noFill/>
                          </a:ln>
                          <a:solidFill>
                            <a:srgbClr val="231F20"/>
                          </a:solidFill>
                          <a:effectLst/>
                          <a:uLnTx/>
                          <a:uFillTx/>
                          <a:latin typeface="Arial" panose="020B0604020202020204" pitchFamily="34" charset="0"/>
                          <a:ea typeface="Arial"/>
                          <a:cs typeface="Arial" panose="020B0604020202020204" pitchFamily="34" charset="0"/>
                        </a:rPr>
                        <a:t>processes and procedures</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rPr>
                        <a:t> </a:t>
                      </a:r>
                      <a:r>
                        <a:rPr kumimoji="0" lang="en-US" sz="1400" b="0" i="0" u="none" strike="noStrike" kern="1200" cap="none" spc="0" normalizeH="0" baseline="0" noProof="0" dirty="0">
                          <a:ln>
                            <a:noFill/>
                          </a:ln>
                          <a:solidFill>
                            <a:srgbClr val="231F20"/>
                          </a:solidFill>
                          <a:effectLst/>
                          <a:uLnTx/>
                          <a:uFillTx/>
                          <a:latin typeface="Arial" panose="020B0604020202020204" pitchFamily="34" charset="0"/>
                          <a:ea typeface="Arial"/>
                          <a:cs typeface="Arial" panose="020B0604020202020204" pitchFamily="34" charset="0"/>
                        </a:rPr>
                        <a:t>improved to support to PanSALB mandate</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endParaRPr>
                    </a:p>
                    <a:p>
                      <a:pPr marL="73025">
                        <a:lnSpc>
                          <a:spcPct val="150000"/>
                        </a:lnSpc>
                        <a:spcBef>
                          <a:spcPts val="0"/>
                        </a:spcBef>
                        <a:spcAft>
                          <a:spcPts val="0"/>
                        </a:spcAft>
                      </a:pP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Approved Annual Performance Plan as</a:t>
                      </a:r>
                      <a:endParaRPr lang="en-ZA" sz="1400" dirty="0">
                        <a:effectLst/>
                        <a:latin typeface="Arial" panose="020B0604020202020204" pitchFamily="34" charset="0"/>
                        <a:ea typeface="Arial"/>
                        <a:cs typeface="Arial" panose="020B0604020202020204" pitchFamily="34" charset="0"/>
                      </a:endParaRPr>
                    </a:p>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required by the prescripts</a:t>
                      </a:r>
                      <a:endParaRPr lang="en-ZA" sz="1400" dirty="0">
                        <a:effectLst/>
                        <a:latin typeface="Arial" panose="020B0604020202020204" pitchFamily="34" charset="0"/>
                        <a:ea typeface="Arial"/>
                        <a:cs typeface="Arial" panose="020B0604020202020204" pitchFamily="34" charset="0"/>
                      </a:endParaRPr>
                    </a:p>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submitted to NT, DSAC and</a:t>
                      </a:r>
                      <a:endParaRPr lang="en-ZA" sz="1400" dirty="0">
                        <a:effectLst/>
                        <a:latin typeface="Arial" panose="020B0604020202020204" pitchFamily="34" charset="0"/>
                        <a:ea typeface="Arial"/>
                        <a:cs typeface="Arial" panose="020B0604020202020204" pitchFamily="34" charset="0"/>
                      </a:endParaRPr>
                    </a:p>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DPME</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3025" algn="ctr">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2</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2235" algn="ctr">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Approved Annual Performance Plan</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1"/>
                  </a:ext>
                </a:extLst>
              </a:tr>
              <a:tr h="1560639">
                <a:tc vMerge="1">
                  <a:txBody>
                    <a:bodyPr/>
                    <a:lstStyle/>
                    <a:p>
                      <a:endParaRPr lang="en-ZA"/>
                    </a:p>
                  </a:txBody>
                  <a:tcPr/>
                </a:tc>
                <a:tc vMerge="1">
                  <a:txBody>
                    <a:bodyPr/>
                    <a:lstStyle/>
                    <a:p>
                      <a:endParaRPr lang="en-ZA"/>
                    </a:p>
                  </a:txBody>
                  <a:tcPr/>
                </a:tc>
                <a:tc>
                  <a:txBody>
                    <a:bodyPr/>
                    <a:lstStyle/>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Number of approved</a:t>
                      </a:r>
                      <a:endParaRPr lang="en-ZA" sz="1400" dirty="0">
                        <a:effectLst/>
                        <a:latin typeface="Arial" panose="020B0604020202020204" pitchFamily="34" charset="0"/>
                        <a:ea typeface="Arial"/>
                        <a:cs typeface="Arial" panose="020B0604020202020204" pitchFamily="34" charset="0"/>
                      </a:endParaRPr>
                    </a:p>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quarterly performance</a:t>
                      </a:r>
                      <a:endParaRPr lang="en-ZA" sz="1400" dirty="0">
                        <a:effectLst/>
                        <a:latin typeface="Arial" panose="020B0604020202020204" pitchFamily="34" charset="0"/>
                        <a:ea typeface="Arial"/>
                        <a:cs typeface="Arial" panose="020B0604020202020204" pitchFamily="34" charset="0"/>
                      </a:endParaRPr>
                    </a:p>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reports on the implementation of the APP submitted to NT, DSAC and DPME</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3820" algn="ctr">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4</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2235" algn="ctr">
                        <a:lnSpc>
                          <a:spcPct val="150000"/>
                        </a:lnSpc>
                        <a:spcBef>
                          <a:spcPts val="0"/>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20</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2"/>
                  </a:ext>
                </a:extLst>
              </a:tr>
              <a:tr h="944928">
                <a:tc vMerge="1">
                  <a:txBody>
                    <a:bodyPr/>
                    <a:lstStyle/>
                    <a:p>
                      <a:endParaRPr lang="en-ZA"/>
                    </a:p>
                  </a:txBody>
                  <a:tcPr/>
                </a:tc>
                <a:tc vMerge="1">
                  <a:txBody>
                    <a:bodyPr/>
                    <a:lstStyle/>
                    <a:p>
                      <a:endParaRPr lang="en-ZA"/>
                    </a:p>
                  </a:txBody>
                  <a:tcPr/>
                </a:tc>
                <a:tc>
                  <a:txBody>
                    <a:bodyPr/>
                    <a:lstStyle/>
                    <a:p>
                      <a:pPr marL="68580">
                        <a:lnSpc>
                          <a:spcPct val="150000"/>
                        </a:lnSpc>
                        <a:spcBef>
                          <a:spcPts val="0"/>
                        </a:spcBef>
                        <a:spcAft>
                          <a:spcPts val="0"/>
                        </a:spcAft>
                      </a:pPr>
                      <a:r>
                        <a:rPr lang="en-US" sz="1400">
                          <a:solidFill>
                            <a:srgbClr val="231F20"/>
                          </a:solidFill>
                          <a:effectLst/>
                          <a:latin typeface="Arial" panose="020B0604020202020204" pitchFamily="34" charset="0"/>
                          <a:ea typeface="Arial"/>
                          <a:cs typeface="Arial" panose="020B0604020202020204" pitchFamily="34" charset="0"/>
                        </a:rPr>
                        <a:t>Approved Annual Report</a:t>
                      </a:r>
                      <a:endParaRPr lang="en-ZA" sz="1400">
                        <a:effectLst/>
                        <a:latin typeface="Arial" panose="020B0604020202020204" pitchFamily="34" charset="0"/>
                        <a:ea typeface="Arial"/>
                        <a:cs typeface="Arial" panose="020B0604020202020204" pitchFamily="34" charset="0"/>
                      </a:endParaRPr>
                    </a:p>
                    <a:p>
                      <a:pPr marL="68580">
                        <a:lnSpc>
                          <a:spcPct val="150000"/>
                        </a:lnSpc>
                        <a:spcBef>
                          <a:spcPts val="0"/>
                        </a:spcBef>
                        <a:spcAft>
                          <a:spcPts val="0"/>
                        </a:spcAft>
                      </a:pPr>
                      <a:r>
                        <a:rPr lang="en-US" sz="1400">
                          <a:solidFill>
                            <a:srgbClr val="231F20"/>
                          </a:solidFill>
                          <a:effectLst/>
                          <a:latin typeface="Arial" panose="020B0604020202020204" pitchFamily="34" charset="0"/>
                          <a:ea typeface="Arial"/>
                          <a:cs typeface="Arial" panose="020B0604020202020204" pitchFamily="34" charset="0"/>
                        </a:rPr>
                        <a:t>submitted to NT, DSAC and</a:t>
                      </a:r>
                      <a:endParaRPr lang="en-ZA" sz="1400">
                        <a:effectLst/>
                        <a:latin typeface="Arial" panose="020B0604020202020204" pitchFamily="34" charset="0"/>
                        <a:ea typeface="Arial"/>
                        <a:cs typeface="Arial" panose="020B0604020202020204" pitchFamily="34" charset="0"/>
                      </a:endParaRPr>
                    </a:p>
                    <a:p>
                      <a:pPr marL="68580">
                        <a:lnSpc>
                          <a:spcPct val="150000"/>
                        </a:lnSpc>
                        <a:spcBef>
                          <a:spcPts val="0"/>
                        </a:spcBef>
                        <a:spcAft>
                          <a:spcPts val="0"/>
                        </a:spcAft>
                      </a:pPr>
                      <a:r>
                        <a:rPr lang="en-US" sz="1400">
                          <a:solidFill>
                            <a:srgbClr val="231F20"/>
                          </a:solidFill>
                          <a:effectLst/>
                          <a:latin typeface="Arial" panose="020B0604020202020204" pitchFamily="34" charset="0"/>
                          <a:ea typeface="Arial"/>
                          <a:cs typeface="Arial" panose="020B0604020202020204" pitchFamily="34" charset="0"/>
                        </a:rPr>
                        <a:t>AGSA</a:t>
                      </a:r>
                      <a:endParaRPr lang="en-ZA" sz="140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3820" algn="ctr">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1</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2235" algn="ctr">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Approved Annual</a:t>
                      </a:r>
                      <a:endParaRPr lang="en-ZA" sz="1400" dirty="0">
                        <a:effectLst/>
                        <a:latin typeface="Arial" panose="020B0604020202020204" pitchFamily="34" charset="0"/>
                        <a:ea typeface="Arial"/>
                        <a:cs typeface="Arial" panose="020B0604020202020204" pitchFamily="34" charset="0"/>
                      </a:endParaRPr>
                    </a:p>
                    <a:p>
                      <a:pPr marL="102235" algn="ctr">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Report</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3"/>
                  </a:ext>
                </a:extLst>
              </a:tr>
              <a:tr h="944928">
                <a:tc vMerge="1">
                  <a:txBody>
                    <a:bodyPr/>
                    <a:lstStyle/>
                    <a:p>
                      <a:endParaRPr lang="en-ZA"/>
                    </a:p>
                  </a:txBody>
                  <a:tcPr/>
                </a:tc>
                <a:tc vMerge="1">
                  <a:txBody>
                    <a:bodyPr/>
                    <a:lstStyle/>
                    <a:p>
                      <a:endParaRPr lang="en-ZA"/>
                    </a:p>
                  </a:txBody>
                  <a:tcPr/>
                </a:tc>
                <a:tc>
                  <a:txBody>
                    <a:bodyPr/>
                    <a:lstStyle/>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Number of workshops on</a:t>
                      </a:r>
                      <a:endParaRPr lang="en-ZA" sz="1400" dirty="0">
                        <a:effectLst/>
                        <a:latin typeface="Arial" panose="020B0604020202020204" pitchFamily="34" charset="0"/>
                        <a:ea typeface="Arial"/>
                        <a:cs typeface="Arial" panose="020B0604020202020204" pitchFamily="34" charset="0"/>
                      </a:endParaRPr>
                    </a:p>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strategic management</a:t>
                      </a:r>
                      <a:endParaRPr lang="en-ZA" sz="1400" dirty="0">
                        <a:effectLst/>
                        <a:latin typeface="Arial" panose="020B0604020202020204" pitchFamily="34" charset="0"/>
                        <a:ea typeface="Arial"/>
                        <a:cs typeface="Arial" panose="020B0604020202020204" pitchFamily="34" charset="0"/>
                      </a:endParaRPr>
                    </a:p>
                    <a:p>
                      <a:pPr marL="68580">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processes and procedures</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83820" algn="ctr">
                        <a:lnSpc>
                          <a:spcPct val="150000"/>
                        </a:lnSpc>
                        <a:spcBef>
                          <a:spcPts val="0"/>
                        </a:spcBef>
                        <a:spcAft>
                          <a:spcPts val="0"/>
                        </a:spcAft>
                      </a:pPr>
                      <a:r>
                        <a:rPr lang="en-US" sz="1400" dirty="0">
                          <a:solidFill>
                            <a:srgbClr val="231F20"/>
                          </a:solidFill>
                          <a:effectLst/>
                          <a:latin typeface="Arial" panose="020B0604020202020204" pitchFamily="34" charset="0"/>
                          <a:ea typeface="Arial"/>
                          <a:cs typeface="Arial" panose="020B0604020202020204" pitchFamily="34" charset="0"/>
                        </a:rPr>
                        <a:t>0</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02235" algn="ctr">
                        <a:lnSpc>
                          <a:spcPct val="150000"/>
                        </a:lnSpc>
                        <a:spcBef>
                          <a:spcPts val="0"/>
                        </a:spcBef>
                        <a:spcAft>
                          <a:spcPts val="0"/>
                        </a:spcAft>
                      </a:pPr>
                      <a:r>
                        <a:rPr lang="en-US" sz="1400" dirty="0">
                          <a:solidFill>
                            <a:srgbClr val="211E1F"/>
                          </a:solidFill>
                          <a:effectLst/>
                          <a:latin typeface="Arial" panose="020B0604020202020204" pitchFamily="34" charset="0"/>
                          <a:ea typeface="Arial"/>
                          <a:cs typeface="Arial" panose="020B0604020202020204" pitchFamily="34" charset="0"/>
                        </a:rPr>
                        <a:t>10</a:t>
                      </a:r>
                      <a:endParaRPr lang="en-ZA" sz="1400" dirty="0">
                        <a:effectLst/>
                        <a:latin typeface="Arial" panose="020B0604020202020204" pitchFamily="34" charset="0"/>
                        <a:ea typeface="Arial"/>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56357" name="Picture 2">
            <a:extLst>
              <a:ext uri="{FF2B5EF4-FFF2-40B4-BE49-F238E27FC236}">
                <a16:creationId xmlns:a16="http://schemas.microsoft.com/office/drawing/2014/main" id="{D8519E7B-7A5E-4BC0-A520-AF75F8E70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1325" y="-20638"/>
            <a:ext cx="21097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58" name="Slide Number Placeholder 2">
            <a:extLst>
              <a:ext uri="{FF2B5EF4-FFF2-40B4-BE49-F238E27FC236}">
                <a16:creationId xmlns:a16="http://schemas.microsoft.com/office/drawing/2014/main" id="{93ADB8D5-32CE-437A-B127-3A7F30B698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35F80A2-2799-42DB-830B-22351E447026}" type="slidenum">
              <a:rPr lang="en-US" altLang="en-US" sz="1200" smtClean="0">
                <a:solidFill>
                  <a:srgbClr val="898989"/>
                </a:solidFill>
                <a:latin typeface="Arial" panose="020B0604020202020204" pitchFamily="34" charset="0"/>
              </a:rPr>
              <a:pPr>
                <a:spcBef>
                  <a:spcPct val="0"/>
                </a:spcBef>
                <a:buFontTx/>
                <a:buNone/>
              </a:pPr>
              <a:t>51</a:t>
            </a:fld>
            <a:endParaRPr lang="en-US" altLang="en-US" sz="1200">
              <a:solidFill>
                <a:srgbClr val="898989"/>
              </a:solidFill>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736F51F-5349-4DB8-9AAF-90F579B97F8E}"/>
              </a:ext>
            </a:extLst>
          </p:cNvPr>
          <p:cNvSpPr>
            <a:spLocks noGrp="1"/>
          </p:cNvSpPr>
          <p:nvPr>
            <p:ph type="title"/>
          </p:nvPr>
        </p:nvSpPr>
        <p:spPr>
          <a:xfrm>
            <a:off x="107950" y="260350"/>
            <a:ext cx="6551613" cy="828675"/>
          </a:xfrm>
        </p:spPr>
        <p:txBody>
          <a:bodyPr/>
          <a:lstStyle/>
          <a:p>
            <a:pPr lvl="2" algn="l">
              <a:defRPr/>
            </a:pPr>
            <a:br>
              <a:rPr lang="en-US" sz="2000" b="1" dirty="0"/>
            </a:br>
            <a:br>
              <a:rPr lang="en-US" sz="2000" b="1" dirty="0"/>
            </a:br>
            <a:br>
              <a:rPr lang="en-US" sz="2000" b="1" dirty="0"/>
            </a:br>
            <a:br>
              <a:rPr lang="en-US" sz="2000" b="1" dirty="0"/>
            </a:br>
            <a:br>
              <a:rPr lang="en-US" sz="2000" b="1" dirty="0"/>
            </a:br>
            <a:r>
              <a:rPr lang="en-US" sz="3000" b="1" kern="1200" dirty="0">
                <a:solidFill>
                  <a:srgbClr val="FBAB18"/>
                </a:solidFill>
                <a:latin typeface="Arial" pitchFamily="34" charset="0"/>
                <a:ea typeface="ＭＳ Ｐゴシック" pitchFamily="34" charset="-128"/>
                <a:cs typeface="Arial" panose="020B0604020202020204" pitchFamily="34" charset="0"/>
              </a:rPr>
              <a:t>Business Development </a:t>
            </a:r>
            <a:r>
              <a:rPr lang="en-US" sz="1800" b="1" kern="1200" dirty="0">
                <a:solidFill>
                  <a:srgbClr val="FBAB18"/>
                </a:solidFill>
                <a:latin typeface="Arial" pitchFamily="34" charset="0"/>
                <a:ea typeface="ＭＳ Ｐゴシック" pitchFamily="34" charset="-128"/>
                <a:cs typeface="Arial" panose="020B0604020202020204" pitchFamily="34" charset="0"/>
              </a:rPr>
              <a:t>(Language Development, Use and Equitability)</a:t>
            </a:r>
            <a:br>
              <a:rPr lang="en-ZA" sz="4000" dirty="0">
                <a:latin typeface="Arial" panose="020B0604020202020204" pitchFamily="34" charset="0"/>
                <a:cs typeface="Arial" panose="020B0604020202020204" pitchFamily="34" charset="0"/>
              </a:rPr>
            </a:br>
            <a:endParaRPr lang="en-US" altLang="en-US" sz="9600" b="1" dirty="0">
              <a:solidFill>
                <a:srgbClr val="FBAB18"/>
              </a:solidFill>
              <a:latin typeface="Arial" pitchFamily="34" charset="0"/>
              <a:ea typeface="ＭＳ Ｐゴシック" pitchFamily="34" charset="-128"/>
              <a:cs typeface="Arial" panose="020B0604020202020204" pitchFamily="34" charset="0"/>
            </a:endParaRPr>
          </a:p>
        </p:txBody>
      </p:sp>
      <p:pic>
        <p:nvPicPr>
          <p:cNvPr id="57347" name="Picture 5">
            <a:extLst>
              <a:ext uri="{FF2B5EF4-FFF2-40B4-BE49-F238E27FC236}">
                <a16:creationId xmlns:a16="http://schemas.microsoft.com/office/drawing/2014/main" id="{54011D30-6B42-4B62-9219-5402EA2692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1">
            <a:extLst>
              <a:ext uri="{FF2B5EF4-FFF2-40B4-BE49-F238E27FC236}">
                <a16:creationId xmlns:a16="http://schemas.microsoft.com/office/drawing/2014/main" id="{70B04F84-8F7B-4D81-96BC-9704E042263A}"/>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CB4142A3-5FAB-4C8F-B792-55622445EB9E}"/>
              </a:ext>
            </a:extLst>
          </p:cNvPr>
          <p:cNvGraphicFramePr>
            <a:graphicFrameLocks noGrp="1"/>
          </p:cNvGraphicFramePr>
          <p:nvPr/>
        </p:nvGraphicFramePr>
        <p:xfrm>
          <a:off x="376238" y="1196975"/>
          <a:ext cx="8443913" cy="4897459"/>
        </p:xfrm>
        <a:graphic>
          <a:graphicData uri="http://schemas.openxmlformats.org/drawingml/2006/table">
            <a:tbl>
              <a:tblPr/>
              <a:tblGrid>
                <a:gridCol w="403993">
                  <a:extLst>
                    <a:ext uri="{9D8B030D-6E8A-4147-A177-3AD203B41FA5}">
                      <a16:colId xmlns:a16="http://schemas.microsoft.com/office/drawing/2014/main" val="20000"/>
                    </a:ext>
                  </a:extLst>
                </a:gridCol>
                <a:gridCol w="1271490">
                  <a:extLst>
                    <a:ext uri="{9D8B030D-6E8A-4147-A177-3AD203B41FA5}">
                      <a16:colId xmlns:a16="http://schemas.microsoft.com/office/drawing/2014/main" val="20001"/>
                    </a:ext>
                  </a:extLst>
                </a:gridCol>
                <a:gridCol w="3769627">
                  <a:extLst>
                    <a:ext uri="{9D8B030D-6E8A-4147-A177-3AD203B41FA5}">
                      <a16:colId xmlns:a16="http://schemas.microsoft.com/office/drawing/2014/main" val="20002"/>
                    </a:ext>
                  </a:extLst>
                </a:gridCol>
                <a:gridCol w="1379641">
                  <a:extLst>
                    <a:ext uri="{9D8B030D-6E8A-4147-A177-3AD203B41FA5}">
                      <a16:colId xmlns:a16="http://schemas.microsoft.com/office/drawing/2014/main" val="20003"/>
                    </a:ext>
                  </a:extLst>
                </a:gridCol>
                <a:gridCol w="1619162">
                  <a:extLst>
                    <a:ext uri="{9D8B030D-6E8A-4147-A177-3AD203B41FA5}">
                      <a16:colId xmlns:a16="http://schemas.microsoft.com/office/drawing/2014/main" val="20004"/>
                    </a:ext>
                  </a:extLst>
                </a:gridCol>
              </a:tblGrid>
              <a:tr h="625202">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66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675"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127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12775"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920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2075"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Baseline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857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5725" marR="0" lvl="0" indent="0" algn="l" defTabSz="914400" rtl="0" eaLnBrk="1" fontAlgn="base" latinLnBrk="0" hangingPunct="1">
                        <a:lnSpc>
                          <a:spcPct val="150000"/>
                        </a:lnSpc>
                        <a:spcBef>
                          <a:spcPts val="13"/>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Five-Year Target 2025</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373798">
                <a:tc rowSpan="7">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7.</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508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7">
                  <a:txBody>
                    <a:bodyPr/>
                    <a:lstStyle>
                      <a:lvl1pPr marL="106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6363" marR="0" lvl="0" indent="0" algn="l" defTabSz="914400" rtl="0" eaLnBrk="1" fontAlgn="base" latinLnBrk="0" hangingPunct="1">
                        <a:lnSpc>
                          <a:spcPts val="1338"/>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Languages developed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825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255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dictionaries published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3017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11</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857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57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2580">
                <a:tc vMerge="1">
                  <a:txBody>
                    <a:bodyPr/>
                    <a:lstStyle/>
                    <a:p>
                      <a:endParaRPr lang="en-US"/>
                    </a:p>
                  </a:txBody>
                  <a:tcPr/>
                </a:tc>
                <a:tc vMerge="1">
                  <a:txBody>
                    <a:bodyPr/>
                    <a:lstStyle/>
                    <a:p>
                      <a:endParaRPr lang="en-US"/>
                    </a:p>
                  </a:txBody>
                  <a:tcPr/>
                </a:tc>
                <a:tc>
                  <a:txBody>
                    <a:bodyPr/>
                    <a:lstStyle>
                      <a:lvl1pPr marL="825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255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status reports on compilation of</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82550"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dictionaries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3017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11</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857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57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55</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8173">
                <a:tc vMerge="1">
                  <a:txBody>
                    <a:bodyPr/>
                    <a:lstStyle/>
                    <a:p>
                      <a:endParaRPr lang="en-US"/>
                    </a:p>
                  </a:txBody>
                  <a:tcPr/>
                </a:tc>
                <a:tc vMerge="1">
                  <a:txBody>
                    <a:bodyPr/>
                    <a:lstStyle/>
                    <a:p>
                      <a:endParaRPr lang="en-US"/>
                    </a:p>
                  </a:txBody>
                  <a:tcPr/>
                </a:tc>
                <a:tc>
                  <a:txBody>
                    <a:bodyPr/>
                    <a:lstStyle>
                      <a:lvl1pPr marL="825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255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Publishing of N/</a:t>
                      </a:r>
                      <a:r>
                        <a:rPr kumimoji="0" lang="en-US" altLang="en-US" sz="1400" b="0" i="0" u="none" strike="noStrike" cap="none" normalizeH="0" baseline="0" dirty="0" err="1">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uu</a:t>
                      </a: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 audio visual dictionary</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2984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9845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857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57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Revision of N/</a:t>
                      </a:r>
                      <a:r>
                        <a:rPr kumimoji="0" lang="en-US" altLang="en-US" sz="1400" b="0" i="0" u="none" strike="noStrike" cap="none" normalizeH="0" baseline="0" dirty="0" err="1">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uu</a:t>
                      </a: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 audio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85725"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visual dictionary</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6273">
                <a:tc vMerge="1">
                  <a:txBody>
                    <a:bodyPr/>
                    <a:lstStyle/>
                    <a:p>
                      <a:endParaRPr lang="en-US"/>
                    </a:p>
                  </a:txBody>
                  <a:tcPr/>
                </a:tc>
                <a:tc vMerge="1">
                  <a:txBody>
                    <a:bodyPr/>
                    <a:lstStyle/>
                    <a:p>
                      <a:endParaRPr lang="en-US"/>
                    </a:p>
                  </a:txBody>
                  <a:tcPr/>
                </a:tc>
                <a:tc>
                  <a:txBody>
                    <a:bodyPr/>
                    <a:lstStyle>
                      <a:lvl1pPr marL="825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255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NLUs Board of directors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82550"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meetings held in line with the Memorandum</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82550"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of Incorporation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30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3017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22</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857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57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220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5202">
                <a:tc vMerge="1">
                  <a:txBody>
                    <a:bodyPr/>
                    <a:lstStyle/>
                    <a:p>
                      <a:endParaRPr lang="en-US"/>
                    </a:p>
                  </a:txBody>
                  <a:tcPr/>
                </a:tc>
                <a:tc vMerge="1">
                  <a:txBody>
                    <a:bodyPr/>
                    <a:lstStyle/>
                    <a:p>
                      <a:endParaRPr lang="en-US"/>
                    </a:p>
                  </a:txBody>
                  <a:tcPr/>
                </a:tc>
                <a:tc>
                  <a:txBody>
                    <a:bodyPr/>
                    <a:lstStyle>
                      <a:lvl1pPr marL="825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2550" marR="0" lvl="0" indent="0" algn="l" defTabSz="914400" rtl="0" eaLnBrk="1" fontAlgn="base" latinLnBrk="0" hangingPunct="1">
                        <a:lnSpc>
                          <a:spcPts val="1363"/>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Percentage of terminology lists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82550" marR="0" lvl="0" indent="0" algn="l" defTabSz="914400" rtl="0" eaLnBrk="1" fontAlgn="base" latinLnBrk="0" hangingPunct="1">
                        <a:lnSpc>
                          <a:spcPts val="1175"/>
                        </a:lnSpc>
                        <a:spcBef>
                          <a:spcPts val="17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authenticated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285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8588" marR="0" lvl="0" indent="0" algn="ctr" defTabSz="914400" rtl="0" eaLnBrk="1" fontAlgn="base" latinLnBrk="0" hangingPunct="1">
                        <a:lnSpc>
                          <a:spcPts val="1363"/>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28588" marR="0" lvl="0" indent="0" algn="ctr" defTabSz="914400" rtl="0" eaLnBrk="1" fontAlgn="base" latinLnBrk="0" hangingPunct="1">
                        <a:lnSpc>
                          <a:spcPts val="1388"/>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(11)</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857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5725" marR="0" lvl="0" indent="0" algn="ctr" defTabSz="914400" rtl="0" eaLnBrk="1" fontAlgn="base" latinLnBrk="0" hangingPunct="1">
                        <a:lnSpc>
                          <a:spcPts val="1363"/>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0904">
                <a:tc vMerge="1">
                  <a:txBody>
                    <a:bodyPr/>
                    <a:lstStyle/>
                    <a:p>
                      <a:endParaRPr lang="en-US"/>
                    </a:p>
                  </a:txBody>
                  <a:tcPr/>
                </a:tc>
                <a:tc vMerge="1">
                  <a:txBody>
                    <a:bodyPr/>
                    <a:lstStyle/>
                    <a:p>
                      <a:endParaRPr lang="en-US"/>
                    </a:p>
                  </a:txBody>
                  <a:tcPr/>
                </a:tc>
                <a:tc>
                  <a:txBody>
                    <a:bodyPr/>
                    <a:lstStyle>
                      <a:lvl1pPr marL="825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255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workshops on revised spelling</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82550" marR="0" lvl="0" indent="0" algn="l" defTabSz="914400" rtl="0" eaLnBrk="1" fontAlgn="base" latinLnBrk="0" hangingPunct="1">
                        <a:lnSpc>
                          <a:spcPct val="100000"/>
                        </a:lnSpc>
                        <a:spcBef>
                          <a:spcPts val="30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and orthography rules for previously</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82550"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marginalised official languages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604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040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45</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5307">
                <a:tc vMerge="1">
                  <a:txBody>
                    <a:bodyPr/>
                    <a:lstStyle/>
                    <a:p>
                      <a:endParaRPr lang="en-US"/>
                    </a:p>
                  </a:txBody>
                  <a:tcPr/>
                </a:tc>
                <a:tc vMerge="1">
                  <a:txBody>
                    <a:bodyPr/>
                    <a:lstStyle/>
                    <a:p>
                      <a:endParaRPr lang="en-US"/>
                    </a:p>
                  </a:txBody>
                  <a:tcPr/>
                </a:tc>
                <a:tc>
                  <a:txBody>
                    <a:bodyPr/>
                    <a:lstStyle>
                      <a:lvl1pPr marL="825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2550" marR="0" lvl="0" indent="0" algn="l" defTabSz="914400" rtl="0" eaLnBrk="1" fontAlgn="base" latinLnBrk="0" hangingPunct="1">
                        <a:lnSpc>
                          <a:spcPct val="93000"/>
                        </a:lnSpc>
                        <a:spcBef>
                          <a:spcPts val="88"/>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Status report on spelling and orthography rules for the Nama language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93000"/>
                        </a:lnSpc>
                        <a:spcBef>
                          <a:spcPts val="45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Workshop on the Nama spelling and orthography rules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57393" name="Picture 2">
            <a:extLst>
              <a:ext uri="{FF2B5EF4-FFF2-40B4-BE49-F238E27FC236}">
                <a16:creationId xmlns:a16="http://schemas.microsoft.com/office/drawing/2014/main" id="{CF700C46-FD5D-4E17-B18E-E21D1DDFB1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94" name="Slide Number Placeholder 2">
            <a:extLst>
              <a:ext uri="{FF2B5EF4-FFF2-40B4-BE49-F238E27FC236}">
                <a16:creationId xmlns:a16="http://schemas.microsoft.com/office/drawing/2014/main" id="{6CE744C0-6BB4-4A32-8C0C-D0825ACD1C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A1DF54D-1C0D-4B7E-B291-36476DF3A049}" type="slidenum">
              <a:rPr lang="en-US" altLang="en-US" sz="1200" smtClean="0">
                <a:solidFill>
                  <a:srgbClr val="898989"/>
                </a:solidFill>
                <a:latin typeface="Arial" panose="020B0604020202020204" pitchFamily="34" charset="0"/>
              </a:rPr>
              <a:pPr>
                <a:spcBef>
                  <a:spcPct val="0"/>
                </a:spcBef>
                <a:buFontTx/>
                <a:buNone/>
              </a:pPr>
              <a:t>52</a:t>
            </a:fld>
            <a:endParaRPr lang="en-US" altLang="en-US" sz="1200">
              <a:solidFill>
                <a:srgbClr val="898989"/>
              </a:solidFill>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6D424F8-630D-4049-A433-6D62FC3D6520}"/>
              </a:ext>
            </a:extLst>
          </p:cNvPr>
          <p:cNvSpPr>
            <a:spLocks noGrp="1"/>
          </p:cNvSpPr>
          <p:nvPr>
            <p:ph type="title"/>
          </p:nvPr>
        </p:nvSpPr>
        <p:spPr>
          <a:xfrm>
            <a:off x="425450" y="323850"/>
            <a:ext cx="5329238" cy="515938"/>
          </a:xfrm>
        </p:spPr>
        <p:txBody>
          <a:bodyPr/>
          <a:lstStyle/>
          <a:p>
            <a:pPr algn="l">
              <a:defRPr/>
            </a:pPr>
            <a:r>
              <a:rPr lang="en-US" sz="3000" b="1" dirty="0">
                <a:solidFill>
                  <a:srgbClr val="FBAB18"/>
                </a:solidFill>
                <a:latin typeface="Arial" pitchFamily="34" charset="0"/>
                <a:ea typeface="ＭＳ Ｐゴシック" pitchFamily="34" charset="-128"/>
                <a:cs typeface="Arial" panose="020B0604020202020204" pitchFamily="34" charset="0"/>
              </a:rPr>
              <a:t>Business Development </a:t>
            </a:r>
            <a:r>
              <a:rPr lang="en-US" sz="1800" b="1" dirty="0">
                <a:solidFill>
                  <a:srgbClr val="FBAB18"/>
                </a:solidFill>
                <a:latin typeface="Arial" pitchFamily="34" charset="0"/>
                <a:ea typeface="ＭＳ Ｐゴシック" pitchFamily="34" charset="-128"/>
                <a:cs typeface="Arial" panose="020B0604020202020204" pitchFamily="34" charset="0"/>
              </a:rPr>
              <a:t>(Language Development, Use and Equitability)</a:t>
            </a:r>
            <a:br>
              <a:rPr lang="en-ZA" sz="4000" kern="0" dirty="0">
                <a:solidFill>
                  <a:prstClr val="black"/>
                </a:solidFill>
                <a:latin typeface="Arial" panose="020B0604020202020204" pitchFamily="34" charset="0"/>
                <a:cs typeface="Arial" panose="020B0604020202020204" pitchFamily="34" charset="0"/>
              </a:rPr>
            </a:br>
            <a:endParaRPr lang="en-US" altLang="en-US" sz="3600" b="1" dirty="0">
              <a:solidFill>
                <a:srgbClr val="FBAB18"/>
              </a:solidFill>
              <a:latin typeface="Arial" pitchFamily="34" charset="0"/>
              <a:ea typeface="ＭＳ Ｐゴシック" pitchFamily="34" charset="-128"/>
            </a:endParaRPr>
          </a:p>
        </p:txBody>
      </p:sp>
      <p:pic>
        <p:nvPicPr>
          <p:cNvPr id="58371" name="Picture 5">
            <a:extLst>
              <a:ext uri="{FF2B5EF4-FFF2-40B4-BE49-F238E27FC236}">
                <a16:creationId xmlns:a16="http://schemas.microsoft.com/office/drawing/2014/main" id="{2856228D-A345-4B7F-B1A7-6E8BDE2823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1">
            <a:extLst>
              <a:ext uri="{FF2B5EF4-FFF2-40B4-BE49-F238E27FC236}">
                <a16:creationId xmlns:a16="http://schemas.microsoft.com/office/drawing/2014/main" id="{71389124-6975-47FD-8D4A-E22BE1AA4A72}"/>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4365C6F8-D80A-42D5-95BF-38F447A1A7D8}"/>
              </a:ext>
            </a:extLst>
          </p:cNvPr>
          <p:cNvGraphicFramePr>
            <a:graphicFrameLocks noGrp="1"/>
          </p:cNvGraphicFramePr>
          <p:nvPr/>
        </p:nvGraphicFramePr>
        <p:xfrm>
          <a:off x="107950" y="960438"/>
          <a:ext cx="8928100" cy="5964236"/>
        </p:xfrm>
        <a:graphic>
          <a:graphicData uri="http://schemas.openxmlformats.org/drawingml/2006/table">
            <a:tbl>
              <a:tblPr/>
              <a:tblGrid>
                <a:gridCol w="57561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272065">
                  <a:extLst>
                    <a:ext uri="{9D8B030D-6E8A-4147-A177-3AD203B41FA5}">
                      <a16:colId xmlns:a16="http://schemas.microsoft.com/office/drawing/2014/main" val="20002"/>
                    </a:ext>
                  </a:extLst>
                </a:gridCol>
                <a:gridCol w="1327847">
                  <a:extLst>
                    <a:ext uri="{9D8B030D-6E8A-4147-A177-3AD203B41FA5}">
                      <a16:colId xmlns:a16="http://schemas.microsoft.com/office/drawing/2014/main" val="20003"/>
                    </a:ext>
                  </a:extLst>
                </a:gridCol>
                <a:gridCol w="1808354">
                  <a:extLst>
                    <a:ext uri="{9D8B030D-6E8A-4147-A177-3AD203B41FA5}">
                      <a16:colId xmlns:a16="http://schemas.microsoft.com/office/drawing/2014/main" val="20004"/>
                    </a:ext>
                  </a:extLst>
                </a:gridCol>
              </a:tblGrid>
              <a:tr h="610947">
                <a:tc>
                  <a:txBody>
                    <a:bodyPr/>
                    <a:lstStyle>
                      <a:lvl1pPr marL="857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5725"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111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111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904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04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Baseline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5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Five-Year Target 2025</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723548">
                <a:tc rowSpan="3">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3">
                  <a:txBody>
                    <a:bodyPr/>
                    <a:lstStyle>
                      <a:lvl1pPr marL="106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6363" marR="0" lvl="0" indent="0" algn="l" defTabSz="914400" rtl="0" eaLnBrk="1" fontAlgn="base" latinLnBrk="0" hangingPunct="1">
                        <a:lnSpc>
                          <a:spcPts val="1338"/>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Languages developed</a:t>
                      </a:r>
                      <a:endParaRPr kumimoji="0" lang="en-ZA" altLang="en-US" sz="1400" b="0" i="0" u="none" strike="noStrike" cap="none" normalizeH="0" baseline="0">
                        <a:ln>
                          <a:noFill/>
                        </a:ln>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06363"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809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09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Number of consultative workshops on</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80963" marR="0" lvl="0" indent="0" algn="l" defTabSz="914400" rtl="0" eaLnBrk="1" fontAlgn="base" latinLnBrk="0" hangingPunct="1">
                        <a:lnSpc>
                          <a:spcPts val="19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development of spelling and orthography rules for Nama language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300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000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New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2</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1194">
                <a:tc vMerge="1">
                  <a:txBody>
                    <a:bodyPr/>
                    <a:lstStyle/>
                    <a:p>
                      <a:endParaRPr lang="en-US"/>
                    </a:p>
                  </a:txBody>
                  <a:tcPr/>
                </a:tc>
                <a:tc vMerge="1">
                  <a:txBody>
                    <a:bodyPr/>
                    <a:lstStyle/>
                    <a:p>
                      <a:endParaRPr lang="en-US"/>
                    </a:p>
                  </a:txBody>
                  <a:tcPr/>
                </a:tc>
                <a:tc>
                  <a:txBody>
                    <a:bodyPr/>
                    <a:lstStyle>
                      <a:lvl1pPr marL="809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0963"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Establishment of Khoe and San language centre</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Khoe and San</a:t>
                      </a:r>
                      <a:r>
                        <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language centre established</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619">
                <a:tc vMerge="1">
                  <a:txBody>
                    <a:bodyPr/>
                    <a:lstStyle/>
                    <a:p>
                      <a:endParaRPr lang="en-US"/>
                    </a:p>
                  </a:txBody>
                  <a:tcPr/>
                </a:tc>
                <a:tc vMerge="1">
                  <a:txBody>
                    <a:bodyPr/>
                    <a:lstStyle/>
                    <a:p>
                      <a:endParaRPr lang="en-US"/>
                    </a:p>
                  </a:txBody>
                  <a:tcPr/>
                </a:tc>
                <a:tc>
                  <a:txBody>
                    <a:bodyPr/>
                    <a:lstStyle>
                      <a:lvl1pPr marL="809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09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Number of NLB meetings held in line with</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80963" marR="0" lvl="0" indent="0" algn="l" defTabSz="914400" rtl="0" eaLnBrk="1" fontAlgn="base" latinLnBrk="0" hangingPunct="1">
                        <a:lnSpc>
                          <a:spcPts val="1350"/>
                        </a:lnSpc>
                        <a:spcBef>
                          <a:spcPts val="50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the Norms and Rules</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15</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604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040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260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3967">
                <a:tc rowSpan="5">
                  <a:txBody>
                    <a:bodyPr/>
                    <a:lstStyle>
                      <a:lvl1pPr marL="4095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09575" marR="0" lvl="0" indent="0" algn="ctr" defTabSz="914400" rtl="0" eaLnBrk="1" fontAlgn="base" latinLnBrk="0" hangingPunct="1">
                        <a:lnSpc>
                          <a:spcPct val="100000"/>
                        </a:lnSpc>
                        <a:spcBef>
                          <a:spcPts val="25"/>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8</a:t>
                      </a: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5">
                  <a:txBody>
                    <a:bodyPr/>
                    <a:lstStyle>
                      <a:lvl1pPr marL="225425" indent="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25425" marR="0" lvl="0" indent="3175"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Equitable use of languages</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Number of significant language days celebrated</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3</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604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040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15</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5796">
                <a:tc vMerge="1">
                  <a:txBody>
                    <a:bodyPr/>
                    <a:lstStyle/>
                    <a:p>
                      <a:endParaRPr lang="en-US"/>
                    </a:p>
                  </a:txBody>
                  <a:tcPr/>
                </a:tc>
                <a:tc vMerge="1">
                  <a:txBody>
                    <a:bodyPr/>
                    <a:lstStyle/>
                    <a:p>
                      <a:endParaRPr lang="en-US"/>
                    </a:p>
                  </a:txBody>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Number of workshops promoting SASL</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173038" marR="0" lvl="0" indent="0" algn="l" defTabSz="914400" rtl="0" eaLnBrk="1" fontAlgn="base" latinLnBrk="0" hangingPunct="1">
                        <a:lnSpc>
                          <a:spcPct val="100000"/>
                        </a:lnSpc>
                        <a:spcBef>
                          <a:spcPts val="50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use</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1</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604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040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6408">
                <a:tc vMerge="1">
                  <a:txBody>
                    <a:bodyPr/>
                    <a:lstStyle/>
                    <a:p>
                      <a:endParaRPr lang="en-US"/>
                    </a:p>
                  </a:txBody>
                  <a:tcPr/>
                </a:tc>
                <a:tc vMerge="1">
                  <a:txBody>
                    <a:bodyPr/>
                    <a:lstStyle/>
                    <a:p>
                      <a:endParaRPr lang="en-US"/>
                    </a:p>
                  </a:txBody>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33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Number of language awareness campaigns</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604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040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20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5796">
                <a:tc vMerge="1">
                  <a:txBody>
                    <a:bodyPr/>
                    <a:lstStyle/>
                    <a:p>
                      <a:endParaRPr lang="en-US"/>
                    </a:p>
                  </a:txBody>
                  <a:tcPr/>
                </a:tc>
                <a:tc vMerge="1">
                  <a:txBody>
                    <a:bodyPr/>
                    <a:lstStyle/>
                    <a:p>
                      <a:endParaRPr lang="en-US"/>
                    </a:p>
                  </a:txBody>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Number of PLCs meetings held in line with</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173038" marR="0" lvl="0" indent="0" algn="l" defTabSz="914400" rtl="0" eaLnBrk="1" fontAlgn="base" latinLnBrk="0" hangingPunct="1">
                        <a:lnSpc>
                          <a:spcPct val="100000"/>
                        </a:lnSpc>
                        <a:spcBef>
                          <a:spcPts val="50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norms and rules</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14</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604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040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180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66961">
                <a:tc vMerge="1">
                  <a:txBody>
                    <a:bodyPr/>
                    <a:lstStyle/>
                    <a:p>
                      <a:endParaRPr lang="en-US"/>
                    </a:p>
                  </a:txBody>
                  <a:tcPr/>
                </a:tc>
                <a:tc vMerge="1">
                  <a:txBody>
                    <a:bodyPr/>
                    <a:lstStyle/>
                    <a:p>
                      <a:endParaRPr lang="en-US"/>
                    </a:p>
                  </a:txBody>
                  <a:tcPr/>
                </a:tc>
                <a:tc>
                  <a:txBody>
                    <a:bodyPr/>
                    <a:lstStyle>
                      <a:lvl1pPr marL="1762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6213" marR="0" lvl="0" indent="0" algn="l" defTabSz="914400" rtl="0" eaLnBrk="1" fontAlgn="base" latinLnBrk="0" hangingPunct="1">
                        <a:lnSpc>
                          <a:spcPct val="135000"/>
                        </a:lnSpc>
                        <a:spcBef>
                          <a:spcPts val="5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Number of engagements with stakeholders on</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176213" marR="0" lvl="0" indent="0" algn="l" defTabSz="914400" rtl="0" eaLnBrk="1" fontAlgn="base" latinLnBrk="0" hangingPunct="1">
                        <a:lnSpc>
                          <a:spcPts val="1388"/>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language related matters</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5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0</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604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60400" marR="0" lvl="0" indent="0" algn="ctr" defTabSz="914400" rtl="0" eaLnBrk="1" fontAlgn="base" latinLnBrk="0" hangingPunct="1">
                        <a:lnSpc>
                          <a:spcPct val="100000"/>
                        </a:lnSpc>
                        <a:spcBef>
                          <a:spcPts val="5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Arial" panose="020B0604020202020204" pitchFamily="34" charset="0"/>
                        </a:rPr>
                        <a:t>90</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58423" name="Picture 2">
            <a:extLst>
              <a:ext uri="{FF2B5EF4-FFF2-40B4-BE49-F238E27FC236}">
                <a16:creationId xmlns:a16="http://schemas.microsoft.com/office/drawing/2014/main" id="{82020E2D-5E03-49D8-BC40-35D2C3BBE7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4813" y="-26988"/>
            <a:ext cx="2108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24" name="Slide Number Placeholder 2">
            <a:extLst>
              <a:ext uri="{FF2B5EF4-FFF2-40B4-BE49-F238E27FC236}">
                <a16:creationId xmlns:a16="http://schemas.microsoft.com/office/drawing/2014/main" id="{4B2017B8-3007-41A7-AF51-0BF80A8DB3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3FC6521-FF78-47F2-A0F1-E52847C33545}" type="slidenum">
              <a:rPr lang="en-US" altLang="en-US" sz="1200" smtClean="0">
                <a:solidFill>
                  <a:srgbClr val="898989"/>
                </a:solidFill>
                <a:latin typeface="Arial" panose="020B0604020202020204" pitchFamily="34" charset="0"/>
              </a:rPr>
              <a:pPr>
                <a:spcBef>
                  <a:spcPct val="0"/>
                </a:spcBef>
                <a:buFontTx/>
                <a:buNone/>
              </a:pPr>
              <a:t>53</a:t>
            </a:fld>
            <a:endParaRPr lang="en-US" altLang="en-US" sz="1200">
              <a:solidFill>
                <a:srgbClr val="898989"/>
              </a:solidFill>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52E3865-FDA2-4DE1-8FFF-757F84699B79}"/>
              </a:ext>
            </a:extLst>
          </p:cNvPr>
          <p:cNvSpPr>
            <a:spLocks noGrp="1"/>
          </p:cNvSpPr>
          <p:nvPr>
            <p:ph type="title"/>
          </p:nvPr>
        </p:nvSpPr>
        <p:spPr>
          <a:xfrm>
            <a:off x="395288" y="573088"/>
            <a:ext cx="5472112" cy="515937"/>
          </a:xfrm>
        </p:spPr>
        <p:txBody>
          <a:bodyPr/>
          <a:lstStyle/>
          <a:p>
            <a:pPr algn="l">
              <a:defRPr/>
            </a:pPr>
            <a:r>
              <a:rPr lang="en-US" sz="3000" b="1" dirty="0">
                <a:solidFill>
                  <a:srgbClr val="FBAB18"/>
                </a:solidFill>
                <a:latin typeface="Arial" pitchFamily="34" charset="0"/>
                <a:ea typeface="ＭＳ Ｐゴシック" pitchFamily="34" charset="-128"/>
                <a:cs typeface="Arial" panose="020B0604020202020204" pitchFamily="34" charset="0"/>
              </a:rPr>
              <a:t>Business Development </a:t>
            </a:r>
            <a:r>
              <a:rPr lang="en-US" sz="1800" b="1" dirty="0">
                <a:solidFill>
                  <a:srgbClr val="FBAB18"/>
                </a:solidFill>
                <a:latin typeface="Arial" pitchFamily="34" charset="0"/>
                <a:ea typeface="ＭＳ Ｐゴシック" pitchFamily="34" charset="-128"/>
                <a:cs typeface="Arial" panose="020B0604020202020204" pitchFamily="34" charset="0"/>
              </a:rPr>
              <a:t>(Language Development, Use and Equitability)</a:t>
            </a:r>
            <a:br>
              <a:rPr lang="en-ZA" sz="4000" kern="0" dirty="0">
                <a:solidFill>
                  <a:prstClr val="black"/>
                </a:solidFill>
                <a:latin typeface="Arial" panose="020B0604020202020204" pitchFamily="34" charset="0"/>
                <a:cs typeface="Arial" panose="020B0604020202020204" pitchFamily="34" charset="0"/>
              </a:rPr>
            </a:br>
            <a:endParaRPr lang="en-US" altLang="en-US" sz="3600" b="1" dirty="0">
              <a:solidFill>
                <a:srgbClr val="FBAB18"/>
              </a:solidFill>
              <a:latin typeface="Arial" pitchFamily="34" charset="0"/>
              <a:ea typeface="ＭＳ Ｐゴシック" pitchFamily="34" charset="-128"/>
            </a:endParaRPr>
          </a:p>
        </p:txBody>
      </p:sp>
      <p:pic>
        <p:nvPicPr>
          <p:cNvPr id="59395" name="Picture 5">
            <a:extLst>
              <a:ext uri="{FF2B5EF4-FFF2-40B4-BE49-F238E27FC236}">
                <a16:creationId xmlns:a16="http://schemas.microsoft.com/office/drawing/2014/main" id="{9D01F92A-08DE-4D5A-BFB6-700F0598E2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1">
            <a:extLst>
              <a:ext uri="{FF2B5EF4-FFF2-40B4-BE49-F238E27FC236}">
                <a16:creationId xmlns:a16="http://schemas.microsoft.com/office/drawing/2014/main" id="{13EBF405-4B06-41ED-8547-7D8D872A8CDF}"/>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6E70BBBD-B97E-4A95-B6FC-35A1208B506D}"/>
              </a:ext>
            </a:extLst>
          </p:cNvPr>
          <p:cNvGraphicFramePr>
            <a:graphicFrameLocks noGrp="1"/>
          </p:cNvGraphicFramePr>
          <p:nvPr/>
        </p:nvGraphicFramePr>
        <p:xfrm>
          <a:off x="274638" y="1125538"/>
          <a:ext cx="8667750" cy="5664200"/>
        </p:xfrm>
        <a:graphic>
          <a:graphicData uri="http://schemas.openxmlformats.org/drawingml/2006/table">
            <a:tbl>
              <a:tblPr/>
              <a:tblGrid>
                <a:gridCol w="575730">
                  <a:extLst>
                    <a:ext uri="{9D8B030D-6E8A-4147-A177-3AD203B41FA5}">
                      <a16:colId xmlns:a16="http://schemas.microsoft.com/office/drawing/2014/main" val="20000"/>
                    </a:ext>
                  </a:extLst>
                </a:gridCol>
                <a:gridCol w="1913061">
                  <a:extLst>
                    <a:ext uri="{9D8B030D-6E8A-4147-A177-3AD203B41FA5}">
                      <a16:colId xmlns:a16="http://schemas.microsoft.com/office/drawing/2014/main" val="20001"/>
                    </a:ext>
                  </a:extLst>
                </a:gridCol>
                <a:gridCol w="3038976">
                  <a:extLst>
                    <a:ext uri="{9D8B030D-6E8A-4147-A177-3AD203B41FA5}">
                      <a16:colId xmlns:a16="http://schemas.microsoft.com/office/drawing/2014/main" val="20002"/>
                    </a:ext>
                  </a:extLst>
                </a:gridCol>
                <a:gridCol w="1373871">
                  <a:extLst>
                    <a:ext uri="{9D8B030D-6E8A-4147-A177-3AD203B41FA5}">
                      <a16:colId xmlns:a16="http://schemas.microsoft.com/office/drawing/2014/main" val="20003"/>
                    </a:ext>
                  </a:extLst>
                </a:gridCol>
                <a:gridCol w="1766112">
                  <a:extLst>
                    <a:ext uri="{9D8B030D-6E8A-4147-A177-3AD203B41FA5}">
                      <a16:colId xmlns:a16="http://schemas.microsoft.com/office/drawing/2014/main" val="20004"/>
                    </a:ext>
                  </a:extLst>
                </a:gridCol>
              </a:tblGrid>
              <a:tr h="600587">
                <a:tc>
                  <a:txBody>
                    <a:bodyPr/>
                    <a:lstStyle>
                      <a:lvl1pPr marL="841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413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50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6111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11188"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Outcome Indicator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889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8900"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Baseline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825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2550" marR="0" lvl="0" indent="0" algn="l" defTabSz="914400" rtl="0" eaLnBrk="1" fontAlgn="base" latinLnBrk="0" hangingPunct="1">
                        <a:lnSpc>
                          <a:spcPct val="150000"/>
                        </a:lnSpc>
                        <a:spcBef>
                          <a:spcPts val="13"/>
                        </a:spcBef>
                        <a:spcAft>
                          <a:spcPct val="0"/>
                        </a:spcAft>
                        <a:buClrTx/>
                        <a:buSzTx/>
                        <a:buFontTx/>
                        <a:buNone/>
                        <a:tabLst/>
                      </a:pPr>
                      <a:r>
                        <a:rPr kumimoji="0" lang="en-US" altLang="en-US" sz="1400" b="1"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Five-Year Target 2025</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1130871">
                <a:tc rowSpan="5">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5">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Equitable use of languages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73025" marR="0" lvl="0" indent="0" algn="l"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Government departments 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73038" marR="0" lvl="0" indent="0" algn="l" defTabSz="914400" rtl="0" eaLnBrk="1" fontAlgn="base" latinLnBrk="0" hangingPunct="1">
                        <a:lnSpc>
                          <a:spcPts val="19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public entities monitored to implement the Use of Official Languages Act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223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2230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36</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5969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59690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180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3838">
                <a:tc vMerge="1">
                  <a:txBody>
                    <a:bodyPr/>
                    <a:lstStyle/>
                    <a:p>
                      <a:endParaRPr lang="en-US"/>
                    </a:p>
                  </a:txBody>
                  <a:tcPr/>
                </a:tc>
                <a:tc vMerge="1">
                  <a:txBody>
                    <a:bodyPr/>
                    <a:lstStyle/>
                    <a:p>
                      <a:endParaRPr lang="en-US"/>
                    </a:p>
                  </a:txBody>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Report on language research conducted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98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9850" marR="0" lvl="0" indent="0" algn="l" defTabSz="914400" rtl="0" eaLnBrk="1" fontAlgn="base" latinLnBrk="0" hangingPunct="1">
                        <a:lnSpc>
                          <a:spcPct val="93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One reports on language research conducted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571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57150" marR="0" lvl="0" indent="0" algn="l" defTabSz="914400" rtl="0" eaLnBrk="1" fontAlgn="base" latinLnBrk="0" hangingPunct="1">
                        <a:lnSpc>
                          <a:spcPct val="93000"/>
                        </a:lnSpc>
                        <a:spcBef>
                          <a:spcPts val="2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Five reports on language research conducted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3847">
                <a:tc vMerge="1">
                  <a:txBody>
                    <a:bodyPr/>
                    <a:lstStyle/>
                    <a:p>
                      <a:endParaRPr lang="en-US"/>
                    </a:p>
                  </a:txBody>
                  <a:tcPr/>
                </a:tc>
                <a:tc vMerge="1">
                  <a:txBody>
                    <a:bodyPr/>
                    <a:lstStyle/>
                    <a:p>
                      <a:endParaRPr lang="en-US"/>
                    </a:p>
                  </a:txBody>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indigenous languages literature development projects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5</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14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14363"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25</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1744">
                <a:tc vMerge="1">
                  <a:txBody>
                    <a:bodyPr/>
                    <a:lstStyle/>
                    <a:p>
                      <a:endParaRPr lang="en-US"/>
                    </a:p>
                  </a:txBody>
                  <a:tcPr/>
                </a:tc>
                <a:tc vMerge="1">
                  <a:txBody>
                    <a:bodyPr/>
                    <a:lstStyle/>
                    <a:p>
                      <a:endParaRPr lang="en-US"/>
                    </a:p>
                  </a:txBody>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Publishing unit established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101">
                <a:tc vMerge="1">
                  <a:txBody>
                    <a:bodyPr/>
                    <a:lstStyle/>
                    <a:p>
                      <a:endParaRPr lang="en-US"/>
                    </a:p>
                  </a:txBody>
                  <a:tcPr/>
                </a:tc>
                <a:tc vMerge="1">
                  <a:txBody>
                    <a:bodyPr/>
                    <a:lstStyle/>
                    <a:p>
                      <a:endParaRPr lang="en-US"/>
                    </a:p>
                  </a:txBody>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Number of engagements promoting mother language education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14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14363"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45</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7570">
                <a:tc rowSpan="2">
                  <a:txBody>
                    <a:bodyPr/>
                    <a:lstStyle>
                      <a:lvl1pPr marL="4095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0957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rowSpan="2">
                  <a:txBody>
                    <a:bodyPr/>
                    <a:lstStyle>
                      <a:lvl1pPr marL="809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0963"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Violations of linguistic human rights addressed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Percentage of linguistic human rights complaints resolved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614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14363"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32642">
                <a:tc vMerge="1">
                  <a:txBody>
                    <a:bodyPr/>
                    <a:lstStyle/>
                    <a:p>
                      <a:endParaRPr lang="en-US"/>
                    </a:p>
                  </a:txBody>
                  <a:tcPr/>
                </a:tc>
                <a:tc vMerge="1">
                  <a:txBody>
                    <a:bodyPr/>
                    <a:lstStyle/>
                    <a:p>
                      <a:endParaRPr lang="en-US"/>
                    </a:p>
                  </a:txBody>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Publications of linguistic human rights matters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New indicator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27000" indent="698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7000" marR="0" lvl="0" indent="6985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ＭＳ Ｐゴシック" panose="020B0600070205080204" pitchFamily="34" charset="-128"/>
                          <a:cs typeface="Arial" panose="020B0604020202020204" pitchFamily="34" charset="0"/>
                        </a:rPr>
                        <a:t>Published linguistic human rights matters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59443" name="Picture 2">
            <a:extLst>
              <a:ext uri="{FF2B5EF4-FFF2-40B4-BE49-F238E27FC236}">
                <a16:creationId xmlns:a16="http://schemas.microsoft.com/office/drawing/2014/main" id="{263544E1-374E-4AA9-8D44-733DCDABA2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44" name="Slide Number Placeholder 2">
            <a:extLst>
              <a:ext uri="{FF2B5EF4-FFF2-40B4-BE49-F238E27FC236}">
                <a16:creationId xmlns:a16="http://schemas.microsoft.com/office/drawing/2014/main" id="{93792441-E8A0-4130-8AD5-C70FBED7BB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B852DF9-13EE-4D4F-8B95-159C3FB1AA2F}" type="slidenum">
              <a:rPr lang="en-US" altLang="en-US" sz="1200" smtClean="0">
                <a:solidFill>
                  <a:srgbClr val="898989"/>
                </a:solidFill>
                <a:latin typeface="Arial" panose="020B0604020202020204" pitchFamily="34" charset="0"/>
              </a:rPr>
              <a:pPr>
                <a:spcBef>
                  <a:spcPct val="0"/>
                </a:spcBef>
                <a:buFontTx/>
                <a:buNone/>
              </a:pPr>
              <a:t>54</a:t>
            </a:fld>
            <a:endParaRPr lang="en-US" altLang="en-US" sz="1200">
              <a:solidFill>
                <a:srgbClr val="898989"/>
              </a:solidFill>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39A3747-C67C-4720-A44A-0682DD2F67C9}"/>
              </a:ext>
            </a:extLst>
          </p:cNvPr>
          <p:cNvSpPr>
            <a:spLocks noGrp="1"/>
          </p:cNvSpPr>
          <p:nvPr>
            <p:ph type="title"/>
          </p:nvPr>
        </p:nvSpPr>
        <p:spPr>
          <a:xfrm>
            <a:off x="395288" y="265113"/>
            <a:ext cx="4392612" cy="461962"/>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Key Risks</a:t>
            </a:r>
          </a:p>
        </p:txBody>
      </p:sp>
      <p:pic>
        <p:nvPicPr>
          <p:cNvPr id="60419" name="Picture 5">
            <a:extLst>
              <a:ext uri="{FF2B5EF4-FFF2-40B4-BE49-F238E27FC236}">
                <a16:creationId xmlns:a16="http://schemas.microsoft.com/office/drawing/2014/main" id="{2FDE0FF5-C988-4CAA-A27B-1023ED6775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1">
            <a:extLst>
              <a:ext uri="{FF2B5EF4-FFF2-40B4-BE49-F238E27FC236}">
                <a16:creationId xmlns:a16="http://schemas.microsoft.com/office/drawing/2014/main" id="{25EBC8F9-0D16-4834-A9C2-2B1AF3B1FC41}"/>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E1959FE4-A5EE-4499-8AD5-410469DE7BAA}"/>
              </a:ext>
            </a:extLst>
          </p:cNvPr>
          <p:cNvGraphicFramePr>
            <a:graphicFrameLocks noGrp="1"/>
          </p:cNvGraphicFramePr>
          <p:nvPr/>
        </p:nvGraphicFramePr>
        <p:xfrm>
          <a:off x="274638" y="981075"/>
          <a:ext cx="8761413" cy="5500688"/>
        </p:xfrm>
        <a:graphic>
          <a:graphicData uri="http://schemas.openxmlformats.org/drawingml/2006/table">
            <a:tbl>
              <a:tblPr/>
              <a:tblGrid>
                <a:gridCol w="2092328">
                  <a:extLst>
                    <a:ext uri="{9D8B030D-6E8A-4147-A177-3AD203B41FA5}">
                      <a16:colId xmlns:a16="http://schemas.microsoft.com/office/drawing/2014/main" val="20000"/>
                    </a:ext>
                  </a:extLst>
                </a:gridCol>
                <a:gridCol w="2713002">
                  <a:extLst>
                    <a:ext uri="{9D8B030D-6E8A-4147-A177-3AD203B41FA5}">
                      <a16:colId xmlns:a16="http://schemas.microsoft.com/office/drawing/2014/main" val="20001"/>
                    </a:ext>
                  </a:extLst>
                </a:gridCol>
                <a:gridCol w="3956083">
                  <a:extLst>
                    <a:ext uri="{9D8B030D-6E8A-4147-A177-3AD203B41FA5}">
                      <a16:colId xmlns:a16="http://schemas.microsoft.com/office/drawing/2014/main" val="20002"/>
                    </a:ext>
                  </a:extLst>
                </a:gridCol>
              </a:tblGrid>
              <a:tr h="381912">
                <a:tc>
                  <a:txBody>
                    <a:bodyPr/>
                    <a:lstStyle>
                      <a:lvl1pPr marL="106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6363"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Outcome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20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20688"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Key Risk</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tc>
                  <a:txBody>
                    <a:bodyPr/>
                    <a:lstStyle>
                      <a:lvl1pPr marL="4222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22275" marR="0" lvl="0" indent="0" algn="l" defTabSz="9144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Risk Mitigation</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solidFill>
                      <a:srgbClr val="FBAB2C"/>
                    </a:solidFill>
                  </a:tcPr>
                </a:tc>
                <a:extLst>
                  <a:ext uri="{0D108BD9-81ED-4DB2-BD59-A6C34878D82A}">
                    <a16:rowId xmlns:a16="http://schemas.microsoft.com/office/drawing/2014/main" val="10000"/>
                  </a:ext>
                </a:extLst>
              </a:tr>
              <a:tr h="1560700">
                <a:tc>
                  <a:txBody>
                    <a:bodyPr/>
                    <a:lstStyle>
                      <a:lvl1pPr marL="1206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0650"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Administration processes and procedures improved to support PanSALB mandate</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4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4625"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Non-compliance with administration policies.</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4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4625"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Enforce adherence to administration policies through regular communication with staff.</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0543">
                <a:tc>
                  <a:txBody>
                    <a:bodyPr/>
                    <a:lstStyle>
                      <a:lvl1pPr marL="106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6363"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Reduction of audit findings.</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4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4625"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Negative audit findings from AGSA.</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4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4625"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Implementation of the audit action plan.</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0595">
                <a:tc>
                  <a:txBody>
                    <a:bodyPr/>
                    <a:lstStyle>
                      <a:lvl1pPr marL="106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6363"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Languages developed.</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Departments and institutions not prioritizing the language mandate.</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4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4625"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Constant monitoring to put pressure on institutions and departments to comply with their language mandates.</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59822">
                <a:tc>
                  <a:txBody>
                    <a:bodyPr/>
                    <a:lstStyle>
                      <a:lvl1pPr marL="106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6363"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Equitable use of languages.</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Departments and institutions not having sufficient resources for equitable use of languages.</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4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4625"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Affordable strategies such as rotating languages will be advised.</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7116">
                <a:tc>
                  <a:txBody>
                    <a:bodyPr/>
                    <a:lstStyle>
                      <a:lvl1pPr marL="1063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6363"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Violations of linguistic human rights addressed.</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3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3038"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a:ln>
                            <a:noFill/>
                          </a:ln>
                          <a:solidFill>
                            <a:srgbClr val="231F20"/>
                          </a:solidFill>
                          <a:effectLst/>
                          <a:latin typeface="Arial" panose="020B0604020202020204" pitchFamily="34" charset="0"/>
                          <a:ea typeface="Arial" panose="020B0604020202020204" pitchFamily="34" charset="0"/>
                          <a:cs typeface="Times New Roman" pitchFamily="18" charset="0"/>
                        </a:rPr>
                        <a:t>Incapacity to pursue linguistic human rights violations that require legal interventions</a:t>
                      </a:r>
                      <a:endParaRPr kumimoji="0" lang="en-ZA"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tc>
                  <a:txBody>
                    <a:bodyPr/>
                    <a:lstStyle>
                      <a:lvl1pPr marL="174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4625" marR="0" lvl="0" indent="0" algn="l" defTabSz="914400" rtl="0" eaLnBrk="1" fontAlgn="base" latinLnBrk="0" hangingPunct="1">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Arial" panose="020B0604020202020204" pitchFamily="34" charset="0"/>
                          <a:ea typeface="Arial" panose="020B0604020202020204" pitchFamily="34" charset="0"/>
                          <a:cs typeface="Times New Roman" pitchFamily="18" charset="0"/>
                        </a:rPr>
                        <a:t>Strategically aim for amicable solutions to linguistic human rights violation complaints.</a:t>
                      </a:r>
                      <a:endParaRPr kumimoji="0" lang="en-ZA"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itchFamily="18" charset="0"/>
                      </a:endParaRPr>
                    </a:p>
                  </a:txBody>
                  <a:tcPr marL="0" marR="0" marT="0" marB="0" horzOverflow="overflow">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60451" name="Picture 2">
            <a:extLst>
              <a:ext uri="{FF2B5EF4-FFF2-40B4-BE49-F238E27FC236}">
                <a16:creationId xmlns:a16="http://schemas.microsoft.com/office/drawing/2014/main" id="{A14F145B-757E-4370-9E60-5D257B493F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112713"/>
            <a:ext cx="2108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2" name="Slide Number Placeholder 2">
            <a:extLst>
              <a:ext uri="{FF2B5EF4-FFF2-40B4-BE49-F238E27FC236}">
                <a16:creationId xmlns:a16="http://schemas.microsoft.com/office/drawing/2014/main" id="{59E50CB6-EC23-4082-B24C-30C139C0AE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A57F81C-057F-4060-8BEA-03E6C4952640}" type="slidenum">
              <a:rPr lang="en-US" altLang="en-US" sz="1200" smtClean="0">
                <a:solidFill>
                  <a:srgbClr val="898989"/>
                </a:solidFill>
                <a:latin typeface="Arial" panose="020B0604020202020204" pitchFamily="34" charset="0"/>
              </a:rPr>
              <a:pPr>
                <a:spcBef>
                  <a:spcPct val="0"/>
                </a:spcBef>
                <a:buFontTx/>
                <a:buNone/>
              </a:pPr>
              <a:t>55</a:t>
            </a:fld>
            <a:endParaRPr lang="en-US" altLang="en-US" sz="1200">
              <a:solidFill>
                <a:srgbClr val="898989"/>
              </a:solidFill>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a:extLst>
              <a:ext uri="{FF2B5EF4-FFF2-40B4-BE49-F238E27FC236}">
                <a16:creationId xmlns:a16="http://schemas.microsoft.com/office/drawing/2014/main" id="{73EFC357-CEC8-4D14-BF36-66F3C7BD55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1">
            <a:extLst>
              <a:ext uri="{FF2B5EF4-FFF2-40B4-BE49-F238E27FC236}">
                <a16:creationId xmlns:a16="http://schemas.microsoft.com/office/drawing/2014/main" id="{6D69804B-56EF-4028-B17F-CE9FE5B0996D}"/>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sp>
        <p:nvSpPr>
          <p:cNvPr id="10" name="Rectangle 1">
            <a:extLst>
              <a:ext uri="{FF2B5EF4-FFF2-40B4-BE49-F238E27FC236}">
                <a16:creationId xmlns:a16="http://schemas.microsoft.com/office/drawing/2014/main" id="{60E8737D-EA7C-4892-B5EB-075ACA7357B6}"/>
              </a:ext>
            </a:extLst>
          </p:cNvPr>
          <p:cNvSpPr>
            <a:spLocks noGrp="1" noChangeArrowheads="1"/>
          </p:cNvSpPr>
          <p:nvPr>
            <p:ph type="title"/>
          </p:nvPr>
        </p:nvSpPr>
        <p:spPr>
          <a:xfrm>
            <a:off x="971550" y="2852738"/>
            <a:ext cx="7772400" cy="646112"/>
          </a:xfrm>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defRPr/>
            </a:pPr>
            <a:r>
              <a:rPr lang="en-US" altLang="en-US" sz="3600" dirty="0">
                <a:solidFill>
                  <a:srgbClr val="FBAB18"/>
                </a:solidFill>
                <a:latin typeface="Arial" pitchFamily="34" charset="0"/>
              </a:rPr>
              <a:t>Annual Performance Plan </a:t>
            </a:r>
            <a:endParaRPr lang="en-ZA" altLang="en-US" sz="3600" dirty="0">
              <a:solidFill>
                <a:srgbClr val="FBAB18"/>
              </a:solidFill>
              <a:latin typeface="Arial" pitchFamily="34" charset="0"/>
            </a:endParaRPr>
          </a:p>
        </p:txBody>
      </p:sp>
      <p:pic>
        <p:nvPicPr>
          <p:cNvPr id="61445" name="Picture 2">
            <a:extLst>
              <a:ext uri="{FF2B5EF4-FFF2-40B4-BE49-F238E27FC236}">
                <a16:creationId xmlns:a16="http://schemas.microsoft.com/office/drawing/2014/main" id="{89DFABAB-23B9-499B-94A6-869BC71007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Slide Number Placeholder 1">
            <a:extLst>
              <a:ext uri="{FF2B5EF4-FFF2-40B4-BE49-F238E27FC236}">
                <a16:creationId xmlns:a16="http://schemas.microsoft.com/office/drawing/2014/main" id="{7BF08572-C009-4174-BFEA-501F8873FD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6F51A8C-785B-47CD-82E6-227A7B30B570}" type="slidenum">
              <a:rPr lang="en-US" altLang="en-US" sz="1200" smtClean="0">
                <a:solidFill>
                  <a:srgbClr val="898989"/>
                </a:solidFill>
                <a:latin typeface="Arial" panose="020B0604020202020204" pitchFamily="34" charset="0"/>
              </a:rPr>
              <a:pPr>
                <a:spcBef>
                  <a:spcPct val="0"/>
                </a:spcBef>
                <a:buFontTx/>
                <a:buNone/>
              </a:pPr>
              <a:t>56</a:t>
            </a:fld>
            <a:endParaRPr lang="en-US" altLang="en-US" sz="1200">
              <a:solidFill>
                <a:srgbClr val="898989"/>
              </a:solidFill>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91DAC72-17C6-43E4-9B11-7997F7CC58C0}"/>
              </a:ext>
            </a:extLst>
          </p:cNvPr>
          <p:cNvSpPr>
            <a:spLocks noGrp="1"/>
          </p:cNvSpPr>
          <p:nvPr>
            <p:ph type="title"/>
          </p:nvPr>
        </p:nvSpPr>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Programme 1: Administration and Institutional support</a:t>
            </a:r>
          </a:p>
        </p:txBody>
      </p:sp>
      <p:sp>
        <p:nvSpPr>
          <p:cNvPr id="2" name="Content Placeholder 1">
            <a:extLst>
              <a:ext uri="{FF2B5EF4-FFF2-40B4-BE49-F238E27FC236}">
                <a16:creationId xmlns:a16="http://schemas.microsoft.com/office/drawing/2014/main" id="{2DAF5FFD-8203-43A5-A3A5-18B5384A40B1}"/>
              </a:ext>
            </a:extLst>
          </p:cNvPr>
          <p:cNvSpPr>
            <a:spLocks noGrp="1"/>
          </p:cNvSpPr>
          <p:nvPr>
            <p:ph idx="1"/>
          </p:nvPr>
        </p:nvSpPr>
        <p:spPr/>
        <p:txBody>
          <a:bodyPr/>
          <a:lstStyle/>
          <a:p>
            <a:pPr marL="0" indent="0" algn="just">
              <a:buFont typeface="Arial" panose="020B0604020202020204" pitchFamily="34" charset="0"/>
              <a:buNone/>
              <a:defRPr/>
            </a:pPr>
            <a:r>
              <a:rPr lang="en-ZA" sz="1800" dirty="0">
                <a:latin typeface="Arial" panose="020B0604020202020204" pitchFamily="34" charset="0"/>
                <a:cs typeface="Arial" panose="020B0604020202020204" pitchFamily="34" charset="0"/>
              </a:rPr>
              <a:t>The purpose of this programme is mainly to provide administration and support services for the optimal functioning of PanSALB’s core business. These services include the full array of corporate management services: </a:t>
            </a:r>
          </a:p>
          <a:p>
            <a:pPr marL="0" indent="0" algn="just">
              <a:buFont typeface="Arial" panose="020B0604020202020204" pitchFamily="34" charset="0"/>
              <a:buNone/>
              <a:defRPr/>
            </a:pPr>
            <a:endParaRPr lang="en-ZA" sz="1800" dirty="0">
              <a:latin typeface="Arial" panose="020B0604020202020204" pitchFamily="34" charset="0"/>
              <a:cs typeface="Arial" panose="020B0604020202020204" pitchFamily="34" charset="0"/>
            </a:endParaRPr>
          </a:p>
          <a:p>
            <a:pPr algn="just">
              <a:defRPr/>
            </a:pPr>
            <a:r>
              <a:rPr lang="en-ZA" sz="1800" dirty="0">
                <a:latin typeface="Arial" panose="020B0604020202020204" pitchFamily="34" charset="0"/>
                <a:cs typeface="Arial" panose="020B0604020202020204" pitchFamily="34" charset="0"/>
              </a:rPr>
              <a:t>Finance and supply chain management services </a:t>
            </a:r>
          </a:p>
          <a:p>
            <a:pPr algn="just">
              <a:defRPr/>
            </a:pPr>
            <a:r>
              <a:rPr lang="en-ZA" sz="1800" dirty="0">
                <a:latin typeface="Arial" panose="020B0604020202020204" pitchFamily="34" charset="0"/>
                <a:cs typeface="Arial" panose="020B0604020202020204" pitchFamily="34" charset="0"/>
              </a:rPr>
              <a:t>Information Technology services</a:t>
            </a:r>
          </a:p>
          <a:p>
            <a:pPr algn="just">
              <a:defRPr/>
            </a:pPr>
            <a:r>
              <a:rPr lang="en-ZA" sz="1800" dirty="0">
                <a:latin typeface="Arial" panose="020B0604020202020204" pitchFamily="34" charset="0"/>
                <a:cs typeface="Arial" panose="020B0604020202020204" pitchFamily="34" charset="0"/>
              </a:rPr>
              <a:t>Human Resource management</a:t>
            </a:r>
          </a:p>
          <a:p>
            <a:pPr algn="just">
              <a:defRPr/>
            </a:pPr>
            <a:r>
              <a:rPr lang="en-ZA" sz="1800" dirty="0">
                <a:latin typeface="Arial" panose="020B0604020202020204" pitchFamily="34" charset="0"/>
                <a:cs typeface="Arial" panose="020B0604020202020204" pitchFamily="34" charset="0"/>
              </a:rPr>
              <a:t>Marketing and Communication</a:t>
            </a:r>
          </a:p>
          <a:p>
            <a:pPr algn="just">
              <a:defRPr/>
            </a:pPr>
            <a:r>
              <a:rPr lang="en-ZA" sz="1800" dirty="0">
                <a:latin typeface="Arial" panose="020B0604020202020204" pitchFamily="34" charset="0"/>
                <a:cs typeface="Arial" panose="020B0604020202020204" pitchFamily="34" charset="0"/>
              </a:rPr>
              <a:t>Institutional Performance and Governance services</a:t>
            </a:r>
          </a:p>
          <a:p>
            <a:pPr>
              <a:defRPr/>
            </a:pPr>
            <a:endParaRPr lang="en-ZA" dirty="0"/>
          </a:p>
        </p:txBody>
      </p:sp>
      <p:pic>
        <p:nvPicPr>
          <p:cNvPr id="62468" name="Picture 5">
            <a:extLst>
              <a:ext uri="{FF2B5EF4-FFF2-40B4-BE49-F238E27FC236}">
                <a16:creationId xmlns:a16="http://schemas.microsoft.com/office/drawing/2014/main" id="{FB309279-1A2B-4FCE-85B3-4120D25A15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1">
            <a:extLst>
              <a:ext uri="{FF2B5EF4-FFF2-40B4-BE49-F238E27FC236}">
                <a16:creationId xmlns:a16="http://schemas.microsoft.com/office/drawing/2014/main" id="{2F0116A2-5002-4497-B6A7-6989FD751CD8}"/>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pic>
        <p:nvPicPr>
          <p:cNvPr id="62470" name="Picture 2">
            <a:extLst>
              <a:ext uri="{FF2B5EF4-FFF2-40B4-BE49-F238E27FC236}">
                <a16:creationId xmlns:a16="http://schemas.microsoft.com/office/drawing/2014/main" id="{E3A5FA8B-E1F8-469E-9EDA-2A68721E06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Slide Number Placeholder 2">
            <a:extLst>
              <a:ext uri="{FF2B5EF4-FFF2-40B4-BE49-F238E27FC236}">
                <a16:creationId xmlns:a16="http://schemas.microsoft.com/office/drawing/2014/main" id="{A1A13D6D-ED98-455E-AEDF-C676256E6B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35CEEDA-5A55-43E4-A842-DB82CDAFE586}" type="slidenum">
              <a:rPr lang="en-US" altLang="en-US" sz="1200" smtClean="0">
                <a:solidFill>
                  <a:srgbClr val="898989"/>
                </a:solidFill>
                <a:latin typeface="Arial" panose="020B0604020202020204" pitchFamily="34" charset="0"/>
              </a:rPr>
              <a:pPr>
                <a:spcBef>
                  <a:spcPct val="0"/>
                </a:spcBef>
                <a:buFontTx/>
                <a:buNone/>
              </a:pPr>
              <a:t>57</a:t>
            </a:fld>
            <a:endParaRPr lang="en-US" altLang="en-US" sz="1200">
              <a:solidFill>
                <a:srgbClr val="898989"/>
              </a:solidFill>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3914084-2A50-4B66-8F02-0A4C81125903}"/>
              </a:ext>
            </a:extLst>
          </p:cNvPr>
          <p:cNvSpPr>
            <a:spLocks noGrp="1"/>
          </p:cNvSpPr>
          <p:nvPr>
            <p:ph type="title"/>
          </p:nvPr>
        </p:nvSpPr>
        <p:spPr>
          <a:xfrm>
            <a:off x="179388" y="333375"/>
            <a:ext cx="6192837" cy="503238"/>
          </a:xfrm>
        </p:spPr>
        <p:txBody>
          <a:bodyPr/>
          <a:lstStyle/>
          <a:p>
            <a:pPr algn="l"/>
            <a:r>
              <a:rPr lang="fr-FR" altLang="en-US" sz="3000" b="1">
                <a:solidFill>
                  <a:srgbClr val="FBAB18"/>
                </a:solidFill>
                <a:latin typeface="Arial" panose="020B0604020202020204" pitchFamily="34" charset="0"/>
                <a:ea typeface="ＭＳ Ｐゴシック" panose="020B0600070205080204" pitchFamily="34" charset="-128"/>
              </a:rPr>
              <a:t>Sub-Programme 1.1: Finance Management</a:t>
            </a:r>
            <a:endParaRPr lang="en-US" altLang="en-US" sz="3000" b="1">
              <a:solidFill>
                <a:srgbClr val="FBAB18"/>
              </a:solidFill>
              <a:latin typeface="Arial" panose="020B0604020202020204" pitchFamily="34" charset="0"/>
              <a:ea typeface="ＭＳ Ｐゴシック" panose="020B0600070205080204" pitchFamily="34" charset="-128"/>
            </a:endParaRPr>
          </a:p>
        </p:txBody>
      </p:sp>
      <p:pic>
        <p:nvPicPr>
          <p:cNvPr id="63491" name="Picture 5">
            <a:extLst>
              <a:ext uri="{FF2B5EF4-FFF2-40B4-BE49-F238E27FC236}">
                <a16:creationId xmlns:a16="http://schemas.microsoft.com/office/drawing/2014/main" id="{AD41BBCC-E099-4835-9792-3E6137DF9F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1">
            <a:extLst>
              <a:ext uri="{FF2B5EF4-FFF2-40B4-BE49-F238E27FC236}">
                <a16:creationId xmlns:a16="http://schemas.microsoft.com/office/drawing/2014/main" id="{B549891D-061D-4B62-A9F1-03F11687650D}"/>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AE796B8A-5AF0-49D3-BA2C-BD5E4FF60382}"/>
              </a:ext>
            </a:extLst>
          </p:cNvPr>
          <p:cNvGraphicFramePr>
            <a:graphicFrameLocks noGrp="1"/>
          </p:cNvGraphicFramePr>
          <p:nvPr/>
        </p:nvGraphicFramePr>
        <p:xfrm>
          <a:off x="250825" y="1158875"/>
          <a:ext cx="8713787" cy="4738688"/>
        </p:xfrm>
        <a:graphic>
          <a:graphicData uri="http://schemas.openxmlformats.org/drawingml/2006/table">
            <a:tbl>
              <a:tblPr firstRow="1" firstCol="1" bandRow="1">
                <a:tableStyleId>{5940675A-B579-460E-94D1-54222C63F5DA}</a:tableStyleId>
              </a:tblPr>
              <a:tblGrid>
                <a:gridCol w="1313963">
                  <a:extLst>
                    <a:ext uri="{9D8B030D-6E8A-4147-A177-3AD203B41FA5}">
                      <a16:colId xmlns:a16="http://schemas.microsoft.com/office/drawing/2014/main" val="20000"/>
                    </a:ext>
                  </a:extLst>
                </a:gridCol>
                <a:gridCol w="1881982">
                  <a:extLst>
                    <a:ext uri="{9D8B030D-6E8A-4147-A177-3AD203B41FA5}">
                      <a16:colId xmlns:a16="http://schemas.microsoft.com/office/drawing/2014/main" val="20001"/>
                    </a:ext>
                  </a:extLst>
                </a:gridCol>
                <a:gridCol w="1294752">
                  <a:extLst>
                    <a:ext uri="{9D8B030D-6E8A-4147-A177-3AD203B41FA5}">
                      <a16:colId xmlns:a16="http://schemas.microsoft.com/office/drawing/2014/main" val="20002"/>
                    </a:ext>
                  </a:extLst>
                </a:gridCol>
                <a:gridCol w="1236277">
                  <a:extLst>
                    <a:ext uri="{9D8B030D-6E8A-4147-A177-3AD203B41FA5}">
                      <a16:colId xmlns:a16="http://schemas.microsoft.com/office/drawing/2014/main" val="20003"/>
                    </a:ext>
                  </a:extLst>
                </a:gridCol>
                <a:gridCol w="1486041">
                  <a:extLst>
                    <a:ext uri="{9D8B030D-6E8A-4147-A177-3AD203B41FA5}">
                      <a16:colId xmlns:a16="http://schemas.microsoft.com/office/drawing/2014/main" val="20004"/>
                    </a:ext>
                  </a:extLst>
                </a:gridCol>
                <a:gridCol w="1500772">
                  <a:extLst>
                    <a:ext uri="{9D8B030D-6E8A-4147-A177-3AD203B41FA5}">
                      <a16:colId xmlns:a16="http://schemas.microsoft.com/office/drawing/2014/main" val="20005"/>
                    </a:ext>
                  </a:extLst>
                </a:gridCol>
              </a:tblGrid>
              <a:tr h="498810">
                <a:tc gridSpan="6">
                  <a:txBody>
                    <a:bodyPr/>
                    <a:lstStyle/>
                    <a:p>
                      <a:pPr>
                        <a:spcAft>
                          <a:spcPts val="0"/>
                        </a:spcAft>
                      </a:pPr>
                      <a:r>
                        <a:rPr lang="en-GB" sz="1400" b="1" dirty="0">
                          <a:effectLst/>
                          <a:latin typeface="Arial" panose="020B0604020202020204" pitchFamily="34" charset="0"/>
                          <a:cs typeface="Arial" panose="020B0604020202020204" pitchFamily="34" charset="0"/>
                        </a:rPr>
                        <a:t>Impact Statement 4: Effective and efficient administration support provided to deliver on core business and comply with legislation, regulation and prescripts of government.</a:t>
                      </a:r>
                      <a:endParaRPr lang="en-ZA" sz="1400" b="1" dirty="0">
                        <a:effectLst/>
                        <a:latin typeface="Arial" panose="020B0604020202020204" pitchFamily="34" charset="0"/>
                        <a:ea typeface="Times New Roman"/>
                        <a:cs typeface="Arial" panose="020B0604020202020204" pitchFamily="34" charset="0"/>
                      </a:endParaRPr>
                    </a:p>
                  </a:txBody>
                  <a:tcPr marL="55050" marR="55050"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49404">
                <a:tc gridSpan="6">
                  <a:txBody>
                    <a:bodyPr/>
                    <a:lstStyle/>
                    <a:p>
                      <a:pPr>
                        <a:spcAft>
                          <a:spcPts val="0"/>
                        </a:spcAft>
                      </a:pPr>
                      <a:r>
                        <a:rPr lang="en-GB" sz="1400" b="1" dirty="0">
                          <a:effectLst/>
                          <a:latin typeface="Arial" panose="020B0604020202020204" pitchFamily="34" charset="0"/>
                          <a:cs typeface="Arial" panose="020B0604020202020204" pitchFamily="34" charset="0"/>
                        </a:rPr>
                        <a:t>Outcomes: Finance processes and procedure improved to support PanSALB mandate</a:t>
                      </a:r>
                      <a:endParaRPr lang="en-ZA" sz="1400" b="1" dirty="0">
                        <a:effectLst/>
                        <a:latin typeface="Arial" panose="020B0604020202020204" pitchFamily="34" charset="0"/>
                        <a:ea typeface="Times New Roman"/>
                        <a:cs typeface="Arial" panose="020B0604020202020204" pitchFamily="34" charset="0"/>
                      </a:endParaRPr>
                    </a:p>
                  </a:txBody>
                  <a:tcPr marL="55050" marR="55050"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748214">
                <a:tc>
                  <a:txBody>
                    <a:bodyPr/>
                    <a:lstStyle/>
                    <a:p>
                      <a:r>
                        <a:rPr lang="en-GB" sz="1400" b="1" dirty="0">
                          <a:effectLst/>
                          <a:latin typeface="Arial" panose="020B0604020202020204" pitchFamily="34" charset="0"/>
                          <a:cs typeface="Arial" panose="020B0604020202020204" pitchFamily="34" charset="0"/>
                        </a:rPr>
                        <a:t>Output</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r>
                        <a:rPr lang="en-GB" sz="1400" b="1" dirty="0">
                          <a:effectLst/>
                          <a:latin typeface="Arial" panose="020B0604020202020204" pitchFamily="34" charset="0"/>
                          <a:cs typeface="Arial" panose="020B0604020202020204" pitchFamily="34" charset="0"/>
                        </a:rPr>
                        <a:t>Output Indicators</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pPr>
                        <a:spcAft>
                          <a:spcPts val="0"/>
                        </a:spcAft>
                      </a:pPr>
                      <a:r>
                        <a:rPr lang="en-GB" sz="1400" b="1" dirty="0">
                          <a:effectLst/>
                          <a:latin typeface="Arial" panose="020B0604020202020204" pitchFamily="34" charset="0"/>
                          <a:cs typeface="Arial" panose="020B0604020202020204" pitchFamily="34" charset="0"/>
                        </a:rPr>
                        <a:t>Estimated Performance</a:t>
                      </a:r>
                      <a:endParaRPr lang="en-ZA" sz="1400" b="1" dirty="0">
                        <a:effectLst/>
                        <a:latin typeface="Arial" panose="020B0604020202020204" pitchFamily="34" charset="0"/>
                        <a:cs typeface="Arial" panose="020B0604020202020204" pitchFamily="34" charset="0"/>
                      </a:endParaRPr>
                    </a:p>
                    <a:p>
                      <a:r>
                        <a:rPr lang="en-GB" sz="1400" b="1" dirty="0">
                          <a:effectLst/>
                          <a:latin typeface="Arial" panose="020B0604020202020204" pitchFamily="34" charset="0"/>
                          <a:cs typeface="Arial" panose="020B0604020202020204" pitchFamily="34" charset="0"/>
                        </a:rPr>
                        <a:t>2020/21</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r>
                        <a:rPr lang="en-GB" sz="1400" b="1" dirty="0">
                          <a:effectLst/>
                          <a:latin typeface="Arial" panose="020B0604020202020204" pitchFamily="34" charset="0"/>
                          <a:cs typeface="Arial" panose="020B0604020202020204" pitchFamily="34" charset="0"/>
                        </a:rPr>
                        <a:t>Target </a:t>
                      </a:r>
                      <a:endParaRPr lang="en-ZA" sz="1400" b="1" dirty="0">
                        <a:effectLst/>
                        <a:latin typeface="Arial" panose="020B0604020202020204" pitchFamily="34" charset="0"/>
                        <a:cs typeface="Arial" panose="020B0604020202020204" pitchFamily="34" charset="0"/>
                      </a:endParaRPr>
                    </a:p>
                    <a:p>
                      <a:r>
                        <a:rPr lang="en-GB" sz="1400" b="1" dirty="0">
                          <a:effectLst/>
                          <a:latin typeface="Arial" panose="020B0604020202020204" pitchFamily="34" charset="0"/>
                          <a:cs typeface="Arial" panose="020B0604020202020204" pitchFamily="34" charset="0"/>
                        </a:rPr>
                        <a:t>2021/22</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pPr>
                        <a:spcAft>
                          <a:spcPts val="0"/>
                        </a:spcAft>
                      </a:pPr>
                      <a:r>
                        <a:rPr lang="en-GB" sz="1400" b="1" dirty="0">
                          <a:effectLst/>
                          <a:latin typeface="Arial" panose="020B0604020202020204" pitchFamily="34" charset="0"/>
                          <a:cs typeface="Arial" panose="020B0604020202020204" pitchFamily="34" charset="0"/>
                        </a:rPr>
                        <a:t>Target</a:t>
                      </a:r>
                      <a:endParaRPr lang="en-ZA" sz="1400" b="1" dirty="0">
                        <a:effectLst/>
                        <a:latin typeface="Arial" panose="020B0604020202020204" pitchFamily="34" charset="0"/>
                        <a:cs typeface="Arial" panose="020B0604020202020204" pitchFamily="34" charset="0"/>
                      </a:endParaRPr>
                    </a:p>
                    <a:p>
                      <a:r>
                        <a:rPr lang="en-GB" sz="1400" b="1" dirty="0">
                          <a:effectLst/>
                          <a:latin typeface="Arial" panose="020B0604020202020204" pitchFamily="34" charset="0"/>
                          <a:cs typeface="Arial" panose="020B0604020202020204" pitchFamily="34" charset="0"/>
                        </a:rPr>
                        <a:t>2022/23</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r>
                        <a:rPr lang="en-GB" sz="1400" b="1" dirty="0">
                          <a:effectLst/>
                          <a:latin typeface="Arial" panose="020B0604020202020204" pitchFamily="34" charset="0"/>
                          <a:cs typeface="Arial" panose="020B0604020202020204" pitchFamily="34" charset="0"/>
                        </a:rPr>
                        <a:t>Target </a:t>
                      </a:r>
                      <a:endParaRPr lang="en-ZA" sz="1400" b="1" dirty="0">
                        <a:effectLst/>
                        <a:latin typeface="Arial" panose="020B0604020202020204" pitchFamily="34" charset="0"/>
                        <a:cs typeface="Arial" panose="020B0604020202020204" pitchFamily="34" charset="0"/>
                      </a:endParaRPr>
                    </a:p>
                    <a:p>
                      <a:r>
                        <a:rPr lang="en-GB" sz="1400" b="1" dirty="0">
                          <a:effectLst/>
                          <a:latin typeface="Arial" panose="020B0604020202020204" pitchFamily="34" charset="0"/>
                          <a:cs typeface="Arial" panose="020B0604020202020204" pitchFamily="34" charset="0"/>
                        </a:rPr>
                        <a:t>2023/2024</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extLst>
                  <a:ext uri="{0D108BD9-81ED-4DB2-BD59-A6C34878D82A}">
                    <a16:rowId xmlns:a16="http://schemas.microsoft.com/office/drawing/2014/main" val="10002"/>
                  </a:ext>
                </a:extLst>
              </a:tr>
              <a:tr h="997618">
                <a:tc>
                  <a:txBody>
                    <a:bodyPr/>
                    <a:lstStyle/>
                    <a:p>
                      <a:pPr>
                        <a:spcAft>
                          <a:spcPts val="0"/>
                        </a:spcAft>
                      </a:pPr>
                      <a:r>
                        <a:rPr lang="en-GB" sz="1400" dirty="0">
                          <a:effectLst/>
                          <a:latin typeface="Arial" panose="020B0604020202020204" pitchFamily="34" charset="0"/>
                          <a:cs typeface="Arial" panose="020B0604020202020204" pitchFamily="34" charset="0"/>
                        </a:rPr>
                        <a:t>Finance policies reviewed</a:t>
                      </a:r>
                      <a:endParaRPr lang="en-ZA" sz="1400" dirty="0">
                        <a:effectLst/>
                        <a:latin typeface="Arial" panose="020B0604020202020204" pitchFamily="34" charset="0"/>
                        <a:cs typeface="Arial" panose="020B0604020202020204" pitchFamily="34" charset="0"/>
                      </a:endParaRPr>
                    </a:p>
                    <a:p>
                      <a:pPr>
                        <a:spcAft>
                          <a:spcPts val="0"/>
                        </a:spcAft>
                      </a:pPr>
                      <a:r>
                        <a:rPr lang="en-GB" sz="1400" dirty="0">
                          <a:effectLst/>
                          <a:latin typeface="Arial" panose="020B0604020202020204" pitchFamily="34" charset="0"/>
                          <a:cs typeface="Arial" panose="020B0604020202020204" pitchFamily="34" charset="0"/>
                        </a:rPr>
                        <a:t>and approved</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spcAft>
                          <a:spcPts val="0"/>
                        </a:spcAft>
                      </a:pPr>
                      <a:r>
                        <a:rPr lang="en-GB" sz="1400" kern="1200" dirty="0">
                          <a:effectLst/>
                          <a:latin typeface="Arial" panose="020B0604020202020204" pitchFamily="34" charset="0"/>
                          <a:cs typeface="Arial" panose="020B0604020202020204" pitchFamily="34" charset="0"/>
                        </a:rPr>
                        <a:t>Number of finance polices reviewed and approved by the Board.</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extLst>
                  <a:ext uri="{0D108BD9-81ED-4DB2-BD59-A6C34878D82A}">
                    <a16:rowId xmlns:a16="http://schemas.microsoft.com/office/drawing/2014/main" val="10003"/>
                  </a:ext>
                </a:extLst>
              </a:tr>
              <a:tr h="498810">
                <a:tc>
                  <a:txBody>
                    <a:bodyPr/>
                    <a:lstStyle/>
                    <a:p>
                      <a:pPr>
                        <a:spcAft>
                          <a:spcPts val="0"/>
                        </a:spcAft>
                      </a:pPr>
                      <a:r>
                        <a:rPr lang="en-GB" sz="1400">
                          <a:effectLst/>
                          <a:latin typeface="Arial" panose="020B0604020202020204" pitchFamily="34" charset="0"/>
                          <a:cs typeface="Arial" panose="020B0604020202020204" pitchFamily="34" charset="0"/>
                        </a:rPr>
                        <a:t>Audit opinion of the AGSA</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spcAft>
                          <a:spcPts val="0"/>
                        </a:spcAft>
                      </a:pPr>
                      <a:r>
                        <a:rPr lang="en-US" sz="1400" dirty="0">
                          <a:effectLst/>
                          <a:latin typeface="Arial" panose="020B0604020202020204" pitchFamily="34" charset="0"/>
                          <a:cs typeface="Arial" panose="020B0604020202020204" pitchFamily="34" charset="0"/>
                        </a:rPr>
                        <a:t>Clean audit opinion of the AGSA</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Clean audit opinion</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Clean audit opinion</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Clean audit opinion</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Clean audit opinion</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extLst>
                  <a:ext uri="{0D108BD9-81ED-4DB2-BD59-A6C34878D82A}">
                    <a16:rowId xmlns:a16="http://schemas.microsoft.com/office/drawing/2014/main" val="10004"/>
                  </a:ext>
                </a:extLst>
              </a:tr>
              <a:tr h="1745832">
                <a:tc>
                  <a:txBody>
                    <a:bodyPr/>
                    <a:lstStyle/>
                    <a:p>
                      <a:pPr>
                        <a:spcAft>
                          <a:spcPts val="0"/>
                        </a:spcAft>
                      </a:pPr>
                      <a:r>
                        <a:rPr lang="en-GB" sz="1400" dirty="0">
                          <a:effectLst/>
                          <a:latin typeface="Arial" panose="020B0604020202020204" pitchFamily="34" charset="0"/>
                          <a:cs typeface="Arial" panose="020B0604020202020204" pitchFamily="34" charset="0"/>
                        </a:rPr>
                        <a:t>Quarterly reports on the</a:t>
                      </a:r>
                      <a:endParaRPr lang="en-ZA" sz="1400" dirty="0">
                        <a:effectLst/>
                        <a:latin typeface="Arial" panose="020B0604020202020204" pitchFamily="34" charset="0"/>
                        <a:cs typeface="Arial" panose="020B0604020202020204" pitchFamily="34" charset="0"/>
                      </a:endParaRPr>
                    </a:p>
                    <a:p>
                      <a:pPr>
                        <a:spcAft>
                          <a:spcPts val="0"/>
                        </a:spcAft>
                      </a:pPr>
                      <a:r>
                        <a:rPr lang="en-GB" sz="1400" dirty="0">
                          <a:effectLst/>
                          <a:latin typeface="Arial" panose="020B0604020202020204" pitchFamily="34" charset="0"/>
                          <a:cs typeface="Arial" panose="020B0604020202020204" pitchFamily="34" charset="0"/>
                        </a:rPr>
                        <a:t>implementation of the audit action plan</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spcAft>
                          <a:spcPts val="0"/>
                        </a:spcAft>
                      </a:pPr>
                      <a:r>
                        <a:rPr lang="en-US" sz="1400" dirty="0">
                          <a:effectLst/>
                          <a:latin typeface="Arial" panose="020B0604020202020204" pitchFamily="34" charset="0"/>
                          <a:cs typeface="Arial" panose="020B0604020202020204" pitchFamily="34" charset="0"/>
                        </a:rPr>
                        <a:t>Number of quarterly reports on the implementation of the audit action plan submitted to Audit and Risk Committee for approval</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a:effectLst/>
                          <a:latin typeface="Arial" panose="020B0604020202020204" pitchFamily="34" charset="0"/>
                          <a:cs typeface="Arial" panose="020B0604020202020204" pitchFamily="34" charset="0"/>
                        </a:rPr>
                        <a:t>4</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extLst>
                  <a:ext uri="{0D108BD9-81ED-4DB2-BD59-A6C34878D82A}">
                    <a16:rowId xmlns:a16="http://schemas.microsoft.com/office/drawing/2014/main" val="10005"/>
                  </a:ext>
                </a:extLst>
              </a:tr>
            </a:tbl>
          </a:graphicData>
        </a:graphic>
      </p:graphicFrame>
      <p:pic>
        <p:nvPicPr>
          <p:cNvPr id="63534" name="Picture 2">
            <a:extLst>
              <a:ext uri="{FF2B5EF4-FFF2-40B4-BE49-F238E27FC236}">
                <a16:creationId xmlns:a16="http://schemas.microsoft.com/office/drawing/2014/main" id="{10A189D8-F124-4F9A-A67B-9B17D71276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35" name="Slide Number Placeholder 2">
            <a:extLst>
              <a:ext uri="{FF2B5EF4-FFF2-40B4-BE49-F238E27FC236}">
                <a16:creationId xmlns:a16="http://schemas.microsoft.com/office/drawing/2014/main" id="{C56465F6-6DBD-43CC-A846-438164FA39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23F5960-9944-46B3-AE26-9A4A1CF4215F}" type="slidenum">
              <a:rPr lang="en-US" altLang="en-US" sz="1200" smtClean="0">
                <a:solidFill>
                  <a:srgbClr val="898989"/>
                </a:solidFill>
                <a:latin typeface="Arial" panose="020B0604020202020204" pitchFamily="34" charset="0"/>
              </a:rPr>
              <a:pPr>
                <a:spcBef>
                  <a:spcPct val="0"/>
                </a:spcBef>
                <a:buFontTx/>
                <a:buNone/>
              </a:pPr>
              <a:t>58</a:t>
            </a:fld>
            <a:endParaRPr lang="en-US" altLang="en-US" sz="1200">
              <a:solidFill>
                <a:srgbClr val="898989"/>
              </a:solidFill>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B228A9E-CAFB-48AB-9D14-A80FF5D12E18}"/>
              </a:ext>
            </a:extLst>
          </p:cNvPr>
          <p:cNvSpPr>
            <a:spLocks noGrp="1"/>
          </p:cNvSpPr>
          <p:nvPr>
            <p:ph type="title"/>
          </p:nvPr>
        </p:nvSpPr>
        <p:spPr>
          <a:xfrm>
            <a:off x="179388" y="333375"/>
            <a:ext cx="6192837" cy="503238"/>
          </a:xfrm>
        </p:spPr>
        <p:txBody>
          <a:bodyPr/>
          <a:lstStyle/>
          <a:p>
            <a:pPr algn="l"/>
            <a:r>
              <a:rPr lang="fr-FR" altLang="en-US" sz="3000" b="1">
                <a:solidFill>
                  <a:srgbClr val="FBAB18"/>
                </a:solidFill>
                <a:latin typeface="Arial" panose="020B0604020202020204" pitchFamily="34" charset="0"/>
                <a:ea typeface="ＭＳ Ｐゴシック" panose="020B0600070205080204" pitchFamily="34" charset="-128"/>
              </a:rPr>
              <a:t>Sub-Programme 1.1: Finance Management cont.</a:t>
            </a:r>
            <a:endParaRPr lang="en-US" altLang="en-US" sz="3000" b="1">
              <a:solidFill>
                <a:srgbClr val="FBAB18"/>
              </a:solidFill>
              <a:latin typeface="Arial" panose="020B0604020202020204" pitchFamily="34" charset="0"/>
              <a:ea typeface="ＭＳ Ｐゴシック" panose="020B0600070205080204" pitchFamily="34" charset="-128"/>
            </a:endParaRPr>
          </a:p>
        </p:txBody>
      </p:sp>
      <p:pic>
        <p:nvPicPr>
          <p:cNvPr id="64515" name="Picture 5">
            <a:extLst>
              <a:ext uri="{FF2B5EF4-FFF2-40B4-BE49-F238E27FC236}">
                <a16:creationId xmlns:a16="http://schemas.microsoft.com/office/drawing/2014/main" id="{F9388681-20A6-4E0D-BFC2-9A34591529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1">
            <a:extLst>
              <a:ext uri="{FF2B5EF4-FFF2-40B4-BE49-F238E27FC236}">
                <a16:creationId xmlns:a16="http://schemas.microsoft.com/office/drawing/2014/main" id="{7413EEA8-20B4-43A1-ACAA-8B52A0769971}"/>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BDD1AC37-1FB8-4E21-967B-1A8C46F385A5}"/>
              </a:ext>
            </a:extLst>
          </p:cNvPr>
          <p:cNvGraphicFramePr>
            <a:graphicFrameLocks noGrp="1"/>
          </p:cNvGraphicFramePr>
          <p:nvPr/>
        </p:nvGraphicFramePr>
        <p:xfrm>
          <a:off x="250825" y="1192213"/>
          <a:ext cx="8713787" cy="5121274"/>
        </p:xfrm>
        <a:graphic>
          <a:graphicData uri="http://schemas.openxmlformats.org/drawingml/2006/table">
            <a:tbl>
              <a:tblPr firstRow="1" firstCol="1" bandRow="1">
                <a:tableStyleId>{5940675A-B579-460E-94D1-54222C63F5DA}</a:tableStyleId>
              </a:tblPr>
              <a:tblGrid>
                <a:gridCol w="1313963">
                  <a:extLst>
                    <a:ext uri="{9D8B030D-6E8A-4147-A177-3AD203B41FA5}">
                      <a16:colId xmlns:a16="http://schemas.microsoft.com/office/drawing/2014/main" val="20000"/>
                    </a:ext>
                  </a:extLst>
                </a:gridCol>
                <a:gridCol w="1881982">
                  <a:extLst>
                    <a:ext uri="{9D8B030D-6E8A-4147-A177-3AD203B41FA5}">
                      <a16:colId xmlns:a16="http://schemas.microsoft.com/office/drawing/2014/main" val="20001"/>
                    </a:ext>
                  </a:extLst>
                </a:gridCol>
                <a:gridCol w="1294752">
                  <a:extLst>
                    <a:ext uri="{9D8B030D-6E8A-4147-A177-3AD203B41FA5}">
                      <a16:colId xmlns:a16="http://schemas.microsoft.com/office/drawing/2014/main" val="20002"/>
                    </a:ext>
                  </a:extLst>
                </a:gridCol>
                <a:gridCol w="1236277">
                  <a:extLst>
                    <a:ext uri="{9D8B030D-6E8A-4147-A177-3AD203B41FA5}">
                      <a16:colId xmlns:a16="http://schemas.microsoft.com/office/drawing/2014/main" val="20003"/>
                    </a:ext>
                  </a:extLst>
                </a:gridCol>
                <a:gridCol w="1486041">
                  <a:extLst>
                    <a:ext uri="{9D8B030D-6E8A-4147-A177-3AD203B41FA5}">
                      <a16:colId xmlns:a16="http://schemas.microsoft.com/office/drawing/2014/main" val="20004"/>
                    </a:ext>
                  </a:extLst>
                </a:gridCol>
                <a:gridCol w="1500772">
                  <a:extLst>
                    <a:ext uri="{9D8B030D-6E8A-4147-A177-3AD203B41FA5}">
                      <a16:colId xmlns:a16="http://schemas.microsoft.com/office/drawing/2014/main" val="20005"/>
                    </a:ext>
                  </a:extLst>
                </a:gridCol>
              </a:tblGrid>
              <a:tr h="426773">
                <a:tc gridSpan="6">
                  <a:txBody>
                    <a:bodyPr/>
                    <a:lstStyle/>
                    <a:p>
                      <a:pPr>
                        <a:spcAft>
                          <a:spcPts val="0"/>
                        </a:spcAft>
                      </a:pPr>
                      <a:r>
                        <a:rPr lang="en-GB" sz="1400" b="1" dirty="0">
                          <a:effectLst/>
                          <a:latin typeface="Arial" panose="020B0604020202020204" pitchFamily="34" charset="0"/>
                          <a:cs typeface="Arial" panose="020B0604020202020204" pitchFamily="34" charset="0"/>
                        </a:rPr>
                        <a:t>Impact Statement 4: Effective and efficient administration support provided to deliver on core business and comply with legislation, regulation and prescripts of government.</a:t>
                      </a:r>
                      <a:endParaRPr lang="en-ZA" sz="1400" b="1" dirty="0">
                        <a:effectLst/>
                        <a:latin typeface="Arial" panose="020B0604020202020204" pitchFamily="34" charset="0"/>
                        <a:ea typeface="Times New Roman"/>
                        <a:cs typeface="Arial" panose="020B0604020202020204" pitchFamily="34" charset="0"/>
                      </a:endParaRPr>
                    </a:p>
                  </a:txBody>
                  <a:tcPr marL="55050" marR="55050"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13386">
                <a:tc gridSpan="6">
                  <a:txBody>
                    <a:bodyPr/>
                    <a:lstStyle/>
                    <a:p>
                      <a:pPr>
                        <a:spcAft>
                          <a:spcPts val="0"/>
                        </a:spcAft>
                      </a:pPr>
                      <a:r>
                        <a:rPr lang="en-GB" sz="1400" b="1" dirty="0">
                          <a:effectLst/>
                          <a:latin typeface="Arial" panose="020B0604020202020204" pitchFamily="34" charset="0"/>
                          <a:cs typeface="Arial" panose="020B0604020202020204" pitchFamily="34" charset="0"/>
                        </a:rPr>
                        <a:t>Outcomes: Finance processes and procedure improved to support PanSALB mandate</a:t>
                      </a:r>
                      <a:endParaRPr lang="en-ZA" sz="1400" b="1" dirty="0">
                        <a:effectLst/>
                        <a:latin typeface="Arial" panose="020B0604020202020204" pitchFamily="34" charset="0"/>
                        <a:ea typeface="Times New Roman"/>
                        <a:cs typeface="Arial" panose="020B0604020202020204" pitchFamily="34" charset="0"/>
                      </a:endParaRPr>
                    </a:p>
                  </a:txBody>
                  <a:tcPr marL="55050" marR="55050"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40159">
                <a:tc>
                  <a:txBody>
                    <a:bodyPr/>
                    <a:lstStyle/>
                    <a:p>
                      <a:r>
                        <a:rPr lang="en-GB" sz="1400" b="1" dirty="0">
                          <a:effectLst/>
                          <a:latin typeface="Arial" panose="020B0604020202020204" pitchFamily="34" charset="0"/>
                          <a:cs typeface="Arial" panose="020B0604020202020204" pitchFamily="34" charset="0"/>
                        </a:rPr>
                        <a:t>Output</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r>
                        <a:rPr lang="en-GB" sz="1400" b="1" dirty="0">
                          <a:effectLst/>
                          <a:latin typeface="Arial" panose="020B0604020202020204" pitchFamily="34" charset="0"/>
                          <a:cs typeface="Arial" panose="020B0604020202020204" pitchFamily="34" charset="0"/>
                        </a:rPr>
                        <a:t>Output Indicators</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pPr>
                        <a:spcAft>
                          <a:spcPts val="0"/>
                        </a:spcAft>
                      </a:pPr>
                      <a:r>
                        <a:rPr lang="en-GB" sz="1400" b="1" dirty="0">
                          <a:effectLst/>
                          <a:latin typeface="Arial" panose="020B0604020202020204" pitchFamily="34" charset="0"/>
                          <a:cs typeface="Arial" panose="020B0604020202020204" pitchFamily="34" charset="0"/>
                        </a:rPr>
                        <a:t>Estimated Performance</a:t>
                      </a:r>
                      <a:endParaRPr lang="en-ZA" sz="1400" b="1" dirty="0">
                        <a:effectLst/>
                        <a:latin typeface="Arial" panose="020B0604020202020204" pitchFamily="34" charset="0"/>
                        <a:cs typeface="Arial" panose="020B0604020202020204" pitchFamily="34" charset="0"/>
                      </a:endParaRPr>
                    </a:p>
                    <a:p>
                      <a:r>
                        <a:rPr lang="en-GB" sz="1400" b="1" dirty="0">
                          <a:effectLst/>
                          <a:latin typeface="Arial" panose="020B0604020202020204" pitchFamily="34" charset="0"/>
                          <a:cs typeface="Arial" panose="020B0604020202020204" pitchFamily="34" charset="0"/>
                        </a:rPr>
                        <a:t>2020/21</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r>
                        <a:rPr lang="en-GB" sz="1400" b="1" dirty="0">
                          <a:effectLst/>
                          <a:latin typeface="Arial" panose="020B0604020202020204" pitchFamily="34" charset="0"/>
                          <a:cs typeface="Arial" panose="020B0604020202020204" pitchFamily="34" charset="0"/>
                        </a:rPr>
                        <a:t>Target </a:t>
                      </a:r>
                      <a:endParaRPr lang="en-ZA" sz="1400" b="1" dirty="0">
                        <a:effectLst/>
                        <a:latin typeface="Arial" panose="020B0604020202020204" pitchFamily="34" charset="0"/>
                        <a:cs typeface="Arial" panose="020B0604020202020204" pitchFamily="34" charset="0"/>
                      </a:endParaRPr>
                    </a:p>
                    <a:p>
                      <a:r>
                        <a:rPr lang="en-GB" sz="1400" b="1" dirty="0">
                          <a:effectLst/>
                          <a:latin typeface="Arial" panose="020B0604020202020204" pitchFamily="34" charset="0"/>
                          <a:cs typeface="Arial" panose="020B0604020202020204" pitchFamily="34" charset="0"/>
                        </a:rPr>
                        <a:t>2021/22</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pPr>
                        <a:spcAft>
                          <a:spcPts val="0"/>
                        </a:spcAft>
                      </a:pPr>
                      <a:r>
                        <a:rPr lang="en-GB" sz="1400" b="1" dirty="0">
                          <a:effectLst/>
                          <a:latin typeface="Arial" panose="020B0604020202020204" pitchFamily="34" charset="0"/>
                          <a:cs typeface="Arial" panose="020B0604020202020204" pitchFamily="34" charset="0"/>
                        </a:rPr>
                        <a:t>Target</a:t>
                      </a:r>
                      <a:endParaRPr lang="en-ZA" sz="1400" b="1" dirty="0">
                        <a:effectLst/>
                        <a:latin typeface="Arial" panose="020B0604020202020204" pitchFamily="34" charset="0"/>
                        <a:cs typeface="Arial" panose="020B0604020202020204" pitchFamily="34" charset="0"/>
                      </a:endParaRPr>
                    </a:p>
                    <a:p>
                      <a:r>
                        <a:rPr lang="en-GB" sz="1400" b="1" dirty="0">
                          <a:effectLst/>
                          <a:latin typeface="Arial" panose="020B0604020202020204" pitchFamily="34" charset="0"/>
                          <a:cs typeface="Arial" panose="020B0604020202020204" pitchFamily="34" charset="0"/>
                        </a:rPr>
                        <a:t>2022/23</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tc>
                  <a:txBody>
                    <a:bodyPr/>
                    <a:lstStyle/>
                    <a:p>
                      <a:r>
                        <a:rPr lang="en-GB" sz="1400" b="1" dirty="0">
                          <a:effectLst/>
                          <a:latin typeface="Arial" panose="020B0604020202020204" pitchFamily="34" charset="0"/>
                          <a:cs typeface="Arial" panose="020B0604020202020204" pitchFamily="34" charset="0"/>
                        </a:rPr>
                        <a:t>Target </a:t>
                      </a:r>
                      <a:endParaRPr lang="en-ZA" sz="1400" b="1" dirty="0">
                        <a:effectLst/>
                        <a:latin typeface="Arial" panose="020B0604020202020204" pitchFamily="34" charset="0"/>
                        <a:cs typeface="Arial" panose="020B0604020202020204" pitchFamily="34" charset="0"/>
                      </a:endParaRPr>
                    </a:p>
                    <a:p>
                      <a:r>
                        <a:rPr lang="en-GB" sz="1400" b="1" dirty="0">
                          <a:effectLst/>
                          <a:latin typeface="Arial" panose="020B0604020202020204" pitchFamily="34" charset="0"/>
                          <a:cs typeface="Arial" panose="020B0604020202020204" pitchFamily="34" charset="0"/>
                        </a:rPr>
                        <a:t>2023/2024</a:t>
                      </a:r>
                      <a:endParaRPr lang="en-ZA" sz="1400" b="1" dirty="0">
                        <a:effectLst/>
                        <a:latin typeface="Arial" panose="020B0604020202020204" pitchFamily="34" charset="0"/>
                        <a:cs typeface="Arial" panose="020B0604020202020204" pitchFamily="34" charset="0"/>
                      </a:endParaRPr>
                    </a:p>
                  </a:txBody>
                  <a:tcPr marL="55050" marR="55050" marT="0" marB="0">
                    <a:solidFill>
                      <a:srgbClr val="FFC000"/>
                    </a:solidFill>
                  </a:tcPr>
                </a:tc>
                <a:extLst>
                  <a:ext uri="{0D108BD9-81ED-4DB2-BD59-A6C34878D82A}">
                    <a16:rowId xmlns:a16="http://schemas.microsoft.com/office/drawing/2014/main" val="10002"/>
                  </a:ext>
                </a:extLst>
              </a:tr>
              <a:tr h="1280319">
                <a:tc>
                  <a:txBody>
                    <a:bodyPr/>
                    <a:lstStyle/>
                    <a:p>
                      <a:pPr>
                        <a:spcAft>
                          <a:spcPts val="0"/>
                        </a:spcAft>
                      </a:pPr>
                      <a:r>
                        <a:rPr lang="en-GB" sz="1400" dirty="0">
                          <a:effectLst/>
                          <a:latin typeface="Arial" panose="020B0604020202020204" pitchFamily="34" charset="0"/>
                          <a:cs typeface="Arial" panose="020B0604020202020204" pitchFamily="34" charset="0"/>
                        </a:rPr>
                        <a:t>Quarterly financial report submitted to NT and DSAC	</a:t>
                      </a:r>
                      <a:endParaRPr lang="en-ZA" sz="1400" dirty="0">
                        <a:effectLst/>
                        <a:latin typeface="Arial" panose="020B0604020202020204" pitchFamily="34" charset="0"/>
                        <a:cs typeface="Arial" panose="020B0604020202020204" pitchFamily="34" charset="0"/>
                      </a:endParaRPr>
                    </a:p>
                    <a:p>
                      <a:pPr algn="ctr">
                        <a:spcAft>
                          <a:spcPts val="0"/>
                        </a:spcAft>
                      </a:pPr>
                      <a:r>
                        <a:rPr lang="en-GB"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spcAft>
                          <a:spcPts val="0"/>
                        </a:spcAft>
                      </a:pPr>
                      <a:r>
                        <a:rPr lang="en-GB" sz="1400" dirty="0">
                          <a:effectLst/>
                          <a:latin typeface="Arial" panose="020B0604020202020204" pitchFamily="34" charset="0"/>
                          <a:cs typeface="Arial" panose="020B0604020202020204" pitchFamily="34" charset="0"/>
                        </a:rPr>
                        <a:t>Number of approved quarterly financial reports submitted to</a:t>
                      </a:r>
                      <a:endParaRPr lang="en-ZA" sz="1400" dirty="0">
                        <a:effectLst/>
                        <a:latin typeface="Arial" panose="020B0604020202020204" pitchFamily="34" charset="0"/>
                        <a:cs typeface="Arial" panose="020B0604020202020204" pitchFamily="34" charset="0"/>
                      </a:endParaRPr>
                    </a:p>
                    <a:p>
                      <a:pPr>
                        <a:spcAft>
                          <a:spcPts val="0"/>
                        </a:spcAft>
                      </a:pPr>
                      <a:r>
                        <a:rPr lang="en-GB" sz="1400" dirty="0">
                          <a:effectLst/>
                          <a:latin typeface="Arial" panose="020B0604020202020204" pitchFamily="34" charset="0"/>
                          <a:cs typeface="Arial" panose="020B0604020202020204" pitchFamily="34" charset="0"/>
                        </a:rPr>
                        <a:t>NT and DSAC</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extLst>
                  <a:ext uri="{0D108BD9-81ED-4DB2-BD59-A6C34878D82A}">
                    <a16:rowId xmlns:a16="http://schemas.microsoft.com/office/drawing/2014/main" val="10003"/>
                  </a:ext>
                </a:extLst>
              </a:tr>
              <a:tr h="853546">
                <a:tc>
                  <a:txBody>
                    <a:bodyPr/>
                    <a:lstStyle/>
                    <a:p>
                      <a:pPr>
                        <a:spcAft>
                          <a:spcPts val="0"/>
                        </a:spcAft>
                      </a:pPr>
                      <a:r>
                        <a:rPr lang="en-GB" sz="1400">
                          <a:effectLst/>
                          <a:latin typeface="Arial" panose="020B0604020202020204" pitchFamily="34" charset="0"/>
                          <a:cs typeface="Arial" panose="020B0604020202020204" pitchFamily="34" charset="0"/>
                        </a:rPr>
                        <a:t>AFS submitted to</a:t>
                      </a:r>
                      <a:endParaRPr lang="en-ZA" sz="1400">
                        <a:effectLst/>
                        <a:latin typeface="Arial" panose="020B0604020202020204" pitchFamily="34" charset="0"/>
                        <a:cs typeface="Arial" panose="020B0604020202020204" pitchFamily="34" charset="0"/>
                      </a:endParaRPr>
                    </a:p>
                    <a:p>
                      <a:pPr>
                        <a:spcAft>
                          <a:spcPts val="0"/>
                        </a:spcAft>
                      </a:pPr>
                      <a:r>
                        <a:rPr lang="en-GB" sz="1400">
                          <a:effectLst/>
                          <a:latin typeface="Arial" panose="020B0604020202020204" pitchFamily="34" charset="0"/>
                          <a:cs typeface="Arial" panose="020B0604020202020204" pitchFamily="34" charset="0"/>
                        </a:rPr>
                        <a:t>DSAC, NT and AGSA</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spcAft>
                          <a:spcPts val="0"/>
                        </a:spcAft>
                      </a:pPr>
                      <a:r>
                        <a:rPr lang="en-US" sz="1400">
                          <a:effectLst/>
                          <a:latin typeface="Arial" panose="020B0604020202020204" pitchFamily="34" charset="0"/>
                          <a:cs typeface="Arial" panose="020B0604020202020204" pitchFamily="34" charset="0"/>
                        </a:rPr>
                        <a:t>Number approved AFS submitted to</a:t>
                      </a:r>
                      <a:endParaRPr lang="en-ZA" sz="1400">
                        <a:effectLst/>
                        <a:latin typeface="Arial" panose="020B0604020202020204" pitchFamily="34" charset="0"/>
                        <a:cs typeface="Arial" panose="020B0604020202020204" pitchFamily="34" charset="0"/>
                      </a:endParaRPr>
                    </a:p>
                    <a:p>
                      <a:pPr>
                        <a:spcAft>
                          <a:spcPts val="0"/>
                        </a:spcAft>
                      </a:pPr>
                      <a:r>
                        <a:rPr lang="en-US" sz="1400">
                          <a:effectLst/>
                          <a:latin typeface="Arial" panose="020B0604020202020204" pitchFamily="34" charset="0"/>
                          <a:cs typeface="Arial" panose="020B0604020202020204" pitchFamily="34" charset="0"/>
                        </a:rPr>
                        <a:t>DSAC,NT and AGSA</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2</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2</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extLst>
                  <a:ext uri="{0D108BD9-81ED-4DB2-BD59-A6C34878D82A}">
                    <a16:rowId xmlns:a16="http://schemas.microsoft.com/office/drawing/2014/main" val="10004"/>
                  </a:ext>
                </a:extLst>
              </a:tr>
              <a:tr h="640159">
                <a:tc>
                  <a:txBody>
                    <a:bodyPr/>
                    <a:lstStyle/>
                    <a:p>
                      <a:pPr>
                        <a:spcAft>
                          <a:spcPts val="0"/>
                        </a:spcAft>
                      </a:pPr>
                      <a:r>
                        <a:rPr lang="en-GB" sz="1400">
                          <a:effectLst/>
                          <a:latin typeface="Arial" panose="020B0604020202020204" pitchFamily="34" charset="0"/>
                          <a:cs typeface="Arial" panose="020B0604020202020204" pitchFamily="34" charset="0"/>
                        </a:rPr>
                        <a:t>ENE submitted to DSAC and NT</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spcAft>
                          <a:spcPts val="0"/>
                        </a:spcAft>
                      </a:pPr>
                      <a:r>
                        <a:rPr lang="en-GB" sz="1400">
                          <a:effectLst/>
                          <a:latin typeface="Arial" panose="020B0604020202020204" pitchFamily="34" charset="0"/>
                          <a:cs typeface="Arial" panose="020B0604020202020204" pitchFamily="34" charset="0"/>
                        </a:rPr>
                        <a:t>Number of approved ENE submitted to</a:t>
                      </a:r>
                      <a:endParaRPr lang="en-ZA" sz="1400">
                        <a:effectLst/>
                        <a:latin typeface="Arial" panose="020B0604020202020204" pitchFamily="34" charset="0"/>
                        <a:cs typeface="Arial" panose="020B0604020202020204" pitchFamily="34" charset="0"/>
                      </a:endParaRPr>
                    </a:p>
                    <a:p>
                      <a:pPr>
                        <a:spcAft>
                          <a:spcPts val="0"/>
                        </a:spcAft>
                      </a:pPr>
                      <a:r>
                        <a:rPr lang="en-GB" sz="1400">
                          <a:effectLst/>
                          <a:latin typeface="Arial" panose="020B0604020202020204" pitchFamily="34" charset="0"/>
                          <a:cs typeface="Arial" panose="020B0604020202020204" pitchFamily="34" charset="0"/>
                        </a:rPr>
                        <a:t>DSAC and NT</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a:effectLst/>
                          <a:latin typeface="Arial" panose="020B0604020202020204" pitchFamily="34" charset="0"/>
                          <a:cs typeface="Arial" panose="020B0604020202020204" pitchFamily="34" charset="0"/>
                        </a:rPr>
                        <a:t>2</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2</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2</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extLst>
                  <a:ext uri="{0D108BD9-81ED-4DB2-BD59-A6C34878D82A}">
                    <a16:rowId xmlns:a16="http://schemas.microsoft.com/office/drawing/2014/main" val="10005"/>
                  </a:ext>
                </a:extLst>
              </a:tr>
              <a:tr h="1066932">
                <a:tc>
                  <a:txBody>
                    <a:bodyPr/>
                    <a:lstStyle/>
                    <a:p>
                      <a:pPr>
                        <a:spcAft>
                          <a:spcPts val="0"/>
                        </a:spcAft>
                      </a:pPr>
                      <a:r>
                        <a:rPr lang="en-GB" sz="1400">
                          <a:effectLst/>
                          <a:latin typeface="Arial" panose="020B0604020202020204" pitchFamily="34" charset="0"/>
                          <a:cs typeface="Arial" panose="020B0604020202020204" pitchFamily="34" charset="0"/>
                        </a:rPr>
                        <a:t>Turnaround times for payments of invoices</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spcAft>
                          <a:spcPts val="0"/>
                        </a:spcAft>
                      </a:pPr>
                      <a:r>
                        <a:rPr lang="en-GB" sz="1400">
                          <a:effectLst/>
                          <a:latin typeface="Arial" panose="020B0604020202020204" pitchFamily="34" charset="0"/>
                          <a:cs typeface="Arial" panose="020B0604020202020204" pitchFamily="34" charset="0"/>
                        </a:rPr>
                        <a:t>Percentage of payments of invoices within 30 days as prescribed by treasury</a:t>
                      </a:r>
                      <a:endParaRPr lang="en-ZA" sz="1400">
                        <a:effectLst/>
                        <a:latin typeface="Arial" panose="020B0604020202020204" pitchFamily="34" charset="0"/>
                        <a:cs typeface="Arial" panose="020B0604020202020204" pitchFamily="34" charset="0"/>
                      </a:endParaRPr>
                    </a:p>
                    <a:p>
                      <a:pPr>
                        <a:spcAft>
                          <a:spcPts val="0"/>
                        </a:spcAft>
                      </a:pPr>
                      <a:r>
                        <a:rPr lang="en-GB" sz="1400">
                          <a:effectLst/>
                          <a:latin typeface="Arial" panose="020B0604020202020204" pitchFamily="34" charset="0"/>
                          <a:cs typeface="Arial" panose="020B0604020202020204" pitchFamily="34" charset="0"/>
                        </a:rPr>
                        <a:t>regulations</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a:effectLst/>
                          <a:latin typeface="Arial" panose="020B0604020202020204" pitchFamily="34" charset="0"/>
                          <a:cs typeface="Arial" panose="020B0604020202020204" pitchFamily="34" charset="0"/>
                        </a:rPr>
                        <a:t>100%</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a:effectLst/>
                          <a:latin typeface="Arial" panose="020B0604020202020204" pitchFamily="34" charset="0"/>
                          <a:cs typeface="Arial" panose="020B0604020202020204" pitchFamily="34" charset="0"/>
                        </a:rPr>
                        <a:t>100%</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a:effectLst/>
                          <a:latin typeface="Arial" panose="020B0604020202020204" pitchFamily="34" charset="0"/>
                          <a:cs typeface="Arial" panose="020B0604020202020204" pitchFamily="34" charset="0"/>
                        </a:rPr>
                        <a:t>100%</a:t>
                      </a:r>
                      <a:endParaRPr lang="en-ZA" sz="1400">
                        <a:effectLst/>
                        <a:latin typeface="Arial" panose="020B0604020202020204" pitchFamily="34" charset="0"/>
                        <a:ea typeface="Times New Roman"/>
                        <a:cs typeface="Arial" panose="020B0604020202020204" pitchFamily="34" charset="0"/>
                      </a:endParaRPr>
                    </a:p>
                  </a:txBody>
                  <a:tcPr marL="55050" marR="55050"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ea typeface="Times New Roman"/>
                        <a:cs typeface="Arial" panose="020B0604020202020204" pitchFamily="34" charset="0"/>
                      </a:endParaRPr>
                    </a:p>
                  </a:txBody>
                  <a:tcPr marL="55050" marR="55050" marT="0" marB="0"/>
                </a:tc>
                <a:extLst>
                  <a:ext uri="{0D108BD9-81ED-4DB2-BD59-A6C34878D82A}">
                    <a16:rowId xmlns:a16="http://schemas.microsoft.com/office/drawing/2014/main" val="10006"/>
                  </a:ext>
                </a:extLst>
              </a:tr>
            </a:tbl>
          </a:graphicData>
        </a:graphic>
      </p:graphicFrame>
      <p:pic>
        <p:nvPicPr>
          <p:cNvPr id="64565" name="Picture 2">
            <a:extLst>
              <a:ext uri="{FF2B5EF4-FFF2-40B4-BE49-F238E27FC236}">
                <a16:creationId xmlns:a16="http://schemas.microsoft.com/office/drawing/2014/main" id="{F3E940DF-FF8F-434E-A8BF-E928C44503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6" name="Slide Number Placeholder 2">
            <a:extLst>
              <a:ext uri="{FF2B5EF4-FFF2-40B4-BE49-F238E27FC236}">
                <a16:creationId xmlns:a16="http://schemas.microsoft.com/office/drawing/2014/main" id="{FBA07DAB-C3AF-4B61-A986-C356C33E34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EB20C8B-09A6-4C84-992A-758EADF32FC1}" type="slidenum">
              <a:rPr lang="en-US" altLang="en-US" sz="1200" smtClean="0">
                <a:solidFill>
                  <a:srgbClr val="898989"/>
                </a:solidFill>
                <a:latin typeface="Arial" panose="020B0604020202020204" pitchFamily="34" charset="0"/>
              </a:rPr>
              <a:pPr>
                <a:spcBef>
                  <a:spcPct val="0"/>
                </a:spcBef>
                <a:buFontTx/>
                <a:buNone/>
              </a:pPr>
              <a:t>59</a:t>
            </a:fld>
            <a:endParaRPr lang="en-US" altLang="en-US" sz="1200">
              <a:solidFill>
                <a:srgbClr val="898989"/>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79186E1-4DA4-4370-83BA-BBA8EE5E5CF0}"/>
              </a:ext>
            </a:extLst>
          </p:cNvPr>
          <p:cNvSpPr>
            <a:spLocks noGrp="1"/>
          </p:cNvSpPr>
          <p:nvPr>
            <p:ph type="title"/>
          </p:nvPr>
        </p:nvSpPr>
        <p:spPr>
          <a:xfrm>
            <a:off x="457200" y="136525"/>
            <a:ext cx="8229600" cy="70802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Chairperson Overview</a:t>
            </a:r>
          </a:p>
        </p:txBody>
      </p:sp>
      <p:sp>
        <p:nvSpPr>
          <p:cNvPr id="9219" name="Content Placeholder 1">
            <a:extLst>
              <a:ext uri="{FF2B5EF4-FFF2-40B4-BE49-F238E27FC236}">
                <a16:creationId xmlns:a16="http://schemas.microsoft.com/office/drawing/2014/main" id="{F5BDB243-8575-4450-B464-D79D9346EF53}"/>
              </a:ext>
            </a:extLst>
          </p:cNvPr>
          <p:cNvSpPr>
            <a:spLocks noGrp="1"/>
          </p:cNvSpPr>
          <p:nvPr>
            <p:ph idx="1"/>
          </p:nvPr>
        </p:nvSpPr>
        <p:spPr>
          <a:xfrm>
            <a:off x="179388" y="844550"/>
            <a:ext cx="8785225" cy="5110163"/>
          </a:xfrm>
        </p:spPr>
        <p:txBody>
          <a:bodyPr/>
          <a:lstStyle/>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Some have, rightfully or wrongly, used such deficits to validate the claims that PanSALB has done everything but promotion and development of languages. As the current board of directors, we availed ourselves to serve with hope of saving this crucial body.</a:t>
            </a:r>
          </a:p>
          <a:p>
            <a:pPr algn="just">
              <a:buFont typeface="Wingdings" panose="05000000000000000000" pitchFamily="2" charset="2"/>
              <a:buChar char="q"/>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Since our appointment on 6 March 2019, we embarked on an inside-to-outside clean-up process, confronting long-lasting institutional impediments, among others, paucity of accountability and lack of consequent management. </a:t>
            </a:r>
          </a:p>
          <a:p>
            <a:pPr algn="just">
              <a:buFont typeface="Wingdings" panose="05000000000000000000" pitchFamily="2" charset="2"/>
              <a:buChar char="q"/>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Despite the vastly challenging conditions and various fightback campaigns we faced, this phase is almost concluded. The subsequent phase will be emphatic on the strengthening of institutional culture and systems, especially internal controls. </a:t>
            </a:r>
          </a:p>
          <a:p>
            <a:pPr algn="just">
              <a:buFont typeface="Wingdings" panose="05000000000000000000" pitchFamily="2" charset="2"/>
              <a:buChar char="q"/>
            </a:pPr>
            <a:endParaRPr lang="en-US" altLang="en-US" sz="1800" dirty="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PanSALB has achieved a lot, yet in order to catch up with the demand, it ought to accelerate its momentum through creative and innovative interventions ardent on quality rather than a virtuous circle of quantity-driven activities of least impact, if at all. </a:t>
            </a:r>
          </a:p>
          <a:p>
            <a:pPr algn="just">
              <a:buFont typeface="Wingdings" panose="05000000000000000000" pitchFamily="2" charset="2"/>
              <a:buChar char="q"/>
            </a:pP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9220" name="Picture 5">
            <a:extLst>
              <a:ext uri="{FF2B5EF4-FFF2-40B4-BE49-F238E27FC236}">
                <a16:creationId xmlns:a16="http://schemas.microsoft.com/office/drawing/2014/main" id="{4439968A-5B6F-47EF-BC5D-3DF39A6582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a:extLst>
              <a:ext uri="{FF2B5EF4-FFF2-40B4-BE49-F238E27FC236}">
                <a16:creationId xmlns:a16="http://schemas.microsoft.com/office/drawing/2014/main" id="{99E22896-D3FA-4608-9E72-00A5BE319E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87313"/>
            <a:ext cx="225266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Slide Number Placeholder 1">
            <a:extLst>
              <a:ext uri="{FF2B5EF4-FFF2-40B4-BE49-F238E27FC236}">
                <a16:creationId xmlns:a16="http://schemas.microsoft.com/office/drawing/2014/main" id="{A4352417-E6F7-4856-8CF9-6D53C38981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7548957-A76A-4DD3-8F00-7151F2CB1337}" type="slidenum">
              <a:rPr lang="en-US" altLang="en-US" sz="1200" smtClean="0">
                <a:solidFill>
                  <a:srgbClr val="898989"/>
                </a:solidFill>
                <a:latin typeface="Arial" panose="020B0604020202020204" pitchFamily="34" charset="0"/>
              </a:rPr>
              <a:pPr>
                <a:spcBef>
                  <a:spcPct val="0"/>
                </a:spcBef>
                <a:buFontTx/>
                <a:buNone/>
              </a:pPr>
              <a:t>6</a:t>
            </a:fld>
            <a:endParaRPr lang="en-US" altLang="en-US" sz="1200">
              <a:solidFill>
                <a:srgbClr val="898989"/>
              </a:solidFill>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C9D1B01-6C0D-481F-89A2-3332BD5B3081}"/>
              </a:ext>
            </a:extLst>
          </p:cNvPr>
          <p:cNvSpPr>
            <a:spLocks noGrp="1"/>
          </p:cNvSpPr>
          <p:nvPr>
            <p:ph type="title"/>
          </p:nvPr>
        </p:nvSpPr>
        <p:spPr>
          <a:xfrm>
            <a:off x="127000" y="219075"/>
            <a:ext cx="6264275" cy="515938"/>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1.2: Supply Chain Services Management</a:t>
            </a:r>
          </a:p>
        </p:txBody>
      </p:sp>
      <p:pic>
        <p:nvPicPr>
          <p:cNvPr id="65539" name="Picture 5">
            <a:extLst>
              <a:ext uri="{FF2B5EF4-FFF2-40B4-BE49-F238E27FC236}">
                <a16:creationId xmlns:a16="http://schemas.microsoft.com/office/drawing/2014/main" id="{4C591D00-2B27-476F-9BFC-7C419F3C4A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1">
            <a:extLst>
              <a:ext uri="{FF2B5EF4-FFF2-40B4-BE49-F238E27FC236}">
                <a16:creationId xmlns:a16="http://schemas.microsoft.com/office/drawing/2014/main" id="{D05435E7-4432-455E-9D6E-6019D520F62C}"/>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3" name="Table 2">
            <a:extLst>
              <a:ext uri="{FF2B5EF4-FFF2-40B4-BE49-F238E27FC236}">
                <a16:creationId xmlns:a16="http://schemas.microsoft.com/office/drawing/2014/main" id="{518AF37C-B0F7-4380-A558-ACA57F8B1633}"/>
              </a:ext>
            </a:extLst>
          </p:cNvPr>
          <p:cNvGraphicFramePr>
            <a:graphicFrameLocks noGrp="1"/>
          </p:cNvGraphicFramePr>
          <p:nvPr/>
        </p:nvGraphicFramePr>
        <p:xfrm>
          <a:off x="179388" y="931863"/>
          <a:ext cx="8856662" cy="5738813"/>
        </p:xfrm>
        <a:graphic>
          <a:graphicData uri="http://schemas.openxmlformats.org/drawingml/2006/table">
            <a:tbl>
              <a:tblPr/>
              <a:tblGrid>
                <a:gridCol w="1551614">
                  <a:extLst>
                    <a:ext uri="{9D8B030D-6E8A-4147-A177-3AD203B41FA5}">
                      <a16:colId xmlns:a16="http://schemas.microsoft.com/office/drawing/2014/main" val="20000"/>
                    </a:ext>
                  </a:extLst>
                </a:gridCol>
                <a:gridCol w="1719882">
                  <a:extLst>
                    <a:ext uri="{9D8B030D-6E8A-4147-A177-3AD203B41FA5}">
                      <a16:colId xmlns:a16="http://schemas.microsoft.com/office/drawing/2014/main" val="20001"/>
                    </a:ext>
                  </a:extLst>
                </a:gridCol>
                <a:gridCol w="1396291">
                  <a:extLst>
                    <a:ext uri="{9D8B030D-6E8A-4147-A177-3AD203B41FA5}">
                      <a16:colId xmlns:a16="http://schemas.microsoft.com/office/drawing/2014/main" val="20002"/>
                    </a:ext>
                  </a:extLst>
                </a:gridCol>
                <a:gridCol w="1396292">
                  <a:extLst>
                    <a:ext uri="{9D8B030D-6E8A-4147-A177-3AD203B41FA5}">
                      <a16:colId xmlns:a16="http://schemas.microsoft.com/office/drawing/2014/main" val="20003"/>
                    </a:ext>
                  </a:extLst>
                </a:gridCol>
                <a:gridCol w="1270091">
                  <a:extLst>
                    <a:ext uri="{9D8B030D-6E8A-4147-A177-3AD203B41FA5}">
                      <a16:colId xmlns:a16="http://schemas.microsoft.com/office/drawing/2014/main" val="20004"/>
                    </a:ext>
                  </a:extLst>
                </a:gridCol>
                <a:gridCol w="1522492">
                  <a:extLst>
                    <a:ext uri="{9D8B030D-6E8A-4147-A177-3AD203B41FA5}">
                      <a16:colId xmlns:a16="http://schemas.microsoft.com/office/drawing/2014/main" val="20005"/>
                    </a:ext>
                  </a:extLst>
                </a:gridCol>
              </a:tblGrid>
              <a:tr h="454111">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4: Effective and efficient administration support provided to deliver on core business and comply with legislation, regulation and prescripts of government.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0196">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SCM processes and procedures improved to support PanSALB mandate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05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88078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SCM policies reviewed and approved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SCM policy reviewed 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by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board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Reviewed and approved SCM policy</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097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Maintenance of contract register</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Contract Register approved by the CFO</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84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84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Contract register updated and approved by CFO</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Contract register updated and approved by</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317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CFO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Contract register updated and approved by CFO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Contract register updated and approved by</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CFO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32117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Procurement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 developed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 approved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Procurement Plan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by CEO</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 submitted to</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NT and DSAC</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Procurement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 submitted to 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 DSAC</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Procurement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submitted to</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NT and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DSAC</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Procurement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 submitted to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NT and DSAC</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Procurement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submitted to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NT and DSAC</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0097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Procurement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submitted to 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 DSAC</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quarterly</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procurement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reports submitted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to NT and DSAC</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36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36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29" marR="4242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65589" name="Picture 2">
            <a:extLst>
              <a:ext uri="{FF2B5EF4-FFF2-40B4-BE49-F238E27FC236}">
                <a16:creationId xmlns:a16="http://schemas.microsoft.com/office/drawing/2014/main" id="{E4742FAB-E5D4-40BC-8F4C-9A7BB52091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0"/>
            <a:ext cx="2108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90" name="Slide Number Placeholder 1">
            <a:extLst>
              <a:ext uri="{FF2B5EF4-FFF2-40B4-BE49-F238E27FC236}">
                <a16:creationId xmlns:a16="http://schemas.microsoft.com/office/drawing/2014/main" id="{B0A5B2D9-7C6F-4D7F-B97B-34F91101CA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55176C8-DEFF-4C35-86E0-32AA552768F0}" type="slidenum">
              <a:rPr lang="en-US" altLang="en-US" sz="1200" smtClean="0">
                <a:solidFill>
                  <a:srgbClr val="898989"/>
                </a:solidFill>
                <a:latin typeface="Arial" panose="020B0604020202020204" pitchFamily="34" charset="0"/>
              </a:rPr>
              <a:pPr>
                <a:spcBef>
                  <a:spcPct val="0"/>
                </a:spcBef>
                <a:buFontTx/>
                <a:buNone/>
              </a:pPr>
              <a:t>60</a:t>
            </a:fld>
            <a:endParaRPr lang="en-US" altLang="en-US" sz="1200">
              <a:solidFill>
                <a:srgbClr val="898989"/>
              </a:solidFill>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B5F12D6-CCA4-4ED9-B076-026F27049D59}"/>
              </a:ext>
            </a:extLst>
          </p:cNvPr>
          <p:cNvSpPr>
            <a:spLocks noGrp="1"/>
          </p:cNvSpPr>
          <p:nvPr>
            <p:ph type="title"/>
          </p:nvPr>
        </p:nvSpPr>
        <p:spPr>
          <a:xfrm>
            <a:off x="6350" y="323850"/>
            <a:ext cx="6510338" cy="515938"/>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1.2: Supply Chain Services Management cont</a:t>
            </a:r>
            <a:r>
              <a:rPr lang="en-US" altLang="en-US" sz="3200" b="1">
                <a:solidFill>
                  <a:srgbClr val="FBAB18"/>
                </a:solidFill>
                <a:latin typeface="Arial" panose="020B0604020202020204" pitchFamily="34" charset="0"/>
                <a:ea typeface="ＭＳ Ｐゴシック" panose="020B0600070205080204" pitchFamily="34" charset="-128"/>
              </a:rPr>
              <a:t>.</a:t>
            </a:r>
          </a:p>
        </p:txBody>
      </p:sp>
      <p:pic>
        <p:nvPicPr>
          <p:cNvPr id="66563" name="Picture 5">
            <a:extLst>
              <a:ext uri="{FF2B5EF4-FFF2-40B4-BE49-F238E27FC236}">
                <a16:creationId xmlns:a16="http://schemas.microsoft.com/office/drawing/2014/main" id="{51ACCCDA-DC25-4ED9-BB8D-733B639163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1">
            <a:extLst>
              <a:ext uri="{FF2B5EF4-FFF2-40B4-BE49-F238E27FC236}">
                <a16:creationId xmlns:a16="http://schemas.microsoft.com/office/drawing/2014/main" id="{93566CE9-48D0-4FB9-8EFD-B144C9329F32}"/>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3" name="Table 2">
            <a:extLst>
              <a:ext uri="{FF2B5EF4-FFF2-40B4-BE49-F238E27FC236}">
                <a16:creationId xmlns:a16="http://schemas.microsoft.com/office/drawing/2014/main" id="{0D4AB42D-2EF4-4C37-88E2-2A3078626BFA}"/>
              </a:ext>
            </a:extLst>
          </p:cNvPr>
          <p:cNvGraphicFramePr>
            <a:graphicFrameLocks noGrp="1"/>
          </p:cNvGraphicFramePr>
          <p:nvPr/>
        </p:nvGraphicFramePr>
        <p:xfrm>
          <a:off x="179388" y="1162050"/>
          <a:ext cx="8689975" cy="5584826"/>
        </p:xfrm>
        <a:graphic>
          <a:graphicData uri="http://schemas.openxmlformats.org/drawingml/2006/table">
            <a:tbl>
              <a:tblPr/>
              <a:tblGrid>
                <a:gridCol w="1522412">
                  <a:extLst>
                    <a:ext uri="{9D8B030D-6E8A-4147-A177-3AD203B41FA5}">
                      <a16:colId xmlns:a16="http://schemas.microsoft.com/office/drawing/2014/main" val="20000"/>
                    </a:ext>
                  </a:extLst>
                </a:gridCol>
                <a:gridCol w="1687513">
                  <a:extLst>
                    <a:ext uri="{9D8B030D-6E8A-4147-A177-3AD203B41FA5}">
                      <a16:colId xmlns:a16="http://schemas.microsoft.com/office/drawing/2014/main" val="20001"/>
                    </a:ext>
                  </a:extLst>
                </a:gridCol>
                <a:gridCol w="1370012">
                  <a:extLst>
                    <a:ext uri="{9D8B030D-6E8A-4147-A177-3AD203B41FA5}">
                      <a16:colId xmlns:a16="http://schemas.microsoft.com/office/drawing/2014/main" val="20002"/>
                    </a:ext>
                  </a:extLst>
                </a:gridCol>
                <a:gridCol w="1370013">
                  <a:extLst>
                    <a:ext uri="{9D8B030D-6E8A-4147-A177-3AD203B41FA5}">
                      <a16:colId xmlns:a16="http://schemas.microsoft.com/office/drawing/2014/main" val="20003"/>
                    </a:ext>
                  </a:extLst>
                </a:gridCol>
                <a:gridCol w="1246187">
                  <a:extLst>
                    <a:ext uri="{9D8B030D-6E8A-4147-A177-3AD203B41FA5}">
                      <a16:colId xmlns:a16="http://schemas.microsoft.com/office/drawing/2014/main" val="20004"/>
                    </a:ext>
                  </a:extLst>
                </a:gridCol>
                <a:gridCol w="1493838">
                  <a:extLst>
                    <a:ext uri="{9D8B030D-6E8A-4147-A177-3AD203B41FA5}">
                      <a16:colId xmlns:a16="http://schemas.microsoft.com/office/drawing/2014/main" val="20005"/>
                    </a:ext>
                  </a:extLst>
                </a:gridCol>
              </a:tblGrid>
              <a:tr h="426744">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4: Effective and efficient administration support provided to deliver on core business and comply with legislation, regulation and prescripts of government.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7519">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SCM processes and procedures improved to support PanSALB mandate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4011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51661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Demand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management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 developed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 approved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Demand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management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 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by CEO and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submitted to 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 DSAC</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Demand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management plan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submitted to NT and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DSAC</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Demand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management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submitted to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47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NT and DSAC</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Demand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management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 submitted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to NT and DSAC</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11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Demand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11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management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11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11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submitted to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1111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NT and DSAC</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069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Quarterly reports on the implementation of the demand management plan</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quarterly reports on the implementation of the demand management plan submitted to the CEO for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686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Workshops on SCM</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processes and procedures</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workshops on SCM</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processes and procedures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42431" marR="4243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66606" name="Picture 2">
            <a:extLst>
              <a:ext uri="{FF2B5EF4-FFF2-40B4-BE49-F238E27FC236}">
                <a16:creationId xmlns:a16="http://schemas.microsoft.com/office/drawing/2014/main" id="{62863A6C-B98D-4F36-B230-9CB7A0F7B3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0"/>
            <a:ext cx="2108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7" name="Slide Number Placeholder 1">
            <a:extLst>
              <a:ext uri="{FF2B5EF4-FFF2-40B4-BE49-F238E27FC236}">
                <a16:creationId xmlns:a16="http://schemas.microsoft.com/office/drawing/2014/main" id="{4EDEB141-7CF0-4805-814B-BF140EECCE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10EAC9B-0913-4857-AA98-752513E5EA98}" type="slidenum">
              <a:rPr lang="en-US" altLang="en-US" sz="1200" smtClean="0">
                <a:solidFill>
                  <a:srgbClr val="898989"/>
                </a:solidFill>
                <a:latin typeface="Arial" panose="020B0604020202020204" pitchFamily="34" charset="0"/>
              </a:rPr>
              <a:pPr>
                <a:spcBef>
                  <a:spcPct val="0"/>
                </a:spcBef>
                <a:buFontTx/>
                <a:buNone/>
              </a:pPr>
              <a:t>61</a:t>
            </a:fld>
            <a:endParaRPr lang="en-US" altLang="en-US" sz="1200">
              <a:solidFill>
                <a:srgbClr val="898989"/>
              </a:solidFill>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AB51C082-EFE5-466D-BED3-CC26B9068740}"/>
              </a:ext>
            </a:extLst>
          </p:cNvPr>
          <p:cNvSpPr>
            <a:spLocks noGrp="1"/>
          </p:cNvSpPr>
          <p:nvPr>
            <p:ph type="title"/>
          </p:nvPr>
        </p:nvSpPr>
        <p:spPr>
          <a:xfrm>
            <a:off x="179388" y="115888"/>
            <a:ext cx="8507412" cy="10985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1.3: Information Technology Services</a:t>
            </a:r>
          </a:p>
        </p:txBody>
      </p:sp>
      <p:graphicFrame>
        <p:nvGraphicFramePr>
          <p:cNvPr id="3" name="Content Placeholder 2">
            <a:extLst>
              <a:ext uri="{FF2B5EF4-FFF2-40B4-BE49-F238E27FC236}">
                <a16:creationId xmlns:a16="http://schemas.microsoft.com/office/drawing/2014/main" id="{4C2D0288-5EC8-4860-B6AA-59889ADF1A94}"/>
              </a:ext>
            </a:extLst>
          </p:cNvPr>
          <p:cNvGraphicFramePr>
            <a:graphicFrameLocks noGrp="1"/>
          </p:cNvGraphicFramePr>
          <p:nvPr>
            <p:ph idx="1"/>
          </p:nvPr>
        </p:nvGraphicFramePr>
        <p:xfrm>
          <a:off x="179388" y="1208088"/>
          <a:ext cx="8569325" cy="4826000"/>
        </p:xfrm>
        <a:graphic>
          <a:graphicData uri="http://schemas.openxmlformats.org/drawingml/2006/table">
            <a:tbl>
              <a:tblPr/>
              <a:tblGrid>
                <a:gridCol w="1409700">
                  <a:extLst>
                    <a:ext uri="{9D8B030D-6E8A-4147-A177-3AD203B41FA5}">
                      <a16:colId xmlns:a16="http://schemas.microsoft.com/office/drawing/2014/main" val="20000"/>
                    </a:ext>
                  </a:extLst>
                </a:gridCol>
                <a:gridCol w="1643062">
                  <a:extLst>
                    <a:ext uri="{9D8B030D-6E8A-4147-A177-3AD203B41FA5}">
                      <a16:colId xmlns:a16="http://schemas.microsoft.com/office/drawing/2014/main" val="20001"/>
                    </a:ext>
                  </a:extLst>
                </a:gridCol>
                <a:gridCol w="1525588">
                  <a:extLst>
                    <a:ext uri="{9D8B030D-6E8A-4147-A177-3AD203B41FA5}">
                      <a16:colId xmlns:a16="http://schemas.microsoft.com/office/drawing/2014/main" val="20002"/>
                    </a:ext>
                  </a:extLst>
                </a:gridCol>
                <a:gridCol w="1408112">
                  <a:extLst>
                    <a:ext uri="{9D8B030D-6E8A-4147-A177-3AD203B41FA5}">
                      <a16:colId xmlns:a16="http://schemas.microsoft.com/office/drawing/2014/main" val="20003"/>
                    </a:ext>
                  </a:extLst>
                </a:gridCol>
                <a:gridCol w="1527175">
                  <a:extLst>
                    <a:ext uri="{9D8B030D-6E8A-4147-A177-3AD203B41FA5}">
                      <a16:colId xmlns:a16="http://schemas.microsoft.com/office/drawing/2014/main" val="20004"/>
                    </a:ext>
                  </a:extLst>
                </a:gridCol>
                <a:gridCol w="1055688">
                  <a:extLst>
                    <a:ext uri="{9D8B030D-6E8A-4147-A177-3AD203B41FA5}">
                      <a16:colId xmlns:a16="http://schemas.microsoft.com/office/drawing/2014/main" val="20005"/>
                    </a:ext>
                  </a:extLst>
                </a:gridCol>
              </a:tblGrid>
              <a:tr h="459620">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4: Effective and efficient administration support provided to deliver on core business and comply with legislation, regulation and prescripts of government.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9810">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ICT processes and procedures improved to support PanSALB mandate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942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ZA" altLang="en-US" sz="1400" b="1"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83847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ICT Master System Plan developed in line with SITA Act, DPSA guidelines approved the Board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ICT Master System Plan developed in line with SIT Act and DPSA guideline approved by the Board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ICT MSP</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on MSP</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implementation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MSP</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implementation</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on MSP</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implementation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0866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Information Security Policy and Cyber security policy</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Information Security and Cyber Security Policy developed and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Information Security Policy and Cyber Security Policy</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902" marR="599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67621" name="Picture 5">
            <a:extLst>
              <a:ext uri="{FF2B5EF4-FFF2-40B4-BE49-F238E27FC236}">
                <a16:creationId xmlns:a16="http://schemas.microsoft.com/office/drawing/2014/main" id="{46CC8C48-C269-4A8D-9190-809FEEB6DF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22" name="Rectangle 1">
            <a:extLst>
              <a:ext uri="{FF2B5EF4-FFF2-40B4-BE49-F238E27FC236}">
                <a16:creationId xmlns:a16="http://schemas.microsoft.com/office/drawing/2014/main" id="{AF2AD7FD-42EC-4DE9-93EB-6663E7DCDE79}"/>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pic>
        <p:nvPicPr>
          <p:cNvPr id="67623" name="Picture 2">
            <a:extLst>
              <a:ext uri="{FF2B5EF4-FFF2-40B4-BE49-F238E27FC236}">
                <a16:creationId xmlns:a16="http://schemas.microsoft.com/office/drawing/2014/main" id="{947E51AF-9408-4AFB-A863-276CB3C19B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24" name="Slide Number Placeholder 1">
            <a:extLst>
              <a:ext uri="{FF2B5EF4-FFF2-40B4-BE49-F238E27FC236}">
                <a16:creationId xmlns:a16="http://schemas.microsoft.com/office/drawing/2014/main" id="{DD8ADCA6-AE7C-45DD-82C8-D8B2D483D4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8EE16B7-BFA6-48FC-9F95-B7F43EDE6305}" type="slidenum">
              <a:rPr lang="en-US" altLang="en-US" sz="1200" smtClean="0">
                <a:solidFill>
                  <a:srgbClr val="898989"/>
                </a:solidFill>
                <a:latin typeface="Arial" panose="020B0604020202020204" pitchFamily="34" charset="0"/>
              </a:rPr>
              <a:pPr>
                <a:spcBef>
                  <a:spcPct val="0"/>
                </a:spcBef>
                <a:buFontTx/>
                <a:buNone/>
              </a:pPr>
              <a:t>62</a:t>
            </a:fld>
            <a:endParaRPr lang="en-US" altLang="en-US" sz="1200">
              <a:solidFill>
                <a:srgbClr val="898989"/>
              </a:solidFill>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E568A72-DC21-44D8-9612-56E40C9C70D2}"/>
              </a:ext>
            </a:extLst>
          </p:cNvPr>
          <p:cNvSpPr>
            <a:spLocks noGrp="1"/>
          </p:cNvSpPr>
          <p:nvPr>
            <p:ph type="title"/>
          </p:nvPr>
        </p:nvSpPr>
        <p:spPr>
          <a:xfrm>
            <a:off x="179388" y="115888"/>
            <a:ext cx="8507412" cy="10985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1.3: Information Technology Services cont.</a:t>
            </a:r>
          </a:p>
        </p:txBody>
      </p:sp>
      <p:graphicFrame>
        <p:nvGraphicFramePr>
          <p:cNvPr id="3" name="Content Placeholder 2">
            <a:extLst>
              <a:ext uri="{FF2B5EF4-FFF2-40B4-BE49-F238E27FC236}">
                <a16:creationId xmlns:a16="http://schemas.microsoft.com/office/drawing/2014/main" id="{B1395145-252B-4A29-A457-4A61D51EA5AB}"/>
              </a:ext>
            </a:extLst>
          </p:cNvPr>
          <p:cNvGraphicFramePr>
            <a:graphicFrameLocks noGrp="1"/>
          </p:cNvGraphicFramePr>
          <p:nvPr>
            <p:ph idx="1"/>
          </p:nvPr>
        </p:nvGraphicFramePr>
        <p:xfrm>
          <a:off x="274638" y="1106488"/>
          <a:ext cx="8656638" cy="4927601"/>
        </p:xfrm>
        <a:graphic>
          <a:graphicData uri="http://schemas.openxmlformats.org/drawingml/2006/table">
            <a:tbl>
              <a:tblPr/>
              <a:tblGrid>
                <a:gridCol w="1424063">
                  <a:extLst>
                    <a:ext uri="{9D8B030D-6E8A-4147-A177-3AD203B41FA5}">
                      <a16:colId xmlns:a16="http://schemas.microsoft.com/office/drawing/2014/main" val="20000"/>
                    </a:ext>
                  </a:extLst>
                </a:gridCol>
                <a:gridCol w="1659803">
                  <a:extLst>
                    <a:ext uri="{9D8B030D-6E8A-4147-A177-3AD203B41FA5}">
                      <a16:colId xmlns:a16="http://schemas.microsoft.com/office/drawing/2014/main" val="20001"/>
                    </a:ext>
                  </a:extLst>
                </a:gridCol>
                <a:gridCol w="1541132">
                  <a:extLst>
                    <a:ext uri="{9D8B030D-6E8A-4147-A177-3AD203B41FA5}">
                      <a16:colId xmlns:a16="http://schemas.microsoft.com/office/drawing/2014/main" val="20002"/>
                    </a:ext>
                  </a:extLst>
                </a:gridCol>
                <a:gridCol w="1422460">
                  <a:extLst>
                    <a:ext uri="{9D8B030D-6E8A-4147-A177-3AD203B41FA5}">
                      <a16:colId xmlns:a16="http://schemas.microsoft.com/office/drawing/2014/main" val="20003"/>
                    </a:ext>
                  </a:extLst>
                </a:gridCol>
                <a:gridCol w="1345572">
                  <a:extLst>
                    <a:ext uri="{9D8B030D-6E8A-4147-A177-3AD203B41FA5}">
                      <a16:colId xmlns:a16="http://schemas.microsoft.com/office/drawing/2014/main" val="20004"/>
                    </a:ext>
                  </a:extLst>
                </a:gridCol>
                <a:gridCol w="1263608">
                  <a:extLst>
                    <a:ext uri="{9D8B030D-6E8A-4147-A177-3AD203B41FA5}">
                      <a16:colId xmlns:a16="http://schemas.microsoft.com/office/drawing/2014/main" val="20005"/>
                    </a:ext>
                  </a:extLst>
                </a:gridCol>
              </a:tblGrid>
              <a:tr h="518695">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4: Effective and efficient administration support provided to deliver on core business and comply with legislation, regulation and prescripts of government.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9348">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ICT processes and procedures improved to support PanSALB mandate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7804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03738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Corporate website</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Corporate website developed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Developed website</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Status reports on the websites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Status reports on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websites</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Status reports on the websites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738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Organisational intranet</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Organisational intranet developed</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Developed organisational intranet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Status report on organisational intranet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28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28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Status report on organisational intranet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Status report on organisational intranet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9673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Conducting workshop on ICT policy: Info Security and Cybersecurity</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ICT workshops conducted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9897" marR="5989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68652" name="Picture 5">
            <a:extLst>
              <a:ext uri="{FF2B5EF4-FFF2-40B4-BE49-F238E27FC236}">
                <a16:creationId xmlns:a16="http://schemas.microsoft.com/office/drawing/2014/main" id="{99AB23CF-0B7F-457E-AAE2-522A45A5E8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53" name="Rectangle 1">
            <a:extLst>
              <a:ext uri="{FF2B5EF4-FFF2-40B4-BE49-F238E27FC236}">
                <a16:creationId xmlns:a16="http://schemas.microsoft.com/office/drawing/2014/main" id="{E2748AAA-41BF-4CFC-AA2B-BFFC280DEC08}"/>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pic>
        <p:nvPicPr>
          <p:cNvPr id="68654" name="Picture 2">
            <a:extLst>
              <a:ext uri="{FF2B5EF4-FFF2-40B4-BE49-F238E27FC236}">
                <a16:creationId xmlns:a16="http://schemas.microsoft.com/office/drawing/2014/main" id="{552F1CF8-2D62-4320-A349-419038C5FE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68263"/>
            <a:ext cx="16192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55" name="Slide Number Placeholder 1">
            <a:extLst>
              <a:ext uri="{FF2B5EF4-FFF2-40B4-BE49-F238E27FC236}">
                <a16:creationId xmlns:a16="http://schemas.microsoft.com/office/drawing/2014/main" id="{DE78F140-52D3-4D85-9CDD-5A343CA8ED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180B8CA-003D-4A0E-827A-AD0E2002EEBD}" type="slidenum">
              <a:rPr lang="en-US" altLang="en-US" sz="1200" smtClean="0">
                <a:solidFill>
                  <a:srgbClr val="898989"/>
                </a:solidFill>
                <a:latin typeface="Arial" panose="020B0604020202020204" pitchFamily="34" charset="0"/>
              </a:rPr>
              <a:pPr>
                <a:spcBef>
                  <a:spcPct val="0"/>
                </a:spcBef>
                <a:buFontTx/>
                <a:buNone/>
              </a:pPr>
              <a:t>63</a:t>
            </a:fld>
            <a:endParaRPr lang="en-US" altLang="en-US" sz="1200">
              <a:solidFill>
                <a:srgbClr val="898989"/>
              </a:solidFill>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EE5332C4-6B42-4294-BD1E-6F46DF121863}"/>
              </a:ext>
            </a:extLst>
          </p:cNvPr>
          <p:cNvSpPr>
            <a:spLocks noGrp="1"/>
          </p:cNvSpPr>
          <p:nvPr>
            <p:ph type="title"/>
          </p:nvPr>
        </p:nvSpPr>
        <p:spPr>
          <a:xfrm>
            <a:off x="7938" y="125413"/>
            <a:ext cx="6481762" cy="823912"/>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1.4: Human Resources</a:t>
            </a:r>
          </a:p>
        </p:txBody>
      </p:sp>
      <p:pic>
        <p:nvPicPr>
          <p:cNvPr id="69635" name="Picture 5">
            <a:extLst>
              <a:ext uri="{FF2B5EF4-FFF2-40B4-BE49-F238E27FC236}">
                <a16:creationId xmlns:a16="http://schemas.microsoft.com/office/drawing/2014/main" id="{A54AA660-306E-417A-8CD4-359F56F2B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
            <a:extLst>
              <a:ext uri="{FF2B5EF4-FFF2-40B4-BE49-F238E27FC236}">
                <a16:creationId xmlns:a16="http://schemas.microsoft.com/office/drawing/2014/main" id="{74D35CA0-0CBE-4B34-AA60-888C383B3129}"/>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19C9A610-56E7-4E69-9E63-E6D498AB2F91}"/>
              </a:ext>
            </a:extLst>
          </p:cNvPr>
          <p:cNvGraphicFramePr>
            <a:graphicFrameLocks noGrp="1"/>
          </p:cNvGraphicFramePr>
          <p:nvPr/>
        </p:nvGraphicFramePr>
        <p:xfrm>
          <a:off x="179388" y="995363"/>
          <a:ext cx="8856661" cy="5380036"/>
        </p:xfrm>
        <a:graphic>
          <a:graphicData uri="http://schemas.openxmlformats.org/drawingml/2006/table">
            <a:tbl>
              <a:tblPr firstRow="1" firstCol="1" bandRow="1">
                <a:tableStyleId>{5940675A-B579-460E-94D1-54222C63F5DA}</a:tableStyleId>
              </a:tblPr>
              <a:tblGrid>
                <a:gridCol w="1945800">
                  <a:extLst>
                    <a:ext uri="{9D8B030D-6E8A-4147-A177-3AD203B41FA5}">
                      <a16:colId xmlns:a16="http://schemas.microsoft.com/office/drawing/2014/main" val="20000"/>
                    </a:ext>
                  </a:extLst>
                </a:gridCol>
                <a:gridCol w="2220912">
                  <a:extLst>
                    <a:ext uri="{9D8B030D-6E8A-4147-A177-3AD203B41FA5}">
                      <a16:colId xmlns:a16="http://schemas.microsoft.com/office/drawing/2014/main" val="20001"/>
                    </a:ext>
                  </a:extLst>
                </a:gridCol>
                <a:gridCol w="1357273">
                  <a:extLst>
                    <a:ext uri="{9D8B030D-6E8A-4147-A177-3AD203B41FA5}">
                      <a16:colId xmlns:a16="http://schemas.microsoft.com/office/drawing/2014/main" val="20002"/>
                    </a:ext>
                  </a:extLst>
                </a:gridCol>
                <a:gridCol w="1110892">
                  <a:extLst>
                    <a:ext uri="{9D8B030D-6E8A-4147-A177-3AD203B41FA5}">
                      <a16:colId xmlns:a16="http://schemas.microsoft.com/office/drawing/2014/main" val="20003"/>
                    </a:ext>
                  </a:extLst>
                </a:gridCol>
                <a:gridCol w="1110892">
                  <a:extLst>
                    <a:ext uri="{9D8B030D-6E8A-4147-A177-3AD203B41FA5}">
                      <a16:colId xmlns:a16="http://schemas.microsoft.com/office/drawing/2014/main" val="20004"/>
                    </a:ext>
                  </a:extLst>
                </a:gridCol>
                <a:gridCol w="1110892">
                  <a:extLst>
                    <a:ext uri="{9D8B030D-6E8A-4147-A177-3AD203B41FA5}">
                      <a16:colId xmlns:a16="http://schemas.microsoft.com/office/drawing/2014/main" val="20005"/>
                    </a:ext>
                  </a:extLst>
                </a:gridCol>
              </a:tblGrid>
              <a:tr h="426778">
                <a:tc gridSpan="6">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Impact Statement 4: Effective and efficient administration support provided to deliver on core business and comply with legislation, regulation and prescripts of government.</a:t>
                      </a: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45766" marR="45766"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13389">
                <a:tc gridSpan="6">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Outcome: HRM processes and procedures improved to support PanSALB mandate</a:t>
                      </a: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45766" marR="45766"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51282">
                <a:tc>
                  <a:txBody>
                    <a:bodyPr/>
                    <a:lstStyle/>
                    <a:p>
                      <a:pPr>
                        <a:lnSpc>
                          <a:spcPct val="115000"/>
                        </a:lnSpc>
                      </a:pPr>
                      <a:r>
                        <a:rPr lang="en-GB" sz="1400" b="1" dirty="0">
                          <a:solidFill>
                            <a:schemeClr val="tx1"/>
                          </a:solidFill>
                          <a:effectLst/>
                          <a:latin typeface="Arial" panose="020B0604020202020204" pitchFamily="34" charset="0"/>
                          <a:cs typeface="Arial" panose="020B0604020202020204" pitchFamily="34" charset="0"/>
                        </a:rPr>
                        <a:t>Output</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lnSpc>
                          <a:spcPct val="115000"/>
                        </a:lnSpc>
                      </a:pPr>
                      <a:r>
                        <a:rPr lang="en-GB" sz="1400" b="1" dirty="0">
                          <a:solidFill>
                            <a:schemeClr val="tx1"/>
                          </a:solidFill>
                          <a:effectLst/>
                          <a:latin typeface="Arial" panose="020B0604020202020204" pitchFamily="34" charset="0"/>
                          <a:cs typeface="Arial" panose="020B0604020202020204" pitchFamily="34" charset="0"/>
                        </a:rPr>
                        <a:t>Output Indicators</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Estimated Performance</a:t>
                      </a:r>
                      <a:endParaRPr lang="en-ZA" sz="1400" b="1" dirty="0">
                        <a:solidFill>
                          <a:schemeClr val="tx1"/>
                        </a:solidFill>
                        <a:effectLst/>
                        <a:latin typeface="Arial" panose="020B0604020202020204" pitchFamily="34" charset="0"/>
                        <a:cs typeface="Arial" panose="020B0604020202020204" pitchFamily="34" charset="0"/>
                      </a:endParaRPr>
                    </a:p>
                    <a:p>
                      <a:pPr>
                        <a:lnSpc>
                          <a:spcPct val="115000"/>
                        </a:lnSpc>
                      </a:pPr>
                      <a:r>
                        <a:rPr lang="en-GB" sz="1400" b="1" dirty="0">
                          <a:solidFill>
                            <a:schemeClr val="tx1"/>
                          </a:solidFill>
                          <a:effectLst/>
                          <a:latin typeface="Arial" panose="020B0604020202020204" pitchFamily="34" charset="0"/>
                          <a:cs typeface="Arial" panose="020B0604020202020204" pitchFamily="34" charset="0"/>
                        </a:rPr>
                        <a:t>2020/21</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lnSpc>
                          <a:spcPct val="115000"/>
                        </a:lnSpc>
                      </a:pPr>
                      <a:r>
                        <a:rPr lang="en-GB" sz="1400" b="1" dirty="0">
                          <a:solidFill>
                            <a:schemeClr val="tx1"/>
                          </a:solidFill>
                          <a:effectLst/>
                          <a:latin typeface="Arial" panose="020B0604020202020204" pitchFamily="34" charset="0"/>
                          <a:cs typeface="Arial" panose="020B0604020202020204" pitchFamily="34" charset="0"/>
                        </a:rPr>
                        <a:t>Target </a:t>
                      </a:r>
                      <a:endParaRPr lang="en-ZA" sz="1400" b="1" dirty="0">
                        <a:solidFill>
                          <a:schemeClr val="tx1"/>
                        </a:solidFill>
                        <a:effectLst/>
                        <a:latin typeface="Arial" panose="020B0604020202020204" pitchFamily="34" charset="0"/>
                        <a:cs typeface="Arial" panose="020B0604020202020204" pitchFamily="34" charset="0"/>
                      </a:endParaRPr>
                    </a:p>
                    <a:p>
                      <a:pPr>
                        <a:lnSpc>
                          <a:spcPct val="115000"/>
                        </a:lnSpc>
                      </a:pPr>
                      <a:r>
                        <a:rPr lang="en-GB" sz="1400" b="1" dirty="0">
                          <a:solidFill>
                            <a:schemeClr val="tx1"/>
                          </a:solidFill>
                          <a:effectLst/>
                          <a:latin typeface="Arial" panose="020B0604020202020204" pitchFamily="34" charset="0"/>
                          <a:cs typeface="Arial" panose="020B0604020202020204" pitchFamily="34" charset="0"/>
                        </a:rPr>
                        <a:t>2021/22</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Target</a:t>
                      </a:r>
                      <a:endParaRPr lang="en-ZA" sz="1400" b="1" dirty="0">
                        <a:solidFill>
                          <a:schemeClr val="tx1"/>
                        </a:solidFill>
                        <a:effectLst/>
                        <a:latin typeface="Arial" panose="020B0604020202020204" pitchFamily="34" charset="0"/>
                        <a:cs typeface="Arial" panose="020B0604020202020204" pitchFamily="34" charset="0"/>
                      </a:endParaRPr>
                    </a:p>
                    <a:p>
                      <a:pPr>
                        <a:lnSpc>
                          <a:spcPct val="115000"/>
                        </a:lnSpc>
                      </a:pPr>
                      <a:r>
                        <a:rPr lang="en-GB" sz="1400" b="1" dirty="0">
                          <a:solidFill>
                            <a:schemeClr val="tx1"/>
                          </a:solidFill>
                          <a:effectLst/>
                          <a:latin typeface="Arial" panose="020B0604020202020204" pitchFamily="34" charset="0"/>
                          <a:cs typeface="Arial" panose="020B0604020202020204" pitchFamily="34" charset="0"/>
                        </a:rPr>
                        <a:t>2022/23</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lnSpc>
                          <a:spcPct val="115000"/>
                        </a:lnSpc>
                      </a:pPr>
                      <a:r>
                        <a:rPr lang="en-GB" sz="1400" b="1" dirty="0">
                          <a:solidFill>
                            <a:schemeClr val="tx1"/>
                          </a:solidFill>
                          <a:effectLst/>
                          <a:latin typeface="Arial" panose="020B0604020202020204" pitchFamily="34" charset="0"/>
                          <a:cs typeface="Arial" panose="020B0604020202020204" pitchFamily="34" charset="0"/>
                        </a:rPr>
                        <a:t>Target </a:t>
                      </a:r>
                      <a:endParaRPr lang="en-ZA" sz="1400" b="1" dirty="0">
                        <a:solidFill>
                          <a:schemeClr val="tx1"/>
                        </a:solidFill>
                        <a:effectLst/>
                        <a:latin typeface="Arial" panose="020B0604020202020204" pitchFamily="34" charset="0"/>
                        <a:cs typeface="Arial" panose="020B0604020202020204" pitchFamily="34" charset="0"/>
                      </a:endParaRPr>
                    </a:p>
                    <a:p>
                      <a:pPr>
                        <a:lnSpc>
                          <a:spcPct val="115000"/>
                        </a:lnSpc>
                      </a:pPr>
                      <a:r>
                        <a:rPr lang="en-GB" sz="1400" b="1" dirty="0">
                          <a:solidFill>
                            <a:schemeClr val="tx1"/>
                          </a:solidFill>
                          <a:effectLst/>
                          <a:latin typeface="Arial" panose="020B0604020202020204" pitchFamily="34" charset="0"/>
                          <a:cs typeface="Arial" panose="020B0604020202020204" pitchFamily="34" charset="0"/>
                        </a:rPr>
                        <a:t>2023/2024</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extLst>
                  <a:ext uri="{0D108BD9-81ED-4DB2-BD59-A6C34878D82A}">
                    <a16:rowId xmlns:a16="http://schemas.microsoft.com/office/drawing/2014/main" val="10002"/>
                  </a:ext>
                </a:extLst>
              </a:tr>
              <a:tr h="960696">
                <a:tc>
                  <a:txBody>
                    <a:bodyPr/>
                    <a:lstStyle/>
                    <a:p>
                      <a:pPr>
                        <a:lnSpc>
                          <a:spcPct val="115000"/>
                        </a:lnSpc>
                      </a:pPr>
                      <a:r>
                        <a:rPr lang="en-GB" sz="1400" dirty="0">
                          <a:effectLst/>
                          <a:latin typeface="Arial" panose="020B0604020202020204" pitchFamily="34" charset="0"/>
                          <a:cs typeface="Arial" panose="020B0604020202020204" pitchFamily="34" charset="0"/>
                        </a:rPr>
                        <a:t>HRM policies reviewed</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nSpc>
                          <a:spcPct val="115000"/>
                        </a:lnSpc>
                      </a:pPr>
                      <a:r>
                        <a:rPr lang="en-GB" sz="1400" dirty="0">
                          <a:effectLst/>
                          <a:latin typeface="Arial" panose="020B0604020202020204" pitchFamily="34" charset="0"/>
                          <a:cs typeface="Arial" panose="020B0604020202020204" pitchFamily="34" charset="0"/>
                        </a:rPr>
                        <a:t>Number of HRM policies reviewed and approved by the</a:t>
                      </a:r>
                      <a:endParaRPr lang="en-ZA" sz="1400" dirty="0">
                        <a:effectLst/>
                        <a:latin typeface="Arial" panose="020B0604020202020204" pitchFamily="34" charset="0"/>
                        <a:cs typeface="Arial" panose="020B0604020202020204" pitchFamily="34" charset="0"/>
                      </a:endParaRPr>
                    </a:p>
                    <a:p>
                      <a:pPr>
                        <a:lnSpc>
                          <a:spcPct val="115000"/>
                        </a:lnSpc>
                      </a:pPr>
                      <a:r>
                        <a:rPr lang="en-GB" sz="1400" dirty="0">
                          <a:effectLst/>
                          <a:latin typeface="Arial" panose="020B0604020202020204" pitchFamily="34" charset="0"/>
                          <a:cs typeface="Arial" panose="020B0604020202020204" pitchFamily="34" charset="0"/>
                        </a:rPr>
                        <a:t>board</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19</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8</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8</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a:effectLst/>
                          <a:latin typeface="Arial" panose="020B0604020202020204" pitchFamily="34" charset="0"/>
                          <a:cs typeface="Arial" panose="020B0604020202020204" pitchFamily="34" charset="0"/>
                        </a:rPr>
                        <a:t>8</a:t>
                      </a:r>
                      <a:endParaRPr lang="en-ZA" sz="1400">
                        <a:effectLst/>
                        <a:latin typeface="Arial" panose="020B0604020202020204" pitchFamily="34" charset="0"/>
                        <a:cs typeface="Arial" panose="020B0604020202020204" pitchFamily="34" charset="0"/>
                      </a:endParaRPr>
                    </a:p>
                  </a:txBody>
                  <a:tcPr marL="45766" marR="45766" marT="0" marB="0"/>
                </a:tc>
                <a:extLst>
                  <a:ext uri="{0D108BD9-81ED-4DB2-BD59-A6C34878D82A}">
                    <a16:rowId xmlns:a16="http://schemas.microsoft.com/office/drawing/2014/main" val="10003"/>
                  </a:ext>
                </a:extLst>
              </a:tr>
              <a:tr h="1066945">
                <a:tc>
                  <a:txBody>
                    <a:bodyPr/>
                    <a:lstStyle/>
                    <a:p>
                      <a:pPr>
                        <a:lnSpc>
                          <a:spcPct val="115000"/>
                        </a:lnSpc>
                      </a:pPr>
                      <a:r>
                        <a:rPr lang="en-GB" sz="1400">
                          <a:effectLst/>
                          <a:latin typeface="Arial" panose="020B0604020202020204" pitchFamily="34" charset="0"/>
                          <a:cs typeface="Arial" panose="020B0604020202020204" pitchFamily="34" charset="0"/>
                        </a:rPr>
                        <a:t>HRM Plan approved aligned to PanSALB</a:t>
                      </a:r>
                      <a:endParaRPr lang="en-ZA" sz="1400">
                        <a:effectLst/>
                        <a:latin typeface="Arial" panose="020B0604020202020204" pitchFamily="34" charset="0"/>
                        <a:cs typeface="Arial" panose="020B0604020202020204" pitchFamily="34" charset="0"/>
                      </a:endParaRPr>
                    </a:p>
                    <a:p>
                      <a:pPr>
                        <a:lnSpc>
                          <a:spcPct val="115000"/>
                        </a:lnSpc>
                      </a:pPr>
                      <a:r>
                        <a:rPr lang="en-GB" sz="1400">
                          <a:effectLst/>
                          <a:latin typeface="Arial" panose="020B0604020202020204" pitchFamily="34" charset="0"/>
                          <a:cs typeface="Arial" panose="020B0604020202020204" pitchFamily="34" charset="0"/>
                        </a:rPr>
                        <a:t>strategy</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lnSpc>
                          <a:spcPct val="115000"/>
                        </a:lnSpc>
                      </a:pPr>
                      <a:r>
                        <a:rPr lang="en-GB" sz="1400">
                          <a:effectLst/>
                          <a:latin typeface="Arial" panose="020B0604020202020204" pitchFamily="34" charset="0"/>
                          <a:cs typeface="Arial" panose="020B0604020202020204" pitchFamily="34" charset="0"/>
                        </a:rPr>
                        <a:t>HRM Plan approved by the board</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spcAft>
                          <a:spcPts val="0"/>
                        </a:spcAft>
                      </a:pPr>
                      <a:r>
                        <a:rPr lang="en-GB" sz="1400" dirty="0">
                          <a:effectLst/>
                          <a:latin typeface="Arial" panose="020B0604020202020204" pitchFamily="34" charset="0"/>
                          <a:cs typeface="Arial" panose="020B0604020202020204" pitchFamily="34" charset="0"/>
                        </a:rPr>
                        <a:t>HRM Plan approved by the CEO</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spcAft>
                          <a:spcPts val="0"/>
                        </a:spcAft>
                      </a:pPr>
                      <a:r>
                        <a:rPr lang="en-GB" sz="1400" dirty="0">
                          <a:effectLst/>
                          <a:latin typeface="Arial" panose="020B0604020202020204" pitchFamily="34" charset="0"/>
                          <a:cs typeface="Arial" panose="020B0604020202020204" pitchFamily="34" charset="0"/>
                        </a:rPr>
                        <a:t>HRM</a:t>
                      </a:r>
                      <a:endParaRPr lang="en-ZA" sz="1400" dirty="0">
                        <a:effectLst/>
                        <a:latin typeface="Arial" panose="020B0604020202020204" pitchFamily="34" charset="0"/>
                        <a:cs typeface="Arial" panose="020B0604020202020204" pitchFamily="34" charset="0"/>
                      </a:endParaRPr>
                    </a:p>
                    <a:p>
                      <a:pPr>
                        <a:spcAft>
                          <a:spcPts val="0"/>
                        </a:spcAft>
                      </a:pPr>
                      <a:r>
                        <a:rPr lang="en-GB" sz="1400" dirty="0">
                          <a:effectLst/>
                          <a:latin typeface="Arial" panose="020B0604020202020204" pitchFamily="34" charset="0"/>
                          <a:cs typeface="Arial" panose="020B0604020202020204" pitchFamily="34" charset="0"/>
                        </a:rPr>
                        <a:t>Plan review and approved by CEO</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a:effectLst/>
                          <a:latin typeface="Arial" panose="020B0604020202020204" pitchFamily="34" charset="0"/>
                          <a:cs typeface="Arial" panose="020B0604020202020204" pitchFamily="34" charset="0"/>
                        </a:rPr>
                        <a:t>-</a:t>
                      </a:r>
                      <a:endParaRPr lang="en-ZA" sz="1400">
                        <a:effectLst/>
                        <a:latin typeface="Arial" panose="020B0604020202020204" pitchFamily="34" charset="0"/>
                        <a:cs typeface="Arial" panose="020B0604020202020204" pitchFamily="34" charset="0"/>
                      </a:endParaRPr>
                    </a:p>
                  </a:txBody>
                  <a:tcPr marL="45766" marR="45766" marT="0" marB="0"/>
                </a:tc>
                <a:extLst>
                  <a:ext uri="{0D108BD9-81ED-4DB2-BD59-A6C34878D82A}">
                    <a16:rowId xmlns:a16="http://schemas.microsoft.com/office/drawing/2014/main" val="10004"/>
                  </a:ext>
                </a:extLst>
              </a:tr>
              <a:tr h="854853">
                <a:tc>
                  <a:txBody>
                    <a:bodyPr/>
                    <a:lstStyle/>
                    <a:p>
                      <a:pPr>
                        <a:lnSpc>
                          <a:spcPct val="115000"/>
                        </a:lnSpc>
                      </a:pPr>
                      <a:r>
                        <a:rPr lang="en-GB" sz="1400">
                          <a:effectLst/>
                          <a:latin typeface="Arial" panose="020B0604020202020204" pitchFamily="34" charset="0"/>
                          <a:cs typeface="Arial" panose="020B0604020202020204" pitchFamily="34" charset="0"/>
                        </a:rPr>
                        <a:t>Vacancy rate against</a:t>
                      </a:r>
                      <a:endParaRPr lang="en-ZA" sz="1400">
                        <a:effectLst/>
                        <a:latin typeface="Arial" panose="020B0604020202020204" pitchFamily="34" charset="0"/>
                        <a:cs typeface="Arial" panose="020B0604020202020204" pitchFamily="34" charset="0"/>
                      </a:endParaRPr>
                    </a:p>
                    <a:p>
                      <a:pPr>
                        <a:lnSpc>
                          <a:spcPct val="115000"/>
                        </a:lnSpc>
                      </a:pPr>
                      <a:r>
                        <a:rPr lang="en-GB" sz="1400">
                          <a:effectLst/>
                          <a:latin typeface="Arial" panose="020B0604020202020204" pitchFamily="34" charset="0"/>
                          <a:cs typeface="Arial" panose="020B0604020202020204" pitchFamily="34" charset="0"/>
                        </a:rPr>
                        <a:t>the approved staff compliment</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lnSpc>
                          <a:spcPct val="115000"/>
                        </a:lnSpc>
                      </a:pPr>
                      <a:r>
                        <a:rPr lang="en-GB" sz="1400">
                          <a:effectLst/>
                          <a:latin typeface="Arial" panose="020B0604020202020204" pitchFamily="34" charset="0"/>
                          <a:cs typeface="Arial" panose="020B0604020202020204" pitchFamily="34" charset="0"/>
                        </a:rPr>
                        <a:t>Percentage of vacancy rate against the approved staff compliment</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a:effectLst/>
                          <a:latin typeface="Arial" panose="020B0604020202020204" pitchFamily="34" charset="0"/>
                          <a:cs typeface="Arial" panose="020B0604020202020204" pitchFamily="34" charset="0"/>
                        </a:rPr>
                        <a:t>20%</a:t>
                      </a:r>
                      <a:endParaRPr lang="en-ZA" sz="140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20%</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20%</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20%</a:t>
                      </a:r>
                      <a:endParaRPr lang="en-ZA" sz="1400" dirty="0">
                        <a:effectLst/>
                        <a:latin typeface="Arial" panose="020B0604020202020204" pitchFamily="34" charset="0"/>
                        <a:cs typeface="Arial" panose="020B0604020202020204" pitchFamily="34" charset="0"/>
                      </a:endParaRPr>
                    </a:p>
                  </a:txBody>
                  <a:tcPr marL="45766" marR="45766" marT="0" marB="0"/>
                </a:tc>
                <a:extLst>
                  <a:ext uri="{0D108BD9-81ED-4DB2-BD59-A6C34878D82A}">
                    <a16:rowId xmlns:a16="http://schemas.microsoft.com/office/drawing/2014/main" val="10005"/>
                  </a:ext>
                </a:extLst>
              </a:tr>
              <a:tr h="1206093">
                <a:tc>
                  <a:txBody>
                    <a:bodyPr/>
                    <a:lstStyle/>
                    <a:p>
                      <a:pPr>
                        <a:lnSpc>
                          <a:spcPct val="115000"/>
                        </a:lnSpc>
                      </a:pPr>
                      <a:r>
                        <a:rPr lang="en-GB" sz="1400">
                          <a:effectLst/>
                          <a:latin typeface="Arial" panose="020B0604020202020204" pitchFamily="34" charset="0"/>
                          <a:cs typeface="Arial" panose="020B0604020202020204" pitchFamily="34" charset="0"/>
                        </a:rPr>
                        <a:t>Performance agreements developed</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lnSpc>
                          <a:spcPct val="115000"/>
                        </a:lnSpc>
                      </a:pPr>
                      <a:r>
                        <a:rPr lang="en-GB" sz="1400">
                          <a:effectLst/>
                          <a:latin typeface="Arial" panose="020B0604020202020204" pitchFamily="34" charset="0"/>
                          <a:cs typeface="Arial" panose="020B0604020202020204" pitchFamily="34" charset="0"/>
                        </a:rPr>
                        <a:t>Percentage of performance agreements finalised with senior management in line with DPSA prescripts</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a:effectLst/>
                          <a:latin typeface="Arial" panose="020B0604020202020204" pitchFamily="34" charset="0"/>
                          <a:cs typeface="Arial" panose="020B0604020202020204" pitchFamily="34" charset="0"/>
                        </a:rPr>
                        <a:t>90%</a:t>
                      </a:r>
                      <a:endParaRPr lang="en-ZA" sz="140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cs typeface="Arial" panose="020B0604020202020204" pitchFamily="34" charset="0"/>
                      </a:endParaRPr>
                    </a:p>
                  </a:txBody>
                  <a:tcPr marL="45766" marR="45766" marT="0" marB="0"/>
                </a:tc>
                <a:extLst>
                  <a:ext uri="{0D108BD9-81ED-4DB2-BD59-A6C34878D82A}">
                    <a16:rowId xmlns:a16="http://schemas.microsoft.com/office/drawing/2014/main" val="10006"/>
                  </a:ext>
                </a:extLst>
              </a:tr>
            </a:tbl>
          </a:graphicData>
        </a:graphic>
      </p:graphicFrame>
      <p:pic>
        <p:nvPicPr>
          <p:cNvPr id="69685" name="Picture 2">
            <a:extLst>
              <a:ext uri="{FF2B5EF4-FFF2-40B4-BE49-F238E27FC236}">
                <a16:creationId xmlns:a16="http://schemas.microsoft.com/office/drawing/2014/main" id="{993169A2-2EC7-482D-A089-EE81D0618D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793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86" name="Slide Number Placeholder 2">
            <a:extLst>
              <a:ext uri="{FF2B5EF4-FFF2-40B4-BE49-F238E27FC236}">
                <a16:creationId xmlns:a16="http://schemas.microsoft.com/office/drawing/2014/main" id="{440F3D6D-95BC-4C89-BF9B-1994E21105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DFB977E-BB9A-4804-84B8-81D42F20D5CA}" type="slidenum">
              <a:rPr lang="en-US" altLang="en-US" sz="1200" smtClean="0">
                <a:solidFill>
                  <a:srgbClr val="898989"/>
                </a:solidFill>
                <a:latin typeface="Arial" panose="020B0604020202020204" pitchFamily="34" charset="0"/>
              </a:rPr>
              <a:pPr>
                <a:spcBef>
                  <a:spcPct val="0"/>
                </a:spcBef>
                <a:buFontTx/>
                <a:buNone/>
              </a:pPr>
              <a:t>64</a:t>
            </a:fld>
            <a:endParaRPr lang="en-US" altLang="en-US" sz="1200">
              <a:solidFill>
                <a:srgbClr val="898989"/>
              </a:solidFill>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61793B2-47FD-445F-9D82-324E6756FB98}"/>
              </a:ext>
            </a:extLst>
          </p:cNvPr>
          <p:cNvSpPr>
            <a:spLocks noGrp="1"/>
          </p:cNvSpPr>
          <p:nvPr>
            <p:ph type="title"/>
          </p:nvPr>
        </p:nvSpPr>
        <p:spPr>
          <a:xfrm>
            <a:off x="7938" y="125413"/>
            <a:ext cx="6481762" cy="8699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1.4: Human Resources cont.</a:t>
            </a:r>
          </a:p>
        </p:txBody>
      </p:sp>
      <p:pic>
        <p:nvPicPr>
          <p:cNvPr id="70659" name="Picture 5">
            <a:extLst>
              <a:ext uri="{FF2B5EF4-FFF2-40B4-BE49-F238E27FC236}">
                <a16:creationId xmlns:a16="http://schemas.microsoft.com/office/drawing/2014/main" id="{9FFC0E4B-A3D0-405B-8B01-AB8496272C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1">
            <a:extLst>
              <a:ext uri="{FF2B5EF4-FFF2-40B4-BE49-F238E27FC236}">
                <a16:creationId xmlns:a16="http://schemas.microsoft.com/office/drawing/2014/main" id="{CEC83D0C-E479-4CB1-A304-1688BCF07AA3}"/>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86B146F0-AC44-4AB7-AC75-4735CF152F0D}"/>
              </a:ext>
            </a:extLst>
          </p:cNvPr>
          <p:cNvGraphicFramePr>
            <a:graphicFrameLocks noGrp="1"/>
          </p:cNvGraphicFramePr>
          <p:nvPr/>
        </p:nvGraphicFramePr>
        <p:xfrm>
          <a:off x="179388" y="1109663"/>
          <a:ext cx="8856661" cy="5200669"/>
        </p:xfrm>
        <a:graphic>
          <a:graphicData uri="http://schemas.openxmlformats.org/drawingml/2006/table">
            <a:tbl>
              <a:tblPr firstRow="1" firstCol="1" bandRow="1">
                <a:tableStyleId>{5940675A-B579-460E-94D1-54222C63F5DA}</a:tableStyleId>
              </a:tblPr>
              <a:tblGrid>
                <a:gridCol w="1945800">
                  <a:extLst>
                    <a:ext uri="{9D8B030D-6E8A-4147-A177-3AD203B41FA5}">
                      <a16:colId xmlns:a16="http://schemas.microsoft.com/office/drawing/2014/main" val="20000"/>
                    </a:ext>
                  </a:extLst>
                </a:gridCol>
                <a:gridCol w="2220912">
                  <a:extLst>
                    <a:ext uri="{9D8B030D-6E8A-4147-A177-3AD203B41FA5}">
                      <a16:colId xmlns:a16="http://schemas.microsoft.com/office/drawing/2014/main" val="20001"/>
                    </a:ext>
                  </a:extLst>
                </a:gridCol>
                <a:gridCol w="1357273">
                  <a:extLst>
                    <a:ext uri="{9D8B030D-6E8A-4147-A177-3AD203B41FA5}">
                      <a16:colId xmlns:a16="http://schemas.microsoft.com/office/drawing/2014/main" val="20002"/>
                    </a:ext>
                  </a:extLst>
                </a:gridCol>
                <a:gridCol w="1110892">
                  <a:extLst>
                    <a:ext uri="{9D8B030D-6E8A-4147-A177-3AD203B41FA5}">
                      <a16:colId xmlns:a16="http://schemas.microsoft.com/office/drawing/2014/main" val="20003"/>
                    </a:ext>
                  </a:extLst>
                </a:gridCol>
                <a:gridCol w="1110892">
                  <a:extLst>
                    <a:ext uri="{9D8B030D-6E8A-4147-A177-3AD203B41FA5}">
                      <a16:colId xmlns:a16="http://schemas.microsoft.com/office/drawing/2014/main" val="20004"/>
                    </a:ext>
                  </a:extLst>
                </a:gridCol>
                <a:gridCol w="1110892">
                  <a:extLst>
                    <a:ext uri="{9D8B030D-6E8A-4147-A177-3AD203B41FA5}">
                      <a16:colId xmlns:a16="http://schemas.microsoft.com/office/drawing/2014/main" val="20005"/>
                    </a:ext>
                  </a:extLst>
                </a:gridCol>
              </a:tblGrid>
              <a:tr h="430282">
                <a:tc gridSpan="6">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Impact Statement 4: Effective and efficient administration support provided to deliver on core business and comply with legislation, regulation and prescripts of government.</a:t>
                      </a: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45766" marR="45766"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15141">
                <a:tc gridSpan="6">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Outcome: HRM processes and procedures improved to support PanSALB mandate</a:t>
                      </a:r>
                      <a:endParaRPr lang="en-ZA" sz="1400" b="1" dirty="0">
                        <a:solidFill>
                          <a:schemeClr val="tx1"/>
                        </a:solidFill>
                        <a:effectLst/>
                        <a:latin typeface="Arial" panose="020B0604020202020204" pitchFamily="34" charset="0"/>
                        <a:ea typeface="Times New Roman"/>
                        <a:cs typeface="Arial" panose="020B0604020202020204" pitchFamily="34" charset="0"/>
                      </a:endParaRPr>
                    </a:p>
                  </a:txBody>
                  <a:tcPr marL="45766" marR="45766" marT="0" marB="0">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56668">
                <a:tc>
                  <a:txBody>
                    <a:bodyPr/>
                    <a:lstStyle/>
                    <a:p>
                      <a:pPr>
                        <a:lnSpc>
                          <a:spcPct val="115000"/>
                        </a:lnSpc>
                      </a:pPr>
                      <a:r>
                        <a:rPr lang="en-GB" sz="1400" b="1" dirty="0">
                          <a:solidFill>
                            <a:schemeClr val="tx1"/>
                          </a:solidFill>
                          <a:effectLst/>
                          <a:latin typeface="Arial" panose="020B0604020202020204" pitchFamily="34" charset="0"/>
                          <a:cs typeface="Arial" panose="020B0604020202020204" pitchFamily="34" charset="0"/>
                        </a:rPr>
                        <a:t>Output</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lnSpc>
                          <a:spcPct val="115000"/>
                        </a:lnSpc>
                      </a:pPr>
                      <a:r>
                        <a:rPr lang="en-GB" sz="1400" b="1" dirty="0">
                          <a:solidFill>
                            <a:schemeClr val="tx1"/>
                          </a:solidFill>
                          <a:effectLst/>
                          <a:latin typeface="Arial" panose="020B0604020202020204" pitchFamily="34" charset="0"/>
                          <a:cs typeface="Arial" panose="020B0604020202020204" pitchFamily="34" charset="0"/>
                        </a:rPr>
                        <a:t>Output Indicators</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Estimated Performance</a:t>
                      </a:r>
                      <a:endParaRPr lang="en-ZA" sz="1400" b="1" dirty="0">
                        <a:solidFill>
                          <a:schemeClr val="tx1"/>
                        </a:solidFill>
                        <a:effectLst/>
                        <a:latin typeface="Arial" panose="020B0604020202020204" pitchFamily="34" charset="0"/>
                        <a:cs typeface="Arial" panose="020B0604020202020204" pitchFamily="34" charset="0"/>
                      </a:endParaRPr>
                    </a:p>
                    <a:p>
                      <a:pPr>
                        <a:lnSpc>
                          <a:spcPct val="115000"/>
                        </a:lnSpc>
                      </a:pPr>
                      <a:r>
                        <a:rPr lang="en-GB" sz="1400" b="1" dirty="0">
                          <a:solidFill>
                            <a:schemeClr val="tx1"/>
                          </a:solidFill>
                          <a:effectLst/>
                          <a:latin typeface="Arial" panose="020B0604020202020204" pitchFamily="34" charset="0"/>
                          <a:cs typeface="Arial" panose="020B0604020202020204" pitchFamily="34" charset="0"/>
                        </a:rPr>
                        <a:t>2020/21</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lnSpc>
                          <a:spcPct val="115000"/>
                        </a:lnSpc>
                      </a:pPr>
                      <a:r>
                        <a:rPr lang="en-GB" sz="1400" b="1" dirty="0">
                          <a:solidFill>
                            <a:schemeClr val="tx1"/>
                          </a:solidFill>
                          <a:effectLst/>
                          <a:latin typeface="Arial" panose="020B0604020202020204" pitchFamily="34" charset="0"/>
                          <a:cs typeface="Arial" panose="020B0604020202020204" pitchFamily="34" charset="0"/>
                        </a:rPr>
                        <a:t>Target </a:t>
                      </a:r>
                      <a:endParaRPr lang="en-ZA" sz="1400" b="1" dirty="0">
                        <a:solidFill>
                          <a:schemeClr val="tx1"/>
                        </a:solidFill>
                        <a:effectLst/>
                        <a:latin typeface="Arial" panose="020B0604020202020204" pitchFamily="34" charset="0"/>
                        <a:cs typeface="Arial" panose="020B0604020202020204" pitchFamily="34" charset="0"/>
                      </a:endParaRPr>
                    </a:p>
                    <a:p>
                      <a:pPr>
                        <a:lnSpc>
                          <a:spcPct val="115000"/>
                        </a:lnSpc>
                      </a:pPr>
                      <a:r>
                        <a:rPr lang="en-GB" sz="1400" b="1" dirty="0">
                          <a:solidFill>
                            <a:schemeClr val="tx1"/>
                          </a:solidFill>
                          <a:effectLst/>
                          <a:latin typeface="Arial" panose="020B0604020202020204" pitchFamily="34" charset="0"/>
                          <a:cs typeface="Arial" panose="020B0604020202020204" pitchFamily="34" charset="0"/>
                        </a:rPr>
                        <a:t>2021/22</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Target</a:t>
                      </a:r>
                      <a:endParaRPr lang="en-ZA" sz="1400" b="1" dirty="0">
                        <a:solidFill>
                          <a:schemeClr val="tx1"/>
                        </a:solidFill>
                        <a:effectLst/>
                        <a:latin typeface="Arial" panose="020B0604020202020204" pitchFamily="34" charset="0"/>
                        <a:cs typeface="Arial" panose="020B0604020202020204" pitchFamily="34" charset="0"/>
                      </a:endParaRPr>
                    </a:p>
                    <a:p>
                      <a:pPr>
                        <a:lnSpc>
                          <a:spcPct val="115000"/>
                        </a:lnSpc>
                      </a:pPr>
                      <a:r>
                        <a:rPr lang="en-GB" sz="1400" b="1" dirty="0">
                          <a:solidFill>
                            <a:schemeClr val="tx1"/>
                          </a:solidFill>
                          <a:effectLst/>
                          <a:latin typeface="Arial" panose="020B0604020202020204" pitchFamily="34" charset="0"/>
                          <a:cs typeface="Arial" panose="020B0604020202020204" pitchFamily="34" charset="0"/>
                        </a:rPr>
                        <a:t>2022/23</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tc>
                  <a:txBody>
                    <a:bodyPr/>
                    <a:lstStyle/>
                    <a:p>
                      <a:pPr>
                        <a:lnSpc>
                          <a:spcPct val="115000"/>
                        </a:lnSpc>
                      </a:pPr>
                      <a:r>
                        <a:rPr lang="en-GB" sz="1400" b="1" dirty="0">
                          <a:solidFill>
                            <a:schemeClr val="tx1"/>
                          </a:solidFill>
                          <a:effectLst/>
                          <a:latin typeface="Arial" panose="020B0604020202020204" pitchFamily="34" charset="0"/>
                          <a:cs typeface="Arial" panose="020B0604020202020204" pitchFamily="34" charset="0"/>
                        </a:rPr>
                        <a:t>Target </a:t>
                      </a:r>
                      <a:endParaRPr lang="en-ZA" sz="1400" b="1" dirty="0">
                        <a:solidFill>
                          <a:schemeClr val="tx1"/>
                        </a:solidFill>
                        <a:effectLst/>
                        <a:latin typeface="Arial" panose="020B0604020202020204" pitchFamily="34" charset="0"/>
                        <a:cs typeface="Arial" panose="020B0604020202020204" pitchFamily="34" charset="0"/>
                      </a:endParaRPr>
                    </a:p>
                    <a:p>
                      <a:pPr>
                        <a:lnSpc>
                          <a:spcPct val="115000"/>
                        </a:lnSpc>
                      </a:pPr>
                      <a:r>
                        <a:rPr lang="en-GB" sz="1400" b="1" dirty="0">
                          <a:solidFill>
                            <a:schemeClr val="tx1"/>
                          </a:solidFill>
                          <a:effectLst/>
                          <a:latin typeface="Arial" panose="020B0604020202020204" pitchFamily="34" charset="0"/>
                          <a:cs typeface="Arial" panose="020B0604020202020204" pitchFamily="34" charset="0"/>
                        </a:rPr>
                        <a:t>2023/2024</a:t>
                      </a:r>
                      <a:endParaRPr lang="en-ZA" sz="1400" b="1" dirty="0">
                        <a:solidFill>
                          <a:schemeClr val="tx1"/>
                        </a:solidFill>
                        <a:effectLst/>
                        <a:latin typeface="Arial" panose="020B0604020202020204" pitchFamily="34" charset="0"/>
                        <a:cs typeface="Arial" panose="020B0604020202020204" pitchFamily="34" charset="0"/>
                      </a:endParaRPr>
                    </a:p>
                  </a:txBody>
                  <a:tcPr marL="45766" marR="45766" marT="0" marB="0">
                    <a:solidFill>
                      <a:srgbClr val="FFC000"/>
                    </a:solidFill>
                  </a:tcPr>
                </a:tc>
                <a:extLst>
                  <a:ext uri="{0D108BD9-81ED-4DB2-BD59-A6C34878D82A}">
                    <a16:rowId xmlns:a16="http://schemas.microsoft.com/office/drawing/2014/main" val="10002"/>
                  </a:ext>
                </a:extLst>
              </a:tr>
              <a:tr h="1205918">
                <a:tc>
                  <a:txBody>
                    <a:bodyPr/>
                    <a:lstStyle/>
                    <a:p>
                      <a:pPr>
                        <a:lnSpc>
                          <a:spcPct val="115000"/>
                        </a:lnSpc>
                      </a:pPr>
                      <a:r>
                        <a:rPr lang="en-GB" sz="1400" dirty="0">
                          <a:effectLst/>
                          <a:latin typeface="Arial" panose="020B0604020202020204" pitchFamily="34" charset="0"/>
                          <a:cs typeface="Arial" panose="020B0604020202020204" pitchFamily="34" charset="0"/>
                        </a:rPr>
                        <a:t>Performance assessments finalised</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nSpc>
                          <a:spcPct val="115000"/>
                        </a:lnSpc>
                      </a:pPr>
                      <a:r>
                        <a:rPr lang="en-GB" sz="1400">
                          <a:effectLst/>
                          <a:latin typeface="Arial" panose="020B0604020202020204" pitchFamily="34" charset="0"/>
                          <a:cs typeface="Arial" panose="020B0604020202020204" pitchFamily="34" charset="0"/>
                        </a:rPr>
                        <a:t>Percentage of performance assessment finalised with senior management in line with DPSA prescripts</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a:effectLst/>
                          <a:latin typeface="Arial" panose="020B0604020202020204" pitchFamily="34" charset="0"/>
                          <a:cs typeface="Arial" panose="020B0604020202020204" pitchFamily="34" charset="0"/>
                        </a:rPr>
                        <a:t>90%</a:t>
                      </a:r>
                      <a:endParaRPr lang="en-ZA" sz="140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cs typeface="Arial" panose="020B0604020202020204" pitchFamily="34" charset="0"/>
                      </a:endParaRPr>
                    </a:p>
                  </a:txBody>
                  <a:tcPr marL="45766" marR="45766" marT="0" marB="0"/>
                </a:tc>
                <a:extLst>
                  <a:ext uri="{0D108BD9-81ED-4DB2-BD59-A6C34878D82A}">
                    <a16:rowId xmlns:a16="http://schemas.microsoft.com/office/drawing/2014/main" val="10003"/>
                  </a:ext>
                </a:extLst>
              </a:tr>
              <a:tr h="960556">
                <a:tc>
                  <a:txBody>
                    <a:bodyPr/>
                    <a:lstStyle/>
                    <a:p>
                      <a:pPr>
                        <a:lnSpc>
                          <a:spcPct val="115000"/>
                        </a:lnSpc>
                      </a:pPr>
                      <a:r>
                        <a:rPr lang="en-GB" sz="1400" dirty="0">
                          <a:effectLst/>
                          <a:latin typeface="Arial" panose="020B0604020202020204" pitchFamily="34" charset="0"/>
                          <a:cs typeface="Arial" panose="020B0604020202020204" pitchFamily="34" charset="0"/>
                        </a:rPr>
                        <a:t>Employees trained</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nSpc>
                          <a:spcPct val="115000"/>
                        </a:lnSpc>
                      </a:pPr>
                      <a:r>
                        <a:rPr lang="en-GB" sz="1400">
                          <a:effectLst/>
                          <a:latin typeface="Arial" panose="020B0604020202020204" pitchFamily="34" charset="0"/>
                          <a:cs typeface="Arial" panose="020B0604020202020204" pitchFamily="34" charset="0"/>
                        </a:rPr>
                        <a:t>Number of employees trained in line with the training</a:t>
                      </a:r>
                      <a:endParaRPr lang="en-ZA" sz="1400">
                        <a:effectLst/>
                        <a:latin typeface="Arial" panose="020B0604020202020204" pitchFamily="34" charset="0"/>
                        <a:cs typeface="Arial" panose="020B0604020202020204" pitchFamily="34" charset="0"/>
                      </a:endParaRPr>
                    </a:p>
                    <a:p>
                      <a:pPr>
                        <a:lnSpc>
                          <a:spcPct val="115000"/>
                        </a:lnSpc>
                      </a:pPr>
                      <a:r>
                        <a:rPr lang="en-GB" sz="1400">
                          <a:effectLst/>
                          <a:latin typeface="Arial" panose="020B0604020202020204" pitchFamily="34" charset="0"/>
                          <a:cs typeface="Arial" panose="020B0604020202020204" pitchFamily="34" charset="0"/>
                        </a:rPr>
                        <a:t>plan</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a:effectLst/>
                          <a:latin typeface="Arial" panose="020B0604020202020204" pitchFamily="34" charset="0"/>
                          <a:cs typeface="Arial" panose="020B0604020202020204" pitchFamily="34" charset="0"/>
                        </a:rPr>
                        <a:t>60</a:t>
                      </a:r>
                      <a:endParaRPr lang="en-ZA" sz="140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a:effectLst/>
                          <a:latin typeface="Arial" panose="020B0604020202020204" pitchFamily="34" charset="0"/>
                          <a:cs typeface="Arial" panose="020B0604020202020204" pitchFamily="34" charset="0"/>
                        </a:rPr>
                        <a:t>60</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60</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60</a:t>
                      </a:r>
                      <a:endParaRPr lang="en-ZA" sz="1400" dirty="0">
                        <a:effectLst/>
                        <a:latin typeface="Arial" panose="020B0604020202020204" pitchFamily="34" charset="0"/>
                        <a:cs typeface="Arial" panose="020B0604020202020204" pitchFamily="34" charset="0"/>
                      </a:endParaRPr>
                    </a:p>
                  </a:txBody>
                  <a:tcPr marL="45766" marR="45766" marT="0" marB="0"/>
                </a:tc>
                <a:extLst>
                  <a:ext uri="{0D108BD9-81ED-4DB2-BD59-A6C34878D82A}">
                    <a16:rowId xmlns:a16="http://schemas.microsoft.com/office/drawing/2014/main" val="10004"/>
                  </a:ext>
                </a:extLst>
              </a:tr>
              <a:tr h="989762">
                <a:tc>
                  <a:txBody>
                    <a:bodyPr/>
                    <a:lstStyle/>
                    <a:p>
                      <a:pPr>
                        <a:lnSpc>
                          <a:spcPct val="115000"/>
                        </a:lnSpc>
                      </a:pPr>
                      <a:r>
                        <a:rPr lang="en-GB" sz="1400" dirty="0">
                          <a:effectLst/>
                          <a:latin typeface="Arial" panose="020B0604020202020204" pitchFamily="34" charset="0"/>
                          <a:cs typeface="Arial" panose="020B0604020202020204" pitchFamily="34" charset="0"/>
                        </a:rPr>
                        <a:t>Conducive working environment maintained</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nSpc>
                          <a:spcPct val="115000"/>
                        </a:lnSpc>
                      </a:pPr>
                      <a:r>
                        <a:rPr lang="en-GB" sz="1400" dirty="0">
                          <a:effectLst/>
                          <a:latin typeface="Arial" panose="020B0604020202020204" pitchFamily="34" charset="0"/>
                          <a:cs typeface="Arial" panose="020B0604020202020204" pitchFamily="34" charset="0"/>
                        </a:rPr>
                        <a:t>Number of approved quarterly reports on</a:t>
                      </a:r>
                      <a:endParaRPr lang="en-ZA" sz="1400" dirty="0">
                        <a:effectLst/>
                        <a:latin typeface="Arial" panose="020B0604020202020204" pitchFamily="34" charset="0"/>
                        <a:cs typeface="Arial" panose="020B0604020202020204" pitchFamily="34" charset="0"/>
                      </a:endParaRPr>
                    </a:p>
                    <a:p>
                      <a:pPr>
                        <a:lnSpc>
                          <a:spcPct val="115000"/>
                        </a:lnSpc>
                      </a:pPr>
                      <a:r>
                        <a:rPr lang="en-GB" sz="1400" dirty="0">
                          <a:effectLst/>
                          <a:latin typeface="Arial" panose="020B0604020202020204" pitchFamily="34" charset="0"/>
                          <a:cs typeface="Arial" panose="020B0604020202020204" pitchFamily="34" charset="0"/>
                        </a:rPr>
                        <a:t>Employee Wellness Services </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a:effectLst/>
                          <a:latin typeface="Arial" panose="020B0604020202020204" pitchFamily="34" charset="0"/>
                          <a:cs typeface="Arial" panose="020B0604020202020204" pitchFamily="34" charset="0"/>
                        </a:rPr>
                        <a:t>4</a:t>
                      </a:r>
                      <a:endParaRPr lang="en-ZA" sz="140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a:effectLst/>
                          <a:latin typeface="Arial" panose="020B0604020202020204" pitchFamily="34" charset="0"/>
                          <a:cs typeface="Arial" panose="020B0604020202020204" pitchFamily="34" charset="0"/>
                        </a:rPr>
                        <a:t>4</a:t>
                      </a:r>
                      <a:endParaRPr lang="en-ZA" sz="140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cs typeface="Arial" panose="020B0604020202020204" pitchFamily="34" charset="0"/>
                      </a:endParaRPr>
                    </a:p>
                  </a:txBody>
                  <a:tcPr marL="45766" marR="45766" marT="0" marB="0"/>
                </a:tc>
                <a:extLst>
                  <a:ext uri="{0D108BD9-81ED-4DB2-BD59-A6C34878D82A}">
                    <a16:rowId xmlns:a16="http://schemas.microsoft.com/office/drawing/2014/main" val="10005"/>
                  </a:ext>
                </a:extLst>
              </a:tr>
              <a:tr h="742322">
                <a:tc>
                  <a:txBody>
                    <a:bodyPr/>
                    <a:lstStyle/>
                    <a:p>
                      <a:pPr>
                        <a:lnSpc>
                          <a:spcPct val="115000"/>
                        </a:lnSpc>
                      </a:pPr>
                      <a:r>
                        <a:rPr lang="en-GB" sz="1400" dirty="0">
                          <a:effectLst/>
                          <a:latin typeface="Arial" panose="020B0604020202020204" pitchFamily="34" charset="0"/>
                          <a:cs typeface="Arial" panose="020B0604020202020204" pitchFamily="34" charset="0"/>
                        </a:rPr>
                        <a:t>Labour peace in the organisation maintained</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nSpc>
                          <a:spcPct val="115000"/>
                        </a:lnSpc>
                      </a:pPr>
                      <a:r>
                        <a:rPr lang="en-GB" sz="1400" dirty="0">
                          <a:effectLst/>
                          <a:latin typeface="Arial" panose="020B0604020202020204" pitchFamily="34" charset="0"/>
                          <a:cs typeface="Arial" panose="020B0604020202020204" pitchFamily="34" charset="0"/>
                        </a:rPr>
                        <a:t>Number of meetings held for PanSALB</a:t>
                      </a:r>
                      <a:endParaRPr lang="en-ZA" sz="1400" dirty="0">
                        <a:effectLst/>
                        <a:latin typeface="Arial" panose="020B0604020202020204" pitchFamily="34" charset="0"/>
                        <a:cs typeface="Arial" panose="020B0604020202020204" pitchFamily="34" charset="0"/>
                      </a:endParaRPr>
                    </a:p>
                    <a:p>
                      <a:pPr>
                        <a:lnSpc>
                          <a:spcPct val="115000"/>
                        </a:lnSpc>
                      </a:pPr>
                      <a:r>
                        <a:rPr lang="en-GB" sz="1400" dirty="0">
                          <a:effectLst/>
                          <a:latin typeface="Arial" panose="020B0604020202020204" pitchFamily="34" charset="0"/>
                          <a:cs typeface="Arial" panose="020B0604020202020204" pitchFamily="34" charset="0"/>
                        </a:rPr>
                        <a:t>Bargaining Chamber</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cs typeface="Arial" panose="020B0604020202020204" pitchFamily="34" charset="0"/>
                      </a:endParaRPr>
                    </a:p>
                  </a:txBody>
                  <a:tcPr marL="45766" marR="45766" marT="0" marB="0"/>
                </a:tc>
                <a:tc>
                  <a:txBody>
                    <a:bodyPr/>
                    <a:lstStyle/>
                    <a:p>
                      <a:pPr algn="ctr">
                        <a:spcAft>
                          <a:spcPts val="0"/>
                        </a:spcAft>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ea typeface="Times New Roman"/>
                        <a:cs typeface="Arial" panose="020B0604020202020204" pitchFamily="34" charset="0"/>
                      </a:endParaRPr>
                    </a:p>
                  </a:txBody>
                  <a:tcPr marL="45766" marR="45766" marT="0" marB="0"/>
                </a:tc>
                <a:tc>
                  <a:txBody>
                    <a:bodyPr/>
                    <a:lstStyle/>
                    <a:p>
                      <a:pPr algn="ctr">
                        <a:lnSpc>
                          <a:spcPct val="115000"/>
                        </a:lnSpc>
                      </a:pPr>
                      <a:r>
                        <a:rPr lang="en-GB" sz="1400" dirty="0">
                          <a:effectLst/>
                          <a:latin typeface="Arial" panose="020B0604020202020204" pitchFamily="34" charset="0"/>
                          <a:cs typeface="Arial" panose="020B0604020202020204" pitchFamily="34" charset="0"/>
                        </a:rPr>
                        <a:t>4</a:t>
                      </a:r>
                      <a:endParaRPr lang="en-ZA" sz="1400" dirty="0">
                        <a:effectLst/>
                        <a:latin typeface="Arial" panose="020B0604020202020204" pitchFamily="34" charset="0"/>
                        <a:cs typeface="Arial" panose="020B0604020202020204" pitchFamily="34" charset="0"/>
                      </a:endParaRPr>
                    </a:p>
                  </a:txBody>
                  <a:tcPr marL="45766" marR="45766" marT="0" marB="0"/>
                </a:tc>
                <a:extLst>
                  <a:ext uri="{0D108BD9-81ED-4DB2-BD59-A6C34878D82A}">
                    <a16:rowId xmlns:a16="http://schemas.microsoft.com/office/drawing/2014/main" val="10006"/>
                  </a:ext>
                </a:extLst>
              </a:tr>
            </a:tbl>
          </a:graphicData>
        </a:graphic>
      </p:graphicFrame>
      <p:pic>
        <p:nvPicPr>
          <p:cNvPr id="70709" name="Picture 2">
            <a:extLst>
              <a:ext uri="{FF2B5EF4-FFF2-40B4-BE49-F238E27FC236}">
                <a16:creationId xmlns:a16="http://schemas.microsoft.com/office/drawing/2014/main" id="{8DF6DE00-06A6-48DE-9EE8-1A43D31DF7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125413"/>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10" name="Slide Number Placeholder 2">
            <a:extLst>
              <a:ext uri="{FF2B5EF4-FFF2-40B4-BE49-F238E27FC236}">
                <a16:creationId xmlns:a16="http://schemas.microsoft.com/office/drawing/2014/main" id="{52DB7D96-EDA0-4E9D-9A70-69B9DE565A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837453F-EA08-4522-BFD6-5A792D94E958}" type="slidenum">
              <a:rPr lang="en-US" altLang="en-US" sz="1200" smtClean="0">
                <a:solidFill>
                  <a:srgbClr val="898989"/>
                </a:solidFill>
                <a:latin typeface="Arial" panose="020B0604020202020204" pitchFamily="34" charset="0"/>
              </a:rPr>
              <a:pPr>
                <a:spcBef>
                  <a:spcPct val="0"/>
                </a:spcBef>
                <a:buFontTx/>
                <a:buNone/>
              </a:pPr>
              <a:t>65</a:t>
            </a:fld>
            <a:endParaRPr lang="en-US" altLang="en-US" sz="1200">
              <a:solidFill>
                <a:srgbClr val="898989"/>
              </a:solidFill>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AB38B57-5230-4DF9-B57A-6345BBA56CEC}"/>
              </a:ext>
            </a:extLst>
          </p:cNvPr>
          <p:cNvSpPr>
            <a:spLocks noGrp="1"/>
          </p:cNvSpPr>
          <p:nvPr>
            <p:ph type="title"/>
          </p:nvPr>
        </p:nvSpPr>
        <p:spPr>
          <a:xfrm>
            <a:off x="107950" y="115888"/>
            <a:ext cx="6551613" cy="973137"/>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1.5: Marketing and Communications</a:t>
            </a:r>
          </a:p>
        </p:txBody>
      </p:sp>
      <p:pic>
        <p:nvPicPr>
          <p:cNvPr id="71683" name="Picture 5">
            <a:extLst>
              <a:ext uri="{FF2B5EF4-FFF2-40B4-BE49-F238E27FC236}">
                <a16:creationId xmlns:a16="http://schemas.microsoft.com/office/drawing/2014/main" id="{4A8308CA-8C26-4FA4-8A24-7AF0DEF7F6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1">
            <a:extLst>
              <a:ext uri="{FF2B5EF4-FFF2-40B4-BE49-F238E27FC236}">
                <a16:creationId xmlns:a16="http://schemas.microsoft.com/office/drawing/2014/main" id="{4DD2D327-295D-4A92-A39B-DD8F651A079D}"/>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7A6FDCAD-AB6B-43AD-B23B-960E134B6682}"/>
              </a:ext>
            </a:extLst>
          </p:cNvPr>
          <p:cNvGraphicFramePr>
            <a:graphicFrameLocks noGrp="1"/>
          </p:cNvGraphicFramePr>
          <p:nvPr/>
        </p:nvGraphicFramePr>
        <p:xfrm>
          <a:off x="179388" y="1111250"/>
          <a:ext cx="8689975" cy="4808540"/>
        </p:xfrm>
        <a:graphic>
          <a:graphicData uri="http://schemas.openxmlformats.org/drawingml/2006/table">
            <a:tbl>
              <a:tblPr/>
              <a:tblGrid>
                <a:gridCol w="1655762">
                  <a:extLst>
                    <a:ext uri="{9D8B030D-6E8A-4147-A177-3AD203B41FA5}">
                      <a16:colId xmlns:a16="http://schemas.microsoft.com/office/drawing/2014/main" val="20000"/>
                    </a:ext>
                  </a:extLst>
                </a:gridCol>
                <a:gridCol w="1654175">
                  <a:extLst>
                    <a:ext uri="{9D8B030D-6E8A-4147-A177-3AD203B41FA5}">
                      <a16:colId xmlns:a16="http://schemas.microsoft.com/office/drawing/2014/main" val="20001"/>
                    </a:ext>
                  </a:extLst>
                </a:gridCol>
                <a:gridCol w="1655763">
                  <a:extLst>
                    <a:ext uri="{9D8B030D-6E8A-4147-A177-3AD203B41FA5}">
                      <a16:colId xmlns:a16="http://schemas.microsoft.com/office/drawing/2014/main" val="20002"/>
                    </a:ext>
                  </a:extLst>
                </a:gridCol>
                <a:gridCol w="949325">
                  <a:extLst>
                    <a:ext uri="{9D8B030D-6E8A-4147-A177-3AD203B41FA5}">
                      <a16:colId xmlns:a16="http://schemas.microsoft.com/office/drawing/2014/main" val="20003"/>
                    </a:ext>
                  </a:extLst>
                </a:gridCol>
                <a:gridCol w="167005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tblGrid>
              <a:tr h="480854">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4: Effective and efficient administration support provided to deliver on core business and comply with legislation, regulation and prescripts of government.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0854">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Marketing and Communication processes and procedures improved to support PanSALB</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mandate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2128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20213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 Marketing and Communication Policy</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Marketing and Communication Policy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Marketing and Communication policy</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Reviewed and approved Marketing and Communication on Policy</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170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 Stakeholder Engagement Policy</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Stakeholder Engagement policy approved by the Board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Stakeholder Engagement policy</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Reviewed and approved Stakeholder Engagement policy</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170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 Stakeholder engagement strategy</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Stakeholder Engagement Strategy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Stakeholder Engagement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strategy</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Stakeholder Engagement strategy</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71726" name="Picture 2">
            <a:extLst>
              <a:ext uri="{FF2B5EF4-FFF2-40B4-BE49-F238E27FC236}">
                <a16:creationId xmlns:a16="http://schemas.microsoft.com/office/drawing/2014/main" id="{A506010E-B8B6-4B8B-8723-FBF9E9B13F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42863"/>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7" name="Slide Number Placeholder 2">
            <a:extLst>
              <a:ext uri="{FF2B5EF4-FFF2-40B4-BE49-F238E27FC236}">
                <a16:creationId xmlns:a16="http://schemas.microsoft.com/office/drawing/2014/main" id="{23360F51-12E0-4B01-AA01-577944E991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B91EDB7-11D0-429F-83CA-8F7BA76E0B66}" type="slidenum">
              <a:rPr lang="en-US" altLang="en-US" sz="1200" smtClean="0">
                <a:solidFill>
                  <a:srgbClr val="898989"/>
                </a:solidFill>
                <a:latin typeface="Arial" panose="020B0604020202020204" pitchFamily="34" charset="0"/>
              </a:rPr>
              <a:pPr>
                <a:spcBef>
                  <a:spcPct val="0"/>
                </a:spcBef>
                <a:buFontTx/>
                <a:buNone/>
              </a:pPr>
              <a:t>66</a:t>
            </a:fld>
            <a:endParaRPr lang="en-US" altLang="en-US" sz="1200">
              <a:solidFill>
                <a:srgbClr val="898989"/>
              </a:solidFill>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28831FEE-F047-49AF-8344-B5B20CEBB7DC}"/>
              </a:ext>
            </a:extLst>
          </p:cNvPr>
          <p:cNvSpPr>
            <a:spLocks noGrp="1"/>
          </p:cNvSpPr>
          <p:nvPr>
            <p:ph type="title"/>
          </p:nvPr>
        </p:nvSpPr>
        <p:spPr>
          <a:xfrm>
            <a:off x="107950" y="115888"/>
            <a:ext cx="6551613" cy="973137"/>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1.5: Marketing and Communications cont.</a:t>
            </a:r>
          </a:p>
        </p:txBody>
      </p:sp>
      <p:pic>
        <p:nvPicPr>
          <p:cNvPr id="72707" name="Picture 5">
            <a:extLst>
              <a:ext uri="{FF2B5EF4-FFF2-40B4-BE49-F238E27FC236}">
                <a16:creationId xmlns:a16="http://schemas.microsoft.com/office/drawing/2014/main" id="{86B4F3BE-91F7-402D-81EA-270D93CDEC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1">
            <a:extLst>
              <a:ext uri="{FF2B5EF4-FFF2-40B4-BE49-F238E27FC236}">
                <a16:creationId xmlns:a16="http://schemas.microsoft.com/office/drawing/2014/main" id="{193FC635-849C-4A1E-AF28-0BF360EA1CE7}"/>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8865298B-DB4A-4374-B754-27CD88126F26}"/>
              </a:ext>
            </a:extLst>
          </p:cNvPr>
          <p:cNvGraphicFramePr>
            <a:graphicFrameLocks noGrp="1"/>
          </p:cNvGraphicFramePr>
          <p:nvPr/>
        </p:nvGraphicFramePr>
        <p:xfrm>
          <a:off x="179388" y="1111250"/>
          <a:ext cx="8689975" cy="4959350"/>
        </p:xfrm>
        <a:graphic>
          <a:graphicData uri="http://schemas.openxmlformats.org/drawingml/2006/table">
            <a:tbl>
              <a:tblPr/>
              <a:tblGrid>
                <a:gridCol w="1655762">
                  <a:extLst>
                    <a:ext uri="{9D8B030D-6E8A-4147-A177-3AD203B41FA5}">
                      <a16:colId xmlns:a16="http://schemas.microsoft.com/office/drawing/2014/main" val="20000"/>
                    </a:ext>
                  </a:extLst>
                </a:gridCol>
                <a:gridCol w="1654175">
                  <a:extLst>
                    <a:ext uri="{9D8B030D-6E8A-4147-A177-3AD203B41FA5}">
                      <a16:colId xmlns:a16="http://schemas.microsoft.com/office/drawing/2014/main" val="20001"/>
                    </a:ext>
                  </a:extLst>
                </a:gridCol>
                <a:gridCol w="1655763">
                  <a:extLst>
                    <a:ext uri="{9D8B030D-6E8A-4147-A177-3AD203B41FA5}">
                      <a16:colId xmlns:a16="http://schemas.microsoft.com/office/drawing/2014/main" val="20002"/>
                    </a:ext>
                  </a:extLst>
                </a:gridCol>
                <a:gridCol w="949325">
                  <a:extLst>
                    <a:ext uri="{9D8B030D-6E8A-4147-A177-3AD203B41FA5}">
                      <a16:colId xmlns:a16="http://schemas.microsoft.com/office/drawing/2014/main" val="20003"/>
                    </a:ext>
                  </a:extLst>
                </a:gridCol>
                <a:gridCol w="167005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5"/>
                    </a:ext>
                  </a:extLst>
                </a:gridCol>
              </a:tblGrid>
              <a:tr h="466988">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4: Effective and efficient administration support provided to deliver on core business and comply with legislation, regulation and prescripts of government.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6988">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Marketing and Communication processes and procedures improved to support PanSALB</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mandate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380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49361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marketing 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communication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strategy</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aligned to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PanSALB</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strategy</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Marketing and Communication Strategy reviewed and approved by the Board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Reviewed 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Marketing 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Communication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Strategy</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Reviewed and approved Marketing and communication strategy</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048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PanSALB</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offices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branded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PanSALB office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branded in phases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69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Media Relations</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news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articles published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048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Staff engagements</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staff engagements on operation matters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8191" marR="5819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72757" name="Picture 2">
            <a:extLst>
              <a:ext uri="{FF2B5EF4-FFF2-40B4-BE49-F238E27FC236}">
                <a16:creationId xmlns:a16="http://schemas.microsoft.com/office/drawing/2014/main" id="{7737E009-DCC9-4FE5-B7EB-FA2FBB8BFD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10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58" name="Slide Number Placeholder 2">
            <a:extLst>
              <a:ext uri="{FF2B5EF4-FFF2-40B4-BE49-F238E27FC236}">
                <a16:creationId xmlns:a16="http://schemas.microsoft.com/office/drawing/2014/main" id="{6684E17E-FCF9-488D-9647-2E78E8AD08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4D62B46-A96D-4215-8B22-DDBDB7A32FF8}" type="slidenum">
              <a:rPr lang="en-US" altLang="en-US" sz="1200" smtClean="0">
                <a:solidFill>
                  <a:srgbClr val="898989"/>
                </a:solidFill>
                <a:latin typeface="Arial" panose="020B0604020202020204" pitchFamily="34" charset="0"/>
              </a:rPr>
              <a:pPr>
                <a:spcBef>
                  <a:spcPct val="0"/>
                </a:spcBef>
                <a:buFontTx/>
                <a:buNone/>
              </a:pPr>
              <a:t>67</a:t>
            </a:fld>
            <a:endParaRPr lang="en-US" altLang="en-US" sz="1200">
              <a:solidFill>
                <a:srgbClr val="898989"/>
              </a:solidFill>
              <a:latin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45A7508B-8A41-46CE-B8DB-B78A5A46AF9F}"/>
              </a:ext>
            </a:extLst>
          </p:cNvPr>
          <p:cNvSpPr>
            <a:spLocks noGrp="1"/>
          </p:cNvSpPr>
          <p:nvPr>
            <p:ph type="title"/>
          </p:nvPr>
        </p:nvSpPr>
        <p:spPr>
          <a:xfrm>
            <a:off x="34925" y="496888"/>
            <a:ext cx="6121400" cy="515937"/>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1.6: Institutional Performance and Governance</a:t>
            </a:r>
          </a:p>
        </p:txBody>
      </p:sp>
      <p:pic>
        <p:nvPicPr>
          <p:cNvPr id="73731" name="Picture 5">
            <a:extLst>
              <a:ext uri="{FF2B5EF4-FFF2-40B4-BE49-F238E27FC236}">
                <a16:creationId xmlns:a16="http://schemas.microsoft.com/office/drawing/2014/main" id="{9F4A4F69-BDCC-48E7-9589-8CA932109E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1">
            <a:extLst>
              <a:ext uri="{FF2B5EF4-FFF2-40B4-BE49-F238E27FC236}">
                <a16:creationId xmlns:a16="http://schemas.microsoft.com/office/drawing/2014/main" id="{EA10F77B-D7E5-4BC6-AB93-7F13CEFEDD53}"/>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3" name="Table 2">
            <a:extLst>
              <a:ext uri="{FF2B5EF4-FFF2-40B4-BE49-F238E27FC236}">
                <a16:creationId xmlns:a16="http://schemas.microsoft.com/office/drawing/2014/main" id="{946348B7-2891-4405-8CFF-7B8D2A6B256A}"/>
              </a:ext>
            </a:extLst>
          </p:cNvPr>
          <p:cNvGraphicFramePr>
            <a:graphicFrameLocks noGrp="1"/>
          </p:cNvGraphicFramePr>
          <p:nvPr/>
        </p:nvGraphicFramePr>
        <p:xfrm>
          <a:off x="338138" y="1479550"/>
          <a:ext cx="8618538" cy="4359275"/>
        </p:xfrm>
        <a:graphic>
          <a:graphicData uri="http://schemas.openxmlformats.org/drawingml/2006/table">
            <a:tbl>
              <a:tblPr/>
              <a:tblGrid>
                <a:gridCol w="1773238">
                  <a:extLst>
                    <a:ext uri="{9D8B030D-6E8A-4147-A177-3AD203B41FA5}">
                      <a16:colId xmlns:a16="http://schemas.microsoft.com/office/drawing/2014/main" val="20000"/>
                    </a:ext>
                  </a:extLst>
                </a:gridCol>
                <a:gridCol w="1922462">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1738">
                  <a:extLst>
                    <a:ext uri="{9D8B030D-6E8A-4147-A177-3AD203B41FA5}">
                      <a16:colId xmlns:a16="http://schemas.microsoft.com/office/drawing/2014/main" val="20003"/>
                    </a:ext>
                  </a:extLst>
                </a:gridCol>
                <a:gridCol w="1319212">
                  <a:extLst>
                    <a:ext uri="{9D8B030D-6E8A-4147-A177-3AD203B41FA5}">
                      <a16:colId xmlns:a16="http://schemas.microsoft.com/office/drawing/2014/main" val="20004"/>
                    </a:ext>
                  </a:extLst>
                </a:gridCol>
                <a:gridCol w="1201738">
                  <a:extLst>
                    <a:ext uri="{9D8B030D-6E8A-4147-A177-3AD203B41FA5}">
                      <a16:colId xmlns:a16="http://schemas.microsoft.com/office/drawing/2014/main" val="20005"/>
                    </a:ext>
                  </a:extLst>
                </a:gridCol>
              </a:tblGrid>
              <a:tr h="549554">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4: Effective and efficient administration support provided to deliver on core business and comply with legislation, regulation and prescripts of government.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6719">
                <a:tc gridSpan="6">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Strategic management processes and procedures improved to support PanSALB mandate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5095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6182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Development of</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75"/>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Strategic</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75"/>
                        </a:lnSpc>
                        <a:spcBef>
                          <a:spcPts val="17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Management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ts val="17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Policy in line with</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75"/>
                        </a:lnSpc>
                        <a:spcBef>
                          <a:spcPts val="17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NT and DPME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prescripts</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Strategic Management Policy approved by the Board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Strategic</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Management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Policy</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379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35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Strategic Risk Plan in line with King IV requirements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21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Strategic Risk Plan approved by the Audit and Risk Committee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21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Strategic Risk Plan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6038" indent="-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6038" marR="0" lvl="0" indent="-3175" algn="just" defTabSz="914400" rtl="0" eaLnBrk="1" fontAlgn="base" latinLnBrk="0" hangingPunct="1">
                        <a:lnSpc>
                          <a:spcPct val="110000"/>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Strategic Risk Plan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079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07950" marR="0" lvl="0" indent="0" algn="just" defTabSz="914400" rtl="0" eaLnBrk="1" fontAlgn="base" latinLnBrk="0" hangingPunct="1">
                        <a:lnSpc>
                          <a:spcPct val="121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Strategic Risk Plan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23825" indent="-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3825" marR="0" lvl="0" indent="-3175" algn="just" defTabSz="914400" rtl="0" eaLnBrk="1" fontAlgn="base" latinLnBrk="0" hangingPunct="1">
                        <a:lnSpc>
                          <a:spcPct val="110000"/>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Strategic Risk Plan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73767" name="Picture 2">
            <a:extLst>
              <a:ext uri="{FF2B5EF4-FFF2-40B4-BE49-F238E27FC236}">
                <a16:creationId xmlns:a16="http://schemas.microsoft.com/office/drawing/2014/main" id="{E093DC45-8F21-4DA0-B9FC-983938C89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77788"/>
            <a:ext cx="2252662"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8" name="Slide Number Placeholder 1">
            <a:extLst>
              <a:ext uri="{FF2B5EF4-FFF2-40B4-BE49-F238E27FC236}">
                <a16:creationId xmlns:a16="http://schemas.microsoft.com/office/drawing/2014/main" id="{AC1C4EDA-872D-4C36-B4A9-E413FD71A1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C452811-97B9-42FA-8AFC-5AA115365955}" type="slidenum">
              <a:rPr lang="en-US" altLang="en-US" sz="1200" smtClean="0">
                <a:solidFill>
                  <a:srgbClr val="898989"/>
                </a:solidFill>
                <a:latin typeface="Arial" panose="020B0604020202020204" pitchFamily="34" charset="0"/>
              </a:rPr>
              <a:pPr>
                <a:spcBef>
                  <a:spcPct val="0"/>
                </a:spcBef>
                <a:buFontTx/>
                <a:buNone/>
              </a:pPr>
              <a:t>68</a:t>
            </a:fld>
            <a:endParaRPr lang="en-US" altLang="en-US" sz="1200">
              <a:solidFill>
                <a:srgbClr val="898989"/>
              </a:solidFill>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C603EA0F-A548-44D2-BFCD-A3A01625DEEC}"/>
              </a:ext>
            </a:extLst>
          </p:cNvPr>
          <p:cNvSpPr>
            <a:spLocks noGrp="1"/>
          </p:cNvSpPr>
          <p:nvPr>
            <p:ph type="title"/>
          </p:nvPr>
        </p:nvSpPr>
        <p:spPr>
          <a:xfrm>
            <a:off x="34925" y="496888"/>
            <a:ext cx="6121400" cy="515937"/>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1.6: Institutional Performance and Governance</a:t>
            </a:r>
          </a:p>
        </p:txBody>
      </p:sp>
      <p:pic>
        <p:nvPicPr>
          <p:cNvPr id="74755" name="Picture 5">
            <a:extLst>
              <a:ext uri="{FF2B5EF4-FFF2-40B4-BE49-F238E27FC236}">
                <a16:creationId xmlns:a16="http://schemas.microsoft.com/office/drawing/2014/main" id="{5C6BA9F9-AA98-40B5-8F1F-61930C6A17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1">
            <a:extLst>
              <a:ext uri="{FF2B5EF4-FFF2-40B4-BE49-F238E27FC236}">
                <a16:creationId xmlns:a16="http://schemas.microsoft.com/office/drawing/2014/main" id="{EB9CCB98-C078-4368-86B4-C538B241779A}"/>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3" name="Table 2">
            <a:extLst>
              <a:ext uri="{FF2B5EF4-FFF2-40B4-BE49-F238E27FC236}">
                <a16:creationId xmlns:a16="http://schemas.microsoft.com/office/drawing/2014/main" id="{77AEB66E-DDE5-4225-A32C-D070AFACC7D2}"/>
              </a:ext>
            </a:extLst>
          </p:cNvPr>
          <p:cNvGraphicFramePr>
            <a:graphicFrameLocks noGrp="1"/>
          </p:cNvGraphicFramePr>
          <p:nvPr/>
        </p:nvGraphicFramePr>
        <p:xfrm>
          <a:off x="250825" y="1512888"/>
          <a:ext cx="8618538" cy="4619626"/>
        </p:xfrm>
        <a:graphic>
          <a:graphicData uri="http://schemas.openxmlformats.org/drawingml/2006/table">
            <a:tbl>
              <a:tblPr/>
              <a:tblGrid>
                <a:gridCol w="1773238">
                  <a:extLst>
                    <a:ext uri="{9D8B030D-6E8A-4147-A177-3AD203B41FA5}">
                      <a16:colId xmlns:a16="http://schemas.microsoft.com/office/drawing/2014/main" val="20000"/>
                    </a:ext>
                  </a:extLst>
                </a:gridCol>
                <a:gridCol w="1922462">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1738">
                  <a:extLst>
                    <a:ext uri="{9D8B030D-6E8A-4147-A177-3AD203B41FA5}">
                      <a16:colId xmlns:a16="http://schemas.microsoft.com/office/drawing/2014/main" val="20003"/>
                    </a:ext>
                  </a:extLst>
                </a:gridCol>
                <a:gridCol w="1319212">
                  <a:extLst>
                    <a:ext uri="{9D8B030D-6E8A-4147-A177-3AD203B41FA5}">
                      <a16:colId xmlns:a16="http://schemas.microsoft.com/office/drawing/2014/main" val="20004"/>
                    </a:ext>
                  </a:extLst>
                </a:gridCol>
                <a:gridCol w="1201738">
                  <a:extLst>
                    <a:ext uri="{9D8B030D-6E8A-4147-A177-3AD203B41FA5}">
                      <a16:colId xmlns:a16="http://schemas.microsoft.com/office/drawing/2014/main" val="20005"/>
                    </a:ext>
                  </a:extLst>
                </a:gridCol>
              </a:tblGrid>
              <a:tr h="491539">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4: Effective and efficient administration support provided to deliver on core business and comply with legislation, regulation and prescripts of government.</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6430">
                <a:tc gridSpan="6">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Strategic management processes and procedures improved to support PanSALB mandate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964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80432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Risk Management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175"/>
                        </a:lnSpc>
                        <a:spcBef>
                          <a:spcPts val="27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Reports in line with</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088"/>
                        </a:lnSpc>
                        <a:spcBef>
                          <a:spcPts val="45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King IV requirements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Risk</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Reports on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implementation of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Strategic Risk Plan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263"/>
                        </a:lnSpc>
                        <a:spcBef>
                          <a:spcPts val="27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by Risk 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263"/>
                        </a:lnSpc>
                        <a:spcBef>
                          <a:spcPts val="18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Audit Committee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100000"/>
                        </a:lnSpc>
                        <a:spcBef>
                          <a:spcPts val="18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submitted to NT and DSAC</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ctr" defTabSz="914400" rtl="0" eaLnBrk="1" fontAlgn="base" latinLnBrk="0" hangingPunct="1">
                        <a:lnSpc>
                          <a:spcPts val="1175"/>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98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9850" marR="0" lvl="0" indent="0" algn="ctr" defTabSz="914400" rtl="0" eaLnBrk="1" fontAlgn="base" latinLnBrk="0" hangingPunct="1">
                        <a:lnSpc>
                          <a:spcPts val="1175"/>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076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Performance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088"/>
                        </a:lnSpc>
                        <a:spcBef>
                          <a:spcPts val="25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 submitted to</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725"/>
                        </a:lnSpc>
                        <a:spcBef>
                          <a:spcPts val="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relevant authority as required by the prescripts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Annual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63"/>
                        </a:lnSpc>
                        <a:spcBef>
                          <a:spcPts val="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as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required by the prescripts submitted to NT, DSAC and DPME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263"/>
                        </a:lnSpc>
                        <a:spcBef>
                          <a:spcPts val="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for 2021/22</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150"/>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for 2022/23</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63"/>
                        </a:lnSpc>
                        <a:spcBef>
                          <a:spcPts val="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for 2023/24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150"/>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for 2024/25</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7146" marR="5714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74791" name="Picture 2">
            <a:extLst>
              <a:ext uri="{FF2B5EF4-FFF2-40B4-BE49-F238E27FC236}">
                <a16:creationId xmlns:a16="http://schemas.microsoft.com/office/drawing/2014/main" id="{4DCBDF9B-A84A-42BB-B13C-941BD472A3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2" name="Slide Number Placeholder 1">
            <a:extLst>
              <a:ext uri="{FF2B5EF4-FFF2-40B4-BE49-F238E27FC236}">
                <a16:creationId xmlns:a16="http://schemas.microsoft.com/office/drawing/2014/main" id="{875A0D31-93BD-41B2-901C-D83EED42E3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5D02648-384C-4E5D-B4EB-5F7E9F71C917}" type="slidenum">
              <a:rPr lang="en-US" altLang="en-US" sz="1200" smtClean="0">
                <a:solidFill>
                  <a:srgbClr val="898989"/>
                </a:solidFill>
                <a:latin typeface="Arial" panose="020B0604020202020204" pitchFamily="34" charset="0"/>
              </a:rPr>
              <a:pPr>
                <a:spcBef>
                  <a:spcPct val="0"/>
                </a:spcBef>
                <a:buFontTx/>
                <a:buNone/>
              </a:pPr>
              <a:t>69</a:t>
            </a:fld>
            <a:endParaRPr lang="en-US" altLang="en-US" sz="1200">
              <a:solidFill>
                <a:srgbClr val="898989"/>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8E697CE-0D96-43A8-B458-C28485639A7B}"/>
              </a:ext>
            </a:extLst>
          </p:cNvPr>
          <p:cNvSpPr>
            <a:spLocks noGrp="1"/>
          </p:cNvSpPr>
          <p:nvPr>
            <p:ph type="title"/>
          </p:nvPr>
        </p:nvSpPr>
        <p:spPr>
          <a:xfrm>
            <a:off x="611188" y="-58738"/>
            <a:ext cx="8229600" cy="1281113"/>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Chairperson Overview</a:t>
            </a:r>
          </a:p>
        </p:txBody>
      </p:sp>
      <p:sp>
        <p:nvSpPr>
          <p:cNvPr id="10243" name="Content Placeholder 1">
            <a:extLst>
              <a:ext uri="{FF2B5EF4-FFF2-40B4-BE49-F238E27FC236}">
                <a16:creationId xmlns:a16="http://schemas.microsoft.com/office/drawing/2014/main" id="{089BC340-0DF6-43EC-B0E0-67A665B03895}"/>
              </a:ext>
            </a:extLst>
          </p:cNvPr>
          <p:cNvSpPr>
            <a:spLocks noGrp="1"/>
          </p:cNvSpPr>
          <p:nvPr>
            <p:ph idx="1"/>
          </p:nvPr>
        </p:nvSpPr>
        <p:spPr>
          <a:xfrm>
            <a:off x="395288" y="995363"/>
            <a:ext cx="8445500" cy="5224462"/>
          </a:xfrm>
        </p:spPr>
        <p:txBody>
          <a:bodyPr/>
          <a:lstStyle/>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We will prioritise pragmatic projects of tangible outcomes, advance monitoring tools, and aim at achieving more with less. Language development, however, is a non-ending task. On-going human progresses will always necessitate a corresponding linguist complement.</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Unlike other Institutions Supporting Democracy, PanSALB is excitingly unique since its powers are for both a player and a referee: a watchdog that also contributes towards conducive condition for language development as well as national language planning. </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In the next five years, the institution will give a closer attention to standardisation, review of autonomous status of the so-called dialects, indigenous languages-medium education, further development and possible officialisation of South African Sign Language (SASL) and languages of the KhoiSan nations, especially N/uu. The efficiency and effectiveness of all the PanSALB structures is imperative.</a:t>
            </a:r>
          </a:p>
          <a:p>
            <a:pPr algn="just">
              <a:buFont typeface="Wingdings" panose="05000000000000000000" pitchFamily="2" charset="2"/>
              <a:buChar char="q"/>
            </a:pPr>
            <a:endParaRPr lang="en-US" altLang="en-US" sz="1400">
              <a:latin typeface="Arial" panose="020B0604020202020204" pitchFamily="34" charset="0"/>
              <a:ea typeface="ＭＳ Ｐゴシック" panose="020B0600070205080204" pitchFamily="34" charset="-128"/>
              <a:cs typeface="Arial" panose="020B0604020202020204" pitchFamily="34" charset="0"/>
            </a:endParaRPr>
          </a:p>
        </p:txBody>
      </p:sp>
      <p:pic>
        <p:nvPicPr>
          <p:cNvPr id="10244" name="Picture 5">
            <a:extLst>
              <a:ext uri="{FF2B5EF4-FFF2-40B4-BE49-F238E27FC236}">
                <a16:creationId xmlns:a16="http://schemas.microsoft.com/office/drawing/2014/main" id="{F7F9515F-F9A9-4EAC-9C22-58C38D1E28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a:extLst>
              <a:ext uri="{FF2B5EF4-FFF2-40B4-BE49-F238E27FC236}">
                <a16:creationId xmlns:a16="http://schemas.microsoft.com/office/drawing/2014/main" id="{862EC213-0958-4A3F-B316-2EA8E0BA9A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0638"/>
            <a:ext cx="228758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Slide Number Placeholder 1">
            <a:extLst>
              <a:ext uri="{FF2B5EF4-FFF2-40B4-BE49-F238E27FC236}">
                <a16:creationId xmlns:a16="http://schemas.microsoft.com/office/drawing/2014/main" id="{05801331-D7BE-4189-8292-C530930712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8244853-1BAC-4A57-AA0F-050C0B6A4D09}" type="slidenum">
              <a:rPr lang="en-US" altLang="en-US" sz="1200" smtClean="0">
                <a:solidFill>
                  <a:srgbClr val="898989"/>
                </a:solidFill>
                <a:latin typeface="Arial" panose="020B0604020202020204" pitchFamily="34" charset="0"/>
              </a:rPr>
              <a:pPr>
                <a:spcBef>
                  <a:spcPct val="0"/>
                </a:spcBef>
                <a:buFontTx/>
                <a:buNone/>
              </a:pPr>
              <a:t>7</a:t>
            </a:fld>
            <a:endParaRPr lang="en-US" altLang="en-US" sz="1200">
              <a:solidFill>
                <a:srgbClr val="898989"/>
              </a:solidFill>
              <a:latin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E31C5F37-3726-4960-B578-CBFE8679CE36}"/>
              </a:ext>
            </a:extLst>
          </p:cNvPr>
          <p:cNvSpPr>
            <a:spLocks noGrp="1"/>
          </p:cNvSpPr>
          <p:nvPr>
            <p:ph type="title"/>
          </p:nvPr>
        </p:nvSpPr>
        <p:spPr>
          <a:xfrm>
            <a:off x="179388" y="320675"/>
            <a:ext cx="6202362" cy="7556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1.6: Institutional Performance and Governance cont.</a:t>
            </a:r>
          </a:p>
        </p:txBody>
      </p:sp>
      <p:pic>
        <p:nvPicPr>
          <p:cNvPr id="75779" name="Picture 5">
            <a:extLst>
              <a:ext uri="{FF2B5EF4-FFF2-40B4-BE49-F238E27FC236}">
                <a16:creationId xmlns:a16="http://schemas.microsoft.com/office/drawing/2014/main" id="{64689510-4AB7-4898-B9EC-8FA12C17CC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1">
            <a:extLst>
              <a:ext uri="{FF2B5EF4-FFF2-40B4-BE49-F238E27FC236}">
                <a16:creationId xmlns:a16="http://schemas.microsoft.com/office/drawing/2014/main" id="{E385927B-5CB3-46DC-A8D1-FD2952E8FE40}"/>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58A8278E-E6FC-4BCE-B515-D73A6613347C}"/>
              </a:ext>
            </a:extLst>
          </p:cNvPr>
          <p:cNvGraphicFramePr>
            <a:graphicFrameLocks noGrp="1"/>
          </p:cNvGraphicFramePr>
          <p:nvPr/>
        </p:nvGraphicFramePr>
        <p:xfrm>
          <a:off x="107950" y="1457325"/>
          <a:ext cx="8761413" cy="3987800"/>
        </p:xfrm>
        <a:graphic>
          <a:graphicData uri="http://schemas.openxmlformats.org/drawingml/2006/table">
            <a:tbl>
              <a:tblPr/>
              <a:tblGrid>
                <a:gridCol w="1801813">
                  <a:extLst>
                    <a:ext uri="{9D8B030D-6E8A-4147-A177-3AD203B41FA5}">
                      <a16:colId xmlns:a16="http://schemas.microsoft.com/office/drawing/2014/main" val="20000"/>
                    </a:ext>
                  </a:extLst>
                </a:gridCol>
                <a:gridCol w="1954212">
                  <a:extLst>
                    <a:ext uri="{9D8B030D-6E8A-4147-A177-3AD203B41FA5}">
                      <a16:colId xmlns:a16="http://schemas.microsoft.com/office/drawing/2014/main" val="20001"/>
                    </a:ext>
                  </a:extLst>
                </a:gridCol>
                <a:gridCol w="1220788">
                  <a:extLst>
                    <a:ext uri="{9D8B030D-6E8A-4147-A177-3AD203B41FA5}">
                      <a16:colId xmlns:a16="http://schemas.microsoft.com/office/drawing/2014/main" val="20002"/>
                    </a:ext>
                  </a:extLst>
                </a:gridCol>
                <a:gridCol w="1220787">
                  <a:extLst>
                    <a:ext uri="{9D8B030D-6E8A-4147-A177-3AD203B41FA5}">
                      <a16:colId xmlns:a16="http://schemas.microsoft.com/office/drawing/2014/main" val="20003"/>
                    </a:ext>
                  </a:extLst>
                </a:gridCol>
                <a:gridCol w="1343025">
                  <a:extLst>
                    <a:ext uri="{9D8B030D-6E8A-4147-A177-3AD203B41FA5}">
                      <a16:colId xmlns:a16="http://schemas.microsoft.com/office/drawing/2014/main" val="20004"/>
                    </a:ext>
                  </a:extLst>
                </a:gridCol>
                <a:gridCol w="1220788">
                  <a:extLst>
                    <a:ext uri="{9D8B030D-6E8A-4147-A177-3AD203B41FA5}">
                      <a16:colId xmlns:a16="http://schemas.microsoft.com/office/drawing/2014/main" val="20005"/>
                    </a:ext>
                  </a:extLst>
                </a:gridCol>
              </a:tblGrid>
              <a:tr h="23674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725"/>
                        </a:lnSpc>
                        <a:spcBef>
                          <a:spcPts val="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Risk Management Reports in line with</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725"/>
                        </a:lnSpc>
                        <a:spcBef>
                          <a:spcPts val="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King IV requirements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Risk</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Reports on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implementation of the Strategic Risk Plan approved by Risk and Audit Committee submitted to NT and DSAC</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ctr"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3" indent="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3" marR="0" lvl="0" indent="6350" algn="ctr"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76200" indent="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6200" marR="0" lvl="0" indent="3175" algn="ctr"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indent="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8900" marR="0" lvl="0" indent="6350" algn="ctr"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032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Performance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088"/>
                        </a:lnSpc>
                        <a:spcBef>
                          <a:spcPts val="25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Plan submitted to</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725"/>
                        </a:lnSpc>
                        <a:spcBef>
                          <a:spcPts val="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relevant authority as required by the prescripts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 Annual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63"/>
                        </a:lnSpc>
                        <a:spcBef>
                          <a:spcPts val="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as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required by the prescripts submitted to NT, DSAC and DPME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63"/>
                        </a:lnSpc>
                        <a:spcBef>
                          <a:spcPts val="7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for 2021/22</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150"/>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for 2022/23</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63"/>
                        </a:lnSpc>
                        <a:spcBef>
                          <a:spcPts val="7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for 2023/24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150"/>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Plan for 2024/25</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5804" name="Picture 2">
            <a:extLst>
              <a:ext uri="{FF2B5EF4-FFF2-40B4-BE49-F238E27FC236}">
                <a16:creationId xmlns:a16="http://schemas.microsoft.com/office/drawing/2014/main" id="{E389EDE1-0336-4835-960A-C4548B1813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79375"/>
            <a:ext cx="2252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5" name="Slide Number Placeholder 2">
            <a:extLst>
              <a:ext uri="{FF2B5EF4-FFF2-40B4-BE49-F238E27FC236}">
                <a16:creationId xmlns:a16="http://schemas.microsoft.com/office/drawing/2014/main" id="{1AB9C544-389D-4269-9D96-9F30BD2E3D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00E1EA4-9FBA-427B-9657-B7778F5E6A19}" type="slidenum">
              <a:rPr lang="en-US" altLang="en-US" sz="1200" smtClean="0">
                <a:solidFill>
                  <a:srgbClr val="898989"/>
                </a:solidFill>
                <a:latin typeface="Arial" panose="020B0604020202020204" pitchFamily="34" charset="0"/>
              </a:rPr>
              <a:pPr>
                <a:spcBef>
                  <a:spcPct val="0"/>
                </a:spcBef>
                <a:buFontTx/>
                <a:buNone/>
              </a:pPr>
              <a:t>70</a:t>
            </a:fld>
            <a:endParaRPr lang="en-US" altLang="en-US" sz="1200">
              <a:solidFill>
                <a:srgbClr val="898989"/>
              </a:solidFill>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73F7D32B-266C-486F-BDA4-42A0705D4981}"/>
              </a:ext>
            </a:extLst>
          </p:cNvPr>
          <p:cNvSpPr>
            <a:spLocks noGrp="1"/>
          </p:cNvSpPr>
          <p:nvPr>
            <p:ph type="title"/>
          </p:nvPr>
        </p:nvSpPr>
        <p:spPr>
          <a:xfrm>
            <a:off x="179388" y="320675"/>
            <a:ext cx="6202362" cy="7556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1.6: Institutional Performance and Governance cont.</a:t>
            </a:r>
          </a:p>
        </p:txBody>
      </p:sp>
      <p:pic>
        <p:nvPicPr>
          <p:cNvPr id="76803" name="Picture 5">
            <a:extLst>
              <a:ext uri="{FF2B5EF4-FFF2-40B4-BE49-F238E27FC236}">
                <a16:creationId xmlns:a16="http://schemas.microsoft.com/office/drawing/2014/main" id="{2F1361E4-7489-4E57-9325-C962ED27AC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1">
            <a:extLst>
              <a:ext uri="{FF2B5EF4-FFF2-40B4-BE49-F238E27FC236}">
                <a16:creationId xmlns:a16="http://schemas.microsoft.com/office/drawing/2014/main" id="{73855FDE-40D8-48EA-BF89-ECC64BE64AA9}"/>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596FC00D-4DE8-41D4-91E9-CB27F7E3C91F}"/>
              </a:ext>
            </a:extLst>
          </p:cNvPr>
          <p:cNvGraphicFramePr>
            <a:graphicFrameLocks noGrp="1"/>
          </p:cNvGraphicFramePr>
          <p:nvPr/>
        </p:nvGraphicFramePr>
        <p:xfrm>
          <a:off x="107950" y="1457325"/>
          <a:ext cx="8761413" cy="4149728"/>
        </p:xfrm>
        <a:graphic>
          <a:graphicData uri="http://schemas.openxmlformats.org/drawingml/2006/table">
            <a:tbl>
              <a:tblPr/>
              <a:tblGrid>
                <a:gridCol w="1801813">
                  <a:extLst>
                    <a:ext uri="{9D8B030D-6E8A-4147-A177-3AD203B41FA5}">
                      <a16:colId xmlns:a16="http://schemas.microsoft.com/office/drawing/2014/main" val="20000"/>
                    </a:ext>
                  </a:extLst>
                </a:gridCol>
                <a:gridCol w="1954212">
                  <a:extLst>
                    <a:ext uri="{9D8B030D-6E8A-4147-A177-3AD203B41FA5}">
                      <a16:colId xmlns:a16="http://schemas.microsoft.com/office/drawing/2014/main" val="20001"/>
                    </a:ext>
                  </a:extLst>
                </a:gridCol>
                <a:gridCol w="1220788">
                  <a:extLst>
                    <a:ext uri="{9D8B030D-6E8A-4147-A177-3AD203B41FA5}">
                      <a16:colId xmlns:a16="http://schemas.microsoft.com/office/drawing/2014/main" val="20002"/>
                    </a:ext>
                  </a:extLst>
                </a:gridCol>
                <a:gridCol w="1220787">
                  <a:extLst>
                    <a:ext uri="{9D8B030D-6E8A-4147-A177-3AD203B41FA5}">
                      <a16:colId xmlns:a16="http://schemas.microsoft.com/office/drawing/2014/main" val="20003"/>
                    </a:ext>
                  </a:extLst>
                </a:gridCol>
                <a:gridCol w="1343025">
                  <a:extLst>
                    <a:ext uri="{9D8B030D-6E8A-4147-A177-3AD203B41FA5}">
                      <a16:colId xmlns:a16="http://schemas.microsoft.com/office/drawing/2014/main" val="20004"/>
                    </a:ext>
                  </a:extLst>
                </a:gridCol>
                <a:gridCol w="1220788">
                  <a:extLst>
                    <a:ext uri="{9D8B030D-6E8A-4147-A177-3AD203B41FA5}">
                      <a16:colId xmlns:a16="http://schemas.microsoft.com/office/drawing/2014/main" val="20005"/>
                    </a:ext>
                  </a:extLst>
                </a:gridCol>
              </a:tblGrid>
              <a:tr h="115061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Quarterly</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7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6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Information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6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Reports to relevant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6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authorities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7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quarterly performance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6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reports on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6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implementation of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38"/>
                        </a:lnSpc>
                        <a:spcBef>
                          <a:spcPts val="16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 submitted to 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ts val="16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DSAC and DPME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ctr"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3" indent="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1113" marR="0" lvl="0" indent="6350" algn="ctr"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76200" indent="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6200" marR="0" lvl="0" indent="3175" algn="ctr"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8900" indent="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8900" marR="0" lvl="0" indent="6350" algn="ctr"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7043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725"/>
                        </a:lnSpc>
                        <a:spcBef>
                          <a:spcPts val="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Report to</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725"/>
                        </a:lnSpc>
                        <a:spcBef>
                          <a:spcPts val="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Relevant authorities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Report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21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submitted to NT, DSAC and AGSA</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50"/>
                        </a:lnSpc>
                        <a:spcBef>
                          <a:spcPts val="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Report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for 2019/20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150"/>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25"/>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for 2020/21</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50"/>
                        </a:lnSpc>
                        <a:spcBef>
                          <a:spcPts val="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23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for 2021/22</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150"/>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Approved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25"/>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10000"/>
                        </a:lnSpc>
                        <a:spcBef>
                          <a:spcPts val="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for 2022/23</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8673">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Workshops 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100000"/>
                        </a:lnSpc>
                        <a:spcBef>
                          <a:spcPts val="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strategic</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100000"/>
                        </a:lnSpc>
                        <a:spcBef>
                          <a:spcPts val="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management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93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processes and procedures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workshops 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150"/>
                        </a:lnSpc>
                        <a:spcBef>
                          <a:spcPts val="25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strategic management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150"/>
                        </a:lnSpc>
                        <a:spcBef>
                          <a:spcPts val="25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processes and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100000"/>
                        </a:lnSpc>
                        <a:spcBef>
                          <a:spcPts val="25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procedures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ts val="1150"/>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ctr" defTabSz="914400" rtl="0" eaLnBrk="1" fontAlgn="base" latinLnBrk="0" hangingPunct="1">
                        <a:lnSpc>
                          <a:spcPts val="1150"/>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55948" marR="5594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76835" name="Picture 2">
            <a:extLst>
              <a:ext uri="{FF2B5EF4-FFF2-40B4-BE49-F238E27FC236}">
                <a16:creationId xmlns:a16="http://schemas.microsoft.com/office/drawing/2014/main" id="{D0AEEBA4-5935-436C-AC1C-6AE2E03063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79375"/>
            <a:ext cx="2252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36" name="Slide Number Placeholder 2">
            <a:extLst>
              <a:ext uri="{FF2B5EF4-FFF2-40B4-BE49-F238E27FC236}">
                <a16:creationId xmlns:a16="http://schemas.microsoft.com/office/drawing/2014/main" id="{E190783D-4396-42D6-876D-FCB4A934E7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6E12277-F414-458D-B595-A3C77965D866}" type="slidenum">
              <a:rPr lang="en-US" altLang="en-US" sz="1200" smtClean="0">
                <a:solidFill>
                  <a:srgbClr val="898989"/>
                </a:solidFill>
                <a:latin typeface="Arial" panose="020B0604020202020204" pitchFamily="34" charset="0"/>
              </a:rPr>
              <a:pPr>
                <a:spcBef>
                  <a:spcPct val="0"/>
                </a:spcBef>
                <a:buFontTx/>
                <a:buNone/>
              </a:pPr>
              <a:t>71</a:t>
            </a:fld>
            <a:endParaRPr lang="en-US" altLang="en-US" sz="1200">
              <a:solidFill>
                <a:srgbClr val="898989"/>
              </a:solidFill>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A058144-B5E6-4BC9-8871-F27AD84DBC98}"/>
              </a:ext>
            </a:extLst>
          </p:cNvPr>
          <p:cNvSpPr>
            <a:spLocks noGrp="1"/>
          </p:cNvSpPr>
          <p:nvPr>
            <p:ph type="title"/>
          </p:nvPr>
        </p:nvSpPr>
        <p:spPr>
          <a:xfrm>
            <a:off x="107950" y="44450"/>
            <a:ext cx="6335713" cy="744538"/>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Programme 2: Language Use, Development and Equitability</a:t>
            </a:r>
          </a:p>
        </p:txBody>
      </p:sp>
      <p:pic>
        <p:nvPicPr>
          <p:cNvPr id="77827" name="Picture 5">
            <a:extLst>
              <a:ext uri="{FF2B5EF4-FFF2-40B4-BE49-F238E27FC236}">
                <a16:creationId xmlns:a16="http://schemas.microsoft.com/office/drawing/2014/main" id="{95E3C00F-11C2-483D-8E33-BCDD087D7A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1">
            <a:extLst>
              <a:ext uri="{FF2B5EF4-FFF2-40B4-BE49-F238E27FC236}">
                <a16:creationId xmlns:a16="http://schemas.microsoft.com/office/drawing/2014/main" id="{DBCA95E3-681C-489E-9B94-18037EC4729C}"/>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sp>
        <p:nvSpPr>
          <p:cNvPr id="77829" name="Rectangle 2">
            <a:extLst>
              <a:ext uri="{FF2B5EF4-FFF2-40B4-BE49-F238E27FC236}">
                <a16:creationId xmlns:a16="http://schemas.microsoft.com/office/drawing/2014/main" id="{2CF88CDB-48DC-4453-9D72-440E418CFD1B}"/>
              </a:ext>
            </a:extLst>
          </p:cNvPr>
          <p:cNvSpPr>
            <a:spLocks noChangeArrowheads="1"/>
          </p:cNvSpPr>
          <p:nvPr/>
        </p:nvSpPr>
        <p:spPr bwMode="auto">
          <a:xfrm>
            <a:off x="250825" y="788988"/>
            <a:ext cx="6265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Sub-programme 2.1: Language Development and Use </a:t>
            </a:r>
          </a:p>
          <a:p>
            <a:pPr>
              <a:spcBef>
                <a:spcPct val="0"/>
              </a:spcBef>
              <a:buFontTx/>
              <a:buNone/>
            </a:pPr>
            <a:r>
              <a:rPr lang="en-US" altLang="en-US" sz="1800">
                <a:latin typeface="Arial" panose="020B0604020202020204" pitchFamily="34" charset="0"/>
              </a:rPr>
              <a:t>First Section: Dictionary Development</a:t>
            </a:r>
            <a:endParaRPr lang="en-ZA" altLang="en-US" sz="1800">
              <a:latin typeface="Arial" panose="020B0604020202020204" pitchFamily="34" charset="0"/>
            </a:endParaRPr>
          </a:p>
        </p:txBody>
      </p:sp>
      <p:graphicFrame>
        <p:nvGraphicFramePr>
          <p:cNvPr id="5" name="Table 4">
            <a:extLst>
              <a:ext uri="{FF2B5EF4-FFF2-40B4-BE49-F238E27FC236}">
                <a16:creationId xmlns:a16="http://schemas.microsoft.com/office/drawing/2014/main" id="{05B2A299-77BA-4D9C-BEE9-7D420F2E3FD2}"/>
              </a:ext>
            </a:extLst>
          </p:cNvPr>
          <p:cNvGraphicFramePr>
            <a:graphicFrameLocks noGrp="1"/>
          </p:cNvGraphicFramePr>
          <p:nvPr/>
        </p:nvGraphicFramePr>
        <p:xfrm>
          <a:off x="179388" y="1557338"/>
          <a:ext cx="8785225" cy="5000625"/>
        </p:xfrm>
        <a:graphic>
          <a:graphicData uri="http://schemas.openxmlformats.org/drawingml/2006/table">
            <a:tbl>
              <a:tblPr/>
              <a:tblGrid>
                <a:gridCol w="2174875">
                  <a:extLst>
                    <a:ext uri="{9D8B030D-6E8A-4147-A177-3AD203B41FA5}">
                      <a16:colId xmlns:a16="http://schemas.microsoft.com/office/drawing/2014/main" val="20000"/>
                    </a:ext>
                  </a:extLst>
                </a:gridCol>
                <a:gridCol w="1703387">
                  <a:extLst>
                    <a:ext uri="{9D8B030D-6E8A-4147-A177-3AD203B41FA5}">
                      <a16:colId xmlns:a16="http://schemas.microsoft.com/office/drawing/2014/main" val="20001"/>
                    </a:ext>
                  </a:extLst>
                </a:gridCol>
                <a:gridCol w="1374775">
                  <a:extLst>
                    <a:ext uri="{9D8B030D-6E8A-4147-A177-3AD203B41FA5}">
                      <a16:colId xmlns:a16="http://schemas.microsoft.com/office/drawing/2014/main" val="20002"/>
                    </a:ext>
                  </a:extLst>
                </a:gridCol>
                <a:gridCol w="1125538">
                  <a:extLst>
                    <a:ext uri="{9D8B030D-6E8A-4147-A177-3AD203B41FA5}">
                      <a16:colId xmlns:a16="http://schemas.microsoft.com/office/drawing/2014/main" val="20003"/>
                    </a:ext>
                  </a:extLst>
                </a:gridCol>
                <a:gridCol w="1125537">
                  <a:extLst>
                    <a:ext uri="{9D8B030D-6E8A-4147-A177-3AD203B41FA5}">
                      <a16:colId xmlns:a16="http://schemas.microsoft.com/office/drawing/2014/main" val="20004"/>
                    </a:ext>
                  </a:extLst>
                </a:gridCol>
                <a:gridCol w="1281113">
                  <a:extLst>
                    <a:ext uri="{9D8B030D-6E8A-4147-A177-3AD203B41FA5}">
                      <a16:colId xmlns:a16="http://schemas.microsoft.com/office/drawing/2014/main" val="20005"/>
                    </a:ext>
                  </a:extLst>
                </a:gridCol>
              </a:tblGrid>
              <a:tr h="426752">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Conducive environment for the development and use of South African official languages; Khoi, Nama and San languages, and the South African Sign Language.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7534">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Languages developed</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4012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64012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Dictionary published</a:t>
                      </a:r>
                      <a:endParaRPr kumimoji="0" lang="en-ZA" altLang="en-US" sz="1400" b="0" i="0" u="none" strike="noStrike" cap="none" normalizeH="0" baseline="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dictionaries published</a:t>
                      </a:r>
                      <a:endParaRPr kumimoji="0" lang="en-ZA" altLang="en-US" sz="1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4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7463"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8</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984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98450"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8</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13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27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700"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6</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350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Status reports on compilation of dictionaries compiled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indent="254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2540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status reports on compilation of dictionaries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11</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01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01625"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11</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11</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11</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38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96000"/>
                        </a:lnSpc>
                        <a:spcBef>
                          <a:spcPts val="1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Audio visual dictionary in N/uu</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93000"/>
                        </a:lnSpc>
                        <a:spcBef>
                          <a:spcPts val="15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Published N/uu audio visual dictionary</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tabLst>
                          <a:tab pos="741363" algn="l"/>
                        </a:tabLst>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tabLst>
                          <a:tab pos="741363" algn="l"/>
                        </a:tabLst>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tabLst>
                          <a:tab pos="741363" algn="l"/>
                        </a:tabLst>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tabLst>
                          <a:tab pos="741363"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tabLst>
                          <a:tab pos="741363" algn="l"/>
                        </a:tabLst>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tabLst>
                          <a:tab pos="741363" algn="l"/>
                        </a:tabLs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tabLst>
                          <a:tab pos="741363" algn="l"/>
                        </a:tabLs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tabLst>
                          <a:tab pos="741363" algn="l"/>
                        </a:tabLs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tabLst>
                          <a:tab pos="741363" algn="l"/>
                        </a:tabLs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100"/>
                        </a:spcBef>
                        <a:spcAft>
                          <a:spcPct val="0"/>
                        </a:spcAft>
                        <a:buClrTx/>
                        <a:buSzTx/>
                        <a:buFontTx/>
                        <a:buNone/>
                        <a:tabLst>
                          <a:tab pos="741363" algn="l"/>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Published N/uu audio visual dictionary</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01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01625"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525193">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NULs board of directors meetings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1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NLUs board of directors meetings held in line with the Memorandum of Incorporation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206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20663"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22</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222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22238"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476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47650"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77878" name="Picture 2">
            <a:extLst>
              <a:ext uri="{FF2B5EF4-FFF2-40B4-BE49-F238E27FC236}">
                <a16:creationId xmlns:a16="http://schemas.microsoft.com/office/drawing/2014/main" id="{344BE51B-C7C5-48CA-9C65-D44CC32401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79" name="Slide Number Placeholder 1">
            <a:extLst>
              <a:ext uri="{FF2B5EF4-FFF2-40B4-BE49-F238E27FC236}">
                <a16:creationId xmlns:a16="http://schemas.microsoft.com/office/drawing/2014/main" id="{416D202D-56E7-4139-80DD-39E8B1623B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45481B9-AB02-4B6E-88CC-90E928D3B24E}" type="slidenum">
              <a:rPr lang="en-US" altLang="en-US" sz="1200" smtClean="0">
                <a:solidFill>
                  <a:srgbClr val="898989"/>
                </a:solidFill>
                <a:latin typeface="Arial" panose="020B0604020202020204" pitchFamily="34" charset="0"/>
              </a:rPr>
              <a:pPr>
                <a:spcBef>
                  <a:spcPct val="0"/>
                </a:spcBef>
                <a:buFontTx/>
                <a:buNone/>
              </a:pPr>
              <a:t>72</a:t>
            </a:fld>
            <a:endParaRPr lang="en-US" altLang="en-US" sz="1200">
              <a:solidFill>
                <a:srgbClr val="898989"/>
              </a:solidFill>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2A96DFB-5D67-4D4B-ADC1-E84F9A1DB9E4}"/>
              </a:ext>
            </a:extLst>
          </p:cNvPr>
          <p:cNvSpPr>
            <a:spLocks noGrp="1"/>
          </p:cNvSpPr>
          <p:nvPr>
            <p:ph type="title"/>
          </p:nvPr>
        </p:nvSpPr>
        <p:spPr>
          <a:xfrm>
            <a:off x="179388" y="44450"/>
            <a:ext cx="6264275" cy="86360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Second Section: National Language Bodies</a:t>
            </a:r>
          </a:p>
        </p:txBody>
      </p:sp>
      <p:pic>
        <p:nvPicPr>
          <p:cNvPr id="78851" name="Picture 5">
            <a:extLst>
              <a:ext uri="{FF2B5EF4-FFF2-40B4-BE49-F238E27FC236}">
                <a16:creationId xmlns:a16="http://schemas.microsoft.com/office/drawing/2014/main" id="{6424F9FA-F3FB-49B6-875A-0B9398DCF3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1">
            <a:extLst>
              <a:ext uri="{FF2B5EF4-FFF2-40B4-BE49-F238E27FC236}">
                <a16:creationId xmlns:a16="http://schemas.microsoft.com/office/drawing/2014/main" id="{0CA3EDD4-EFCC-48F5-85CB-8754150B4CB7}"/>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90FE8E46-B3C9-446F-B53B-31B9F5EAF7EA}"/>
              </a:ext>
            </a:extLst>
          </p:cNvPr>
          <p:cNvGraphicFramePr>
            <a:graphicFrameLocks noGrp="1"/>
          </p:cNvGraphicFramePr>
          <p:nvPr/>
        </p:nvGraphicFramePr>
        <p:xfrm>
          <a:off x="179388" y="981075"/>
          <a:ext cx="8689975" cy="4916488"/>
        </p:xfrm>
        <a:graphic>
          <a:graphicData uri="http://schemas.openxmlformats.org/drawingml/2006/table">
            <a:tbl>
              <a:tblPr/>
              <a:tblGrid>
                <a:gridCol w="2016125">
                  <a:extLst>
                    <a:ext uri="{9D8B030D-6E8A-4147-A177-3AD203B41FA5}">
                      <a16:colId xmlns:a16="http://schemas.microsoft.com/office/drawing/2014/main" val="20000"/>
                    </a:ext>
                  </a:extLst>
                </a:gridCol>
                <a:gridCol w="1833562">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082675">
                  <a:extLst>
                    <a:ext uri="{9D8B030D-6E8A-4147-A177-3AD203B41FA5}">
                      <a16:colId xmlns:a16="http://schemas.microsoft.com/office/drawing/2014/main" val="20003"/>
                    </a:ext>
                  </a:extLst>
                </a:gridCol>
                <a:gridCol w="1201738">
                  <a:extLst>
                    <a:ext uri="{9D8B030D-6E8A-4147-A177-3AD203B41FA5}">
                      <a16:colId xmlns:a16="http://schemas.microsoft.com/office/drawing/2014/main" val="20004"/>
                    </a:ext>
                  </a:extLst>
                </a:gridCol>
                <a:gridCol w="1082675">
                  <a:extLst>
                    <a:ext uri="{9D8B030D-6E8A-4147-A177-3AD203B41FA5}">
                      <a16:colId xmlns:a16="http://schemas.microsoft.com/office/drawing/2014/main" val="20005"/>
                    </a:ext>
                  </a:extLst>
                </a:gridCol>
              </a:tblGrid>
              <a:tr h="824959">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Terminology lists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238"/>
                        </a:lnSpc>
                        <a:spcBef>
                          <a:spcPts val="3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authenticated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98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985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Percentage of</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ts val="1238"/>
                        </a:lnSpc>
                        <a:spcBef>
                          <a:spcPts val="3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terminology lists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ct val="100000"/>
                        </a:lnSpc>
                        <a:spcBef>
                          <a:spcPts val="5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authenticated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174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17488"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6157">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Revised</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spelling and</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orthography</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375"/>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rules for</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previously</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marginalised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375"/>
                        </a:lnSpc>
                        <a:spcBef>
                          <a:spcPts val="1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Official languages</a:t>
                      </a:r>
                    </a:p>
                    <a:p>
                      <a:pPr marL="68263" marR="0" lvl="0" indent="0" algn="l" defTabSz="914400" rtl="0" eaLnBrk="1" fontAlgn="base" latinLnBrk="0" hangingPunct="1">
                        <a:lnSpc>
                          <a:spcPts val="1375"/>
                        </a:lnSpc>
                        <a:spcBef>
                          <a:spcPts val="175"/>
                        </a:spcBef>
                        <a:spcAft>
                          <a:spcPct val="0"/>
                        </a:spcAft>
                        <a:buClrTx/>
                        <a:buSzTx/>
                        <a:buFontTx/>
                        <a:buNone/>
                        <a:tabLst/>
                      </a:pP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98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9850"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workshops 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ts val="1375"/>
                        </a:lnSpc>
                        <a:spcBef>
                          <a:spcPts val="1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revised spelling</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ts val="1375"/>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Orthography</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rules for</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ts val="1375"/>
                        </a:lnSpc>
                        <a:spcBef>
                          <a:spcPts val="17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Previously</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marginalised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ts val="1363"/>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Official</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5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525" marR="0" lvl="0" indent="0" algn="ctr" defTabSz="914400" rtl="0" eaLnBrk="1" fontAlgn="base" latinLnBrk="0" hangingPunct="1">
                        <a:lnSpc>
                          <a:spcPts val="135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ts val="135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ts val="135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5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525" marR="0" lvl="0" indent="0" algn="ctr" defTabSz="914400" rtl="0" eaLnBrk="1" fontAlgn="base" latinLnBrk="0" hangingPunct="1">
                        <a:lnSpc>
                          <a:spcPts val="135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5372">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ts val="1213"/>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Development of</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spelling and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213"/>
                        </a:lnSpc>
                        <a:spcBef>
                          <a:spcPts val="525"/>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orthography rules</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f</a:t>
                      </a: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or Nama</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213"/>
                        </a:lnSpc>
                        <a:spcBef>
                          <a:spcPts val="538"/>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98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9850" marR="0" lvl="0" indent="0" algn="l" defTabSz="914400" rtl="0" eaLnBrk="1" fontAlgn="base" latinLnBrk="0" hangingPunct="1">
                        <a:lnSpc>
                          <a:spcPts val="12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Status report on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ct val="100000"/>
                        </a:lnSpc>
                        <a:spcBef>
                          <a:spcPts val="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spelling</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ct val="100000"/>
                        </a:lnSpc>
                        <a:spcBef>
                          <a:spcPts val="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ct val="100000"/>
                        </a:lnSpc>
                        <a:spcBef>
                          <a:spcPts val="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orthography</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ct val="100000"/>
                        </a:lnSpc>
                        <a:spcBef>
                          <a:spcPts val="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rules for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ct val="100000"/>
                        </a:lnSpc>
                        <a:spcBef>
                          <a:spcPts val="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Nama</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9850" marR="0" lvl="0" indent="0" algn="l" defTabSz="914400" rtl="0" eaLnBrk="1" fontAlgn="base" latinLnBrk="0" hangingPunct="1">
                        <a:lnSpc>
                          <a:spcPts val="1150"/>
                        </a:lnSpc>
                        <a:spcBef>
                          <a:spcPts val="28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indent="-476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47625" algn="l" defTabSz="914400" rtl="0" eaLnBrk="1" fontAlgn="base" latinLnBrk="0" hangingPunct="1">
                        <a:lnSpc>
                          <a:spcPct val="98000"/>
                        </a:lnSpc>
                        <a:spcBef>
                          <a:spcPts val="113"/>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Status Report Spelling and orthography rules for the Nama language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Development of draft Spelling and orthography rules for the Nama language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Printing and promotion of spelling and orthography rules for the Nama language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l" defTabSz="914400" rtl="0" eaLnBrk="1" fontAlgn="base" latinLnBrk="0" hangingPunct="1">
                        <a:lnSpc>
                          <a:spcPct val="95000"/>
                        </a:lnSpc>
                        <a:spcBef>
                          <a:spcPts val="15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Workshop on the Nama language spelling and orthography rules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78883" name="Picture 2">
            <a:extLst>
              <a:ext uri="{FF2B5EF4-FFF2-40B4-BE49-F238E27FC236}">
                <a16:creationId xmlns:a16="http://schemas.microsoft.com/office/drawing/2014/main" id="{E400C20B-3FF9-4B7C-9522-01A9DB783C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15888"/>
            <a:ext cx="174783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84" name="Slide Number Placeholder 2">
            <a:extLst>
              <a:ext uri="{FF2B5EF4-FFF2-40B4-BE49-F238E27FC236}">
                <a16:creationId xmlns:a16="http://schemas.microsoft.com/office/drawing/2014/main" id="{328CDE16-B531-460A-9666-5832BE7FDB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44E9F14-A2FC-43A7-84FB-AA4DD75A9D2A}" type="slidenum">
              <a:rPr lang="en-US" altLang="en-US" sz="1200" smtClean="0">
                <a:solidFill>
                  <a:srgbClr val="898989"/>
                </a:solidFill>
                <a:latin typeface="Arial" panose="020B0604020202020204" pitchFamily="34" charset="0"/>
              </a:rPr>
              <a:pPr>
                <a:spcBef>
                  <a:spcPct val="0"/>
                </a:spcBef>
                <a:buFontTx/>
                <a:buNone/>
              </a:pPr>
              <a:t>73</a:t>
            </a:fld>
            <a:endParaRPr lang="en-US" altLang="en-US" sz="1200">
              <a:solidFill>
                <a:srgbClr val="898989"/>
              </a:solidFill>
              <a:latin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C1D58E3B-0802-4729-9305-808BF3B89DDD}"/>
              </a:ext>
            </a:extLst>
          </p:cNvPr>
          <p:cNvSpPr>
            <a:spLocks noGrp="1"/>
          </p:cNvSpPr>
          <p:nvPr>
            <p:ph type="title"/>
          </p:nvPr>
        </p:nvSpPr>
        <p:spPr>
          <a:xfrm>
            <a:off x="179388" y="44450"/>
            <a:ext cx="6264275" cy="86360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Second Section: National Language Bodies cont. </a:t>
            </a:r>
          </a:p>
        </p:txBody>
      </p:sp>
      <p:pic>
        <p:nvPicPr>
          <p:cNvPr id="79875" name="Picture 5">
            <a:extLst>
              <a:ext uri="{FF2B5EF4-FFF2-40B4-BE49-F238E27FC236}">
                <a16:creationId xmlns:a16="http://schemas.microsoft.com/office/drawing/2014/main" id="{79A380E7-B1A6-440A-BC6E-676FB65227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1">
            <a:extLst>
              <a:ext uri="{FF2B5EF4-FFF2-40B4-BE49-F238E27FC236}">
                <a16:creationId xmlns:a16="http://schemas.microsoft.com/office/drawing/2014/main" id="{12E4E825-A274-4570-BF77-9692F89026A2}"/>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B10768F5-FAB9-4137-9419-A193C58F5744}"/>
              </a:ext>
            </a:extLst>
          </p:cNvPr>
          <p:cNvGraphicFramePr>
            <a:graphicFrameLocks noGrp="1"/>
          </p:cNvGraphicFramePr>
          <p:nvPr/>
        </p:nvGraphicFramePr>
        <p:xfrm>
          <a:off x="179388" y="981075"/>
          <a:ext cx="8689975" cy="5033964"/>
        </p:xfrm>
        <a:graphic>
          <a:graphicData uri="http://schemas.openxmlformats.org/drawingml/2006/table">
            <a:tbl>
              <a:tblPr/>
              <a:tblGrid>
                <a:gridCol w="2016125">
                  <a:extLst>
                    <a:ext uri="{9D8B030D-6E8A-4147-A177-3AD203B41FA5}">
                      <a16:colId xmlns:a16="http://schemas.microsoft.com/office/drawing/2014/main" val="20000"/>
                    </a:ext>
                  </a:extLst>
                </a:gridCol>
                <a:gridCol w="1833562">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082675">
                  <a:extLst>
                    <a:ext uri="{9D8B030D-6E8A-4147-A177-3AD203B41FA5}">
                      <a16:colId xmlns:a16="http://schemas.microsoft.com/office/drawing/2014/main" val="20003"/>
                    </a:ext>
                  </a:extLst>
                </a:gridCol>
                <a:gridCol w="1201738">
                  <a:extLst>
                    <a:ext uri="{9D8B030D-6E8A-4147-A177-3AD203B41FA5}">
                      <a16:colId xmlns:a16="http://schemas.microsoft.com/office/drawing/2014/main" val="20004"/>
                    </a:ext>
                  </a:extLst>
                </a:gridCol>
                <a:gridCol w="1082675">
                  <a:extLst>
                    <a:ext uri="{9D8B030D-6E8A-4147-A177-3AD203B41FA5}">
                      <a16:colId xmlns:a16="http://schemas.microsoft.com/office/drawing/2014/main" val="20005"/>
                    </a:ext>
                  </a:extLst>
                </a:gridCol>
              </a:tblGrid>
              <a:tr h="1950201">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Consultative</a:t>
                      </a: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workshops on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288"/>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development of</a:t>
                      </a: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spelling and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275"/>
                        </a:lnSpc>
                        <a:spcBef>
                          <a:spcPts val="1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orthography rules for</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213"/>
                        </a:lnSpc>
                        <a:spcBef>
                          <a:spcPts val="1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Nama</a:t>
                      </a: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6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consultative workshops on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90000"/>
                        </a:lnSpc>
                        <a:spcBef>
                          <a:spcPts val="125"/>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development of spelling</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ct val="88000"/>
                        </a:lnSpc>
                        <a:spcBef>
                          <a:spcPts val="3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 orthography rules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8263" marR="0" lvl="0" indent="0" algn="l" defTabSz="914400" rtl="0" eaLnBrk="1" fontAlgn="base" latinLnBrk="0" hangingPunct="1">
                        <a:lnSpc>
                          <a:spcPts val="135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for Nama language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ctr"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714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1438" marR="0" lvl="0" indent="0" algn="ctr"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5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525" marR="0" lvl="0" indent="0" algn="ctr"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 marR="0" lvl="0" indent="0" algn="ctr"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8646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113"/>
                        </a:lnSpc>
                        <a:spcBef>
                          <a:spcPts val="3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Khoe and San languages centre</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98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9850" marR="0" lvl="0" indent="0" algn="l"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Establishment of the Khoe and San languages centre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68263" algn="l"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 consultative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68263" algn="l" defTabSz="914400" rtl="0" eaLnBrk="1" fontAlgn="base" latinLnBrk="0" hangingPunct="1">
                        <a:lnSpc>
                          <a:spcPct val="100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workshops on the establishment of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68263" algn="l" defTabSz="914400" rtl="0" eaLnBrk="1" fontAlgn="base" latinLnBrk="0" hangingPunct="1">
                        <a:lnSpc>
                          <a:spcPct val="100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Khoe and San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68263" algn="l" defTabSz="914400" rtl="0" eaLnBrk="1" fontAlgn="base" latinLnBrk="0" hangingPunct="1">
                        <a:lnSpc>
                          <a:spcPct val="100000"/>
                        </a:lnSpc>
                        <a:spcBef>
                          <a:spcPts val="13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languages centre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 consultative workshops on the establishment of the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90000"/>
                        </a:lnSpc>
                        <a:spcBef>
                          <a:spcPts val="288"/>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Khoe and San languages centre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 marR="0" lvl="0" indent="0" algn="l"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Procurement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3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Processes for the establishment of Khoe and San languages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63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centre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l" defTabSz="914400" rtl="0" eaLnBrk="1" fontAlgn="base" latinLnBrk="0" hangingPunct="1">
                        <a:lnSpc>
                          <a:spcPts val="1313"/>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Launching of the Khoe and San languages centre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72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10000"/>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NLBs meetings line with the Norms and Rules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10000"/>
                        </a:lnSpc>
                        <a:spcBef>
                          <a:spcPts val="2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NLBs meetings held in line with the Norms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17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and Rules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26</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ctr" defTabSz="914400" rtl="0" eaLnBrk="1" fontAlgn="base" latinLnBrk="0" hangingPunct="1">
                        <a:lnSpc>
                          <a:spcPct val="100000"/>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52</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 marR="0" lvl="0" indent="0" algn="ctr" defTabSz="914400" rtl="0" eaLnBrk="1" fontAlgn="base" latinLnBrk="0" hangingPunct="1">
                        <a:lnSpc>
                          <a:spcPct val="100000"/>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52</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ctr" defTabSz="914400" rtl="0" eaLnBrk="1" fontAlgn="base" latinLnBrk="0" hangingPunct="1">
                        <a:lnSpc>
                          <a:spcPct val="100000"/>
                        </a:lnSpc>
                        <a:spcBef>
                          <a:spcPts val="2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52</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8250" marR="382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79907" name="Picture 2">
            <a:extLst>
              <a:ext uri="{FF2B5EF4-FFF2-40B4-BE49-F238E27FC236}">
                <a16:creationId xmlns:a16="http://schemas.microsoft.com/office/drawing/2014/main" id="{842FF529-C87D-42D6-967C-F1697E8F61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15888"/>
            <a:ext cx="174783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8" name="Slide Number Placeholder 2">
            <a:extLst>
              <a:ext uri="{FF2B5EF4-FFF2-40B4-BE49-F238E27FC236}">
                <a16:creationId xmlns:a16="http://schemas.microsoft.com/office/drawing/2014/main" id="{96862A4A-70CE-4EAD-9878-E7EB0D588F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968F6DA-4E5D-4AF8-8B8E-E3C895A93CFE}" type="slidenum">
              <a:rPr lang="en-US" altLang="en-US" sz="1200" smtClean="0">
                <a:solidFill>
                  <a:srgbClr val="898989"/>
                </a:solidFill>
                <a:latin typeface="Arial" panose="020B0604020202020204" pitchFamily="34" charset="0"/>
              </a:rPr>
              <a:pPr>
                <a:spcBef>
                  <a:spcPct val="0"/>
                </a:spcBef>
                <a:buFontTx/>
                <a:buNone/>
              </a:pPr>
              <a:t>74</a:t>
            </a:fld>
            <a:endParaRPr lang="en-US" altLang="en-US" sz="1200">
              <a:solidFill>
                <a:srgbClr val="898989"/>
              </a:solidFill>
              <a:latin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503259F-42A3-43F9-8B3C-41CF81C82383}"/>
              </a:ext>
            </a:extLst>
          </p:cNvPr>
          <p:cNvSpPr>
            <a:spLocks noGrp="1"/>
          </p:cNvSpPr>
          <p:nvPr>
            <p:ph type="title"/>
          </p:nvPr>
        </p:nvSpPr>
        <p:spPr>
          <a:xfrm>
            <a:off x="0" y="0"/>
            <a:ext cx="6588125" cy="9080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2.2: Equitability of Language Use</a:t>
            </a:r>
          </a:p>
        </p:txBody>
      </p:sp>
      <p:pic>
        <p:nvPicPr>
          <p:cNvPr id="80899" name="Picture 5">
            <a:extLst>
              <a:ext uri="{FF2B5EF4-FFF2-40B4-BE49-F238E27FC236}">
                <a16:creationId xmlns:a16="http://schemas.microsoft.com/office/drawing/2014/main" id="{EDDD11BE-6C4D-4E58-8D5E-EDC8B20C9F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1">
            <a:extLst>
              <a:ext uri="{FF2B5EF4-FFF2-40B4-BE49-F238E27FC236}">
                <a16:creationId xmlns:a16="http://schemas.microsoft.com/office/drawing/2014/main" id="{73E2E522-3CB1-4657-8FE2-B239212192F6}"/>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6A037252-4463-428E-93E3-5E340299E27A}"/>
              </a:ext>
            </a:extLst>
          </p:cNvPr>
          <p:cNvGraphicFramePr>
            <a:graphicFrameLocks noGrp="1"/>
          </p:cNvGraphicFramePr>
          <p:nvPr/>
        </p:nvGraphicFramePr>
        <p:xfrm>
          <a:off x="179388" y="1095375"/>
          <a:ext cx="8856662" cy="5124451"/>
        </p:xfrm>
        <a:graphic>
          <a:graphicData uri="http://schemas.openxmlformats.org/drawingml/2006/table">
            <a:tbl>
              <a:tblPr/>
              <a:tblGrid>
                <a:gridCol w="1598535">
                  <a:extLst>
                    <a:ext uri="{9D8B030D-6E8A-4147-A177-3AD203B41FA5}">
                      <a16:colId xmlns:a16="http://schemas.microsoft.com/office/drawing/2014/main" val="20000"/>
                    </a:ext>
                  </a:extLst>
                </a:gridCol>
                <a:gridCol w="2544097">
                  <a:extLst>
                    <a:ext uri="{9D8B030D-6E8A-4147-A177-3AD203B41FA5}">
                      <a16:colId xmlns:a16="http://schemas.microsoft.com/office/drawing/2014/main" val="20001"/>
                    </a:ext>
                  </a:extLst>
                </a:gridCol>
                <a:gridCol w="1285645">
                  <a:extLst>
                    <a:ext uri="{9D8B030D-6E8A-4147-A177-3AD203B41FA5}">
                      <a16:colId xmlns:a16="http://schemas.microsoft.com/office/drawing/2014/main" val="20002"/>
                    </a:ext>
                  </a:extLst>
                </a:gridCol>
                <a:gridCol w="928521">
                  <a:extLst>
                    <a:ext uri="{9D8B030D-6E8A-4147-A177-3AD203B41FA5}">
                      <a16:colId xmlns:a16="http://schemas.microsoft.com/office/drawing/2014/main" val="20003"/>
                    </a:ext>
                  </a:extLst>
                </a:gridCol>
                <a:gridCol w="1006494">
                  <a:extLst>
                    <a:ext uri="{9D8B030D-6E8A-4147-A177-3AD203B41FA5}">
                      <a16:colId xmlns:a16="http://schemas.microsoft.com/office/drawing/2014/main" val="20004"/>
                    </a:ext>
                  </a:extLst>
                </a:gridCol>
                <a:gridCol w="1493370">
                  <a:extLst>
                    <a:ext uri="{9D8B030D-6E8A-4147-A177-3AD203B41FA5}">
                      <a16:colId xmlns:a16="http://schemas.microsoft.com/office/drawing/2014/main" val="20005"/>
                    </a:ext>
                  </a:extLst>
                </a:gridCol>
              </a:tblGrid>
              <a:tr h="495044">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2:  Equitable use of South African official languages, Khoi, Nama and San languages and the South African Sign language.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522">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Equitable use of languages</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16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99008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Campaigns promoting language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use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significant language days</a:t>
                      </a: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celebrated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5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52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256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Workshops promoting SASL use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workshops promoting</a:t>
                      </a: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SASL use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5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52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256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awareness campaigns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a:t>
                      </a: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l</a:t>
                      </a:r>
                      <a:r>
                        <a:rPr kumimoji="0" lang="en-US" altLang="en-US" sz="14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anguage</a:t>
                      </a: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awareness campaigns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5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52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9008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PLCs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meetings held in line with norms and rules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PLCs meetings held in  line with  norms and rules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18</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52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525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36</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270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2701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36</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20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36</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8" marR="3790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80949" name="Picture 2">
            <a:extLst>
              <a:ext uri="{FF2B5EF4-FFF2-40B4-BE49-F238E27FC236}">
                <a16:creationId xmlns:a16="http://schemas.microsoft.com/office/drawing/2014/main" id="{1A55D4B3-8F33-4A55-8AFE-38F2667413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0"/>
            <a:ext cx="174783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50" name="Slide Number Placeholder 2">
            <a:extLst>
              <a:ext uri="{FF2B5EF4-FFF2-40B4-BE49-F238E27FC236}">
                <a16:creationId xmlns:a16="http://schemas.microsoft.com/office/drawing/2014/main" id="{CFD29732-2F0F-4FD3-A0A7-119DCBB5C2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7A8B1E7-C1C5-4FF9-97CB-4FA35669F471}" type="slidenum">
              <a:rPr lang="en-US" altLang="en-US" sz="1200" smtClean="0">
                <a:solidFill>
                  <a:srgbClr val="898989"/>
                </a:solidFill>
                <a:latin typeface="Arial" panose="020B0604020202020204" pitchFamily="34" charset="0"/>
              </a:rPr>
              <a:pPr>
                <a:spcBef>
                  <a:spcPct val="0"/>
                </a:spcBef>
                <a:buFontTx/>
                <a:buNone/>
              </a:pPr>
              <a:t>75</a:t>
            </a:fld>
            <a:endParaRPr lang="en-US" altLang="en-US" sz="1200">
              <a:solidFill>
                <a:srgbClr val="898989"/>
              </a:solidFill>
              <a:latin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1F6191C-DCBB-4BC3-885A-0ED12770B8FA}"/>
              </a:ext>
            </a:extLst>
          </p:cNvPr>
          <p:cNvSpPr>
            <a:spLocks noGrp="1"/>
          </p:cNvSpPr>
          <p:nvPr>
            <p:ph type="title"/>
          </p:nvPr>
        </p:nvSpPr>
        <p:spPr>
          <a:xfrm>
            <a:off x="0" y="0"/>
            <a:ext cx="6588125" cy="9080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2.2: Equitability of Language Use cont.</a:t>
            </a:r>
          </a:p>
        </p:txBody>
      </p:sp>
      <p:pic>
        <p:nvPicPr>
          <p:cNvPr id="81923" name="Picture 5">
            <a:extLst>
              <a:ext uri="{FF2B5EF4-FFF2-40B4-BE49-F238E27FC236}">
                <a16:creationId xmlns:a16="http://schemas.microsoft.com/office/drawing/2014/main" id="{283A148E-4F4D-4C22-B71E-68D9FA3165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1">
            <a:extLst>
              <a:ext uri="{FF2B5EF4-FFF2-40B4-BE49-F238E27FC236}">
                <a16:creationId xmlns:a16="http://schemas.microsoft.com/office/drawing/2014/main" id="{17AD8A89-2C9D-4AF5-B1ED-CA022C08C9CC}"/>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0CF1878B-B5A9-4D3B-A495-8EA5F3DFC0D1}"/>
              </a:ext>
            </a:extLst>
          </p:cNvPr>
          <p:cNvGraphicFramePr>
            <a:graphicFrameLocks noGrp="1"/>
          </p:cNvGraphicFramePr>
          <p:nvPr/>
        </p:nvGraphicFramePr>
        <p:xfrm>
          <a:off x="107950" y="981075"/>
          <a:ext cx="8928099" cy="4464050"/>
        </p:xfrm>
        <a:graphic>
          <a:graphicData uri="http://schemas.openxmlformats.org/drawingml/2006/table">
            <a:tbl>
              <a:tblPr/>
              <a:tblGrid>
                <a:gridCol w="1611429">
                  <a:extLst>
                    <a:ext uri="{9D8B030D-6E8A-4147-A177-3AD203B41FA5}">
                      <a16:colId xmlns:a16="http://schemas.microsoft.com/office/drawing/2014/main" val="20000"/>
                    </a:ext>
                  </a:extLst>
                </a:gridCol>
                <a:gridCol w="2564617">
                  <a:extLst>
                    <a:ext uri="{9D8B030D-6E8A-4147-A177-3AD203B41FA5}">
                      <a16:colId xmlns:a16="http://schemas.microsoft.com/office/drawing/2014/main" val="20001"/>
                    </a:ext>
                  </a:extLst>
                </a:gridCol>
                <a:gridCol w="1296015">
                  <a:extLst>
                    <a:ext uri="{9D8B030D-6E8A-4147-A177-3AD203B41FA5}">
                      <a16:colId xmlns:a16="http://schemas.microsoft.com/office/drawing/2014/main" val="20002"/>
                    </a:ext>
                  </a:extLst>
                </a:gridCol>
                <a:gridCol w="936010">
                  <a:extLst>
                    <a:ext uri="{9D8B030D-6E8A-4147-A177-3AD203B41FA5}">
                      <a16:colId xmlns:a16="http://schemas.microsoft.com/office/drawing/2014/main" val="20003"/>
                    </a:ext>
                  </a:extLst>
                </a:gridCol>
                <a:gridCol w="1014614">
                  <a:extLst>
                    <a:ext uri="{9D8B030D-6E8A-4147-A177-3AD203B41FA5}">
                      <a16:colId xmlns:a16="http://schemas.microsoft.com/office/drawing/2014/main" val="20004"/>
                    </a:ext>
                  </a:extLst>
                </a:gridCol>
                <a:gridCol w="1505414">
                  <a:extLst>
                    <a:ext uri="{9D8B030D-6E8A-4147-A177-3AD203B41FA5}">
                      <a16:colId xmlns:a16="http://schemas.microsoft.com/office/drawing/2014/main" val="20005"/>
                    </a:ext>
                  </a:extLst>
                </a:gridCol>
              </a:tblGrid>
              <a:tr h="550362">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2:  Equitable use of South African official languages, Khoi, Nama and San languages and the South African Sign language.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5182">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Equitable use of languages</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8669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10072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Engagements with stakeholders on language related matters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engagements with stakeholders on language related matters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04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0488"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18</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238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23838"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18</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8572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18</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510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Monitoring of the implementation of the Use of Official</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Languages Act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Government departments and public entities monitored to implement the Use of Official</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Languages Act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36</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52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525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36</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270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2701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36</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68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6838"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36</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5" marR="3790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81959" name="Picture 2">
            <a:extLst>
              <a:ext uri="{FF2B5EF4-FFF2-40B4-BE49-F238E27FC236}">
                <a16:creationId xmlns:a16="http://schemas.microsoft.com/office/drawing/2014/main" id="{4D1B59A4-BFD3-4600-942E-37E5129972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0"/>
            <a:ext cx="174783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0" name="Slide Number Placeholder 2">
            <a:extLst>
              <a:ext uri="{FF2B5EF4-FFF2-40B4-BE49-F238E27FC236}">
                <a16:creationId xmlns:a16="http://schemas.microsoft.com/office/drawing/2014/main" id="{428C418F-2875-4B33-9036-E5840BA2AE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67101AF-8E47-40D4-BB94-E2FEB30B3BB8}" type="slidenum">
              <a:rPr lang="en-US" altLang="en-US" sz="1200" smtClean="0">
                <a:solidFill>
                  <a:srgbClr val="898989"/>
                </a:solidFill>
                <a:latin typeface="Arial" panose="020B0604020202020204" pitchFamily="34" charset="0"/>
              </a:rPr>
              <a:pPr>
                <a:spcBef>
                  <a:spcPct val="0"/>
                </a:spcBef>
                <a:buFontTx/>
                <a:buNone/>
              </a:pPr>
              <a:t>76</a:t>
            </a:fld>
            <a:endParaRPr lang="en-US" altLang="en-US" sz="1200">
              <a:solidFill>
                <a:srgbClr val="898989"/>
              </a:solidFill>
              <a:latin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65580824-293B-4BC1-917A-AAB9941F8BDE}"/>
              </a:ext>
            </a:extLst>
          </p:cNvPr>
          <p:cNvSpPr>
            <a:spLocks noGrp="1"/>
          </p:cNvSpPr>
          <p:nvPr>
            <p:ph type="title"/>
          </p:nvPr>
        </p:nvSpPr>
        <p:spPr>
          <a:xfrm>
            <a:off x="0" y="0"/>
            <a:ext cx="6588125" cy="9080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2.2: Equitability of Language Use cont.</a:t>
            </a:r>
          </a:p>
        </p:txBody>
      </p:sp>
      <p:pic>
        <p:nvPicPr>
          <p:cNvPr id="82947" name="Picture 5">
            <a:extLst>
              <a:ext uri="{FF2B5EF4-FFF2-40B4-BE49-F238E27FC236}">
                <a16:creationId xmlns:a16="http://schemas.microsoft.com/office/drawing/2014/main" id="{AAD64535-405F-44BC-A5FD-4FA401E5A3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1">
            <a:extLst>
              <a:ext uri="{FF2B5EF4-FFF2-40B4-BE49-F238E27FC236}">
                <a16:creationId xmlns:a16="http://schemas.microsoft.com/office/drawing/2014/main" id="{D8310EA6-64F3-4555-A10B-1D40D3447F26}"/>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0A9AC9EA-D911-4B6F-A8F3-9E28DC698257}"/>
              </a:ext>
            </a:extLst>
          </p:cNvPr>
          <p:cNvGraphicFramePr>
            <a:graphicFrameLocks noGrp="1"/>
          </p:cNvGraphicFramePr>
          <p:nvPr/>
        </p:nvGraphicFramePr>
        <p:xfrm>
          <a:off x="179388" y="979488"/>
          <a:ext cx="8689975" cy="5054599"/>
        </p:xfrm>
        <a:graphic>
          <a:graphicData uri="http://schemas.openxmlformats.org/drawingml/2006/table">
            <a:tbl>
              <a:tblPr/>
              <a:tblGrid>
                <a:gridCol w="1568450">
                  <a:extLst>
                    <a:ext uri="{9D8B030D-6E8A-4147-A177-3AD203B41FA5}">
                      <a16:colId xmlns:a16="http://schemas.microsoft.com/office/drawing/2014/main" val="20000"/>
                    </a:ext>
                  </a:extLst>
                </a:gridCol>
                <a:gridCol w="1914525">
                  <a:extLst>
                    <a:ext uri="{9D8B030D-6E8A-4147-A177-3AD203B41FA5}">
                      <a16:colId xmlns:a16="http://schemas.microsoft.com/office/drawing/2014/main" val="20001"/>
                    </a:ext>
                  </a:extLst>
                </a:gridCol>
                <a:gridCol w="1452562">
                  <a:extLst>
                    <a:ext uri="{9D8B030D-6E8A-4147-A177-3AD203B41FA5}">
                      <a16:colId xmlns:a16="http://schemas.microsoft.com/office/drawing/2014/main" val="20002"/>
                    </a:ext>
                  </a:extLst>
                </a:gridCol>
                <a:gridCol w="1100138">
                  <a:extLst>
                    <a:ext uri="{9D8B030D-6E8A-4147-A177-3AD203B41FA5}">
                      <a16:colId xmlns:a16="http://schemas.microsoft.com/office/drawing/2014/main" val="20003"/>
                    </a:ext>
                  </a:extLst>
                </a:gridCol>
                <a:gridCol w="1189037">
                  <a:extLst>
                    <a:ext uri="{9D8B030D-6E8A-4147-A177-3AD203B41FA5}">
                      <a16:colId xmlns:a16="http://schemas.microsoft.com/office/drawing/2014/main" val="20004"/>
                    </a:ext>
                  </a:extLst>
                </a:gridCol>
                <a:gridCol w="1465263">
                  <a:extLst>
                    <a:ext uri="{9D8B030D-6E8A-4147-A177-3AD203B41FA5}">
                      <a16:colId xmlns:a16="http://schemas.microsoft.com/office/drawing/2014/main" val="20005"/>
                    </a:ext>
                  </a:extLst>
                </a:gridCol>
              </a:tblGrid>
              <a:tr h="449655">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2:  Equitable use of South African official languages, Khoi, Nama and San languages and the South African Sign language.</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7762">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Equitable use of languages</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7448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08064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 research programmes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on language research</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conducted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60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6038"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on language research conducted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22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22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on language research conducted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8263"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on language research conducted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Report on language research conducted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8064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Indigenous languages literature activities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indigenous languages literature development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workshops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5</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76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7</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7</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7</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210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Establishment of a publishing unit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Publishing unit established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Established publishing unit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778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778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5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588"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930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Language in education activities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Number of engagements promoting mother language education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17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175"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651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65125"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35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37909" marR="3790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82997" name="Picture 2">
            <a:extLst>
              <a:ext uri="{FF2B5EF4-FFF2-40B4-BE49-F238E27FC236}">
                <a16:creationId xmlns:a16="http://schemas.microsoft.com/office/drawing/2014/main" id="{32EAB9AD-E1B9-44C4-96C3-434A7FA423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15888"/>
            <a:ext cx="174783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8" name="Slide Number Placeholder 2">
            <a:extLst>
              <a:ext uri="{FF2B5EF4-FFF2-40B4-BE49-F238E27FC236}">
                <a16:creationId xmlns:a16="http://schemas.microsoft.com/office/drawing/2014/main" id="{24B837F2-9160-4159-B092-BC4A9EC1D4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686B0FC-F77A-46D8-AB2E-06B6FA6DE44C}" type="slidenum">
              <a:rPr lang="en-US" altLang="en-US" sz="1200" smtClean="0">
                <a:solidFill>
                  <a:srgbClr val="898989"/>
                </a:solidFill>
                <a:latin typeface="Arial" panose="020B0604020202020204" pitchFamily="34" charset="0"/>
              </a:rPr>
              <a:pPr>
                <a:spcBef>
                  <a:spcPct val="0"/>
                </a:spcBef>
                <a:buFontTx/>
                <a:buNone/>
              </a:pPr>
              <a:t>77</a:t>
            </a:fld>
            <a:endParaRPr lang="en-US" altLang="en-US" sz="1200">
              <a:solidFill>
                <a:srgbClr val="898989"/>
              </a:solidFill>
              <a:latin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4A4FBF07-615F-4A66-ABA0-949064A94CC8}"/>
              </a:ext>
            </a:extLst>
          </p:cNvPr>
          <p:cNvSpPr>
            <a:spLocks noGrp="1"/>
          </p:cNvSpPr>
          <p:nvPr>
            <p:ph type="title"/>
          </p:nvPr>
        </p:nvSpPr>
        <p:spPr>
          <a:xfrm>
            <a:off x="0" y="239713"/>
            <a:ext cx="6192838" cy="515937"/>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Sub-programme 2.3: Linguistic Human Rights</a:t>
            </a:r>
          </a:p>
        </p:txBody>
      </p:sp>
      <p:pic>
        <p:nvPicPr>
          <p:cNvPr id="83971" name="Picture 5">
            <a:extLst>
              <a:ext uri="{FF2B5EF4-FFF2-40B4-BE49-F238E27FC236}">
                <a16:creationId xmlns:a16="http://schemas.microsoft.com/office/drawing/2014/main" id="{48ACA2CA-2978-46F0-8AFB-0436353035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1">
            <a:extLst>
              <a:ext uri="{FF2B5EF4-FFF2-40B4-BE49-F238E27FC236}">
                <a16:creationId xmlns:a16="http://schemas.microsoft.com/office/drawing/2014/main" id="{957CD5F3-2A70-4834-8798-CD342757A102}"/>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aphicFrame>
        <p:nvGraphicFramePr>
          <p:cNvPr id="2" name="Table 1">
            <a:extLst>
              <a:ext uri="{FF2B5EF4-FFF2-40B4-BE49-F238E27FC236}">
                <a16:creationId xmlns:a16="http://schemas.microsoft.com/office/drawing/2014/main" id="{B8A9130E-47E2-4D6C-A8C8-E442C99569D8}"/>
              </a:ext>
            </a:extLst>
          </p:cNvPr>
          <p:cNvGraphicFramePr>
            <a:graphicFrameLocks noGrp="1"/>
          </p:cNvGraphicFramePr>
          <p:nvPr/>
        </p:nvGraphicFramePr>
        <p:xfrm>
          <a:off x="333375" y="1223963"/>
          <a:ext cx="8545513" cy="4737101"/>
        </p:xfrm>
        <a:graphic>
          <a:graphicData uri="http://schemas.openxmlformats.org/drawingml/2006/table">
            <a:tbl>
              <a:tblPr/>
              <a:tblGrid>
                <a:gridCol w="2597150">
                  <a:extLst>
                    <a:ext uri="{9D8B030D-6E8A-4147-A177-3AD203B41FA5}">
                      <a16:colId xmlns:a16="http://schemas.microsoft.com/office/drawing/2014/main" val="20000"/>
                    </a:ext>
                  </a:extLst>
                </a:gridCol>
                <a:gridCol w="1497459">
                  <a:extLst>
                    <a:ext uri="{9D8B030D-6E8A-4147-A177-3AD203B41FA5}">
                      <a16:colId xmlns:a16="http://schemas.microsoft.com/office/drawing/2014/main" val="20001"/>
                    </a:ext>
                  </a:extLst>
                </a:gridCol>
                <a:gridCol w="1333054">
                  <a:extLst>
                    <a:ext uri="{9D8B030D-6E8A-4147-A177-3AD203B41FA5}">
                      <a16:colId xmlns:a16="http://schemas.microsoft.com/office/drawing/2014/main" val="20002"/>
                    </a:ext>
                  </a:extLst>
                </a:gridCol>
                <a:gridCol w="104321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138536">
                  <a:extLst>
                    <a:ext uri="{9D8B030D-6E8A-4147-A177-3AD203B41FA5}">
                      <a16:colId xmlns:a16="http://schemas.microsoft.com/office/drawing/2014/main" val="20005"/>
                    </a:ext>
                  </a:extLst>
                </a:gridCol>
              </a:tblGrid>
              <a:tr h="327025">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Impact Statement 3: Linguistic human rights compliant society.</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7025">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Outcome: Violations of linguistic human rights addressed</a:t>
                      </a:r>
                      <a:endParaRPr kumimoji="0" lang="en-ZA" altLang="en-US" sz="14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826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Output Indicators</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Estimated Performance</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2020/21</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2021/22</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2022/23</a:t>
                      </a:r>
                      <a:endPar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Target </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2023/2024</a:t>
                      </a:r>
                      <a:endParaRPr kumimoji="0" lang="en-ZA" altLang="en-US" sz="1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13319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22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Linguistics human rights violations resolved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93000"/>
                        </a:lnSpc>
                        <a:spcBef>
                          <a:spcPts val="63"/>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Percentage of linguistics human rights violations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188"/>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resolved</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9368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93688"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968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96838" marR="0" lvl="0" indent="0" algn="ct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100%</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684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93000"/>
                        </a:lnSpc>
                        <a:spcBef>
                          <a:spcPts val="163"/>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Publications on linguistics human rights matters</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Publications on linguistic human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rights matters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Publications on linguistic human</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rights matters</a:t>
                      </a: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73025" marR="0" lvl="0" indent="0" algn="ctr" defTabSz="914400" rtl="0" eaLnBrk="1" fontAlgn="base" latinLnBrk="0" hangingPunct="1">
                        <a:lnSpc>
                          <a:spcPct val="100000"/>
                        </a:lnSpc>
                        <a:spcBef>
                          <a:spcPts val="100"/>
                        </a:spcBef>
                        <a:spcAft>
                          <a:spcPct val="0"/>
                        </a:spcAft>
                        <a:buClrTx/>
                        <a:buSzTx/>
                        <a:buFontTx/>
                        <a:buNone/>
                        <a:tabLst/>
                      </a:pPr>
                      <a:endPar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10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7620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6200" marR="0" lvl="0" indent="0" algn="ctr" defTabSz="914400" rtl="0" eaLnBrk="1" fontAlgn="base" latinLnBrk="0" hangingPunct="1">
                        <a:lnSpc>
                          <a:spcPct val="100000"/>
                        </a:lnSpc>
                        <a:spcBef>
                          <a:spcPts val="10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73025">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3025" marR="0" lvl="0" indent="0" algn="ctr" defTabSz="914400" rtl="0" eaLnBrk="1" fontAlgn="base" latinLnBrk="0" hangingPunct="1">
                        <a:lnSpc>
                          <a:spcPct val="100000"/>
                        </a:lnSpc>
                        <a:spcBef>
                          <a:spcPts val="100"/>
                        </a:spcBef>
                        <a:spcAft>
                          <a:spcPct val="0"/>
                        </a:spcAft>
                        <a:buClrTx/>
                        <a:buSzTx/>
                        <a:buFontTx/>
                        <a:buNone/>
                        <a:tabLst/>
                      </a:pPr>
                      <a:r>
                        <a:rPr kumimoji="0" lang="en-ZA"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84007" name="Picture 2">
            <a:extLst>
              <a:ext uri="{FF2B5EF4-FFF2-40B4-BE49-F238E27FC236}">
                <a16:creationId xmlns:a16="http://schemas.microsoft.com/office/drawing/2014/main" id="{D70C086A-AC3B-4D00-9ACA-A4E2C31A99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8" name="Slide Number Placeholder 2">
            <a:extLst>
              <a:ext uri="{FF2B5EF4-FFF2-40B4-BE49-F238E27FC236}">
                <a16:creationId xmlns:a16="http://schemas.microsoft.com/office/drawing/2014/main" id="{7BF9341A-68E1-4564-BD13-C62AD981A5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CB6DAA6-7D66-41C7-9DD7-9FB30174757D}" type="slidenum">
              <a:rPr lang="en-US" altLang="en-US" sz="1200" smtClean="0">
                <a:solidFill>
                  <a:srgbClr val="898989"/>
                </a:solidFill>
                <a:latin typeface="Arial" panose="020B0604020202020204" pitchFamily="34" charset="0"/>
              </a:rPr>
              <a:pPr>
                <a:spcBef>
                  <a:spcPct val="0"/>
                </a:spcBef>
                <a:buFontTx/>
                <a:buNone/>
              </a:pPr>
              <a:t>78</a:t>
            </a:fld>
            <a:endParaRPr lang="en-US" altLang="en-US" sz="1200">
              <a:solidFill>
                <a:srgbClr val="898989"/>
              </a:solidFill>
              <a:latin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5">
            <a:extLst>
              <a:ext uri="{FF2B5EF4-FFF2-40B4-BE49-F238E27FC236}">
                <a16:creationId xmlns:a16="http://schemas.microsoft.com/office/drawing/2014/main" id="{271C39B0-DD0E-4150-BF7A-AC57629956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1">
            <a:extLst>
              <a:ext uri="{FF2B5EF4-FFF2-40B4-BE49-F238E27FC236}">
                <a16:creationId xmlns:a16="http://schemas.microsoft.com/office/drawing/2014/main" id="{337AABBB-BC7B-4ED4-B2B7-1CCBF50F55D5}"/>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sp>
        <p:nvSpPr>
          <p:cNvPr id="10" name="Rectangle 1">
            <a:extLst>
              <a:ext uri="{FF2B5EF4-FFF2-40B4-BE49-F238E27FC236}">
                <a16:creationId xmlns:a16="http://schemas.microsoft.com/office/drawing/2014/main" id="{2384E5EE-EE0E-4CFB-88C5-A775CEF48AE4}"/>
              </a:ext>
            </a:extLst>
          </p:cNvPr>
          <p:cNvSpPr>
            <a:spLocks noGrp="1" noChangeArrowheads="1"/>
          </p:cNvSpPr>
          <p:nvPr>
            <p:ph type="title"/>
          </p:nvPr>
        </p:nvSpPr>
        <p:spPr>
          <a:xfrm>
            <a:off x="971550" y="2852738"/>
            <a:ext cx="7772400" cy="646112"/>
          </a:xfrm>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defRPr/>
            </a:pPr>
            <a:r>
              <a:rPr lang="en-US" altLang="en-US" sz="3600" dirty="0">
                <a:solidFill>
                  <a:srgbClr val="FBAB18"/>
                </a:solidFill>
                <a:latin typeface="Arial" pitchFamily="34" charset="0"/>
              </a:rPr>
              <a:t>Governance</a:t>
            </a:r>
            <a:endParaRPr lang="en-ZA" altLang="en-US" sz="3600" dirty="0">
              <a:solidFill>
                <a:srgbClr val="FBAB18"/>
              </a:solidFill>
              <a:latin typeface="Arial" pitchFamily="34" charset="0"/>
            </a:endParaRPr>
          </a:p>
        </p:txBody>
      </p:sp>
      <p:pic>
        <p:nvPicPr>
          <p:cNvPr id="84997" name="Picture 2">
            <a:extLst>
              <a:ext uri="{FF2B5EF4-FFF2-40B4-BE49-F238E27FC236}">
                <a16:creationId xmlns:a16="http://schemas.microsoft.com/office/drawing/2014/main" id="{3F684A08-54CB-40E4-B9F9-32A75B45C0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Slide Number Placeholder 1">
            <a:extLst>
              <a:ext uri="{FF2B5EF4-FFF2-40B4-BE49-F238E27FC236}">
                <a16:creationId xmlns:a16="http://schemas.microsoft.com/office/drawing/2014/main" id="{FA601176-AF8B-47AB-A781-7C9640E9F0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A127B20-BE47-4F45-93DC-0EA473B1BD03}" type="slidenum">
              <a:rPr lang="en-US" altLang="en-US" sz="1200" smtClean="0">
                <a:solidFill>
                  <a:srgbClr val="898989"/>
                </a:solidFill>
                <a:latin typeface="Arial" panose="020B0604020202020204" pitchFamily="34" charset="0"/>
              </a:rPr>
              <a:pPr>
                <a:spcBef>
                  <a:spcPct val="0"/>
                </a:spcBef>
                <a:buFontTx/>
                <a:buNone/>
              </a:pPr>
              <a:t>79</a:t>
            </a:fld>
            <a:endParaRPr lang="en-US" altLang="en-US" sz="1200">
              <a:solidFill>
                <a:srgbClr val="898989"/>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8DADDB4-4232-4BEF-999E-9F1F06F023F8}"/>
              </a:ext>
            </a:extLst>
          </p:cNvPr>
          <p:cNvSpPr>
            <a:spLocks noGrp="1"/>
          </p:cNvSpPr>
          <p:nvPr>
            <p:ph type="title"/>
          </p:nvPr>
        </p:nvSpPr>
        <p:spPr>
          <a:xfrm>
            <a:off x="457200" y="274638"/>
            <a:ext cx="8229600" cy="65087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Chairperson Overview</a:t>
            </a:r>
          </a:p>
        </p:txBody>
      </p:sp>
      <p:sp>
        <p:nvSpPr>
          <p:cNvPr id="11267" name="Content Placeholder 1">
            <a:extLst>
              <a:ext uri="{FF2B5EF4-FFF2-40B4-BE49-F238E27FC236}">
                <a16:creationId xmlns:a16="http://schemas.microsoft.com/office/drawing/2014/main" id="{8BCE914C-423B-422E-BDB7-D36FA994293E}"/>
              </a:ext>
            </a:extLst>
          </p:cNvPr>
          <p:cNvSpPr>
            <a:spLocks noGrp="1"/>
          </p:cNvSpPr>
          <p:nvPr>
            <p:ph idx="1"/>
          </p:nvPr>
        </p:nvSpPr>
        <p:spPr>
          <a:xfrm>
            <a:off x="323850" y="1163638"/>
            <a:ext cx="8229600" cy="4768850"/>
          </a:xfrm>
        </p:spPr>
        <p:txBody>
          <a:bodyPr/>
          <a:lstStyle/>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The Disaster Management Act of 2020 does not suspend the Constitution, obliging all organs of state to continue complying with the Use of Official Languages Act of 2012 (UOLA Act) during the on-going national state of disaster. </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Inseparable is language preference from the larger arena of economics and politics. For PanSALB’s efforts to be realised, it will challenge the ideological battle that perceives European languages as, if not associating them with, intellectualism.</a:t>
            </a:r>
          </a:p>
          <a:p>
            <a:pPr algn="just">
              <a:buFont typeface="Wingdings" panose="05000000000000000000" pitchFamily="2" charset="2"/>
              <a:buChar char="q"/>
            </a:pP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lgn="just">
              <a:buFont typeface="Wingdings" panose="05000000000000000000" pitchFamily="2" charset="2"/>
              <a:buChar char="q"/>
            </a:pPr>
            <a:r>
              <a:rPr lang="en-US" altLang="en-US" sz="1800">
                <a:latin typeface="Arial" panose="020B0604020202020204" pitchFamily="34" charset="0"/>
                <a:ea typeface="ＭＳ Ｐゴシック" panose="020B0600070205080204" pitchFamily="34" charset="-128"/>
                <a:cs typeface="Arial" panose="020B0604020202020204" pitchFamily="34" charset="0"/>
              </a:rPr>
              <a:t>Identity resides in action. We are what we do, Eduardo Galeano says, especially what we do to change what we are. PanSALB is currently reposition itself into a leading language custodian not only in the SADC region, but rather the African continent and beyond.</a:t>
            </a:r>
          </a:p>
          <a:p>
            <a:pPr algn="just">
              <a:buFont typeface="Wingdings" panose="05000000000000000000" pitchFamily="2" charset="2"/>
              <a:buChar char="q"/>
            </a:pPr>
            <a:endParaRPr lang="en-US" altLang="en-US" sz="1600">
              <a:latin typeface="Arial" panose="020B0604020202020204" pitchFamily="34" charset="0"/>
              <a:ea typeface="ＭＳ Ｐゴシック" panose="020B0600070205080204" pitchFamily="34" charset="-128"/>
              <a:cs typeface="Arial" panose="020B0604020202020204" pitchFamily="34" charset="0"/>
            </a:endParaRPr>
          </a:p>
        </p:txBody>
      </p:sp>
      <p:pic>
        <p:nvPicPr>
          <p:cNvPr id="11268" name="Picture 5">
            <a:extLst>
              <a:ext uri="{FF2B5EF4-FFF2-40B4-BE49-F238E27FC236}">
                <a16:creationId xmlns:a16="http://schemas.microsoft.com/office/drawing/2014/main" id="{6D64AC7B-4F06-4B83-9546-085A112C1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a:extLst>
              <a:ext uri="{FF2B5EF4-FFF2-40B4-BE49-F238E27FC236}">
                <a16:creationId xmlns:a16="http://schemas.microsoft.com/office/drawing/2014/main" id="{2707A083-F1F8-4840-992B-7B4532BC9B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36513"/>
            <a:ext cx="2252663"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a:extLst>
              <a:ext uri="{FF2B5EF4-FFF2-40B4-BE49-F238E27FC236}">
                <a16:creationId xmlns:a16="http://schemas.microsoft.com/office/drawing/2014/main" id="{43970713-FFBD-40A9-B33D-6CE78283C0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4AA2700-6D90-4BB8-BB2D-A7DC91D12BF5}" type="slidenum">
              <a:rPr lang="en-US" altLang="en-US" sz="1200" smtClean="0">
                <a:solidFill>
                  <a:srgbClr val="898989"/>
                </a:solidFill>
                <a:latin typeface="Arial" panose="020B0604020202020204" pitchFamily="34" charset="0"/>
              </a:rPr>
              <a:pPr>
                <a:spcBef>
                  <a:spcPct val="0"/>
                </a:spcBef>
                <a:buFontTx/>
                <a:buNone/>
              </a:pPr>
              <a:t>8</a:t>
            </a:fld>
            <a:endParaRPr lang="en-US" altLang="en-US" sz="1200">
              <a:solidFill>
                <a:srgbClr val="898989"/>
              </a:solidFill>
              <a:latin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D3BA8904-7812-4442-A675-250BB29156D6}"/>
              </a:ext>
            </a:extLst>
          </p:cNvPr>
          <p:cNvSpPr>
            <a:spLocks noGrp="1"/>
          </p:cNvSpPr>
          <p:nvPr>
            <p:ph type="title"/>
          </p:nvPr>
        </p:nvSpPr>
        <p:spPr>
          <a:xfrm>
            <a:off x="360363" y="115888"/>
            <a:ext cx="4392612" cy="842962"/>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GOVERNANCE</a:t>
            </a:r>
          </a:p>
        </p:txBody>
      </p:sp>
      <p:pic>
        <p:nvPicPr>
          <p:cNvPr id="86019" name="Picture 5">
            <a:extLst>
              <a:ext uri="{FF2B5EF4-FFF2-40B4-BE49-F238E27FC236}">
                <a16:creationId xmlns:a16="http://schemas.microsoft.com/office/drawing/2014/main" id="{9A4706F7-F1BD-4EB7-B73B-041E8629F5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2">
            <a:extLst>
              <a:ext uri="{FF2B5EF4-FFF2-40B4-BE49-F238E27FC236}">
                <a16:creationId xmlns:a16="http://schemas.microsoft.com/office/drawing/2014/main" id="{966945AC-A936-490E-8DA2-0D9C80F168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8575"/>
            <a:ext cx="2252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Slide Number Placeholder 1">
            <a:extLst>
              <a:ext uri="{FF2B5EF4-FFF2-40B4-BE49-F238E27FC236}">
                <a16:creationId xmlns:a16="http://schemas.microsoft.com/office/drawing/2014/main" id="{17697A8A-F239-4A76-BCA5-B67D5F87A6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21458EB-EAED-4439-832A-0950F050CA6C}" type="slidenum">
              <a:rPr lang="en-US" altLang="en-US" sz="1200" smtClean="0">
                <a:solidFill>
                  <a:srgbClr val="898989"/>
                </a:solidFill>
                <a:latin typeface="Arial" panose="020B0604020202020204" pitchFamily="34" charset="0"/>
              </a:rPr>
              <a:pPr>
                <a:spcBef>
                  <a:spcPct val="0"/>
                </a:spcBef>
                <a:buFontTx/>
                <a:buNone/>
              </a:pPr>
              <a:t>80</a:t>
            </a:fld>
            <a:endParaRPr lang="en-US" altLang="en-US" sz="1200">
              <a:solidFill>
                <a:srgbClr val="898989"/>
              </a:solidFill>
              <a:latin typeface="Arial" panose="020B0604020202020204" pitchFamily="34" charset="0"/>
            </a:endParaRPr>
          </a:p>
        </p:txBody>
      </p:sp>
      <p:graphicFrame>
        <p:nvGraphicFramePr>
          <p:cNvPr id="8" name="Content Placeholder 5">
            <a:extLst>
              <a:ext uri="{FF2B5EF4-FFF2-40B4-BE49-F238E27FC236}">
                <a16:creationId xmlns:a16="http://schemas.microsoft.com/office/drawing/2014/main" id="{D1E077B2-00B5-4320-895B-FAE7E2C2FA9D}"/>
              </a:ext>
            </a:extLst>
          </p:cNvPr>
          <p:cNvGraphicFramePr>
            <a:graphicFrameLocks noGrp="1"/>
          </p:cNvGraphicFramePr>
          <p:nvPr>
            <p:ph idx="1"/>
          </p:nvPr>
        </p:nvGraphicFramePr>
        <p:xfrm>
          <a:off x="55563" y="1089025"/>
          <a:ext cx="8980487" cy="5137151"/>
        </p:xfrm>
        <a:graphic>
          <a:graphicData uri="http://schemas.openxmlformats.org/drawingml/2006/table">
            <a:tbl>
              <a:tblPr firstRow="1" bandRow="1">
                <a:tableStyleId>{93296810-A885-4BE3-A3E7-6D5BEEA58F35}</a:tableStyleId>
              </a:tblPr>
              <a:tblGrid>
                <a:gridCol w="2744175">
                  <a:extLst>
                    <a:ext uri="{9D8B030D-6E8A-4147-A177-3AD203B41FA5}">
                      <a16:colId xmlns:a16="http://schemas.microsoft.com/office/drawing/2014/main" val="20000"/>
                    </a:ext>
                  </a:extLst>
                </a:gridCol>
                <a:gridCol w="2429148">
                  <a:extLst>
                    <a:ext uri="{9D8B030D-6E8A-4147-A177-3AD203B41FA5}">
                      <a16:colId xmlns:a16="http://schemas.microsoft.com/office/drawing/2014/main" val="20001"/>
                    </a:ext>
                  </a:extLst>
                </a:gridCol>
                <a:gridCol w="1766653">
                  <a:extLst>
                    <a:ext uri="{9D8B030D-6E8A-4147-A177-3AD203B41FA5}">
                      <a16:colId xmlns:a16="http://schemas.microsoft.com/office/drawing/2014/main" val="20002"/>
                    </a:ext>
                  </a:extLst>
                </a:gridCol>
                <a:gridCol w="2040511">
                  <a:extLst>
                    <a:ext uri="{9D8B030D-6E8A-4147-A177-3AD203B41FA5}">
                      <a16:colId xmlns:a16="http://schemas.microsoft.com/office/drawing/2014/main" val="20003"/>
                    </a:ext>
                  </a:extLst>
                </a:gridCol>
              </a:tblGrid>
              <a:tr h="453726">
                <a:tc>
                  <a:txBody>
                    <a:bodyPr/>
                    <a:lstStyle/>
                    <a:p>
                      <a:pPr algn="ctr"/>
                      <a:r>
                        <a:rPr lang="en-US" sz="1400" dirty="0">
                          <a:solidFill>
                            <a:schemeClr val="tx1"/>
                          </a:solidFill>
                          <a:latin typeface="Arial" panose="020B0604020202020204" pitchFamily="34" charset="0"/>
                          <a:cs typeface="Arial" panose="020B0604020202020204" pitchFamily="34" charset="0"/>
                        </a:rPr>
                        <a:t>NAME</a:t>
                      </a:r>
                      <a:r>
                        <a:rPr lang="en-US" sz="1400" baseline="0" dirty="0">
                          <a:solidFill>
                            <a:schemeClr val="tx1"/>
                          </a:solidFill>
                          <a:latin typeface="Arial" panose="020B0604020202020204" pitchFamily="34" charset="0"/>
                          <a:cs typeface="Arial" panose="020B0604020202020204" pitchFamily="34" charset="0"/>
                        </a:rPr>
                        <a:t> OF COUNCIL MEMBER</a:t>
                      </a:r>
                      <a:endParaRPr lang="en-ZA" sz="1400" b="1" dirty="0">
                        <a:solidFill>
                          <a:schemeClr val="tx1"/>
                        </a:solidFill>
                        <a:latin typeface="Arial" panose="020B0604020202020204" pitchFamily="34" charset="0"/>
                        <a:cs typeface="Arial" panose="020B0604020202020204" pitchFamily="34" charset="0"/>
                      </a:endParaRPr>
                    </a:p>
                  </a:txBody>
                  <a:tcPr marL="91438" marR="91438" marT="45715" marB="45715">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EXPERTISE</a:t>
                      </a:r>
                      <a:endParaRPr lang="en-ZA" sz="1400" b="1" dirty="0">
                        <a:solidFill>
                          <a:schemeClr val="tx1"/>
                        </a:solidFill>
                        <a:latin typeface="Arial" panose="020B0604020202020204" pitchFamily="34" charset="0"/>
                        <a:cs typeface="Arial" panose="020B0604020202020204" pitchFamily="34" charset="0"/>
                      </a:endParaRPr>
                    </a:p>
                  </a:txBody>
                  <a:tcPr marL="91438" marR="91438" marT="45715" marB="45715">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GENDER </a:t>
                      </a:r>
                    </a:p>
                  </a:txBody>
                  <a:tcPr marL="91438" marR="91438" marT="45715" marB="45715">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baseline="0" dirty="0">
                          <a:solidFill>
                            <a:schemeClr val="tx1"/>
                          </a:solidFill>
                          <a:latin typeface="Arial" panose="020B0604020202020204" pitchFamily="34" charset="0"/>
                          <a:cs typeface="Arial" panose="020B0604020202020204" pitchFamily="34" charset="0"/>
                        </a:rPr>
                        <a:t>RACE</a:t>
                      </a:r>
                      <a:endParaRPr lang="en-ZA" sz="1400" dirty="0">
                        <a:solidFill>
                          <a:schemeClr val="tx1"/>
                        </a:solidFill>
                        <a:latin typeface="Arial" panose="020B0604020202020204" pitchFamily="34" charset="0"/>
                        <a:cs typeface="Arial" panose="020B0604020202020204" pitchFamily="34" charset="0"/>
                      </a:endParaRPr>
                    </a:p>
                  </a:txBody>
                  <a:tcPr marL="91438" marR="91438" marT="45715" marB="45715">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84684">
                <a:tc>
                  <a:txBody>
                    <a:bodyPr/>
                    <a:lstStyle/>
                    <a:p>
                      <a:pPr algn="l"/>
                      <a:r>
                        <a:rPr lang="en-ZA" sz="1400" dirty="0">
                          <a:latin typeface="Arial" panose="020B0604020202020204" pitchFamily="34" charset="0"/>
                          <a:cs typeface="Arial" panose="020B0604020202020204" pitchFamily="34" charset="0"/>
                        </a:rPr>
                        <a:t>Dr TD</a:t>
                      </a:r>
                      <a:r>
                        <a:rPr lang="en-ZA" sz="1400" baseline="0" dirty="0">
                          <a:latin typeface="Arial" panose="020B0604020202020204" pitchFamily="34" charset="0"/>
                          <a:cs typeface="Arial" panose="020B0604020202020204" pitchFamily="34" charset="0"/>
                        </a:rPr>
                        <a:t> Maahlamela</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5729">
                <a:tc>
                  <a:txBody>
                    <a:bodyPr/>
                    <a:lstStyle/>
                    <a:p>
                      <a:r>
                        <a:rPr lang="en-ZA" sz="1400" dirty="0">
                          <a:latin typeface="Arial" panose="020B0604020202020204" pitchFamily="34" charset="0"/>
                          <a:cs typeface="Arial" panose="020B0604020202020204" pitchFamily="34" charset="0"/>
                        </a:rPr>
                        <a:t>Ms P Dabideen</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Legal</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Indian</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84684">
                <a:tc>
                  <a:txBody>
                    <a:bodyPr/>
                    <a:lstStyle/>
                    <a:p>
                      <a:r>
                        <a:rPr lang="en-ZA" sz="1400" dirty="0">
                          <a:latin typeface="Arial" panose="020B0604020202020204" pitchFamily="34" charset="0"/>
                          <a:cs typeface="Arial" panose="020B0604020202020204" pitchFamily="34" charset="0"/>
                        </a:rPr>
                        <a:t>Dr FDG</a:t>
                      </a:r>
                      <a:r>
                        <a:rPr lang="en-ZA" sz="1400" baseline="0" dirty="0">
                          <a:latin typeface="Arial" panose="020B0604020202020204" pitchFamily="34" charset="0"/>
                          <a:cs typeface="Arial" panose="020B0604020202020204" pitchFamily="34" charset="0"/>
                        </a:rPr>
                        <a:t> </a:t>
                      </a:r>
                      <a:r>
                        <a:rPr lang="en-ZA" sz="1400" baseline="0" dirty="0" err="1">
                          <a:latin typeface="Arial" panose="020B0604020202020204" pitchFamily="34" charset="0"/>
                          <a:cs typeface="Arial" panose="020B0604020202020204" pitchFamily="34" charset="0"/>
                        </a:rPr>
                        <a:t>Dlavane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4684">
                <a:tc>
                  <a:txBody>
                    <a:bodyPr/>
                    <a:lstStyle/>
                    <a:p>
                      <a:r>
                        <a:rPr lang="en-ZA" sz="1400" dirty="0">
                          <a:latin typeface="Arial" panose="020B0604020202020204" pitchFamily="34" charset="0"/>
                          <a:cs typeface="Arial" panose="020B0604020202020204" pitchFamily="34" charset="0"/>
                        </a:rPr>
                        <a:t>Ms PP </a:t>
                      </a:r>
                      <a:r>
                        <a:rPr lang="en-ZA" sz="1400" dirty="0" err="1">
                          <a:latin typeface="Arial" panose="020B0604020202020204" pitchFamily="34" charset="0"/>
                          <a:cs typeface="Arial" panose="020B0604020202020204" pitchFamily="34" charset="0"/>
                        </a:rPr>
                        <a:t>Chilwane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Legal</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10856">
                <a:tc>
                  <a:txBody>
                    <a:bodyPr/>
                    <a:lstStyle/>
                    <a:p>
                      <a:r>
                        <a:rPr lang="en-ZA" sz="1400" dirty="0">
                          <a:latin typeface="Arial" panose="020B0604020202020204" pitchFamily="34" charset="0"/>
                          <a:cs typeface="Arial" panose="020B0604020202020204" pitchFamily="34" charset="0"/>
                        </a:rPr>
                        <a:t>Dr TJ</a:t>
                      </a:r>
                      <a:r>
                        <a:rPr lang="en-ZA" sz="1400" baseline="0" dirty="0">
                          <a:latin typeface="Arial" panose="020B0604020202020204" pitchFamily="34" charset="0"/>
                          <a:cs typeface="Arial" panose="020B0604020202020204" pitchFamily="34" charset="0"/>
                        </a:rPr>
                        <a:t> Mbuli</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84684">
                <a:tc>
                  <a:txBody>
                    <a:bodyPr/>
                    <a:lstStyle/>
                    <a:p>
                      <a:r>
                        <a:rPr lang="en-ZA" sz="1400" dirty="0">
                          <a:latin typeface="Arial" panose="020B0604020202020204" pitchFamily="34" charset="0"/>
                          <a:cs typeface="Arial" panose="020B0604020202020204" pitchFamily="34" charset="0"/>
                        </a:rPr>
                        <a:t>Mr NE Mudau</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84684">
                <a:tc>
                  <a:txBody>
                    <a:bodyPr/>
                    <a:lstStyle/>
                    <a:p>
                      <a:r>
                        <a:rPr lang="en-ZA" sz="1400" dirty="0">
                          <a:latin typeface="Arial" panose="020B0604020202020204" pitchFamily="34" charset="0"/>
                          <a:cs typeface="Arial" panose="020B0604020202020204" pitchFamily="34" charset="0"/>
                        </a:rPr>
                        <a:t>Dr NH </a:t>
                      </a:r>
                      <a:r>
                        <a:rPr lang="en-ZA" sz="1400" dirty="0" err="1">
                          <a:latin typeface="Arial" panose="020B0604020202020204" pitchFamily="34" charset="0"/>
                          <a:cs typeface="Arial" panose="020B0604020202020204" pitchFamily="34" charset="0"/>
                        </a:rPr>
                        <a:t>Rasana</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84684">
                <a:tc>
                  <a:txBody>
                    <a:bodyPr/>
                    <a:lstStyle/>
                    <a:p>
                      <a:r>
                        <a:rPr lang="en-ZA" sz="1400" dirty="0">
                          <a:latin typeface="Arial" panose="020B0604020202020204" pitchFamily="34" charset="0"/>
                          <a:cs typeface="Arial" panose="020B0604020202020204" pitchFamily="34" charset="0"/>
                        </a:rPr>
                        <a:t>Mr C </a:t>
                      </a:r>
                      <a:r>
                        <a:rPr lang="en-ZA" sz="1400" dirty="0" err="1">
                          <a:latin typeface="Arial" panose="020B0604020202020204" pitchFamily="34" charset="0"/>
                          <a:cs typeface="Arial" panose="020B0604020202020204" pitchFamily="34" charset="0"/>
                        </a:rPr>
                        <a:t>Gqabu</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4684">
                <a:tc>
                  <a:txBody>
                    <a:bodyPr/>
                    <a:lstStyle/>
                    <a:p>
                      <a:r>
                        <a:rPr lang="en-ZA" sz="1400" dirty="0">
                          <a:latin typeface="Arial" panose="020B0604020202020204" pitchFamily="34" charset="0"/>
                          <a:cs typeface="Arial" panose="020B0604020202020204" pitchFamily="34" charset="0"/>
                        </a:rPr>
                        <a:t>Ms SB </a:t>
                      </a:r>
                      <a:r>
                        <a:rPr lang="en-ZA" sz="1400" dirty="0" err="1">
                          <a:latin typeface="Arial" panose="020B0604020202020204" pitchFamily="34" charset="0"/>
                          <a:cs typeface="Arial" panose="020B0604020202020204" pitchFamily="34" charset="0"/>
                        </a:rPr>
                        <a:t>Dichabe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4684">
                <a:tc>
                  <a:txBody>
                    <a:bodyPr/>
                    <a:lstStyle/>
                    <a:p>
                      <a:r>
                        <a:rPr lang="en-ZA" sz="1400" dirty="0">
                          <a:latin typeface="Arial" panose="020B0604020202020204" pitchFamily="34" charset="0"/>
                          <a:cs typeface="Arial" panose="020B0604020202020204" pitchFamily="34" charset="0"/>
                        </a:rPr>
                        <a:t>Ms B </a:t>
                      </a:r>
                      <a:r>
                        <a:rPr lang="en-ZA" sz="1400" dirty="0" err="1">
                          <a:latin typeface="Arial" panose="020B0604020202020204" pitchFamily="34" charset="0"/>
                          <a:cs typeface="Arial" panose="020B0604020202020204" pitchFamily="34" charset="0"/>
                        </a:rPr>
                        <a:t>Muthien</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84684">
                <a:tc>
                  <a:txBody>
                    <a:bodyPr/>
                    <a:lstStyle/>
                    <a:p>
                      <a:r>
                        <a:rPr lang="en-ZA" sz="1400" dirty="0">
                          <a:latin typeface="Arial" panose="020B0604020202020204" pitchFamily="34" charset="0"/>
                          <a:cs typeface="Arial" panose="020B0604020202020204" pitchFamily="34" charset="0"/>
                        </a:rPr>
                        <a:t>Dr LM </a:t>
                      </a:r>
                      <a:r>
                        <a:rPr lang="en-ZA" sz="1400" dirty="0" err="1">
                          <a:latin typeface="Arial" panose="020B0604020202020204" pitchFamily="34" charset="0"/>
                          <a:cs typeface="Arial" panose="020B0604020202020204" pitchFamily="34" charset="0"/>
                        </a:rPr>
                        <a:t>Badenhorst</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84684">
                <a:tc>
                  <a:txBody>
                    <a:bodyPr/>
                    <a:lstStyle/>
                    <a:p>
                      <a:r>
                        <a:rPr lang="en-ZA" sz="1400" dirty="0">
                          <a:latin typeface="Arial" panose="020B0604020202020204" pitchFamily="34" charset="0"/>
                          <a:cs typeface="Arial" panose="020B0604020202020204" pitchFamily="34" charset="0"/>
                        </a:rPr>
                        <a:t>Ms KG </a:t>
                      </a:r>
                      <a:r>
                        <a:rPr lang="en-ZA" sz="1400" dirty="0" err="1">
                          <a:latin typeface="Arial" panose="020B0604020202020204" pitchFamily="34" charset="0"/>
                          <a:cs typeface="Arial" panose="020B0604020202020204" pitchFamily="34" charset="0"/>
                        </a:rPr>
                        <a:t>Bilankulu</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Language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400" dirty="0">
                          <a:latin typeface="Arial" panose="020B0604020202020204" pitchFamily="34" charset="0"/>
                          <a:cs typeface="Arial" panose="020B0604020202020204" pitchFamily="34" charset="0"/>
                        </a:rPr>
                        <a:t>Black</a:t>
                      </a:r>
                      <a:endParaRPr lang="en-ZA" sz="1400" b="0" dirty="0">
                        <a:latin typeface="Arial" panose="020B0604020202020204" pitchFamily="34" charset="0"/>
                        <a:cs typeface="Arial" panose="020B0604020202020204" pitchFamily="34" charset="0"/>
                      </a:endParaRPr>
                    </a:p>
                  </a:txBody>
                  <a:tcPr marL="91438" marR="91438"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C9A284E-D2DF-499F-9865-4C16F397FDE8}"/>
              </a:ext>
            </a:extLst>
          </p:cNvPr>
          <p:cNvSpPr>
            <a:spLocks noGrp="1"/>
          </p:cNvSpPr>
          <p:nvPr>
            <p:ph type="title"/>
          </p:nvPr>
        </p:nvSpPr>
        <p:spPr>
          <a:xfrm>
            <a:off x="430213" y="-30163"/>
            <a:ext cx="6121400" cy="785813"/>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Governance: Sub-Committees of the Board</a:t>
            </a:r>
          </a:p>
        </p:txBody>
      </p:sp>
      <p:pic>
        <p:nvPicPr>
          <p:cNvPr id="87043" name="Picture 5">
            <a:extLst>
              <a:ext uri="{FF2B5EF4-FFF2-40B4-BE49-F238E27FC236}">
                <a16:creationId xmlns:a16="http://schemas.microsoft.com/office/drawing/2014/main" id="{62EE4464-54BD-49E1-985A-F42F5F04A3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F14A423-3EC0-4904-8DC3-6B36264523C4}"/>
              </a:ext>
            </a:extLst>
          </p:cNvPr>
          <p:cNvSpPr/>
          <p:nvPr/>
        </p:nvSpPr>
        <p:spPr>
          <a:xfrm>
            <a:off x="250825" y="765175"/>
            <a:ext cx="8640763" cy="5903913"/>
          </a:xfrm>
          <a:prstGeom prst="rect">
            <a:avLst/>
          </a:prstGeom>
        </p:spPr>
        <p:txBody>
          <a:bodyPr>
            <a:spAutoFit/>
          </a:bodyPr>
          <a:lstStyle/>
          <a:p>
            <a:pPr marL="342900" indent="-342900" algn="just" eaLnBrk="1" fontAlgn="auto" hangingPunct="1">
              <a:lnSpc>
                <a:spcPct val="150000"/>
              </a:lnSpc>
              <a:spcBef>
                <a:spcPts val="1200"/>
              </a:spcBef>
              <a:spcAft>
                <a:spcPts val="0"/>
              </a:spcAft>
              <a:buFont typeface="+mj-lt"/>
              <a:buAutoNum type="arabicPeriod"/>
              <a:defRPr/>
            </a:pPr>
            <a:r>
              <a:rPr lang="en-ZA" b="1" dirty="0">
                <a:solidFill>
                  <a:srgbClr val="000000"/>
                </a:solidFill>
                <a:ea typeface="Calibri"/>
                <a:cs typeface="Arial" panose="020B0604020202020204" pitchFamily="34" charset="0"/>
              </a:rPr>
              <a:t>Governance and Human Resource Committee: </a:t>
            </a:r>
            <a:r>
              <a:rPr lang="en-ZA" dirty="0">
                <a:solidFill>
                  <a:prstClr val="black"/>
                </a:solidFill>
                <a:ea typeface="Calibri"/>
                <a:cs typeface="Arial" panose="020B0604020202020204" pitchFamily="34" charset="0"/>
              </a:rPr>
              <a:t>The mandate of the Governance and Human Resources Committee is to assist the board with oversight related to governance and human resources affecting PanSALB.</a:t>
            </a:r>
          </a:p>
          <a:p>
            <a:pPr marL="342900" indent="-342900" algn="just" eaLnBrk="1" fontAlgn="auto" hangingPunct="1">
              <a:lnSpc>
                <a:spcPct val="150000"/>
              </a:lnSpc>
              <a:spcBef>
                <a:spcPts val="1200"/>
              </a:spcBef>
              <a:spcAft>
                <a:spcPts val="0"/>
              </a:spcAft>
              <a:buFont typeface="+mj-lt"/>
              <a:buAutoNum type="arabicPeriod"/>
              <a:defRPr/>
            </a:pPr>
            <a:r>
              <a:rPr lang="en-ZA" b="1" dirty="0">
                <a:solidFill>
                  <a:srgbClr val="000000"/>
                </a:solidFill>
                <a:ea typeface="Calibri"/>
                <a:cs typeface="Arial" panose="020B0604020202020204" pitchFamily="34" charset="0"/>
              </a:rPr>
              <a:t>Finance Committee:</a:t>
            </a:r>
            <a:r>
              <a:rPr lang="en-ZA" dirty="0">
                <a:solidFill>
                  <a:prstClr val="black"/>
                </a:solidFill>
                <a:ea typeface="Calibri"/>
                <a:cs typeface="Arial" panose="020B0604020202020204" pitchFamily="34" charset="0"/>
              </a:rPr>
              <a:t> </a:t>
            </a:r>
            <a:r>
              <a:rPr lang="en-ZA" dirty="0">
                <a:solidFill>
                  <a:prstClr val="black"/>
                </a:solidFill>
                <a:ea typeface="Batang"/>
                <a:cs typeface="Arial" panose="020B0604020202020204" pitchFamily="34" charset="0"/>
              </a:rPr>
              <a:t>The Finance Committee is charged with the responsibility of keeping all the necessary accounting and related records in compliance with Section 10 B. of the PANSALB Act.</a:t>
            </a:r>
          </a:p>
          <a:p>
            <a:pPr marL="342900" indent="-342900" algn="just" eaLnBrk="1" fontAlgn="auto" hangingPunct="1">
              <a:lnSpc>
                <a:spcPct val="150000"/>
              </a:lnSpc>
              <a:spcBef>
                <a:spcPts val="1200"/>
              </a:spcBef>
              <a:spcAft>
                <a:spcPts val="0"/>
              </a:spcAft>
              <a:buFont typeface="+mj-lt"/>
              <a:buAutoNum type="arabicPeriod"/>
              <a:defRPr/>
            </a:pPr>
            <a:r>
              <a:rPr lang="en-ZA" b="1" dirty="0">
                <a:solidFill>
                  <a:prstClr val="black"/>
                </a:solidFill>
                <a:ea typeface="+mn-ea"/>
                <a:cs typeface="Arial" panose="020B0604020202020204" pitchFamily="34" charset="0"/>
              </a:rPr>
              <a:t>Core Mandate Committee: </a:t>
            </a:r>
            <a:r>
              <a:rPr lang="en-ZA" dirty="0">
                <a:solidFill>
                  <a:prstClr val="black"/>
                </a:solidFill>
                <a:ea typeface="+mn-ea"/>
                <a:cs typeface="Arial" panose="020B0604020202020204" pitchFamily="34" charset="0"/>
              </a:rPr>
              <a:t>The purpose of PanSALB is to promote and continue to preserve and protect multilingualism in South Africa.</a:t>
            </a:r>
          </a:p>
          <a:p>
            <a:pPr marL="342900" indent="-342900" algn="just" eaLnBrk="1" fontAlgn="auto" hangingPunct="1">
              <a:lnSpc>
                <a:spcPct val="150000"/>
              </a:lnSpc>
              <a:spcBef>
                <a:spcPts val="1200"/>
              </a:spcBef>
              <a:spcAft>
                <a:spcPts val="0"/>
              </a:spcAft>
              <a:buFont typeface="+mj-lt"/>
              <a:buAutoNum type="arabicPeriod"/>
              <a:defRPr/>
            </a:pPr>
            <a:r>
              <a:rPr lang="en-ZA" b="1" dirty="0">
                <a:solidFill>
                  <a:prstClr val="black"/>
                </a:solidFill>
                <a:ea typeface="+mn-ea"/>
                <a:cs typeface="Arial" panose="020B0604020202020204" pitchFamily="34" charset="0"/>
              </a:rPr>
              <a:t>Audit and Risk Committee: </a:t>
            </a:r>
            <a:r>
              <a:rPr lang="en-ZA" dirty="0">
                <a:solidFill>
                  <a:prstClr val="black"/>
                </a:solidFill>
                <a:ea typeface="+mn-ea"/>
                <a:cs typeface="Arial" panose="020B0604020202020204" pitchFamily="34" charset="0"/>
              </a:rPr>
              <a:t>The committee should assist the board in carrying out its functions relating to the safeguarding of assets, the operation of adequate risk management and control processes and the preparation of financial statements in compliance with all applicable legislation and regulations, and the oversight of the external and internal audit appointments and function.</a:t>
            </a:r>
          </a:p>
        </p:txBody>
      </p:sp>
      <p:pic>
        <p:nvPicPr>
          <p:cNvPr id="87045" name="Picture 2">
            <a:extLst>
              <a:ext uri="{FF2B5EF4-FFF2-40B4-BE49-F238E27FC236}">
                <a16:creationId xmlns:a16="http://schemas.microsoft.com/office/drawing/2014/main" id="{F9C2461A-4F3A-4538-9FCF-0CBE5E9B4E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93675"/>
            <a:ext cx="2252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Slide Number Placeholder 1">
            <a:extLst>
              <a:ext uri="{FF2B5EF4-FFF2-40B4-BE49-F238E27FC236}">
                <a16:creationId xmlns:a16="http://schemas.microsoft.com/office/drawing/2014/main" id="{B00716A4-0589-400F-B67D-8A6865F085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8E53E8F-CBF7-45BA-AB58-A8D42CD8CCF6}" type="slidenum">
              <a:rPr lang="en-US" altLang="en-US" sz="1200" smtClean="0">
                <a:solidFill>
                  <a:srgbClr val="898989"/>
                </a:solidFill>
                <a:latin typeface="Arial" panose="020B0604020202020204" pitchFamily="34" charset="0"/>
              </a:rPr>
              <a:pPr>
                <a:spcBef>
                  <a:spcPct val="0"/>
                </a:spcBef>
                <a:buFontTx/>
                <a:buNone/>
              </a:pPr>
              <a:t>81</a:t>
            </a:fld>
            <a:endParaRPr lang="en-US" altLang="en-US" sz="1200">
              <a:solidFill>
                <a:srgbClr val="898989"/>
              </a:solidFill>
              <a:latin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CCA1D32C-4BDF-4020-9CBB-B50F5B4D435E}"/>
              </a:ext>
            </a:extLst>
          </p:cNvPr>
          <p:cNvSpPr>
            <a:spLocks noGrp="1"/>
          </p:cNvSpPr>
          <p:nvPr>
            <p:ph type="title"/>
          </p:nvPr>
        </p:nvSpPr>
        <p:spPr>
          <a:xfrm>
            <a:off x="411163" y="590550"/>
            <a:ext cx="4392612" cy="515938"/>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GOVERNANCE cont.</a:t>
            </a:r>
          </a:p>
        </p:txBody>
      </p:sp>
      <p:pic>
        <p:nvPicPr>
          <p:cNvPr id="88067" name="Picture 5">
            <a:extLst>
              <a:ext uri="{FF2B5EF4-FFF2-40B4-BE49-F238E27FC236}">
                <a16:creationId xmlns:a16="http://schemas.microsoft.com/office/drawing/2014/main" id="{6420C203-2D5C-4DD6-86DF-1C6CFA55C7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1">
            <a:extLst>
              <a:ext uri="{FF2B5EF4-FFF2-40B4-BE49-F238E27FC236}">
                <a16:creationId xmlns:a16="http://schemas.microsoft.com/office/drawing/2014/main" id="{92482AB0-3294-42E5-B3FE-AA2AA061B382}"/>
              </a:ext>
            </a:extLst>
          </p:cNvPr>
          <p:cNvSpPr>
            <a:spLocks noChangeArrowheads="1"/>
          </p:cNvSpPr>
          <p:nvPr/>
        </p:nvSpPr>
        <p:spPr bwMode="auto">
          <a:xfrm>
            <a:off x="425450" y="1700213"/>
            <a:ext cx="84439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Wingdings" panose="05000000000000000000" pitchFamily="2" charset="2"/>
              <a:buChar char="q"/>
            </a:pPr>
            <a:r>
              <a:rPr lang="en-ZA" altLang="en-US" sz="1800">
                <a:solidFill>
                  <a:srgbClr val="000000"/>
                </a:solidFill>
                <a:latin typeface="Arial" panose="020B0604020202020204" pitchFamily="34" charset="0"/>
              </a:rPr>
              <a:t>The Internal Audit (Rakoma &amp; Associates Inc) continued to provide auditing  services to the institution.</a:t>
            </a:r>
          </a:p>
          <a:p>
            <a:pPr algn="just" eaLnBrk="1" hangingPunct="1">
              <a:spcBef>
                <a:spcPct val="0"/>
              </a:spcBef>
              <a:buFontTx/>
              <a:buNone/>
            </a:pPr>
            <a:endParaRPr lang="en-ZA" altLang="en-US" sz="1800">
              <a:solidFill>
                <a:srgbClr val="000000"/>
              </a:solidFill>
              <a:latin typeface="Arial" panose="020B0604020202020204" pitchFamily="34" charset="0"/>
            </a:endParaRPr>
          </a:p>
          <a:p>
            <a:pPr algn="just" eaLnBrk="1" hangingPunct="1">
              <a:spcBef>
                <a:spcPct val="0"/>
              </a:spcBef>
              <a:buFont typeface="Wingdings" panose="05000000000000000000" pitchFamily="2" charset="2"/>
              <a:buChar char="q"/>
            </a:pPr>
            <a:r>
              <a:rPr lang="en-ZA" altLang="en-US" sz="1800">
                <a:solidFill>
                  <a:srgbClr val="000000"/>
                </a:solidFill>
                <a:latin typeface="Arial" panose="020B0604020202020204" pitchFamily="34" charset="0"/>
              </a:rPr>
              <a:t>The National Lexicography Units (NLUs), National Language Bodies (NLBs) and Provincial Language Committees (PLCs) members were reconstituted in 2019. Induction to the above mentioned structures was conducted.  </a:t>
            </a:r>
          </a:p>
        </p:txBody>
      </p:sp>
      <p:pic>
        <p:nvPicPr>
          <p:cNvPr id="88069" name="Picture 2">
            <a:extLst>
              <a:ext uri="{FF2B5EF4-FFF2-40B4-BE49-F238E27FC236}">
                <a16:creationId xmlns:a16="http://schemas.microsoft.com/office/drawing/2014/main" id="{E4242989-0159-4AC3-A963-1FA13347EC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Slide Number Placeholder 1">
            <a:extLst>
              <a:ext uri="{FF2B5EF4-FFF2-40B4-BE49-F238E27FC236}">
                <a16:creationId xmlns:a16="http://schemas.microsoft.com/office/drawing/2014/main" id="{F770278A-4893-420A-9357-797EEC0FBE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3699E35-F4F2-498B-8038-0B9A3C7509F6}" type="slidenum">
              <a:rPr lang="en-US" altLang="en-US" sz="1200" smtClean="0">
                <a:solidFill>
                  <a:srgbClr val="898989"/>
                </a:solidFill>
                <a:latin typeface="Arial" panose="020B0604020202020204" pitchFamily="34" charset="0"/>
              </a:rPr>
              <a:pPr>
                <a:spcBef>
                  <a:spcPct val="0"/>
                </a:spcBef>
                <a:buFontTx/>
                <a:buNone/>
              </a:pPr>
              <a:t>82</a:t>
            </a:fld>
            <a:endParaRPr lang="en-US" altLang="en-US" sz="1200">
              <a:solidFill>
                <a:srgbClr val="898989"/>
              </a:solidFill>
              <a:latin typeface="Arial" panose="020B0604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a:extLst>
              <a:ext uri="{FF2B5EF4-FFF2-40B4-BE49-F238E27FC236}">
                <a16:creationId xmlns:a16="http://schemas.microsoft.com/office/drawing/2014/main" id="{45E55B39-60BA-4363-935B-3ADD46193A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1">
            <a:extLst>
              <a:ext uri="{FF2B5EF4-FFF2-40B4-BE49-F238E27FC236}">
                <a16:creationId xmlns:a16="http://schemas.microsoft.com/office/drawing/2014/main" id="{83A49410-CC81-493E-B8D4-6C92A63799DF}"/>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sp>
        <p:nvSpPr>
          <p:cNvPr id="10" name="Rectangle 1">
            <a:extLst>
              <a:ext uri="{FF2B5EF4-FFF2-40B4-BE49-F238E27FC236}">
                <a16:creationId xmlns:a16="http://schemas.microsoft.com/office/drawing/2014/main" id="{2CBFC65C-C610-420B-A84A-2F3E9053111E}"/>
              </a:ext>
            </a:extLst>
          </p:cNvPr>
          <p:cNvSpPr>
            <a:spLocks noGrp="1" noChangeArrowheads="1"/>
          </p:cNvSpPr>
          <p:nvPr>
            <p:ph type="title"/>
          </p:nvPr>
        </p:nvSpPr>
        <p:spPr>
          <a:xfrm>
            <a:off x="971550" y="2852738"/>
            <a:ext cx="7772400" cy="646112"/>
          </a:xfrm>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defRPr/>
            </a:pPr>
            <a:r>
              <a:rPr lang="en-US" altLang="en-US" sz="3600" dirty="0">
                <a:solidFill>
                  <a:srgbClr val="FBAB18"/>
                </a:solidFill>
                <a:latin typeface="Arial" pitchFamily="34" charset="0"/>
              </a:rPr>
              <a:t>Human resources</a:t>
            </a:r>
            <a:endParaRPr lang="en-ZA" altLang="en-US" sz="3600" dirty="0">
              <a:solidFill>
                <a:srgbClr val="FBAB18"/>
              </a:solidFill>
              <a:latin typeface="Arial" pitchFamily="34" charset="0"/>
            </a:endParaRPr>
          </a:p>
        </p:txBody>
      </p:sp>
      <p:pic>
        <p:nvPicPr>
          <p:cNvPr id="89093" name="Picture 2">
            <a:extLst>
              <a:ext uri="{FF2B5EF4-FFF2-40B4-BE49-F238E27FC236}">
                <a16:creationId xmlns:a16="http://schemas.microsoft.com/office/drawing/2014/main" id="{8CD7A188-B2E1-45DC-ABCC-F2753C612F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Slide Number Placeholder 1">
            <a:extLst>
              <a:ext uri="{FF2B5EF4-FFF2-40B4-BE49-F238E27FC236}">
                <a16:creationId xmlns:a16="http://schemas.microsoft.com/office/drawing/2014/main" id="{7FD5ED98-13D1-4F71-9220-3D02ABA6E6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880DB37-39F4-458E-960A-352ED8D174BC}" type="slidenum">
              <a:rPr lang="en-US" altLang="en-US" sz="1200" smtClean="0">
                <a:solidFill>
                  <a:srgbClr val="898989"/>
                </a:solidFill>
                <a:latin typeface="Arial" panose="020B0604020202020204" pitchFamily="34" charset="0"/>
              </a:rPr>
              <a:pPr>
                <a:spcBef>
                  <a:spcPct val="0"/>
                </a:spcBef>
                <a:buFontTx/>
                <a:buNone/>
              </a:pPr>
              <a:t>83</a:t>
            </a:fld>
            <a:endParaRPr lang="en-US" altLang="en-US" sz="1200">
              <a:solidFill>
                <a:srgbClr val="898989"/>
              </a:solidFill>
              <a:latin typeface="Arial" panose="020B0604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2EBB5552-79DF-4D2C-8067-0DC65A6C85DC}"/>
              </a:ext>
            </a:extLst>
          </p:cNvPr>
          <p:cNvSpPr>
            <a:spLocks noGrp="1"/>
          </p:cNvSpPr>
          <p:nvPr>
            <p:ph type="title"/>
          </p:nvPr>
        </p:nvSpPr>
        <p:spPr>
          <a:xfrm>
            <a:off x="179388" y="223838"/>
            <a:ext cx="6657975" cy="82867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Composition of Management</a:t>
            </a:r>
          </a:p>
        </p:txBody>
      </p:sp>
      <p:pic>
        <p:nvPicPr>
          <p:cNvPr id="90115" name="Picture 5">
            <a:extLst>
              <a:ext uri="{FF2B5EF4-FFF2-40B4-BE49-F238E27FC236}">
                <a16:creationId xmlns:a16="http://schemas.microsoft.com/office/drawing/2014/main" id="{E62B53AE-8A08-474A-A885-F87F31F768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5">
            <a:extLst>
              <a:ext uri="{FF2B5EF4-FFF2-40B4-BE49-F238E27FC236}">
                <a16:creationId xmlns:a16="http://schemas.microsoft.com/office/drawing/2014/main" id="{FDFC132A-1C8A-44EE-8674-E7C9D10D628B}"/>
              </a:ext>
            </a:extLst>
          </p:cNvPr>
          <p:cNvGraphicFramePr>
            <a:graphicFrameLocks noGrp="1"/>
          </p:cNvGraphicFramePr>
          <p:nvPr>
            <p:ph idx="1"/>
          </p:nvPr>
        </p:nvGraphicFramePr>
        <p:xfrm>
          <a:off x="82550" y="1163638"/>
          <a:ext cx="8882063" cy="4641851"/>
        </p:xfrm>
        <a:graphic>
          <a:graphicData uri="http://schemas.openxmlformats.org/drawingml/2006/table">
            <a:tbl>
              <a:tblPr firstRow="1" bandRow="1">
                <a:tableStyleId>{93296810-A885-4BE3-A3E7-6D5BEEA58F35}</a:tableStyleId>
              </a:tblPr>
              <a:tblGrid>
                <a:gridCol w="2016683">
                  <a:extLst>
                    <a:ext uri="{9D8B030D-6E8A-4147-A177-3AD203B41FA5}">
                      <a16:colId xmlns:a16="http://schemas.microsoft.com/office/drawing/2014/main" val="20000"/>
                    </a:ext>
                  </a:extLst>
                </a:gridCol>
                <a:gridCol w="1829599">
                  <a:extLst>
                    <a:ext uri="{9D8B030D-6E8A-4147-A177-3AD203B41FA5}">
                      <a16:colId xmlns:a16="http://schemas.microsoft.com/office/drawing/2014/main" val="20001"/>
                    </a:ext>
                  </a:extLst>
                </a:gridCol>
                <a:gridCol w="1858592">
                  <a:extLst>
                    <a:ext uri="{9D8B030D-6E8A-4147-A177-3AD203B41FA5}">
                      <a16:colId xmlns:a16="http://schemas.microsoft.com/office/drawing/2014/main" val="20002"/>
                    </a:ext>
                  </a:extLst>
                </a:gridCol>
                <a:gridCol w="1532696">
                  <a:extLst>
                    <a:ext uri="{9D8B030D-6E8A-4147-A177-3AD203B41FA5}">
                      <a16:colId xmlns:a16="http://schemas.microsoft.com/office/drawing/2014/main" val="20003"/>
                    </a:ext>
                  </a:extLst>
                </a:gridCol>
                <a:gridCol w="1644493">
                  <a:extLst>
                    <a:ext uri="{9D8B030D-6E8A-4147-A177-3AD203B41FA5}">
                      <a16:colId xmlns:a16="http://schemas.microsoft.com/office/drawing/2014/main" val="20004"/>
                    </a:ext>
                  </a:extLst>
                </a:gridCol>
              </a:tblGrid>
              <a:tr h="1317529">
                <a:tc>
                  <a:txBody>
                    <a:bodyPr/>
                    <a:lstStyle/>
                    <a:p>
                      <a:pPr algn="ctr"/>
                      <a:r>
                        <a:rPr lang="en-US" sz="1400" dirty="0">
                          <a:solidFill>
                            <a:schemeClr val="tx1"/>
                          </a:solidFill>
                          <a:latin typeface="Arial" panose="020B0604020202020204" pitchFamily="34" charset="0"/>
                          <a:cs typeface="Arial" panose="020B0604020202020204" pitchFamily="34" charset="0"/>
                        </a:rPr>
                        <a:t>NAME</a:t>
                      </a:r>
                      <a:r>
                        <a:rPr lang="en-US" sz="1400" baseline="0" dirty="0">
                          <a:solidFill>
                            <a:schemeClr val="tx1"/>
                          </a:solidFill>
                          <a:latin typeface="Arial" panose="020B0604020202020204" pitchFamily="34" charset="0"/>
                          <a:cs typeface="Arial" panose="020B0604020202020204" pitchFamily="34" charset="0"/>
                        </a:rPr>
                        <a:t> </a:t>
                      </a:r>
                      <a:endParaRPr lang="en-ZA" sz="1400" b="1" dirty="0">
                        <a:solidFill>
                          <a:schemeClr val="tx1"/>
                        </a:solidFill>
                        <a:latin typeface="Arial" panose="020B0604020202020204" pitchFamily="34" charset="0"/>
                        <a:cs typeface="Arial" panose="020B0604020202020204" pitchFamily="34" charset="0"/>
                      </a:endParaRPr>
                    </a:p>
                  </a:txBody>
                  <a:tcPr marL="91454" marR="91454" marT="45718" marB="45718">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DESIGNATION</a:t>
                      </a:r>
                      <a:endParaRPr lang="en-ZA" sz="1400" b="1" dirty="0">
                        <a:solidFill>
                          <a:schemeClr val="tx1"/>
                        </a:solidFill>
                        <a:latin typeface="Arial" panose="020B0604020202020204" pitchFamily="34" charset="0"/>
                        <a:cs typeface="Arial" panose="020B0604020202020204" pitchFamily="34" charset="0"/>
                      </a:endParaRPr>
                    </a:p>
                  </a:txBody>
                  <a:tcPr marL="91454" marR="91454" marT="45718" marB="45718">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GENDER/RACE </a:t>
                      </a:r>
                    </a:p>
                  </a:txBody>
                  <a:tcPr marL="91454" marR="91454" marT="45718" marB="45718">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baseline="0" dirty="0">
                          <a:solidFill>
                            <a:schemeClr val="tx1"/>
                          </a:solidFill>
                          <a:latin typeface="Arial" panose="020B0604020202020204" pitchFamily="34" charset="0"/>
                          <a:cs typeface="Arial" panose="020B0604020202020204" pitchFamily="34" charset="0"/>
                        </a:rPr>
                        <a:t>CONTRACT/ PERMANENT</a:t>
                      </a:r>
                      <a:endParaRPr lang="en-ZA" sz="1400" dirty="0">
                        <a:solidFill>
                          <a:schemeClr val="tx1"/>
                        </a:solidFill>
                        <a:latin typeface="Arial" panose="020B0604020202020204" pitchFamily="34" charset="0"/>
                        <a:cs typeface="Arial" panose="020B0604020202020204" pitchFamily="34" charset="0"/>
                      </a:endParaRPr>
                    </a:p>
                  </a:txBody>
                  <a:tcPr marL="91454" marR="91454" marT="45718" marB="45718">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CONTRACT EXPIRY DATE</a:t>
                      </a:r>
                    </a:p>
                  </a:txBody>
                  <a:tcPr marL="91454" marR="91454" marT="45718" marB="45718">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138253">
                <a:tc>
                  <a:txBody>
                    <a:bodyPr/>
                    <a:lstStyle/>
                    <a:p>
                      <a:pPr algn="just"/>
                      <a:r>
                        <a:rPr lang="en-ZA" sz="1400" dirty="0">
                          <a:latin typeface="Arial" panose="020B0604020202020204" pitchFamily="34" charset="0"/>
                          <a:cs typeface="Arial" panose="020B0604020202020204" pitchFamily="34" charset="0"/>
                        </a:rPr>
                        <a:t>Dr.</a:t>
                      </a:r>
                      <a:r>
                        <a:rPr lang="en-ZA" sz="1400" baseline="0" dirty="0">
                          <a:latin typeface="Arial" panose="020B0604020202020204" pitchFamily="34" charset="0"/>
                          <a:cs typeface="Arial" panose="020B0604020202020204" pitchFamily="34" charset="0"/>
                        </a:rPr>
                        <a:t> B.E </a:t>
                      </a:r>
                      <a:r>
                        <a:rPr lang="en-ZA" sz="1400" baseline="0" dirty="0" err="1">
                          <a:latin typeface="Arial" panose="020B0604020202020204" pitchFamily="34" charset="0"/>
                          <a:cs typeface="Arial" panose="020B0604020202020204" pitchFamily="34" charset="0"/>
                        </a:rPr>
                        <a:t>Mpungose</a:t>
                      </a:r>
                      <a:r>
                        <a:rPr lang="en-ZA" sz="1400" baseline="0" dirty="0">
                          <a:latin typeface="Arial" panose="020B0604020202020204" pitchFamily="34" charset="0"/>
                          <a:cs typeface="Arial" panose="020B0604020202020204" pitchFamily="34" charset="0"/>
                        </a:rPr>
                        <a:t> </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Chief Executive Officer</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Male</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Contract</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01 March 2025</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71674">
                <a:tc>
                  <a:txBody>
                    <a:bodyPr/>
                    <a:lstStyle/>
                    <a:p>
                      <a:pPr algn="just"/>
                      <a:r>
                        <a:rPr lang="en-ZA" sz="1400" dirty="0">
                          <a:latin typeface="Arial" panose="020B0604020202020204" pitchFamily="34" charset="0"/>
                          <a:cs typeface="Arial" panose="020B0604020202020204" pitchFamily="34" charset="0"/>
                        </a:rPr>
                        <a:t>Mr. LR</a:t>
                      </a:r>
                      <a:r>
                        <a:rPr lang="en-ZA" sz="1400" baseline="0" dirty="0">
                          <a:latin typeface="Arial" panose="020B0604020202020204" pitchFamily="34" charset="0"/>
                          <a:cs typeface="Arial" panose="020B0604020202020204" pitchFamily="34" charset="0"/>
                        </a:rPr>
                        <a:t> </a:t>
                      </a:r>
                      <a:r>
                        <a:rPr lang="en-ZA" sz="1400" baseline="0" dirty="0" err="1">
                          <a:latin typeface="Arial" panose="020B0604020202020204" pitchFamily="34" charset="0"/>
                          <a:cs typeface="Arial" panose="020B0604020202020204" pitchFamily="34" charset="0"/>
                        </a:rPr>
                        <a:t>Ndlovu</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Acting Executive Head: Languages</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Male</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Contract</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Until the post is</a:t>
                      </a:r>
                      <a:r>
                        <a:rPr lang="en-ZA" sz="1400" baseline="0" dirty="0">
                          <a:latin typeface="Arial" panose="020B0604020202020204" pitchFamily="34" charset="0"/>
                          <a:cs typeface="Arial" panose="020B0604020202020204" pitchFamily="34" charset="0"/>
                        </a:rPr>
                        <a:t> filled</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14395">
                <a:tc>
                  <a:txBody>
                    <a:bodyPr/>
                    <a:lstStyle/>
                    <a:p>
                      <a:pPr algn="just"/>
                      <a:r>
                        <a:rPr lang="en-ZA" sz="1400" dirty="0">
                          <a:latin typeface="Arial" panose="020B0604020202020204" pitchFamily="34" charset="0"/>
                          <a:cs typeface="Arial" panose="020B0604020202020204" pitchFamily="34" charset="0"/>
                        </a:rPr>
                        <a:t>Ms</a:t>
                      </a:r>
                      <a:r>
                        <a:rPr lang="en-ZA" sz="1400" baseline="0" dirty="0">
                          <a:latin typeface="Arial" panose="020B0604020202020204" pitchFamily="34" charset="0"/>
                          <a:cs typeface="Arial" panose="020B0604020202020204" pitchFamily="34" charset="0"/>
                        </a:rPr>
                        <a:t> V Dwamena</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latin typeface="Arial" panose="020B0604020202020204" pitchFamily="34" charset="0"/>
                          <a:cs typeface="Arial" panose="020B0604020202020204" pitchFamily="34" charset="0"/>
                        </a:rPr>
                        <a:t>Acting Chief Financial Officer</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dirty="0">
                          <a:latin typeface="Arial" panose="020B0604020202020204" pitchFamily="34" charset="0"/>
                          <a:cs typeface="Arial" panose="020B0604020202020204" pitchFamily="34" charset="0"/>
                        </a:rPr>
                        <a:t>Female</a:t>
                      </a: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Contract</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Until post is</a:t>
                      </a:r>
                      <a:r>
                        <a:rPr lang="en-ZA" sz="1400" baseline="0" dirty="0">
                          <a:latin typeface="Arial" panose="020B0604020202020204" pitchFamily="34" charset="0"/>
                          <a:cs typeface="Arial" panose="020B0604020202020204" pitchFamily="34" charset="0"/>
                        </a:rPr>
                        <a:t> filled</a:t>
                      </a:r>
                      <a:endParaRPr lang="en-ZA" sz="1400" b="0" dirty="0">
                        <a:latin typeface="Arial" panose="020B0604020202020204" pitchFamily="34" charset="0"/>
                        <a:cs typeface="Arial" panose="020B0604020202020204" pitchFamily="34" charset="0"/>
                      </a:endParaRPr>
                    </a:p>
                  </a:txBody>
                  <a:tcPr marL="91454" marR="91454"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90154" name="Picture 2">
            <a:extLst>
              <a:ext uri="{FF2B5EF4-FFF2-40B4-BE49-F238E27FC236}">
                <a16:creationId xmlns:a16="http://schemas.microsoft.com/office/drawing/2014/main" id="{BEFC30F4-5BB7-42A2-A306-30FA79396E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55" name="Slide Number Placeholder 1">
            <a:extLst>
              <a:ext uri="{FF2B5EF4-FFF2-40B4-BE49-F238E27FC236}">
                <a16:creationId xmlns:a16="http://schemas.microsoft.com/office/drawing/2014/main" id="{1E78EB5B-A788-4079-8A8B-5CDE37D89A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B67EED4-280E-450C-8B5B-FA44F5C83DA4}" type="slidenum">
              <a:rPr lang="en-US" altLang="en-US" sz="1200" smtClean="0">
                <a:solidFill>
                  <a:srgbClr val="898989"/>
                </a:solidFill>
                <a:latin typeface="Arial" panose="020B0604020202020204" pitchFamily="34" charset="0"/>
              </a:rPr>
              <a:pPr>
                <a:spcBef>
                  <a:spcPct val="0"/>
                </a:spcBef>
                <a:buFontTx/>
                <a:buNone/>
              </a:pPr>
              <a:t>84</a:t>
            </a:fld>
            <a:endParaRPr lang="en-US" altLang="en-US" sz="1200">
              <a:solidFill>
                <a:srgbClr val="898989"/>
              </a:solidFill>
              <a:latin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3297F596-E2D9-4024-84FD-25DEC311F90A}"/>
              </a:ext>
            </a:extLst>
          </p:cNvPr>
          <p:cNvSpPr>
            <a:spLocks noGrp="1"/>
          </p:cNvSpPr>
          <p:nvPr>
            <p:ph type="title"/>
          </p:nvPr>
        </p:nvSpPr>
        <p:spPr>
          <a:xfrm>
            <a:off x="179388" y="44450"/>
            <a:ext cx="7129462" cy="993775"/>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Composition of Management</a:t>
            </a:r>
          </a:p>
        </p:txBody>
      </p:sp>
      <p:pic>
        <p:nvPicPr>
          <p:cNvPr id="91139" name="Picture 5">
            <a:extLst>
              <a:ext uri="{FF2B5EF4-FFF2-40B4-BE49-F238E27FC236}">
                <a16:creationId xmlns:a16="http://schemas.microsoft.com/office/drawing/2014/main" id="{BC87181E-BFCE-4A17-9248-9230F4DEAC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4">
            <a:extLst>
              <a:ext uri="{FF2B5EF4-FFF2-40B4-BE49-F238E27FC236}">
                <a16:creationId xmlns:a16="http://schemas.microsoft.com/office/drawing/2014/main" id="{AFD8A5AE-7BAD-473E-BB7E-2B48ED222237}"/>
              </a:ext>
            </a:extLst>
          </p:cNvPr>
          <p:cNvGraphicFramePr>
            <a:graphicFrameLocks noGrp="1"/>
          </p:cNvGraphicFramePr>
          <p:nvPr>
            <p:ph idx="1"/>
          </p:nvPr>
        </p:nvGraphicFramePr>
        <p:xfrm>
          <a:off x="244475" y="1054100"/>
          <a:ext cx="8874125" cy="5222889"/>
        </p:xfrm>
        <a:graphic>
          <a:graphicData uri="http://schemas.openxmlformats.org/drawingml/2006/table">
            <a:tbl>
              <a:tblPr firstRow="1" bandRow="1">
                <a:tableStyleId>{93296810-A885-4BE3-A3E7-6D5BEEA58F35}</a:tableStyleId>
              </a:tblPr>
              <a:tblGrid>
                <a:gridCol w="2014880">
                  <a:extLst>
                    <a:ext uri="{9D8B030D-6E8A-4147-A177-3AD203B41FA5}">
                      <a16:colId xmlns:a16="http://schemas.microsoft.com/office/drawing/2014/main" val="20000"/>
                    </a:ext>
                  </a:extLst>
                </a:gridCol>
                <a:gridCol w="2240314">
                  <a:extLst>
                    <a:ext uri="{9D8B030D-6E8A-4147-A177-3AD203B41FA5}">
                      <a16:colId xmlns:a16="http://schemas.microsoft.com/office/drawing/2014/main" val="20001"/>
                    </a:ext>
                  </a:extLst>
                </a:gridCol>
                <a:gridCol w="1332887">
                  <a:extLst>
                    <a:ext uri="{9D8B030D-6E8A-4147-A177-3AD203B41FA5}">
                      <a16:colId xmlns:a16="http://schemas.microsoft.com/office/drawing/2014/main" val="20002"/>
                    </a:ext>
                  </a:extLst>
                </a:gridCol>
                <a:gridCol w="1643022">
                  <a:extLst>
                    <a:ext uri="{9D8B030D-6E8A-4147-A177-3AD203B41FA5}">
                      <a16:colId xmlns:a16="http://schemas.microsoft.com/office/drawing/2014/main" val="20003"/>
                    </a:ext>
                  </a:extLst>
                </a:gridCol>
                <a:gridCol w="1643022">
                  <a:extLst>
                    <a:ext uri="{9D8B030D-6E8A-4147-A177-3AD203B41FA5}">
                      <a16:colId xmlns:a16="http://schemas.microsoft.com/office/drawing/2014/main" val="20004"/>
                    </a:ext>
                  </a:extLst>
                </a:gridCol>
              </a:tblGrid>
              <a:tr h="605339">
                <a:tc>
                  <a:txBody>
                    <a:bodyPr/>
                    <a:lstStyle/>
                    <a:p>
                      <a:pPr algn="ctr"/>
                      <a:r>
                        <a:rPr lang="en-US" sz="1400" dirty="0">
                          <a:solidFill>
                            <a:schemeClr val="tx1"/>
                          </a:solidFill>
                          <a:latin typeface="Arial" panose="020B0604020202020204" pitchFamily="34" charset="0"/>
                          <a:cs typeface="Arial" panose="020B0604020202020204" pitchFamily="34" charset="0"/>
                        </a:rPr>
                        <a:t>NAME</a:t>
                      </a:r>
                      <a:r>
                        <a:rPr lang="en-US" sz="1400" baseline="0" dirty="0">
                          <a:solidFill>
                            <a:schemeClr val="tx1"/>
                          </a:solidFill>
                          <a:latin typeface="Arial" panose="020B0604020202020204" pitchFamily="34" charset="0"/>
                          <a:cs typeface="Arial" panose="020B0604020202020204" pitchFamily="34" charset="0"/>
                        </a:rPr>
                        <a:t> </a:t>
                      </a:r>
                      <a:endParaRPr lang="en-ZA" sz="1400" b="1" dirty="0">
                        <a:solidFill>
                          <a:schemeClr val="tx1"/>
                        </a:solidFill>
                        <a:latin typeface="Arial" panose="020B0604020202020204" pitchFamily="34" charset="0"/>
                        <a:cs typeface="Arial" panose="020B0604020202020204" pitchFamily="34" charset="0"/>
                      </a:endParaRPr>
                    </a:p>
                  </a:txBody>
                  <a:tcPr marL="91441" marR="91441" marT="45710" marB="45710">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DESIGNATION</a:t>
                      </a:r>
                      <a:endParaRPr lang="en-ZA" sz="1400" b="1" dirty="0">
                        <a:solidFill>
                          <a:schemeClr val="tx1"/>
                        </a:solidFill>
                        <a:latin typeface="Arial" panose="020B0604020202020204" pitchFamily="34" charset="0"/>
                        <a:cs typeface="Arial" panose="020B0604020202020204" pitchFamily="34" charset="0"/>
                      </a:endParaRPr>
                    </a:p>
                  </a:txBody>
                  <a:tcPr marL="91441" marR="91441" marT="45710" marB="45710">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GENDER/RACE </a:t>
                      </a:r>
                    </a:p>
                  </a:txBody>
                  <a:tcPr marL="91441" marR="91441" marT="45710" marB="45710">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baseline="0" dirty="0">
                          <a:solidFill>
                            <a:schemeClr val="tx1"/>
                          </a:solidFill>
                          <a:latin typeface="Arial" panose="020B0604020202020204" pitchFamily="34" charset="0"/>
                          <a:cs typeface="Arial" panose="020B0604020202020204" pitchFamily="34" charset="0"/>
                        </a:rPr>
                        <a:t>CONTRACT/ PERMANENT</a:t>
                      </a:r>
                      <a:endParaRPr lang="en-ZA" sz="1400" dirty="0">
                        <a:solidFill>
                          <a:schemeClr val="tx1"/>
                        </a:solidFill>
                        <a:latin typeface="Arial" panose="020B0604020202020204" pitchFamily="34" charset="0"/>
                        <a:cs typeface="Arial" panose="020B0604020202020204" pitchFamily="34" charset="0"/>
                      </a:endParaRPr>
                    </a:p>
                  </a:txBody>
                  <a:tcPr marL="91441" marR="91441" marT="45710" marB="45710">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CONTRACT EXPIRY DATE</a:t>
                      </a:r>
                    </a:p>
                  </a:txBody>
                  <a:tcPr marL="91441" marR="91441" marT="45710" marB="4571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861056">
                <a:tc>
                  <a:txBody>
                    <a:bodyPr/>
                    <a:lstStyle/>
                    <a:p>
                      <a:pPr algn="just" fontAlgn="b"/>
                      <a:r>
                        <a:rPr lang="en-ZA" sz="1400" u="none" strike="noStrike" dirty="0">
                          <a:effectLst/>
                          <a:latin typeface="Arial" panose="020B0604020202020204" pitchFamily="34" charset="0"/>
                          <a:cs typeface="Arial" panose="020B0604020202020204" pitchFamily="34" charset="0"/>
                        </a:rPr>
                        <a:t>  Ms. S Tau</a:t>
                      </a:r>
                      <a:endParaRPr lang="en-ZA" sz="14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b"/>
                      <a:r>
                        <a:rPr lang="en-ZA" sz="1400" u="none" strike="noStrike" dirty="0">
                          <a:effectLst/>
                          <a:latin typeface="Arial" panose="020B0604020202020204" pitchFamily="34" charset="0"/>
                          <a:cs typeface="Arial" panose="020B0604020202020204" pitchFamily="34" charset="0"/>
                        </a:rPr>
                        <a:t> Senior Manager: Institutional    </a:t>
                      </a:r>
                    </a:p>
                    <a:p>
                      <a:pPr algn="just" fontAlgn="b"/>
                      <a:r>
                        <a:rPr lang="en-ZA" sz="1400" u="none" strike="noStrike" dirty="0">
                          <a:effectLst/>
                          <a:latin typeface="Arial" panose="020B0604020202020204" pitchFamily="34" charset="0"/>
                          <a:cs typeface="Arial" panose="020B0604020202020204" pitchFamily="34" charset="0"/>
                        </a:rPr>
                        <a:t> Performance and Governance</a:t>
                      </a:r>
                      <a:endParaRPr lang="en-ZA" sz="14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Permanent</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8138">
                <a:tc>
                  <a:txBody>
                    <a:bodyPr/>
                    <a:lstStyle/>
                    <a:p>
                      <a:pPr algn="just" fontAlgn="b"/>
                      <a:r>
                        <a:rPr lang="en-ZA" sz="1400" u="none" strike="noStrike" dirty="0">
                          <a:effectLst/>
                          <a:latin typeface="Arial" panose="020B0604020202020204" pitchFamily="34" charset="0"/>
                          <a:cs typeface="Arial" panose="020B0604020202020204" pitchFamily="34" charset="0"/>
                        </a:rPr>
                        <a:t>  Ms. SA Netshiheni</a:t>
                      </a:r>
                      <a:endParaRPr lang="en-ZA" sz="14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b"/>
                      <a:r>
                        <a:rPr lang="en-ZA" sz="1400" u="none" strike="noStrike" dirty="0">
                          <a:effectLst/>
                          <a:latin typeface="Arial" panose="020B0604020202020204" pitchFamily="34" charset="0"/>
                          <a:cs typeface="Arial" panose="020B0604020202020204" pitchFamily="34" charset="0"/>
                        </a:rPr>
                        <a:t> Senior Manager: NLBs</a:t>
                      </a:r>
                      <a:endParaRPr lang="en-ZA" sz="14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Permanent </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Retiring employee until April 2020 </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8138">
                <a:tc>
                  <a:txBody>
                    <a:bodyPr/>
                    <a:lstStyle/>
                    <a:p>
                      <a:pPr algn="just"/>
                      <a:r>
                        <a:rPr lang="en-ZA" sz="1400" dirty="0">
                          <a:latin typeface="Arial" panose="020B0604020202020204" pitchFamily="34" charset="0"/>
                          <a:cs typeface="Arial" panose="020B0604020202020204" pitchFamily="34" charset="0"/>
                        </a:rPr>
                        <a:t>Dr.</a:t>
                      </a:r>
                      <a:r>
                        <a:rPr lang="en-ZA" sz="1400" baseline="0" dirty="0">
                          <a:latin typeface="Arial" panose="020B0604020202020204" pitchFamily="34" charset="0"/>
                          <a:cs typeface="Arial" panose="020B0604020202020204" pitchFamily="34" charset="0"/>
                        </a:rPr>
                        <a:t> N Mali</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Senior Manager: Western</a:t>
                      </a:r>
                      <a:r>
                        <a:rPr lang="en-ZA" sz="1400" baseline="0" dirty="0">
                          <a:latin typeface="Arial" panose="020B0604020202020204" pitchFamily="34" charset="0"/>
                          <a:cs typeface="Arial" panose="020B0604020202020204" pitchFamily="34" charset="0"/>
                        </a:rPr>
                        <a:t> Cape</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Permanent</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8116">
                <a:tc>
                  <a:txBody>
                    <a:bodyPr/>
                    <a:lstStyle/>
                    <a:p>
                      <a:pPr algn="just"/>
                      <a:r>
                        <a:rPr lang="en-ZA" sz="1400" dirty="0">
                          <a:latin typeface="Arial" panose="020B0604020202020204" pitchFamily="34" charset="0"/>
                          <a:cs typeface="Arial" panose="020B0604020202020204" pitchFamily="34" charset="0"/>
                        </a:rPr>
                        <a:t>Ms.</a:t>
                      </a:r>
                      <a:r>
                        <a:rPr lang="en-ZA" sz="1400" baseline="0" dirty="0">
                          <a:latin typeface="Arial" panose="020B0604020202020204" pitchFamily="34" charset="0"/>
                          <a:cs typeface="Arial" panose="020B0604020202020204" pitchFamily="34" charset="0"/>
                        </a:rPr>
                        <a:t> J </a:t>
                      </a:r>
                      <a:r>
                        <a:rPr lang="en-ZA" sz="1400" baseline="0" dirty="0" err="1">
                          <a:latin typeface="Arial" panose="020B0604020202020204" pitchFamily="34" charset="0"/>
                          <a:cs typeface="Arial" panose="020B0604020202020204" pitchFamily="34" charset="0"/>
                        </a:rPr>
                        <a:t>Madiba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Senior Manager: Limpopo</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Permanent</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18116">
                <a:tc>
                  <a:txBody>
                    <a:bodyPr/>
                    <a:lstStyle/>
                    <a:p>
                      <a:pPr algn="just"/>
                      <a:r>
                        <a:rPr lang="en-ZA" sz="1400" dirty="0">
                          <a:latin typeface="Arial" panose="020B0604020202020204" pitchFamily="34" charset="0"/>
                          <a:cs typeface="Arial" panose="020B0604020202020204" pitchFamily="34" charset="0"/>
                        </a:rPr>
                        <a:t>Ms. SM Maepa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a:ln>
                            <a:noFill/>
                          </a:ln>
                          <a:effectLst/>
                          <a:uLnTx/>
                          <a:uFillTx/>
                          <a:latin typeface="Arial" panose="020B0604020202020204" pitchFamily="34" charset="0"/>
                          <a:cs typeface="Arial" panose="020B0604020202020204" pitchFamily="34" charset="0"/>
                        </a:rPr>
                        <a:t>Senior Manager: Gauteng</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Permanent</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18138">
                <a:tc>
                  <a:txBody>
                    <a:bodyPr/>
                    <a:lstStyle/>
                    <a:p>
                      <a:pPr algn="just"/>
                      <a:r>
                        <a:rPr lang="en-ZA" sz="1400" dirty="0">
                          <a:latin typeface="Arial" panose="020B0604020202020204" pitchFamily="34" charset="0"/>
                          <a:cs typeface="Arial" panose="020B0604020202020204" pitchFamily="34" charset="0"/>
                        </a:rPr>
                        <a:t>Ms. N Mathebula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Senior Manager: Free State</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Female</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Permanent</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31497">
                <a:tc>
                  <a:txBody>
                    <a:bodyPr/>
                    <a:lstStyle/>
                    <a:p>
                      <a:pPr marL="0" indent="0" algn="just"/>
                      <a:r>
                        <a:rPr lang="en-ZA" sz="1400" dirty="0">
                          <a:solidFill>
                            <a:schemeClr val="tx1"/>
                          </a:solidFill>
                          <a:latin typeface="Arial" panose="020B0604020202020204" pitchFamily="34" charset="0"/>
                          <a:cs typeface="Arial" panose="020B0604020202020204" pitchFamily="34" charset="0"/>
                        </a:rPr>
                        <a:t>Ms</a:t>
                      </a:r>
                      <a:r>
                        <a:rPr lang="en-ZA" sz="1400" baseline="0" dirty="0">
                          <a:solidFill>
                            <a:schemeClr val="tx1"/>
                          </a:solidFill>
                          <a:latin typeface="Arial" panose="020B0604020202020204" pitchFamily="34" charset="0"/>
                          <a:cs typeface="Arial" panose="020B0604020202020204" pitchFamily="34" charset="0"/>
                        </a:rPr>
                        <a:t> N. Huluhulu</a:t>
                      </a:r>
                      <a:endParaRPr lang="en-ZA" sz="1400" b="0" dirty="0">
                        <a:solidFill>
                          <a:schemeClr val="tx1"/>
                        </a:solidFill>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solidFill>
                            <a:schemeClr val="tx1"/>
                          </a:solidFill>
                          <a:latin typeface="Arial" panose="020B0604020202020204" pitchFamily="34" charset="0"/>
                          <a:cs typeface="Arial" panose="020B0604020202020204" pitchFamily="34" charset="0"/>
                        </a:rPr>
                        <a:t>Senior Manager: Communications and Marketing</a:t>
                      </a:r>
                      <a:endParaRPr lang="en-ZA" sz="1400" b="0" dirty="0">
                        <a:solidFill>
                          <a:schemeClr val="tx1"/>
                        </a:solidFill>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b="0" dirty="0">
                          <a:latin typeface="Arial" panose="020B0604020202020204" pitchFamily="34" charset="0"/>
                          <a:cs typeface="Arial" panose="020B0604020202020204" pitchFamily="34" charset="0"/>
                        </a:rPr>
                        <a:t>Female</a:t>
                      </a: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Permanent </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4337">
                <a:tc>
                  <a:txBody>
                    <a:bodyPr/>
                    <a:lstStyle/>
                    <a:p>
                      <a:pPr algn="just" fontAlgn="b"/>
                      <a:r>
                        <a:rPr lang="en-ZA" sz="1400" u="none" strike="noStrike" dirty="0">
                          <a:effectLst/>
                          <a:latin typeface="Arial" panose="020B0604020202020204" pitchFamily="34" charset="0"/>
                          <a:cs typeface="Arial" panose="020B0604020202020204" pitchFamily="34" charset="0"/>
                        </a:rPr>
                        <a:t>Mr. WP Manana</a:t>
                      </a:r>
                      <a:endParaRPr lang="en-ZA" sz="14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b"/>
                      <a:r>
                        <a:rPr lang="en-ZA" sz="1400" u="none" strike="noStrike" dirty="0">
                          <a:effectLst/>
                          <a:latin typeface="Arial" panose="020B0604020202020204" pitchFamily="34" charset="0"/>
                          <a:cs typeface="Arial" panose="020B0604020202020204" pitchFamily="34" charset="0"/>
                        </a:rPr>
                        <a:t> Senior Manager: North</a:t>
                      </a:r>
                      <a:r>
                        <a:rPr lang="en-ZA" sz="1400" u="none" strike="noStrike" baseline="0" dirty="0">
                          <a:effectLst/>
                          <a:latin typeface="Arial" panose="020B0604020202020204" pitchFamily="34" charset="0"/>
                          <a:cs typeface="Arial" panose="020B0604020202020204" pitchFamily="34" charset="0"/>
                        </a:rPr>
                        <a:t> West</a:t>
                      </a:r>
                      <a:endParaRPr lang="en-ZA" sz="1400" b="0" i="0" u="none" strike="noStrike" dirty="0">
                        <a:effectLst/>
                        <a:latin typeface="Arial" panose="020B0604020202020204" pitchFamily="34" charset="0"/>
                        <a:cs typeface="Arial" panose="020B0604020202020204" pitchFamily="34" charset="0"/>
                      </a:endParaRPr>
                    </a:p>
                  </a:txBody>
                  <a:tcPr marL="7620" marR="7620" marT="7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Male</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Permanent</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0" marB="457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pic>
        <p:nvPicPr>
          <p:cNvPr id="91208" name="Picture 2">
            <a:extLst>
              <a:ext uri="{FF2B5EF4-FFF2-40B4-BE49-F238E27FC236}">
                <a16:creationId xmlns:a16="http://schemas.microsoft.com/office/drawing/2014/main" id="{348C2B63-2404-43B0-ADB8-BA83701CC1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28575"/>
            <a:ext cx="225266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209" name="Slide Number Placeholder 1">
            <a:extLst>
              <a:ext uri="{FF2B5EF4-FFF2-40B4-BE49-F238E27FC236}">
                <a16:creationId xmlns:a16="http://schemas.microsoft.com/office/drawing/2014/main" id="{4D9D2C1B-9616-46B5-9B2A-BF7CE3F99D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E6BA523-251F-4C18-B2C3-68A3D988BFBE}" type="slidenum">
              <a:rPr lang="en-US" altLang="en-US" sz="1200" smtClean="0">
                <a:solidFill>
                  <a:srgbClr val="898989"/>
                </a:solidFill>
                <a:latin typeface="Arial" panose="020B0604020202020204" pitchFamily="34" charset="0"/>
              </a:rPr>
              <a:pPr>
                <a:spcBef>
                  <a:spcPct val="0"/>
                </a:spcBef>
                <a:buFontTx/>
                <a:buNone/>
              </a:pPr>
              <a:t>85</a:t>
            </a:fld>
            <a:endParaRPr lang="en-US" altLang="en-US" sz="1200">
              <a:solidFill>
                <a:srgbClr val="898989"/>
              </a:solidFill>
              <a:latin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D335A1A0-F98C-4F3B-801B-891A7DE28D4F}"/>
              </a:ext>
            </a:extLst>
          </p:cNvPr>
          <p:cNvSpPr>
            <a:spLocks noGrp="1"/>
          </p:cNvSpPr>
          <p:nvPr>
            <p:ph type="title"/>
          </p:nvPr>
        </p:nvSpPr>
        <p:spPr>
          <a:xfrm>
            <a:off x="123825" y="-57150"/>
            <a:ext cx="6799263" cy="107950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Composition of Management</a:t>
            </a:r>
          </a:p>
        </p:txBody>
      </p:sp>
      <p:pic>
        <p:nvPicPr>
          <p:cNvPr id="92163" name="Picture 5">
            <a:extLst>
              <a:ext uri="{FF2B5EF4-FFF2-40B4-BE49-F238E27FC236}">
                <a16:creationId xmlns:a16="http://schemas.microsoft.com/office/drawing/2014/main" id="{29AA9EE7-8CC4-4857-8FC5-FC15C55623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4">
            <a:extLst>
              <a:ext uri="{FF2B5EF4-FFF2-40B4-BE49-F238E27FC236}">
                <a16:creationId xmlns:a16="http://schemas.microsoft.com/office/drawing/2014/main" id="{B969443B-FBE4-4E58-95A7-4267EDFA5183}"/>
              </a:ext>
            </a:extLst>
          </p:cNvPr>
          <p:cNvGraphicFramePr>
            <a:graphicFrameLocks noGrp="1"/>
          </p:cNvGraphicFramePr>
          <p:nvPr>
            <p:ph idx="1"/>
          </p:nvPr>
        </p:nvGraphicFramePr>
        <p:xfrm>
          <a:off x="179388" y="1166813"/>
          <a:ext cx="8874125" cy="4638676"/>
        </p:xfrm>
        <a:graphic>
          <a:graphicData uri="http://schemas.openxmlformats.org/drawingml/2006/table">
            <a:tbl>
              <a:tblPr firstRow="1" bandRow="1">
                <a:tableStyleId>{93296810-A885-4BE3-A3E7-6D5BEEA58F35}</a:tableStyleId>
              </a:tblPr>
              <a:tblGrid>
                <a:gridCol w="2014880">
                  <a:extLst>
                    <a:ext uri="{9D8B030D-6E8A-4147-A177-3AD203B41FA5}">
                      <a16:colId xmlns:a16="http://schemas.microsoft.com/office/drawing/2014/main" val="20000"/>
                    </a:ext>
                  </a:extLst>
                </a:gridCol>
                <a:gridCol w="1801601">
                  <a:extLst>
                    <a:ext uri="{9D8B030D-6E8A-4147-A177-3AD203B41FA5}">
                      <a16:colId xmlns:a16="http://schemas.microsoft.com/office/drawing/2014/main" val="20001"/>
                    </a:ext>
                  </a:extLst>
                </a:gridCol>
                <a:gridCol w="1771600">
                  <a:extLst>
                    <a:ext uri="{9D8B030D-6E8A-4147-A177-3AD203B41FA5}">
                      <a16:colId xmlns:a16="http://schemas.microsoft.com/office/drawing/2014/main" val="20002"/>
                    </a:ext>
                  </a:extLst>
                </a:gridCol>
                <a:gridCol w="1643022">
                  <a:extLst>
                    <a:ext uri="{9D8B030D-6E8A-4147-A177-3AD203B41FA5}">
                      <a16:colId xmlns:a16="http://schemas.microsoft.com/office/drawing/2014/main" val="20003"/>
                    </a:ext>
                  </a:extLst>
                </a:gridCol>
                <a:gridCol w="1643022">
                  <a:extLst>
                    <a:ext uri="{9D8B030D-6E8A-4147-A177-3AD203B41FA5}">
                      <a16:colId xmlns:a16="http://schemas.microsoft.com/office/drawing/2014/main" val="20004"/>
                    </a:ext>
                  </a:extLst>
                </a:gridCol>
              </a:tblGrid>
              <a:tr h="1263775">
                <a:tc>
                  <a:txBody>
                    <a:bodyPr/>
                    <a:lstStyle/>
                    <a:p>
                      <a:pPr algn="ctr"/>
                      <a:r>
                        <a:rPr lang="en-US" sz="1400" dirty="0">
                          <a:solidFill>
                            <a:schemeClr val="tx1"/>
                          </a:solidFill>
                          <a:latin typeface="Arial" panose="020B0604020202020204" pitchFamily="34" charset="0"/>
                          <a:cs typeface="Arial" panose="020B0604020202020204" pitchFamily="34" charset="0"/>
                        </a:rPr>
                        <a:t>NAME</a:t>
                      </a:r>
                      <a:r>
                        <a:rPr lang="en-US" sz="1400" baseline="0" dirty="0">
                          <a:solidFill>
                            <a:schemeClr val="tx1"/>
                          </a:solidFill>
                          <a:latin typeface="Arial" panose="020B0604020202020204" pitchFamily="34" charset="0"/>
                          <a:cs typeface="Arial" panose="020B0604020202020204" pitchFamily="34" charset="0"/>
                        </a:rPr>
                        <a:t> </a:t>
                      </a:r>
                      <a:endParaRPr lang="en-ZA" sz="1400" b="1" dirty="0">
                        <a:solidFill>
                          <a:schemeClr val="tx1"/>
                        </a:solidFill>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DESIGNATION</a:t>
                      </a:r>
                      <a:endParaRPr lang="en-ZA" sz="1400" b="1" dirty="0">
                        <a:solidFill>
                          <a:schemeClr val="tx1"/>
                        </a:solidFill>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GENDER/RACE </a:t>
                      </a: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baseline="0" dirty="0">
                          <a:solidFill>
                            <a:schemeClr val="tx1"/>
                          </a:solidFill>
                          <a:latin typeface="Arial" panose="020B0604020202020204" pitchFamily="34" charset="0"/>
                          <a:cs typeface="Arial" panose="020B0604020202020204" pitchFamily="34" charset="0"/>
                        </a:rPr>
                        <a:t>CONTRACT/ PERMANENT</a:t>
                      </a:r>
                      <a:endParaRPr lang="en-ZA" sz="1400" dirty="0">
                        <a:solidFill>
                          <a:schemeClr val="tx1"/>
                        </a:solidFill>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400" dirty="0">
                          <a:solidFill>
                            <a:schemeClr val="tx1"/>
                          </a:solidFill>
                          <a:latin typeface="Arial" panose="020B0604020202020204" pitchFamily="34" charset="0"/>
                          <a:cs typeface="Arial" panose="020B0604020202020204" pitchFamily="34" charset="0"/>
                        </a:rPr>
                        <a:t>CONTRACT EXPIRY DATE</a:t>
                      </a: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72517">
                <a:tc>
                  <a:txBody>
                    <a:bodyPr/>
                    <a:lstStyle/>
                    <a:p>
                      <a:pPr algn="just" fontAlgn="b"/>
                      <a:r>
                        <a:rPr lang="en-ZA" sz="1400" u="none" strike="noStrike" dirty="0">
                          <a:effectLst/>
                          <a:latin typeface="Arial" panose="020B0604020202020204" pitchFamily="34" charset="0"/>
                          <a:cs typeface="Arial" panose="020B0604020202020204" pitchFamily="34" charset="0"/>
                        </a:rPr>
                        <a:t>  Mr.</a:t>
                      </a:r>
                      <a:r>
                        <a:rPr lang="en-ZA" sz="1400" u="none" strike="noStrike" baseline="0" dirty="0">
                          <a:effectLst/>
                          <a:latin typeface="Arial" panose="020B0604020202020204" pitchFamily="34" charset="0"/>
                          <a:cs typeface="Arial" panose="020B0604020202020204" pitchFamily="34" charset="0"/>
                        </a:rPr>
                        <a:t> BP Moremi</a:t>
                      </a:r>
                      <a:endParaRPr lang="en-ZA" sz="1400" b="0" i="0" u="none" strike="noStrike" dirty="0">
                        <a:effectLst/>
                        <a:latin typeface="Arial" panose="020B0604020202020204" pitchFamily="34" charset="0"/>
                        <a:cs typeface="Arial" panose="020B0604020202020204" pitchFamily="34" charset="0"/>
                      </a:endParaRPr>
                    </a:p>
                  </a:txBody>
                  <a:tcPr marL="7620" marR="7620" marT="76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400" u="none" strike="noStrike" dirty="0">
                          <a:effectLst/>
                          <a:latin typeface="Arial" panose="020B0604020202020204" pitchFamily="34" charset="0"/>
                          <a:cs typeface="Arial" panose="020B0604020202020204" pitchFamily="34" charset="0"/>
                        </a:rPr>
                        <a:t>Senior Manager: Northern</a:t>
                      </a:r>
                      <a:r>
                        <a:rPr lang="en-ZA" sz="1400" u="none" strike="noStrike" baseline="0" dirty="0">
                          <a:effectLst/>
                          <a:latin typeface="Arial" panose="020B0604020202020204" pitchFamily="34" charset="0"/>
                          <a:cs typeface="Arial" panose="020B0604020202020204" pitchFamily="34" charset="0"/>
                        </a:rPr>
                        <a:t> Cape</a:t>
                      </a:r>
                      <a:endParaRPr lang="en-ZA" sz="1400" b="0" i="0" u="none" strike="noStrike" dirty="0">
                        <a:effectLst/>
                        <a:latin typeface="Arial" panose="020B0604020202020204" pitchFamily="34" charset="0"/>
                        <a:cs typeface="Arial" panose="020B0604020202020204" pitchFamily="34" charset="0"/>
                      </a:endParaRPr>
                    </a:p>
                  </a:txBody>
                  <a:tcPr marL="7620" marR="7620" marT="76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Male</a:t>
                      </a:r>
                    </a:p>
                    <a:p>
                      <a:pPr algn="just"/>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Permanent </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82046">
                <a:tc>
                  <a:txBody>
                    <a:bodyPr/>
                    <a:lstStyle/>
                    <a:p>
                      <a:pPr marL="0" indent="0" algn="just"/>
                      <a:r>
                        <a:rPr lang="en-ZA" sz="1400" dirty="0">
                          <a:latin typeface="Arial" panose="020B0604020202020204" pitchFamily="34" charset="0"/>
                          <a:cs typeface="Arial" panose="020B0604020202020204" pitchFamily="34" charset="0"/>
                        </a:rPr>
                        <a:t>Mr. X </a:t>
                      </a:r>
                      <a:r>
                        <a:rPr lang="en-ZA" sz="1400" dirty="0" err="1">
                          <a:latin typeface="Arial" panose="020B0604020202020204" pitchFamily="34" charset="0"/>
                          <a:cs typeface="Arial" panose="020B0604020202020204" pitchFamily="34" charset="0"/>
                        </a:rPr>
                        <a:t>Tshongolo</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Senior Manager: Eastern</a:t>
                      </a:r>
                      <a:r>
                        <a:rPr lang="en-ZA" sz="1400" baseline="0" dirty="0">
                          <a:latin typeface="Arial" panose="020B0604020202020204" pitchFamily="34" charset="0"/>
                          <a:cs typeface="Arial" panose="020B0604020202020204" pitchFamily="34" charset="0"/>
                        </a:rPr>
                        <a:t> Cape</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Male</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Permanent </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20338">
                <a:tc>
                  <a:txBody>
                    <a:bodyPr/>
                    <a:lstStyle/>
                    <a:p>
                      <a:pPr algn="just"/>
                      <a:r>
                        <a:rPr lang="en-ZA" sz="1400" dirty="0">
                          <a:latin typeface="Arial" panose="020B0604020202020204" pitchFamily="34" charset="0"/>
                          <a:cs typeface="Arial" panose="020B0604020202020204" pitchFamily="34" charset="0"/>
                        </a:rPr>
                        <a:t>Mr.</a:t>
                      </a:r>
                      <a:r>
                        <a:rPr lang="en-ZA" sz="1400" baseline="0" dirty="0">
                          <a:latin typeface="Arial" panose="020B0604020202020204" pitchFamily="34" charset="0"/>
                          <a:cs typeface="Arial" panose="020B0604020202020204" pitchFamily="34" charset="0"/>
                        </a:rPr>
                        <a:t> JD </a:t>
                      </a:r>
                      <a:r>
                        <a:rPr lang="en-ZA" sz="1400" baseline="0" dirty="0" err="1">
                          <a:latin typeface="Arial" panose="020B0604020202020204" pitchFamily="34" charset="0"/>
                          <a:cs typeface="Arial" panose="020B0604020202020204" pitchFamily="34" charset="0"/>
                        </a:rPr>
                        <a:t>Simelane</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Senior Manager: KZN</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Male</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Permanent</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N/A</a:t>
                      </a:r>
                      <a:endParaRPr lang="en-ZA" sz="1400" b="0" dirty="0">
                        <a:latin typeface="Arial" panose="020B0604020202020204" pitchFamily="34" charset="0"/>
                        <a:cs typeface="Arial" panose="020B0604020202020204" pitchFamily="34" charset="0"/>
                      </a:endParaRPr>
                    </a:p>
                  </a:txBody>
                  <a:tcPr marL="91441" marR="91441"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92196" name="Picture 2">
            <a:extLst>
              <a:ext uri="{FF2B5EF4-FFF2-40B4-BE49-F238E27FC236}">
                <a16:creationId xmlns:a16="http://schemas.microsoft.com/office/drawing/2014/main" id="{2E9DA9A4-B8DE-4F09-8799-B93E275A10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7150"/>
            <a:ext cx="2252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7" name="Slide Number Placeholder 1">
            <a:extLst>
              <a:ext uri="{FF2B5EF4-FFF2-40B4-BE49-F238E27FC236}">
                <a16:creationId xmlns:a16="http://schemas.microsoft.com/office/drawing/2014/main" id="{5188A28E-4734-49BF-9C51-BB8B074641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DBE594D-4AFA-45D4-B9DB-7F38EE042AA6}" type="slidenum">
              <a:rPr lang="en-US" altLang="en-US" sz="1200" smtClean="0">
                <a:solidFill>
                  <a:srgbClr val="898989"/>
                </a:solidFill>
                <a:latin typeface="Arial" panose="020B0604020202020204" pitchFamily="34" charset="0"/>
              </a:rPr>
              <a:pPr>
                <a:spcBef>
                  <a:spcPct val="0"/>
                </a:spcBef>
                <a:buFontTx/>
                <a:buNone/>
              </a:pPr>
              <a:t>86</a:t>
            </a:fld>
            <a:endParaRPr lang="en-US" altLang="en-US" sz="1200">
              <a:solidFill>
                <a:srgbClr val="898989"/>
              </a:solidFill>
              <a:latin typeface="Arial" panose="020B0604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61ED8AEA-20D8-476A-871A-5A7A68F2B560}"/>
              </a:ext>
            </a:extLst>
          </p:cNvPr>
          <p:cNvSpPr>
            <a:spLocks noGrp="1"/>
          </p:cNvSpPr>
          <p:nvPr>
            <p:ph type="title"/>
          </p:nvPr>
        </p:nvSpPr>
        <p:spPr>
          <a:xfrm>
            <a:off x="395288" y="320675"/>
            <a:ext cx="5184775" cy="768350"/>
          </a:xfrm>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Composition of Staff</a:t>
            </a:r>
          </a:p>
        </p:txBody>
      </p:sp>
      <p:pic>
        <p:nvPicPr>
          <p:cNvPr id="93187" name="Picture 5">
            <a:extLst>
              <a:ext uri="{FF2B5EF4-FFF2-40B4-BE49-F238E27FC236}">
                <a16:creationId xmlns:a16="http://schemas.microsoft.com/office/drawing/2014/main" id="{9C2EE5ED-0832-4060-96DB-AC2F775045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5">
            <a:extLst>
              <a:ext uri="{FF2B5EF4-FFF2-40B4-BE49-F238E27FC236}">
                <a16:creationId xmlns:a16="http://schemas.microsoft.com/office/drawing/2014/main" id="{899A0FCF-A1DB-431B-8E06-0C9B2ADF29D4}"/>
              </a:ext>
            </a:extLst>
          </p:cNvPr>
          <p:cNvGraphicFramePr>
            <a:graphicFrameLocks noGrp="1"/>
          </p:cNvGraphicFramePr>
          <p:nvPr>
            <p:ph idx="1"/>
          </p:nvPr>
        </p:nvGraphicFramePr>
        <p:xfrm>
          <a:off x="128588" y="1557338"/>
          <a:ext cx="8785224" cy="3240087"/>
        </p:xfrm>
        <a:graphic>
          <a:graphicData uri="http://schemas.openxmlformats.org/drawingml/2006/table">
            <a:tbl>
              <a:tblPr firstRow="1" bandRow="1">
                <a:tableStyleId>{912C8C85-51F0-491E-9774-3900AFEF0FD7}</a:tableStyleId>
              </a:tblPr>
              <a:tblGrid>
                <a:gridCol w="1851124">
                  <a:extLst>
                    <a:ext uri="{9D8B030D-6E8A-4147-A177-3AD203B41FA5}">
                      <a16:colId xmlns:a16="http://schemas.microsoft.com/office/drawing/2014/main" val="20000"/>
                    </a:ext>
                  </a:extLst>
                </a:gridCol>
                <a:gridCol w="1082825">
                  <a:extLst>
                    <a:ext uri="{9D8B030D-6E8A-4147-A177-3AD203B41FA5}">
                      <a16:colId xmlns:a16="http://schemas.microsoft.com/office/drawing/2014/main" val="20001"/>
                    </a:ext>
                  </a:extLst>
                </a:gridCol>
                <a:gridCol w="1377645">
                  <a:extLst>
                    <a:ext uri="{9D8B030D-6E8A-4147-A177-3AD203B41FA5}">
                      <a16:colId xmlns:a16="http://schemas.microsoft.com/office/drawing/2014/main" val="20002"/>
                    </a:ext>
                  </a:extLst>
                </a:gridCol>
                <a:gridCol w="1001922">
                  <a:extLst>
                    <a:ext uri="{9D8B030D-6E8A-4147-A177-3AD203B41FA5}">
                      <a16:colId xmlns:a16="http://schemas.microsoft.com/office/drawing/2014/main" val="20003"/>
                    </a:ext>
                  </a:extLst>
                </a:gridCol>
                <a:gridCol w="1157236">
                  <a:extLst>
                    <a:ext uri="{9D8B030D-6E8A-4147-A177-3AD203B41FA5}">
                      <a16:colId xmlns:a16="http://schemas.microsoft.com/office/drawing/2014/main" val="20004"/>
                    </a:ext>
                  </a:extLst>
                </a:gridCol>
                <a:gridCol w="1157236">
                  <a:extLst>
                    <a:ext uri="{9D8B030D-6E8A-4147-A177-3AD203B41FA5}">
                      <a16:colId xmlns:a16="http://schemas.microsoft.com/office/drawing/2014/main" val="20005"/>
                    </a:ext>
                  </a:extLst>
                </a:gridCol>
                <a:gridCol w="1157236">
                  <a:extLst>
                    <a:ext uri="{9D8B030D-6E8A-4147-A177-3AD203B41FA5}">
                      <a16:colId xmlns:a16="http://schemas.microsoft.com/office/drawing/2014/main" val="20006"/>
                    </a:ext>
                  </a:extLst>
                </a:gridCol>
              </a:tblGrid>
              <a:tr h="1037259">
                <a:tc rowSpan="2">
                  <a:txBody>
                    <a:bodyPr/>
                    <a:lstStyle/>
                    <a:p>
                      <a:pPr algn="ctr"/>
                      <a:r>
                        <a:rPr lang="en-US" sz="1400" dirty="0">
                          <a:solidFill>
                            <a:schemeClr val="tx1"/>
                          </a:solidFill>
                          <a:latin typeface="Arial" panose="020B0604020202020204" pitchFamily="34" charset="0"/>
                          <a:cs typeface="Arial" panose="020B0604020202020204" pitchFamily="34" charset="0"/>
                        </a:rPr>
                        <a:t>TOTAL</a:t>
                      </a:r>
                      <a:r>
                        <a:rPr lang="en-US" sz="1400" baseline="0" dirty="0">
                          <a:solidFill>
                            <a:schemeClr val="tx1"/>
                          </a:solidFill>
                          <a:latin typeface="Arial" panose="020B0604020202020204" pitchFamily="34" charset="0"/>
                          <a:cs typeface="Arial" panose="020B0604020202020204" pitchFamily="34" charset="0"/>
                        </a:rPr>
                        <a:t> STAFF COMPLEMENT</a:t>
                      </a:r>
                      <a:endParaRPr lang="en-ZA" sz="1400" b="1" dirty="0">
                        <a:solidFill>
                          <a:schemeClr val="tx1"/>
                        </a:solidFill>
                        <a:latin typeface="Arial" panose="020B0604020202020204" pitchFamily="34" charset="0"/>
                        <a:cs typeface="Arial" panose="020B0604020202020204" pitchFamily="34" charset="0"/>
                      </a:endParaRPr>
                    </a:p>
                  </a:txBody>
                  <a:tcPr marL="91443" marR="91443"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ZA" sz="1400" dirty="0">
                          <a:solidFill>
                            <a:schemeClr val="tx1"/>
                          </a:solidFill>
                          <a:latin typeface="Arial" panose="020B0604020202020204" pitchFamily="34" charset="0"/>
                          <a:cs typeface="Arial" panose="020B0604020202020204" pitchFamily="34" charset="0"/>
                        </a:rPr>
                        <a:t>GENDER</a:t>
                      </a:r>
                      <a:endParaRPr lang="en-ZA" sz="1400" b="1" dirty="0">
                        <a:solidFill>
                          <a:schemeClr val="tx1"/>
                        </a:solidFill>
                        <a:latin typeface="Arial" panose="020B0604020202020204" pitchFamily="34" charset="0"/>
                        <a:cs typeface="Arial" panose="020B0604020202020204" pitchFamily="34" charset="0"/>
                      </a:endParaRPr>
                    </a:p>
                  </a:txBody>
                  <a:tcPr marL="91443" marR="9144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ZA" sz="1800" b="1" dirty="0">
                        <a:latin typeface="+mn-lt"/>
                        <a:cs typeface="Arial" pitchFamily="34" charset="0"/>
                      </a:endParaRPr>
                    </a:p>
                  </a:txBody>
                  <a:tcPr>
                    <a:solidFill>
                      <a:schemeClr val="accent6">
                        <a:lumMod val="50000"/>
                      </a:schemeClr>
                    </a:solidFill>
                  </a:tcPr>
                </a:tc>
                <a:tc gridSpan="4">
                  <a:txBody>
                    <a:bodyPr/>
                    <a:lstStyle/>
                    <a:p>
                      <a:pPr algn="ctr"/>
                      <a:r>
                        <a:rPr lang="en-ZA" sz="1400" dirty="0">
                          <a:solidFill>
                            <a:schemeClr val="tx1"/>
                          </a:solidFill>
                          <a:latin typeface="Arial" panose="020B0604020202020204" pitchFamily="34" charset="0"/>
                          <a:cs typeface="Arial" panose="020B0604020202020204" pitchFamily="34" charset="0"/>
                        </a:rPr>
                        <a:t>RACE</a:t>
                      </a:r>
                    </a:p>
                    <a:p>
                      <a:pPr algn="ctr"/>
                      <a:endParaRPr lang="en-ZA" sz="1400" dirty="0">
                        <a:solidFill>
                          <a:schemeClr val="tx1"/>
                        </a:solidFill>
                        <a:latin typeface="Arial" panose="020B0604020202020204" pitchFamily="34" charset="0"/>
                        <a:cs typeface="Arial" panose="020B0604020202020204" pitchFamily="34" charset="0"/>
                      </a:endParaRPr>
                    </a:p>
                  </a:txBody>
                  <a:tcPr marL="91443" marR="9144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ZA" sz="1800" dirty="0">
                        <a:latin typeface="+mn-lt"/>
                        <a:cs typeface="Arial" panose="020B0604020202020204" pitchFamily="34" charset="0"/>
                      </a:endParaRPr>
                    </a:p>
                  </a:txBody>
                  <a:tcPr>
                    <a:solidFill>
                      <a:schemeClr val="accent6">
                        <a:lumMod val="50000"/>
                      </a:schemeClr>
                    </a:solidFill>
                  </a:tcPr>
                </a:tc>
                <a:tc hMerge="1">
                  <a:txBody>
                    <a:bodyPr/>
                    <a:lstStyle/>
                    <a:p>
                      <a:pPr algn="ctr"/>
                      <a:endParaRPr lang="en-ZA" sz="1800" dirty="0">
                        <a:latin typeface="+mn-lt"/>
                        <a:cs typeface="Arial" panose="020B0604020202020204" pitchFamily="34" charset="0"/>
                      </a:endParaRPr>
                    </a:p>
                  </a:txBody>
                  <a:tcPr>
                    <a:solidFill>
                      <a:schemeClr val="accent6">
                        <a:lumMod val="50000"/>
                      </a:schemeClr>
                    </a:solidFill>
                  </a:tcPr>
                </a:tc>
                <a:tc hMerge="1">
                  <a:txBody>
                    <a:bodyPr/>
                    <a:lstStyle/>
                    <a:p>
                      <a:pPr algn="ctr"/>
                      <a:endParaRPr lang="en-ZA" sz="1800" dirty="0">
                        <a:latin typeface="+mn-lt"/>
                        <a:cs typeface="Arial" panose="020B0604020202020204" pitchFamily="34" charset="0"/>
                      </a:endParaRPr>
                    </a:p>
                  </a:txBody>
                  <a:tcPr>
                    <a:solidFill>
                      <a:schemeClr val="accent6">
                        <a:lumMod val="50000"/>
                      </a:schemeClr>
                    </a:solidFill>
                  </a:tcPr>
                </a:tc>
                <a:extLst>
                  <a:ext uri="{0D108BD9-81ED-4DB2-BD59-A6C34878D82A}">
                    <a16:rowId xmlns:a16="http://schemas.microsoft.com/office/drawing/2014/main" val="10000"/>
                  </a:ext>
                </a:extLst>
              </a:tr>
              <a:tr h="1021019">
                <a:tc vMerge="1">
                  <a:txBody>
                    <a:bodyPr/>
                    <a:lstStyle/>
                    <a:p>
                      <a:pPr algn="r"/>
                      <a:endParaRPr lang="en-ZA" sz="1800" b="1" dirty="0">
                        <a:latin typeface="+mn-lt"/>
                        <a:cs typeface="Arial" pitchFamily="34" charset="0"/>
                      </a:endParaRPr>
                    </a:p>
                  </a:txBody>
                  <a:tcPr>
                    <a:solidFill>
                      <a:schemeClr val="bg2">
                        <a:lumMod val="90000"/>
                      </a:schemeClr>
                    </a:solidFill>
                  </a:tcPr>
                </a:tc>
                <a:tc>
                  <a:txBody>
                    <a:bodyPr/>
                    <a:lstStyle/>
                    <a:p>
                      <a:pPr algn="ctr"/>
                      <a:r>
                        <a:rPr lang="en-ZA" sz="1400" dirty="0">
                          <a:latin typeface="Arial" panose="020B0604020202020204" pitchFamily="34" charset="0"/>
                          <a:cs typeface="Arial" panose="020B0604020202020204" pitchFamily="34" charset="0"/>
                        </a:rPr>
                        <a:t>Male</a:t>
                      </a:r>
                    </a:p>
                  </a:txBody>
                  <a:tcPr marL="91443" marR="91443"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Female</a:t>
                      </a:r>
                      <a:endParaRPr lang="en-ZA" sz="1400" b="1" dirty="0">
                        <a:latin typeface="Arial" panose="020B0604020202020204" pitchFamily="34" charset="0"/>
                        <a:cs typeface="Arial" panose="020B0604020202020204" pitchFamily="34" charset="0"/>
                      </a:endParaRPr>
                    </a:p>
                  </a:txBody>
                  <a:tcPr marL="91443" marR="91443"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B</a:t>
                      </a:r>
                      <a:endParaRPr lang="en-ZA" sz="1400" b="1" dirty="0">
                        <a:latin typeface="Arial" panose="020B0604020202020204" pitchFamily="34" charset="0"/>
                        <a:cs typeface="Arial" panose="020B0604020202020204" pitchFamily="34" charset="0"/>
                      </a:endParaRPr>
                    </a:p>
                  </a:txBody>
                  <a:tcPr marL="91443" marR="91443"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C</a:t>
                      </a:r>
                      <a:endParaRPr lang="en-ZA" sz="1400" b="1" dirty="0">
                        <a:latin typeface="Arial" panose="020B0604020202020204" pitchFamily="34" charset="0"/>
                        <a:cs typeface="Arial" panose="020B0604020202020204" pitchFamily="34" charset="0"/>
                      </a:endParaRPr>
                    </a:p>
                  </a:txBody>
                  <a:tcPr marL="91443" marR="91443"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I</a:t>
                      </a:r>
                      <a:endParaRPr lang="en-ZA" sz="1400" b="1" dirty="0">
                        <a:latin typeface="Arial" panose="020B0604020202020204" pitchFamily="34" charset="0"/>
                        <a:cs typeface="Arial" panose="020B0604020202020204" pitchFamily="34" charset="0"/>
                      </a:endParaRPr>
                    </a:p>
                  </a:txBody>
                  <a:tcPr marL="91443" marR="91443"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W</a:t>
                      </a:r>
                      <a:endParaRPr lang="en-ZA" sz="1400" b="1" dirty="0">
                        <a:latin typeface="Arial" panose="020B0604020202020204" pitchFamily="34" charset="0"/>
                        <a:cs typeface="Arial" panose="020B0604020202020204" pitchFamily="34" charset="0"/>
                      </a:endParaRPr>
                    </a:p>
                  </a:txBody>
                  <a:tcPr marL="91443" marR="91443"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81809">
                <a:tc>
                  <a:txBody>
                    <a:bodyPr/>
                    <a:lstStyle/>
                    <a:p>
                      <a:r>
                        <a:rPr lang="en-ZA" sz="1400" dirty="0">
                          <a:latin typeface="Arial" panose="020B0604020202020204" pitchFamily="34" charset="0"/>
                          <a:cs typeface="Arial" panose="020B0604020202020204" pitchFamily="34" charset="0"/>
                        </a:rPr>
                        <a:t>66</a:t>
                      </a:r>
                      <a:endParaRPr lang="en-ZA" sz="1400" b="1" dirty="0">
                        <a:latin typeface="Arial" panose="020B0604020202020204" pitchFamily="34" charset="0"/>
                        <a:cs typeface="Arial" panose="020B0604020202020204" pitchFamily="34" charset="0"/>
                      </a:endParaRPr>
                    </a:p>
                  </a:txBody>
                  <a:tcPr marL="91443" marR="9144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21</a:t>
                      </a:r>
                      <a:endParaRPr lang="en-ZA" sz="1400" b="1" dirty="0">
                        <a:latin typeface="Arial" panose="020B0604020202020204" pitchFamily="34" charset="0"/>
                        <a:cs typeface="Arial" panose="020B0604020202020204" pitchFamily="34" charset="0"/>
                      </a:endParaRPr>
                    </a:p>
                  </a:txBody>
                  <a:tcPr marL="91443" marR="9144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45</a:t>
                      </a:r>
                      <a:endParaRPr lang="en-ZA" sz="1400" b="1" dirty="0">
                        <a:latin typeface="Arial" panose="020B0604020202020204" pitchFamily="34" charset="0"/>
                        <a:cs typeface="Arial" panose="020B0604020202020204" pitchFamily="34" charset="0"/>
                      </a:endParaRPr>
                    </a:p>
                  </a:txBody>
                  <a:tcPr marL="91443" marR="9144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400" dirty="0">
                          <a:latin typeface="Arial" panose="020B0604020202020204" pitchFamily="34" charset="0"/>
                          <a:cs typeface="Arial" panose="020B0604020202020204" pitchFamily="34" charset="0"/>
                        </a:rPr>
                        <a:t>65</a:t>
                      </a:r>
                      <a:endParaRPr lang="en-ZA" sz="1400" b="1" dirty="0">
                        <a:latin typeface="Arial" panose="020B0604020202020204" pitchFamily="34" charset="0"/>
                        <a:cs typeface="Arial" panose="020B0604020202020204" pitchFamily="34" charset="0"/>
                      </a:endParaRPr>
                    </a:p>
                  </a:txBody>
                  <a:tcPr marL="91443" marR="9144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400" dirty="0">
                          <a:latin typeface="Arial" panose="020B0604020202020204" pitchFamily="34" charset="0"/>
                          <a:cs typeface="Arial" panose="020B0604020202020204" pitchFamily="34" charset="0"/>
                        </a:rPr>
                        <a:t>0</a:t>
                      </a:r>
                      <a:endParaRPr lang="en-ZA" sz="1400" b="1" dirty="0">
                        <a:latin typeface="Arial" panose="020B0604020202020204" pitchFamily="34" charset="0"/>
                        <a:cs typeface="Arial" panose="020B0604020202020204" pitchFamily="34" charset="0"/>
                      </a:endParaRPr>
                    </a:p>
                  </a:txBody>
                  <a:tcPr marL="91443" marR="9144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400" dirty="0">
                          <a:latin typeface="Arial" panose="020B0604020202020204" pitchFamily="34" charset="0"/>
                          <a:cs typeface="Arial" panose="020B0604020202020204" pitchFamily="34" charset="0"/>
                        </a:rPr>
                        <a:t>0</a:t>
                      </a:r>
                      <a:endParaRPr lang="en-ZA" sz="1400" b="1" dirty="0">
                        <a:latin typeface="Arial" panose="020B0604020202020204" pitchFamily="34" charset="0"/>
                        <a:cs typeface="Arial" panose="020B0604020202020204" pitchFamily="34" charset="0"/>
                      </a:endParaRPr>
                    </a:p>
                  </a:txBody>
                  <a:tcPr marL="91443" marR="9144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400" dirty="0">
                          <a:latin typeface="Arial" panose="020B0604020202020204" pitchFamily="34" charset="0"/>
                          <a:cs typeface="Arial" panose="020B0604020202020204" pitchFamily="34" charset="0"/>
                        </a:rPr>
                        <a:t>1</a:t>
                      </a:r>
                      <a:endParaRPr lang="en-ZA" sz="1400" b="1" dirty="0">
                        <a:latin typeface="Arial" panose="020B0604020202020204" pitchFamily="34" charset="0"/>
                        <a:cs typeface="Arial" panose="020B0604020202020204" pitchFamily="34" charset="0"/>
                      </a:endParaRPr>
                    </a:p>
                  </a:txBody>
                  <a:tcPr marL="91443" marR="91443"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3217" name="Picture 2">
            <a:extLst>
              <a:ext uri="{FF2B5EF4-FFF2-40B4-BE49-F238E27FC236}">
                <a16:creationId xmlns:a16="http://schemas.microsoft.com/office/drawing/2014/main" id="{9DC3ADF9-3F07-4A08-8561-CCEB2BD8B0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2563" y="260350"/>
            <a:ext cx="22526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18" name="Slide Number Placeholder 1">
            <a:extLst>
              <a:ext uri="{FF2B5EF4-FFF2-40B4-BE49-F238E27FC236}">
                <a16:creationId xmlns:a16="http://schemas.microsoft.com/office/drawing/2014/main" id="{D109BB7F-F2D0-40D2-BB16-D4ACF19F13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E4B2558-3966-42C7-9058-C6F16175B434}" type="slidenum">
              <a:rPr lang="en-US" altLang="en-US" sz="1200" smtClean="0">
                <a:solidFill>
                  <a:srgbClr val="898989"/>
                </a:solidFill>
                <a:latin typeface="Arial" panose="020B0604020202020204" pitchFamily="34" charset="0"/>
              </a:rPr>
              <a:pPr>
                <a:spcBef>
                  <a:spcPct val="0"/>
                </a:spcBef>
                <a:buFontTx/>
                <a:buNone/>
              </a:pPr>
              <a:t>87</a:t>
            </a:fld>
            <a:endParaRPr lang="en-US" altLang="en-US" sz="1200">
              <a:solidFill>
                <a:srgbClr val="898989"/>
              </a:solidFill>
              <a:latin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a:extLst>
              <a:ext uri="{FF2B5EF4-FFF2-40B4-BE49-F238E27FC236}">
                <a16:creationId xmlns:a16="http://schemas.microsoft.com/office/drawing/2014/main" id="{C085F333-4E52-4F63-9C07-7B4774043E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1">
            <a:extLst>
              <a:ext uri="{FF2B5EF4-FFF2-40B4-BE49-F238E27FC236}">
                <a16:creationId xmlns:a16="http://schemas.microsoft.com/office/drawing/2014/main" id="{184ED7F3-EA5B-41CC-9C26-9021D1873D18}"/>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sp>
        <p:nvSpPr>
          <p:cNvPr id="10" name="Rectangle 1">
            <a:extLst>
              <a:ext uri="{FF2B5EF4-FFF2-40B4-BE49-F238E27FC236}">
                <a16:creationId xmlns:a16="http://schemas.microsoft.com/office/drawing/2014/main" id="{8E69F85B-A87E-457D-B8CA-2E60991749AB}"/>
              </a:ext>
            </a:extLst>
          </p:cNvPr>
          <p:cNvSpPr>
            <a:spLocks noGrp="1" noChangeArrowheads="1"/>
          </p:cNvSpPr>
          <p:nvPr>
            <p:ph type="title"/>
          </p:nvPr>
        </p:nvSpPr>
        <p:spPr>
          <a:xfrm>
            <a:off x="971550" y="2852738"/>
            <a:ext cx="7772400" cy="1200150"/>
          </a:xfrm>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defRPr/>
            </a:pPr>
            <a:r>
              <a:rPr lang="en-US" altLang="en-US" sz="3600" dirty="0">
                <a:solidFill>
                  <a:srgbClr val="FBAB18"/>
                </a:solidFill>
                <a:latin typeface="Arial" pitchFamily="34" charset="0"/>
              </a:rPr>
              <a:t>PROGRAMME RECOURSE CONSIDERATIONS</a:t>
            </a:r>
            <a:endParaRPr lang="en-ZA" altLang="en-US" sz="3600" dirty="0">
              <a:solidFill>
                <a:srgbClr val="FBAB18"/>
              </a:solidFill>
              <a:latin typeface="Arial" pitchFamily="34" charset="0"/>
            </a:endParaRPr>
          </a:p>
        </p:txBody>
      </p:sp>
      <p:pic>
        <p:nvPicPr>
          <p:cNvPr id="94213" name="Picture 2">
            <a:extLst>
              <a:ext uri="{FF2B5EF4-FFF2-40B4-BE49-F238E27FC236}">
                <a16:creationId xmlns:a16="http://schemas.microsoft.com/office/drawing/2014/main" id="{7E4FB237-0682-4C68-9D88-72CFF4327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Slide Number Placeholder 1">
            <a:extLst>
              <a:ext uri="{FF2B5EF4-FFF2-40B4-BE49-F238E27FC236}">
                <a16:creationId xmlns:a16="http://schemas.microsoft.com/office/drawing/2014/main" id="{E01EA41C-5FCA-452A-91E6-F05E6CCF77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C8E3348-3EC2-4184-9A11-477A6C5DE407}" type="slidenum">
              <a:rPr lang="en-US" altLang="en-US" sz="1200" smtClean="0">
                <a:solidFill>
                  <a:srgbClr val="898989"/>
                </a:solidFill>
                <a:latin typeface="Arial" panose="020B0604020202020204" pitchFamily="34" charset="0"/>
              </a:rPr>
              <a:pPr>
                <a:spcBef>
                  <a:spcPct val="0"/>
                </a:spcBef>
                <a:buFontTx/>
                <a:buNone/>
              </a:pPr>
              <a:t>88</a:t>
            </a:fld>
            <a:endParaRPr lang="en-US" altLang="en-US" sz="1200">
              <a:solidFill>
                <a:srgbClr val="898989"/>
              </a:solidFill>
              <a:latin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FEFFD55-485D-4258-AB04-51B9AF0065C6}"/>
              </a:ext>
            </a:extLst>
          </p:cNvPr>
          <p:cNvSpPr>
            <a:spLocks noGrp="1"/>
          </p:cNvSpPr>
          <p:nvPr>
            <p:ph type="title"/>
          </p:nvPr>
        </p:nvSpPr>
        <p:spPr>
          <a:xfrm>
            <a:off x="255588" y="265113"/>
            <a:ext cx="6188075" cy="558800"/>
          </a:xfrm>
        </p:spPr>
        <p:txBody>
          <a:bodyPr/>
          <a:lstStyle/>
          <a:p>
            <a:pPr lvl="1" algn="l">
              <a:defRPr/>
            </a:pP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r>
              <a:rPr lang="en-US" sz="3000" b="1" kern="1200" dirty="0">
                <a:solidFill>
                  <a:srgbClr val="FBAB18"/>
                </a:solidFill>
                <a:latin typeface="Arial" panose="020B0604020202020204" pitchFamily="34" charset="0"/>
                <a:ea typeface="ＭＳ Ｐゴシック" pitchFamily="34" charset="-128"/>
                <a:cs typeface="Arial" panose="020B0604020202020204" pitchFamily="34" charset="0"/>
              </a:rPr>
              <a:t>Audited Outcome &amp; Revised Estimates</a:t>
            </a:r>
            <a:br>
              <a:rPr lang="en-ZA" sz="3000" dirty="0">
                <a:latin typeface="Arial" panose="020B0604020202020204" pitchFamily="34" charset="0"/>
                <a:cs typeface="Arial" panose="020B0604020202020204" pitchFamily="34" charset="0"/>
              </a:rPr>
            </a:br>
            <a:endParaRPr lang="en-US" altLang="en-US" sz="3000" b="1" dirty="0">
              <a:solidFill>
                <a:srgbClr val="FBAB18"/>
              </a:solidFill>
              <a:latin typeface="Arial" panose="020B0604020202020204" pitchFamily="34" charset="0"/>
              <a:ea typeface="ＭＳ Ｐゴシック" pitchFamily="34" charset="-128"/>
              <a:cs typeface="Arial" panose="020B0604020202020204" pitchFamily="34" charset="0"/>
            </a:endParaRPr>
          </a:p>
        </p:txBody>
      </p:sp>
      <p:pic>
        <p:nvPicPr>
          <p:cNvPr id="95235" name="Picture 5">
            <a:extLst>
              <a:ext uri="{FF2B5EF4-FFF2-40B4-BE49-F238E27FC236}">
                <a16:creationId xmlns:a16="http://schemas.microsoft.com/office/drawing/2014/main" id="{97632A99-C54F-44EF-9158-B7FF99AF25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1">
            <a:extLst>
              <a:ext uri="{FF2B5EF4-FFF2-40B4-BE49-F238E27FC236}">
                <a16:creationId xmlns:a16="http://schemas.microsoft.com/office/drawing/2014/main" id="{B365761B-B90E-49BA-8DBC-AB0469C682F6}"/>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pic>
        <p:nvPicPr>
          <p:cNvPr id="95237" name="Picture 2">
            <a:extLst>
              <a:ext uri="{FF2B5EF4-FFF2-40B4-BE49-F238E27FC236}">
                <a16:creationId xmlns:a16="http://schemas.microsoft.com/office/drawing/2014/main" id="{2F843450-3213-4C32-85C2-16EFC688C1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Slide Number Placeholder 1">
            <a:extLst>
              <a:ext uri="{FF2B5EF4-FFF2-40B4-BE49-F238E27FC236}">
                <a16:creationId xmlns:a16="http://schemas.microsoft.com/office/drawing/2014/main" id="{8515072F-1A69-4E45-BF9B-6263F0071E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7E807B0-3787-4D76-B040-416202601FE2}" type="slidenum">
              <a:rPr lang="en-US" altLang="en-US" sz="1200" smtClean="0">
                <a:solidFill>
                  <a:srgbClr val="898989"/>
                </a:solidFill>
                <a:latin typeface="Arial" panose="020B0604020202020204" pitchFamily="34" charset="0"/>
              </a:rPr>
              <a:pPr>
                <a:spcBef>
                  <a:spcPct val="0"/>
                </a:spcBef>
                <a:buFontTx/>
                <a:buNone/>
              </a:pPr>
              <a:t>89</a:t>
            </a:fld>
            <a:endParaRPr lang="en-US" altLang="en-US" sz="1200">
              <a:solidFill>
                <a:srgbClr val="898989"/>
              </a:solidFill>
              <a:latin typeface="Arial" panose="020B0604020202020204" pitchFamily="34" charset="0"/>
            </a:endParaRPr>
          </a:p>
        </p:txBody>
      </p:sp>
      <p:pic>
        <p:nvPicPr>
          <p:cNvPr id="95239" name="Picture 9">
            <a:extLst>
              <a:ext uri="{FF2B5EF4-FFF2-40B4-BE49-F238E27FC236}">
                <a16:creationId xmlns:a16="http://schemas.microsoft.com/office/drawing/2014/main" id="{0BD7D85C-7D90-4867-A9B9-7BBC61A8F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292225"/>
            <a:ext cx="8334375"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4F5E17D-7E3F-45E8-A159-BED8D802E5BE}"/>
              </a:ext>
            </a:extLst>
          </p:cNvPr>
          <p:cNvSpPr>
            <a:spLocks noGrp="1"/>
          </p:cNvSpPr>
          <p:nvPr>
            <p:ph type="title"/>
          </p:nvPr>
        </p:nvSpPr>
        <p:spPr/>
        <p:txBody>
          <a:bodyPr/>
          <a:lstStyle/>
          <a:p>
            <a:pPr algn="l"/>
            <a:r>
              <a:rPr lang="en-US" altLang="en-US" sz="3000" b="1">
                <a:solidFill>
                  <a:srgbClr val="FBAB18"/>
                </a:solidFill>
                <a:latin typeface="Arial" panose="020B0604020202020204" pitchFamily="34" charset="0"/>
                <a:ea typeface="ＭＳ Ｐゴシック" panose="020B0600070205080204" pitchFamily="34" charset="-128"/>
              </a:rPr>
              <a:t>Chairperson Overview</a:t>
            </a:r>
          </a:p>
        </p:txBody>
      </p:sp>
      <p:sp>
        <p:nvSpPr>
          <p:cNvPr id="6147" name="Content Placeholder 1">
            <a:extLst>
              <a:ext uri="{FF2B5EF4-FFF2-40B4-BE49-F238E27FC236}">
                <a16:creationId xmlns:a16="http://schemas.microsoft.com/office/drawing/2014/main" id="{174F8B7B-BD36-469D-A5FA-47F21F7D5837}"/>
              </a:ext>
            </a:extLst>
          </p:cNvPr>
          <p:cNvSpPr>
            <a:spLocks noGrp="1"/>
          </p:cNvSpPr>
          <p:nvPr>
            <p:ph idx="1"/>
          </p:nvPr>
        </p:nvSpPr>
        <p:spPr>
          <a:xfrm>
            <a:off x="323850" y="1270000"/>
            <a:ext cx="8516938" cy="4662488"/>
          </a:xfrm>
        </p:spPr>
        <p:txBody>
          <a:bodyPr/>
          <a:lstStyle/>
          <a:p>
            <a:pPr algn="just">
              <a:buFont typeface="Wingdings" panose="05000000000000000000" pitchFamily="2" charset="2"/>
              <a:buChar char="q"/>
              <a:defRPr/>
            </a:pPr>
            <a:r>
              <a:rPr lang="en-US" altLang="en-US" sz="1800" dirty="0">
                <a:latin typeface="Arial" panose="020B0604020202020204" pitchFamily="34" charset="0"/>
                <a:ea typeface="ＭＳ Ｐゴシック" pitchFamily="34" charset="-128"/>
                <a:cs typeface="Arial" panose="020B0604020202020204" pitchFamily="34" charset="0"/>
              </a:rPr>
              <a:t>We are deeply indebted to the PanSALB staff, PanSALB structures, our executive authority and various oversight structures of the parliament, for your much-appreciated inputs in the overhauling of this significant constitutional institution. </a:t>
            </a:r>
          </a:p>
          <a:p>
            <a:pPr algn="just">
              <a:buFont typeface="Wingdings" panose="05000000000000000000" pitchFamily="2" charset="2"/>
              <a:buChar char="q"/>
              <a:defRPr/>
            </a:pPr>
            <a:endParaRPr lang="en-US" altLang="en-US" sz="1800" dirty="0">
              <a:latin typeface="Arial" panose="020B0604020202020204" pitchFamily="34" charset="0"/>
              <a:ea typeface="ＭＳ Ｐゴシック" pitchFamily="34" charset="-128"/>
              <a:cs typeface="Arial" panose="020B0604020202020204" pitchFamily="34" charset="0"/>
            </a:endParaRPr>
          </a:p>
          <a:p>
            <a:pPr algn="just">
              <a:buFont typeface="Wingdings" panose="05000000000000000000" pitchFamily="2" charset="2"/>
              <a:buChar char="q"/>
              <a:defRPr/>
            </a:pPr>
            <a:r>
              <a:rPr lang="en-US" altLang="en-US" sz="1800" dirty="0">
                <a:latin typeface="Arial" panose="020B0604020202020204" pitchFamily="34" charset="0"/>
                <a:ea typeface="ＭＳ Ｐゴシック" pitchFamily="34" charset="-128"/>
                <a:cs typeface="Arial" panose="020B0604020202020204" pitchFamily="34" charset="0"/>
              </a:rPr>
              <a:t> Together we will!</a:t>
            </a:r>
          </a:p>
          <a:p>
            <a:pPr marL="0" indent="0" algn="just">
              <a:buFont typeface="Arial" panose="020B0604020202020204" pitchFamily="34" charset="0"/>
              <a:buNone/>
              <a:defRPr/>
            </a:pPr>
            <a:endParaRPr lang="en-US" altLang="en-US" sz="1800" dirty="0">
              <a:latin typeface="Arial" panose="020B0604020202020204" pitchFamily="34" charset="0"/>
              <a:ea typeface="ＭＳ Ｐゴシック" pitchFamily="34" charset="-128"/>
              <a:cs typeface="Arial" panose="020B0604020202020204" pitchFamily="34" charset="0"/>
            </a:endParaRPr>
          </a:p>
        </p:txBody>
      </p:sp>
      <p:pic>
        <p:nvPicPr>
          <p:cNvPr id="12292" name="Picture 5">
            <a:extLst>
              <a:ext uri="{FF2B5EF4-FFF2-40B4-BE49-F238E27FC236}">
                <a16:creationId xmlns:a16="http://schemas.microsoft.com/office/drawing/2014/main" id="{290A28AE-7914-45C8-9F36-AE96755FF4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a:extLst>
              <a:ext uri="{FF2B5EF4-FFF2-40B4-BE49-F238E27FC236}">
                <a16:creationId xmlns:a16="http://schemas.microsoft.com/office/drawing/2014/main" id="{5B839475-C937-48EE-A65B-6B8B89B503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Slide Number Placeholder 1">
            <a:extLst>
              <a:ext uri="{FF2B5EF4-FFF2-40B4-BE49-F238E27FC236}">
                <a16:creationId xmlns:a16="http://schemas.microsoft.com/office/drawing/2014/main" id="{F1A3E42F-98DB-443F-83FD-B59EA723B9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DC37DA7-4F27-45CC-B0AD-DB3DC3E560C2}" type="slidenum">
              <a:rPr lang="en-US" altLang="en-US" sz="1200" smtClean="0">
                <a:solidFill>
                  <a:srgbClr val="898989"/>
                </a:solidFill>
                <a:latin typeface="Arial" panose="020B0604020202020204" pitchFamily="34" charset="0"/>
              </a:rPr>
              <a:pPr>
                <a:spcBef>
                  <a:spcPct val="0"/>
                </a:spcBef>
                <a:buFontTx/>
                <a:buNone/>
              </a:pPr>
              <a:t>9</a:t>
            </a:fld>
            <a:endParaRPr lang="en-US" altLang="en-US" sz="1200">
              <a:solidFill>
                <a:srgbClr val="898989"/>
              </a:solidFill>
              <a:latin typeface="Arial" panose="020B060402020202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1730EE92-FD3A-4F71-B882-6693BCFB7328}"/>
              </a:ext>
            </a:extLst>
          </p:cNvPr>
          <p:cNvSpPr>
            <a:spLocks noGrp="1"/>
          </p:cNvSpPr>
          <p:nvPr>
            <p:ph type="title"/>
          </p:nvPr>
        </p:nvSpPr>
        <p:spPr>
          <a:xfrm>
            <a:off x="395288" y="573088"/>
            <a:ext cx="6048375" cy="515937"/>
          </a:xfrm>
        </p:spPr>
        <p:txBody>
          <a:bodyPr/>
          <a:lstStyle/>
          <a:p>
            <a:pPr marL="123825" algn="l">
              <a:spcBef>
                <a:spcPts val="875"/>
              </a:spcBef>
            </a:pPr>
            <a:r>
              <a:rPr lang="en-US" altLang="en-US" sz="3000" b="1" dirty="0">
                <a:solidFill>
                  <a:srgbClr val="FBAB18"/>
                </a:solidFill>
                <a:latin typeface="Arial" panose="020B0604020202020204" pitchFamily="34" charset="0"/>
                <a:ea typeface="ＭＳ Ｐゴシック" panose="020B0600070205080204" pitchFamily="34" charset="-128"/>
                <a:cs typeface="Arial" panose="020B0604020202020204" pitchFamily="34" charset="0"/>
              </a:rPr>
              <a:t>Medium-Term Estimate</a:t>
            </a:r>
            <a:br>
              <a:rPr lang="en-ZA" altLang="en-US" sz="3200" dirty="0">
                <a:latin typeface="Arial" panose="020B0604020202020204" pitchFamily="34" charset="0"/>
                <a:ea typeface="ＭＳ Ｐゴシック" panose="020B0600070205080204" pitchFamily="34" charset="-128"/>
                <a:cs typeface="Arial" panose="020B0604020202020204" pitchFamily="34" charset="0"/>
              </a:rPr>
            </a:br>
            <a:endParaRPr lang="en-US" altLang="en-US" sz="3200" b="1" dirty="0">
              <a:solidFill>
                <a:srgbClr val="FBAB18"/>
              </a:solidFill>
              <a:latin typeface="Arial" panose="020B0604020202020204" pitchFamily="34" charset="0"/>
              <a:ea typeface="ＭＳ Ｐゴシック" panose="020B0600070205080204" pitchFamily="34" charset="-128"/>
            </a:endParaRPr>
          </a:p>
        </p:txBody>
      </p:sp>
      <p:pic>
        <p:nvPicPr>
          <p:cNvPr id="96259" name="Picture 5">
            <a:extLst>
              <a:ext uri="{FF2B5EF4-FFF2-40B4-BE49-F238E27FC236}">
                <a16:creationId xmlns:a16="http://schemas.microsoft.com/office/drawing/2014/main" id="{72EE48BD-A07D-4F3D-BF0A-C9B7FE0B55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1">
            <a:extLst>
              <a:ext uri="{FF2B5EF4-FFF2-40B4-BE49-F238E27FC236}">
                <a16:creationId xmlns:a16="http://schemas.microsoft.com/office/drawing/2014/main" id="{6581CD65-2E9B-4D4F-9DC9-439B3B3E2346}"/>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pSp>
        <p:nvGrpSpPr>
          <p:cNvPr id="96261" name="Group 22">
            <a:extLst>
              <a:ext uri="{FF2B5EF4-FFF2-40B4-BE49-F238E27FC236}">
                <a16:creationId xmlns:a16="http://schemas.microsoft.com/office/drawing/2014/main" id="{F30D3E3B-1C69-4662-88BD-98F2E9193F4E}"/>
              </a:ext>
            </a:extLst>
          </p:cNvPr>
          <p:cNvGrpSpPr>
            <a:grpSpLocks/>
          </p:cNvGrpSpPr>
          <p:nvPr/>
        </p:nvGrpSpPr>
        <p:grpSpPr bwMode="auto">
          <a:xfrm>
            <a:off x="457200" y="2232025"/>
            <a:ext cx="22225" cy="6350"/>
            <a:chOff x="0" y="0"/>
            <a:chExt cx="36" cy="10"/>
          </a:xfrm>
        </p:grpSpPr>
        <p:sp>
          <p:nvSpPr>
            <p:cNvPr id="96271" name="Rectangle 23">
              <a:extLst>
                <a:ext uri="{FF2B5EF4-FFF2-40B4-BE49-F238E27FC236}">
                  <a16:creationId xmlns:a16="http://schemas.microsoft.com/office/drawing/2014/main" id="{88B8ECB5-C257-4C21-9992-4B1F12195F20}"/>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6262" name="Group 20">
            <a:extLst>
              <a:ext uri="{FF2B5EF4-FFF2-40B4-BE49-F238E27FC236}">
                <a16:creationId xmlns:a16="http://schemas.microsoft.com/office/drawing/2014/main" id="{20FC3043-2FBD-415C-BAA5-928031CAC87E}"/>
              </a:ext>
            </a:extLst>
          </p:cNvPr>
          <p:cNvGrpSpPr>
            <a:grpSpLocks/>
          </p:cNvGrpSpPr>
          <p:nvPr/>
        </p:nvGrpSpPr>
        <p:grpSpPr bwMode="auto">
          <a:xfrm>
            <a:off x="457200" y="2232025"/>
            <a:ext cx="22225" cy="6350"/>
            <a:chOff x="0" y="0"/>
            <a:chExt cx="35" cy="10"/>
          </a:xfrm>
        </p:grpSpPr>
        <p:sp>
          <p:nvSpPr>
            <p:cNvPr id="96270" name="Rectangle 21">
              <a:extLst>
                <a:ext uri="{FF2B5EF4-FFF2-40B4-BE49-F238E27FC236}">
                  <a16:creationId xmlns:a16="http://schemas.microsoft.com/office/drawing/2014/main" id="{8D5EE7B3-DD61-4577-A1F4-D108258E7379}"/>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6263" name="Group 18">
            <a:extLst>
              <a:ext uri="{FF2B5EF4-FFF2-40B4-BE49-F238E27FC236}">
                <a16:creationId xmlns:a16="http://schemas.microsoft.com/office/drawing/2014/main" id="{2C6EE21B-D9AA-4ABC-B4B5-4D26022189F6}"/>
              </a:ext>
            </a:extLst>
          </p:cNvPr>
          <p:cNvGrpSpPr>
            <a:grpSpLocks/>
          </p:cNvGrpSpPr>
          <p:nvPr/>
        </p:nvGrpSpPr>
        <p:grpSpPr bwMode="auto">
          <a:xfrm>
            <a:off x="457200" y="2232025"/>
            <a:ext cx="22225" cy="6350"/>
            <a:chOff x="0" y="0"/>
            <a:chExt cx="35" cy="10"/>
          </a:xfrm>
        </p:grpSpPr>
        <p:sp>
          <p:nvSpPr>
            <p:cNvPr id="96269" name="Rectangle 19">
              <a:extLst>
                <a:ext uri="{FF2B5EF4-FFF2-40B4-BE49-F238E27FC236}">
                  <a16:creationId xmlns:a16="http://schemas.microsoft.com/office/drawing/2014/main" id="{BF6808FD-860E-4936-AC83-1AE0234EDB89}"/>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6264" name="Group 16">
            <a:extLst>
              <a:ext uri="{FF2B5EF4-FFF2-40B4-BE49-F238E27FC236}">
                <a16:creationId xmlns:a16="http://schemas.microsoft.com/office/drawing/2014/main" id="{CD544A0C-702E-4032-A414-00091AA3D318}"/>
              </a:ext>
            </a:extLst>
          </p:cNvPr>
          <p:cNvGrpSpPr>
            <a:grpSpLocks/>
          </p:cNvGrpSpPr>
          <p:nvPr/>
        </p:nvGrpSpPr>
        <p:grpSpPr bwMode="auto">
          <a:xfrm>
            <a:off x="457200" y="2232025"/>
            <a:ext cx="22225" cy="6350"/>
            <a:chOff x="0" y="0"/>
            <a:chExt cx="36" cy="10"/>
          </a:xfrm>
        </p:grpSpPr>
        <p:sp>
          <p:nvSpPr>
            <p:cNvPr id="96268" name="Rectangle 17">
              <a:extLst>
                <a:ext uri="{FF2B5EF4-FFF2-40B4-BE49-F238E27FC236}">
                  <a16:creationId xmlns:a16="http://schemas.microsoft.com/office/drawing/2014/main" id="{1C315C91-9055-4C79-A0A0-E333ABF0DBE1}"/>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pic>
        <p:nvPicPr>
          <p:cNvPr id="96265" name="Picture 2">
            <a:extLst>
              <a:ext uri="{FF2B5EF4-FFF2-40B4-BE49-F238E27FC236}">
                <a16:creationId xmlns:a16="http://schemas.microsoft.com/office/drawing/2014/main" id="{5F2B0AD1-EA91-4F07-90C5-730B1672B3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6" name="Slide Number Placeholder 1">
            <a:extLst>
              <a:ext uri="{FF2B5EF4-FFF2-40B4-BE49-F238E27FC236}">
                <a16:creationId xmlns:a16="http://schemas.microsoft.com/office/drawing/2014/main" id="{3469734B-CB6C-4F25-BFBE-804712E89F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AD8F4A4-B695-487E-B31D-9BEBC14F43AF}" type="slidenum">
              <a:rPr lang="en-US" altLang="en-US" sz="1200" smtClean="0">
                <a:solidFill>
                  <a:srgbClr val="898989"/>
                </a:solidFill>
                <a:latin typeface="Arial" panose="020B0604020202020204" pitchFamily="34" charset="0"/>
              </a:rPr>
              <a:pPr>
                <a:spcBef>
                  <a:spcPct val="0"/>
                </a:spcBef>
                <a:buFontTx/>
                <a:buNone/>
              </a:pPr>
              <a:t>90</a:t>
            </a:fld>
            <a:endParaRPr lang="en-US" altLang="en-US" sz="1200">
              <a:solidFill>
                <a:srgbClr val="898989"/>
              </a:solidFill>
              <a:latin typeface="Arial" panose="020B0604020202020204" pitchFamily="34" charset="0"/>
            </a:endParaRPr>
          </a:p>
        </p:txBody>
      </p:sp>
      <p:pic>
        <p:nvPicPr>
          <p:cNvPr id="5" name="Picture 4">
            <a:extLst>
              <a:ext uri="{FF2B5EF4-FFF2-40B4-BE49-F238E27FC236}">
                <a16:creationId xmlns:a16="http://schemas.microsoft.com/office/drawing/2014/main" id="{14F92519-9A6A-4E44-B2DA-D809C696E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01" y="1269707"/>
            <a:ext cx="8179465" cy="4627856"/>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33CB830E-EEE1-4A17-8BEF-659A00F20930}"/>
              </a:ext>
            </a:extLst>
          </p:cNvPr>
          <p:cNvSpPr>
            <a:spLocks noGrp="1"/>
          </p:cNvSpPr>
          <p:nvPr>
            <p:ph type="title"/>
          </p:nvPr>
        </p:nvSpPr>
        <p:spPr>
          <a:xfrm>
            <a:off x="107950" y="573088"/>
            <a:ext cx="6119813" cy="515937"/>
          </a:xfrm>
        </p:spPr>
        <p:txBody>
          <a:bodyPr/>
          <a:lstStyle/>
          <a:p>
            <a:pPr algn="l"/>
            <a:br>
              <a:rPr lang="en-US" altLang="en-US" sz="3200" b="1">
                <a:solidFill>
                  <a:srgbClr val="FBAB18"/>
                </a:solidFill>
                <a:latin typeface="Arial" panose="020B0604020202020204" pitchFamily="34" charset="0"/>
                <a:ea typeface="ＭＳ Ｐゴシック" panose="020B0600070205080204" pitchFamily="34" charset="-128"/>
              </a:rPr>
            </a:br>
            <a:r>
              <a:rPr lang="en-US" altLang="en-US" sz="3000" b="1">
                <a:solidFill>
                  <a:srgbClr val="FBAB18"/>
                </a:solidFill>
                <a:latin typeface="Arial" panose="020B0604020202020204" pitchFamily="34" charset="0"/>
                <a:ea typeface="ＭＳ Ｐゴシック" panose="020B0600070205080204" pitchFamily="34" charset="-128"/>
              </a:rPr>
              <a:t>Relating Expenditure Trends to the Strategic Outcomes</a:t>
            </a:r>
            <a:br>
              <a:rPr lang="en-ZA" altLang="en-US" sz="3200" b="1">
                <a:solidFill>
                  <a:srgbClr val="FBAB18"/>
                </a:solidFill>
                <a:latin typeface="Arial" panose="020B0604020202020204" pitchFamily="34" charset="0"/>
                <a:ea typeface="ＭＳ Ｐゴシック" panose="020B0600070205080204" pitchFamily="34" charset="-128"/>
              </a:rPr>
            </a:br>
            <a:r>
              <a:rPr lang="en-US" altLang="en-US" sz="3200" b="1">
                <a:solidFill>
                  <a:srgbClr val="FBAB18"/>
                </a:solidFill>
                <a:latin typeface="Arial" panose="020B0604020202020204" pitchFamily="34" charset="0"/>
                <a:ea typeface="ＭＳ Ｐゴシック" panose="020B0600070205080204" pitchFamily="34" charset="-128"/>
              </a:rPr>
              <a:t> </a:t>
            </a:r>
            <a:br>
              <a:rPr lang="en-ZA" altLang="en-US" sz="3200" b="1">
                <a:solidFill>
                  <a:srgbClr val="FBAB18"/>
                </a:solidFill>
                <a:latin typeface="Arial" panose="020B0604020202020204" pitchFamily="34" charset="0"/>
                <a:ea typeface="ＭＳ Ｐゴシック" panose="020B0600070205080204" pitchFamily="34" charset="-128"/>
              </a:rPr>
            </a:br>
            <a:endParaRPr lang="en-US" altLang="en-US" sz="3200" b="1">
              <a:solidFill>
                <a:srgbClr val="FBAB18"/>
              </a:solidFill>
              <a:latin typeface="Arial" panose="020B0604020202020204" pitchFamily="34" charset="0"/>
              <a:ea typeface="ＭＳ Ｐゴシック" panose="020B0600070205080204" pitchFamily="34" charset="-128"/>
            </a:endParaRPr>
          </a:p>
        </p:txBody>
      </p:sp>
      <p:pic>
        <p:nvPicPr>
          <p:cNvPr id="97283" name="Picture 5">
            <a:extLst>
              <a:ext uri="{FF2B5EF4-FFF2-40B4-BE49-F238E27FC236}">
                <a16:creationId xmlns:a16="http://schemas.microsoft.com/office/drawing/2014/main" id="{BB0F2436-1490-499C-AF79-AE4A699561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1">
            <a:extLst>
              <a:ext uri="{FF2B5EF4-FFF2-40B4-BE49-F238E27FC236}">
                <a16:creationId xmlns:a16="http://schemas.microsoft.com/office/drawing/2014/main" id="{2009199B-2E21-4415-910D-50ACFB6B3CA9}"/>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pSp>
        <p:nvGrpSpPr>
          <p:cNvPr id="97285" name="Group 22">
            <a:extLst>
              <a:ext uri="{FF2B5EF4-FFF2-40B4-BE49-F238E27FC236}">
                <a16:creationId xmlns:a16="http://schemas.microsoft.com/office/drawing/2014/main" id="{C6265079-1553-496F-9FAF-3F210162EA5B}"/>
              </a:ext>
            </a:extLst>
          </p:cNvPr>
          <p:cNvGrpSpPr>
            <a:grpSpLocks/>
          </p:cNvGrpSpPr>
          <p:nvPr/>
        </p:nvGrpSpPr>
        <p:grpSpPr bwMode="auto">
          <a:xfrm>
            <a:off x="457200" y="2232025"/>
            <a:ext cx="22225" cy="6350"/>
            <a:chOff x="0" y="0"/>
            <a:chExt cx="36" cy="10"/>
          </a:xfrm>
        </p:grpSpPr>
        <p:sp>
          <p:nvSpPr>
            <p:cNvPr id="97296" name="Rectangle 23">
              <a:extLst>
                <a:ext uri="{FF2B5EF4-FFF2-40B4-BE49-F238E27FC236}">
                  <a16:creationId xmlns:a16="http://schemas.microsoft.com/office/drawing/2014/main" id="{5D95E039-3453-42A0-8D41-E81B034FBBC0}"/>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7286" name="Group 20">
            <a:extLst>
              <a:ext uri="{FF2B5EF4-FFF2-40B4-BE49-F238E27FC236}">
                <a16:creationId xmlns:a16="http://schemas.microsoft.com/office/drawing/2014/main" id="{083E2BA4-30EB-4698-8DEA-3212BC07FAC9}"/>
              </a:ext>
            </a:extLst>
          </p:cNvPr>
          <p:cNvGrpSpPr>
            <a:grpSpLocks/>
          </p:cNvGrpSpPr>
          <p:nvPr/>
        </p:nvGrpSpPr>
        <p:grpSpPr bwMode="auto">
          <a:xfrm>
            <a:off x="457200" y="2232025"/>
            <a:ext cx="22225" cy="6350"/>
            <a:chOff x="0" y="0"/>
            <a:chExt cx="35" cy="10"/>
          </a:xfrm>
        </p:grpSpPr>
        <p:sp>
          <p:nvSpPr>
            <p:cNvPr id="97295" name="Rectangle 21">
              <a:extLst>
                <a:ext uri="{FF2B5EF4-FFF2-40B4-BE49-F238E27FC236}">
                  <a16:creationId xmlns:a16="http://schemas.microsoft.com/office/drawing/2014/main" id="{38D51C93-FD23-446F-85A0-AA02200F3339}"/>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7287" name="Group 18">
            <a:extLst>
              <a:ext uri="{FF2B5EF4-FFF2-40B4-BE49-F238E27FC236}">
                <a16:creationId xmlns:a16="http://schemas.microsoft.com/office/drawing/2014/main" id="{3390D4AE-50C6-450A-935E-096E18E38CAB}"/>
              </a:ext>
            </a:extLst>
          </p:cNvPr>
          <p:cNvGrpSpPr>
            <a:grpSpLocks/>
          </p:cNvGrpSpPr>
          <p:nvPr/>
        </p:nvGrpSpPr>
        <p:grpSpPr bwMode="auto">
          <a:xfrm>
            <a:off x="457200" y="2232025"/>
            <a:ext cx="22225" cy="6350"/>
            <a:chOff x="0" y="0"/>
            <a:chExt cx="35" cy="10"/>
          </a:xfrm>
        </p:grpSpPr>
        <p:sp>
          <p:nvSpPr>
            <p:cNvPr id="97294" name="Rectangle 19">
              <a:extLst>
                <a:ext uri="{FF2B5EF4-FFF2-40B4-BE49-F238E27FC236}">
                  <a16:creationId xmlns:a16="http://schemas.microsoft.com/office/drawing/2014/main" id="{6B954B05-1394-4F6D-B8DB-E7257EA17C28}"/>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7288" name="Group 16">
            <a:extLst>
              <a:ext uri="{FF2B5EF4-FFF2-40B4-BE49-F238E27FC236}">
                <a16:creationId xmlns:a16="http://schemas.microsoft.com/office/drawing/2014/main" id="{DEE94291-96AB-4496-BAE3-7774B5959B71}"/>
              </a:ext>
            </a:extLst>
          </p:cNvPr>
          <p:cNvGrpSpPr>
            <a:grpSpLocks/>
          </p:cNvGrpSpPr>
          <p:nvPr/>
        </p:nvGrpSpPr>
        <p:grpSpPr bwMode="auto">
          <a:xfrm>
            <a:off x="457200" y="2232025"/>
            <a:ext cx="22225" cy="6350"/>
            <a:chOff x="0" y="0"/>
            <a:chExt cx="36" cy="10"/>
          </a:xfrm>
        </p:grpSpPr>
        <p:sp>
          <p:nvSpPr>
            <p:cNvPr id="97293" name="Rectangle 17">
              <a:extLst>
                <a:ext uri="{FF2B5EF4-FFF2-40B4-BE49-F238E27FC236}">
                  <a16:creationId xmlns:a16="http://schemas.microsoft.com/office/drawing/2014/main" id="{E5676A34-36E9-4B91-8D53-6BEC0CEE39A8}"/>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pic>
        <p:nvPicPr>
          <p:cNvPr id="97289" name="Picture 2">
            <a:extLst>
              <a:ext uri="{FF2B5EF4-FFF2-40B4-BE49-F238E27FC236}">
                <a16:creationId xmlns:a16="http://schemas.microsoft.com/office/drawing/2014/main" id="{78406D74-1F68-4E1C-A7E0-4F847B300A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0" name="Slide Number Placeholder 1">
            <a:extLst>
              <a:ext uri="{FF2B5EF4-FFF2-40B4-BE49-F238E27FC236}">
                <a16:creationId xmlns:a16="http://schemas.microsoft.com/office/drawing/2014/main" id="{E2DA98C9-F982-49F0-8A64-4F739C999B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EDA809D-A9DD-4879-9EAC-14AE9077843E}" type="slidenum">
              <a:rPr lang="en-US" altLang="en-US" sz="1200" smtClean="0">
                <a:solidFill>
                  <a:srgbClr val="898989"/>
                </a:solidFill>
                <a:latin typeface="Arial" panose="020B0604020202020204" pitchFamily="34" charset="0"/>
              </a:rPr>
              <a:pPr>
                <a:spcBef>
                  <a:spcPct val="0"/>
                </a:spcBef>
                <a:buFontTx/>
                <a:buNone/>
              </a:pPr>
              <a:t>91</a:t>
            </a:fld>
            <a:endParaRPr lang="en-US" altLang="en-US" sz="1200">
              <a:solidFill>
                <a:srgbClr val="898989"/>
              </a:solidFill>
              <a:latin typeface="Arial" panose="020B0604020202020204" pitchFamily="34" charset="0"/>
            </a:endParaRPr>
          </a:p>
        </p:txBody>
      </p:sp>
      <p:graphicFrame>
        <p:nvGraphicFramePr>
          <p:cNvPr id="16" name="Chart 15">
            <a:extLst>
              <a:ext uri="{FF2B5EF4-FFF2-40B4-BE49-F238E27FC236}">
                <a16:creationId xmlns:a16="http://schemas.microsoft.com/office/drawing/2014/main" id="{42FA8911-426C-4BC3-83BD-C08A0CABCFD0}"/>
              </a:ext>
            </a:extLst>
          </p:cNvPr>
          <p:cNvGraphicFramePr>
            <a:graphicFrameLocks/>
          </p:cNvGraphicFramePr>
          <p:nvPr/>
        </p:nvGraphicFramePr>
        <p:xfrm>
          <a:off x="251520" y="1556792"/>
          <a:ext cx="4032448" cy="3960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E25DB2DC-1518-40F1-8B7D-78F7544DCE47}"/>
              </a:ext>
            </a:extLst>
          </p:cNvPr>
          <p:cNvGraphicFramePr>
            <a:graphicFrameLocks/>
          </p:cNvGraphicFramePr>
          <p:nvPr/>
        </p:nvGraphicFramePr>
        <p:xfrm>
          <a:off x="4364748" y="1412776"/>
          <a:ext cx="4536504" cy="388843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022C638E-44BC-4A52-9960-5F3DFF1392D6}"/>
              </a:ext>
            </a:extLst>
          </p:cNvPr>
          <p:cNvSpPr>
            <a:spLocks noGrp="1"/>
          </p:cNvSpPr>
          <p:nvPr>
            <p:ph type="title"/>
          </p:nvPr>
        </p:nvSpPr>
        <p:spPr>
          <a:xfrm>
            <a:off x="107950" y="573088"/>
            <a:ext cx="6119813" cy="515937"/>
          </a:xfrm>
        </p:spPr>
        <p:txBody>
          <a:bodyPr/>
          <a:lstStyle/>
          <a:p>
            <a:pPr algn="l"/>
            <a:br>
              <a:rPr lang="en-US" altLang="en-US" sz="3200" b="1">
                <a:solidFill>
                  <a:srgbClr val="FBAB18"/>
                </a:solidFill>
                <a:latin typeface="Arial" panose="020B0604020202020204" pitchFamily="34" charset="0"/>
                <a:ea typeface="ＭＳ Ｐゴシック" panose="020B0600070205080204" pitchFamily="34" charset="-128"/>
              </a:rPr>
            </a:br>
            <a:br>
              <a:rPr lang="en-US" altLang="en-US" sz="3200" b="1">
                <a:solidFill>
                  <a:srgbClr val="FBAB18"/>
                </a:solidFill>
                <a:latin typeface="Arial" panose="020B0604020202020204" pitchFamily="34" charset="0"/>
                <a:ea typeface="ＭＳ Ｐゴシック" panose="020B0600070205080204" pitchFamily="34" charset="-128"/>
              </a:rPr>
            </a:br>
            <a:r>
              <a:rPr lang="en-US" altLang="en-US" sz="3000" b="1">
                <a:solidFill>
                  <a:srgbClr val="FBAB18"/>
                </a:solidFill>
                <a:latin typeface="Arial" panose="020B0604020202020204" pitchFamily="34" charset="0"/>
                <a:ea typeface="ＭＳ Ｐゴシック" panose="020B0600070205080204" pitchFamily="34" charset="-128"/>
              </a:rPr>
              <a:t>Relating Expenditure Trends to the Strategic Outcomes cont. </a:t>
            </a:r>
            <a:br>
              <a:rPr lang="en-ZA" altLang="en-US" sz="3000" b="1">
                <a:solidFill>
                  <a:srgbClr val="FBAB18"/>
                </a:solidFill>
                <a:latin typeface="Arial" panose="020B0604020202020204" pitchFamily="34" charset="0"/>
                <a:ea typeface="ＭＳ Ｐゴシック" panose="020B0600070205080204" pitchFamily="34" charset="-128"/>
              </a:rPr>
            </a:br>
            <a:r>
              <a:rPr lang="en-US" altLang="en-US" sz="3200" b="1">
                <a:solidFill>
                  <a:srgbClr val="FBAB18"/>
                </a:solidFill>
                <a:latin typeface="Arial" panose="020B0604020202020204" pitchFamily="34" charset="0"/>
                <a:ea typeface="ＭＳ Ｐゴシック" panose="020B0600070205080204" pitchFamily="34" charset="-128"/>
              </a:rPr>
              <a:t> </a:t>
            </a:r>
            <a:br>
              <a:rPr lang="en-ZA" altLang="en-US" sz="3200" b="1">
                <a:solidFill>
                  <a:srgbClr val="FBAB18"/>
                </a:solidFill>
                <a:latin typeface="Arial" panose="020B0604020202020204" pitchFamily="34" charset="0"/>
                <a:ea typeface="ＭＳ Ｐゴシック" panose="020B0600070205080204" pitchFamily="34" charset="-128"/>
              </a:rPr>
            </a:br>
            <a:endParaRPr lang="en-US" altLang="en-US" sz="3200" b="1">
              <a:solidFill>
                <a:srgbClr val="FBAB18"/>
              </a:solidFill>
              <a:latin typeface="Arial" panose="020B0604020202020204" pitchFamily="34" charset="0"/>
              <a:ea typeface="ＭＳ Ｐゴシック" panose="020B0600070205080204" pitchFamily="34" charset="-128"/>
            </a:endParaRPr>
          </a:p>
        </p:txBody>
      </p:sp>
      <p:pic>
        <p:nvPicPr>
          <p:cNvPr id="98307" name="Picture 5">
            <a:extLst>
              <a:ext uri="{FF2B5EF4-FFF2-40B4-BE49-F238E27FC236}">
                <a16:creationId xmlns:a16="http://schemas.microsoft.com/office/drawing/2014/main" id="{CDA24A4C-7D62-434D-B9D8-AB36682C3C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1">
            <a:extLst>
              <a:ext uri="{FF2B5EF4-FFF2-40B4-BE49-F238E27FC236}">
                <a16:creationId xmlns:a16="http://schemas.microsoft.com/office/drawing/2014/main" id="{0AF167D9-BB42-4590-B5E2-BE9771E4D125}"/>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pSp>
        <p:nvGrpSpPr>
          <p:cNvPr id="98309" name="Group 22">
            <a:extLst>
              <a:ext uri="{FF2B5EF4-FFF2-40B4-BE49-F238E27FC236}">
                <a16:creationId xmlns:a16="http://schemas.microsoft.com/office/drawing/2014/main" id="{8CD0F75E-F55B-427C-8FD9-27CEE4B68F34}"/>
              </a:ext>
            </a:extLst>
          </p:cNvPr>
          <p:cNvGrpSpPr>
            <a:grpSpLocks/>
          </p:cNvGrpSpPr>
          <p:nvPr/>
        </p:nvGrpSpPr>
        <p:grpSpPr bwMode="auto">
          <a:xfrm>
            <a:off x="457200" y="2232025"/>
            <a:ext cx="22225" cy="6350"/>
            <a:chOff x="0" y="0"/>
            <a:chExt cx="36" cy="10"/>
          </a:xfrm>
        </p:grpSpPr>
        <p:sp>
          <p:nvSpPr>
            <p:cNvPr id="98319" name="Rectangle 23">
              <a:extLst>
                <a:ext uri="{FF2B5EF4-FFF2-40B4-BE49-F238E27FC236}">
                  <a16:creationId xmlns:a16="http://schemas.microsoft.com/office/drawing/2014/main" id="{3DAE5075-5F1B-4EE8-A828-B1088D73B595}"/>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8310" name="Group 20">
            <a:extLst>
              <a:ext uri="{FF2B5EF4-FFF2-40B4-BE49-F238E27FC236}">
                <a16:creationId xmlns:a16="http://schemas.microsoft.com/office/drawing/2014/main" id="{553CC2CB-56AB-45DD-9B4E-BB1A59026943}"/>
              </a:ext>
            </a:extLst>
          </p:cNvPr>
          <p:cNvGrpSpPr>
            <a:grpSpLocks/>
          </p:cNvGrpSpPr>
          <p:nvPr/>
        </p:nvGrpSpPr>
        <p:grpSpPr bwMode="auto">
          <a:xfrm>
            <a:off x="457200" y="2232025"/>
            <a:ext cx="22225" cy="6350"/>
            <a:chOff x="0" y="0"/>
            <a:chExt cx="35" cy="10"/>
          </a:xfrm>
        </p:grpSpPr>
        <p:sp>
          <p:nvSpPr>
            <p:cNvPr id="98318" name="Rectangle 21">
              <a:extLst>
                <a:ext uri="{FF2B5EF4-FFF2-40B4-BE49-F238E27FC236}">
                  <a16:creationId xmlns:a16="http://schemas.microsoft.com/office/drawing/2014/main" id="{723E74F8-1785-4A1C-B279-B3B6E2603BEF}"/>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8311" name="Group 18">
            <a:extLst>
              <a:ext uri="{FF2B5EF4-FFF2-40B4-BE49-F238E27FC236}">
                <a16:creationId xmlns:a16="http://schemas.microsoft.com/office/drawing/2014/main" id="{0A3B6559-2B0E-4FF9-B50A-C90F1AD48884}"/>
              </a:ext>
            </a:extLst>
          </p:cNvPr>
          <p:cNvGrpSpPr>
            <a:grpSpLocks/>
          </p:cNvGrpSpPr>
          <p:nvPr/>
        </p:nvGrpSpPr>
        <p:grpSpPr bwMode="auto">
          <a:xfrm>
            <a:off x="457200" y="2232025"/>
            <a:ext cx="22225" cy="6350"/>
            <a:chOff x="0" y="0"/>
            <a:chExt cx="35" cy="10"/>
          </a:xfrm>
        </p:grpSpPr>
        <p:sp>
          <p:nvSpPr>
            <p:cNvPr id="98317" name="Rectangle 19">
              <a:extLst>
                <a:ext uri="{FF2B5EF4-FFF2-40B4-BE49-F238E27FC236}">
                  <a16:creationId xmlns:a16="http://schemas.microsoft.com/office/drawing/2014/main" id="{0764B9E6-F456-4888-91D7-0F6A25C498DF}"/>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8312" name="Group 16">
            <a:extLst>
              <a:ext uri="{FF2B5EF4-FFF2-40B4-BE49-F238E27FC236}">
                <a16:creationId xmlns:a16="http://schemas.microsoft.com/office/drawing/2014/main" id="{20508285-B70E-49A7-B22A-5BC319924733}"/>
              </a:ext>
            </a:extLst>
          </p:cNvPr>
          <p:cNvGrpSpPr>
            <a:grpSpLocks/>
          </p:cNvGrpSpPr>
          <p:nvPr/>
        </p:nvGrpSpPr>
        <p:grpSpPr bwMode="auto">
          <a:xfrm>
            <a:off x="457200" y="2232025"/>
            <a:ext cx="22225" cy="6350"/>
            <a:chOff x="0" y="0"/>
            <a:chExt cx="36" cy="10"/>
          </a:xfrm>
        </p:grpSpPr>
        <p:sp>
          <p:nvSpPr>
            <p:cNvPr id="98316" name="Rectangle 17">
              <a:extLst>
                <a:ext uri="{FF2B5EF4-FFF2-40B4-BE49-F238E27FC236}">
                  <a16:creationId xmlns:a16="http://schemas.microsoft.com/office/drawing/2014/main" id="{F2FFD576-D699-4175-93B2-85FD6F5CAA49}"/>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pic>
        <p:nvPicPr>
          <p:cNvPr id="98313" name="Picture 2">
            <a:extLst>
              <a:ext uri="{FF2B5EF4-FFF2-40B4-BE49-F238E27FC236}">
                <a16:creationId xmlns:a16="http://schemas.microsoft.com/office/drawing/2014/main" id="{E0473C4C-030C-46EC-9749-E61C7384E2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Slide Number Placeholder 1">
            <a:extLst>
              <a:ext uri="{FF2B5EF4-FFF2-40B4-BE49-F238E27FC236}">
                <a16:creationId xmlns:a16="http://schemas.microsoft.com/office/drawing/2014/main" id="{FF6DE009-9482-451D-BE54-A3C91453F4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3D3861F-A6C5-4017-9841-F8DD555F1DE2}" type="slidenum">
              <a:rPr lang="en-US" altLang="en-US" sz="1200" smtClean="0">
                <a:solidFill>
                  <a:srgbClr val="898989"/>
                </a:solidFill>
                <a:latin typeface="Arial" panose="020B0604020202020204" pitchFamily="34" charset="0"/>
              </a:rPr>
              <a:pPr>
                <a:spcBef>
                  <a:spcPct val="0"/>
                </a:spcBef>
                <a:buFontTx/>
                <a:buNone/>
              </a:pPr>
              <a:t>92</a:t>
            </a:fld>
            <a:endParaRPr lang="en-US" altLang="en-US" sz="1200">
              <a:solidFill>
                <a:srgbClr val="898989"/>
              </a:solidFill>
              <a:latin typeface="Arial" panose="020B0604020202020204" pitchFamily="34" charset="0"/>
            </a:endParaRPr>
          </a:p>
        </p:txBody>
      </p:sp>
      <p:graphicFrame>
        <p:nvGraphicFramePr>
          <p:cNvPr id="18" name="Chart 17">
            <a:extLst>
              <a:ext uri="{FF2B5EF4-FFF2-40B4-BE49-F238E27FC236}">
                <a16:creationId xmlns:a16="http://schemas.microsoft.com/office/drawing/2014/main" id="{6BC42245-462D-42CA-A57C-7BC2B140AA84}"/>
              </a:ext>
            </a:extLst>
          </p:cNvPr>
          <p:cNvGraphicFramePr>
            <a:graphicFrameLocks/>
          </p:cNvGraphicFramePr>
          <p:nvPr/>
        </p:nvGraphicFramePr>
        <p:xfrm>
          <a:off x="611560" y="1628800"/>
          <a:ext cx="8361363" cy="432047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D0ED8FE4-CADC-4389-B164-4595504CD50B}"/>
              </a:ext>
            </a:extLst>
          </p:cNvPr>
          <p:cNvSpPr>
            <a:spLocks noGrp="1"/>
          </p:cNvSpPr>
          <p:nvPr>
            <p:ph type="title"/>
          </p:nvPr>
        </p:nvSpPr>
        <p:spPr>
          <a:xfrm>
            <a:off x="-558800" y="209550"/>
            <a:ext cx="7100888" cy="881063"/>
          </a:xfrm>
        </p:spPr>
        <p:txBody>
          <a:bodyPr/>
          <a:lstStyle/>
          <a:p>
            <a:pPr marL="712788" algn="l">
              <a:spcBef>
                <a:spcPts val="463"/>
              </a:spcBef>
            </a:pPr>
            <a:br>
              <a:rPr lang="en-US" altLang="en-US" sz="3200" b="1" dirty="0">
                <a:solidFill>
                  <a:srgbClr val="FBAB18"/>
                </a:solidFill>
                <a:latin typeface="Arial" panose="020B0604020202020204" pitchFamily="34" charset="0"/>
                <a:ea typeface="ＭＳ Ｐゴシック" panose="020B0600070205080204" pitchFamily="34" charset="-128"/>
              </a:rPr>
            </a:br>
            <a:r>
              <a:rPr lang="en-US" altLang="en-US" sz="3000" b="1" dirty="0">
                <a:solidFill>
                  <a:srgbClr val="FBAB18"/>
                </a:solidFill>
                <a:latin typeface="Arial" panose="020B0604020202020204" pitchFamily="34" charset="0"/>
                <a:ea typeface="ＭＳ Ｐゴシック" panose="020B0600070205080204" pitchFamily="34" charset="-128"/>
              </a:rPr>
              <a:t>Reconciling Performance Targets with the Budget and the MTEF for Programme 1: Administration</a:t>
            </a:r>
            <a:br>
              <a:rPr lang="en-ZA" altLang="en-US" sz="3200" b="1" dirty="0">
                <a:solidFill>
                  <a:srgbClr val="FBAB18"/>
                </a:solidFill>
                <a:latin typeface="Arial" panose="020B0604020202020204" pitchFamily="34" charset="0"/>
                <a:ea typeface="ＭＳ Ｐゴシック" panose="020B0600070205080204" pitchFamily="34" charset="-128"/>
              </a:rPr>
            </a:br>
            <a:endParaRPr lang="en-US" altLang="en-US" sz="3200" b="1" dirty="0">
              <a:solidFill>
                <a:srgbClr val="FBAB18"/>
              </a:solidFill>
              <a:latin typeface="Arial" panose="020B0604020202020204" pitchFamily="34" charset="0"/>
              <a:ea typeface="ＭＳ Ｐゴシック" panose="020B0600070205080204" pitchFamily="34" charset="-128"/>
            </a:endParaRPr>
          </a:p>
        </p:txBody>
      </p:sp>
      <p:pic>
        <p:nvPicPr>
          <p:cNvPr id="99331" name="Picture 5">
            <a:extLst>
              <a:ext uri="{FF2B5EF4-FFF2-40B4-BE49-F238E27FC236}">
                <a16:creationId xmlns:a16="http://schemas.microsoft.com/office/drawing/2014/main" id="{9B231A46-8AEE-487C-8B52-AC5F68F2D4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1">
            <a:extLst>
              <a:ext uri="{FF2B5EF4-FFF2-40B4-BE49-F238E27FC236}">
                <a16:creationId xmlns:a16="http://schemas.microsoft.com/office/drawing/2014/main" id="{66E87DAC-B397-4808-BF79-526E49E84B42}"/>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pSp>
        <p:nvGrpSpPr>
          <p:cNvPr id="99333" name="Group 22">
            <a:extLst>
              <a:ext uri="{FF2B5EF4-FFF2-40B4-BE49-F238E27FC236}">
                <a16:creationId xmlns:a16="http://schemas.microsoft.com/office/drawing/2014/main" id="{5DD2502F-9A47-4553-8D12-C5DAD2309AAE}"/>
              </a:ext>
            </a:extLst>
          </p:cNvPr>
          <p:cNvGrpSpPr>
            <a:grpSpLocks/>
          </p:cNvGrpSpPr>
          <p:nvPr/>
        </p:nvGrpSpPr>
        <p:grpSpPr bwMode="auto">
          <a:xfrm>
            <a:off x="457200" y="2232025"/>
            <a:ext cx="22225" cy="6350"/>
            <a:chOff x="0" y="0"/>
            <a:chExt cx="36" cy="10"/>
          </a:xfrm>
        </p:grpSpPr>
        <p:sp>
          <p:nvSpPr>
            <p:cNvPr id="99343" name="Rectangle 23">
              <a:extLst>
                <a:ext uri="{FF2B5EF4-FFF2-40B4-BE49-F238E27FC236}">
                  <a16:creationId xmlns:a16="http://schemas.microsoft.com/office/drawing/2014/main" id="{62F93193-8A46-48EB-9E1D-551A6EB163F5}"/>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9334" name="Group 20">
            <a:extLst>
              <a:ext uri="{FF2B5EF4-FFF2-40B4-BE49-F238E27FC236}">
                <a16:creationId xmlns:a16="http://schemas.microsoft.com/office/drawing/2014/main" id="{19EE1727-44D3-45AC-85F9-5BFA359E12A4}"/>
              </a:ext>
            </a:extLst>
          </p:cNvPr>
          <p:cNvGrpSpPr>
            <a:grpSpLocks/>
          </p:cNvGrpSpPr>
          <p:nvPr/>
        </p:nvGrpSpPr>
        <p:grpSpPr bwMode="auto">
          <a:xfrm>
            <a:off x="457200" y="2232025"/>
            <a:ext cx="22225" cy="6350"/>
            <a:chOff x="0" y="0"/>
            <a:chExt cx="35" cy="10"/>
          </a:xfrm>
        </p:grpSpPr>
        <p:sp>
          <p:nvSpPr>
            <p:cNvPr id="99342" name="Rectangle 21">
              <a:extLst>
                <a:ext uri="{FF2B5EF4-FFF2-40B4-BE49-F238E27FC236}">
                  <a16:creationId xmlns:a16="http://schemas.microsoft.com/office/drawing/2014/main" id="{72399AF7-4721-4EC1-A6DA-505F642EEDF1}"/>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9335" name="Group 18">
            <a:extLst>
              <a:ext uri="{FF2B5EF4-FFF2-40B4-BE49-F238E27FC236}">
                <a16:creationId xmlns:a16="http://schemas.microsoft.com/office/drawing/2014/main" id="{6E6DE836-9737-4621-9FAE-50684503EF50}"/>
              </a:ext>
            </a:extLst>
          </p:cNvPr>
          <p:cNvGrpSpPr>
            <a:grpSpLocks/>
          </p:cNvGrpSpPr>
          <p:nvPr/>
        </p:nvGrpSpPr>
        <p:grpSpPr bwMode="auto">
          <a:xfrm>
            <a:off x="457200" y="2232025"/>
            <a:ext cx="22225" cy="6350"/>
            <a:chOff x="0" y="0"/>
            <a:chExt cx="35" cy="10"/>
          </a:xfrm>
        </p:grpSpPr>
        <p:sp>
          <p:nvSpPr>
            <p:cNvPr id="99341" name="Rectangle 19">
              <a:extLst>
                <a:ext uri="{FF2B5EF4-FFF2-40B4-BE49-F238E27FC236}">
                  <a16:creationId xmlns:a16="http://schemas.microsoft.com/office/drawing/2014/main" id="{450554A3-6A45-48DA-9E56-AB882CE0378D}"/>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99336" name="Group 16">
            <a:extLst>
              <a:ext uri="{FF2B5EF4-FFF2-40B4-BE49-F238E27FC236}">
                <a16:creationId xmlns:a16="http://schemas.microsoft.com/office/drawing/2014/main" id="{DBBC9E98-2A54-4E6B-B57B-9E8AF0846CBE}"/>
              </a:ext>
            </a:extLst>
          </p:cNvPr>
          <p:cNvGrpSpPr>
            <a:grpSpLocks/>
          </p:cNvGrpSpPr>
          <p:nvPr/>
        </p:nvGrpSpPr>
        <p:grpSpPr bwMode="auto">
          <a:xfrm>
            <a:off x="457200" y="2232025"/>
            <a:ext cx="22225" cy="6350"/>
            <a:chOff x="0" y="0"/>
            <a:chExt cx="36" cy="10"/>
          </a:xfrm>
        </p:grpSpPr>
        <p:sp>
          <p:nvSpPr>
            <p:cNvPr id="99340" name="Rectangle 17">
              <a:extLst>
                <a:ext uri="{FF2B5EF4-FFF2-40B4-BE49-F238E27FC236}">
                  <a16:creationId xmlns:a16="http://schemas.microsoft.com/office/drawing/2014/main" id="{B9E53EAB-BBEA-4A46-943F-317CD5AA8704}"/>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pic>
        <p:nvPicPr>
          <p:cNvPr id="99337" name="Picture 2">
            <a:extLst>
              <a:ext uri="{FF2B5EF4-FFF2-40B4-BE49-F238E27FC236}">
                <a16:creationId xmlns:a16="http://schemas.microsoft.com/office/drawing/2014/main" id="{9BAFBF5A-249C-4FD4-B7A6-15BE63C035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8" name="Slide Number Placeholder 1">
            <a:extLst>
              <a:ext uri="{FF2B5EF4-FFF2-40B4-BE49-F238E27FC236}">
                <a16:creationId xmlns:a16="http://schemas.microsoft.com/office/drawing/2014/main" id="{E2E5B5C4-3F37-47A2-8E67-153182E491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D816679-7A5A-4F87-9C30-8897DEDB9A14}" type="slidenum">
              <a:rPr lang="en-US" altLang="en-US" sz="1200" smtClean="0">
                <a:solidFill>
                  <a:srgbClr val="898989"/>
                </a:solidFill>
                <a:latin typeface="Arial" panose="020B0604020202020204" pitchFamily="34" charset="0"/>
              </a:rPr>
              <a:pPr>
                <a:spcBef>
                  <a:spcPct val="0"/>
                </a:spcBef>
                <a:buFontTx/>
                <a:buNone/>
              </a:pPr>
              <a:t>93</a:t>
            </a:fld>
            <a:endParaRPr lang="en-US" altLang="en-US" sz="1200">
              <a:solidFill>
                <a:srgbClr val="898989"/>
              </a:solidFill>
              <a:latin typeface="Arial" panose="020B0604020202020204" pitchFamily="34" charset="0"/>
            </a:endParaRPr>
          </a:p>
        </p:txBody>
      </p:sp>
      <p:graphicFrame>
        <p:nvGraphicFramePr>
          <p:cNvPr id="16" name="Chart 15">
            <a:extLst>
              <a:ext uri="{FF2B5EF4-FFF2-40B4-BE49-F238E27FC236}">
                <a16:creationId xmlns:a16="http://schemas.microsoft.com/office/drawing/2014/main" id="{3EE24F8F-BEA8-4A76-A462-439B32035622}"/>
              </a:ext>
            </a:extLst>
          </p:cNvPr>
          <p:cNvGraphicFramePr>
            <a:graphicFrameLocks/>
          </p:cNvGraphicFramePr>
          <p:nvPr>
            <p:extLst>
              <p:ext uri="{D42A27DB-BD31-4B8C-83A1-F6EECF244321}">
                <p14:modId xmlns:p14="http://schemas.microsoft.com/office/powerpoint/2010/main" val="1484143077"/>
              </p:ext>
            </p:extLst>
          </p:nvPr>
        </p:nvGraphicFramePr>
        <p:xfrm>
          <a:off x="251520" y="1423363"/>
          <a:ext cx="8892480" cy="460851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11114A0B-B475-42F8-A1BF-8CC8801A60F4}"/>
              </a:ext>
            </a:extLst>
          </p:cNvPr>
          <p:cNvSpPr>
            <a:spLocks noGrp="1"/>
          </p:cNvSpPr>
          <p:nvPr>
            <p:ph type="title"/>
          </p:nvPr>
        </p:nvSpPr>
        <p:spPr>
          <a:xfrm>
            <a:off x="0" y="423068"/>
            <a:ext cx="6444208" cy="982663"/>
          </a:xfrm>
        </p:spPr>
        <p:txBody>
          <a:bodyPr/>
          <a:lstStyle/>
          <a:p>
            <a:pPr marL="454025">
              <a:spcBef>
                <a:spcPts val="463"/>
              </a:spcBef>
            </a:pPr>
            <a:br>
              <a:rPr lang="en-US" altLang="en-US" sz="2800" b="1" dirty="0">
                <a:solidFill>
                  <a:srgbClr val="7E5E3A"/>
                </a:solidFill>
                <a:latin typeface="Arial" panose="020B0604020202020204" pitchFamily="34" charset="0"/>
                <a:ea typeface="ＭＳ Ｐゴシック" panose="020B0600070205080204" pitchFamily="34" charset="-128"/>
                <a:cs typeface="Arial" panose="020B0604020202020204" pitchFamily="34" charset="0"/>
              </a:rPr>
            </a:br>
            <a:r>
              <a:rPr lang="en-US" altLang="en-US" sz="3000" b="1" dirty="0">
                <a:solidFill>
                  <a:srgbClr val="FBAB18"/>
                </a:solidFill>
                <a:latin typeface="Arial" panose="020B0604020202020204" pitchFamily="34" charset="0"/>
                <a:ea typeface="ＭＳ Ｐゴシック" panose="020B0600070205080204" pitchFamily="34" charset="-128"/>
              </a:rPr>
              <a:t>Programme 1: Administration</a:t>
            </a:r>
            <a:br>
              <a:rPr lang="en-US" altLang="en-US" sz="3000" b="1" dirty="0">
                <a:solidFill>
                  <a:srgbClr val="FBAB18"/>
                </a:solidFill>
                <a:latin typeface="Arial" panose="020B0604020202020204" pitchFamily="34" charset="0"/>
                <a:ea typeface="ＭＳ Ｐゴシック" panose="020B0600070205080204" pitchFamily="34" charset="-128"/>
              </a:rPr>
            </a:br>
            <a:r>
              <a:rPr lang="en-US" altLang="en-US" sz="3000" b="1" dirty="0">
                <a:solidFill>
                  <a:srgbClr val="FBAB18"/>
                </a:solidFill>
                <a:latin typeface="Arial" panose="020B0604020202020204" pitchFamily="34" charset="0"/>
                <a:ea typeface="ＭＳ Ｐゴシック" panose="020B0600070205080204" pitchFamily="34" charset="-128"/>
              </a:rPr>
              <a:t>2020/21 Allocation </a:t>
            </a:r>
            <a:br>
              <a:rPr lang="en-US" altLang="en-US" sz="3000" b="1" dirty="0">
                <a:solidFill>
                  <a:srgbClr val="FBAB18"/>
                </a:solidFill>
                <a:latin typeface="Arial" panose="020B0604020202020204" pitchFamily="34" charset="0"/>
                <a:ea typeface="ＭＳ Ｐゴシック" panose="020B0600070205080204" pitchFamily="34" charset="-128"/>
              </a:rPr>
            </a:br>
            <a:r>
              <a:rPr lang="en-US" altLang="en-US" sz="3000" b="1" dirty="0">
                <a:solidFill>
                  <a:srgbClr val="FBAB18"/>
                </a:solidFill>
                <a:latin typeface="Arial" panose="020B0604020202020204" pitchFamily="34" charset="0"/>
                <a:ea typeface="ＭＳ Ｐゴシック" panose="020B0600070205080204" pitchFamily="34" charset="-128"/>
              </a:rPr>
              <a:t>R49,518,00</a:t>
            </a:r>
            <a:br>
              <a:rPr lang="en-US" altLang="en-US" sz="3000" b="1" dirty="0">
                <a:solidFill>
                  <a:srgbClr val="FBAB18"/>
                </a:solidFill>
                <a:latin typeface="Arial" panose="020B0604020202020204" pitchFamily="34" charset="0"/>
                <a:ea typeface="ＭＳ Ｐゴシック" panose="020B0600070205080204" pitchFamily="34" charset="-128"/>
              </a:rPr>
            </a:br>
            <a:br>
              <a:rPr lang="en-US" altLang="en-US" sz="2800" b="1" dirty="0">
                <a:solidFill>
                  <a:srgbClr val="7E5E3A"/>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2800" b="1" dirty="0">
              <a:solidFill>
                <a:srgbClr val="FBAB18"/>
              </a:solidFill>
              <a:latin typeface="Arial" panose="020B0604020202020204" pitchFamily="34" charset="0"/>
              <a:ea typeface="ＭＳ Ｐゴシック" panose="020B0600070205080204" pitchFamily="34" charset="-128"/>
            </a:endParaRPr>
          </a:p>
        </p:txBody>
      </p:sp>
      <p:pic>
        <p:nvPicPr>
          <p:cNvPr id="100355" name="Picture 5">
            <a:extLst>
              <a:ext uri="{FF2B5EF4-FFF2-40B4-BE49-F238E27FC236}">
                <a16:creationId xmlns:a16="http://schemas.microsoft.com/office/drawing/2014/main" id="{5C9CF973-3910-4715-8F2C-C12419E3D8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1">
            <a:extLst>
              <a:ext uri="{FF2B5EF4-FFF2-40B4-BE49-F238E27FC236}">
                <a16:creationId xmlns:a16="http://schemas.microsoft.com/office/drawing/2014/main" id="{826E0B6D-66EA-4B46-85E2-59C362C738BA}"/>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pSp>
        <p:nvGrpSpPr>
          <p:cNvPr id="100357" name="Group 22">
            <a:extLst>
              <a:ext uri="{FF2B5EF4-FFF2-40B4-BE49-F238E27FC236}">
                <a16:creationId xmlns:a16="http://schemas.microsoft.com/office/drawing/2014/main" id="{9EDE1A3E-B783-4120-BF33-BF1A204494DA}"/>
              </a:ext>
            </a:extLst>
          </p:cNvPr>
          <p:cNvGrpSpPr>
            <a:grpSpLocks/>
          </p:cNvGrpSpPr>
          <p:nvPr/>
        </p:nvGrpSpPr>
        <p:grpSpPr bwMode="auto">
          <a:xfrm>
            <a:off x="457200" y="2232025"/>
            <a:ext cx="22225" cy="6350"/>
            <a:chOff x="0" y="0"/>
            <a:chExt cx="36" cy="10"/>
          </a:xfrm>
        </p:grpSpPr>
        <p:sp>
          <p:nvSpPr>
            <p:cNvPr id="100367" name="Rectangle 23">
              <a:extLst>
                <a:ext uri="{FF2B5EF4-FFF2-40B4-BE49-F238E27FC236}">
                  <a16:creationId xmlns:a16="http://schemas.microsoft.com/office/drawing/2014/main" id="{987A4F55-73D4-4CAF-A2FE-D2DF9BDE3824}"/>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0358" name="Group 20">
            <a:extLst>
              <a:ext uri="{FF2B5EF4-FFF2-40B4-BE49-F238E27FC236}">
                <a16:creationId xmlns:a16="http://schemas.microsoft.com/office/drawing/2014/main" id="{CA7CB503-0843-4F34-AFD4-4CCBECBEB649}"/>
              </a:ext>
            </a:extLst>
          </p:cNvPr>
          <p:cNvGrpSpPr>
            <a:grpSpLocks/>
          </p:cNvGrpSpPr>
          <p:nvPr/>
        </p:nvGrpSpPr>
        <p:grpSpPr bwMode="auto">
          <a:xfrm>
            <a:off x="457200" y="2232025"/>
            <a:ext cx="22225" cy="6350"/>
            <a:chOff x="0" y="0"/>
            <a:chExt cx="35" cy="10"/>
          </a:xfrm>
        </p:grpSpPr>
        <p:sp>
          <p:nvSpPr>
            <p:cNvPr id="100366" name="Rectangle 21">
              <a:extLst>
                <a:ext uri="{FF2B5EF4-FFF2-40B4-BE49-F238E27FC236}">
                  <a16:creationId xmlns:a16="http://schemas.microsoft.com/office/drawing/2014/main" id="{6818C9DA-58CE-4941-8378-D4E321FC014D}"/>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0359" name="Group 18">
            <a:extLst>
              <a:ext uri="{FF2B5EF4-FFF2-40B4-BE49-F238E27FC236}">
                <a16:creationId xmlns:a16="http://schemas.microsoft.com/office/drawing/2014/main" id="{B43854A5-5D51-41BC-A62A-691F9293BED1}"/>
              </a:ext>
            </a:extLst>
          </p:cNvPr>
          <p:cNvGrpSpPr>
            <a:grpSpLocks/>
          </p:cNvGrpSpPr>
          <p:nvPr/>
        </p:nvGrpSpPr>
        <p:grpSpPr bwMode="auto">
          <a:xfrm>
            <a:off x="457200" y="2232025"/>
            <a:ext cx="22225" cy="6350"/>
            <a:chOff x="0" y="0"/>
            <a:chExt cx="35" cy="10"/>
          </a:xfrm>
        </p:grpSpPr>
        <p:sp>
          <p:nvSpPr>
            <p:cNvPr id="100365" name="Rectangle 19">
              <a:extLst>
                <a:ext uri="{FF2B5EF4-FFF2-40B4-BE49-F238E27FC236}">
                  <a16:creationId xmlns:a16="http://schemas.microsoft.com/office/drawing/2014/main" id="{74677E8D-D9B6-4A3C-B9C6-7C99190A1883}"/>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0360" name="Group 16">
            <a:extLst>
              <a:ext uri="{FF2B5EF4-FFF2-40B4-BE49-F238E27FC236}">
                <a16:creationId xmlns:a16="http://schemas.microsoft.com/office/drawing/2014/main" id="{3E3AF7E9-07B2-400B-BD2B-E6B324921E99}"/>
              </a:ext>
            </a:extLst>
          </p:cNvPr>
          <p:cNvGrpSpPr>
            <a:grpSpLocks/>
          </p:cNvGrpSpPr>
          <p:nvPr/>
        </p:nvGrpSpPr>
        <p:grpSpPr bwMode="auto">
          <a:xfrm>
            <a:off x="457200" y="2232025"/>
            <a:ext cx="22225" cy="6350"/>
            <a:chOff x="0" y="0"/>
            <a:chExt cx="36" cy="10"/>
          </a:xfrm>
        </p:grpSpPr>
        <p:sp>
          <p:nvSpPr>
            <p:cNvPr id="100364" name="Rectangle 17">
              <a:extLst>
                <a:ext uri="{FF2B5EF4-FFF2-40B4-BE49-F238E27FC236}">
                  <a16:creationId xmlns:a16="http://schemas.microsoft.com/office/drawing/2014/main" id="{8AA47D91-DE0F-464F-B3AB-0379C466BC0C}"/>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pic>
        <p:nvPicPr>
          <p:cNvPr id="100361" name="Picture 2">
            <a:extLst>
              <a:ext uri="{FF2B5EF4-FFF2-40B4-BE49-F238E27FC236}">
                <a16:creationId xmlns:a16="http://schemas.microsoft.com/office/drawing/2014/main" id="{5617DD1C-1413-4789-9B3F-96FA81A386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2" name="Slide Number Placeholder 2">
            <a:extLst>
              <a:ext uri="{FF2B5EF4-FFF2-40B4-BE49-F238E27FC236}">
                <a16:creationId xmlns:a16="http://schemas.microsoft.com/office/drawing/2014/main" id="{C8B6A9A1-44D2-40F8-914B-15A2BCAD73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526F5E4-05B6-420D-851F-98D8A0D76548}" type="slidenum">
              <a:rPr lang="en-US" altLang="en-US" sz="1200" smtClean="0">
                <a:solidFill>
                  <a:srgbClr val="898989"/>
                </a:solidFill>
                <a:latin typeface="Arial" panose="020B0604020202020204" pitchFamily="34" charset="0"/>
              </a:rPr>
              <a:pPr>
                <a:spcBef>
                  <a:spcPct val="0"/>
                </a:spcBef>
                <a:buFontTx/>
                <a:buNone/>
              </a:pPr>
              <a:t>94</a:t>
            </a:fld>
            <a:endParaRPr lang="en-US" altLang="en-US" sz="1200">
              <a:solidFill>
                <a:srgbClr val="898989"/>
              </a:solidFill>
              <a:latin typeface="Arial" panose="020B0604020202020204" pitchFamily="34" charset="0"/>
            </a:endParaRPr>
          </a:p>
        </p:txBody>
      </p:sp>
      <p:pic>
        <p:nvPicPr>
          <p:cNvPr id="100363" name="Picture 157">
            <a:extLst>
              <a:ext uri="{FF2B5EF4-FFF2-40B4-BE49-F238E27FC236}">
                <a16:creationId xmlns:a16="http://schemas.microsoft.com/office/drawing/2014/main" id="{A6BF9D6F-6F82-4DED-B002-2EF78A21D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328737"/>
            <a:ext cx="8324850" cy="466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9799E66F-0F16-4215-933C-3F80AD614BC2}"/>
              </a:ext>
            </a:extLst>
          </p:cNvPr>
          <p:cNvSpPr>
            <a:spLocks noGrp="1"/>
          </p:cNvSpPr>
          <p:nvPr>
            <p:ph type="title"/>
          </p:nvPr>
        </p:nvSpPr>
        <p:spPr>
          <a:xfrm>
            <a:off x="-398463" y="212725"/>
            <a:ext cx="6804026" cy="684213"/>
          </a:xfrm>
        </p:spPr>
        <p:txBody>
          <a:bodyPr/>
          <a:lstStyle/>
          <a:p>
            <a:pPr marL="454025" algn="l">
              <a:spcBef>
                <a:spcPts val="463"/>
              </a:spcBef>
            </a:pPr>
            <a:br>
              <a:rPr lang="en-US" altLang="en-US" sz="2800" b="1" dirty="0">
                <a:solidFill>
                  <a:srgbClr val="7E5E3A"/>
                </a:solidFill>
                <a:latin typeface="Arial" panose="020B0604020202020204" pitchFamily="34" charset="0"/>
                <a:ea typeface="ＭＳ Ｐゴシック" panose="020B0600070205080204" pitchFamily="34" charset="-128"/>
                <a:cs typeface="Arial" panose="020B0604020202020204" pitchFamily="34" charset="0"/>
              </a:rPr>
            </a:br>
            <a:br>
              <a:rPr lang="en-US" altLang="en-US" sz="2800" b="1" dirty="0">
                <a:solidFill>
                  <a:srgbClr val="7E5E3A"/>
                </a:solidFill>
                <a:latin typeface="Arial" panose="020B0604020202020204" pitchFamily="34" charset="0"/>
                <a:ea typeface="ＭＳ Ｐゴシック" panose="020B0600070205080204" pitchFamily="34" charset="-128"/>
                <a:cs typeface="Arial" panose="020B0604020202020204" pitchFamily="34" charset="0"/>
              </a:rPr>
            </a:br>
            <a:r>
              <a:rPr lang="en-US" altLang="en-US" sz="3000" b="1" dirty="0">
                <a:solidFill>
                  <a:srgbClr val="FBAB18"/>
                </a:solidFill>
                <a:latin typeface="Arial" panose="020B0604020202020204" pitchFamily="34" charset="0"/>
                <a:ea typeface="ＭＳ Ｐゴシック" panose="020B0600070205080204" pitchFamily="34" charset="-128"/>
              </a:rPr>
              <a:t>Reconciling performance targets with the budget and MTEF for Programme 2: Business Development </a:t>
            </a:r>
          </a:p>
        </p:txBody>
      </p:sp>
      <p:pic>
        <p:nvPicPr>
          <p:cNvPr id="101379" name="Picture 5">
            <a:extLst>
              <a:ext uri="{FF2B5EF4-FFF2-40B4-BE49-F238E27FC236}">
                <a16:creationId xmlns:a16="http://schemas.microsoft.com/office/drawing/2014/main" id="{55615150-60CE-49F0-AFB9-45C07D1182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1">
            <a:extLst>
              <a:ext uri="{FF2B5EF4-FFF2-40B4-BE49-F238E27FC236}">
                <a16:creationId xmlns:a16="http://schemas.microsoft.com/office/drawing/2014/main" id="{F7E11BE6-CEBF-4254-8B36-395F43579315}"/>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pSp>
        <p:nvGrpSpPr>
          <p:cNvPr id="101381" name="Group 22">
            <a:extLst>
              <a:ext uri="{FF2B5EF4-FFF2-40B4-BE49-F238E27FC236}">
                <a16:creationId xmlns:a16="http://schemas.microsoft.com/office/drawing/2014/main" id="{83171294-E927-4F9F-BB6A-CDFE45585F02}"/>
              </a:ext>
            </a:extLst>
          </p:cNvPr>
          <p:cNvGrpSpPr>
            <a:grpSpLocks/>
          </p:cNvGrpSpPr>
          <p:nvPr/>
        </p:nvGrpSpPr>
        <p:grpSpPr bwMode="auto">
          <a:xfrm>
            <a:off x="457200" y="2232025"/>
            <a:ext cx="22225" cy="6350"/>
            <a:chOff x="0" y="0"/>
            <a:chExt cx="36" cy="10"/>
          </a:xfrm>
        </p:grpSpPr>
        <p:sp>
          <p:nvSpPr>
            <p:cNvPr id="101391" name="Rectangle 23">
              <a:extLst>
                <a:ext uri="{FF2B5EF4-FFF2-40B4-BE49-F238E27FC236}">
                  <a16:creationId xmlns:a16="http://schemas.microsoft.com/office/drawing/2014/main" id="{1184E29B-F01C-4A25-802F-070544ED525B}"/>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1382" name="Group 20">
            <a:extLst>
              <a:ext uri="{FF2B5EF4-FFF2-40B4-BE49-F238E27FC236}">
                <a16:creationId xmlns:a16="http://schemas.microsoft.com/office/drawing/2014/main" id="{9F391F05-A9FB-40DE-8E87-24293047E59F}"/>
              </a:ext>
            </a:extLst>
          </p:cNvPr>
          <p:cNvGrpSpPr>
            <a:grpSpLocks/>
          </p:cNvGrpSpPr>
          <p:nvPr/>
        </p:nvGrpSpPr>
        <p:grpSpPr bwMode="auto">
          <a:xfrm>
            <a:off x="457200" y="2232025"/>
            <a:ext cx="22225" cy="6350"/>
            <a:chOff x="0" y="0"/>
            <a:chExt cx="35" cy="10"/>
          </a:xfrm>
        </p:grpSpPr>
        <p:sp>
          <p:nvSpPr>
            <p:cNvPr id="101390" name="Rectangle 21">
              <a:extLst>
                <a:ext uri="{FF2B5EF4-FFF2-40B4-BE49-F238E27FC236}">
                  <a16:creationId xmlns:a16="http://schemas.microsoft.com/office/drawing/2014/main" id="{40DDD914-777E-4CD0-A2F7-4ECAD6EB6A40}"/>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1383" name="Group 18">
            <a:extLst>
              <a:ext uri="{FF2B5EF4-FFF2-40B4-BE49-F238E27FC236}">
                <a16:creationId xmlns:a16="http://schemas.microsoft.com/office/drawing/2014/main" id="{CBB6F855-EFD3-4E98-A22C-87BBB8733267}"/>
              </a:ext>
            </a:extLst>
          </p:cNvPr>
          <p:cNvGrpSpPr>
            <a:grpSpLocks/>
          </p:cNvGrpSpPr>
          <p:nvPr/>
        </p:nvGrpSpPr>
        <p:grpSpPr bwMode="auto">
          <a:xfrm>
            <a:off x="457200" y="2232025"/>
            <a:ext cx="22225" cy="6350"/>
            <a:chOff x="0" y="0"/>
            <a:chExt cx="35" cy="10"/>
          </a:xfrm>
        </p:grpSpPr>
        <p:sp>
          <p:nvSpPr>
            <p:cNvPr id="101389" name="Rectangle 19">
              <a:extLst>
                <a:ext uri="{FF2B5EF4-FFF2-40B4-BE49-F238E27FC236}">
                  <a16:creationId xmlns:a16="http://schemas.microsoft.com/office/drawing/2014/main" id="{04F95131-C075-4896-99DF-09B4AE981099}"/>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1384" name="Group 16">
            <a:extLst>
              <a:ext uri="{FF2B5EF4-FFF2-40B4-BE49-F238E27FC236}">
                <a16:creationId xmlns:a16="http://schemas.microsoft.com/office/drawing/2014/main" id="{84731AB2-C245-4F6B-BE21-CC475C6D6470}"/>
              </a:ext>
            </a:extLst>
          </p:cNvPr>
          <p:cNvGrpSpPr>
            <a:grpSpLocks/>
          </p:cNvGrpSpPr>
          <p:nvPr/>
        </p:nvGrpSpPr>
        <p:grpSpPr bwMode="auto">
          <a:xfrm>
            <a:off x="457200" y="2232025"/>
            <a:ext cx="22225" cy="6350"/>
            <a:chOff x="0" y="0"/>
            <a:chExt cx="36" cy="10"/>
          </a:xfrm>
        </p:grpSpPr>
        <p:sp>
          <p:nvSpPr>
            <p:cNvPr id="101388" name="Rectangle 17">
              <a:extLst>
                <a:ext uri="{FF2B5EF4-FFF2-40B4-BE49-F238E27FC236}">
                  <a16:creationId xmlns:a16="http://schemas.microsoft.com/office/drawing/2014/main" id="{483E4478-2E46-40B7-823C-442C491F4F74}"/>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pic>
        <p:nvPicPr>
          <p:cNvPr id="3" name="Picture 2">
            <a:extLst>
              <a:ext uri="{FF2B5EF4-FFF2-40B4-BE49-F238E27FC236}">
                <a16:creationId xmlns:a16="http://schemas.microsoft.com/office/drawing/2014/main" id="{B8642AC6-B14E-3746-A945-6D7D4BFAC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863341"/>
            <a:ext cx="7567439" cy="4170499"/>
          </a:xfrm>
          <a:prstGeom prst="rect">
            <a:avLst/>
          </a:prstGeom>
        </p:spPr>
      </p:pic>
      <p:pic>
        <p:nvPicPr>
          <p:cNvPr id="101385" name="Picture 2">
            <a:extLst>
              <a:ext uri="{FF2B5EF4-FFF2-40B4-BE49-F238E27FC236}">
                <a16:creationId xmlns:a16="http://schemas.microsoft.com/office/drawing/2014/main" id="{E13D491E-9AB7-4F96-BB0A-A63ED2D270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Slide Number Placeholder 2">
            <a:extLst>
              <a:ext uri="{FF2B5EF4-FFF2-40B4-BE49-F238E27FC236}">
                <a16:creationId xmlns:a16="http://schemas.microsoft.com/office/drawing/2014/main" id="{97F0D6EC-EAF5-422C-9ABD-4FE39E9418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CF3E36F-A4D8-404D-A35C-2921F70ABFF3}" type="slidenum">
              <a:rPr lang="en-US" altLang="en-US" sz="1200" smtClean="0">
                <a:solidFill>
                  <a:srgbClr val="898989"/>
                </a:solidFill>
                <a:latin typeface="Arial" panose="020B0604020202020204" pitchFamily="34" charset="0"/>
              </a:rPr>
              <a:pPr>
                <a:spcBef>
                  <a:spcPct val="0"/>
                </a:spcBef>
                <a:buFontTx/>
                <a:buNone/>
              </a:pPr>
              <a:t>95</a:t>
            </a:fld>
            <a:endParaRPr lang="en-US" altLang="en-US" sz="1200">
              <a:solidFill>
                <a:srgbClr val="898989"/>
              </a:solidFill>
              <a:latin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C5E14978-ADA5-4ECA-AB3D-3BBD645B6FEA}"/>
              </a:ext>
            </a:extLst>
          </p:cNvPr>
          <p:cNvSpPr>
            <a:spLocks noGrp="1"/>
          </p:cNvSpPr>
          <p:nvPr>
            <p:ph type="title"/>
          </p:nvPr>
        </p:nvSpPr>
        <p:spPr>
          <a:xfrm>
            <a:off x="-398463" y="212725"/>
            <a:ext cx="6804026" cy="1200150"/>
          </a:xfrm>
        </p:spPr>
        <p:txBody>
          <a:bodyPr/>
          <a:lstStyle/>
          <a:p>
            <a:pPr marL="454025" algn="l">
              <a:spcBef>
                <a:spcPts val="463"/>
              </a:spcBef>
            </a:pPr>
            <a:r>
              <a:rPr lang="en-US" altLang="en-US" sz="3000" b="1">
                <a:solidFill>
                  <a:srgbClr val="FBAB18"/>
                </a:solidFill>
                <a:latin typeface="Arial" panose="020B0604020202020204" pitchFamily="34" charset="0"/>
                <a:ea typeface="ＭＳ Ｐゴシック" panose="020B0600070205080204" pitchFamily="34" charset="-128"/>
              </a:rPr>
              <a:t>Sub-programme 2.2 Equitability of Language Use</a:t>
            </a:r>
          </a:p>
        </p:txBody>
      </p:sp>
      <p:pic>
        <p:nvPicPr>
          <p:cNvPr id="102403" name="Picture 5">
            <a:extLst>
              <a:ext uri="{FF2B5EF4-FFF2-40B4-BE49-F238E27FC236}">
                <a16:creationId xmlns:a16="http://schemas.microsoft.com/office/drawing/2014/main" id="{35281948-9684-4833-AFA6-AFB6AA907F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1">
            <a:extLst>
              <a:ext uri="{FF2B5EF4-FFF2-40B4-BE49-F238E27FC236}">
                <a16:creationId xmlns:a16="http://schemas.microsoft.com/office/drawing/2014/main" id="{BA6E542C-5F61-4584-9EE2-116AD7F78BC8}"/>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pSp>
        <p:nvGrpSpPr>
          <p:cNvPr id="102405" name="Group 22">
            <a:extLst>
              <a:ext uri="{FF2B5EF4-FFF2-40B4-BE49-F238E27FC236}">
                <a16:creationId xmlns:a16="http://schemas.microsoft.com/office/drawing/2014/main" id="{4A1F4302-D87F-40D0-A04F-4B12C5173BC5}"/>
              </a:ext>
            </a:extLst>
          </p:cNvPr>
          <p:cNvGrpSpPr>
            <a:grpSpLocks/>
          </p:cNvGrpSpPr>
          <p:nvPr/>
        </p:nvGrpSpPr>
        <p:grpSpPr bwMode="auto">
          <a:xfrm>
            <a:off x="457200" y="2232025"/>
            <a:ext cx="22225" cy="6350"/>
            <a:chOff x="0" y="0"/>
            <a:chExt cx="36" cy="10"/>
          </a:xfrm>
        </p:grpSpPr>
        <p:sp>
          <p:nvSpPr>
            <p:cNvPr id="102415" name="Rectangle 23">
              <a:extLst>
                <a:ext uri="{FF2B5EF4-FFF2-40B4-BE49-F238E27FC236}">
                  <a16:creationId xmlns:a16="http://schemas.microsoft.com/office/drawing/2014/main" id="{C32884E5-E1BA-4774-9D73-4C45DE7A41C5}"/>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2406" name="Group 20">
            <a:extLst>
              <a:ext uri="{FF2B5EF4-FFF2-40B4-BE49-F238E27FC236}">
                <a16:creationId xmlns:a16="http://schemas.microsoft.com/office/drawing/2014/main" id="{9410FA00-F2B6-4E5A-8E0B-588DCA8B2E68}"/>
              </a:ext>
            </a:extLst>
          </p:cNvPr>
          <p:cNvGrpSpPr>
            <a:grpSpLocks/>
          </p:cNvGrpSpPr>
          <p:nvPr/>
        </p:nvGrpSpPr>
        <p:grpSpPr bwMode="auto">
          <a:xfrm>
            <a:off x="457200" y="2232025"/>
            <a:ext cx="22225" cy="6350"/>
            <a:chOff x="0" y="0"/>
            <a:chExt cx="35" cy="10"/>
          </a:xfrm>
        </p:grpSpPr>
        <p:sp>
          <p:nvSpPr>
            <p:cNvPr id="102414" name="Rectangle 21">
              <a:extLst>
                <a:ext uri="{FF2B5EF4-FFF2-40B4-BE49-F238E27FC236}">
                  <a16:creationId xmlns:a16="http://schemas.microsoft.com/office/drawing/2014/main" id="{731D84B9-5046-46F3-9166-1A396A4922FC}"/>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2407" name="Group 18">
            <a:extLst>
              <a:ext uri="{FF2B5EF4-FFF2-40B4-BE49-F238E27FC236}">
                <a16:creationId xmlns:a16="http://schemas.microsoft.com/office/drawing/2014/main" id="{3F5D6A05-8B70-4B4F-A5EE-F5D00C729EF6}"/>
              </a:ext>
            </a:extLst>
          </p:cNvPr>
          <p:cNvGrpSpPr>
            <a:grpSpLocks/>
          </p:cNvGrpSpPr>
          <p:nvPr/>
        </p:nvGrpSpPr>
        <p:grpSpPr bwMode="auto">
          <a:xfrm>
            <a:off x="457200" y="2232025"/>
            <a:ext cx="22225" cy="6350"/>
            <a:chOff x="0" y="0"/>
            <a:chExt cx="35" cy="10"/>
          </a:xfrm>
        </p:grpSpPr>
        <p:sp>
          <p:nvSpPr>
            <p:cNvPr id="102413" name="Rectangle 19">
              <a:extLst>
                <a:ext uri="{FF2B5EF4-FFF2-40B4-BE49-F238E27FC236}">
                  <a16:creationId xmlns:a16="http://schemas.microsoft.com/office/drawing/2014/main" id="{EDD4DD43-42F2-4809-8437-C866055321B9}"/>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2408" name="Group 16">
            <a:extLst>
              <a:ext uri="{FF2B5EF4-FFF2-40B4-BE49-F238E27FC236}">
                <a16:creationId xmlns:a16="http://schemas.microsoft.com/office/drawing/2014/main" id="{1F1046D8-97DE-4B74-8B6B-AD01274E2147}"/>
              </a:ext>
            </a:extLst>
          </p:cNvPr>
          <p:cNvGrpSpPr>
            <a:grpSpLocks/>
          </p:cNvGrpSpPr>
          <p:nvPr/>
        </p:nvGrpSpPr>
        <p:grpSpPr bwMode="auto">
          <a:xfrm>
            <a:off x="457200" y="2232025"/>
            <a:ext cx="22225" cy="6350"/>
            <a:chOff x="0" y="0"/>
            <a:chExt cx="36" cy="10"/>
          </a:xfrm>
        </p:grpSpPr>
        <p:sp>
          <p:nvSpPr>
            <p:cNvPr id="102412" name="Rectangle 17">
              <a:extLst>
                <a:ext uri="{FF2B5EF4-FFF2-40B4-BE49-F238E27FC236}">
                  <a16:creationId xmlns:a16="http://schemas.microsoft.com/office/drawing/2014/main" id="{D365B6D1-B540-4F00-94E6-1601BDA5ED7C}"/>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pic>
        <p:nvPicPr>
          <p:cNvPr id="102409" name="Picture 2">
            <a:extLst>
              <a:ext uri="{FF2B5EF4-FFF2-40B4-BE49-F238E27FC236}">
                <a16:creationId xmlns:a16="http://schemas.microsoft.com/office/drawing/2014/main" id="{316BB1AD-FCCF-46BB-9E1F-4FDD219A6B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0" name="Slide Number Placeholder 2">
            <a:extLst>
              <a:ext uri="{FF2B5EF4-FFF2-40B4-BE49-F238E27FC236}">
                <a16:creationId xmlns:a16="http://schemas.microsoft.com/office/drawing/2014/main" id="{2FEC11CC-684B-461F-B9DA-2BAB47CF73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EED4A95-A0AE-4C15-9CB3-F36AF9D4F4F6}" type="slidenum">
              <a:rPr lang="en-US" altLang="en-US" sz="1200" smtClean="0">
                <a:solidFill>
                  <a:srgbClr val="898989"/>
                </a:solidFill>
                <a:latin typeface="Arial" panose="020B0604020202020204" pitchFamily="34" charset="0"/>
              </a:rPr>
              <a:pPr>
                <a:spcBef>
                  <a:spcPct val="0"/>
                </a:spcBef>
                <a:buFontTx/>
                <a:buNone/>
              </a:pPr>
              <a:t>96</a:t>
            </a:fld>
            <a:endParaRPr lang="en-US" altLang="en-US" sz="1200">
              <a:solidFill>
                <a:srgbClr val="898989"/>
              </a:solidFill>
              <a:latin typeface="Arial" panose="020B0604020202020204" pitchFamily="34" charset="0"/>
            </a:endParaRPr>
          </a:p>
        </p:txBody>
      </p:sp>
      <p:pic>
        <p:nvPicPr>
          <p:cNvPr id="4" name="Picture 3">
            <a:extLst>
              <a:ext uri="{FF2B5EF4-FFF2-40B4-BE49-F238E27FC236}">
                <a16:creationId xmlns:a16="http://schemas.microsoft.com/office/drawing/2014/main" id="{80E3701B-0F89-744F-BC93-CDA3A460B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27" y="1700213"/>
            <a:ext cx="7835052" cy="419735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7AA08C29-0171-4C55-B648-2AE1B2E2793B}"/>
              </a:ext>
            </a:extLst>
          </p:cNvPr>
          <p:cNvSpPr>
            <a:spLocks noGrp="1"/>
          </p:cNvSpPr>
          <p:nvPr>
            <p:ph type="title"/>
          </p:nvPr>
        </p:nvSpPr>
        <p:spPr>
          <a:xfrm>
            <a:off x="-1" y="212725"/>
            <a:ext cx="6405563" cy="1200150"/>
          </a:xfrm>
        </p:spPr>
        <p:txBody>
          <a:bodyPr/>
          <a:lstStyle/>
          <a:p>
            <a:pPr marL="454025" algn="l">
              <a:spcBef>
                <a:spcPts val="463"/>
              </a:spcBef>
            </a:pPr>
            <a:r>
              <a:rPr lang="en-US" altLang="en-US" sz="3000" b="1" dirty="0">
                <a:solidFill>
                  <a:srgbClr val="FBAB18"/>
                </a:solidFill>
                <a:latin typeface="Arial" panose="020B0604020202020204" pitchFamily="34" charset="0"/>
                <a:ea typeface="ＭＳ Ｐゴシック" panose="020B0600070205080204" pitchFamily="34" charset="-128"/>
              </a:rPr>
              <a:t>Sub-Programme 2.3 Linguistic Human Rights</a:t>
            </a:r>
          </a:p>
        </p:txBody>
      </p:sp>
      <p:pic>
        <p:nvPicPr>
          <p:cNvPr id="103427" name="Picture 5">
            <a:extLst>
              <a:ext uri="{FF2B5EF4-FFF2-40B4-BE49-F238E27FC236}">
                <a16:creationId xmlns:a16="http://schemas.microsoft.com/office/drawing/2014/main" id="{607AFE01-EEA7-437C-A505-A1A4315639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1">
            <a:extLst>
              <a:ext uri="{FF2B5EF4-FFF2-40B4-BE49-F238E27FC236}">
                <a16:creationId xmlns:a16="http://schemas.microsoft.com/office/drawing/2014/main" id="{6AB690CA-6B1A-47B0-9968-7C184768544D}"/>
              </a:ext>
            </a:extLst>
          </p:cNvPr>
          <p:cNvSpPr>
            <a:spLocks noChangeArrowheads="1"/>
          </p:cNvSpPr>
          <p:nvPr/>
        </p:nvSpPr>
        <p:spPr bwMode="auto">
          <a:xfrm>
            <a:off x="425450" y="1700213"/>
            <a:ext cx="844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 typeface="Arial" panose="020B0604020202020204" pitchFamily="34" charset="0"/>
              <a:buNone/>
            </a:pPr>
            <a:r>
              <a:rPr lang="en-ZA" altLang="en-US" sz="2400">
                <a:solidFill>
                  <a:srgbClr val="000000"/>
                </a:solidFill>
                <a:latin typeface="Arial" panose="020B0604020202020204" pitchFamily="34" charset="0"/>
              </a:rPr>
              <a:t>  </a:t>
            </a:r>
          </a:p>
        </p:txBody>
      </p:sp>
      <p:grpSp>
        <p:nvGrpSpPr>
          <p:cNvPr id="103429" name="Group 22">
            <a:extLst>
              <a:ext uri="{FF2B5EF4-FFF2-40B4-BE49-F238E27FC236}">
                <a16:creationId xmlns:a16="http://schemas.microsoft.com/office/drawing/2014/main" id="{00D47236-7B8F-4EFA-9206-05B953B57A01}"/>
              </a:ext>
            </a:extLst>
          </p:cNvPr>
          <p:cNvGrpSpPr>
            <a:grpSpLocks/>
          </p:cNvGrpSpPr>
          <p:nvPr/>
        </p:nvGrpSpPr>
        <p:grpSpPr bwMode="auto">
          <a:xfrm>
            <a:off x="457200" y="2232025"/>
            <a:ext cx="22225" cy="6350"/>
            <a:chOff x="0" y="0"/>
            <a:chExt cx="36" cy="10"/>
          </a:xfrm>
        </p:grpSpPr>
        <p:sp>
          <p:nvSpPr>
            <p:cNvPr id="103439" name="Rectangle 23">
              <a:extLst>
                <a:ext uri="{FF2B5EF4-FFF2-40B4-BE49-F238E27FC236}">
                  <a16:creationId xmlns:a16="http://schemas.microsoft.com/office/drawing/2014/main" id="{067C1586-B7A5-4349-BA2E-DD5BC15636A1}"/>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3430" name="Group 20">
            <a:extLst>
              <a:ext uri="{FF2B5EF4-FFF2-40B4-BE49-F238E27FC236}">
                <a16:creationId xmlns:a16="http://schemas.microsoft.com/office/drawing/2014/main" id="{9673261B-D39E-4BFE-A77A-5D606F75FC79}"/>
              </a:ext>
            </a:extLst>
          </p:cNvPr>
          <p:cNvGrpSpPr>
            <a:grpSpLocks/>
          </p:cNvGrpSpPr>
          <p:nvPr/>
        </p:nvGrpSpPr>
        <p:grpSpPr bwMode="auto">
          <a:xfrm>
            <a:off x="457200" y="2232025"/>
            <a:ext cx="22225" cy="6350"/>
            <a:chOff x="0" y="0"/>
            <a:chExt cx="35" cy="10"/>
          </a:xfrm>
        </p:grpSpPr>
        <p:sp>
          <p:nvSpPr>
            <p:cNvPr id="103438" name="Rectangle 21">
              <a:extLst>
                <a:ext uri="{FF2B5EF4-FFF2-40B4-BE49-F238E27FC236}">
                  <a16:creationId xmlns:a16="http://schemas.microsoft.com/office/drawing/2014/main" id="{A09A50A3-5EDB-4BE2-BCA5-A07C6ADA3B2B}"/>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3431" name="Group 18">
            <a:extLst>
              <a:ext uri="{FF2B5EF4-FFF2-40B4-BE49-F238E27FC236}">
                <a16:creationId xmlns:a16="http://schemas.microsoft.com/office/drawing/2014/main" id="{8099032A-388A-4D11-B3C1-CEDE39063C5A}"/>
              </a:ext>
            </a:extLst>
          </p:cNvPr>
          <p:cNvGrpSpPr>
            <a:grpSpLocks/>
          </p:cNvGrpSpPr>
          <p:nvPr/>
        </p:nvGrpSpPr>
        <p:grpSpPr bwMode="auto">
          <a:xfrm>
            <a:off x="457200" y="2232025"/>
            <a:ext cx="22225" cy="6350"/>
            <a:chOff x="0" y="0"/>
            <a:chExt cx="35" cy="10"/>
          </a:xfrm>
        </p:grpSpPr>
        <p:sp>
          <p:nvSpPr>
            <p:cNvPr id="103437" name="Rectangle 19">
              <a:extLst>
                <a:ext uri="{FF2B5EF4-FFF2-40B4-BE49-F238E27FC236}">
                  <a16:creationId xmlns:a16="http://schemas.microsoft.com/office/drawing/2014/main" id="{BCD96BD9-855F-4628-A6CE-AB6E60A6D674}"/>
                </a:ext>
              </a:extLst>
            </p:cNvPr>
            <p:cNvSpPr>
              <a:spLocks noChangeArrowheads="1"/>
            </p:cNvSpPr>
            <p:nvPr/>
          </p:nvSpPr>
          <p:spPr bwMode="auto">
            <a:xfrm>
              <a:off x="0" y="0"/>
              <a:ext cx="35"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grpSp>
        <p:nvGrpSpPr>
          <p:cNvPr id="103432" name="Group 16">
            <a:extLst>
              <a:ext uri="{FF2B5EF4-FFF2-40B4-BE49-F238E27FC236}">
                <a16:creationId xmlns:a16="http://schemas.microsoft.com/office/drawing/2014/main" id="{F3CB6D95-096D-4049-9A6A-9415F5696880}"/>
              </a:ext>
            </a:extLst>
          </p:cNvPr>
          <p:cNvGrpSpPr>
            <a:grpSpLocks/>
          </p:cNvGrpSpPr>
          <p:nvPr/>
        </p:nvGrpSpPr>
        <p:grpSpPr bwMode="auto">
          <a:xfrm>
            <a:off x="457200" y="2232025"/>
            <a:ext cx="22225" cy="6350"/>
            <a:chOff x="0" y="0"/>
            <a:chExt cx="36" cy="10"/>
          </a:xfrm>
        </p:grpSpPr>
        <p:sp>
          <p:nvSpPr>
            <p:cNvPr id="103436" name="Rectangle 17">
              <a:extLst>
                <a:ext uri="{FF2B5EF4-FFF2-40B4-BE49-F238E27FC236}">
                  <a16:creationId xmlns:a16="http://schemas.microsoft.com/office/drawing/2014/main" id="{F9010DDC-1171-4765-ADBB-6278B6256A9C}"/>
                </a:ext>
              </a:extLst>
            </p:cNvPr>
            <p:cNvSpPr>
              <a:spLocks noChangeArrowheads="1"/>
            </p:cNvSpPr>
            <p:nvPr/>
          </p:nvSpPr>
          <p:spPr bwMode="auto">
            <a:xfrm>
              <a:off x="0" y="0"/>
              <a:ext cx="36" cy="10"/>
            </a:xfrm>
            <a:prstGeom prst="rect">
              <a:avLst/>
            </a:prstGeom>
            <a:solidFill>
              <a:srgbClr val="221F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ZA" altLang="en-US" sz="1800">
                <a:latin typeface="Arial" panose="020B0604020202020204" pitchFamily="34" charset="0"/>
              </a:endParaRPr>
            </a:p>
          </p:txBody>
        </p:sp>
      </p:grpSp>
      <p:pic>
        <p:nvPicPr>
          <p:cNvPr id="103433" name="Picture 2">
            <a:extLst>
              <a:ext uri="{FF2B5EF4-FFF2-40B4-BE49-F238E27FC236}">
                <a16:creationId xmlns:a16="http://schemas.microsoft.com/office/drawing/2014/main" id="{25C4D2C8-2E1F-4EB1-BE85-9DD0B20130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4" name="Slide Number Placeholder 2">
            <a:extLst>
              <a:ext uri="{FF2B5EF4-FFF2-40B4-BE49-F238E27FC236}">
                <a16:creationId xmlns:a16="http://schemas.microsoft.com/office/drawing/2014/main" id="{2019CF62-F610-4E24-B3D2-9854E77D6B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5EC83C0-56DE-4FCF-8E9F-592ED6EB0DD7}" type="slidenum">
              <a:rPr lang="en-US" altLang="en-US" sz="1200" smtClean="0">
                <a:solidFill>
                  <a:srgbClr val="898989"/>
                </a:solidFill>
                <a:latin typeface="Arial" panose="020B0604020202020204" pitchFamily="34" charset="0"/>
              </a:rPr>
              <a:pPr>
                <a:spcBef>
                  <a:spcPct val="0"/>
                </a:spcBef>
                <a:buFontTx/>
                <a:buNone/>
              </a:pPr>
              <a:t>97</a:t>
            </a:fld>
            <a:endParaRPr lang="en-US" altLang="en-US" sz="1200">
              <a:solidFill>
                <a:srgbClr val="898989"/>
              </a:solidFill>
              <a:latin typeface="Arial" panose="020B0604020202020204" pitchFamily="34" charset="0"/>
            </a:endParaRPr>
          </a:p>
        </p:txBody>
      </p:sp>
      <p:pic>
        <p:nvPicPr>
          <p:cNvPr id="3" name="Picture 2">
            <a:extLst>
              <a:ext uri="{FF2B5EF4-FFF2-40B4-BE49-F238E27FC236}">
                <a16:creationId xmlns:a16="http://schemas.microsoft.com/office/drawing/2014/main" id="{1051F456-A2CD-DB41-9582-3F40300D3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210478"/>
            <a:ext cx="7056785" cy="3772934"/>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a:extLst>
              <a:ext uri="{FF2B5EF4-FFF2-40B4-BE49-F238E27FC236}">
                <a16:creationId xmlns:a16="http://schemas.microsoft.com/office/drawing/2014/main" id="{F6419A4A-11BC-46EE-862B-2516CE0C84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C85D4DCB-B0B7-4DF8-90D4-E9574015BA13}"/>
              </a:ext>
            </a:extLst>
          </p:cNvPr>
          <p:cNvSpPr>
            <a:spLocks noGrp="1"/>
          </p:cNvSpPr>
          <p:nvPr>
            <p:ph idx="1"/>
          </p:nvPr>
        </p:nvSpPr>
        <p:spPr>
          <a:xfrm>
            <a:off x="457200" y="1484313"/>
            <a:ext cx="8229600" cy="4641850"/>
          </a:xfrm>
        </p:spPr>
        <p:txBody>
          <a:bodyPr/>
          <a:lstStyle/>
          <a:p>
            <a:pPr marL="0" indent="0" algn="just">
              <a:buFont typeface="Arial" charset="0"/>
              <a:buNone/>
              <a:defRPr/>
            </a:pPr>
            <a:endParaRPr lang="en-US" sz="4800" b="1" dirty="0">
              <a:solidFill>
                <a:srgbClr val="C0504D">
                  <a:lumMod val="50000"/>
                </a:srgbClr>
              </a:solidFill>
              <a:ea typeface="+mj-ea"/>
              <a:cs typeface="Arial"/>
            </a:endParaRPr>
          </a:p>
          <a:p>
            <a:pPr marL="0" indent="0" algn="just">
              <a:buFont typeface="Arial" charset="0"/>
              <a:buNone/>
              <a:defRPr/>
            </a:pPr>
            <a:endParaRPr lang="en-US" sz="4800" b="1" dirty="0">
              <a:solidFill>
                <a:srgbClr val="C0504D">
                  <a:lumMod val="50000"/>
                </a:srgbClr>
              </a:solidFill>
              <a:ea typeface="+mj-ea"/>
              <a:cs typeface="Arial"/>
            </a:endParaRPr>
          </a:p>
          <a:p>
            <a:pPr marL="0" indent="0" algn="ctr">
              <a:spcBef>
                <a:spcPct val="0"/>
              </a:spcBef>
              <a:buFont typeface="Arial" charset="0"/>
              <a:buNone/>
              <a:defRPr/>
            </a:pPr>
            <a:r>
              <a:rPr lang="en-US" sz="3600" b="1" dirty="0">
                <a:solidFill>
                  <a:srgbClr val="FBAB18"/>
                </a:solidFill>
                <a:latin typeface="Arial" charset="0"/>
              </a:rPr>
              <a:t>THANK YOU</a:t>
            </a:r>
            <a:endParaRPr lang="en-ZA" sz="3600" b="1" dirty="0">
              <a:solidFill>
                <a:srgbClr val="FBAB18"/>
              </a:solidFill>
              <a:latin typeface="Arial" charset="0"/>
            </a:endParaRPr>
          </a:p>
        </p:txBody>
      </p:sp>
      <p:pic>
        <p:nvPicPr>
          <p:cNvPr id="104452" name="Picture 2">
            <a:extLst>
              <a:ext uri="{FF2B5EF4-FFF2-40B4-BE49-F238E27FC236}">
                <a16:creationId xmlns:a16="http://schemas.microsoft.com/office/drawing/2014/main" id="{C0A006A0-2C3C-4D27-B075-212D760A82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15888"/>
            <a:ext cx="2252663"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Slide Number Placeholder 2">
            <a:extLst>
              <a:ext uri="{FF2B5EF4-FFF2-40B4-BE49-F238E27FC236}">
                <a16:creationId xmlns:a16="http://schemas.microsoft.com/office/drawing/2014/main" id="{F6C23136-DDC5-41AB-85C5-06F3798E70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C864B92-2382-44AE-9651-DC54833E43C3}" type="slidenum">
              <a:rPr lang="en-US" altLang="en-US" sz="1200" smtClean="0">
                <a:solidFill>
                  <a:srgbClr val="898989"/>
                </a:solidFill>
                <a:latin typeface="Arial" panose="020B0604020202020204" pitchFamily="34" charset="0"/>
              </a:rPr>
              <a:pPr>
                <a:spcBef>
                  <a:spcPct val="0"/>
                </a:spcBef>
                <a:buFontTx/>
                <a:buNone/>
              </a:pPr>
              <a:t>98</a:t>
            </a:fld>
            <a:endParaRPr lang="en-US" altLang="en-US" sz="1200">
              <a:solidFill>
                <a:srgbClr val="898989"/>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17660</TotalTime>
  <Words>8756</Words>
  <Application>Microsoft Office PowerPoint</Application>
  <PresentationFormat>On-screen Show (4:3)</PresentationFormat>
  <Paragraphs>1938</Paragraphs>
  <Slides>98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4" baseType="lpstr">
      <vt:lpstr>Arial</vt:lpstr>
      <vt:lpstr>Calibri</vt:lpstr>
      <vt:lpstr>Myriad Pro</vt:lpstr>
      <vt:lpstr>Wingdings</vt:lpstr>
      <vt:lpstr>Office Theme</vt:lpstr>
      <vt:lpstr>Document</vt:lpstr>
      <vt:lpstr> Presentation to Parliament Date: 20 October 2020 </vt:lpstr>
      <vt:lpstr>Presentation Outline</vt:lpstr>
      <vt:lpstr>Presentation Outline</vt:lpstr>
      <vt:lpstr>Chairperson Overview</vt:lpstr>
      <vt:lpstr>Chairperson Overview</vt:lpstr>
      <vt:lpstr>Chairperson Overview</vt:lpstr>
      <vt:lpstr>Chairperson Overview</vt:lpstr>
      <vt:lpstr>Chairperson Overview</vt:lpstr>
      <vt:lpstr>Chairperson Overview</vt:lpstr>
      <vt:lpstr>Chief Executive Officer Overview</vt:lpstr>
      <vt:lpstr>Chief Executive Officer Overview</vt:lpstr>
      <vt:lpstr>Chief Executive Officer Overview</vt:lpstr>
      <vt:lpstr>Chief Executive Officer Overview</vt:lpstr>
      <vt:lpstr>Chief Executive Officer Overview</vt:lpstr>
      <vt:lpstr>Chief Executive Officer Overview</vt:lpstr>
      <vt:lpstr> Revised APP for 2020/21 Due to  Budget Cut and Covid-19 </vt:lpstr>
      <vt:lpstr>Budget Cut and Covid-19 cont, </vt:lpstr>
      <vt:lpstr>Budget Appropriation and Revision of DSAC</vt:lpstr>
      <vt:lpstr>Budget Appropriation and Revision of DSAC cont, </vt:lpstr>
      <vt:lpstr>PanSALB Budget Allocation</vt:lpstr>
      <vt:lpstr>Budget Allocations cont, </vt:lpstr>
      <vt:lpstr>PanSALB Anticipated Budget Cuts</vt:lpstr>
      <vt:lpstr>Unfunded Projects</vt:lpstr>
      <vt:lpstr>Efficiencies implemented to fund core operations </vt:lpstr>
      <vt:lpstr>Impact of Covid 19 on the future Outlook</vt:lpstr>
      <vt:lpstr>Impact of Covid 19 on the future Outlook</vt:lpstr>
      <vt:lpstr>PowerPoint Presentation</vt:lpstr>
      <vt:lpstr>                 Vision </vt:lpstr>
      <vt:lpstr>                 Values</vt:lpstr>
      <vt:lpstr>Constitutional, Legislative and other Mandate</vt:lpstr>
      <vt:lpstr>PanSALB Structures</vt:lpstr>
      <vt:lpstr>PanSALB Structures cont.</vt:lpstr>
      <vt:lpstr>PanSALB Structures cont. </vt:lpstr>
      <vt:lpstr>PanSALB Programmes</vt:lpstr>
      <vt:lpstr>PanSALB Programmes cont.</vt:lpstr>
      <vt:lpstr>Impact Statements</vt:lpstr>
      <vt:lpstr>Strategic Outcomes</vt:lpstr>
      <vt:lpstr>Strategic Outcomes cont. </vt:lpstr>
      <vt:lpstr>SWOT Analysis</vt:lpstr>
      <vt:lpstr>SWOT Analysis cont. </vt:lpstr>
      <vt:lpstr>SWOT Analysis cont. </vt:lpstr>
      <vt:lpstr>Strategic Plan</vt:lpstr>
      <vt:lpstr>Strategic Plan for 2020/25  Administration</vt:lpstr>
      <vt:lpstr>Administration cont. </vt:lpstr>
      <vt:lpstr>Administration cont. </vt:lpstr>
      <vt:lpstr>Administration cont.</vt:lpstr>
      <vt:lpstr>Administration cont.</vt:lpstr>
      <vt:lpstr>Administration cont.</vt:lpstr>
      <vt:lpstr>Administration cont.</vt:lpstr>
      <vt:lpstr>Administration cont.</vt:lpstr>
      <vt:lpstr>Administration cont.</vt:lpstr>
      <vt:lpstr>     Business Development (Language Development, Use and Equitability) </vt:lpstr>
      <vt:lpstr>Business Development (Language Development, Use and Equitability) </vt:lpstr>
      <vt:lpstr>Business Development (Language Development, Use and Equitability) </vt:lpstr>
      <vt:lpstr>Key Risks</vt:lpstr>
      <vt:lpstr>Annual Performance Plan </vt:lpstr>
      <vt:lpstr>Programme 1: Administration and Institutional support</vt:lpstr>
      <vt:lpstr>Sub-Programme 1.1: Finance Management</vt:lpstr>
      <vt:lpstr>Sub-Programme 1.1: Finance Management cont.</vt:lpstr>
      <vt:lpstr>Sub-Programme 1.2: Supply Chain Services Management</vt:lpstr>
      <vt:lpstr>Sub-Programme 1.2: Supply Chain Services Management cont.</vt:lpstr>
      <vt:lpstr>Sub-Programme 1.3: Information Technology Services</vt:lpstr>
      <vt:lpstr>Sub-Programme 1.3: Information Technology Services cont.</vt:lpstr>
      <vt:lpstr>Sub-Programme 1.4: Human Resources</vt:lpstr>
      <vt:lpstr>Sub-Programme 1.4: Human Resources cont.</vt:lpstr>
      <vt:lpstr>Sub-Programme 1.5: Marketing and Communications</vt:lpstr>
      <vt:lpstr>Sub-Programme 1.5: Marketing and Communications cont.</vt:lpstr>
      <vt:lpstr>Sub-programme 1.6: Institutional Performance and Governance</vt:lpstr>
      <vt:lpstr>Sub-programme 1.6: Institutional Performance and Governance</vt:lpstr>
      <vt:lpstr>Sub-programme 1.6: Institutional Performance and Governance cont.</vt:lpstr>
      <vt:lpstr>Sub-programme 1.6: Institutional Performance and Governance cont.</vt:lpstr>
      <vt:lpstr>Programme 2: Language Use, Development and Equitability</vt:lpstr>
      <vt:lpstr>Second Section: National Language Bodies</vt:lpstr>
      <vt:lpstr>Second Section: National Language Bodies cont. </vt:lpstr>
      <vt:lpstr>Sub-programme 2.2: Equitability of Language Use</vt:lpstr>
      <vt:lpstr>Sub-programme 2.2: Equitability of Language Use cont.</vt:lpstr>
      <vt:lpstr>Sub-programme 2.2: Equitability of Language Use cont.</vt:lpstr>
      <vt:lpstr>Sub-programme 2.3: Linguistic Human Rights</vt:lpstr>
      <vt:lpstr>Governance</vt:lpstr>
      <vt:lpstr>GOVERNANCE</vt:lpstr>
      <vt:lpstr>Governance: Sub-Committees of the Board</vt:lpstr>
      <vt:lpstr>GOVERNANCE cont.</vt:lpstr>
      <vt:lpstr>Human resources</vt:lpstr>
      <vt:lpstr>Composition of Management</vt:lpstr>
      <vt:lpstr>Composition of Management</vt:lpstr>
      <vt:lpstr>Composition of Management</vt:lpstr>
      <vt:lpstr>Composition of Staff</vt:lpstr>
      <vt:lpstr>PROGRAMME RECOURSE CONSIDERATIONS</vt:lpstr>
      <vt:lpstr>  Audited Outcome &amp; Revised Estimates </vt:lpstr>
      <vt:lpstr>Medium-Term Estimate </vt:lpstr>
      <vt:lpstr> Relating Expenditure Trends to the Strategic Outcomes   </vt:lpstr>
      <vt:lpstr>  Relating Expenditure Trends to the Strategic Outcomes cont.    </vt:lpstr>
      <vt:lpstr> Reconciling Performance Targets with the Budget and the MTEF for Programme 1: Administration </vt:lpstr>
      <vt:lpstr> Programme 1: Administration 2020/21 Allocation  R49,518,00  </vt:lpstr>
      <vt:lpstr>  Reconciling performance targets with the budget and MTEF for Programme 2: Business Development </vt:lpstr>
      <vt:lpstr>Sub-programme 2.2 Equitability of Language Use</vt:lpstr>
      <vt:lpstr>Sub-Programme 2.3 Linguistic Human Rights</vt:lpstr>
      <vt:lpstr>PowerPoint Presentation</vt:lpstr>
    </vt:vector>
  </TitlesOfParts>
  <Company>BRITESPARK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 Makholwa</dc:creator>
  <cp:lastModifiedBy>William Manana</cp:lastModifiedBy>
  <cp:revision>339</cp:revision>
  <dcterms:created xsi:type="dcterms:W3CDTF">2011-08-24T09:06:53Z</dcterms:created>
  <dcterms:modified xsi:type="dcterms:W3CDTF">2020-10-06T10:21:56Z</dcterms:modified>
</cp:coreProperties>
</file>