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6" r:id="rId2"/>
    <p:sldId id="332" r:id="rId3"/>
    <p:sldId id="333" r:id="rId4"/>
    <p:sldId id="334" r:id="rId5"/>
    <p:sldId id="335" r:id="rId6"/>
    <p:sldId id="336" r:id="rId7"/>
    <p:sldId id="337" r:id="rId8"/>
    <p:sldId id="338" r:id="rId9"/>
    <p:sldId id="339" r:id="rId10"/>
    <p:sldId id="324" r:id="rId11"/>
    <p:sldId id="340" r:id="rId12"/>
    <p:sldId id="342" r:id="rId13"/>
    <p:sldId id="343" r:id="rId14"/>
    <p:sldId id="345" r:id="rId15"/>
    <p:sldId id="301" r:id="rId16"/>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7652"/>
  </p:normalViewPr>
  <p:slideViewPr>
    <p:cSldViewPr snapToGrid="0" snapToObjects="1">
      <p:cViewPr varScale="1">
        <p:scale>
          <a:sx n="69" d="100"/>
          <a:sy n="69" d="100"/>
        </p:scale>
        <p:origin x="1020" y="48"/>
      </p:cViewPr>
      <p:guideLst/>
    </p:cSldViewPr>
  </p:slideViewPr>
  <p:notesTextViewPr>
    <p:cViewPr>
      <p:scale>
        <a:sx n="50" d="100"/>
        <a:sy n="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D1E32DB-A352-4336-9BF5-B8C524A0D484}" type="datetimeFigureOut">
              <a:rPr lang="en-ZA" smtClean="0"/>
              <a:t>2020/10/20</a:t>
            </a:fld>
            <a:endParaRPr lang="en-ZA"/>
          </a:p>
        </p:txBody>
      </p:sp>
      <p:sp>
        <p:nvSpPr>
          <p:cNvPr id="4" name="Slide Image Placeholder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4F8E6C4-4D57-4FE0-AD55-51C2D584C7C0}" type="slidenum">
              <a:rPr lang="en-ZA" smtClean="0"/>
              <a:t>‹#›</a:t>
            </a:fld>
            <a:endParaRPr lang="en-ZA"/>
          </a:p>
        </p:txBody>
      </p:sp>
    </p:spTree>
    <p:extLst>
      <p:ext uri="{BB962C8B-B14F-4D97-AF65-F5344CB8AC3E}">
        <p14:creationId xmlns:p14="http://schemas.microsoft.com/office/powerpoint/2010/main" val="2699645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5138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3773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64666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77441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08E95E-FD52-4D44-A701-08186F8F7173}"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56158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08E95E-FD52-4D44-A701-08186F8F7173}"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35782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08E95E-FD52-4D44-A701-08186F8F7173}" type="datetimeFigureOut">
              <a:rPr lang="en-US" smtClean="0"/>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05432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08E95E-FD52-4D44-A701-08186F8F7173}" type="datetimeFigureOut">
              <a:rPr lang="en-US" smtClean="0"/>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21704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08E95E-FD52-4D44-A701-08186F8F7173}" type="datetimeFigureOut">
              <a:rPr lang="en-US" smtClean="0"/>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2297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E95E-FD52-4D44-A701-08186F8F7173}"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67600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E95E-FD52-4D44-A701-08186F8F7173}"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1359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8E95E-FD52-4D44-A701-08186F8F7173}" type="datetimeFigureOut">
              <a:rPr lang="en-US" smtClean="0"/>
              <a:t>10/20/2020</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t>‹#›</a:t>
            </a:fld>
            <a:endParaRPr lang="en-US"/>
          </a:p>
        </p:txBody>
      </p:sp>
    </p:spTree>
    <p:extLst>
      <p:ext uri="{BB962C8B-B14F-4D97-AF65-F5344CB8AC3E}">
        <p14:creationId xmlns:p14="http://schemas.microsoft.com/office/powerpoint/2010/main" val="70915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85164" y="183804"/>
            <a:ext cx="3920836" cy="1686560"/>
          </a:xfrm>
        </p:spPr>
        <p:txBody>
          <a:bodyPr>
            <a:noAutofit/>
          </a:bodyPr>
          <a:lstStyle/>
          <a:p>
            <a:pPr algn="just"/>
            <a:r>
              <a:rPr lang="en-ZA" b="1" dirty="0" smtClean="0">
                <a:solidFill>
                  <a:schemeClr val="bg2">
                    <a:lumMod val="10000"/>
                  </a:schemeClr>
                </a:solidFill>
              </a:rPr>
              <a:t>Presentation to the Joint Standing Committee on the Financial Management of Parliament</a:t>
            </a:r>
            <a:endParaRPr lang="en-US" sz="2000" dirty="0">
              <a:solidFill>
                <a:schemeClr val="bg2">
                  <a:lumMod val="10000"/>
                </a:schemeClr>
              </a:solidFill>
            </a:endParaRPr>
          </a:p>
        </p:txBody>
      </p:sp>
      <p:sp>
        <p:nvSpPr>
          <p:cNvPr id="4" name="Subtitle 2"/>
          <p:cNvSpPr txBox="1">
            <a:spLocks/>
          </p:cNvSpPr>
          <p:nvPr/>
        </p:nvSpPr>
        <p:spPr>
          <a:xfrm>
            <a:off x="0" y="5993476"/>
            <a:ext cx="9906000" cy="8645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pPr>
            <a:r>
              <a:rPr lang="en-ZA" b="1" dirty="0" smtClean="0">
                <a:solidFill>
                  <a:schemeClr val="bg2">
                    <a:lumMod val="10000"/>
                  </a:schemeClr>
                </a:solidFill>
              </a:rPr>
              <a:t>Report on Human Resources Related Matters  </a:t>
            </a:r>
          </a:p>
          <a:p>
            <a:pPr>
              <a:lnSpc>
                <a:spcPct val="100000"/>
              </a:lnSpc>
            </a:pPr>
            <a:r>
              <a:rPr lang="en-ZA" b="1" dirty="0" smtClean="0">
                <a:solidFill>
                  <a:schemeClr val="bg2">
                    <a:lumMod val="10000"/>
                  </a:schemeClr>
                </a:solidFill>
              </a:rPr>
              <a:t>23 October 2020</a:t>
            </a:r>
            <a:endParaRPr lang="en-US" sz="2000" dirty="0">
              <a:solidFill>
                <a:schemeClr val="bg2">
                  <a:lumMod val="10000"/>
                </a:schemeClr>
              </a:solidFill>
            </a:endParaRPr>
          </a:p>
        </p:txBody>
      </p:sp>
    </p:spTree>
    <p:extLst>
      <p:ext uri="{BB962C8B-B14F-4D97-AF65-F5344CB8AC3E}">
        <p14:creationId xmlns:p14="http://schemas.microsoft.com/office/powerpoint/2010/main" val="654494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786046" y="46583"/>
            <a:ext cx="7974676" cy="568559"/>
          </a:xfrm>
          <a:solidFill>
            <a:schemeClr val="accent4">
              <a:lumMod val="75000"/>
            </a:schemeClr>
          </a:solidFill>
        </p:spPr>
        <p:txBody>
          <a:bodyPr>
            <a:noAutofit/>
          </a:bodyPr>
          <a:lstStyle/>
          <a:p>
            <a:pPr lvl="0">
              <a:spcBef>
                <a:spcPts val="1000"/>
              </a:spcBef>
              <a:defRPr/>
            </a:pPr>
            <a:r>
              <a:rPr lang="en-ZA" sz="2800" b="1" cap="all" dirty="0" smtClean="0">
                <a:solidFill>
                  <a:prstClr val="black"/>
                </a:solidFill>
                <a:latin typeface="Arial Narrow" panose="020B0606020202030204" pitchFamily="34" charset="0"/>
              </a:rPr>
              <a:t>1.4 RETENTION OF EMPLOYEES</a:t>
            </a:r>
            <a:endParaRPr lang="en-ZA" sz="2800" b="1" i="1" cap="all" dirty="0">
              <a:latin typeface="Arial Narrow" panose="020B0606020202030204" pitchFamily="34" charset="0"/>
            </a:endParaRPr>
          </a:p>
        </p:txBody>
      </p:sp>
      <p:sp>
        <p:nvSpPr>
          <p:cNvPr id="10" name="Rectangle 9"/>
          <p:cNvSpPr/>
          <p:nvPr/>
        </p:nvSpPr>
        <p:spPr>
          <a:xfrm>
            <a:off x="287282" y="846536"/>
            <a:ext cx="9376757" cy="1785104"/>
          </a:xfrm>
          <a:prstGeom prst="rect">
            <a:avLst/>
          </a:prstGeom>
        </p:spPr>
        <p:txBody>
          <a:bodyPr wrap="square">
            <a:spAutoFit/>
          </a:bodyPr>
          <a:lstStyle/>
          <a:p>
            <a:pPr marL="465138" indent="-465138">
              <a:buFont typeface="Wingdings" panose="05000000000000000000" pitchFamily="2" charset="2"/>
              <a:buChar char="Ø"/>
            </a:pPr>
            <a:r>
              <a:rPr lang="en-GB" sz="2200" dirty="0" smtClean="0">
                <a:latin typeface="Arial Narrow" panose="020B0606020202030204" pitchFamily="34" charset="0"/>
              </a:rPr>
              <a:t>The table below reflects the number of resignations as well as a percentage of the total staff complement for the past three (3) years as well as the current 2020/2021 financial year.</a:t>
            </a:r>
          </a:p>
          <a:p>
            <a:r>
              <a:rPr lang="en-GB" sz="2200" dirty="0" smtClean="0">
                <a:latin typeface="Arial Narrow" panose="020B0606020202030204" pitchFamily="34" charset="0"/>
              </a:rPr>
              <a:t> </a:t>
            </a:r>
          </a:p>
          <a:p>
            <a:endParaRPr lang="en-US" sz="2200" dirty="0">
              <a:latin typeface="Arial Narrow" panose="020B0606020202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785917938"/>
              </p:ext>
            </p:extLst>
          </p:nvPr>
        </p:nvGraphicFramePr>
        <p:xfrm>
          <a:off x="459079" y="2368338"/>
          <a:ext cx="8628610" cy="1925320"/>
        </p:xfrm>
        <a:graphic>
          <a:graphicData uri="http://schemas.openxmlformats.org/drawingml/2006/table">
            <a:tbl>
              <a:tblPr firstRow="1" bandRow="1">
                <a:tableStyleId>{21E4AEA4-8DFA-4A89-87EB-49C32662AFE0}</a:tableStyleId>
              </a:tblPr>
              <a:tblGrid>
                <a:gridCol w="1911926">
                  <a:extLst>
                    <a:ext uri="{9D8B030D-6E8A-4147-A177-3AD203B41FA5}">
                      <a16:colId xmlns:a16="http://schemas.microsoft.com/office/drawing/2014/main" val="472496769"/>
                    </a:ext>
                  </a:extLst>
                </a:gridCol>
                <a:gridCol w="1539518">
                  <a:extLst>
                    <a:ext uri="{9D8B030D-6E8A-4147-A177-3AD203B41FA5}">
                      <a16:colId xmlns:a16="http://schemas.microsoft.com/office/drawing/2014/main" val="3909788564"/>
                    </a:ext>
                  </a:extLst>
                </a:gridCol>
                <a:gridCol w="1725722">
                  <a:extLst>
                    <a:ext uri="{9D8B030D-6E8A-4147-A177-3AD203B41FA5}">
                      <a16:colId xmlns:a16="http://schemas.microsoft.com/office/drawing/2014/main" val="2444955963"/>
                    </a:ext>
                  </a:extLst>
                </a:gridCol>
                <a:gridCol w="1725722">
                  <a:extLst>
                    <a:ext uri="{9D8B030D-6E8A-4147-A177-3AD203B41FA5}">
                      <a16:colId xmlns:a16="http://schemas.microsoft.com/office/drawing/2014/main" val="397186692"/>
                    </a:ext>
                  </a:extLst>
                </a:gridCol>
                <a:gridCol w="1725722">
                  <a:extLst>
                    <a:ext uri="{9D8B030D-6E8A-4147-A177-3AD203B41FA5}">
                      <a16:colId xmlns:a16="http://schemas.microsoft.com/office/drawing/2014/main" val="3891251467"/>
                    </a:ext>
                  </a:extLst>
                </a:gridCol>
              </a:tblGrid>
              <a:tr h="370840">
                <a:tc>
                  <a:txBody>
                    <a:bodyPr/>
                    <a:lstStyle/>
                    <a:p>
                      <a:endParaRPr lang="en-US" sz="1800" dirty="0"/>
                    </a:p>
                  </a:txBody>
                  <a:tcPr/>
                </a:tc>
                <a:tc>
                  <a:txBody>
                    <a:bodyPr/>
                    <a:lstStyle/>
                    <a:p>
                      <a:r>
                        <a:rPr lang="en-ZA" sz="1800" dirty="0" smtClean="0"/>
                        <a:t>2017 - 2018</a:t>
                      </a:r>
                      <a:endParaRPr lang="en-US" sz="1800" dirty="0"/>
                    </a:p>
                  </a:txBody>
                  <a:tcPr/>
                </a:tc>
                <a:tc>
                  <a:txBody>
                    <a:bodyPr/>
                    <a:lstStyle/>
                    <a:p>
                      <a:r>
                        <a:rPr lang="en-ZA" sz="1800" dirty="0" smtClean="0"/>
                        <a:t>2018 - 2019</a:t>
                      </a:r>
                      <a:endParaRPr lang="en-US" sz="1800" dirty="0"/>
                    </a:p>
                  </a:txBody>
                  <a:tcPr/>
                </a:tc>
                <a:tc>
                  <a:txBody>
                    <a:bodyPr/>
                    <a:lstStyle/>
                    <a:p>
                      <a:r>
                        <a:rPr lang="en-ZA" sz="1800" dirty="0" smtClean="0"/>
                        <a:t>2019 - 2020</a:t>
                      </a:r>
                      <a:endParaRPr lang="en-US" sz="1800" dirty="0"/>
                    </a:p>
                  </a:txBody>
                  <a:tcPr/>
                </a:tc>
                <a:tc>
                  <a:txBody>
                    <a:bodyPr/>
                    <a:lstStyle/>
                    <a:p>
                      <a:r>
                        <a:rPr lang="en-ZA" sz="1800" dirty="0" smtClean="0"/>
                        <a:t>Current</a:t>
                      </a:r>
                      <a:r>
                        <a:rPr lang="en-ZA" sz="1800" baseline="0" dirty="0" smtClean="0"/>
                        <a:t> to date</a:t>
                      </a:r>
                      <a:endParaRPr lang="en-US" sz="1800" dirty="0"/>
                    </a:p>
                  </a:txBody>
                  <a:tcPr/>
                </a:tc>
                <a:extLst>
                  <a:ext uri="{0D108BD9-81ED-4DB2-BD59-A6C34878D82A}">
                    <a16:rowId xmlns:a16="http://schemas.microsoft.com/office/drawing/2014/main" val="4116989187"/>
                  </a:ext>
                </a:extLst>
              </a:tr>
              <a:tr h="370840">
                <a:tc>
                  <a:txBody>
                    <a:bodyPr/>
                    <a:lstStyle/>
                    <a:p>
                      <a:r>
                        <a:rPr lang="en-ZA" sz="1800" b="1" cap="all" baseline="0" dirty="0" smtClean="0">
                          <a:solidFill>
                            <a:schemeClr val="accent2">
                              <a:lumMod val="50000"/>
                            </a:schemeClr>
                          </a:solidFill>
                        </a:rPr>
                        <a:t>No. of resignations</a:t>
                      </a:r>
                      <a:endParaRPr lang="en-US" sz="1800" b="1" cap="all" baseline="0" dirty="0">
                        <a:solidFill>
                          <a:schemeClr val="accent2">
                            <a:lumMod val="50000"/>
                          </a:schemeClr>
                        </a:solidFill>
                      </a:endParaRPr>
                    </a:p>
                  </a:txBody>
                  <a:tcPr/>
                </a:tc>
                <a:tc>
                  <a:txBody>
                    <a:bodyPr/>
                    <a:lstStyle/>
                    <a:p>
                      <a:pPr algn="ctr"/>
                      <a:r>
                        <a:rPr lang="en-ZA" sz="1800" b="1" dirty="0" smtClean="0"/>
                        <a:t>34</a:t>
                      </a:r>
                      <a:endParaRPr lang="en-US" sz="1800" b="1" dirty="0"/>
                    </a:p>
                  </a:txBody>
                  <a:tcPr/>
                </a:tc>
                <a:tc>
                  <a:txBody>
                    <a:bodyPr/>
                    <a:lstStyle/>
                    <a:p>
                      <a:pPr algn="ctr"/>
                      <a:r>
                        <a:rPr lang="en-ZA" sz="1800" b="1" dirty="0" smtClean="0"/>
                        <a:t>27</a:t>
                      </a:r>
                      <a:endParaRPr lang="en-US" sz="1800" b="1" dirty="0"/>
                    </a:p>
                  </a:txBody>
                  <a:tcPr/>
                </a:tc>
                <a:tc>
                  <a:txBody>
                    <a:bodyPr/>
                    <a:lstStyle/>
                    <a:p>
                      <a:pPr algn="ctr"/>
                      <a:r>
                        <a:rPr lang="en-ZA" sz="1800" b="1" dirty="0" smtClean="0"/>
                        <a:t>20</a:t>
                      </a:r>
                      <a:endParaRPr lang="en-US" sz="1800" b="1" dirty="0"/>
                    </a:p>
                  </a:txBody>
                  <a:tcPr/>
                </a:tc>
                <a:tc>
                  <a:txBody>
                    <a:bodyPr/>
                    <a:lstStyle/>
                    <a:p>
                      <a:pPr algn="ctr"/>
                      <a:r>
                        <a:rPr lang="en-ZA" sz="1800" b="1" dirty="0" smtClean="0"/>
                        <a:t>3</a:t>
                      </a:r>
                      <a:endParaRPr lang="en-US" sz="1800" b="1" dirty="0"/>
                    </a:p>
                  </a:txBody>
                  <a:tcPr/>
                </a:tc>
                <a:extLst>
                  <a:ext uri="{0D108BD9-81ED-4DB2-BD59-A6C34878D82A}">
                    <a16:rowId xmlns:a16="http://schemas.microsoft.com/office/drawing/2014/main" val="930307754"/>
                  </a:ext>
                </a:extLst>
              </a:tr>
              <a:tr h="370840">
                <a:tc>
                  <a:txBody>
                    <a:bodyPr/>
                    <a:lstStyle/>
                    <a:p>
                      <a:r>
                        <a:rPr lang="en-ZA" sz="1800" b="1" cap="all" baseline="0" dirty="0" smtClean="0">
                          <a:solidFill>
                            <a:schemeClr val="accent2">
                              <a:lumMod val="50000"/>
                            </a:schemeClr>
                          </a:solidFill>
                        </a:rPr>
                        <a:t>Resignations as a % of staff complement</a:t>
                      </a:r>
                      <a:endParaRPr lang="en-US" sz="1800" b="1" cap="all" baseline="0" dirty="0">
                        <a:solidFill>
                          <a:schemeClr val="accent2">
                            <a:lumMod val="50000"/>
                          </a:schemeClr>
                        </a:solidFill>
                      </a:endParaRPr>
                    </a:p>
                  </a:txBody>
                  <a:tcPr/>
                </a:tc>
                <a:tc>
                  <a:txBody>
                    <a:bodyPr/>
                    <a:lstStyle/>
                    <a:p>
                      <a:pPr algn="ctr"/>
                      <a:r>
                        <a:rPr lang="en-ZA" sz="1800" b="1" dirty="0" smtClean="0"/>
                        <a:t>2.74%</a:t>
                      </a:r>
                      <a:endParaRPr lang="en-US" sz="1800" b="1" dirty="0"/>
                    </a:p>
                  </a:txBody>
                  <a:tcPr/>
                </a:tc>
                <a:tc>
                  <a:txBody>
                    <a:bodyPr/>
                    <a:lstStyle/>
                    <a:p>
                      <a:pPr algn="ctr"/>
                      <a:r>
                        <a:rPr lang="en-ZA" sz="1800" b="1" dirty="0" smtClean="0"/>
                        <a:t>2.09%</a:t>
                      </a:r>
                      <a:endParaRPr lang="en-US" sz="1800" b="1" dirty="0"/>
                    </a:p>
                  </a:txBody>
                  <a:tcPr/>
                </a:tc>
                <a:tc>
                  <a:txBody>
                    <a:bodyPr/>
                    <a:lstStyle/>
                    <a:p>
                      <a:pPr algn="ctr"/>
                      <a:r>
                        <a:rPr lang="en-ZA" sz="1800" b="1" dirty="0" smtClean="0"/>
                        <a:t>1.52%</a:t>
                      </a:r>
                      <a:endParaRPr lang="en-US" sz="1800" b="1" dirty="0"/>
                    </a:p>
                  </a:txBody>
                  <a:tcPr/>
                </a:tc>
                <a:tc>
                  <a:txBody>
                    <a:bodyPr/>
                    <a:lstStyle/>
                    <a:p>
                      <a:pPr algn="ctr"/>
                      <a:r>
                        <a:rPr lang="en-ZA" sz="1800" b="1" dirty="0" smtClean="0"/>
                        <a:t>0.23%</a:t>
                      </a:r>
                      <a:endParaRPr lang="en-US" sz="1800" b="1" dirty="0"/>
                    </a:p>
                  </a:txBody>
                  <a:tcPr/>
                </a:tc>
                <a:extLst>
                  <a:ext uri="{0D108BD9-81ED-4DB2-BD59-A6C34878D82A}">
                    <a16:rowId xmlns:a16="http://schemas.microsoft.com/office/drawing/2014/main" val="2719392405"/>
                  </a:ext>
                </a:extLst>
              </a:tr>
            </a:tbl>
          </a:graphicData>
        </a:graphic>
      </p:graphicFrame>
      <p:sp>
        <p:nvSpPr>
          <p:cNvPr id="3" name="Rectangle 2"/>
          <p:cNvSpPr/>
          <p:nvPr/>
        </p:nvSpPr>
        <p:spPr>
          <a:xfrm>
            <a:off x="459079" y="4813052"/>
            <a:ext cx="8628610" cy="1785104"/>
          </a:xfrm>
          <a:prstGeom prst="rect">
            <a:avLst/>
          </a:prstGeom>
        </p:spPr>
        <p:txBody>
          <a:bodyPr wrap="square">
            <a:spAutoFit/>
          </a:bodyPr>
          <a:lstStyle/>
          <a:p>
            <a:pPr marL="465138" marR="0" indent="-465138" algn="just">
              <a:spcBef>
                <a:spcPts val="0"/>
              </a:spcBef>
              <a:spcAft>
                <a:spcPts val="0"/>
              </a:spcAft>
              <a:buFont typeface="Wingdings" panose="05000000000000000000" pitchFamily="2" charset="2"/>
              <a:buChar char="Ø"/>
            </a:pPr>
            <a:r>
              <a:rPr lang="en-GB" sz="2200" dirty="0">
                <a:latin typeface="Arial Narrow" panose="020B0606020202030204" pitchFamily="34" charset="0"/>
              </a:rPr>
              <a:t>As can be seen from the table above, the </a:t>
            </a:r>
            <a:r>
              <a:rPr lang="en-US" sz="2200" dirty="0" smtClean="0">
                <a:latin typeface="Arial Narrow" panose="020B0606020202030204" pitchFamily="34" charset="0"/>
              </a:rPr>
              <a:t>number </a:t>
            </a:r>
            <a:r>
              <a:rPr lang="en-US" sz="2200" dirty="0">
                <a:latin typeface="Arial Narrow" panose="020B0606020202030204" pitchFamily="34" charset="0"/>
              </a:rPr>
              <a:t>of voluntary resignations as a % of total staff </a:t>
            </a:r>
            <a:r>
              <a:rPr lang="en-US" sz="2200" dirty="0" smtClean="0">
                <a:latin typeface="Arial Narrow" panose="020B0606020202030204" pitchFamily="34" charset="0"/>
              </a:rPr>
              <a:t>complement </a:t>
            </a:r>
            <a:r>
              <a:rPr lang="en-GB" sz="2200" dirty="0" smtClean="0">
                <a:latin typeface="Arial Narrow" panose="020B0606020202030204" pitchFamily="34" charset="0"/>
              </a:rPr>
              <a:t>is </a:t>
            </a:r>
            <a:r>
              <a:rPr lang="en-GB" sz="2200" dirty="0">
                <a:latin typeface="Arial Narrow" panose="020B0606020202030204" pitchFamily="34" charset="0"/>
              </a:rPr>
              <a:t>steadily </a:t>
            </a:r>
            <a:r>
              <a:rPr lang="en-GB" sz="2200" dirty="0" smtClean="0">
                <a:latin typeface="Arial Narrow" panose="020B0606020202030204" pitchFamily="34" charset="0"/>
              </a:rPr>
              <a:t>declining. Some of the reasons for the steady decline relates to attractive remuneration and benefits, improvement in the conditions of service such as the conversion of D-Band employees from contract based to permanent.</a:t>
            </a:r>
            <a:endParaRPr lang="en-US"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2152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49710" y="0"/>
            <a:ext cx="8278676" cy="605564"/>
          </a:xfrm>
          <a:solidFill>
            <a:schemeClr val="accent4">
              <a:lumMod val="75000"/>
            </a:schemeClr>
          </a:solidFill>
        </p:spPr>
        <p:txBody>
          <a:bodyPr>
            <a:normAutofit/>
          </a:bodyPr>
          <a:lstStyle/>
          <a:p>
            <a:pPr>
              <a:defRPr/>
            </a:pPr>
            <a:r>
              <a:rPr lang="en-ZA" sz="2800" b="1" dirty="0" smtClean="0">
                <a:latin typeface="Arial Narrow" panose="020B0606020202030204" pitchFamily="34" charset="0"/>
              </a:rPr>
              <a:t>1.4 RETENTION STRATEGIES </a:t>
            </a:r>
          </a:p>
        </p:txBody>
      </p:sp>
      <p:sp>
        <p:nvSpPr>
          <p:cNvPr id="4099" name="Content Placeholder 2"/>
          <p:cNvSpPr>
            <a:spLocks noGrp="1"/>
          </p:cNvSpPr>
          <p:nvPr>
            <p:ph idx="1"/>
          </p:nvPr>
        </p:nvSpPr>
        <p:spPr>
          <a:xfrm>
            <a:off x="199505" y="736027"/>
            <a:ext cx="9459884" cy="6115913"/>
          </a:xfrm>
        </p:spPr>
        <p:txBody>
          <a:bodyPr>
            <a:noAutofit/>
          </a:bodyPr>
          <a:lstStyle/>
          <a:p>
            <a:pPr marL="465138" indent="-465138" algn="just">
              <a:buFont typeface="Wingdings" panose="05000000000000000000" pitchFamily="2" charset="2"/>
              <a:buChar char="Ø"/>
              <a:defRPr/>
            </a:pPr>
            <a:r>
              <a:rPr lang="en-US" sz="2400" dirty="0" smtClean="0">
                <a:latin typeface="Arial Narrow" panose="020B0606020202030204" pitchFamily="34" charset="0"/>
              </a:rPr>
              <a:t>At </a:t>
            </a:r>
            <a:r>
              <a:rPr lang="en-US" sz="2400" dirty="0">
                <a:latin typeface="Arial Narrow" panose="020B0606020202030204" pitchFamily="34" charset="0"/>
              </a:rPr>
              <a:t>the end of the </a:t>
            </a:r>
            <a:r>
              <a:rPr lang="en-US" sz="2400" dirty="0" smtClean="0">
                <a:latin typeface="Arial Narrow" panose="020B0606020202030204" pitchFamily="34" charset="0"/>
              </a:rPr>
              <a:t>second quarter of the current financial year, </a:t>
            </a:r>
            <a:r>
              <a:rPr lang="en-US" sz="2400" dirty="0">
                <a:latin typeface="Arial Narrow" panose="020B0606020202030204" pitchFamily="34" charset="0"/>
              </a:rPr>
              <a:t>the </a:t>
            </a:r>
            <a:r>
              <a:rPr lang="en-US" sz="2400" dirty="0" smtClean="0">
                <a:latin typeface="Arial Narrow" panose="020B0606020202030204" pitchFamily="34" charset="0"/>
              </a:rPr>
              <a:t>resignation </a:t>
            </a:r>
            <a:r>
              <a:rPr lang="en-US" sz="2400" dirty="0">
                <a:latin typeface="Arial Narrow" panose="020B0606020202030204" pitchFamily="34" charset="0"/>
              </a:rPr>
              <a:t>rate </a:t>
            </a:r>
            <a:r>
              <a:rPr lang="en-US" sz="2400" dirty="0" smtClean="0">
                <a:latin typeface="Arial Narrow" panose="020B0606020202030204" pitchFamily="34" charset="0"/>
              </a:rPr>
              <a:t>was 0.23%. All indications are that this trend will continue and the resignation rate will be a further reduction from the resignation rate for the previous year of 1.52%</a:t>
            </a:r>
            <a:endParaRPr lang="en-US" sz="1200" dirty="0" smtClean="0">
              <a:latin typeface="Arial Narrow" panose="020B0606020202030204" pitchFamily="34" charset="0"/>
            </a:endParaRPr>
          </a:p>
          <a:p>
            <a:pPr marL="515938" indent="-515938" algn="just">
              <a:buFont typeface="Wingdings" panose="05000000000000000000" pitchFamily="2" charset="2"/>
              <a:buChar char="Ø"/>
            </a:pPr>
            <a:r>
              <a:rPr lang="en-US" sz="2400" dirty="0" smtClean="0">
                <a:latin typeface="Arial Narrow" panose="020B0606020202030204" pitchFamily="34" charset="0"/>
              </a:rPr>
              <a:t>Exit Interviews are conducted with the exiting employees with the aim to determine the reasons for leaving the institution so that the </a:t>
            </a:r>
            <a:r>
              <a:rPr lang="en-US" sz="2400" dirty="0">
                <a:latin typeface="Arial Narrow" panose="020B0606020202030204" pitchFamily="34" charset="0"/>
              </a:rPr>
              <a:t>information obtained will be helpful in driving organizational improvement. </a:t>
            </a:r>
            <a:endParaRPr lang="en-US" sz="2400" dirty="0" smtClean="0">
              <a:latin typeface="Arial Narrow" panose="020B0606020202030204" pitchFamily="34" charset="0"/>
            </a:endParaRPr>
          </a:p>
          <a:p>
            <a:pPr marL="515938" indent="-515938">
              <a:spcBef>
                <a:spcPts val="0"/>
              </a:spcBef>
              <a:buFont typeface="Wingdings" panose="05000000000000000000" pitchFamily="2" charset="2"/>
              <a:buChar char="Ø"/>
            </a:pPr>
            <a:endParaRPr lang="en-US" sz="1200" dirty="0" smtClean="0">
              <a:latin typeface="Arial Narrow" panose="020B0606020202030204" pitchFamily="34" charset="0"/>
            </a:endParaRPr>
          </a:p>
          <a:p>
            <a:pPr marL="515938" indent="-515938">
              <a:buFont typeface="Wingdings" panose="05000000000000000000" pitchFamily="2" charset="2"/>
              <a:buChar char="Ø"/>
            </a:pPr>
            <a:r>
              <a:rPr lang="en-ZA" sz="2400" dirty="0" smtClean="0">
                <a:latin typeface="Arial Narrow" panose="020B0606020202030204" pitchFamily="34" charset="0"/>
              </a:rPr>
              <a:t>Over the years the following categories of reasons were provided by employees in terms of exit  interviews (and in brackets are the some of the interventions that were since implemented to address the concerns):</a:t>
            </a:r>
          </a:p>
          <a:p>
            <a:pPr lvl="2">
              <a:buFont typeface="Wingdings" panose="05000000000000000000" pitchFamily="2" charset="2"/>
              <a:buChar char="§"/>
            </a:pPr>
            <a:r>
              <a:rPr lang="en-US" dirty="0" smtClean="0">
                <a:latin typeface="Arial Narrow" panose="020B0606020202030204" pitchFamily="34" charset="0"/>
              </a:rPr>
              <a:t>Nature </a:t>
            </a:r>
            <a:r>
              <a:rPr lang="en-US" dirty="0">
                <a:latin typeface="Arial Narrow" panose="020B0606020202030204" pitchFamily="34" charset="0"/>
              </a:rPr>
              <a:t>of employment </a:t>
            </a:r>
            <a:r>
              <a:rPr lang="en-US" dirty="0" smtClean="0">
                <a:latin typeface="Arial Narrow" panose="020B0606020202030204" pitchFamily="34" charset="0"/>
              </a:rPr>
              <a:t>contracts - (Contracts of employment for employees at D-Band were converted from fixed-term to permanent to provide certainty)</a:t>
            </a:r>
            <a:endParaRPr lang="en-US" dirty="0">
              <a:latin typeface="Arial Narrow" panose="020B0606020202030204" pitchFamily="34" charset="0"/>
            </a:endParaRPr>
          </a:p>
          <a:p>
            <a:pPr lvl="2">
              <a:buFont typeface="Wingdings" panose="05000000000000000000" pitchFamily="2" charset="2"/>
              <a:buChar char="§"/>
            </a:pPr>
            <a:r>
              <a:rPr lang="en-US" dirty="0">
                <a:latin typeface="Arial Narrow" panose="020B0606020202030204" pitchFamily="34" charset="0"/>
              </a:rPr>
              <a:t>Geographic location of worksite and cost of living in Cape </a:t>
            </a:r>
            <a:r>
              <a:rPr lang="en-US" dirty="0" smtClean="0">
                <a:latin typeface="Arial Narrow" panose="020B0606020202030204" pitchFamily="34" charset="0"/>
              </a:rPr>
              <a:t>Town – (Remuneration adjustments take into consideration cost of living in the Western Cape)</a:t>
            </a:r>
            <a:endParaRPr lang="en-US" dirty="0">
              <a:latin typeface="Arial Narrow" panose="020B0606020202030204" pitchFamily="34" charset="0"/>
            </a:endParaRPr>
          </a:p>
          <a:p>
            <a:pPr lvl="2">
              <a:buFont typeface="Wingdings" panose="05000000000000000000" pitchFamily="2" charset="2"/>
              <a:buChar char="§"/>
            </a:pPr>
            <a:r>
              <a:rPr lang="en-US" dirty="0">
                <a:latin typeface="Arial Narrow" panose="020B0606020202030204" pitchFamily="34" charset="0"/>
              </a:rPr>
              <a:t>Personal/Family </a:t>
            </a:r>
            <a:r>
              <a:rPr lang="en-US" dirty="0" smtClean="0">
                <a:latin typeface="Arial Narrow" panose="020B0606020202030204" pitchFamily="34" charset="0"/>
              </a:rPr>
              <a:t>commitments –(Introduction of schemes such as the group life scheme)      </a:t>
            </a:r>
            <a:endParaRPr lang="en-US" dirty="0">
              <a:latin typeface="Arial Narrow" panose="020B0606020202030204" pitchFamily="34" charset="0"/>
            </a:endParaRPr>
          </a:p>
          <a:p>
            <a:pPr lvl="2">
              <a:buFont typeface="Wingdings" panose="05000000000000000000" pitchFamily="2" charset="2"/>
              <a:buChar char="§"/>
            </a:pPr>
            <a:r>
              <a:rPr lang="en-US" dirty="0">
                <a:latin typeface="Arial Narrow" panose="020B0606020202030204" pitchFamily="34" charset="0"/>
              </a:rPr>
              <a:t>Career </a:t>
            </a:r>
            <a:r>
              <a:rPr lang="en-US" dirty="0" smtClean="0">
                <a:latin typeface="Arial Narrow" panose="020B0606020202030204" pitchFamily="34" charset="0"/>
              </a:rPr>
              <a:t>opportunities – (All A to C band positions are advertised internally first)          </a:t>
            </a:r>
            <a:endParaRPr lang="en-US" dirty="0">
              <a:latin typeface="Arial Narrow" panose="020B0606020202030204" pitchFamily="34" charset="0"/>
            </a:endParaRPr>
          </a:p>
          <a:p>
            <a:pPr lvl="2">
              <a:buFont typeface="Wingdings" panose="05000000000000000000" pitchFamily="2" charset="2"/>
              <a:buChar char="§"/>
            </a:pPr>
            <a:r>
              <a:rPr lang="en-US" dirty="0">
                <a:latin typeface="Arial Narrow" panose="020B0606020202030204" pitchFamily="34" charset="0"/>
              </a:rPr>
              <a:t>Workload and nature of </a:t>
            </a:r>
            <a:r>
              <a:rPr lang="en-US" dirty="0" smtClean="0">
                <a:latin typeface="Arial Narrow" panose="020B0606020202030204" pitchFamily="34" charset="0"/>
              </a:rPr>
              <a:t>work – (The organizational re-alignment project geared for this)</a:t>
            </a:r>
            <a:endParaRPr lang="en-US" dirty="0">
              <a:latin typeface="Arial Narrow" panose="020B0606020202030204" pitchFamily="34" charset="0"/>
            </a:endParaRPr>
          </a:p>
          <a:p>
            <a:pPr marL="457200" lvl="1" indent="0">
              <a:buNone/>
            </a:pPr>
            <a:endParaRPr lang="en-US" dirty="0">
              <a:latin typeface="Arial Narrow" panose="020B0606020202030204" pitchFamily="34" charset="0"/>
            </a:endParaRPr>
          </a:p>
          <a:p>
            <a:pPr marL="465138" indent="-465138" algn="just">
              <a:buFont typeface="Wingdings" panose="05000000000000000000" pitchFamily="2" charset="2"/>
              <a:buChar char="Ø"/>
              <a:defRPr/>
            </a:pPr>
            <a:endParaRPr lang="en-US" sz="2400" dirty="0">
              <a:latin typeface="Arial Narrow" panose="020B0606020202030204" pitchFamily="34" charset="0"/>
            </a:endParaRPr>
          </a:p>
          <a:p>
            <a:pPr marL="742950" indent="-742950" algn="just">
              <a:buFont typeface="+mj-lt"/>
              <a:buAutoNum type="arabicPeriod"/>
              <a:defRPr/>
            </a:pPr>
            <a:endParaRPr lang="en-ZA" sz="2400" dirty="0">
              <a:latin typeface="Arial Narrow" panose="020B0606020202030204" pitchFamily="34" charset="0"/>
            </a:endParaRPr>
          </a:p>
          <a:p>
            <a:pPr>
              <a:buFont typeface="Arial" charset="0"/>
              <a:buNone/>
              <a:defRPr/>
            </a:pPr>
            <a:endParaRPr lang="en-ZA" sz="2400" dirty="0">
              <a:latin typeface="Arial Narrow" panose="020B0606020202030204" pitchFamily="34" charset="0"/>
            </a:endParaRPr>
          </a:p>
          <a:p>
            <a:pPr>
              <a:defRPr/>
            </a:pPr>
            <a:endParaRPr lang="en-ZA" sz="2400" dirty="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4CF856D3-8E0E-40A4-9D91-522FC9D5713F}" type="slidenum">
              <a:rPr lang="en-US" smtClean="0"/>
              <a:pPr>
                <a:defRPr/>
              </a:pPr>
              <a:t>11</a:t>
            </a:fld>
            <a:endParaRPr lang="en-US" dirty="0"/>
          </a:p>
        </p:txBody>
      </p:sp>
    </p:spTree>
    <p:extLst>
      <p:ext uri="{BB962C8B-B14F-4D97-AF65-F5344CB8AC3E}">
        <p14:creationId xmlns:p14="http://schemas.microsoft.com/office/powerpoint/2010/main" val="67124883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49710" y="0"/>
            <a:ext cx="7933605" cy="554591"/>
          </a:xfrm>
          <a:solidFill>
            <a:schemeClr val="accent4">
              <a:lumMod val="75000"/>
            </a:schemeClr>
          </a:solidFill>
        </p:spPr>
        <p:txBody>
          <a:bodyPr>
            <a:normAutofit/>
          </a:bodyPr>
          <a:lstStyle/>
          <a:p>
            <a:pPr>
              <a:defRPr/>
            </a:pPr>
            <a:r>
              <a:rPr lang="en-ZA" sz="2800" b="1" dirty="0" smtClean="0">
                <a:latin typeface="Arial Narrow" panose="020B0606020202030204" pitchFamily="34" charset="0"/>
              </a:rPr>
              <a:t>1.5 AGE PROFILE</a:t>
            </a:r>
          </a:p>
        </p:txBody>
      </p:sp>
      <p:sp>
        <p:nvSpPr>
          <p:cNvPr id="4099" name="Content Placeholder 2"/>
          <p:cNvSpPr>
            <a:spLocks noGrp="1"/>
          </p:cNvSpPr>
          <p:nvPr>
            <p:ph idx="1"/>
          </p:nvPr>
        </p:nvSpPr>
        <p:spPr>
          <a:xfrm>
            <a:off x="350699" y="935516"/>
            <a:ext cx="8667750" cy="1541677"/>
          </a:xfrm>
        </p:spPr>
        <p:txBody>
          <a:bodyPr>
            <a:normAutofit/>
          </a:bodyPr>
          <a:lstStyle/>
          <a:p>
            <a:pPr marL="742950" indent="-742950" algn="just">
              <a:buFont typeface="+mj-lt"/>
              <a:buAutoNum type="arabicPeriod"/>
              <a:defRPr/>
            </a:pPr>
            <a:endParaRPr lang="en-US" sz="3200" dirty="0">
              <a:latin typeface="Arial Narrow" panose="020B0606020202030204" pitchFamily="34" charset="0"/>
            </a:endParaRPr>
          </a:p>
          <a:p>
            <a:pPr marL="742950" indent="-742950" algn="just">
              <a:buFont typeface="+mj-lt"/>
              <a:buAutoNum type="arabicPeriod"/>
              <a:defRPr/>
            </a:pPr>
            <a:endParaRPr lang="en-ZA" sz="3200" dirty="0">
              <a:latin typeface="Arial Narrow" panose="020B0606020202030204" pitchFamily="34" charset="0"/>
            </a:endParaRPr>
          </a:p>
          <a:p>
            <a:pPr>
              <a:buFont typeface="Arial" charset="0"/>
              <a:buNone/>
              <a:defRPr/>
            </a:pPr>
            <a:endParaRPr lang="en-ZA" sz="3200" dirty="0">
              <a:latin typeface="Arial Narrow" panose="020B0606020202030204" pitchFamily="34" charset="0"/>
            </a:endParaRPr>
          </a:p>
          <a:p>
            <a:pPr>
              <a:defRPr/>
            </a:pPr>
            <a:endParaRPr lang="en-ZA" sz="4000" dirty="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4CF856D3-8E0E-40A4-9D91-522FC9D5713F}" type="slidenum">
              <a:rPr lang="en-US" smtClean="0"/>
              <a:pPr>
                <a:defRPr/>
              </a:pPr>
              <a:t>12</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175426087"/>
              </p:ext>
            </p:extLst>
          </p:nvPr>
        </p:nvGraphicFramePr>
        <p:xfrm>
          <a:off x="488383" y="3260263"/>
          <a:ext cx="9197681" cy="3096089"/>
        </p:xfrm>
        <a:graphic>
          <a:graphicData uri="http://schemas.openxmlformats.org/drawingml/2006/table">
            <a:tbl>
              <a:tblPr firstRow="1" firstCol="1" bandRow="1">
                <a:tableStyleId>{21E4AEA4-8DFA-4A89-87EB-49C32662AFE0}</a:tableStyleId>
              </a:tblPr>
              <a:tblGrid>
                <a:gridCol w="2511022">
                  <a:extLst>
                    <a:ext uri="{9D8B030D-6E8A-4147-A177-3AD203B41FA5}">
                      <a16:colId xmlns:a16="http://schemas.microsoft.com/office/drawing/2014/main" val="3937003923"/>
                    </a:ext>
                  </a:extLst>
                </a:gridCol>
                <a:gridCol w="3159940">
                  <a:extLst>
                    <a:ext uri="{9D8B030D-6E8A-4147-A177-3AD203B41FA5}">
                      <a16:colId xmlns:a16="http://schemas.microsoft.com/office/drawing/2014/main" val="2080678384"/>
                    </a:ext>
                  </a:extLst>
                </a:gridCol>
                <a:gridCol w="3526719">
                  <a:extLst>
                    <a:ext uri="{9D8B030D-6E8A-4147-A177-3AD203B41FA5}">
                      <a16:colId xmlns:a16="http://schemas.microsoft.com/office/drawing/2014/main" val="3075152989"/>
                    </a:ext>
                  </a:extLst>
                </a:gridCol>
              </a:tblGrid>
              <a:tr h="352007">
                <a:tc>
                  <a:txBody>
                    <a:bodyPr/>
                    <a:lstStyle/>
                    <a:p>
                      <a:pPr marL="0" marR="0">
                        <a:lnSpc>
                          <a:spcPct val="107000"/>
                        </a:lnSpc>
                        <a:spcBef>
                          <a:spcPts val="0"/>
                        </a:spcBef>
                        <a:spcAft>
                          <a:spcPts val="0"/>
                        </a:spcAft>
                      </a:pPr>
                      <a:r>
                        <a:rPr lang="en-US" sz="1600">
                          <a:effectLst/>
                          <a:latin typeface="Arial Narrow" panose="020B0606020202030204" pitchFamily="34" charset="0"/>
                        </a:rPr>
                        <a:t>AGE CATEGORY</a:t>
                      </a:r>
                      <a:endParaRPr lang="en-US" sz="16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NO. OF EMPLOYEES</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latin typeface="Arial Narrow" panose="020B0606020202030204" pitchFamily="34" charset="0"/>
                        </a:rPr>
                        <a:t>% PER AGE CATEGORY</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0659279"/>
                  </a:ext>
                </a:extLst>
              </a:tr>
              <a:tr h="304898">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20 - 29</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1600" dirty="0" smtClean="0">
                          <a:effectLst/>
                          <a:latin typeface="Arial Narrow" panose="020B0606020202030204" pitchFamily="34" charset="0"/>
                          <a:ea typeface="+mn-ea"/>
                          <a:cs typeface="+mn-cs"/>
                        </a:rPr>
                        <a:t>22</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2%</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3999608"/>
                  </a:ext>
                </a:extLst>
              </a:tr>
              <a:tr h="304898">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30 - 34</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1600" dirty="0" smtClean="0">
                          <a:effectLst/>
                          <a:latin typeface="Arial Narrow" panose="020B0606020202030204" pitchFamily="34" charset="0"/>
                          <a:ea typeface="+mn-ea"/>
                          <a:cs typeface="+mn-cs"/>
                        </a:rPr>
                        <a:t>87</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7%</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2321911"/>
                  </a:ext>
                </a:extLst>
              </a:tr>
              <a:tr h="304898">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35 - 39</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229</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17%</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15854304"/>
                  </a:ext>
                </a:extLst>
              </a:tr>
              <a:tr h="304898">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40 - 44</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219</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16%</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4811376"/>
                  </a:ext>
                </a:extLst>
              </a:tr>
              <a:tr h="304898">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45 - 49</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303</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23%</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4726660"/>
                  </a:ext>
                </a:extLst>
              </a:tr>
              <a:tr h="304898">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50 - 54</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238</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18%</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1009447"/>
                  </a:ext>
                </a:extLst>
              </a:tr>
              <a:tr h="304898">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55 - 64</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222</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17%</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7174287"/>
                  </a:ext>
                </a:extLst>
              </a:tr>
              <a:tr h="304898">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&gt;65</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3</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smtClean="0">
                          <a:effectLst/>
                          <a:latin typeface="Arial Narrow" panose="020B0606020202030204" pitchFamily="34" charset="0"/>
                        </a:rPr>
                        <a:t>0.2%</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3081557"/>
                  </a:ext>
                </a:extLst>
              </a:tr>
              <a:tr h="304898">
                <a:tc>
                  <a:txBody>
                    <a:bodyPr/>
                    <a:lstStyle/>
                    <a:p>
                      <a:pPr marL="0" marR="0">
                        <a:lnSpc>
                          <a:spcPct val="107000"/>
                        </a:lnSpc>
                        <a:spcBef>
                          <a:spcPts val="0"/>
                        </a:spcBef>
                        <a:spcAft>
                          <a:spcPts val="0"/>
                        </a:spcAft>
                      </a:pPr>
                      <a:r>
                        <a:rPr lang="en-US" sz="1600" dirty="0">
                          <a:effectLst/>
                          <a:latin typeface="Arial Narrow" panose="020B0606020202030204" pitchFamily="34" charset="0"/>
                        </a:rPr>
                        <a:t>TOTAL</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smtClean="0">
                          <a:effectLst/>
                          <a:latin typeface="Arial Narrow" panose="020B0606020202030204" pitchFamily="34" charset="0"/>
                        </a:rPr>
                        <a:t>1323</a:t>
                      </a:r>
                      <a:endParaRPr lang="en-US" sz="16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latin typeface="Arial Narrow" panose="020B0606020202030204" pitchFamily="34" charset="0"/>
                        </a:rPr>
                        <a:t> </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16597614"/>
                  </a:ext>
                </a:extLst>
              </a:tr>
            </a:tbl>
          </a:graphicData>
        </a:graphic>
      </p:graphicFrame>
      <p:sp>
        <p:nvSpPr>
          <p:cNvPr id="3" name="Rectangle 2"/>
          <p:cNvSpPr/>
          <p:nvPr/>
        </p:nvSpPr>
        <p:spPr>
          <a:xfrm>
            <a:off x="204333" y="1105952"/>
            <a:ext cx="9438430" cy="2068259"/>
          </a:xfrm>
          <a:prstGeom prst="rect">
            <a:avLst/>
          </a:prstGeom>
        </p:spPr>
        <p:txBody>
          <a:bodyPr wrap="square">
            <a:spAutoFit/>
          </a:bodyPr>
          <a:lstStyle/>
          <a:p>
            <a:pPr marL="228600" marR="0" algn="just">
              <a:lnSpc>
                <a:spcPct val="107000"/>
              </a:lnSpc>
              <a:spcBef>
                <a:spcPts val="0"/>
              </a:spcBef>
              <a:spcAft>
                <a:spcPts val="800"/>
              </a:spcAft>
            </a:pPr>
            <a:r>
              <a:rPr lang="en-US" sz="2000" dirty="0" smtClean="0">
                <a:latin typeface="Arial Narrow" panose="020B0606020202030204" pitchFamily="34" charset="0"/>
              </a:rPr>
              <a:t>From the </a:t>
            </a:r>
            <a:r>
              <a:rPr lang="en-US" sz="2000" dirty="0">
                <a:latin typeface="Arial Narrow" panose="020B0606020202030204" pitchFamily="34" charset="0"/>
              </a:rPr>
              <a:t>snapshot of the age profile of the establishment </a:t>
            </a:r>
            <a:r>
              <a:rPr lang="en-US" sz="2000" dirty="0" smtClean="0">
                <a:latin typeface="Arial Narrow" panose="020B0606020202030204" pitchFamily="34" charset="0"/>
              </a:rPr>
              <a:t>shown in the table below i</a:t>
            </a:r>
            <a:r>
              <a:rPr lang="en-US" sz="2000" dirty="0" smtClean="0">
                <a:latin typeface="Arial Narrow" panose="020B0606020202030204" pitchFamily="34" charset="0"/>
                <a:ea typeface="Calibri" panose="020F0502020204030204" pitchFamily="34" charset="0"/>
                <a:cs typeface="Times New Roman" panose="02020603050405020304" pitchFamily="18" charset="0"/>
              </a:rPr>
              <a:t>t </a:t>
            </a:r>
            <a:r>
              <a:rPr lang="en-US" sz="2000" dirty="0">
                <a:latin typeface="Arial Narrow" panose="020B0606020202030204" pitchFamily="34" charset="0"/>
                <a:ea typeface="Calibri" panose="020F0502020204030204" pitchFamily="34" charset="0"/>
                <a:cs typeface="Times New Roman" panose="02020603050405020304" pitchFamily="18" charset="0"/>
              </a:rPr>
              <a:t>can be seen that only </a:t>
            </a:r>
            <a:r>
              <a:rPr lang="en-US" sz="2000" dirty="0" smtClean="0">
                <a:latin typeface="Arial Narrow" panose="020B0606020202030204" pitchFamily="34" charset="0"/>
                <a:ea typeface="Calibri" panose="020F0502020204030204" pitchFamily="34" charset="0"/>
                <a:cs typeface="Times New Roman" panose="02020603050405020304" pitchFamily="18" charset="0"/>
              </a:rPr>
              <a:t>22 </a:t>
            </a:r>
            <a:r>
              <a:rPr lang="en-US" sz="2000" dirty="0">
                <a:latin typeface="Arial Narrow" panose="020B0606020202030204" pitchFamily="34" charset="0"/>
                <a:ea typeface="Calibri" panose="020F0502020204030204" pitchFamily="34" charset="0"/>
                <a:cs typeface="Times New Roman" panose="02020603050405020304" pitchFamily="18" charset="0"/>
              </a:rPr>
              <a:t>employees or 2</a:t>
            </a:r>
            <a:r>
              <a:rPr lang="en-US" sz="2000" dirty="0" smtClean="0">
                <a:latin typeface="Arial Narrow" panose="020B0606020202030204" pitchFamily="34" charset="0"/>
                <a:ea typeface="Calibri" panose="020F0502020204030204" pitchFamily="34" charset="0"/>
                <a:cs typeface="Times New Roman" panose="02020603050405020304" pitchFamily="18" charset="0"/>
              </a:rPr>
              <a:t>% </a:t>
            </a:r>
            <a:r>
              <a:rPr lang="en-US" sz="2000" dirty="0">
                <a:latin typeface="Arial Narrow" panose="020B0606020202030204" pitchFamily="34" charset="0"/>
                <a:ea typeface="Calibri" panose="020F0502020204030204" pitchFamily="34" charset="0"/>
                <a:cs typeface="Times New Roman" panose="02020603050405020304" pitchFamily="18" charset="0"/>
              </a:rPr>
              <a:t>of the establishment are </a:t>
            </a:r>
            <a:r>
              <a:rPr lang="en-US" sz="2000" dirty="0" smtClean="0">
                <a:latin typeface="Arial Narrow" panose="020B0606020202030204" pitchFamily="34" charset="0"/>
                <a:ea typeface="Calibri" panose="020F0502020204030204" pitchFamily="34" charset="0"/>
                <a:cs typeface="Times New Roman" panose="02020603050405020304" pitchFamily="18" charset="0"/>
              </a:rPr>
              <a:t>below 30 years of age; 87 </a:t>
            </a:r>
            <a:r>
              <a:rPr lang="en-US" sz="2000" dirty="0">
                <a:latin typeface="Arial Narrow" panose="020B0606020202030204" pitchFamily="34" charset="0"/>
                <a:ea typeface="Calibri" panose="020F0502020204030204" pitchFamily="34" charset="0"/>
                <a:cs typeface="Times New Roman" panose="02020603050405020304" pitchFamily="18" charset="0"/>
              </a:rPr>
              <a:t>or 7</a:t>
            </a:r>
            <a:r>
              <a:rPr lang="en-US" sz="2000" dirty="0" smtClean="0">
                <a:latin typeface="Arial Narrow" panose="020B0606020202030204" pitchFamily="34" charset="0"/>
                <a:ea typeface="Calibri" panose="020F0502020204030204" pitchFamily="34" charset="0"/>
                <a:cs typeface="Times New Roman" panose="02020603050405020304" pitchFamily="18" charset="0"/>
              </a:rPr>
              <a:t>% </a:t>
            </a:r>
            <a:r>
              <a:rPr lang="en-US" sz="2000" dirty="0">
                <a:latin typeface="Arial Narrow" panose="020B0606020202030204" pitchFamily="34" charset="0"/>
                <a:ea typeface="Calibri" panose="020F0502020204030204" pitchFamily="34" charset="0"/>
                <a:cs typeface="Times New Roman" panose="02020603050405020304" pitchFamily="18" charset="0"/>
              </a:rPr>
              <a:t>are </a:t>
            </a:r>
            <a:r>
              <a:rPr lang="en-US" sz="2000" dirty="0" smtClean="0">
                <a:latin typeface="Arial Narrow" panose="020B0606020202030204" pitchFamily="34" charset="0"/>
                <a:ea typeface="Calibri" panose="020F0502020204030204" pitchFamily="34" charset="0"/>
                <a:cs typeface="Times New Roman" panose="02020603050405020304" pitchFamily="18" charset="0"/>
              </a:rPr>
              <a:t>between 30 and 34 </a:t>
            </a:r>
            <a:r>
              <a:rPr lang="en-US" sz="2000" dirty="0">
                <a:latin typeface="Arial Narrow" panose="020B0606020202030204" pitchFamily="34" charset="0"/>
                <a:ea typeface="Calibri" panose="020F0502020204030204" pitchFamily="34" charset="0"/>
                <a:cs typeface="Times New Roman" panose="02020603050405020304" pitchFamily="18" charset="0"/>
              </a:rPr>
              <a:t>years old </a:t>
            </a:r>
            <a:r>
              <a:rPr lang="en-US" sz="2000" dirty="0" smtClean="0">
                <a:latin typeface="Arial Narrow" panose="020B0606020202030204" pitchFamily="34" charset="0"/>
                <a:ea typeface="Calibri" panose="020F0502020204030204" pitchFamily="34" charset="0"/>
                <a:cs typeface="Times New Roman" panose="02020603050405020304" pitchFamily="18" charset="0"/>
              </a:rPr>
              <a:t>and </a:t>
            </a:r>
            <a:r>
              <a:rPr lang="en-US" sz="2000" dirty="0">
                <a:latin typeface="Arial Narrow" panose="020B0606020202030204" pitchFamily="34" charset="0"/>
                <a:ea typeface="Calibri" panose="020F0502020204030204" pitchFamily="34" charset="0"/>
                <a:cs typeface="Times New Roman" panose="02020603050405020304" pitchFamily="18" charset="0"/>
              </a:rPr>
              <a:t>the majority of employees (</a:t>
            </a:r>
            <a:r>
              <a:rPr lang="en-US" sz="2000" dirty="0" smtClean="0">
                <a:latin typeface="Arial Narrow" panose="020B0606020202030204" pitchFamily="34" charset="0"/>
                <a:ea typeface="Calibri" panose="020F0502020204030204" pitchFamily="34" charset="0"/>
                <a:cs typeface="Times New Roman" panose="02020603050405020304" pitchFamily="18" charset="0"/>
              </a:rPr>
              <a:t>989 </a:t>
            </a:r>
            <a:r>
              <a:rPr lang="en-US" sz="2000" dirty="0">
                <a:latin typeface="Arial Narrow" panose="020B0606020202030204" pitchFamily="34" charset="0"/>
                <a:ea typeface="Calibri" panose="020F0502020204030204" pitchFamily="34" charset="0"/>
                <a:cs typeface="Times New Roman" panose="02020603050405020304" pitchFamily="18" charset="0"/>
              </a:rPr>
              <a:t>or </a:t>
            </a:r>
            <a:r>
              <a:rPr lang="en-US" sz="2000" dirty="0" smtClean="0">
                <a:latin typeface="Arial Narrow" panose="020B0606020202030204" pitchFamily="34" charset="0"/>
                <a:ea typeface="Calibri" panose="020F0502020204030204" pitchFamily="34" charset="0"/>
                <a:cs typeface="Times New Roman" panose="02020603050405020304" pitchFamily="18" charset="0"/>
              </a:rPr>
              <a:t>76%) </a:t>
            </a:r>
            <a:r>
              <a:rPr lang="en-US" sz="2000" dirty="0">
                <a:latin typeface="Arial Narrow" panose="020B0606020202030204" pitchFamily="34" charset="0"/>
                <a:ea typeface="Calibri" panose="020F0502020204030204" pitchFamily="34" charset="0"/>
                <a:cs typeface="Times New Roman" panose="02020603050405020304" pitchFamily="18" charset="0"/>
              </a:rPr>
              <a:t>are located within the 35 to </a:t>
            </a:r>
            <a:r>
              <a:rPr lang="en-US" sz="2000" dirty="0" smtClean="0">
                <a:latin typeface="Arial Narrow" panose="020B0606020202030204" pitchFamily="34" charset="0"/>
                <a:ea typeface="Calibri" panose="020F0502020204030204" pitchFamily="34" charset="0"/>
                <a:cs typeface="Times New Roman" panose="02020603050405020304" pitchFamily="18" charset="0"/>
              </a:rPr>
              <a:t>54-year </a:t>
            </a:r>
            <a:r>
              <a:rPr lang="en-US" sz="2000" dirty="0">
                <a:latin typeface="Arial Narrow" panose="020B0606020202030204" pitchFamily="34" charset="0"/>
                <a:ea typeface="Calibri" panose="020F0502020204030204" pitchFamily="34" charset="0"/>
                <a:cs typeface="Times New Roman" panose="02020603050405020304" pitchFamily="18" charset="0"/>
              </a:rPr>
              <a:t>age category. </a:t>
            </a:r>
            <a:r>
              <a:rPr lang="en-US" sz="2000" dirty="0" smtClean="0">
                <a:latin typeface="Arial Narrow" panose="020B0606020202030204" pitchFamily="34" charset="0"/>
                <a:ea typeface="Calibri" panose="020F0502020204030204" pitchFamily="34" charset="0"/>
                <a:cs typeface="Times New Roman" panose="02020603050405020304" pitchFamily="18" charset="0"/>
              </a:rPr>
              <a:t>17% </a:t>
            </a:r>
            <a:r>
              <a:rPr lang="en-US" sz="2000" dirty="0">
                <a:latin typeface="Arial Narrow" panose="020B0606020202030204" pitchFamily="34" charset="0"/>
                <a:ea typeface="Calibri" panose="020F0502020204030204" pitchFamily="34" charset="0"/>
                <a:cs typeface="Times New Roman" panose="02020603050405020304" pitchFamily="18" charset="0"/>
              </a:rPr>
              <a:t>or </a:t>
            </a:r>
            <a:r>
              <a:rPr lang="en-US" sz="2000" dirty="0" smtClean="0">
                <a:latin typeface="Arial Narrow" panose="020B0606020202030204" pitchFamily="34" charset="0"/>
                <a:ea typeface="Calibri" panose="020F0502020204030204" pitchFamily="34" charset="0"/>
                <a:cs typeface="Times New Roman" panose="02020603050405020304" pitchFamily="18" charset="0"/>
              </a:rPr>
              <a:t>222 employees </a:t>
            </a:r>
            <a:r>
              <a:rPr lang="en-US" sz="2000" dirty="0">
                <a:latin typeface="Arial Narrow" panose="020B0606020202030204" pitchFamily="34" charset="0"/>
                <a:ea typeface="Calibri" panose="020F0502020204030204" pitchFamily="34" charset="0"/>
                <a:cs typeface="Times New Roman" panose="02020603050405020304" pitchFamily="18" charset="0"/>
              </a:rPr>
              <a:t>fall into the 55 and above category which effectively means that they qualify for early retirement and may leave the institution at any time</a:t>
            </a:r>
            <a:r>
              <a:rPr lang="en-US" sz="2000" dirty="0">
                <a:latin typeface="Arial" panose="020B0604020202020204" pitchFamily="34" charset="0"/>
                <a:ea typeface="Calibri" panose="020F0502020204030204" pitchFamily="34" charset="0"/>
                <a:cs typeface="Times New Roman" panose="02020603050405020304" pitchFamily="18" charset="0"/>
              </a:rPr>
              <a:t>. </a:t>
            </a:r>
            <a:r>
              <a:rPr lang="en-US" sz="2000" dirty="0">
                <a:latin typeface="Arial Narrow" panose="020B0606020202030204" pitchFamily="34" charset="0"/>
                <a:ea typeface="Calibri" panose="020F0502020204030204" pitchFamily="34" charset="0"/>
                <a:cs typeface="Times New Roman" panose="02020603050405020304" pitchFamily="18" charset="0"/>
              </a:rPr>
              <a:t>The current average </a:t>
            </a:r>
            <a:r>
              <a:rPr lang="en-US" sz="2000" dirty="0" smtClean="0">
                <a:latin typeface="Arial Narrow" panose="020B0606020202030204" pitchFamily="34" charset="0"/>
                <a:ea typeface="Calibri" panose="020F0502020204030204" pitchFamily="34" charset="0"/>
                <a:cs typeface="Times New Roman" panose="02020603050405020304" pitchFamily="18" charset="0"/>
              </a:rPr>
              <a:t>age in the service is 46 </a:t>
            </a:r>
            <a:r>
              <a:rPr lang="en-US" sz="2000" dirty="0">
                <a:latin typeface="Arial Narrow" panose="020B0606020202030204" pitchFamily="34" charset="0"/>
                <a:ea typeface="Calibri" panose="020F0502020204030204" pitchFamily="34" charset="0"/>
                <a:cs typeface="Times New Roman" panose="02020603050405020304" pitchFamily="18" charset="0"/>
              </a:rPr>
              <a:t>years </a:t>
            </a:r>
            <a:r>
              <a:rPr lang="en-US" sz="2000" dirty="0" smtClean="0">
                <a:latin typeface="Arial Narrow" panose="020B0606020202030204" pitchFamily="34" charset="0"/>
                <a:ea typeface="Calibri" panose="020F0502020204030204" pitchFamily="34" charset="0"/>
                <a:cs typeface="Times New Roman" panose="02020603050405020304" pitchFamily="18" charset="0"/>
              </a:rPr>
              <a:t>old.</a:t>
            </a:r>
            <a:endParaRPr lang="en-US" sz="20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728406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49710" y="0"/>
            <a:ext cx="7933605" cy="724618"/>
          </a:xfrm>
          <a:solidFill>
            <a:schemeClr val="accent4">
              <a:lumMod val="75000"/>
            </a:schemeClr>
          </a:solidFill>
        </p:spPr>
        <p:txBody>
          <a:bodyPr>
            <a:noAutofit/>
          </a:bodyPr>
          <a:lstStyle/>
          <a:p>
            <a:pPr>
              <a:defRPr/>
            </a:pPr>
            <a:r>
              <a:rPr lang="en-ZA" sz="2800" b="1" dirty="0" smtClean="0">
                <a:latin typeface="Arial Narrow" panose="020B0606020202030204" pitchFamily="34" charset="0"/>
              </a:rPr>
              <a:t>1.5  ADDRESSING THE AGE PROFILE AND YOUTH   </a:t>
            </a:r>
            <a:br>
              <a:rPr lang="en-ZA" sz="2800" b="1" dirty="0" smtClean="0">
                <a:latin typeface="Arial Narrow" panose="020B0606020202030204" pitchFamily="34" charset="0"/>
              </a:rPr>
            </a:br>
            <a:r>
              <a:rPr lang="en-ZA" sz="2800" b="1" dirty="0" smtClean="0">
                <a:latin typeface="Arial Narrow" panose="020B0606020202030204" pitchFamily="34" charset="0"/>
              </a:rPr>
              <a:t>      DEVELOPMENT</a:t>
            </a:r>
          </a:p>
        </p:txBody>
      </p:sp>
      <p:sp>
        <p:nvSpPr>
          <p:cNvPr id="4099" name="Content Placeholder 2"/>
          <p:cNvSpPr>
            <a:spLocks noGrp="1"/>
          </p:cNvSpPr>
          <p:nvPr>
            <p:ph idx="1"/>
          </p:nvPr>
        </p:nvSpPr>
        <p:spPr>
          <a:xfrm>
            <a:off x="749710" y="1284650"/>
            <a:ext cx="8667750" cy="5436827"/>
          </a:xfrm>
        </p:spPr>
        <p:txBody>
          <a:bodyPr>
            <a:normAutofit/>
          </a:bodyPr>
          <a:lstStyle/>
          <a:p>
            <a:pPr marL="742950" indent="-742950" algn="just">
              <a:buFont typeface="+mj-lt"/>
              <a:buAutoNum type="arabicPeriod"/>
              <a:defRPr/>
            </a:pPr>
            <a:endParaRPr lang="en-US" sz="3200" dirty="0">
              <a:latin typeface="Arial Narrow" panose="020B0606020202030204" pitchFamily="34" charset="0"/>
            </a:endParaRPr>
          </a:p>
          <a:p>
            <a:pPr marL="742950" indent="-742950" algn="just">
              <a:buFont typeface="+mj-lt"/>
              <a:buAutoNum type="arabicPeriod"/>
              <a:defRPr/>
            </a:pPr>
            <a:endParaRPr lang="en-ZA" sz="3200" dirty="0">
              <a:latin typeface="Arial Narrow" panose="020B0606020202030204" pitchFamily="34" charset="0"/>
            </a:endParaRPr>
          </a:p>
          <a:p>
            <a:pPr>
              <a:buFont typeface="Arial" charset="0"/>
              <a:buNone/>
              <a:defRPr/>
            </a:pPr>
            <a:endParaRPr lang="en-ZA" sz="3200" dirty="0">
              <a:latin typeface="Arial Narrow" panose="020B0606020202030204" pitchFamily="34" charset="0"/>
            </a:endParaRPr>
          </a:p>
          <a:p>
            <a:pPr>
              <a:defRPr/>
            </a:pPr>
            <a:endParaRPr lang="en-ZA" sz="4000" dirty="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4CF856D3-8E0E-40A4-9D91-522FC9D5713F}" type="slidenum">
              <a:rPr lang="en-US" smtClean="0"/>
              <a:pPr>
                <a:defRPr/>
              </a:pPr>
              <a:t>13</a:t>
            </a:fld>
            <a:endParaRPr lang="en-US" dirty="0"/>
          </a:p>
        </p:txBody>
      </p:sp>
      <p:sp>
        <p:nvSpPr>
          <p:cNvPr id="2" name="Rectangle 1"/>
          <p:cNvSpPr/>
          <p:nvPr/>
        </p:nvSpPr>
        <p:spPr>
          <a:xfrm>
            <a:off x="282633" y="910908"/>
            <a:ext cx="9277003" cy="6001643"/>
          </a:xfrm>
          <a:prstGeom prst="rect">
            <a:avLst/>
          </a:prstGeom>
        </p:spPr>
        <p:txBody>
          <a:bodyPr wrap="square">
            <a:spAutoFit/>
          </a:bodyPr>
          <a:lstStyle/>
          <a:p>
            <a:pPr marL="571500" marR="0" indent="-342900" algn="just">
              <a:spcBef>
                <a:spcPts val="0"/>
              </a:spcBef>
              <a:spcAft>
                <a:spcPts val="0"/>
              </a:spcAft>
              <a:buFont typeface="Wingdings" panose="05000000000000000000" pitchFamily="2" charset="2"/>
              <a:buChar char="Ø"/>
            </a:pPr>
            <a:r>
              <a:rPr lang="en-GB" sz="2400" spc="30" dirty="0">
                <a:latin typeface="Arial Narrow" panose="020B0606020202030204" pitchFamily="34" charset="0"/>
                <a:ea typeface="Times New Roman" panose="02020603050405020304" pitchFamily="18" charset="0"/>
                <a:cs typeface="Times New Roman" panose="02020603050405020304" pitchFamily="18" charset="0"/>
              </a:rPr>
              <a:t>Given the age profile of the Parliamentary </a:t>
            </a:r>
            <a:r>
              <a:rPr lang="en-GB" sz="2400" spc="30" dirty="0" smtClean="0">
                <a:latin typeface="Arial Narrow" panose="020B0606020202030204" pitchFamily="34" charset="0"/>
                <a:ea typeface="Times New Roman" panose="02020603050405020304" pitchFamily="18" charset="0"/>
                <a:cs typeface="Times New Roman" panose="02020603050405020304" pitchFamily="18" charset="0"/>
              </a:rPr>
              <a:t>Services, </a:t>
            </a:r>
            <a:r>
              <a:rPr lang="en-GB" sz="2400" spc="30" dirty="0">
                <a:latin typeface="Arial Narrow" panose="020B0606020202030204" pitchFamily="34" charset="0"/>
                <a:ea typeface="Times New Roman" panose="02020603050405020304" pitchFamily="18" charset="0"/>
                <a:cs typeface="Times New Roman" panose="02020603050405020304" pitchFamily="18" charset="0"/>
              </a:rPr>
              <a:t>there is a need to ensure that young people are prepared to succeed when the current generation retires. </a:t>
            </a:r>
            <a:endParaRPr lang="en-GB" sz="2400" spc="30" dirty="0" smtClean="0">
              <a:latin typeface="Arial Narrow" panose="020B0606020202030204" pitchFamily="34" charset="0"/>
              <a:ea typeface="Times New Roman" panose="02020603050405020304" pitchFamily="18" charset="0"/>
              <a:cs typeface="Times New Roman" panose="02020603050405020304" pitchFamily="18" charset="0"/>
            </a:endParaRPr>
          </a:p>
          <a:p>
            <a:pPr marL="228600" marR="0" algn="just">
              <a:spcBef>
                <a:spcPts val="0"/>
              </a:spcBef>
              <a:spcAft>
                <a:spcPts val="0"/>
              </a:spcAft>
            </a:pPr>
            <a:endParaRPr lang="en-GB" sz="2400" spc="30" dirty="0" smtClean="0">
              <a:latin typeface="Arial Narrow" panose="020B0606020202030204" pitchFamily="34" charset="0"/>
              <a:ea typeface="Times New Roman" panose="02020603050405020304" pitchFamily="18" charset="0"/>
              <a:cs typeface="Times New Roman" panose="02020603050405020304" pitchFamily="18" charset="0"/>
            </a:endParaRPr>
          </a:p>
          <a:p>
            <a:pPr marL="571500" marR="0" indent="-342900" algn="just">
              <a:spcBef>
                <a:spcPts val="0"/>
              </a:spcBef>
              <a:spcAft>
                <a:spcPts val="0"/>
              </a:spcAft>
              <a:buFont typeface="Wingdings" panose="05000000000000000000" pitchFamily="2" charset="2"/>
              <a:buChar char="Ø"/>
            </a:pPr>
            <a:r>
              <a:rPr lang="en-GB" sz="2400" spc="30" dirty="0" smtClean="0">
                <a:latin typeface="Arial Narrow" panose="020B0606020202030204" pitchFamily="34" charset="0"/>
                <a:ea typeface="Times New Roman" panose="02020603050405020304" pitchFamily="18" charset="0"/>
                <a:cs typeface="Times New Roman" panose="02020603050405020304" pitchFamily="18" charset="0"/>
              </a:rPr>
              <a:t>It is therefore imperative to </a:t>
            </a:r>
            <a:r>
              <a:rPr lang="en-GB" sz="2400" spc="30" dirty="0">
                <a:latin typeface="Arial Narrow" panose="020B0606020202030204" pitchFamily="34" charset="0"/>
                <a:ea typeface="Times New Roman" panose="02020603050405020304" pitchFamily="18" charset="0"/>
                <a:cs typeface="Times New Roman" panose="02020603050405020304" pitchFamily="18" charset="0"/>
              </a:rPr>
              <a:t>implement programmes that are targeted at developing the skills of young people. </a:t>
            </a:r>
            <a:r>
              <a:rPr lang="en-GB" sz="2400" spc="30" dirty="0" smtClean="0">
                <a:latin typeface="Arial Narrow" panose="020B0606020202030204" pitchFamily="34" charset="0"/>
                <a:ea typeface="Times New Roman" panose="02020603050405020304" pitchFamily="18" charset="0"/>
                <a:cs typeface="Times New Roman" panose="02020603050405020304" pitchFamily="18" charset="0"/>
              </a:rPr>
              <a:t>These programmes are in addition to internal programmes that are aimed to grow people internally.</a:t>
            </a:r>
          </a:p>
          <a:p>
            <a:pPr marL="228600" marR="0" algn="just">
              <a:spcBef>
                <a:spcPts val="0"/>
              </a:spcBef>
              <a:spcAft>
                <a:spcPts val="0"/>
              </a:spcAft>
            </a:pPr>
            <a:endParaRPr lang="en-GB" sz="2400" spc="30" dirty="0" smtClean="0">
              <a:latin typeface="Arial Narrow" panose="020B0606020202030204" pitchFamily="34" charset="0"/>
              <a:ea typeface="Times New Roman" panose="02020603050405020304" pitchFamily="18" charset="0"/>
              <a:cs typeface="Times New Roman" panose="02020603050405020304" pitchFamily="18" charset="0"/>
            </a:endParaRPr>
          </a:p>
          <a:p>
            <a:pPr marL="571500" marR="0" indent="-342900" algn="just">
              <a:spcBef>
                <a:spcPts val="0"/>
              </a:spcBef>
              <a:spcAft>
                <a:spcPts val="0"/>
              </a:spcAft>
              <a:buFont typeface="Wingdings" panose="05000000000000000000" pitchFamily="2" charset="2"/>
              <a:buChar char="Ø"/>
            </a:pPr>
            <a:r>
              <a:rPr lang="en-GB" sz="2400" spc="30" dirty="0" smtClean="0">
                <a:latin typeface="Arial Narrow" panose="020B0606020202030204" pitchFamily="34" charset="0"/>
                <a:ea typeface="Times New Roman" panose="02020603050405020304" pitchFamily="18" charset="0"/>
                <a:cs typeface="Times New Roman" panose="02020603050405020304" pitchFamily="18" charset="0"/>
              </a:rPr>
              <a:t>The </a:t>
            </a:r>
            <a:r>
              <a:rPr lang="en-GB" sz="2400" spc="30" dirty="0">
                <a:latin typeface="Arial Narrow" panose="020B0606020202030204" pitchFamily="34" charset="0"/>
                <a:ea typeface="Times New Roman" panose="02020603050405020304" pitchFamily="18" charset="0"/>
                <a:cs typeface="Times New Roman" panose="02020603050405020304" pitchFamily="18" charset="0"/>
              </a:rPr>
              <a:t>Institution is </a:t>
            </a:r>
            <a:r>
              <a:rPr lang="en-GB" sz="2400" spc="30" dirty="0" smtClean="0">
                <a:latin typeface="Arial Narrow" panose="020B0606020202030204" pitchFamily="34" charset="0"/>
                <a:ea typeface="Times New Roman" panose="02020603050405020304" pitchFamily="18" charset="0"/>
                <a:cs typeface="Times New Roman" panose="02020603050405020304" pitchFamily="18" charset="0"/>
              </a:rPr>
              <a:t>implementing the </a:t>
            </a:r>
            <a:r>
              <a:rPr lang="en-GB" sz="2400" spc="30" dirty="0">
                <a:latin typeface="Arial Narrow" panose="020B0606020202030204" pitchFamily="34" charset="0"/>
                <a:ea typeface="Times New Roman" panose="02020603050405020304" pitchFamily="18" charset="0"/>
                <a:cs typeface="Times New Roman" panose="02020603050405020304" pitchFamily="18" charset="0"/>
              </a:rPr>
              <a:t>Graduate Development </a:t>
            </a:r>
            <a:r>
              <a:rPr lang="en-GB" sz="2400" spc="30" dirty="0" smtClean="0">
                <a:latin typeface="Arial Narrow" panose="020B0606020202030204" pitchFamily="34" charset="0"/>
                <a:ea typeface="Times New Roman" panose="02020603050405020304" pitchFamily="18" charset="0"/>
                <a:cs typeface="Times New Roman" panose="02020603050405020304" pitchFamily="18" charset="0"/>
              </a:rPr>
              <a:t>Programme </a:t>
            </a:r>
            <a:r>
              <a:rPr lang="en-GB" sz="2400" spc="30" dirty="0">
                <a:latin typeface="Arial Narrow" panose="020B0606020202030204" pitchFamily="34" charset="0"/>
                <a:ea typeface="Times New Roman" panose="02020603050405020304" pitchFamily="18" charset="0"/>
                <a:cs typeface="Times New Roman" panose="02020603050405020304" pitchFamily="18" charset="0"/>
              </a:rPr>
              <a:t>with the express purpose of creating a pipeline of young people who will be absorbed into full-time employment following a rigorous development programme over at least a three-year period. </a:t>
            </a:r>
            <a:endParaRPr lang="en-GB" sz="2400" spc="30" dirty="0" smtClean="0">
              <a:latin typeface="Arial Narrow" panose="020B0606020202030204" pitchFamily="34" charset="0"/>
              <a:ea typeface="Times New Roman" panose="02020603050405020304" pitchFamily="18" charset="0"/>
              <a:cs typeface="Times New Roman" panose="02020603050405020304" pitchFamily="18" charset="0"/>
            </a:endParaRPr>
          </a:p>
          <a:p>
            <a:pPr marL="228600" marR="0" algn="just">
              <a:spcBef>
                <a:spcPts val="0"/>
              </a:spcBef>
              <a:spcAft>
                <a:spcPts val="0"/>
              </a:spcAft>
            </a:pPr>
            <a:endParaRPr lang="en-GB" sz="2400" spc="30" dirty="0" smtClean="0">
              <a:latin typeface="Arial Narrow" panose="020B0606020202030204" pitchFamily="34" charset="0"/>
              <a:ea typeface="Times New Roman" panose="02020603050405020304" pitchFamily="18" charset="0"/>
              <a:cs typeface="Times New Roman" panose="02020603050405020304" pitchFamily="18" charset="0"/>
            </a:endParaRPr>
          </a:p>
          <a:p>
            <a:pPr marL="571500" marR="0" indent="-342900" algn="just">
              <a:spcBef>
                <a:spcPts val="0"/>
              </a:spcBef>
              <a:spcAft>
                <a:spcPts val="0"/>
              </a:spcAft>
              <a:buFont typeface="Wingdings" panose="05000000000000000000" pitchFamily="2" charset="2"/>
              <a:buChar char="Ø"/>
            </a:pPr>
            <a:r>
              <a:rPr lang="en-GB" sz="2400" spc="30" dirty="0" smtClean="0">
                <a:latin typeface="Arial Narrow" panose="020B0606020202030204" pitchFamily="34" charset="0"/>
                <a:ea typeface="Times New Roman" panose="02020603050405020304" pitchFamily="18" charset="0"/>
                <a:cs typeface="Times New Roman" panose="02020603050405020304" pitchFamily="18" charset="0"/>
              </a:rPr>
              <a:t>In </a:t>
            </a:r>
            <a:r>
              <a:rPr lang="en-GB" sz="2400" spc="30" dirty="0">
                <a:latin typeface="Arial Narrow" panose="020B0606020202030204" pitchFamily="34" charset="0"/>
                <a:ea typeface="Times New Roman" panose="02020603050405020304" pitchFamily="18" charset="0"/>
                <a:cs typeface="Times New Roman" panose="02020603050405020304" pitchFamily="18" charset="0"/>
              </a:rPr>
              <a:t>this way, Parliament will be giving effect to the National Development Plan and the needs of Parliament in respect of implementing youth development programmes.</a:t>
            </a:r>
            <a:endParaRPr lang="en-US" sz="24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135815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76289" y="137718"/>
            <a:ext cx="8022090" cy="661789"/>
          </a:xfrm>
          <a:solidFill>
            <a:schemeClr val="accent4">
              <a:lumMod val="75000"/>
            </a:schemeClr>
          </a:solidFill>
        </p:spPr>
        <p:txBody>
          <a:bodyPr>
            <a:normAutofit fontScale="90000"/>
          </a:bodyPr>
          <a:lstStyle/>
          <a:p>
            <a:pPr>
              <a:defRPr/>
            </a:pPr>
            <a:r>
              <a:rPr lang="en-ZA" sz="2356" b="1" dirty="0">
                <a:latin typeface="Arial Narrow" panose="020B0606020202030204" pitchFamily="34" charset="0"/>
              </a:rPr>
              <a:t>2</a:t>
            </a:r>
            <a:r>
              <a:rPr lang="en-ZA" sz="2600" b="1" dirty="0">
                <a:latin typeface="Arial Narrow" panose="020B0606020202030204" pitchFamily="34" charset="0"/>
              </a:rPr>
              <a:t>. </a:t>
            </a:r>
            <a:r>
              <a:rPr lang="en-ZA" sz="2356" b="1" dirty="0">
                <a:latin typeface="Arial Narrow" panose="020B0606020202030204" pitchFamily="34" charset="0"/>
              </a:rPr>
              <a:t>RECRUITMENT TIMELINES FOR VACANT </a:t>
            </a:r>
            <a:r>
              <a:rPr lang="en-ZA" sz="2356" b="1" dirty="0" smtClean="0">
                <a:latin typeface="Arial Narrow" panose="020B0606020202030204" pitchFamily="34" charset="0"/>
              </a:rPr>
              <a:t>SENIOR MANAGEMENT </a:t>
            </a:r>
            <a:r>
              <a:rPr lang="en-ZA" sz="2356" b="1" dirty="0">
                <a:latin typeface="Arial Narrow" panose="020B0606020202030204" pitchFamily="34" charset="0"/>
              </a:rPr>
              <a:t>POSTS</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4" name="Table 3"/>
          <p:cNvGraphicFramePr>
            <a:graphicFrameLocks noGrp="1"/>
          </p:cNvGraphicFramePr>
          <p:nvPr>
            <p:extLst>
              <p:ext uri="{D42A27DB-BD31-4B8C-83A1-F6EECF244321}">
                <p14:modId xmlns:p14="http://schemas.microsoft.com/office/powerpoint/2010/main" val="1765251136"/>
              </p:ext>
            </p:extLst>
          </p:nvPr>
        </p:nvGraphicFramePr>
        <p:xfrm>
          <a:off x="304799" y="905256"/>
          <a:ext cx="9310255" cy="5067317"/>
        </p:xfrm>
        <a:graphic>
          <a:graphicData uri="http://schemas.openxmlformats.org/drawingml/2006/table">
            <a:tbl>
              <a:tblPr firstRow="1" firstCol="1" bandRow="1">
                <a:tableStyleId>{21E4AEA4-8DFA-4A89-87EB-49C32662AFE0}</a:tableStyleId>
              </a:tblPr>
              <a:tblGrid>
                <a:gridCol w="446766">
                  <a:extLst>
                    <a:ext uri="{9D8B030D-6E8A-4147-A177-3AD203B41FA5}">
                      <a16:colId xmlns:a16="http://schemas.microsoft.com/office/drawing/2014/main" val="1548348911"/>
                    </a:ext>
                  </a:extLst>
                </a:gridCol>
                <a:gridCol w="1131527">
                  <a:extLst>
                    <a:ext uri="{9D8B030D-6E8A-4147-A177-3AD203B41FA5}">
                      <a16:colId xmlns:a16="http://schemas.microsoft.com/office/drawing/2014/main" val="3620501320"/>
                    </a:ext>
                  </a:extLst>
                </a:gridCol>
                <a:gridCol w="1087268">
                  <a:extLst>
                    <a:ext uri="{9D8B030D-6E8A-4147-A177-3AD203B41FA5}">
                      <a16:colId xmlns:a16="http://schemas.microsoft.com/office/drawing/2014/main" val="655937289"/>
                    </a:ext>
                  </a:extLst>
                </a:gridCol>
                <a:gridCol w="1177457">
                  <a:extLst>
                    <a:ext uri="{9D8B030D-6E8A-4147-A177-3AD203B41FA5}">
                      <a16:colId xmlns:a16="http://schemas.microsoft.com/office/drawing/2014/main" val="1478604145"/>
                    </a:ext>
                  </a:extLst>
                </a:gridCol>
                <a:gridCol w="1127351">
                  <a:extLst>
                    <a:ext uri="{9D8B030D-6E8A-4147-A177-3AD203B41FA5}">
                      <a16:colId xmlns:a16="http://schemas.microsoft.com/office/drawing/2014/main" val="165456586"/>
                    </a:ext>
                  </a:extLst>
                </a:gridCol>
                <a:gridCol w="1127351">
                  <a:extLst>
                    <a:ext uri="{9D8B030D-6E8A-4147-A177-3AD203B41FA5}">
                      <a16:colId xmlns:a16="http://schemas.microsoft.com/office/drawing/2014/main" val="2884965331"/>
                    </a:ext>
                  </a:extLst>
                </a:gridCol>
                <a:gridCol w="1127351">
                  <a:extLst>
                    <a:ext uri="{9D8B030D-6E8A-4147-A177-3AD203B41FA5}">
                      <a16:colId xmlns:a16="http://schemas.microsoft.com/office/drawing/2014/main" val="3815251452"/>
                    </a:ext>
                  </a:extLst>
                </a:gridCol>
                <a:gridCol w="1012113">
                  <a:extLst>
                    <a:ext uri="{9D8B030D-6E8A-4147-A177-3AD203B41FA5}">
                      <a16:colId xmlns:a16="http://schemas.microsoft.com/office/drawing/2014/main" val="1590188465"/>
                    </a:ext>
                  </a:extLst>
                </a:gridCol>
                <a:gridCol w="1073071">
                  <a:extLst>
                    <a:ext uri="{9D8B030D-6E8A-4147-A177-3AD203B41FA5}">
                      <a16:colId xmlns:a16="http://schemas.microsoft.com/office/drawing/2014/main" val="1391559742"/>
                    </a:ext>
                  </a:extLst>
                </a:gridCol>
              </a:tblGrid>
              <a:tr h="766823">
                <a:tc>
                  <a:txBody>
                    <a:bodyPr/>
                    <a:lstStyle/>
                    <a:p>
                      <a:pPr marL="0" marR="0" algn="l">
                        <a:lnSpc>
                          <a:spcPct val="107000"/>
                        </a:lnSpc>
                        <a:spcBef>
                          <a:spcPts val="0"/>
                        </a:spcBef>
                        <a:spcAft>
                          <a:spcPts val="0"/>
                        </a:spcAft>
                      </a:pPr>
                      <a:r>
                        <a:rPr lang="en-US" sz="1050">
                          <a:effectLst/>
                        </a:rPr>
                        <a:t>No</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cap="all" baseline="0" dirty="0">
                          <a:effectLst/>
                        </a:rPr>
                        <a:t>Position</a:t>
                      </a:r>
                      <a:endParaRPr lang="en-US" sz="1050"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cap="all" baseline="0" dirty="0">
                          <a:effectLst/>
                        </a:rPr>
                        <a:t>Recruitment  Process</a:t>
                      </a:r>
                      <a:endParaRPr lang="en-US" sz="1050"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cap="all" baseline="0" dirty="0">
                          <a:effectLst/>
                        </a:rPr>
                        <a:t>Recruitment  Progress</a:t>
                      </a:r>
                      <a:endParaRPr lang="en-US" sz="1050"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cap="all" baseline="0" dirty="0">
                          <a:effectLst/>
                        </a:rPr>
                        <a:t>Short-listing date</a:t>
                      </a:r>
                      <a:endParaRPr lang="en-US" sz="1050"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cap="all" baseline="0" dirty="0">
                          <a:effectLst/>
                        </a:rPr>
                        <a:t>Interview date</a:t>
                      </a:r>
                      <a:endParaRPr lang="en-US" sz="1050"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ctr">
                        <a:lnSpc>
                          <a:spcPct val="107000"/>
                        </a:lnSpc>
                        <a:spcBef>
                          <a:spcPts val="0"/>
                        </a:spcBef>
                        <a:spcAft>
                          <a:spcPts val="0"/>
                        </a:spcAft>
                      </a:pPr>
                      <a:r>
                        <a:rPr lang="en-US" sz="1050" cap="all" baseline="0" dirty="0">
                          <a:effectLst/>
                        </a:rPr>
                        <a:t/>
                      </a:r>
                      <a:br>
                        <a:rPr lang="en-US" sz="1050" cap="all" baseline="0" dirty="0">
                          <a:effectLst/>
                        </a:rPr>
                      </a:br>
                      <a:r>
                        <a:rPr lang="en-US" sz="1050" cap="all" baseline="0" dirty="0" smtClean="0">
                          <a:effectLst/>
                        </a:rPr>
                        <a:t>Psycho-</a:t>
                      </a:r>
                      <a:endParaRPr lang="en-US" sz="1050" cap="all" baseline="0" dirty="0">
                        <a:effectLst/>
                      </a:endParaRPr>
                    </a:p>
                    <a:p>
                      <a:pPr marL="0" marR="0" algn="ctr">
                        <a:lnSpc>
                          <a:spcPct val="107000"/>
                        </a:lnSpc>
                        <a:spcBef>
                          <a:spcPts val="0"/>
                        </a:spcBef>
                        <a:spcAft>
                          <a:spcPts val="0"/>
                        </a:spcAft>
                      </a:pPr>
                      <a:r>
                        <a:rPr lang="en-US" sz="1050" cap="all" baseline="0" dirty="0">
                          <a:effectLst/>
                        </a:rPr>
                        <a:t>metric Assessment</a:t>
                      </a:r>
                      <a:br>
                        <a:rPr lang="en-US" sz="1050" cap="all" baseline="0" dirty="0">
                          <a:effectLst/>
                        </a:rPr>
                      </a:br>
                      <a:r>
                        <a:rPr lang="en-US" sz="1050" cap="all" baseline="0" dirty="0">
                          <a:effectLst/>
                        </a:rPr>
                        <a:t> feedback</a:t>
                      </a:r>
                      <a:endParaRPr lang="en-US" sz="1050"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ctr">
                        <a:lnSpc>
                          <a:spcPct val="107000"/>
                        </a:lnSpc>
                        <a:spcBef>
                          <a:spcPts val="0"/>
                        </a:spcBef>
                        <a:spcAft>
                          <a:spcPts val="0"/>
                        </a:spcAft>
                      </a:pPr>
                      <a:r>
                        <a:rPr lang="en-US" sz="1050" cap="all" baseline="0" dirty="0">
                          <a:effectLst/>
                        </a:rPr>
                        <a:t>Offer</a:t>
                      </a:r>
                    </a:p>
                    <a:p>
                      <a:pPr marL="0" marR="0" algn="ctr">
                        <a:lnSpc>
                          <a:spcPct val="107000"/>
                        </a:lnSpc>
                        <a:spcBef>
                          <a:spcPts val="0"/>
                        </a:spcBef>
                        <a:spcAft>
                          <a:spcPts val="0"/>
                        </a:spcAft>
                      </a:pPr>
                      <a:r>
                        <a:rPr lang="en-US" sz="1050" cap="all" baseline="0" dirty="0">
                          <a:effectLst/>
                        </a:rPr>
                        <a:t>Date</a:t>
                      </a:r>
                      <a:endParaRPr lang="en-US" sz="1050"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ctr">
                        <a:lnSpc>
                          <a:spcPct val="107000"/>
                        </a:lnSpc>
                        <a:spcBef>
                          <a:spcPts val="0"/>
                        </a:spcBef>
                        <a:spcAft>
                          <a:spcPts val="0"/>
                        </a:spcAft>
                      </a:pPr>
                      <a:r>
                        <a:rPr lang="en-US" sz="1050" dirty="0">
                          <a:effectLst/>
                        </a:rPr>
                        <a:t>START DATE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extLst>
                  <a:ext uri="{0D108BD9-81ED-4DB2-BD59-A6C34878D82A}">
                    <a16:rowId xmlns:a16="http://schemas.microsoft.com/office/drawing/2014/main" val="1635293367"/>
                  </a:ext>
                </a:extLst>
              </a:tr>
              <a:tr h="744485">
                <a:tc>
                  <a:txBody>
                    <a:bodyPr/>
                    <a:lstStyle/>
                    <a:p>
                      <a:pPr marL="0" marR="0" algn="ctr">
                        <a:lnSpc>
                          <a:spcPct val="107000"/>
                        </a:lnSpc>
                        <a:spcBef>
                          <a:spcPts val="0"/>
                        </a:spcBef>
                        <a:spcAft>
                          <a:spcPts val="0"/>
                        </a:spcAft>
                      </a:pPr>
                      <a:r>
                        <a:rPr lang="en-US" sz="1050">
                          <a:effectLst/>
                        </a:rPr>
                        <a:t>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a:effectLst/>
                        </a:rPr>
                        <a:t>Head: Security Management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a:effectLst/>
                        </a:rPr>
                        <a:t>Talent Search</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dirty="0">
                          <a:effectLst/>
                        </a:rPr>
                        <a:t>Talent search complete </a:t>
                      </a:r>
                      <a:endParaRPr lang="en-US" sz="1050" dirty="0" smtClean="0">
                        <a:effectLst/>
                      </a:endParaRPr>
                    </a:p>
                  </a:txBody>
                  <a:tcPr marL="46807" marR="46807" marT="0" marB="0" anchor="ctr">
                    <a:solidFill>
                      <a:schemeClr val="accent6"/>
                    </a:solidFill>
                  </a:tcPr>
                </a:tc>
                <a:tc>
                  <a:txBody>
                    <a:bodyPr/>
                    <a:lstStyle/>
                    <a:p>
                      <a:pPr marL="0" marR="0" algn="l">
                        <a:lnSpc>
                          <a:spcPct val="107000"/>
                        </a:lnSpc>
                        <a:spcBef>
                          <a:spcPts val="0"/>
                        </a:spcBef>
                        <a:spcAft>
                          <a:spcPts val="0"/>
                        </a:spcAft>
                      </a:pPr>
                      <a:r>
                        <a:rPr lang="en-US" sz="1050" dirty="0">
                          <a:effectLst/>
                        </a:rPr>
                        <a:t> </a:t>
                      </a:r>
                      <a:r>
                        <a:rPr lang="en-US" sz="1050" dirty="0" smtClean="0">
                          <a:effectLst/>
                        </a:rPr>
                        <a:t>Next step:</a:t>
                      </a:r>
                      <a:endParaRPr lang="en-US" sz="1050" dirty="0">
                        <a:effectLst/>
                      </a:endParaRPr>
                    </a:p>
                    <a:p>
                      <a:pPr marL="0" marR="0" algn="l">
                        <a:lnSpc>
                          <a:spcPct val="107000"/>
                        </a:lnSpc>
                        <a:spcBef>
                          <a:spcPts val="0"/>
                        </a:spcBef>
                        <a:spcAft>
                          <a:spcPts val="0"/>
                        </a:spcAft>
                      </a:pPr>
                      <a:r>
                        <a:rPr lang="en-US" sz="1050" dirty="0" smtClean="0">
                          <a:effectLst/>
                        </a:rPr>
                        <a:t>30 October 2020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solidFill>
                      <a:schemeClr val="accent4"/>
                    </a:solidFill>
                  </a:tcPr>
                </a:tc>
                <a:tc>
                  <a:txBody>
                    <a:bodyPr/>
                    <a:lstStyle/>
                    <a:p>
                      <a:pPr marL="0" marR="0" algn="l">
                        <a:lnSpc>
                          <a:spcPct val="107000"/>
                        </a:lnSpc>
                        <a:spcBef>
                          <a:spcPts val="0"/>
                        </a:spcBef>
                        <a:spcAft>
                          <a:spcPts val="0"/>
                        </a:spcAft>
                      </a:pPr>
                      <a:r>
                        <a:rPr lang="en-US" sz="1050" dirty="0">
                          <a:effectLst/>
                        </a:rPr>
                        <a:t> </a:t>
                      </a:r>
                    </a:p>
                    <a:p>
                      <a:pPr marL="0" marR="0" algn="l">
                        <a:lnSpc>
                          <a:spcPct val="107000"/>
                        </a:lnSpc>
                        <a:spcBef>
                          <a:spcPts val="0"/>
                        </a:spcBef>
                        <a:spcAft>
                          <a:spcPts val="0"/>
                        </a:spcAft>
                      </a:pPr>
                      <a:r>
                        <a:rPr lang="en-US" sz="1050" dirty="0" smtClean="0">
                          <a:effectLst/>
                        </a:rPr>
                        <a:t>13 November 2020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800"/>
                        </a:spcAft>
                      </a:pPr>
                      <a:r>
                        <a:rPr lang="en-US" sz="1050" dirty="0">
                          <a:effectLst/>
                        </a:rPr>
                        <a:t> </a:t>
                      </a:r>
                      <a:r>
                        <a:rPr lang="en-US" sz="1050" dirty="0" smtClean="0">
                          <a:effectLst/>
                        </a:rPr>
                        <a:t>23 </a:t>
                      </a:r>
                      <a:r>
                        <a:rPr lang="en-US" sz="1050" dirty="0">
                          <a:effectLst/>
                        </a:rPr>
                        <a:t>November 2020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dirty="0">
                          <a:effectLst/>
                        </a:rPr>
                        <a:t> </a:t>
                      </a:r>
                      <a:r>
                        <a:rPr lang="en-US" sz="1050" dirty="0" smtClean="0">
                          <a:effectLst/>
                        </a:rPr>
                        <a:t>07 December </a:t>
                      </a:r>
                      <a:r>
                        <a:rPr lang="en-US" sz="1050" dirty="0">
                          <a:effectLst/>
                        </a:rPr>
                        <a:t>2020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dirty="0" smtClean="0">
                          <a:effectLst/>
                        </a:rPr>
                        <a:t>01 </a:t>
                      </a:r>
                      <a:r>
                        <a:rPr lang="en-US" sz="1050" dirty="0">
                          <a:effectLst/>
                        </a:rPr>
                        <a:t>February 2021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extLst>
                  <a:ext uri="{0D108BD9-81ED-4DB2-BD59-A6C34878D82A}">
                    <a16:rowId xmlns:a16="http://schemas.microsoft.com/office/drawing/2014/main" val="3349956972"/>
                  </a:ext>
                </a:extLst>
              </a:tr>
              <a:tr h="744485">
                <a:tc>
                  <a:txBody>
                    <a:bodyPr/>
                    <a:lstStyle/>
                    <a:p>
                      <a:pPr marL="0" marR="0" algn="ctr">
                        <a:lnSpc>
                          <a:spcPct val="107000"/>
                        </a:lnSpc>
                        <a:spcBef>
                          <a:spcPts val="0"/>
                        </a:spcBef>
                        <a:spcAft>
                          <a:spcPts val="0"/>
                        </a:spcAft>
                      </a:pPr>
                      <a:r>
                        <a:rPr lang="en-US" sz="1050">
                          <a:effectLst/>
                        </a:rPr>
                        <a:t>2</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a:effectLst/>
                        </a:rPr>
                        <a:t>Head Treasury Advice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a:effectLst/>
                        </a:rPr>
                        <a:t>Talent Search</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dirty="0">
                          <a:effectLst/>
                        </a:rPr>
                        <a:t>Talent Search initiated</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solidFill>
                      <a:schemeClr val="accent6"/>
                    </a:solidFill>
                  </a:tcPr>
                </a:tc>
                <a:tc>
                  <a:txBody>
                    <a:bodyPr/>
                    <a:lstStyle/>
                    <a:p>
                      <a:pPr marL="0" marR="0" algn="l">
                        <a:lnSpc>
                          <a:spcPct val="107000"/>
                        </a:lnSpc>
                        <a:spcBef>
                          <a:spcPts val="0"/>
                        </a:spcBef>
                        <a:spcAft>
                          <a:spcPts val="0"/>
                        </a:spcAft>
                      </a:pPr>
                      <a:r>
                        <a:rPr lang="en-US" sz="1050" dirty="0">
                          <a:effectLst/>
                        </a:rPr>
                        <a:t> </a:t>
                      </a:r>
                    </a:p>
                    <a:p>
                      <a:pPr marL="0" marR="0" algn="l">
                        <a:lnSpc>
                          <a:spcPct val="107000"/>
                        </a:lnSpc>
                        <a:spcBef>
                          <a:spcPts val="0"/>
                        </a:spcBef>
                        <a:spcAft>
                          <a:spcPts val="0"/>
                        </a:spcAft>
                      </a:pPr>
                      <a:r>
                        <a:rPr lang="en-US" sz="1050" dirty="0" smtClean="0">
                          <a:effectLst/>
                        </a:rPr>
                        <a:t>13 November 2020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dirty="0">
                          <a:effectLst/>
                        </a:rPr>
                        <a:t> </a:t>
                      </a:r>
                    </a:p>
                    <a:p>
                      <a:pPr marL="0" marR="0" algn="l">
                        <a:lnSpc>
                          <a:spcPct val="107000"/>
                        </a:lnSpc>
                        <a:spcBef>
                          <a:spcPts val="0"/>
                        </a:spcBef>
                        <a:spcAft>
                          <a:spcPts val="0"/>
                        </a:spcAft>
                      </a:pPr>
                      <a:r>
                        <a:rPr lang="en-US" sz="1050" dirty="0" smtClean="0">
                          <a:effectLst/>
                        </a:rPr>
                        <a:t>27 </a:t>
                      </a:r>
                      <a:r>
                        <a:rPr lang="en-US" sz="1050" dirty="0">
                          <a:effectLst/>
                        </a:rPr>
                        <a:t>November 2020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800"/>
                        </a:spcAft>
                      </a:pPr>
                      <a:r>
                        <a:rPr lang="en-US" sz="1050" dirty="0">
                          <a:effectLst/>
                        </a:rPr>
                        <a:t> </a:t>
                      </a:r>
                    </a:p>
                    <a:p>
                      <a:pPr marL="0" marR="0" algn="l">
                        <a:lnSpc>
                          <a:spcPct val="107000"/>
                        </a:lnSpc>
                        <a:spcBef>
                          <a:spcPts val="0"/>
                        </a:spcBef>
                        <a:spcAft>
                          <a:spcPts val="800"/>
                        </a:spcAft>
                      </a:pPr>
                      <a:r>
                        <a:rPr lang="en-US" sz="1050" dirty="0" smtClean="0">
                          <a:effectLst/>
                        </a:rPr>
                        <a:t>07 December 2020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800"/>
                        </a:spcAft>
                      </a:pPr>
                      <a:r>
                        <a:rPr lang="en-US" sz="1050" dirty="0">
                          <a:effectLst/>
                        </a:rPr>
                        <a:t> </a:t>
                      </a:r>
                    </a:p>
                    <a:p>
                      <a:pPr marL="0" marR="0" algn="l">
                        <a:lnSpc>
                          <a:spcPct val="107000"/>
                        </a:lnSpc>
                        <a:spcBef>
                          <a:spcPts val="0"/>
                        </a:spcBef>
                        <a:spcAft>
                          <a:spcPts val="800"/>
                        </a:spcAft>
                      </a:pPr>
                      <a:r>
                        <a:rPr lang="en-US" sz="1050" dirty="0" smtClean="0">
                          <a:effectLst/>
                        </a:rPr>
                        <a:t>15 December </a:t>
                      </a:r>
                      <a:r>
                        <a:rPr lang="en-US" sz="1050" dirty="0">
                          <a:effectLst/>
                        </a:rPr>
                        <a:t>2020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800"/>
                        </a:spcAft>
                      </a:pPr>
                      <a:endParaRPr lang="en-ZA" sz="1050" dirty="0" smtClean="0">
                        <a:effectLst/>
                      </a:endParaRPr>
                    </a:p>
                    <a:p>
                      <a:pPr marL="0" marR="0" algn="l">
                        <a:lnSpc>
                          <a:spcPct val="107000"/>
                        </a:lnSpc>
                        <a:spcBef>
                          <a:spcPts val="0"/>
                        </a:spcBef>
                        <a:spcAft>
                          <a:spcPts val="800"/>
                        </a:spcAft>
                      </a:pPr>
                      <a:endParaRPr lang="en-US" sz="1050" dirty="0" smtClean="0">
                        <a:effectLst/>
                      </a:endParaRPr>
                    </a:p>
                    <a:p>
                      <a:pPr marL="0" marR="0" algn="l">
                        <a:lnSpc>
                          <a:spcPct val="107000"/>
                        </a:lnSpc>
                        <a:spcBef>
                          <a:spcPts val="0"/>
                        </a:spcBef>
                        <a:spcAft>
                          <a:spcPts val="800"/>
                        </a:spcAft>
                      </a:pPr>
                      <a:r>
                        <a:rPr lang="en-US" sz="1050" dirty="0" smtClean="0">
                          <a:effectLst/>
                        </a:rPr>
                        <a:t>01 </a:t>
                      </a:r>
                      <a:r>
                        <a:rPr lang="en-US" sz="1050" dirty="0">
                          <a:effectLst/>
                        </a:rPr>
                        <a:t>February 2021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tc>
                <a:extLst>
                  <a:ext uri="{0D108BD9-81ED-4DB2-BD59-A6C34878D82A}">
                    <a16:rowId xmlns:a16="http://schemas.microsoft.com/office/drawing/2014/main" val="2053369158"/>
                  </a:ext>
                </a:extLst>
              </a:tr>
              <a:tr h="744485">
                <a:tc>
                  <a:txBody>
                    <a:bodyPr/>
                    <a:lstStyle/>
                    <a:p>
                      <a:pPr marL="0" marR="0" algn="ctr">
                        <a:lnSpc>
                          <a:spcPct val="107000"/>
                        </a:lnSpc>
                        <a:spcBef>
                          <a:spcPts val="0"/>
                        </a:spcBef>
                        <a:spcAft>
                          <a:spcPts val="0"/>
                        </a:spcAft>
                      </a:pPr>
                      <a:r>
                        <a:rPr lang="en-US" sz="1050" dirty="0">
                          <a:effectLst/>
                        </a:rPr>
                        <a:t>3</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a:effectLst/>
                        </a:rPr>
                        <a:t>Chief Finance Officer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dirty="0">
                          <a:effectLst/>
                        </a:rPr>
                        <a:t>Talent Search</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dirty="0">
                          <a:effectLst/>
                        </a:rPr>
                        <a:t>Talent Search initiated</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solidFill>
                      <a:schemeClr val="accent6"/>
                    </a:solidFill>
                  </a:tcPr>
                </a:tc>
                <a:tc>
                  <a:txBody>
                    <a:bodyPr/>
                    <a:lstStyle/>
                    <a:p>
                      <a:pPr marL="0" marR="0" algn="l">
                        <a:lnSpc>
                          <a:spcPct val="107000"/>
                        </a:lnSpc>
                        <a:spcBef>
                          <a:spcPts val="0"/>
                        </a:spcBef>
                        <a:spcAft>
                          <a:spcPts val="0"/>
                        </a:spcAft>
                      </a:pPr>
                      <a:r>
                        <a:rPr lang="en-US" sz="1050" dirty="0">
                          <a:effectLst/>
                        </a:rPr>
                        <a:t> </a:t>
                      </a:r>
                    </a:p>
                    <a:p>
                      <a:pPr marL="0" marR="0" algn="l">
                        <a:lnSpc>
                          <a:spcPct val="107000"/>
                        </a:lnSpc>
                        <a:spcBef>
                          <a:spcPts val="0"/>
                        </a:spcBef>
                        <a:spcAft>
                          <a:spcPts val="0"/>
                        </a:spcAft>
                      </a:pPr>
                      <a:r>
                        <a:rPr lang="en-US" sz="1050" dirty="0" smtClean="0">
                          <a:effectLst/>
                        </a:rPr>
                        <a:t>13 November 2020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dirty="0">
                          <a:effectLst/>
                        </a:rPr>
                        <a:t> </a:t>
                      </a:r>
                    </a:p>
                    <a:p>
                      <a:pPr marL="0" marR="0" algn="l">
                        <a:lnSpc>
                          <a:spcPct val="107000"/>
                        </a:lnSpc>
                        <a:spcBef>
                          <a:spcPts val="0"/>
                        </a:spcBef>
                        <a:spcAft>
                          <a:spcPts val="0"/>
                        </a:spcAft>
                      </a:pPr>
                      <a:r>
                        <a:rPr lang="en-US" sz="1050" dirty="0" smtClean="0">
                          <a:effectLst/>
                        </a:rPr>
                        <a:t>30 </a:t>
                      </a:r>
                      <a:r>
                        <a:rPr lang="en-US" sz="1050" dirty="0">
                          <a:effectLst/>
                        </a:rPr>
                        <a:t>November 2020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800"/>
                        </a:spcAft>
                      </a:pPr>
                      <a:r>
                        <a:rPr lang="en-US" sz="1050" dirty="0">
                          <a:effectLst/>
                        </a:rPr>
                        <a:t> </a:t>
                      </a:r>
                    </a:p>
                    <a:p>
                      <a:pPr marL="0" marR="0" algn="l">
                        <a:lnSpc>
                          <a:spcPct val="107000"/>
                        </a:lnSpc>
                        <a:spcBef>
                          <a:spcPts val="0"/>
                        </a:spcBef>
                        <a:spcAft>
                          <a:spcPts val="800"/>
                        </a:spcAft>
                      </a:pPr>
                      <a:r>
                        <a:rPr lang="en-US" sz="1050" dirty="0" smtClean="0">
                          <a:effectLst/>
                        </a:rPr>
                        <a:t>07 December </a:t>
                      </a:r>
                      <a:r>
                        <a:rPr lang="en-US" sz="1050" dirty="0">
                          <a:effectLst/>
                        </a:rPr>
                        <a:t>2020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800"/>
                        </a:spcAft>
                      </a:pPr>
                      <a:r>
                        <a:rPr lang="en-US" sz="1050" dirty="0">
                          <a:effectLst/>
                        </a:rPr>
                        <a:t> </a:t>
                      </a:r>
                    </a:p>
                    <a:p>
                      <a:pPr marL="0" marR="0" algn="l">
                        <a:lnSpc>
                          <a:spcPct val="107000"/>
                        </a:lnSpc>
                        <a:spcBef>
                          <a:spcPts val="0"/>
                        </a:spcBef>
                        <a:spcAft>
                          <a:spcPts val="800"/>
                        </a:spcAft>
                      </a:pPr>
                      <a:r>
                        <a:rPr lang="en-US" sz="1050" dirty="0" smtClean="0">
                          <a:effectLst/>
                        </a:rPr>
                        <a:t>15</a:t>
                      </a:r>
                      <a:r>
                        <a:rPr lang="en-US" sz="1050" baseline="0" dirty="0" smtClean="0">
                          <a:effectLst/>
                        </a:rPr>
                        <a:t> Dec</a:t>
                      </a:r>
                      <a:r>
                        <a:rPr lang="en-US" sz="1050" dirty="0" smtClean="0">
                          <a:effectLst/>
                        </a:rPr>
                        <a:t>ember </a:t>
                      </a:r>
                      <a:r>
                        <a:rPr lang="en-US" sz="1050" dirty="0">
                          <a:effectLst/>
                        </a:rPr>
                        <a:t>2020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800"/>
                        </a:spcAft>
                      </a:pPr>
                      <a:endParaRPr lang="en-ZA" sz="1050" dirty="0" smtClean="0">
                        <a:effectLst/>
                      </a:endParaRPr>
                    </a:p>
                    <a:p>
                      <a:pPr marL="0" marR="0" algn="l">
                        <a:lnSpc>
                          <a:spcPct val="107000"/>
                        </a:lnSpc>
                        <a:spcBef>
                          <a:spcPts val="0"/>
                        </a:spcBef>
                        <a:spcAft>
                          <a:spcPts val="800"/>
                        </a:spcAft>
                      </a:pPr>
                      <a:endParaRPr lang="en-US" sz="1050" dirty="0" smtClean="0">
                        <a:effectLst/>
                      </a:endParaRPr>
                    </a:p>
                    <a:p>
                      <a:pPr marL="0" marR="0" algn="l">
                        <a:lnSpc>
                          <a:spcPct val="107000"/>
                        </a:lnSpc>
                        <a:spcBef>
                          <a:spcPts val="0"/>
                        </a:spcBef>
                        <a:spcAft>
                          <a:spcPts val="800"/>
                        </a:spcAft>
                      </a:pPr>
                      <a:r>
                        <a:rPr lang="en-US" sz="1050" dirty="0" smtClean="0">
                          <a:effectLst/>
                        </a:rPr>
                        <a:t>01 </a:t>
                      </a:r>
                      <a:r>
                        <a:rPr lang="en-US" sz="1050" dirty="0">
                          <a:effectLst/>
                        </a:rPr>
                        <a:t>February 2021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tc>
                <a:extLst>
                  <a:ext uri="{0D108BD9-81ED-4DB2-BD59-A6C34878D82A}">
                    <a16:rowId xmlns:a16="http://schemas.microsoft.com/office/drawing/2014/main" val="2028715485"/>
                  </a:ext>
                </a:extLst>
              </a:tr>
              <a:tr h="744485">
                <a:tc>
                  <a:txBody>
                    <a:bodyPr/>
                    <a:lstStyle/>
                    <a:p>
                      <a:pPr marL="0" marR="0" algn="ctr">
                        <a:lnSpc>
                          <a:spcPct val="107000"/>
                        </a:lnSpc>
                        <a:spcBef>
                          <a:spcPts val="0"/>
                        </a:spcBef>
                        <a:spcAft>
                          <a:spcPts val="0"/>
                        </a:spcAft>
                      </a:pPr>
                      <a:r>
                        <a:rPr lang="en-US" sz="1050">
                          <a:effectLst/>
                        </a:rPr>
                        <a:t>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a:effectLst/>
                        </a:rPr>
                        <a:t>Secretary to Parliament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dirty="0" smtClean="0">
                          <a:effectLst/>
                        </a:rPr>
                        <a:t>Re-Advertise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defTabSz="914400" rtl="0" eaLnBrk="1" fontAlgn="ctr" latinLnBrk="0" hangingPunct="1">
                        <a:lnSpc>
                          <a:spcPct val="107000"/>
                        </a:lnSpc>
                        <a:spcBef>
                          <a:spcPts val="0"/>
                        </a:spcBef>
                        <a:spcAft>
                          <a:spcPts val="0"/>
                        </a:spcAft>
                      </a:pPr>
                      <a:r>
                        <a:rPr lang="en-GB" sz="1050" kern="1200" dirty="0">
                          <a:solidFill>
                            <a:schemeClr val="dk1"/>
                          </a:solidFill>
                          <a:effectLst/>
                          <a:latin typeface="+mn-lt"/>
                          <a:ea typeface="+mn-ea"/>
                          <a:cs typeface="+mn-cs"/>
                        </a:rPr>
                        <a:t>Service Provider being sourced; </a:t>
                      </a:r>
                      <a:r>
                        <a:rPr lang="en-GB" sz="1050" kern="1200" dirty="0" smtClean="0">
                          <a:solidFill>
                            <a:schemeClr val="dk1"/>
                          </a:solidFill>
                          <a:effectLst/>
                          <a:latin typeface="+mn-lt"/>
                          <a:ea typeface="+mn-ea"/>
                          <a:cs typeface="+mn-cs"/>
                        </a:rPr>
                        <a:t>Advert </a:t>
                      </a:r>
                      <a:r>
                        <a:rPr lang="en-GB" sz="1050" kern="1200" dirty="0">
                          <a:solidFill>
                            <a:schemeClr val="dk1"/>
                          </a:solidFill>
                          <a:effectLst/>
                          <a:latin typeface="+mn-lt"/>
                          <a:ea typeface="+mn-ea"/>
                          <a:cs typeface="+mn-cs"/>
                        </a:rPr>
                        <a:t>to be placed </a:t>
                      </a:r>
                      <a:r>
                        <a:rPr lang="en-GB" sz="1050" kern="1200" dirty="0" smtClean="0">
                          <a:solidFill>
                            <a:schemeClr val="dk1"/>
                          </a:solidFill>
                          <a:effectLst/>
                          <a:latin typeface="+mn-lt"/>
                          <a:ea typeface="+mn-ea"/>
                          <a:cs typeface="+mn-cs"/>
                        </a:rPr>
                        <a:t>25 </a:t>
                      </a:r>
                      <a:r>
                        <a:rPr lang="en-GB" sz="1050" kern="1200" dirty="0">
                          <a:solidFill>
                            <a:schemeClr val="dk1"/>
                          </a:solidFill>
                          <a:effectLst/>
                          <a:latin typeface="+mn-lt"/>
                          <a:ea typeface="+mn-ea"/>
                          <a:cs typeface="+mn-cs"/>
                        </a:rPr>
                        <a:t>Oct 2020</a:t>
                      </a:r>
                    </a:p>
                  </a:txBody>
                  <a:tcPr marL="6191" marR="6191" marT="6191" marB="0" anchor="ctr">
                    <a:solidFill>
                      <a:schemeClr val="accent6"/>
                    </a:solidFill>
                  </a:tcPr>
                </a:tc>
                <a:tc>
                  <a:txBody>
                    <a:bodyPr/>
                    <a:lstStyle/>
                    <a:p>
                      <a:pPr marL="0" marR="0" algn="l">
                        <a:lnSpc>
                          <a:spcPct val="107000"/>
                        </a:lnSpc>
                        <a:spcBef>
                          <a:spcPts val="0"/>
                        </a:spcBef>
                        <a:spcAft>
                          <a:spcPts val="0"/>
                        </a:spcAft>
                      </a:pPr>
                      <a:r>
                        <a:rPr lang="en-US" sz="1050" dirty="0" smtClean="0">
                          <a:effectLst/>
                        </a:rPr>
                        <a:t>20 November 2020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dirty="0">
                          <a:effectLst/>
                        </a:rPr>
                        <a:t> </a:t>
                      </a:r>
                      <a:r>
                        <a:rPr lang="en-US" sz="1050" dirty="0" smtClean="0">
                          <a:effectLst/>
                        </a:rPr>
                        <a:t>04 December 2020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800"/>
                        </a:spcAft>
                      </a:pPr>
                      <a:r>
                        <a:rPr lang="en-US" sz="1050" dirty="0">
                          <a:effectLst/>
                        </a:rPr>
                        <a:t> </a:t>
                      </a:r>
                      <a:r>
                        <a:rPr lang="en-US" sz="1050" dirty="0" smtClean="0">
                          <a:effectLst/>
                        </a:rPr>
                        <a:t>20 January</a:t>
                      </a:r>
                      <a:r>
                        <a:rPr lang="en-US" sz="1050" baseline="0" dirty="0" smtClean="0">
                          <a:effectLst/>
                        </a:rPr>
                        <a:t> </a:t>
                      </a:r>
                      <a:r>
                        <a:rPr lang="en-US" sz="1050" dirty="0" smtClean="0">
                          <a:effectLst/>
                        </a:rPr>
                        <a:t>2021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800"/>
                        </a:spcAft>
                      </a:pPr>
                      <a:r>
                        <a:rPr lang="en-US" sz="1050" dirty="0">
                          <a:effectLst/>
                        </a:rPr>
                        <a:t> </a:t>
                      </a:r>
                      <a:r>
                        <a:rPr lang="en-US" sz="1050" dirty="0" smtClean="0">
                          <a:effectLst/>
                        </a:rPr>
                        <a:t>26 February 2021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800"/>
                        </a:spcAft>
                      </a:pPr>
                      <a:endParaRPr lang="en-ZA" sz="1050" dirty="0" smtClean="0">
                        <a:effectLst/>
                      </a:endParaRPr>
                    </a:p>
                    <a:p>
                      <a:pPr marL="0" marR="0" algn="l">
                        <a:lnSpc>
                          <a:spcPct val="100000"/>
                        </a:lnSpc>
                        <a:spcBef>
                          <a:spcPts val="0"/>
                        </a:spcBef>
                        <a:spcAft>
                          <a:spcPts val="0"/>
                        </a:spcAft>
                      </a:pPr>
                      <a:endParaRPr lang="en-US" sz="1050" dirty="0" smtClean="0">
                        <a:effectLst/>
                      </a:endParaRPr>
                    </a:p>
                    <a:p>
                      <a:pPr marL="0" marR="0" algn="l">
                        <a:lnSpc>
                          <a:spcPct val="107000"/>
                        </a:lnSpc>
                        <a:spcBef>
                          <a:spcPts val="0"/>
                        </a:spcBef>
                        <a:spcAft>
                          <a:spcPts val="800"/>
                        </a:spcAft>
                      </a:pPr>
                      <a:r>
                        <a:rPr lang="en-US" sz="1050" dirty="0" smtClean="0">
                          <a:effectLst/>
                        </a:rPr>
                        <a:t>01 April 2021 *(outer date)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tc>
                <a:extLst>
                  <a:ext uri="{0D108BD9-81ED-4DB2-BD59-A6C34878D82A}">
                    <a16:rowId xmlns:a16="http://schemas.microsoft.com/office/drawing/2014/main" val="2366943468"/>
                  </a:ext>
                </a:extLst>
              </a:tr>
              <a:tr h="744485">
                <a:tc>
                  <a:txBody>
                    <a:bodyPr/>
                    <a:lstStyle/>
                    <a:p>
                      <a:pPr marL="0" marR="0" algn="ctr">
                        <a:lnSpc>
                          <a:spcPct val="107000"/>
                        </a:lnSpc>
                        <a:spcBef>
                          <a:spcPts val="0"/>
                        </a:spcBef>
                        <a:spcAft>
                          <a:spcPts val="0"/>
                        </a:spcAft>
                      </a:pPr>
                      <a:r>
                        <a:rPr lang="en-US" sz="1050">
                          <a:effectLst/>
                        </a:rPr>
                        <a:t>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a:effectLst/>
                        </a:rPr>
                        <a:t>Chief Audit Executive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dirty="0" smtClean="0">
                          <a:effectLst/>
                        </a:rPr>
                        <a:t>Re-advertise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solidFill>
                      <a:schemeClr val="accent6"/>
                    </a:solidFill>
                  </a:tcPr>
                </a:tc>
                <a:tc>
                  <a:txBody>
                    <a:bodyPr/>
                    <a:lstStyle/>
                    <a:p>
                      <a:pPr marL="0" marR="0" algn="l">
                        <a:lnSpc>
                          <a:spcPct val="107000"/>
                        </a:lnSpc>
                        <a:spcBef>
                          <a:spcPts val="0"/>
                        </a:spcBef>
                        <a:spcAft>
                          <a:spcPts val="0"/>
                        </a:spcAft>
                      </a:pPr>
                      <a:r>
                        <a:rPr lang="en-US" sz="1050" dirty="0" smtClean="0">
                          <a:effectLst/>
                        </a:rPr>
                        <a:t>Advert closed</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solidFill>
                      <a:schemeClr val="accent6"/>
                    </a:solidFill>
                  </a:tcPr>
                </a:tc>
                <a:tc>
                  <a:txBody>
                    <a:bodyPr/>
                    <a:lstStyle/>
                    <a:p>
                      <a:pPr marL="0" marR="0" algn="l">
                        <a:lnSpc>
                          <a:spcPct val="107000"/>
                        </a:lnSpc>
                        <a:spcBef>
                          <a:spcPts val="0"/>
                        </a:spcBef>
                        <a:spcAft>
                          <a:spcPts val="0"/>
                        </a:spcAft>
                      </a:pPr>
                      <a:r>
                        <a:rPr lang="en-US" sz="1050" dirty="0" smtClean="0">
                          <a:effectLst/>
                        </a:rPr>
                        <a:t>Next step:</a:t>
                      </a:r>
                    </a:p>
                    <a:p>
                      <a:pPr marL="0" marR="0" algn="l">
                        <a:lnSpc>
                          <a:spcPct val="107000"/>
                        </a:lnSpc>
                        <a:spcBef>
                          <a:spcPts val="0"/>
                        </a:spcBef>
                        <a:spcAft>
                          <a:spcPts val="0"/>
                        </a:spcAft>
                      </a:pPr>
                      <a:r>
                        <a:rPr lang="en-US" sz="1050" dirty="0" smtClean="0">
                          <a:effectLst/>
                        </a:rPr>
                        <a:t>26 </a:t>
                      </a:r>
                      <a:r>
                        <a:rPr lang="en-US" sz="1050" dirty="0">
                          <a:effectLst/>
                        </a:rPr>
                        <a:t>October 2020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solidFill>
                      <a:schemeClr val="accent4"/>
                    </a:solidFill>
                  </a:tcPr>
                </a:tc>
                <a:tc>
                  <a:txBody>
                    <a:bodyPr/>
                    <a:lstStyle/>
                    <a:p>
                      <a:pPr marL="0" marR="0" algn="l">
                        <a:lnSpc>
                          <a:spcPct val="107000"/>
                        </a:lnSpc>
                        <a:spcBef>
                          <a:spcPts val="0"/>
                        </a:spcBef>
                        <a:spcAft>
                          <a:spcPts val="0"/>
                        </a:spcAft>
                      </a:pPr>
                      <a:r>
                        <a:rPr lang="en-US" sz="1050" dirty="0" smtClean="0">
                          <a:effectLst/>
                        </a:rPr>
                        <a:t>10 </a:t>
                      </a:r>
                      <a:r>
                        <a:rPr lang="en-US" sz="1050" dirty="0">
                          <a:effectLst/>
                        </a:rPr>
                        <a:t>November 2020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800"/>
                        </a:spcAft>
                      </a:pPr>
                      <a:r>
                        <a:rPr lang="en-US" sz="1050" dirty="0" smtClean="0">
                          <a:effectLst/>
                        </a:rPr>
                        <a:t>17 </a:t>
                      </a:r>
                      <a:r>
                        <a:rPr lang="en-US" sz="1050" dirty="0">
                          <a:effectLst/>
                        </a:rPr>
                        <a:t>November 2020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800"/>
                        </a:spcAft>
                      </a:pPr>
                      <a:r>
                        <a:rPr lang="en-US" sz="1050" dirty="0">
                          <a:effectLst/>
                        </a:rPr>
                        <a:t>25 November 2020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endParaRPr lang="en-US" sz="1050" dirty="0" smtClean="0">
                        <a:effectLst/>
                      </a:endParaRPr>
                    </a:p>
                    <a:p>
                      <a:pPr marL="0" marR="0" algn="l">
                        <a:lnSpc>
                          <a:spcPct val="107000"/>
                        </a:lnSpc>
                        <a:spcBef>
                          <a:spcPts val="0"/>
                        </a:spcBef>
                        <a:spcAft>
                          <a:spcPts val="0"/>
                        </a:spcAft>
                      </a:pPr>
                      <a:endParaRPr lang="en-US" sz="1050" dirty="0" smtClean="0">
                        <a:effectLst/>
                      </a:endParaRPr>
                    </a:p>
                    <a:p>
                      <a:pPr marL="0" marR="0" algn="l">
                        <a:lnSpc>
                          <a:spcPct val="107000"/>
                        </a:lnSpc>
                        <a:spcBef>
                          <a:spcPts val="0"/>
                        </a:spcBef>
                        <a:spcAft>
                          <a:spcPts val="0"/>
                        </a:spcAft>
                      </a:pPr>
                      <a:r>
                        <a:rPr lang="en-US" sz="1050" dirty="0" smtClean="0">
                          <a:effectLst/>
                        </a:rPr>
                        <a:t>01 </a:t>
                      </a:r>
                      <a:r>
                        <a:rPr lang="en-US" sz="1050" dirty="0">
                          <a:effectLst/>
                        </a:rPr>
                        <a:t>January </a:t>
                      </a:r>
                      <a:r>
                        <a:rPr lang="en-US" sz="1050" dirty="0" smtClean="0">
                          <a:effectLst/>
                        </a:rPr>
                        <a:t> </a:t>
                      </a:r>
                      <a:r>
                        <a:rPr lang="en-US" sz="1050" dirty="0">
                          <a:effectLst/>
                        </a:rPr>
                        <a:t>or 01 February 2021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tc>
                <a:extLst>
                  <a:ext uri="{0D108BD9-81ED-4DB2-BD59-A6C34878D82A}">
                    <a16:rowId xmlns:a16="http://schemas.microsoft.com/office/drawing/2014/main" val="4144245569"/>
                  </a:ext>
                </a:extLst>
              </a:tr>
              <a:tr h="473429">
                <a:tc>
                  <a:txBody>
                    <a:bodyPr/>
                    <a:lstStyle/>
                    <a:p>
                      <a:pPr marL="0" marR="0" algn="ctr">
                        <a:lnSpc>
                          <a:spcPct val="107000"/>
                        </a:lnSpc>
                        <a:spcBef>
                          <a:spcPts val="0"/>
                        </a:spcBef>
                        <a:spcAft>
                          <a:spcPts val="0"/>
                        </a:spcAft>
                      </a:pPr>
                      <a:r>
                        <a:rPr lang="en-US" sz="1050">
                          <a:effectLst/>
                        </a:rPr>
                        <a:t>6.</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a:effectLst/>
                        </a:rPr>
                        <a:t>Director: PBO</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dirty="0">
                          <a:effectLst/>
                        </a:rPr>
                        <a:t>Committee process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0"/>
                        </a:spcAft>
                      </a:pPr>
                      <a:r>
                        <a:rPr lang="en-US" sz="1050" dirty="0" smtClean="0">
                          <a:effectLst/>
                        </a:rPr>
                        <a:t>Vetting stage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solidFill>
                      <a:srgbClr val="FFC000"/>
                    </a:solidFill>
                  </a:tcPr>
                </a:tc>
                <a:tc>
                  <a:txBody>
                    <a:bodyPr/>
                    <a:lstStyle/>
                    <a:p>
                      <a:pPr marL="0" marR="0" algn="l">
                        <a:lnSpc>
                          <a:spcPct val="107000"/>
                        </a:lnSpc>
                        <a:spcBef>
                          <a:spcPts val="0"/>
                        </a:spcBef>
                        <a:spcAft>
                          <a:spcPts val="0"/>
                        </a:spcAft>
                      </a:pPr>
                      <a:r>
                        <a:rPr lang="en-US" sz="1050" dirty="0" smtClean="0">
                          <a:effectLst/>
                        </a:rPr>
                        <a:t>Completed</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solidFill>
                      <a:schemeClr val="accent6"/>
                    </a:solidFill>
                  </a:tcPr>
                </a:tc>
                <a:tc>
                  <a:txBody>
                    <a:bodyPr/>
                    <a:lstStyle/>
                    <a:p>
                      <a:pPr marL="0" marR="0" algn="l">
                        <a:lnSpc>
                          <a:spcPct val="107000"/>
                        </a:lnSpc>
                        <a:spcBef>
                          <a:spcPts val="0"/>
                        </a:spcBef>
                        <a:spcAft>
                          <a:spcPts val="800"/>
                        </a:spcAft>
                      </a:pPr>
                      <a:r>
                        <a:rPr lang="en-ZA" sz="1050" dirty="0" smtClean="0">
                          <a:effectLst/>
                          <a:latin typeface="+mn-lt"/>
                          <a:ea typeface="+mn-ea"/>
                          <a:cs typeface="+mn-cs"/>
                        </a:rPr>
                        <a:t>Completed</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solidFill>
                      <a:schemeClr val="accent6"/>
                    </a:solidFill>
                  </a:tcPr>
                </a:tc>
                <a:tc>
                  <a:txBody>
                    <a:bodyPr/>
                    <a:lstStyle/>
                    <a:p>
                      <a:pPr marL="0" marR="0" algn="l">
                        <a:lnSpc>
                          <a:spcPct val="107000"/>
                        </a:lnSpc>
                        <a:spcBef>
                          <a:spcPts val="0"/>
                        </a:spcBef>
                        <a:spcAft>
                          <a:spcPts val="800"/>
                        </a:spcAft>
                      </a:pPr>
                      <a:r>
                        <a:rPr lang="en-US" sz="1050" dirty="0" smtClean="0">
                          <a:effectLst/>
                        </a:rPr>
                        <a:t>Vetting in progress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solidFill>
                      <a:schemeClr val="accent4"/>
                    </a:solidFill>
                  </a:tcPr>
                </a:tc>
                <a:tc>
                  <a:txBody>
                    <a:bodyPr/>
                    <a:lstStyle/>
                    <a:p>
                      <a:pPr marL="0" marR="0" algn="l">
                        <a:lnSpc>
                          <a:spcPct val="107000"/>
                        </a:lnSpc>
                        <a:spcBef>
                          <a:spcPts val="0"/>
                        </a:spcBef>
                        <a:spcAft>
                          <a:spcPts val="800"/>
                        </a:spcAft>
                      </a:pPr>
                      <a:r>
                        <a:rPr lang="en-US" sz="1050">
                          <a:effectLst/>
                        </a:rPr>
                        <a:t>N/A</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tc>
                  <a:txBody>
                    <a:bodyPr/>
                    <a:lstStyle/>
                    <a:p>
                      <a:pPr marL="0" marR="0" algn="l">
                        <a:lnSpc>
                          <a:spcPct val="107000"/>
                        </a:lnSpc>
                        <a:spcBef>
                          <a:spcPts val="0"/>
                        </a:spcBef>
                        <a:spcAft>
                          <a:spcPts val="800"/>
                        </a:spcAft>
                      </a:pPr>
                      <a:r>
                        <a:rPr lang="en-US" sz="1050" dirty="0">
                          <a:effectLst/>
                        </a:rPr>
                        <a:t>N/A</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807" marR="46807" marT="0" marB="0" anchor="ctr"/>
                </a:tc>
                <a:extLst>
                  <a:ext uri="{0D108BD9-81ED-4DB2-BD59-A6C34878D82A}">
                    <a16:rowId xmlns:a16="http://schemas.microsoft.com/office/drawing/2014/main" val="2243897925"/>
                  </a:ext>
                </a:extLst>
              </a:tr>
            </a:tbl>
          </a:graphicData>
        </a:graphic>
      </p:graphicFrame>
      <p:sp>
        <p:nvSpPr>
          <p:cNvPr id="2" name="TextBox 1"/>
          <p:cNvSpPr txBox="1"/>
          <p:nvPr/>
        </p:nvSpPr>
        <p:spPr>
          <a:xfrm>
            <a:off x="304799" y="6078323"/>
            <a:ext cx="931025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*The recruitment process for the Secretary to Parliament could be facilitated much quicker than indicated.</a:t>
            </a:r>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318965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778221"/>
            <a:ext cx="9211107" cy="5943256"/>
          </a:xfrm>
        </p:spPr>
        <p:txBody>
          <a:bodyPr>
            <a:noAutofit/>
          </a:bodyPr>
          <a:lstStyle/>
          <a:p>
            <a:pPr marL="0" indent="0" algn="just">
              <a:buNone/>
            </a:pPr>
            <a:endParaRPr lang="en-ZA" sz="2600" b="1" dirty="0">
              <a:latin typeface="Arial Narrow" panose="020B0606020202030204" pitchFamily="34" charset="0"/>
            </a:endParaRPr>
          </a:p>
          <a:p>
            <a:pPr marL="0" indent="0" algn="just">
              <a:buNone/>
            </a:pPr>
            <a:endParaRPr lang="en-ZA" sz="2600" b="1" dirty="0" smtClean="0">
              <a:latin typeface="Arial Narrow" panose="020B0606020202030204" pitchFamily="34" charset="0"/>
            </a:endParaRPr>
          </a:p>
          <a:p>
            <a:pPr marL="0" indent="0" algn="just">
              <a:buNone/>
            </a:pPr>
            <a:endParaRPr lang="en-ZA" sz="2600" b="1" dirty="0">
              <a:latin typeface="Arial Narrow" panose="020B0606020202030204" pitchFamily="34" charset="0"/>
            </a:endParaRPr>
          </a:p>
          <a:p>
            <a:pPr marL="0" indent="0" algn="just">
              <a:buNone/>
            </a:pPr>
            <a:endParaRPr lang="en-ZA" sz="2600" b="1" dirty="0" smtClean="0">
              <a:latin typeface="Arial Narrow" panose="020B0606020202030204" pitchFamily="34" charset="0"/>
            </a:endParaRPr>
          </a:p>
          <a:p>
            <a:pPr marL="0" indent="0" algn="ctr">
              <a:buNone/>
            </a:pPr>
            <a:r>
              <a:rPr lang="en-ZA" sz="3200" b="1" dirty="0" smtClean="0">
                <a:latin typeface="Arial Narrow" panose="020B0606020202030204" pitchFamily="34" charset="0"/>
              </a:rPr>
              <a:t>THANK YOU</a:t>
            </a:r>
            <a:endParaRPr lang="en-ZA" sz="3200" dirty="0" smtClean="0">
              <a:latin typeface="Arial Narrow" panose="020B0606020202030204" pitchFamily="34" charset="0"/>
            </a:endParaRPr>
          </a:p>
          <a:p>
            <a:pPr marL="457200" lvl="1" indent="0">
              <a:buNone/>
            </a:pPr>
            <a:endParaRPr lang="en-US" sz="2600" dirty="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A3F51FCA-A965-4277-A4BC-EB0F813DFDB1}" type="slidenum">
              <a:rPr lang="en-US" smtClean="0"/>
              <a:pPr>
                <a:defRPr/>
              </a:pPr>
              <a:t>15</a:t>
            </a:fld>
            <a:endParaRPr lang="en-US" dirty="0"/>
          </a:p>
        </p:txBody>
      </p:sp>
    </p:spTree>
    <p:extLst>
      <p:ext uri="{BB962C8B-B14F-4D97-AF65-F5344CB8AC3E}">
        <p14:creationId xmlns:p14="http://schemas.microsoft.com/office/powerpoint/2010/main" val="265674478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49710" y="0"/>
            <a:ext cx="8178159" cy="724618"/>
          </a:xfrm>
          <a:solidFill>
            <a:schemeClr val="accent4">
              <a:lumMod val="75000"/>
            </a:schemeClr>
          </a:solidFill>
        </p:spPr>
        <p:txBody>
          <a:bodyPr>
            <a:normAutofit/>
          </a:bodyPr>
          <a:lstStyle/>
          <a:p>
            <a:pPr>
              <a:defRPr/>
            </a:pPr>
            <a:r>
              <a:rPr lang="en-ZA" sz="3200" b="1" dirty="0" smtClean="0">
                <a:latin typeface="Arial Narrow" panose="020B0606020202030204" pitchFamily="34" charset="0"/>
              </a:rPr>
              <a:t>CONTENTS</a:t>
            </a:r>
            <a:r>
              <a:rPr lang="en-ZA" b="1" dirty="0" smtClean="0">
                <a:latin typeface="Arial Narrow" panose="020B0606020202030204" pitchFamily="34" charset="0"/>
              </a:rPr>
              <a:t> </a:t>
            </a:r>
          </a:p>
        </p:txBody>
      </p:sp>
      <p:sp>
        <p:nvSpPr>
          <p:cNvPr id="4099" name="Content Placeholder 2"/>
          <p:cNvSpPr>
            <a:spLocks noGrp="1"/>
          </p:cNvSpPr>
          <p:nvPr>
            <p:ph idx="1"/>
          </p:nvPr>
        </p:nvSpPr>
        <p:spPr>
          <a:xfrm>
            <a:off x="749710" y="1284650"/>
            <a:ext cx="8667750" cy="5436827"/>
          </a:xfrm>
        </p:spPr>
        <p:txBody>
          <a:bodyPr>
            <a:normAutofit/>
          </a:bodyPr>
          <a:lstStyle/>
          <a:p>
            <a:pPr marL="742950" indent="-742950" algn="just">
              <a:buFont typeface="+mj-lt"/>
              <a:buAutoNum type="arabicPeriod"/>
              <a:defRPr/>
            </a:pPr>
            <a:endParaRPr lang="en-US" sz="3200" dirty="0">
              <a:latin typeface="Arial Narrow" panose="020B0606020202030204" pitchFamily="34" charset="0"/>
            </a:endParaRPr>
          </a:p>
          <a:p>
            <a:pPr marL="742950" indent="-742950" algn="just">
              <a:buFont typeface="+mj-lt"/>
              <a:buAutoNum type="arabicPeriod"/>
              <a:defRPr/>
            </a:pPr>
            <a:endParaRPr lang="en-ZA" sz="3200" dirty="0">
              <a:latin typeface="Arial Narrow" panose="020B0606020202030204" pitchFamily="34" charset="0"/>
            </a:endParaRPr>
          </a:p>
          <a:p>
            <a:pPr>
              <a:buFont typeface="Arial" charset="0"/>
              <a:buNone/>
              <a:defRPr/>
            </a:pPr>
            <a:endParaRPr lang="en-ZA" sz="3200" dirty="0">
              <a:latin typeface="Arial Narrow" panose="020B0606020202030204" pitchFamily="34" charset="0"/>
            </a:endParaRPr>
          </a:p>
          <a:p>
            <a:pPr>
              <a:defRPr/>
            </a:pPr>
            <a:endParaRPr lang="en-ZA" sz="4000" dirty="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4CF856D3-8E0E-40A4-9D91-522FC9D5713F}" type="slidenum">
              <a:rPr lang="en-US" smtClean="0"/>
              <a:pPr>
                <a:defRPr/>
              </a:pPr>
              <a:t>2</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00772762"/>
              </p:ext>
            </p:extLst>
          </p:nvPr>
        </p:nvGraphicFramePr>
        <p:xfrm>
          <a:off x="387927" y="1721912"/>
          <a:ext cx="9199417" cy="2225040"/>
        </p:xfrm>
        <a:graphic>
          <a:graphicData uri="http://schemas.openxmlformats.org/drawingml/2006/table">
            <a:tbl>
              <a:tblPr firstRow="1" bandRow="1">
                <a:tableStyleId>{21E4AEA4-8DFA-4A89-87EB-49C32662AFE0}</a:tableStyleId>
              </a:tblPr>
              <a:tblGrid>
                <a:gridCol w="896138">
                  <a:extLst>
                    <a:ext uri="{9D8B030D-6E8A-4147-A177-3AD203B41FA5}">
                      <a16:colId xmlns:a16="http://schemas.microsoft.com/office/drawing/2014/main" val="2996372160"/>
                    </a:ext>
                  </a:extLst>
                </a:gridCol>
                <a:gridCol w="5938370">
                  <a:extLst>
                    <a:ext uri="{9D8B030D-6E8A-4147-A177-3AD203B41FA5}">
                      <a16:colId xmlns:a16="http://schemas.microsoft.com/office/drawing/2014/main" val="2422152195"/>
                    </a:ext>
                  </a:extLst>
                </a:gridCol>
                <a:gridCol w="2364909">
                  <a:extLst>
                    <a:ext uri="{9D8B030D-6E8A-4147-A177-3AD203B41FA5}">
                      <a16:colId xmlns:a16="http://schemas.microsoft.com/office/drawing/2014/main" val="2549513095"/>
                    </a:ext>
                  </a:extLst>
                </a:gridCol>
              </a:tblGrid>
              <a:tr h="495702">
                <a:tc>
                  <a:txBody>
                    <a:bodyPr/>
                    <a:lstStyle/>
                    <a:p>
                      <a:r>
                        <a:rPr lang="en-ZA" sz="3200" dirty="0" smtClean="0">
                          <a:latin typeface="Arial Narrow" panose="020B0606020202030204" pitchFamily="34" charset="0"/>
                        </a:rPr>
                        <a:t>NO.</a:t>
                      </a:r>
                      <a:endParaRPr lang="en-US" sz="3200" dirty="0">
                        <a:latin typeface="Arial Narrow" panose="020B0606020202030204" pitchFamily="34" charset="0"/>
                      </a:endParaRPr>
                    </a:p>
                  </a:txBody>
                  <a:tcPr/>
                </a:tc>
                <a:tc>
                  <a:txBody>
                    <a:bodyPr/>
                    <a:lstStyle/>
                    <a:p>
                      <a:r>
                        <a:rPr lang="en-ZA" sz="3200" dirty="0" smtClean="0">
                          <a:latin typeface="Arial Narrow" panose="020B0606020202030204" pitchFamily="34" charset="0"/>
                        </a:rPr>
                        <a:t>ITEM</a:t>
                      </a:r>
                      <a:endParaRPr lang="en-US" sz="3200" dirty="0">
                        <a:latin typeface="Arial Narrow" panose="020B0606020202030204" pitchFamily="34" charset="0"/>
                      </a:endParaRPr>
                    </a:p>
                  </a:txBody>
                  <a:tcPr/>
                </a:tc>
                <a:tc>
                  <a:txBody>
                    <a:bodyPr/>
                    <a:lstStyle/>
                    <a:p>
                      <a:r>
                        <a:rPr lang="en-ZA" sz="3200" dirty="0" smtClean="0">
                          <a:latin typeface="Arial Narrow" panose="020B0606020202030204" pitchFamily="34" charset="0"/>
                        </a:rPr>
                        <a:t>SLIDE NO.</a:t>
                      </a:r>
                      <a:endParaRPr lang="en-US" sz="3200" dirty="0">
                        <a:latin typeface="Arial Narrow" panose="020B0606020202030204" pitchFamily="34" charset="0"/>
                      </a:endParaRPr>
                    </a:p>
                  </a:txBody>
                  <a:tcPr/>
                </a:tc>
                <a:extLst>
                  <a:ext uri="{0D108BD9-81ED-4DB2-BD59-A6C34878D82A}">
                    <a16:rowId xmlns:a16="http://schemas.microsoft.com/office/drawing/2014/main" val="631830205"/>
                  </a:ext>
                </a:extLst>
              </a:tr>
              <a:tr h="495702">
                <a:tc>
                  <a:txBody>
                    <a:bodyPr/>
                    <a:lstStyle/>
                    <a:p>
                      <a:r>
                        <a:rPr lang="en-ZA" sz="3200" dirty="0" smtClean="0">
                          <a:latin typeface="Arial Narrow" panose="020B0606020202030204" pitchFamily="34" charset="0"/>
                        </a:rPr>
                        <a:t>1.</a:t>
                      </a:r>
                      <a:endParaRPr lang="en-US" sz="3200" dirty="0">
                        <a:latin typeface="Arial Narrow" panose="020B0606020202030204" pitchFamily="34" charset="0"/>
                      </a:endParaRPr>
                    </a:p>
                  </a:txBody>
                  <a:tcPr/>
                </a:tc>
                <a:tc>
                  <a:txBody>
                    <a:bodyPr/>
                    <a:lstStyle/>
                    <a:p>
                      <a:r>
                        <a:rPr lang="en-ZA" sz="3200" dirty="0" smtClean="0">
                          <a:latin typeface="Arial Narrow" panose="020B0606020202030204" pitchFamily="34" charset="0"/>
                        </a:rPr>
                        <a:t>Talent</a:t>
                      </a:r>
                      <a:r>
                        <a:rPr lang="en-ZA" sz="3200" baseline="0" dirty="0" smtClean="0">
                          <a:latin typeface="Arial Narrow" panose="020B0606020202030204" pitchFamily="34" charset="0"/>
                        </a:rPr>
                        <a:t> Management</a:t>
                      </a:r>
                      <a:endParaRPr lang="en-US" sz="3200" dirty="0">
                        <a:latin typeface="Arial Narrow" panose="020B0606020202030204" pitchFamily="34" charset="0"/>
                      </a:endParaRPr>
                    </a:p>
                  </a:txBody>
                  <a:tcPr/>
                </a:tc>
                <a:tc>
                  <a:txBody>
                    <a:bodyPr/>
                    <a:lstStyle/>
                    <a:p>
                      <a:r>
                        <a:rPr lang="en-ZA" sz="3200" baseline="0" dirty="0" smtClean="0">
                          <a:latin typeface="Arial Narrow" panose="020B0606020202030204" pitchFamily="34" charset="0"/>
                        </a:rPr>
                        <a:t>2 - 13</a:t>
                      </a:r>
                      <a:endParaRPr lang="en-US" sz="3200" dirty="0">
                        <a:latin typeface="Arial Narrow" panose="020B0606020202030204" pitchFamily="34" charset="0"/>
                      </a:endParaRPr>
                    </a:p>
                  </a:txBody>
                  <a:tcPr/>
                </a:tc>
                <a:extLst>
                  <a:ext uri="{0D108BD9-81ED-4DB2-BD59-A6C34878D82A}">
                    <a16:rowId xmlns:a16="http://schemas.microsoft.com/office/drawing/2014/main" val="4085784795"/>
                  </a:ext>
                </a:extLst>
              </a:tr>
              <a:tr h="855596">
                <a:tc>
                  <a:txBody>
                    <a:bodyPr/>
                    <a:lstStyle/>
                    <a:p>
                      <a:r>
                        <a:rPr lang="en-ZA" sz="3200" dirty="0" smtClean="0">
                          <a:latin typeface="Arial Narrow" panose="020B0606020202030204" pitchFamily="34" charset="0"/>
                        </a:rPr>
                        <a:t>2.</a:t>
                      </a:r>
                      <a:endParaRPr lang="en-US" sz="3200" dirty="0">
                        <a:latin typeface="Arial Narrow" panose="020B0606020202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3200" kern="1200" baseline="0" dirty="0" smtClean="0">
                          <a:solidFill>
                            <a:schemeClr val="dk1"/>
                          </a:solidFill>
                          <a:latin typeface="Arial Narrow" panose="020B0606020202030204" pitchFamily="34" charset="0"/>
                          <a:ea typeface="+mn-ea"/>
                          <a:cs typeface="+mn-cs"/>
                        </a:rPr>
                        <a:t>Timelines on recruitment of Senior Management Posts</a:t>
                      </a:r>
                    </a:p>
                  </a:txBody>
                  <a:tcPr/>
                </a:tc>
                <a:tc>
                  <a:txBody>
                    <a:bodyPr/>
                    <a:lstStyle/>
                    <a:p>
                      <a:r>
                        <a:rPr lang="en-ZA" sz="3200" kern="1200" dirty="0" smtClean="0">
                          <a:solidFill>
                            <a:schemeClr val="dk1"/>
                          </a:solidFill>
                          <a:latin typeface="Arial Narrow" panose="020B0606020202030204" pitchFamily="34" charset="0"/>
                          <a:ea typeface="+mn-ea"/>
                          <a:cs typeface="+mn-cs"/>
                        </a:rPr>
                        <a:t>14</a:t>
                      </a:r>
                      <a:endParaRPr lang="en-US" sz="3200" kern="1200" dirty="0">
                        <a:solidFill>
                          <a:schemeClr val="dk1"/>
                        </a:solidFill>
                        <a:latin typeface="Arial Narrow" panose="020B0606020202030204" pitchFamily="34" charset="0"/>
                        <a:ea typeface="+mn-ea"/>
                        <a:cs typeface="+mn-cs"/>
                      </a:endParaRPr>
                    </a:p>
                  </a:txBody>
                  <a:tcPr/>
                </a:tc>
                <a:extLst>
                  <a:ext uri="{0D108BD9-81ED-4DB2-BD59-A6C34878D82A}">
                    <a16:rowId xmlns:a16="http://schemas.microsoft.com/office/drawing/2014/main" val="3167187458"/>
                  </a:ext>
                </a:extLst>
              </a:tr>
            </a:tbl>
          </a:graphicData>
        </a:graphic>
      </p:graphicFrame>
    </p:spTree>
    <p:extLst>
      <p:ext uri="{BB962C8B-B14F-4D97-AF65-F5344CB8AC3E}">
        <p14:creationId xmlns:p14="http://schemas.microsoft.com/office/powerpoint/2010/main" val="424990868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49710" y="0"/>
            <a:ext cx="7933605" cy="724618"/>
          </a:xfrm>
          <a:solidFill>
            <a:schemeClr val="accent4">
              <a:lumMod val="75000"/>
            </a:schemeClr>
          </a:solidFill>
        </p:spPr>
        <p:txBody>
          <a:bodyPr>
            <a:normAutofit/>
          </a:bodyPr>
          <a:lstStyle/>
          <a:p>
            <a:pPr>
              <a:defRPr/>
            </a:pPr>
            <a:r>
              <a:rPr lang="en-ZA" sz="3200" b="1" dirty="0" smtClean="0">
                <a:latin typeface="Arial Narrow" panose="020B0606020202030204" pitchFamily="34" charset="0"/>
              </a:rPr>
              <a:t>1.1 EMPLOYMENT EQUITY</a:t>
            </a:r>
            <a:endParaRPr lang="en-ZA" b="1" dirty="0" smtClean="0">
              <a:latin typeface="Arial Narrow" panose="020B0606020202030204" pitchFamily="34" charset="0"/>
            </a:endParaRPr>
          </a:p>
        </p:txBody>
      </p:sp>
      <p:sp>
        <p:nvSpPr>
          <p:cNvPr id="4099" name="Content Placeholder 2"/>
          <p:cNvSpPr>
            <a:spLocks noGrp="1"/>
          </p:cNvSpPr>
          <p:nvPr>
            <p:ph idx="1"/>
          </p:nvPr>
        </p:nvSpPr>
        <p:spPr>
          <a:xfrm>
            <a:off x="382637" y="924332"/>
            <a:ext cx="9243502" cy="5436827"/>
          </a:xfrm>
        </p:spPr>
        <p:txBody>
          <a:bodyPr>
            <a:normAutofit/>
          </a:bodyPr>
          <a:lstStyle/>
          <a:p>
            <a:pPr marL="0" indent="0" algn="just">
              <a:buNone/>
              <a:defRPr/>
            </a:pPr>
            <a:r>
              <a:rPr lang="en-US" sz="2600" dirty="0" smtClean="0">
                <a:latin typeface="Arial Narrow" panose="020B0606020202030204" pitchFamily="34" charset="0"/>
              </a:rPr>
              <a:t>There </a:t>
            </a:r>
            <a:r>
              <a:rPr lang="en-US" sz="2600" dirty="0">
                <a:latin typeface="Arial Narrow" panose="020B0606020202030204" pitchFamily="34" charset="0"/>
              </a:rPr>
              <a:t>are currently </a:t>
            </a:r>
            <a:r>
              <a:rPr lang="en-US" sz="2600" dirty="0" smtClean="0">
                <a:latin typeface="Arial Narrow" panose="020B0606020202030204" pitchFamily="34" charset="0"/>
              </a:rPr>
              <a:t>1323 </a:t>
            </a:r>
            <a:r>
              <a:rPr lang="en-US" sz="2600" dirty="0">
                <a:latin typeface="Arial Narrow" panose="020B0606020202030204" pitchFamily="34" charset="0"/>
              </a:rPr>
              <a:t>employees in Parliament. Of this, </a:t>
            </a:r>
            <a:r>
              <a:rPr lang="en-US" sz="2600" dirty="0" smtClean="0">
                <a:latin typeface="Arial Narrow" panose="020B0606020202030204" pitchFamily="34" charset="0"/>
              </a:rPr>
              <a:t>824 </a:t>
            </a:r>
            <a:r>
              <a:rPr lang="en-US" sz="2600" dirty="0">
                <a:latin typeface="Arial Narrow" panose="020B0606020202030204" pitchFamily="34" charset="0"/>
              </a:rPr>
              <a:t>employees are African representing </a:t>
            </a:r>
            <a:r>
              <a:rPr lang="en-US" sz="2600" dirty="0" smtClean="0">
                <a:latin typeface="Arial Narrow" panose="020B0606020202030204" pitchFamily="34" charset="0"/>
              </a:rPr>
              <a:t>62% </a:t>
            </a:r>
            <a:r>
              <a:rPr lang="en-US" sz="2600" dirty="0">
                <a:latin typeface="Arial Narrow" panose="020B0606020202030204" pitchFamily="34" charset="0"/>
              </a:rPr>
              <a:t>of the establishment; </a:t>
            </a:r>
            <a:r>
              <a:rPr lang="en-US" sz="2600" dirty="0" smtClean="0">
                <a:latin typeface="Arial Narrow" panose="020B0606020202030204" pitchFamily="34" charset="0"/>
              </a:rPr>
              <a:t>373 </a:t>
            </a:r>
            <a:r>
              <a:rPr lang="en-US" sz="2600" dirty="0">
                <a:latin typeface="Arial Narrow" panose="020B0606020202030204" pitchFamily="34" charset="0"/>
              </a:rPr>
              <a:t>are </a:t>
            </a:r>
            <a:r>
              <a:rPr lang="en-US" sz="2600" dirty="0" err="1">
                <a:latin typeface="Arial Narrow" panose="020B0606020202030204" pitchFamily="34" charset="0"/>
              </a:rPr>
              <a:t>Coloured</a:t>
            </a:r>
            <a:r>
              <a:rPr lang="en-US" sz="2600" dirty="0">
                <a:latin typeface="Arial Narrow" panose="020B0606020202030204" pitchFamily="34" charset="0"/>
              </a:rPr>
              <a:t> representing </a:t>
            </a:r>
            <a:r>
              <a:rPr lang="en-US" sz="2600" dirty="0" smtClean="0">
                <a:latin typeface="Arial Narrow" panose="020B0606020202030204" pitchFamily="34" charset="0"/>
              </a:rPr>
              <a:t>28%; </a:t>
            </a:r>
            <a:r>
              <a:rPr lang="en-US" sz="2600" dirty="0">
                <a:latin typeface="Arial Narrow" panose="020B0606020202030204" pitchFamily="34" charset="0"/>
              </a:rPr>
              <a:t>37 are Indian representing 3% and </a:t>
            </a:r>
            <a:r>
              <a:rPr lang="en-US" sz="2600" dirty="0" smtClean="0">
                <a:latin typeface="Arial Narrow" panose="020B0606020202030204" pitchFamily="34" charset="0"/>
              </a:rPr>
              <a:t>89 </a:t>
            </a:r>
            <a:r>
              <a:rPr lang="en-US" sz="2600" dirty="0">
                <a:latin typeface="Arial Narrow" panose="020B0606020202030204" pitchFamily="34" charset="0"/>
              </a:rPr>
              <a:t>are White representing 7% of the establishment. </a:t>
            </a:r>
          </a:p>
          <a:p>
            <a:pPr marL="742950" indent="-742950" algn="just">
              <a:buFont typeface="+mj-lt"/>
              <a:buAutoNum type="arabicPeriod"/>
              <a:defRPr/>
            </a:pPr>
            <a:endParaRPr lang="en-ZA" sz="2400" dirty="0">
              <a:latin typeface="Arial Narrow" panose="020B0606020202030204" pitchFamily="34" charset="0"/>
            </a:endParaRPr>
          </a:p>
          <a:p>
            <a:pPr marL="0" indent="0">
              <a:buNone/>
              <a:defRPr/>
            </a:pPr>
            <a:endParaRPr lang="en-ZA" sz="2400" dirty="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4CF856D3-8E0E-40A4-9D91-522FC9D5713F}" type="slidenum">
              <a:rPr lang="en-US" smtClean="0"/>
              <a:pPr>
                <a:defRPr/>
              </a:pPr>
              <a:t>3</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747276974"/>
              </p:ext>
            </p:extLst>
          </p:nvPr>
        </p:nvGraphicFramePr>
        <p:xfrm>
          <a:off x="382637" y="2895033"/>
          <a:ext cx="9243502" cy="2562400"/>
        </p:xfrm>
        <a:graphic>
          <a:graphicData uri="http://schemas.openxmlformats.org/drawingml/2006/table">
            <a:tbl>
              <a:tblPr firstRow="1" firstCol="1" bandRow="1">
                <a:tableStyleId>{21E4AEA4-8DFA-4A89-87EB-49C32662AFE0}</a:tableStyleId>
              </a:tblPr>
              <a:tblGrid>
                <a:gridCol w="2099285">
                  <a:extLst>
                    <a:ext uri="{9D8B030D-6E8A-4147-A177-3AD203B41FA5}">
                      <a16:colId xmlns:a16="http://schemas.microsoft.com/office/drawing/2014/main" val="1603771294"/>
                    </a:ext>
                  </a:extLst>
                </a:gridCol>
                <a:gridCol w="1463045">
                  <a:extLst>
                    <a:ext uri="{9D8B030D-6E8A-4147-A177-3AD203B41FA5}">
                      <a16:colId xmlns:a16="http://schemas.microsoft.com/office/drawing/2014/main" val="133487972"/>
                    </a:ext>
                  </a:extLst>
                </a:gridCol>
                <a:gridCol w="1805055">
                  <a:extLst>
                    <a:ext uri="{9D8B030D-6E8A-4147-A177-3AD203B41FA5}">
                      <a16:colId xmlns:a16="http://schemas.microsoft.com/office/drawing/2014/main" val="428015500"/>
                    </a:ext>
                  </a:extLst>
                </a:gridCol>
                <a:gridCol w="1311039">
                  <a:extLst>
                    <a:ext uri="{9D8B030D-6E8A-4147-A177-3AD203B41FA5}">
                      <a16:colId xmlns:a16="http://schemas.microsoft.com/office/drawing/2014/main" val="231363806"/>
                    </a:ext>
                  </a:extLst>
                </a:gridCol>
                <a:gridCol w="1349042">
                  <a:extLst>
                    <a:ext uri="{9D8B030D-6E8A-4147-A177-3AD203B41FA5}">
                      <a16:colId xmlns:a16="http://schemas.microsoft.com/office/drawing/2014/main" val="1098645788"/>
                    </a:ext>
                  </a:extLst>
                </a:gridCol>
                <a:gridCol w="1216036">
                  <a:extLst>
                    <a:ext uri="{9D8B030D-6E8A-4147-A177-3AD203B41FA5}">
                      <a16:colId xmlns:a16="http://schemas.microsoft.com/office/drawing/2014/main" val="3215529992"/>
                    </a:ext>
                  </a:extLst>
                </a:gridCol>
              </a:tblGrid>
              <a:tr h="494156">
                <a:tc>
                  <a:txBody>
                    <a:bodyPr/>
                    <a:lstStyle/>
                    <a:p>
                      <a:pPr marL="0" marR="0">
                        <a:lnSpc>
                          <a:spcPct val="107000"/>
                        </a:lnSpc>
                        <a:spcBef>
                          <a:spcPts val="0"/>
                        </a:spcBef>
                        <a:spcAft>
                          <a:spcPts val="0"/>
                        </a:spcAft>
                      </a:pPr>
                      <a:r>
                        <a:rPr lang="en-US" sz="2400" b="1" cap="all" baseline="0" dirty="0">
                          <a:effectLst/>
                        </a:rPr>
                        <a:t>Race</a:t>
                      </a:r>
                      <a:endParaRPr lang="en-US" sz="2400" b="1"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cap="all" baseline="0" dirty="0">
                          <a:effectLst/>
                        </a:rPr>
                        <a:t>African</a:t>
                      </a:r>
                      <a:endParaRPr lang="en-US" sz="2400" b="1"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cap="all" baseline="0" dirty="0" err="1">
                          <a:effectLst/>
                        </a:rPr>
                        <a:t>Coloured</a:t>
                      </a:r>
                      <a:endParaRPr lang="en-US" sz="2400" b="1"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cap="all" baseline="0" dirty="0">
                          <a:effectLst/>
                        </a:rPr>
                        <a:t>Indian</a:t>
                      </a:r>
                      <a:endParaRPr lang="en-US" sz="2400" b="1"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cap="all" baseline="0" dirty="0">
                          <a:effectLst/>
                        </a:rPr>
                        <a:t>White</a:t>
                      </a:r>
                      <a:endParaRPr lang="en-US" sz="2400" b="1"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ZA" sz="2400" dirty="0" smtClean="0">
                          <a:effectLst/>
                          <a:latin typeface="Calibri" panose="020F0502020204030204" pitchFamily="34" charset="0"/>
                          <a:ea typeface="Calibri" panose="020F0502020204030204" pitchFamily="34" charset="0"/>
                          <a:cs typeface="Times New Roman" panose="02020603050405020304" pitchFamily="18" charset="0"/>
                        </a:rPr>
                        <a:t>TOTAL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1548954"/>
                  </a:ext>
                </a:extLst>
              </a:tr>
              <a:tr h="517061">
                <a:tc>
                  <a:txBody>
                    <a:bodyPr/>
                    <a:lstStyle/>
                    <a:p>
                      <a:pPr marL="0" marR="0">
                        <a:lnSpc>
                          <a:spcPct val="107000"/>
                        </a:lnSpc>
                        <a:spcBef>
                          <a:spcPts val="0"/>
                        </a:spcBef>
                        <a:spcAft>
                          <a:spcPts val="0"/>
                        </a:spcAft>
                      </a:pPr>
                      <a:r>
                        <a:rPr lang="en-US" sz="2400" cap="all" baseline="0" dirty="0" smtClean="0">
                          <a:effectLst/>
                        </a:rPr>
                        <a:t>Male</a:t>
                      </a:r>
                      <a:endParaRPr lang="en-US" sz="2400"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ZA" sz="2400" dirty="0" smtClean="0"/>
                        <a:t>386</a:t>
                      </a:r>
                      <a:endParaRPr lang="en-US" sz="2400" dirty="0"/>
                    </a:p>
                  </a:txBody>
                  <a:tcPr marL="68580" marR="68580" marT="0" marB="0"/>
                </a:tc>
                <a:tc>
                  <a:txBody>
                    <a:bodyPr/>
                    <a:lstStyle/>
                    <a:p>
                      <a:pPr algn="ctr"/>
                      <a:r>
                        <a:rPr lang="en-ZA" sz="2400" dirty="0" smtClean="0"/>
                        <a:t>164</a:t>
                      </a:r>
                      <a:endParaRPr lang="en-US" sz="2400" dirty="0"/>
                    </a:p>
                  </a:txBody>
                  <a:tcPr marL="68580" marR="68580" marT="0" marB="0"/>
                </a:tc>
                <a:tc>
                  <a:txBody>
                    <a:bodyPr/>
                    <a:lstStyle/>
                    <a:p>
                      <a:pPr algn="ctr"/>
                      <a:r>
                        <a:rPr lang="en-ZA" sz="2400" dirty="0" smtClean="0"/>
                        <a:t>21</a:t>
                      </a:r>
                      <a:endParaRPr lang="en-US" sz="2400" dirty="0"/>
                    </a:p>
                  </a:txBody>
                  <a:tcPr marL="68580" marR="68580" marT="0" marB="0"/>
                </a:tc>
                <a:tc>
                  <a:txBody>
                    <a:bodyPr/>
                    <a:lstStyle/>
                    <a:p>
                      <a:pPr algn="ctr"/>
                      <a:r>
                        <a:rPr lang="en-ZA" sz="2400" dirty="0" smtClean="0"/>
                        <a:t>36</a:t>
                      </a:r>
                      <a:endParaRPr lang="en-US" sz="2400" dirty="0"/>
                    </a:p>
                  </a:txBody>
                  <a:tcPr marL="68580" marR="68580" marT="0" marB="0"/>
                </a:tc>
                <a:tc>
                  <a:txBody>
                    <a:bodyPr/>
                    <a:lstStyle/>
                    <a:p>
                      <a:pPr algn="ctr"/>
                      <a:r>
                        <a:rPr lang="en-ZA" sz="2400" b="1" dirty="0" smtClean="0"/>
                        <a:t>607</a:t>
                      </a:r>
                      <a:endParaRPr lang="en-US" sz="2400" b="1" dirty="0"/>
                    </a:p>
                  </a:txBody>
                  <a:tcPr marL="68580" marR="68580" marT="0" marB="0"/>
                </a:tc>
                <a:extLst>
                  <a:ext uri="{0D108BD9-81ED-4DB2-BD59-A6C34878D82A}">
                    <a16:rowId xmlns:a16="http://schemas.microsoft.com/office/drawing/2014/main" val="419503269"/>
                  </a:ext>
                </a:extLst>
              </a:tr>
              <a:tr h="517061">
                <a:tc>
                  <a:txBody>
                    <a:bodyPr/>
                    <a:lstStyle/>
                    <a:p>
                      <a:pPr marL="0" marR="0">
                        <a:lnSpc>
                          <a:spcPct val="107000"/>
                        </a:lnSpc>
                        <a:spcBef>
                          <a:spcPts val="0"/>
                        </a:spcBef>
                        <a:spcAft>
                          <a:spcPts val="0"/>
                        </a:spcAft>
                      </a:pPr>
                      <a:r>
                        <a:rPr lang="en-ZA" sz="2400" cap="all" baseline="0" dirty="0" smtClean="0">
                          <a:effectLst/>
                          <a:latin typeface="Calibri" panose="020F0502020204030204" pitchFamily="34" charset="0"/>
                          <a:ea typeface="Calibri" panose="020F0502020204030204" pitchFamily="34" charset="0"/>
                          <a:cs typeface="Times New Roman" panose="02020603050405020304" pitchFamily="18" charset="0"/>
                        </a:rPr>
                        <a:t>Female</a:t>
                      </a:r>
                      <a:endParaRPr lang="en-US" sz="2400"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ZA" sz="2400" dirty="0" smtClean="0"/>
                        <a:t>438</a:t>
                      </a:r>
                      <a:endParaRPr lang="en-US" sz="2400" dirty="0"/>
                    </a:p>
                  </a:txBody>
                  <a:tcPr marL="68580" marR="68580" marT="0" marB="0"/>
                </a:tc>
                <a:tc>
                  <a:txBody>
                    <a:bodyPr/>
                    <a:lstStyle/>
                    <a:p>
                      <a:pPr algn="ctr"/>
                      <a:r>
                        <a:rPr lang="en-ZA" sz="2400" dirty="0" smtClean="0"/>
                        <a:t>209</a:t>
                      </a:r>
                      <a:endParaRPr lang="en-US" sz="2400" dirty="0"/>
                    </a:p>
                  </a:txBody>
                  <a:tcPr marL="68580" marR="68580" marT="0" marB="0"/>
                </a:tc>
                <a:tc>
                  <a:txBody>
                    <a:bodyPr/>
                    <a:lstStyle/>
                    <a:p>
                      <a:pPr algn="ctr"/>
                      <a:r>
                        <a:rPr lang="en-ZA" sz="2400" dirty="0" smtClean="0"/>
                        <a:t>16</a:t>
                      </a:r>
                      <a:endParaRPr lang="en-US" sz="2400" dirty="0"/>
                    </a:p>
                  </a:txBody>
                  <a:tcPr marL="68580" marR="68580" marT="0" marB="0"/>
                </a:tc>
                <a:tc>
                  <a:txBody>
                    <a:bodyPr/>
                    <a:lstStyle/>
                    <a:p>
                      <a:pPr algn="ctr"/>
                      <a:r>
                        <a:rPr lang="en-ZA" sz="2400" dirty="0" smtClean="0"/>
                        <a:t>53</a:t>
                      </a:r>
                      <a:endParaRPr lang="en-US" sz="2400" dirty="0"/>
                    </a:p>
                  </a:txBody>
                  <a:tcPr marL="68580" marR="68580" marT="0" marB="0"/>
                </a:tc>
                <a:tc>
                  <a:txBody>
                    <a:bodyPr/>
                    <a:lstStyle/>
                    <a:p>
                      <a:pPr algn="ctr"/>
                      <a:r>
                        <a:rPr lang="en-ZA" sz="2400" b="1" dirty="0" smtClean="0"/>
                        <a:t>716</a:t>
                      </a:r>
                      <a:endParaRPr lang="en-US" sz="2400" b="1" dirty="0"/>
                    </a:p>
                  </a:txBody>
                  <a:tcPr marL="68580" marR="68580" marT="0" marB="0"/>
                </a:tc>
                <a:extLst>
                  <a:ext uri="{0D108BD9-81ED-4DB2-BD59-A6C34878D82A}">
                    <a16:rowId xmlns:a16="http://schemas.microsoft.com/office/drawing/2014/main" val="1448455974"/>
                  </a:ext>
                </a:extLst>
              </a:tr>
              <a:tr h="517061">
                <a:tc>
                  <a:txBody>
                    <a:bodyPr/>
                    <a:lstStyle/>
                    <a:p>
                      <a:pPr marL="0" marR="0">
                        <a:lnSpc>
                          <a:spcPct val="107000"/>
                        </a:lnSpc>
                        <a:spcBef>
                          <a:spcPts val="0"/>
                        </a:spcBef>
                        <a:spcAft>
                          <a:spcPts val="0"/>
                        </a:spcAft>
                      </a:pPr>
                      <a:r>
                        <a:rPr lang="en-US" sz="2400" cap="all" baseline="0" dirty="0">
                          <a:effectLst/>
                        </a:rPr>
                        <a:t> </a:t>
                      </a:r>
                      <a:r>
                        <a:rPr lang="en-US" sz="2400" cap="all" baseline="0" dirty="0" smtClean="0">
                          <a:effectLst/>
                        </a:rPr>
                        <a:t>Total</a:t>
                      </a:r>
                      <a:endParaRPr lang="en-US" sz="2400"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ZA" sz="2400" b="1" dirty="0" smtClean="0">
                          <a:effectLst/>
                          <a:latin typeface="+mn-lt"/>
                          <a:ea typeface="+mn-ea"/>
                          <a:cs typeface="+mn-cs"/>
                        </a:rPr>
                        <a:t>824</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dirty="0" smtClean="0">
                          <a:effectLst/>
                        </a:rPr>
                        <a:t>373</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dirty="0">
                          <a:effectLst/>
                        </a:rPr>
                        <a:t>37</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ZA" sz="2400" b="1" dirty="0" smtClean="0">
                          <a:effectLst/>
                          <a:latin typeface="+mn-lt"/>
                          <a:ea typeface="+mn-ea"/>
                          <a:cs typeface="+mn-cs"/>
                        </a:rPr>
                        <a:t>89</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ZA" sz="2400" b="1" dirty="0" smtClean="0">
                          <a:effectLst/>
                          <a:latin typeface="Calibri" panose="020F0502020204030204" pitchFamily="34" charset="0"/>
                          <a:ea typeface="Calibri" panose="020F0502020204030204" pitchFamily="34" charset="0"/>
                          <a:cs typeface="Times New Roman" panose="02020603050405020304" pitchFamily="18" charset="0"/>
                        </a:rPr>
                        <a:t>1323</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0275237"/>
                  </a:ext>
                </a:extLst>
              </a:tr>
              <a:tr h="517061">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2400" cap="all" baseline="0" dirty="0" smtClean="0">
                          <a:effectLst/>
                        </a:rPr>
                        <a:t>Percentage</a:t>
                      </a:r>
                      <a:endParaRPr lang="en-US" sz="2400" cap="all"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dirty="0" smtClean="0">
                          <a:solidFill>
                            <a:srgbClr val="FF0000"/>
                          </a:solidFill>
                          <a:effectLst/>
                        </a:rPr>
                        <a:t>62%</a:t>
                      </a:r>
                      <a:endPar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dirty="0" smtClean="0">
                          <a:solidFill>
                            <a:srgbClr val="FF0000"/>
                          </a:solidFill>
                          <a:effectLst/>
                        </a:rPr>
                        <a:t>28%</a:t>
                      </a:r>
                      <a:endPar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dirty="0">
                          <a:solidFill>
                            <a:srgbClr val="FF0000"/>
                          </a:solidFill>
                          <a:effectLst/>
                        </a:rPr>
                        <a:t>3%</a:t>
                      </a:r>
                      <a:endPar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dirty="0">
                          <a:solidFill>
                            <a:srgbClr val="FF0000"/>
                          </a:solidFill>
                          <a:effectLst/>
                        </a:rPr>
                        <a:t>7%</a:t>
                      </a:r>
                      <a:endPar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ZA" sz="2400" b="1" dirty="0" smtClean="0">
                          <a:effectLst/>
                          <a:latin typeface="Calibri" panose="020F0502020204030204" pitchFamily="34" charset="0"/>
                          <a:ea typeface="Calibri" panose="020F0502020204030204" pitchFamily="34" charset="0"/>
                          <a:cs typeface="Times New Roman" panose="02020603050405020304" pitchFamily="18" charset="0"/>
                        </a:rPr>
                        <a:t>100%</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2285090"/>
                  </a:ext>
                </a:extLst>
              </a:tr>
            </a:tbl>
          </a:graphicData>
        </a:graphic>
      </p:graphicFrame>
    </p:spTree>
    <p:extLst>
      <p:ext uri="{BB962C8B-B14F-4D97-AF65-F5344CB8AC3E}">
        <p14:creationId xmlns:p14="http://schemas.microsoft.com/office/powerpoint/2010/main" val="21645882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49710" y="0"/>
            <a:ext cx="7933605" cy="724618"/>
          </a:xfrm>
          <a:solidFill>
            <a:schemeClr val="accent4">
              <a:lumMod val="75000"/>
            </a:schemeClr>
          </a:solidFill>
        </p:spPr>
        <p:txBody>
          <a:bodyPr>
            <a:normAutofit/>
          </a:bodyPr>
          <a:lstStyle/>
          <a:p>
            <a:pPr>
              <a:defRPr/>
            </a:pPr>
            <a:r>
              <a:rPr lang="en-ZA" sz="3200" b="1" dirty="0" smtClean="0">
                <a:latin typeface="Arial Narrow" panose="020B0606020202030204" pitchFamily="34" charset="0"/>
              </a:rPr>
              <a:t>1.1 EMPLOYMENT EQUITY</a:t>
            </a:r>
            <a:endParaRPr lang="en-ZA" b="1" dirty="0" smtClean="0">
              <a:latin typeface="Arial Narrow" panose="020B0606020202030204" pitchFamily="34" charset="0"/>
            </a:endParaRPr>
          </a:p>
        </p:txBody>
      </p:sp>
      <p:sp>
        <p:nvSpPr>
          <p:cNvPr id="4099" name="Content Placeholder 2"/>
          <p:cNvSpPr>
            <a:spLocks noGrp="1"/>
          </p:cNvSpPr>
          <p:nvPr>
            <p:ph idx="1"/>
          </p:nvPr>
        </p:nvSpPr>
        <p:spPr>
          <a:xfrm>
            <a:off x="382637" y="897776"/>
            <a:ext cx="8667750" cy="909164"/>
          </a:xfrm>
        </p:spPr>
        <p:txBody>
          <a:bodyPr>
            <a:normAutofit/>
          </a:bodyPr>
          <a:lstStyle/>
          <a:p>
            <a:pPr marL="465138" indent="-465138" algn="just">
              <a:buFont typeface="Wingdings" panose="05000000000000000000" pitchFamily="2" charset="2"/>
              <a:buChar char="Ø"/>
              <a:defRPr/>
            </a:pPr>
            <a:r>
              <a:rPr lang="en-US" sz="2400" dirty="0" smtClean="0">
                <a:latin typeface="Arial Narrow" panose="020B0606020202030204" pitchFamily="34" charset="0"/>
              </a:rPr>
              <a:t>The Employment Equity Plan which was submitted to the Department of Labour sets out the following targets for the next 5 years: </a:t>
            </a:r>
          </a:p>
          <a:p>
            <a:pPr marL="465138" indent="-465138" algn="just">
              <a:buFont typeface="Wingdings" panose="05000000000000000000" pitchFamily="2" charset="2"/>
              <a:buChar char="Ø"/>
              <a:defRPr/>
            </a:pPr>
            <a:endParaRPr lang="en-ZA" sz="2400" dirty="0">
              <a:latin typeface="Arial Narrow" panose="020B0606020202030204" pitchFamily="34" charset="0"/>
            </a:endParaRPr>
          </a:p>
          <a:p>
            <a:pPr marL="465138" indent="-465138" algn="just">
              <a:buFont typeface="Wingdings" panose="05000000000000000000" pitchFamily="2" charset="2"/>
              <a:buChar char="Ø"/>
              <a:defRPr/>
            </a:pPr>
            <a:endParaRPr lang="en-ZA" sz="2400" dirty="0" smtClean="0">
              <a:latin typeface="Arial Narrow" panose="020B0606020202030204" pitchFamily="34" charset="0"/>
            </a:endParaRPr>
          </a:p>
          <a:p>
            <a:pPr marL="465138" indent="-465138" algn="just">
              <a:buFont typeface="Wingdings" panose="05000000000000000000" pitchFamily="2" charset="2"/>
              <a:buChar char="Ø"/>
              <a:defRPr/>
            </a:pPr>
            <a:endParaRPr lang="en-ZA" sz="2400" dirty="0">
              <a:latin typeface="Arial Narrow" panose="020B0606020202030204" pitchFamily="34" charset="0"/>
            </a:endParaRPr>
          </a:p>
          <a:p>
            <a:pPr marL="465138" indent="-465138" algn="just">
              <a:buFont typeface="Wingdings" panose="05000000000000000000" pitchFamily="2" charset="2"/>
              <a:buChar char="Ø"/>
              <a:defRPr/>
            </a:pPr>
            <a:endParaRPr lang="en-ZA" sz="2400" dirty="0" smtClean="0">
              <a:latin typeface="Arial Narrow" panose="020B0606020202030204" pitchFamily="34" charset="0"/>
            </a:endParaRPr>
          </a:p>
          <a:p>
            <a:pPr marL="465138" indent="-465138" algn="just">
              <a:buFont typeface="Wingdings" panose="05000000000000000000" pitchFamily="2" charset="2"/>
              <a:buChar char="Ø"/>
              <a:defRPr/>
            </a:pPr>
            <a:endParaRPr lang="en-ZA" sz="2400" dirty="0">
              <a:latin typeface="Arial Narrow" panose="020B0606020202030204" pitchFamily="34" charset="0"/>
            </a:endParaRPr>
          </a:p>
          <a:p>
            <a:pPr marL="465138" indent="-465138" algn="just">
              <a:buFont typeface="Wingdings" panose="05000000000000000000" pitchFamily="2" charset="2"/>
              <a:buChar char="Ø"/>
              <a:defRPr/>
            </a:pPr>
            <a:endParaRPr lang="en-ZA" sz="2400" dirty="0" smtClean="0">
              <a:latin typeface="Arial Narrow" panose="020B0606020202030204" pitchFamily="34" charset="0"/>
            </a:endParaRPr>
          </a:p>
          <a:p>
            <a:pPr marL="0" indent="0" algn="just">
              <a:buNone/>
              <a:defRPr/>
            </a:pPr>
            <a:endParaRPr lang="en-US" sz="2600" dirty="0" smtClean="0">
              <a:latin typeface="Arial Narrow" panose="020B0606020202030204" pitchFamily="34" charset="0"/>
            </a:endParaRPr>
          </a:p>
          <a:p>
            <a:pPr marL="742950" indent="-742950" algn="just">
              <a:buFont typeface="+mj-lt"/>
              <a:buAutoNum type="arabicPeriod"/>
              <a:defRPr/>
            </a:pPr>
            <a:endParaRPr lang="en-ZA" sz="2400" dirty="0" smtClean="0">
              <a:latin typeface="Arial Narrow" panose="020B0606020202030204" pitchFamily="34" charset="0"/>
            </a:endParaRPr>
          </a:p>
          <a:p>
            <a:pPr marL="0" indent="0">
              <a:buNone/>
              <a:defRPr/>
            </a:pPr>
            <a:endParaRPr lang="en-ZA" sz="2400" dirty="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4CF856D3-8E0E-40A4-9D91-522FC9D5713F}" type="slidenum">
              <a:rPr lang="en-US" smtClean="0"/>
              <a:pPr>
                <a:defRPr/>
              </a:pPr>
              <a:t>4</a:t>
            </a:fld>
            <a:endParaRPr lang="en-US" dirty="0"/>
          </a:p>
        </p:txBody>
      </p:sp>
      <p:graphicFrame>
        <p:nvGraphicFramePr>
          <p:cNvPr id="3" name="Table 2"/>
          <p:cNvGraphicFramePr>
            <a:graphicFrameLocks noGrp="1"/>
          </p:cNvGraphicFramePr>
          <p:nvPr>
            <p:extLst/>
          </p:nvPr>
        </p:nvGraphicFramePr>
        <p:xfrm>
          <a:off x="216134" y="1806939"/>
          <a:ext cx="9559632" cy="2225040"/>
        </p:xfrm>
        <a:graphic>
          <a:graphicData uri="http://schemas.openxmlformats.org/drawingml/2006/table">
            <a:tbl>
              <a:tblPr firstRow="1" bandRow="1">
                <a:tableStyleId>{21E4AEA4-8DFA-4A89-87EB-49C32662AFE0}</a:tableStyleId>
              </a:tblPr>
              <a:tblGrid>
                <a:gridCol w="1194954">
                  <a:extLst>
                    <a:ext uri="{9D8B030D-6E8A-4147-A177-3AD203B41FA5}">
                      <a16:colId xmlns:a16="http://schemas.microsoft.com/office/drawing/2014/main" val="1361178122"/>
                    </a:ext>
                  </a:extLst>
                </a:gridCol>
                <a:gridCol w="1115981">
                  <a:extLst>
                    <a:ext uri="{9D8B030D-6E8A-4147-A177-3AD203B41FA5}">
                      <a16:colId xmlns:a16="http://schemas.microsoft.com/office/drawing/2014/main" val="2550701451"/>
                    </a:ext>
                  </a:extLst>
                </a:gridCol>
                <a:gridCol w="1273927">
                  <a:extLst>
                    <a:ext uri="{9D8B030D-6E8A-4147-A177-3AD203B41FA5}">
                      <a16:colId xmlns:a16="http://schemas.microsoft.com/office/drawing/2014/main" val="1267161288"/>
                    </a:ext>
                  </a:extLst>
                </a:gridCol>
                <a:gridCol w="1194954">
                  <a:extLst>
                    <a:ext uri="{9D8B030D-6E8A-4147-A177-3AD203B41FA5}">
                      <a16:colId xmlns:a16="http://schemas.microsoft.com/office/drawing/2014/main" val="1558926565"/>
                    </a:ext>
                  </a:extLst>
                </a:gridCol>
                <a:gridCol w="1194954">
                  <a:extLst>
                    <a:ext uri="{9D8B030D-6E8A-4147-A177-3AD203B41FA5}">
                      <a16:colId xmlns:a16="http://schemas.microsoft.com/office/drawing/2014/main" val="3886339859"/>
                    </a:ext>
                  </a:extLst>
                </a:gridCol>
                <a:gridCol w="1194954">
                  <a:extLst>
                    <a:ext uri="{9D8B030D-6E8A-4147-A177-3AD203B41FA5}">
                      <a16:colId xmlns:a16="http://schemas.microsoft.com/office/drawing/2014/main" val="1206533486"/>
                    </a:ext>
                  </a:extLst>
                </a:gridCol>
                <a:gridCol w="1059873">
                  <a:extLst>
                    <a:ext uri="{9D8B030D-6E8A-4147-A177-3AD203B41FA5}">
                      <a16:colId xmlns:a16="http://schemas.microsoft.com/office/drawing/2014/main" val="2612965947"/>
                    </a:ext>
                  </a:extLst>
                </a:gridCol>
                <a:gridCol w="1330035">
                  <a:extLst>
                    <a:ext uri="{9D8B030D-6E8A-4147-A177-3AD203B41FA5}">
                      <a16:colId xmlns:a16="http://schemas.microsoft.com/office/drawing/2014/main" val="1304024257"/>
                    </a:ext>
                  </a:extLst>
                </a:gridCol>
              </a:tblGrid>
              <a:tr h="370840">
                <a:tc>
                  <a:txBody>
                    <a:bodyPr/>
                    <a:lstStyle/>
                    <a:p>
                      <a:r>
                        <a:rPr lang="en-ZA" dirty="0" smtClean="0"/>
                        <a:t>PERIOD</a:t>
                      </a:r>
                      <a:endParaRPr lang="en-US" dirty="0"/>
                    </a:p>
                  </a:txBody>
                  <a:tcPr/>
                </a:tc>
                <a:tc>
                  <a:txBody>
                    <a:bodyPr/>
                    <a:lstStyle/>
                    <a:p>
                      <a:r>
                        <a:rPr lang="en-ZA" dirty="0" smtClean="0"/>
                        <a:t>AFRICAN</a:t>
                      </a:r>
                      <a:endParaRPr lang="en-US" dirty="0"/>
                    </a:p>
                  </a:txBody>
                  <a:tcPr/>
                </a:tc>
                <a:tc>
                  <a:txBody>
                    <a:bodyPr/>
                    <a:lstStyle/>
                    <a:p>
                      <a:r>
                        <a:rPr lang="en-ZA" dirty="0" smtClean="0"/>
                        <a:t>COLOURED</a:t>
                      </a:r>
                      <a:endParaRPr lang="en-US" dirty="0"/>
                    </a:p>
                  </a:txBody>
                  <a:tcPr/>
                </a:tc>
                <a:tc>
                  <a:txBody>
                    <a:bodyPr/>
                    <a:lstStyle/>
                    <a:p>
                      <a:r>
                        <a:rPr lang="en-ZA" dirty="0" smtClean="0"/>
                        <a:t>INDIAN</a:t>
                      </a:r>
                      <a:endParaRPr lang="en-US" dirty="0"/>
                    </a:p>
                  </a:txBody>
                  <a:tcPr/>
                </a:tc>
                <a:tc>
                  <a:txBody>
                    <a:bodyPr/>
                    <a:lstStyle/>
                    <a:p>
                      <a:r>
                        <a:rPr lang="en-ZA" dirty="0" smtClean="0"/>
                        <a:t>WHITE</a:t>
                      </a:r>
                      <a:endParaRPr lang="en-US" dirty="0"/>
                    </a:p>
                  </a:txBody>
                  <a:tcPr/>
                </a:tc>
                <a:tc>
                  <a:txBody>
                    <a:bodyPr/>
                    <a:lstStyle/>
                    <a:p>
                      <a:r>
                        <a:rPr lang="en-ZA" dirty="0" smtClean="0"/>
                        <a:t>MALE</a:t>
                      </a:r>
                      <a:r>
                        <a:rPr lang="en-ZA" baseline="0" dirty="0" smtClean="0"/>
                        <a:t> </a:t>
                      </a:r>
                      <a:endParaRPr lang="en-US" dirty="0"/>
                    </a:p>
                  </a:txBody>
                  <a:tcPr/>
                </a:tc>
                <a:tc>
                  <a:txBody>
                    <a:bodyPr/>
                    <a:lstStyle/>
                    <a:p>
                      <a:r>
                        <a:rPr lang="en-ZA" dirty="0" smtClean="0"/>
                        <a:t>FEMALE</a:t>
                      </a:r>
                      <a:endParaRPr lang="en-US" dirty="0"/>
                    </a:p>
                  </a:txBody>
                  <a:tcPr/>
                </a:tc>
                <a:tc>
                  <a:txBody>
                    <a:bodyPr/>
                    <a:lstStyle/>
                    <a:p>
                      <a:r>
                        <a:rPr lang="en-ZA" dirty="0" smtClean="0"/>
                        <a:t>DISABILITY</a:t>
                      </a:r>
                      <a:endParaRPr lang="en-US" dirty="0"/>
                    </a:p>
                  </a:txBody>
                  <a:tcPr/>
                </a:tc>
                <a:extLst>
                  <a:ext uri="{0D108BD9-81ED-4DB2-BD59-A6C34878D82A}">
                    <a16:rowId xmlns:a16="http://schemas.microsoft.com/office/drawing/2014/main" val="3728059719"/>
                  </a:ext>
                </a:extLst>
              </a:tr>
              <a:tr h="370840">
                <a:tc>
                  <a:txBody>
                    <a:bodyPr/>
                    <a:lstStyle/>
                    <a:p>
                      <a:r>
                        <a:rPr lang="en-ZA" dirty="0" smtClean="0"/>
                        <a:t>2020</a:t>
                      </a:r>
                      <a:endParaRPr lang="en-US" dirty="0"/>
                    </a:p>
                  </a:txBody>
                  <a:tcPr/>
                </a:tc>
                <a:tc>
                  <a:txBody>
                    <a:bodyPr/>
                    <a:lstStyle/>
                    <a:p>
                      <a:r>
                        <a:rPr lang="en-ZA" dirty="0" smtClean="0"/>
                        <a:t>62%</a:t>
                      </a:r>
                      <a:endParaRPr lang="en-US" dirty="0"/>
                    </a:p>
                  </a:txBody>
                  <a:tcPr/>
                </a:tc>
                <a:tc>
                  <a:txBody>
                    <a:bodyPr/>
                    <a:lstStyle/>
                    <a:p>
                      <a:r>
                        <a:rPr lang="en-ZA" dirty="0" smtClean="0"/>
                        <a:t>28%</a:t>
                      </a:r>
                      <a:endParaRPr lang="en-US" dirty="0"/>
                    </a:p>
                  </a:txBody>
                  <a:tcPr/>
                </a:tc>
                <a:tc>
                  <a:txBody>
                    <a:bodyPr/>
                    <a:lstStyle/>
                    <a:p>
                      <a:r>
                        <a:rPr lang="en-ZA" dirty="0" smtClean="0"/>
                        <a:t>2.8%</a:t>
                      </a:r>
                      <a:endParaRPr lang="en-US" dirty="0"/>
                    </a:p>
                  </a:txBody>
                  <a:tcPr/>
                </a:tc>
                <a:tc>
                  <a:txBody>
                    <a:bodyPr/>
                    <a:lstStyle/>
                    <a:p>
                      <a:r>
                        <a:rPr lang="en-ZA" dirty="0" smtClean="0"/>
                        <a:t>7.2%</a:t>
                      </a:r>
                      <a:endParaRPr lang="en-US" dirty="0"/>
                    </a:p>
                  </a:txBody>
                  <a:tcPr/>
                </a:tc>
                <a:tc>
                  <a:txBody>
                    <a:bodyPr/>
                    <a:lstStyle/>
                    <a:p>
                      <a:r>
                        <a:rPr lang="en-ZA" dirty="0" smtClean="0"/>
                        <a:t>47%</a:t>
                      </a:r>
                      <a:endParaRPr lang="en-US" dirty="0"/>
                    </a:p>
                  </a:txBody>
                  <a:tcPr/>
                </a:tc>
                <a:tc>
                  <a:txBody>
                    <a:bodyPr/>
                    <a:lstStyle/>
                    <a:p>
                      <a:r>
                        <a:rPr lang="en-ZA" dirty="0" smtClean="0"/>
                        <a:t>53%</a:t>
                      </a:r>
                      <a:endParaRPr lang="en-US" dirty="0"/>
                    </a:p>
                  </a:txBody>
                  <a:tcPr/>
                </a:tc>
                <a:tc>
                  <a:txBody>
                    <a:bodyPr/>
                    <a:lstStyle/>
                    <a:p>
                      <a:r>
                        <a:rPr lang="en-ZA" dirty="0" smtClean="0"/>
                        <a:t>1%</a:t>
                      </a:r>
                      <a:endParaRPr lang="en-US" dirty="0"/>
                    </a:p>
                  </a:txBody>
                  <a:tcPr/>
                </a:tc>
                <a:extLst>
                  <a:ext uri="{0D108BD9-81ED-4DB2-BD59-A6C34878D82A}">
                    <a16:rowId xmlns:a16="http://schemas.microsoft.com/office/drawing/2014/main" val="863264540"/>
                  </a:ext>
                </a:extLst>
              </a:tr>
              <a:tr h="370840">
                <a:tc>
                  <a:txBody>
                    <a:bodyPr/>
                    <a:lstStyle/>
                    <a:p>
                      <a:r>
                        <a:rPr lang="en-ZA" dirty="0" smtClean="0"/>
                        <a:t>2021</a:t>
                      </a:r>
                      <a:endParaRPr lang="en-US" dirty="0"/>
                    </a:p>
                  </a:txBody>
                  <a:tcPr/>
                </a:tc>
                <a:tc>
                  <a:txBody>
                    <a:bodyPr/>
                    <a:lstStyle/>
                    <a:p>
                      <a:r>
                        <a:rPr lang="en-ZA" dirty="0" smtClean="0"/>
                        <a:t>63%</a:t>
                      </a:r>
                      <a:endParaRPr lang="en-US" dirty="0"/>
                    </a:p>
                  </a:txBody>
                  <a:tcPr/>
                </a:tc>
                <a:tc>
                  <a:txBody>
                    <a:bodyPr/>
                    <a:lstStyle/>
                    <a:p>
                      <a:r>
                        <a:rPr lang="en-ZA" dirty="0" smtClean="0"/>
                        <a:t>27%</a:t>
                      </a:r>
                      <a:endParaRPr lang="en-US" dirty="0"/>
                    </a:p>
                  </a:txBody>
                  <a:tcPr/>
                </a:tc>
                <a:tc>
                  <a:txBody>
                    <a:bodyPr/>
                    <a:lstStyle/>
                    <a:p>
                      <a:r>
                        <a:rPr lang="en-ZA" dirty="0" smtClean="0"/>
                        <a:t>2.7%</a:t>
                      </a:r>
                      <a:endParaRPr lang="en-US" dirty="0"/>
                    </a:p>
                  </a:txBody>
                  <a:tcPr/>
                </a:tc>
                <a:tc>
                  <a:txBody>
                    <a:bodyPr/>
                    <a:lstStyle/>
                    <a:p>
                      <a:r>
                        <a:rPr lang="en-ZA" dirty="0" smtClean="0"/>
                        <a:t>7.4%</a:t>
                      </a:r>
                      <a:endParaRPr lang="en-US" dirty="0"/>
                    </a:p>
                  </a:txBody>
                  <a:tcPr/>
                </a:tc>
                <a:tc>
                  <a:txBody>
                    <a:bodyPr/>
                    <a:lstStyle/>
                    <a:p>
                      <a:r>
                        <a:rPr lang="en-ZA" dirty="0" smtClean="0"/>
                        <a:t>48%</a:t>
                      </a:r>
                      <a:endParaRPr lang="en-US" dirty="0"/>
                    </a:p>
                  </a:txBody>
                  <a:tcPr/>
                </a:tc>
                <a:tc>
                  <a:txBody>
                    <a:bodyPr/>
                    <a:lstStyle/>
                    <a:p>
                      <a:r>
                        <a:rPr lang="en-ZA" dirty="0" smtClean="0"/>
                        <a:t>52%</a:t>
                      </a:r>
                      <a:endParaRPr lang="en-US" dirty="0"/>
                    </a:p>
                  </a:txBody>
                  <a:tcPr/>
                </a:tc>
                <a:tc>
                  <a:txBody>
                    <a:bodyPr/>
                    <a:lstStyle/>
                    <a:p>
                      <a:r>
                        <a:rPr lang="en-ZA" dirty="0" smtClean="0"/>
                        <a:t>1.3%</a:t>
                      </a:r>
                      <a:endParaRPr lang="en-US" dirty="0"/>
                    </a:p>
                  </a:txBody>
                  <a:tcPr/>
                </a:tc>
                <a:extLst>
                  <a:ext uri="{0D108BD9-81ED-4DB2-BD59-A6C34878D82A}">
                    <a16:rowId xmlns:a16="http://schemas.microsoft.com/office/drawing/2014/main" val="1780659809"/>
                  </a:ext>
                </a:extLst>
              </a:tr>
              <a:tr h="370840">
                <a:tc>
                  <a:txBody>
                    <a:bodyPr/>
                    <a:lstStyle/>
                    <a:p>
                      <a:r>
                        <a:rPr lang="en-ZA" dirty="0" smtClean="0"/>
                        <a:t>2022</a:t>
                      </a:r>
                      <a:endParaRPr lang="en-US" dirty="0"/>
                    </a:p>
                  </a:txBody>
                  <a:tcPr/>
                </a:tc>
                <a:tc>
                  <a:txBody>
                    <a:bodyPr/>
                    <a:lstStyle/>
                    <a:p>
                      <a:r>
                        <a:rPr lang="en-ZA" dirty="0" smtClean="0"/>
                        <a:t>64%</a:t>
                      </a:r>
                      <a:endParaRPr lang="en-US" dirty="0"/>
                    </a:p>
                  </a:txBody>
                  <a:tcPr/>
                </a:tc>
                <a:tc>
                  <a:txBody>
                    <a:bodyPr/>
                    <a:lstStyle/>
                    <a:p>
                      <a:r>
                        <a:rPr lang="en-ZA" dirty="0" smtClean="0"/>
                        <a:t>26%</a:t>
                      </a:r>
                      <a:endParaRPr lang="en-US" dirty="0"/>
                    </a:p>
                  </a:txBody>
                  <a:tcPr/>
                </a:tc>
                <a:tc>
                  <a:txBody>
                    <a:bodyPr/>
                    <a:lstStyle/>
                    <a:p>
                      <a:r>
                        <a:rPr lang="en-ZA" dirty="0" smtClean="0"/>
                        <a:t>2.6%</a:t>
                      </a:r>
                      <a:endParaRPr lang="en-US" dirty="0"/>
                    </a:p>
                  </a:txBody>
                  <a:tcPr/>
                </a:tc>
                <a:tc>
                  <a:txBody>
                    <a:bodyPr/>
                    <a:lstStyle/>
                    <a:p>
                      <a:r>
                        <a:rPr lang="en-ZA" dirty="0" smtClean="0"/>
                        <a:t>7.6%</a:t>
                      </a:r>
                      <a:endParaRPr lang="en-US" dirty="0"/>
                    </a:p>
                  </a:txBody>
                  <a:tcPr/>
                </a:tc>
                <a:tc>
                  <a:txBody>
                    <a:bodyPr/>
                    <a:lstStyle/>
                    <a:p>
                      <a:r>
                        <a:rPr lang="en-ZA" dirty="0" smtClean="0"/>
                        <a:t>49%</a:t>
                      </a:r>
                      <a:endParaRPr lang="en-US" dirty="0"/>
                    </a:p>
                  </a:txBody>
                  <a:tcPr/>
                </a:tc>
                <a:tc>
                  <a:txBody>
                    <a:bodyPr/>
                    <a:lstStyle/>
                    <a:p>
                      <a:r>
                        <a:rPr lang="en-ZA" dirty="0" smtClean="0"/>
                        <a:t>51%</a:t>
                      </a:r>
                      <a:endParaRPr lang="en-US" dirty="0"/>
                    </a:p>
                  </a:txBody>
                  <a:tcPr/>
                </a:tc>
                <a:tc>
                  <a:txBody>
                    <a:bodyPr/>
                    <a:lstStyle/>
                    <a:p>
                      <a:r>
                        <a:rPr lang="en-ZA" dirty="0" smtClean="0"/>
                        <a:t>1.6%</a:t>
                      </a:r>
                      <a:endParaRPr lang="en-US" dirty="0"/>
                    </a:p>
                  </a:txBody>
                  <a:tcPr/>
                </a:tc>
                <a:extLst>
                  <a:ext uri="{0D108BD9-81ED-4DB2-BD59-A6C34878D82A}">
                    <a16:rowId xmlns:a16="http://schemas.microsoft.com/office/drawing/2014/main" val="1780102953"/>
                  </a:ext>
                </a:extLst>
              </a:tr>
              <a:tr h="370840">
                <a:tc>
                  <a:txBody>
                    <a:bodyPr/>
                    <a:lstStyle/>
                    <a:p>
                      <a:r>
                        <a:rPr lang="en-ZA" dirty="0" smtClean="0"/>
                        <a:t>2023</a:t>
                      </a:r>
                      <a:endParaRPr lang="en-US" dirty="0"/>
                    </a:p>
                  </a:txBody>
                  <a:tcPr/>
                </a:tc>
                <a:tc>
                  <a:txBody>
                    <a:bodyPr/>
                    <a:lstStyle/>
                    <a:p>
                      <a:r>
                        <a:rPr lang="en-ZA" dirty="0" smtClean="0"/>
                        <a:t>65%</a:t>
                      </a:r>
                      <a:endParaRPr lang="en-US" dirty="0"/>
                    </a:p>
                  </a:txBody>
                  <a:tcPr/>
                </a:tc>
                <a:tc>
                  <a:txBody>
                    <a:bodyPr/>
                    <a:lstStyle/>
                    <a:p>
                      <a:r>
                        <a:rPr lang="en-ZA" dirty="0" smtClean="0"/>
                        <a:t>25%</a:t>
                      </a:r>
                      <a:endParaRPr lang="en-US" dirty="0"/>
                    </a:p>
                  </a:txBody>
                  <a:tcPr/>
                </a:tc>
                <a:tc>
                  <a:txBody>
                    <a:bodyPr/>
                    <a:lstStyle/>
                    <a:p>
                      <a:r>
                        <a:rPr lang="en-ZA" dirty="0" smtClean="0"/>
                        <a:t>2.5%</a:t>
                      </a:r>
                      <a:endParaRPr lang="en-US" dirty="0"/>
                    </a:p>
                  </a:txBody>
                  <a:tcPr/>
                </a:tc>
                <a:tc>
                  <a:txBody>
                    <a:bodyPr/>
                    <a:lstStyle/>
                    <a:p>
                      <a:r>
                        <a:rPr lang="en-ZA" dirty="0" smtClean="0"/>
                        <a:t>7.7%</a:t>
                      </a:r>
                      <a:endParaRPr lang="en-US" dirty="0"/>
                    </a:p>
                  </a:txBody>
                  <a:tcPr/>
                </a:tc>
                <a:tc>
                  <a:txBody>
                    <a:bodyPr/>
                    <a:lstStyle/>
                    <a:p>
                      <a:r>
                        <a:rPr lang="en-ZA" dirty="0" smtClean="0"/>
                        <a:t>49%</a:t>
                      </a:r>
                      <a:endParaRPr lang="en-US" dirty="0"/>
                    </a:p>
                  </a:txBody>
                  <a:tcPr/>
                </a:tc>
                <a:tc>
                  <a:txBody>
                    <a:bodyPr/>
                    <a:lstStyle/>
                    <a:p>
                      <a:r>
                        <a:rPr lang="en-ZA" dirty="0" smtClean="0"/>
                        <a:t>51%</a:t>
                      </a:r>
                      <a:endParaRPr lang="en-US" dirty="0"/>
                    </a:p>
                  </a:txBody>
                  <a:tcPr/>
                </a:tc>
                <a:tc>
                  <a:txBody>
                    <a:bodyPr/>
                    <a:lstStyle/>
                    <a:p>
                      <a:r>
                        <a:rPr lang="en-ZA" dirty="0" smtClean="0"/>
                        <a:t>1.8%</a:t>
                      </a:r>
                      <a:endParaRPr lang="en-US" dirty="0"/>
                    </a:p>
                  </a:txBody>
                  <a:tcPr/>
                </a:tc>
                <a:extLst>
                  <a:ext uri="{0D108BD9-81ED-4DB2-BD59-A6C34878D82A}">
                    <a16:rowId xmlns:a16="http://schemas.microsoft.com/office/drawing/2014/main" val="3849418807"/>
                  </a:ext>
                </a:extLst>
              </a:tr>
              <a:tr h="370840">
                <a:tc>
                  <a:txBody>
                    <a:bodyPr/>
                    <a:lstStyle/>
                    <a:p>
                      <a:r>
                        <a:rPr lang="en-ZA" dirty="0" smtClean="0"/>
                        <a:t>2024</a:t>
                      </a:r>
                      <a:endParaRPr lang="en-US" dirty="0"/>
                    </a:p>
                  </a:txBody>
                  <a:tcPr/>
                </a:tc>
                <a:tc>
                  <a:txBody>
                    <a:bodyPr/>
                    <a:lstStyle/>
                    <a:p>
                      <a:r>
                        <a:rPr lang="en-ZA" dirty="0" smtClean="0"/>
                        <a:t>66%</a:t>
                      </a:r>
                      <a:endParaRPr lang="en-US" dirty="0"/>
                    </a:p>
                  </a:txBody>
                  <a:tcPr/>
                </a:tc>
                <a:tc>
                  <a:txBody>
                    <a:bodyPr/>
                    <a:lstStyle/>
                    <a:p>
                      <a:r>
                        <a:rPr lang="en-ZA" dirty="0" smtClean="0"/>
                        <a:t>24%</a:t>
                      </a:r>
                      <a:endParaRPr lang="en-US" dirty="0"/>
                    </a:p>
                  </a:txBody>
                  <a:tcPr/>
                </a:tc>
                <a:tc>
                  <a:txBody>
                    <a:bodyPr/>
                    <a:lstStyle/>
                    <a:p>
                      <a:r>
                        <a:rPr lang="en-ZA" dirty="0" smtClean="0"/>
                        <a:t>2.4%</a:t>
                      </a:r>
                      <a:endParaRPr lang="en-US" dirty="0"/>
                    </a:p>
                  </a:txBody>
                  <a:tcPr/>
                </a:tc>
                <a:tc>
                  <a:txBody>
                    <a:bodyPr/>
                    <a:lstStyle/>
                    <a:p>
                      <a:r>
                        <a:rPr lang="en-ZA" dirty="0" smtClean="0"/>
                        <a:t>7.8%</a:t>
                      </a:r>
                      <a:endParaRPr lang="en-US" dirty="0"/>
                    </a:p>
                  </a:txBody>
                  <a:tcPr/>
                </a:tc>
                <a:tc>
                  <a:txBody>
                    <a:bodyPr/>
                    <a:lstStyle/>
                    <a:p>
                      <a:r>
                        <a:rPr lang="en-ZA" dirty="0" smtClean="0"/>
                        <a:t>49%</a:t>
                      </a:r>
                      <a:endParaRPr lang="en-US" dirty="0"/>
                    </a:p>
                  </a:txBody>
                  <a:tcPr/>
                </a:tc>
                <a:tc>
                  <a:txBody>
                    <a:bodyPr/>
                    <a:lstStyle/>
                    <a:p>
                      <a:r>
                        <a:rPr lang="en-ZA" dirty="0" smtClean="0"/>
                        <a:t>51%</a:t>
                      </a:r>
                      <a:endParaRPr lang="en-US" dirty="0"/>
                    </a:p>
                  </a:txBody>
                  <a:tcPr/>
                </a:tc>
                <a:tc>
                  <a:txBody>
                    <a:bodyPr/>
                    <a:lstStyle/>
                    <a:p>
                      <a:r>
                        <a:rPr lang="en-ZA" dirty="0" smtClean="0"/>
                        <a:t>2%</a:t>
                      </a:r>
                      <a:endParaRPr lang="en-US" dirty="0"/>
                    </a:p>
                  </a:txBody>
                  <a:tcPr/>
                </a:tc>
                <a:extLst>
                  <a:ext uri="{0D108BD9-81ED-4DB2-BD59-A6C34878D82A}">
                    <a16:rowId xmlns:a16="http://schemas.microsoft.com/office/drawing/2014/main" val="140353101"/>
                  </a:ext>
                </a:extLst>
              </a:tr>
            </a:tbl>
          </a:graphicData>
        </a:graphic>
      </p:graphicFrame>
      <p:sp>
        <p:nvSpPr>
          <p:cNvPr id="4" name="TextBox 3"/>
          <p:cNvSpPr txBox="1"/>
          <p:nvPr/>
        </p:nvSpPr>
        <p:spPr>
          <a:xfrm>
            <a:off x="216134" y="4031979"/>
            <a:ext cx="9559632" cy="2677656"/>
          </a:xfrm>
          <a:prstGeom prst="rect">
            <a:avLst/>
          </a:prstGeom>
          <a:noFill/>
        </p:spPr>
        <p:txBody>
          <a:bodyPr wrap="square" rtlCol="0">
            <a:spAutoFit/>
          </a:bodyPr>
          <a:lstStyle/>
          <a:p>
            <a:pPr marL="465138" indent="-465138" algn="just">
              <a:buFont typeface="Wingdings" panose="05000000000000000000" pitchFamily="2" charset="2"/>
              <a:buChar char="Ø"/>
              <a:defRPr/>
            </a:pPr>
            <a:r>
              <a:rPr lang="en-ZA" sz="2400" dirty="0">
                <a:latin typeface="Arial Narrow" panose="020B0606020202030204" pitchFamily="34" charset="0"/>
              </a:rPr>
              <a:t>The Employment </a:t>
            </a:r>
            <a:r>
              <a:rPr lang="en-ZA" sz="2400" dirty="0" smtClean="0">
                <a:latin typeface="Arial Narrow" panose="020B0606020202030204" pitchFamily="34" charset="0"/>
              </a:rPr>
              <a:t>Equity(EE) </a:t>
            </a:r>
            <a:r>
              <a:rPr lang="en-ZA" sz="2400" dirty="0">
                <a:latin typeface="Arial Narrow" panose="020B0606020202030204" pitchFamily="34" charset="0"/>
              </a:rPr>
              <a:t>Forum has been established and comprises of </a:t>
            </a:r>
            <a:r>
              <a:rPr lang="en-ZA" sz="2400" dirty="0" smtClean="0">
                <a:latin typeface="Arial Narrow" panose="020B0606020202030204" pitchFamily="34" charset="0"/>
              </a:rPr>
              <a:t>employees representative of different levels, race and gender </a:t>
            </a:r>
            <a:r>
              <a:rPr lang="en-ZA" sz="2400" dirty="0">
                <a:latin typeface="Arial Narrow" panose="020B0606020202030204" pitchFamily="34" charset="0"/>
              </a:rPr>
              <a:t>in the institution. </a:t>
            </a:r>
          </a:p>
          <a:p>
            <a:pPr marL="465138" indent="-465138" algn="just">
              <a:buFont typeface="Wingdings" panose="05000000000000000000" pitchFamily="2" charset="2"/>
              <a:buChar char="Ø"/>
              <a:defRPr/>
            </a:pPr>
            <a:r>
              <a:rPr lang="en-US" sz="2400" dirty="0">
                <a:latin typeface="Arial Narrow" panose="020B0606020202030204" pitchFamily="34" charset="0"/>
              </a:rPr>
              <a:t>In the main, the role of the EE Forum is to provide a platform for consultation and engagement on the development, implementation and review of policies, procedures, practices and </a:t>
            </a:r>
            <a:r>
              <a:rPr lang="en-US" sz="2400" dirty="0" smtClean="0">
                <a:latin typeface="Arial Narrow" panose="020B0606020202030204" pitchFamily="34" charset="0"/>
              </a:rPr>
              <a:t>interventions </a:t>
            </a:r>
            <a:r>
              <a:rPr lang="en-US" sz="2400" dirty="0">
                <a:latin typeface="Arial Narrow" panose="020B0606020202030204" pitchFamily="34" charset="0"/>
              </a:rPr>
              <a:t>that </a:t>
            </a:r>
            <a:r>
              <a:rPr lang="en-US" sz="2400" dirty="0" smtClean="0">
                <a:latin typeface="Arial Narrow" panose="020B0606020202030204" pitchFamily="34" charset="0"/>
              </a:rPr>
              <a:t>relate </a:t>
            </a:r>
            <a:r>
              <a:rPr lang="en-US" sz="2400" dirty="0">
                <a:latin typeface="Arial Narrow" panose="020B0606020202030204" pitchFamily="34" charset="0"/>
              </a:rPr>
              <a:t>to employment equity as well as to assist in the identification and eradication of barriers and discriminatory policies, procedures and practices that relate to employment equity </a:t>
            </a:r>
            <a:endParaRPr lang="en-US" sz="2400" dirty="0"/>
          </a:p>
        </p:txBody>
      </p:sp>
    </p:spTree>
    <p:extLst>
      <p:ext uri="{BB962C8B-B14F-4D97-AF65-F5344CB8AC3E}">
        <p14:creationId xmlns:p14="http://schemas.microsoft.com/office/powerpoint/2010/main" val="293592311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49710" y="0"/>
            <a:ext cx="7933605" cy="724618"/>
          </a:xfrm>
          <a:solidFill>
            <a:schemeClr val="accent4">
              <a:lumMod val="75000"/>
            </a:schemeClr>
          </a:solidFill>
        </p:spPr>
        <p:txBody>
          <a:bodyPr>
            <a:normAutofit/>
          </a:bodyPr>
          <a:lstStyle/>
          <a:p>
            <a:pPr>
              <a:defRPr/>
            </a:pPr>
            <a:r>
              <a:rPr lang="en-ZA" sz="3200" b="1" dirty="0" smtClean="0">
                <a:latin typeface="Arial Narrow" panose="020B0606020202030204" pitchFamily="34" charset="0"/>
              </a:rPr>
              <a:t>1.2 GENDER EQUITY </a:t>
            </a:r>
            <a:endParaRPr lang="en-ZA" b="1" dirty="0" smtClean="0">
              <a:latin typeface="Arial Narrow" panose="020B0606020202030204" pitchFamily="34" charset="0"/>
            </a:endParaRPr>
          </a:p>
        </p:txBody>
      </p:sp>
      <p:sp>
        <p:nvSpPr>
          <p:cNvPr id="4099" name="Content Placeholder 2"/>
          <p:cNvSpPr>
            <a:spLocks noGrp="1"/>
          </p:cNvSpPr>
          <p:nvPr>
            <p:ph idx="1"/>
          </p:nvPr>
        </p:nvSpPr>
        <p:spPr>
          <a:xfrm>
            <a:off x="164868" y="1189992"/>
            <a:ext cx="9558247" cy="900995"/>
          </a:xfrm>
        </p:spPr>
        <p:txBody>
          <a:bodyPr>
            <a:noAutofit/>
          </a:bodyPr>
          <a:lstStyle/>
          <a:p>
            <a:pPr marL="465138" indent="-465138" algn="just">
              <a:buFont typeface="Wingdings" panose="05000000000000000000" pitchFamily="2" charset="2"/>
              <a:buChar char="Ø"/>
              <a:defRPr/>
            </a:pPr>
            <a:r>
              <a:rPr lang="en-US" sz="2000" dirty="0" smtClean="0">
                <a:latin typeface="Arial Narrow" panose="020B0606020202030204" pitchFamily="34" charset="0"/>
              </a:rPr>
              <a:t>With regards to gender representation, 607 or 46% of the establishment are males; and 716 or 54% of filled positions are held by females, as shown below.  </a:t>
            </a:r>
          </a:p>
          <a:p>
            <a:pPr marL="742950" indent="-742950" algn="just">
              <a:buFont typeface="+mj-lt"/>
              <a:buAutoNum type="arabicPeriod"/>
              <a:defRPr/>
            </a:pPr>
            <a:endParaRPr lang="en-US" sz="2000" dirty="0">
              <a:latin typeface="Arial Narrow" panose="020B0606020202030204" pitchFamily="34" charset="0"/>
            </a:endParaRPr>
          </a:p>
          <a:p>
            <a:pPr marL="742950" indent="-742950" algn="just">
              <a:buFont typeface="+mj-lt"/>
              <a:buAutoNum type="arabicPeriod"/>
              <a:defRPr/>
            </a:pPr>
            <a:endParaRPr lang="en-ZA" sz="2000" dirty="0">
              <a:latin typeface="Arial Narrow" panose="020B0606020202030204" pitchFamily="34" charset="0"/>
            </a:endParaRPr>
          </a:p>
          <a:p>
            <a:pPr>
              <a:buFont typeface="Arial" charset="0"/>
              <a:buNone/>
              <a:defRPr/>
            </a:pPr>
            <a:endParaRPr lang="en-ZA" sz="2000" dirty="0">
              <a:latin typeface="Arial Narrow" panose="020B0606020202030204" pitchFamily="34" charset="0"/>
            </a:endParaRPr>
          </a:p>
          <a:p>
            <a:pPr>
              <a:defRPr/>
            </a:pPr>
            <a:endParaRPr lang="en-ZA" sz="2000" dirty="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4CF856D3-8E0E-40A4-9D91-522FC9D5713F}" type="slidenum">
              <a:rPr lang="en-US" smtClean="0"/>
              <a:pPr>
                <a:defRPr/>
              </a:pPr>
              <a:t>5</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482428497"/>
              </p:ext>
            </p:extLst>
          </p:nvPr>
        </p:nvGraphicFramePr>
        <p:xfrm>
          <a:off x="182882" y="4659858"/>
          <a:ext cx="9558247" cy="2061618"/>
        </p:xfrm>
        <a:graphic>
          <a:graphicData uri="http://schemas.openxmlformats.org/drawingml/2006/table">
            <a:tbl>
              <a:tblPr firstRow="1" firstCol="1" bandRow="1">
                <a:tableStyleId>{21E4AEA4-8DFA-4A89-87EB-49C32662AFE0}</a:tableStyleId>
              </a:tblPr>
              <a:tblGrid>
                <a:gridCol w="3833993">
                  <a:extLst>
                    <a:ext uri="{9D8B030D-6E8A-4147-A177-3AD203B41FA5}">
                      <a16:colId xmlns:a16="http://schemas.microsoft.com/office/drawing/2014/main" val="3833287780"/>
                    </a:ext>
                  </a:extLst>
                </a:gridCol>
                <a:gridCol w="1058759">
                  <a:extLst>
                    <a:ext uri="{9D8B030D-6E8A-4147-A177-3AD203B41FA5}">
                      <a16:colId xmlns:a16="http://schemas.microsoft.com/office/drawing/2014/main" val="1166761251"/>
                    </a:ext>
                  </a:extLst>
                </a:gridCol>
                <a:gridCol w="1074801">
                  <a:extLst>
                    <a:ext uri="{9D8B030D-6E8A-4147-A177-3AD203B41FA5}">
                      <a16:colId xmlns:a16="http://schemas.microsoft.com/office/drawing/2014/main" val="2967863771"/>
                    </a:ext>
                  </a:extLst>
                </a:gridCol>
                <a:gridCol w="1138970">
                  <a:extLst>
                    <a:ext uri="{9D8B030D-6E8A-4147-A177-3AD203B41FA5}">
                      <a16:colId xmlns:a16="http://schemas.microsoft.com/office/drawing/2014/main" val="951407693"/>
                    </a:ext>
                  </a:extLst>
                </a:gridCol>
                <a:gridCol w="1058759">
                  <a:extLst>
                    <a:ext uri="{9D8B030D-6E8A-4147-A177-3AD203B41FA5}">
                      <a16:colId xmlns:a16="http://schemas.microsoft.com/office/drawing/2014/main" val="1621833532"/>
                    </a:ext>
                  </a:extLst>
                </a:gridCol>
                <a:gridCol w="1392965">
                  <a:extLst>
                    <a:ext uri="{9D8B030D-6E8A-4147-A177-3AD203B41FA5}">
                      <a16:colId xmlns:a16="http://schemas.microsoft.com/office/drawing/2014/main" val="3644115090"/>
                    </a:ext>
                  </a:extLst>
                </a:gridCol>
              </a:tblGrid>
              <a:tr h="311526">
                <a:tc>
                  <a:txBody>
                    <a:bodyPr/>
                    <a:lstStyle/>
                    <a:p>
                      <a:pPr marL="0" marR="0" indent="11430" algn="just">
                        <a:lnSpc>
                          <a:spcPct val="107000"/>
                        </a:lnSpc>
                        <a:spcBef>
                          <a:spcPts val="0"/>
                        </a:spcBef>
                        <a:spcAft>
                          <a:spcPts val="0"/>
                        </a:spcAft>
                      </a:pPr>
                      <a:r>
                        <a:rPr lang="en-US" sz="1600" cap="all" baseline="0" dirty="0">
                          <a:effectLst/>
                        </a:rPr>
                        <a:t>Category/Level</a:t>
                      </a:r>
                      <a:endParaRPr lang="en-US" sz="1600"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cap="all" baseline="0" dirty="0" smtClean="0">
                          <a:effectLst/>
                        </a:rPr>
                        <a:t>Grade</a:t>
                      </a:r>
                      <a:endParaRPr lang="en-US" sz="1600"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cap="all" baseline="0" dirty="0">
                          <a:effectLst/>
                        </a:rPr>
                        <a:t>Male</a:t>
                      </a:r>
                      <a:endParaRPr lang="en-US" sz="1600"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cap="all" baseline="0" dirty="0">
                          <a:effectLst/>
                        </a:rPr>
                        <a:t>Female</a:t>
                      </a:r>
                      <a:endParaRPr lang="en-US" sz="1600"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cap="all" baseline="0" dirty="0">
                          <a:effectLst/>
                        </a:rPr>
                        <a:t>Male%</a:t>
                      </a:r>
                      <a:endParaRPr lang="en-US" sz="1600"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cap="all" baseline="0" dirty="0">
                          <a:effectLst/>
                        </a:rPr>
                        <a:t>Female%</a:t>
                      </a:r>
                      <a:endParaRPr lang="en-US" sz="1600"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6953626"/>
                  </a:ext>
                </a:extLst>
              </a:tr>
              <a:tr h="311526">
                <a:tc>
                  <a:txBody>
                    <a:bodyPr/>
                    <a:lstStyle/>
                    <a:p>
                      <a:pPr marL="0" marR="0" algn="just">
                        <a:lnSpc>
                          <a:spcPct val="107000"/>
                        </a:lnSpc>
                        <a:spcBef>
                          <a:spcPts val="0"/>
                        </a:spcBef>
                        <a:spcAft>
                          <a:spcPts val="0"/>
                        </a:spcAft>
                      </a:pPr>
                      <a:r>
                        <a:rPr lang="en-US" sz="1600" dirty="0">
                          <a:effectLst/>
                        </a:rPr>
                        <a:t>Top Management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F</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smtClean="0">
                          <a:effectLst/>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smtClean="0">
                          <a:effectLst/>
                        </a:rPr>
                        <a:t>0</a:t>
                      </a: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smtClean="0">
                          <a:effectLst/>
                        </a:rPr>
                        <a:t>100</a:t>
                      </a: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0586351"/>
                  </a:ext>
                </a:extLst>
              </a:tr>
              <a:tr h="311526">
                <a:tc>
                  <a:txBody>
                    <a:bodyPr/>
                    <a:lstStyle/>
                    <a:p>
                      <a:pPr marL="0" marR="0" algn="just">
                        <a:lnSpc>
                          <a:spcPct val="107000"/>
                        </a:lnSpc>
                        <a:spcBef>
                          <a:spcPts val="0"/>
                        </a:spcBef>
                        <a:spcAft>
                          <a:spcPts val="0"/>
                        </a:spcAft>
                      </a:pPr>
                      <a:r>
                        <a:rPr lang="en-US" sz="1600" dirty="0">
                          <a:effectLst/>
                        </a:rPr>
                        <a:t>Senior Management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ZA" sz="1600" dirty="0" smtClean="0">
                          <a:effectLst/>
                          <a:latin typeface="+mn-lt"/>
                          <a:ea typeface="+mn-ea"/>
                          <a:cs typeface="+mn-cs"/>
                        </a:rPr>
                        <a:t>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smtClean="0">
                          <a:effectLst/>
                        </a:rPr>
                        <a:t>62%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smtClean="0">
                          <a:effectLst/>
                        </a:rPr>
                        <a:t>38%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1126318"/>
                  </a:ext>
                </a:extLst>
              </a:tr>
              <a:tr h="311526">
                <a:tc>
                  <a:txBody>
                    <a:bodyPr/>
                    <a:lstStyle/>
                    <a:p>
                      <a:pPr marL="0" marR="0" algn="just">
                        <a:lnSpc>
                          <a:spcPct val="107000"/>
                        </a:lnSpc>
                        <a:spcBef>
                          <a:spcPts val="0"/>
                        </a:spcBef>
                        <a:spcAft>
                          <a:spcPts val="0"/>
                        </a:spcAft>
                      </a:pPr>
                      <a:r>
                        <a:rPr lang="en-US" sz="1600">
                          <a:effectLst/>
                        </a:rPr>
                        <a:t>Professional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smtClean="0">
                          <a:effectLst/>
                        </a:rPr>
                        <a:t>116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smtClean="0">
                          <a:effectLst/>
                        </a:rPr>
                        <a:t>95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smtClean="0">
                          <a:effectLst/>
                        </a:rPr>
                        <a:t>55%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smtClean="0">
                          <a:effectLst/>
                        </a:rPr>
                        <a:t>45%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087118"/>
                  </a:ext>
                </a:extLst>
              </a:tr>
              <a:tr h="407757">
                <a:tc>
                  <a:txBody>
                    <a:bodyPr/>
                    <a:lstStyle/>
                    <a:p>
                      <a:pPr marL="0" marR="0" algn="just">
                        <a:lnSpc>
                          <a:spcPct val="107000"/>
                        </a:lnSpc>
                        <a:spcBef>
                          <a:spcPts val="0"/>
                        </a:spcBef>
                        <a:spcAft>
                          <a:spcPts val="0"/>
                        </a:spcAft>
                      </a:pPr>
                      <a:r>
                        <a:rPr lang="en-US" sz="1600" dirty="0" err="1" smtClean="0">
                          <a:effectLst/>
                        </a:rPr>
                        <a:t>Skilled;Semi-skilled</a:t>
                      </a:r>
                      <a:r>
                        <a:rPr lang="en-US" sz="1600" dirty="0">
                          <a:effectLst/>
                        </a:rPr>
                        <a:t>; </a:t>
                      </a:r>
                      <a:r>
                        <a:rPr lang="en-US" sz="1600" dirty="0" smtClean="0">
                          <a:effectLst/>
                        </a:rPr>
                        <a:t>Unskilled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X-C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smtClean="0">
                          <a:effectLst/>
                        </a:rPr>
                        <a:t>481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ZA" sz="1600" dirty="0" smtClean="0">
                          <a:effectLst/>
                          <a:latin typeface="+mn-lt"/>
                          <a:ea typeface="+mn-ea"/>
                          <a:cs typeface="+mn-cs"/>
                        </a:rPr>
                        <a:t>614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smtClean="0">
                          <a:effectLst/>
                        </a:rPr>
                        <a:t>45%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smtClean="0">
                          <a:effectLst/>
                        </a:rPr>
                        <a:t>55%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9000676"/>
                  </a:ext>
                </a:extLst>
              </a:tr>
              <a:tr h="407757">
                <a:tc>
                  <a:txBody>
                    <a:bodyPr/>
                    <a:lstStyle/>
                    <a:p>
                      <a:pPr marL="0" marR="0" algn="just">
                        <a:lnSpc>
                          <a:spcPct val="107000"/>
                        </a:lnSpc>
                        <a:spcBef>
                          <a:spcPts val="0"/>
                        </a:spcBef>
                        <a:spcAft>
                          <a:spcPts val="0"/>
                        </a:spcAft>
                      </a:pPr>
                      <a:r>
                        <a:rPr lang="en-ZA" sz="1600" dirty="0" smtClean="0">
                          <a:effectLst/>
                          <a:latin typeface="Calibri" panose="020F0502020204030204" pitchFamily="34" charset="0"/>
                          <a:ea typeface="Calibri" panose="020F0502020204030204" pitchFamily="34" charset="0"/>
                          <a:cs typeface="Times New Roman" panose="02020603050405020304" pitchFamily="18" charset="0"/>
                        </a:rPr>
                        <a:t>TOTAL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ZA" sz="1600" b="1" dirty="0" smtClean="0">
                          <a:effectLst/>
                          <a:latin typeface="Calibri" panose="020F0502020204030204" pitchFamily="34" charset="0"/>
                          <a:ea typeface="Calibri" panose="020F0502020204030204" pitchFamily="34" charset="0"/>
                          <a:cs typeface="Times New Roman" panose="02020603050405020304" pitchFamily="18" charset="0"/>
                        </a:rPr>
                        <a:t>607</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ZA" sz="1600" b="1" dirty="0" smtClean="0">
                          <a:effectLst/>
                          <a:latin typeface="Calibri" panose="020F0502020204030204" pitchFamily="34" charset="0"/>
                          <a:ea typeface="Calibri" panose="020F0502020204030204" pitchFamily="34" charset="0"/>
                          <a:cs typeface="Times New Roman" panose="02020603050405020304" pitchFamily="18" charset="0"/>
                        </a:rPr>
                        <a:t>716</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ZA" sz="1600" b="1" dirty="0" smtClean="0">
                          <a:effectLst/>
                          <a:latin typeface="Calibri" panose="020F0502020204030204" pitchFamily="34" charset="0"/>
                          <a:ea typeface="Calibri" panose="020F0502020204030204" pitchFamily="34" charset="0"/>
                          <a:cs typeface="Times New Roman" panose="02020603050405020304" pitchFamily="18" charset="0"/>
                        </a:rPr>
                        <a:t>46%</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ZA" sz="1600" b="1" dirty="0" smtClean="0">
                          <a:effectLst/>
                          <a:latin typeface="Calibri" panose="020F0502020204030204" pitchFamily="34" charset="0"/>
                          <a:ea typeface="Calibri" panose="020F0502020204030204" pitchFamily="34" charset="0"/>
                          <a:cs typeface="Times New Roman" panose="02020603050405020304" pitchFamily="18" charset="0"/>
                        </a:rPr>
                        <a:t>54%</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2114792"/>
                  </a:ext>
                </a:extLst>
              </a:tr>
            </a:tbl>
          </a:graphicData>
        </a:graphic>
      </p:graphicFrame>
      <p:sp>
        <p:nvSpPr>
          <p:cNvPr id="3" name="Rectangle 2"/>
          <p:cNvSpPr/>
          <p:nvPr/>
        </p:nvSpPr>
        <p:spPr>
          <a:xfrm>
            <a:off x="164868" y="2672265"/>
            <a:ext cx="9741129" cy="1754326"/>
          </a:xfrm>
          <a:prstGeom prst="rect">
            <a:avLst/>
          </a:prstGeom>
        </p:spPr>
        <p:txBody>
          <a:bodyPr wrap="square">
            <a:spAutoFit/>
          </a:bodyPr>
          <a:lstStyle/>
          <a:p>
            <a:pPr algn="just">
              <a:defRPr/>
            </a:pPr>
            <a:r>
              <a:rPr lang="en-US" dirty="0" smtClean="0">
                <a:latin typeface="Arial Narrow" panose="020B0606020202030204" pitchFamily="34" charset="0"/>
              </a:rPr>
              <a:t>If we look at the gender distribution according to occupational levels we notice that:</a:t>
            </a:r>
          </a:p>
          <a:p>
            <a:pPr marL="465138" lvl="1" indent="-415925" algn="just">
              <a:buFont typeface="Wingdings" panose="05000000000000000000" pitchFamily="2" charset="2"/>
              <a:buChar char="Ø"/>
              <a:defRPr/>
            </a:pPr>
            <a:r>
              <a:rPr lang="en-US" dirty="0" smtClean="0">
                <a:latin typeface="Arial Narrow" panose="020B0606020202030204" pitchFamily="34" charset="0"/>
              </a:rPr>
              <a:t>At </a:t>
            </a:r>
            <a:r>
              <a:rPr lang="en-US" dirty="0">
                <a:latin typeface="Arial Narrow" panose="020B0606020202030204" pitchFamily="34" charset="0"/>
              </a:rPr>
              <a:t>the bargaining </a:t>
            </a:r>
            <a:r>
              <a:rPr lang="en-US" dirty="0" smtClean="0">
                <a:latin typeface="Arial Narrow" panose="020B0606020202030204" pitchFamily="34" charset="0"/>
              </a:rPr>
              <a:t>level (X to C band) 481 </a:t>
            </a:r>
            <a:r>
              <a:rPr lang="en-US" dirty="0">
                <a:latin typeface="Arial Narrow" panose="020B0606020202030204" pitchFamily="34" charset="0"/>
              </a:rPr>
              <a:t>or 44% are </a:t>
            </a:r>
            <a:r>
              <a:rPr lang="en-US" dirty="0" smtClean="0">
                <a:latin typeface="Arial Narrow" panose="020B0606020202030204" pitchFamily="34" charset="0"/>
              </a:rPr>
              <a:t>male </a:t>
            </a:r>
            <a:r>
              <a:rPr lang="en-US" dirty="0">
                <a:latin typeface="Arial Narrow" panose="020B0606020202030204" pitchFamily="34" charset="0"/>
              </a:rPr>
              <a:t>while</a:t>
            </a:r>
            <a:r>
              <a:rPr lang="en-US" dirty="0" smtClean="0">
                <a:latin typeface="Arial Narrow" panose="020B0606020202030204" pitchFamily="34" charset="0"/>
              </a:rPr>
              <a:t> </a:t>
            </a:r>
            <a:r>
              <a:rPr lang="en-US" dirty="0">
                <a:latin typeface="Arial Narrow" panose="020B0606020202030204" pitchFamily="34" charset="0"/>
              </a:rPr>
              <a:t>614 or 56% are female . </a:t>
            </a:r>
          </a:p>
          <a:p>
            <a:pPr marL="465138" lvl="1" indent="-415925" algn="just">
              <a:buFont typeface="Wingdings" panose="05000000000000000000" pitchFamily="2" charset="2"/>
              <a:buChar char="Ø"/>
              <a:defRPr/>
            </a:pPr>
            <a:r>
              <a:rPr lang="en-US" dirty="0" smtClean="0">
                <a:latin typeface="Arial Narrow" panose="020B0606020202030204" pitchFamily="34" charset="0"/>
              </a:rPr>
              <a:t>However, the make up changes at </a:t>
            </a:r>
            <a:r>
              <a:rPr lang="en-US" dirty="0">
                <a:latin typeface="Arial Narrow" panose="020B0606020202030204" pitchFamily="34" charset="0"/>
              </a:rPr>
              <a:t>the middle management and professional </a:t>
            </a:r>
            <a:r>
              <a:rPr lang="en-US" dirty="0" smtClean="0">
                <a:latin typeface="Arial Narrow" panose="020B0606020202030204" pitchFamily="34" charset="0"/>
              </a:rPr>
              <a:t>level, at </a:t>
            </a:r>
            <a:r>
              <a:rPr lang="en-US" dirty="0">
                <a:latin typeface="Arial Narrow" panose="020B0606020202030204" pitchFamily="34" charset="0"/>
              </a:rPr>
              <a:t>D band, </a:t>
            </a:r>
            <a:r>
              <a:rPr lang="en-US" dirty="0" smtClean="0">
                <a:latin typeface="Arial Narrow" panose="020B0606020202030204" pitchFamily="34" charset="0"/>
              </a:rPr>
              <a:t>as there </a:t>
            </a:r>
            <a:r>
              <a:rPr lang="en-US" dirty="0">
                <a:latin typeface="Arial Narrow" panose="020B0606020202030204" pitchFamily="34" charset="0"/>
              </a:rPr>
              <a:t>are </a:t>
            </a:r>
            <a:r>
              <a:rPr lang="en-US" dirty="0" smtClean="0">
                <a:latin typeface="Arial Narrow" panose="020B0606020202030204" pitchFamily="34" charset="0"/>
              </a:rPr>
              <a:t>116 </a:t>
            </a:r>
            <a:r>
              <a:rPr lang="en-US" dirty="0">
                <a:latin typeface="Arial Narrow" panose="020B0606020202030204" pitchFamily="34" charset="0"/>
              </a:rPr>
              <a:t>males which make up 55% compared to </a:t>
            </a:r>
            <a:r>
              <a:rPr lang="en-US" dirty="0" smtClean="0">
                <a:latin typeface="Arial Narrow" panose="020B0606020202030204" pitchFamily="34" charset="0"/>
              </a:rPr>
              <a:t>95 </a:t>
            </a:r>
            <a:r>
              <a:rPr lang="en-US" dirty="0">
                <a:latin typeface="Arial Narrow" panose="020B0606020202030204" pitchFamily="34" charset="0"/>
              </a:rPr>
              <a:t>females or 45%.</a:t>
            </a:r>
          </a:p>
          <a:p>
            <a:pPr marL="465138" indent="-415925" algn="just">
              <a:buFont typeface="Wingdings" panose="05000000000000000000" pitchFamily="2" charset="2"/>
              <a:buChar char="Ø"/>
              <a:defRPr/>
            </a:pPr>
            <a:r>
              <a:rPr lang="en-US" dirty="0" smtClean="0">
                <a:latin typeface="Arial Narrow" panose="020B0606020202030204" pitchFamily="34" charset="0"/>
              </a:rPr>
              <a:t>In </a:t>
            </a:r>
            <a:r>
              <a:rPr lang="en-US" dirty="0">
                <a:latin typeface="Arial Narrow" panose="020B0606020202030204" pitchFamily="34" charset="0"/>
              </a:rPr>
              <a:t>the senior management category </a:t>
            </a:r>
            <a:r>
              <a:rPr lang="en-US" dirty="0" smtClean="0">
                <a:latin typeface="Arial Narrow" panose="020B0606020202030204" pitchFamily="34" charset="0"/>
              </a:rPr>
              <a:t>(E band) there </a:t>
            </a:r>
            <a:r>
              <a:rPr lang="en-US" dirty="0">
                <a:latin typeface="Arial Narrow" panose="020B0606020202030204" pitchFamily="34" charset="0"/>
              </a:rPr>
              <a:t>are 10 males (62%) compared to 6 females (38%). </a:t>
            </a:r>
          </a:p>
          <a:p>
            <a:pPr marL="465138" indent="-415925" algn="just">
              <a:buFont typeface="Wingdings" panose="05000000000000000000" pitchFamily="2" charset="2"/>
              <a:buChar char="Ø"/>
              <a:defRPr/>
            </a:pPr>
            <a:r>
              <a:rPr lang="en-US" dirty="0">
                <a:latin typeface="Arial Narrow" panose="020B0606020202030204" pitchFamily="34" charset="0"/>
              </a:rPr>
              <a:t>There is 1 female in the top management </a:t>
            </a:r>
            <a:r>
              <a:rPr lang="en-US" dirty="0" smtClean="0">
                <a:latin typeface="Arial Narrow" panose="020B0606020202030204" pitchFamily="34" charset="0"/>
              </a:rPr>
              <a:t>category (F band). </a:t>
            </a:r>
            <a:endParaRPr lang="en-US" dirty="0">
              <a:latin typeface="Arial Narrow" panose="020B0606020202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521644830"/>
              </p:ext>
            </p:extLst>
          </p:nvPr>
        </p:nvGraphicFramePr>
        <p:xfrm>
          <a:off x="182881" y="1873757"/>
          <a:ext cx="9558249" cy="741680"/>
        </p:xfrm>
        <a:graphic>
          <a:graphicData uri="http://schemas.openxmlformats.org/drawingml/2006/table">
            <a:tbl>
              <a:tblPr firstRow="1" bandRow="1">
                <a:tableStyleId>{21E4AEA4-8DFA-4A89-87EB-49C32662AFE0}</a:tableStyleId>
              </a:tblPr>
              <a:tblGrid>
                <a:gridCol w="3186083">
                  <a:extLst>
                    <a:ext uri="{9D8B030D-6E8A-4147-A177-3AD203B41FA5}">
                      <a16:colId xmlns:a16="http://schemas.microsoft.com/office/drawing/2014/main" val="507384675"/>
                    </a:ext>
                  </a:extLst>
                </a:gridCol>
                <a:gridCol w="3186083">
                  <a:extLst>
                    <a:ext uri="{9D8B030D-6E8A-4147-A177-3AD203B41FA5}">
                      <a16:colId xmlns:a16="http://schemas.microsoft.com/office/drawing/2014/main" val="1295407169"/>
                    </a:ext>
                  </a:extLst>
                </a:gridCol>
                <a:gridCol w="3186083">
                  <a:extLst>
                    <a:ext uri="{9D8B030D-6E8A-4147-A177-3AD203B41FA5}">
                      <a16:colId xmlns:a16="http://schemas.microsoft.com/office/drawing/2014/main" val="3280714140"/>
                    </a:ext>
                  </a:extLst>
                </a:gridCol>
              </a:tblGrid>
              <a:tr h="370840">
                <a:tc>
                  <a:txBody>
                    <a:bodyPr/>
                    <a:lstStyle/>
                    <a:p>
                      <a:r>
                        <a:rPr lang="en-ZA" sz="1800" dirty="0" smtClean="0"/>
                        <a:t>MALE</a:t>
                      </a:r>
                      <a:endParaRPr lang="en-US" sz="1800" dirty="0"/>
                    </a:p>
                  </a:txBody>
                  <a:tcPr/>
                </a:tc>
                <a:tc>
                  <a:txBody>
                    <a:bodyPr/>
                    <a:lstStyle/>
                    <a:p>
                      <a:r>
                        <a:rPr lang="en-ZA" sz="1800" dirty="0" smtClean="0"/>
                        <a:t>FEMALE</a:t>
                      </a:r>
                      <a:endParaRPr lang="en-US" sz="1800" dirty="0"/>
                    </a:p>
                  </a:txBody>
                  <a:tcPr/>
                </a:tc>
                <a:tc>
                  <a:txBody>
                    <a:bodyPr/>
                    <a:lstStyle/>
                    <a:p>
                      <a:r>
                        <a:rPr lang="en-ZA" sz="1800" dirty="0" smtClean="0"/>
                        <a:t>TOTAL</a:t>
                      </a:r>
                      <a:endParaRPr lang="en-US" sz="1800" dirty="0"/>
                    </a:p>
                  </a:txBody>
                  <a:tcPr/>
                </a:tc>
                <a:extLst>
                  <a:ext uri="{0D108BD9-81ED-4DB2-BD59-A6C34878D82A}">
                    <a16:rowId xmlns:a16="http://schemas.microsoft.com/office/drawing/2014/main" val="2444374673"/>
                  </a:ext>
                </a:extLst>
              </a:tr>
              <a:tr h="370840">
                <a:tc>
                  <a:txBody>
                    <a:bodyPr/>
                    <a:lstStyle/>
                    <a:p>
                      <a:r>
                        <a:rPr lang="en-ZA" sz="1800" b="1" dirty="0" smtClean="0"/>
                        <a:t>607</a:t>
                      </a:r>
                      <a:endParaRPr lang="en-US" sz="1800" b="1" dirty="0"/>
                    </a:p>
                  </a:txBody>
                  <a:tcPr/>
                </a:tc>
                <a:tc>
                  <a:txBody>
                    <a:bodyPr/>
                    <a:lstStyle/>
                    <a:p>
                      <a:r>
                        <a:rPr lang="en-ZA" sz="1800" b="1" dirty="0" smtClean="0"/>
                        <a:t>716</a:t>
                      </a:r>
                      <a:endParaRPr lang="en-US" sz="1800" b="1" dirty="0"/>
                    </a:p>
                  </a:txBody>
                  <a:tcPr/>
                </a:tc>
                <a:tc>
                  <a:txBody>
                    <a:bodyPr/>
                    <a:lstStyle/>
                    <a:p>
                      <a:r>
                        <a:rPr lang="en-ZA" sz="1800" b="1" dirty="0" smtClean="0"/>
                        <a:t>1323</a:t>
                      </a:r>
                      <a:endParaRPr lang="en-US" sz="1800" b="1" dirty="0"/>
                    </a:p>
                  </a:txBody>
                  <a:tcPr/>
                </a:tc>
                <a:extLst>
                  <a:ext uri="{0D108BD9-81ED-4DB2-BD59-A6C34878D82A}">
                    <a16:rowId xmlns:a16="http://schemas.microsoft.com/office/drawing/2014/main" val="1130612978"/>
                  </a:ext>
                </a:extLst>
              </a:tr>
            </a:tbl>
          </a:graphicData>
        </a:graphic>
      </p:graphicFrame>
    </p:spTree>
    <p:extLst>
      <p:ext uri="{BB962C8B-B14F-4D97-AF65-F5344CB8AC3E}">
        <p14:creationId xmlns:p14="http://schemas.microsoft.com/office/powerpoint/2010/main" val="291678735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49710" y="0"/>
            <a:ext cx="7933605" cy="724618"/>
          </a:xfrm>
          <a:solidFill>
            <a:schemeClr val="accent4">
              <a:lumMod val="75000"/>
            </a:schemeClr>
          </a:solidFill>
        </p:spPr>
        <p:txBody>
          <a:bodyPr>
            <a:noAutofit/>
          </a:bodyPr>
          <a:lstStyle/>
          <a:p>
            <a:pPr>
              <a:defRPr/>
            </a:pPr>
            <a:r>
              <a:rPr lang="en-ZA" sz="2800" b="1" dirty="0" smtClean="0">
                <a:latin typeface="Arial Narrow" panose="020B0606020202030204" pitchFamily="34" charset="0"/>
              </a:rPr>
              <a:t>1.2 STRATEGIES TO ADDRESS GENDER EQUITY AT </a:t>
            </a:r>
            <a:br>
              <a:rPr lang="en-ZA" sz="2800" b="1" dirty="0" smtClean="0">
                <a:latin typeface="Arial Narrow" panose="020B0606020202030204" pitchFamily="34" charset="0"/>
              </a:rPr>
            </a:br>
            <a:r>
              <a:rPr lang="en-ZA" sz="2800" b="1" dirty="0" smtClean="0">
                <a:latin typeface="Arial Narrow" panose="020B0606020202030204" pitchFamily="34" charset="0"/>
              </a:rPr>
              <a:t>     MANAGEMENT AND SPECIALIST LEVELS</a:t>
            </a:r>
          </a:p>
        </p:txBody>
      </p:sp>
      <p:sp>
        <p:nvSpPr>
          <p:cNvPr id="4099" name="Content Placeholder 2"/>
          <p:cNvSpPr>
            <a:spLocks noGrp="1"/>
          </p:cNvSpPr>
          <p:nvPr>
            <p:ph idx="1"/>
          </p:nvPr>
        </p:nvSpPr>
        <p:spPr>
          <a:xfrm>
            <a:off x="749710" y="1284650"/>
            <a:ext cx="8667750" cy="5436827"/>
          </a:xfrm>
        </p:spPr>
        <p:txBody>
          <a:bodyPr>
            <a:normAutofit/>
          </a:bodyPr>
          <a:lstStyle/>
          <a:p>
            <a:pPr marL="742950" indent="-742950" algn="just">
              <a:buFont typeface="+mj-lt"/>
              <a:buAutoNum type="arabicPeriod"/>
              <a:defRPr/>
            </a:pPr>
            <a:endParaRPr lang="en-US" sz="3200" dirty="0">
              <a:latin typeface="Arial Narrow" panose="020B0606020202030204" pitchFamily="34" charset="0"/>
            </a:endParaRPr>
          </a:p>
          <a:p>
            <a:pPr marL="742950" indent="-742950" algn="just">
              <a:buFont typeface="+mj-lt"/>
              <a:buAutoNum type="arabicPeriod"/>
              <a:defRPr/>
            </a:pPr>
            <a:endParaRPr lang="en-ZA" sz="3200" dirty="0">
              <a:latin typeface="Arial Narrow" panose="020B0606020202030204" pitchFamily="34" charset="0"/>
            </a:endParaRPr>
          </a:p>
          <a:p>
            <a:pPr>
              <a:buFont typeface="Arial" charset="0"/>
              <a:buNone/>
              <a:defRPr/>
            </a:pPr>
            <a:endParaRPr lang="en-ZA" sz="3200" dirty="0">
              <a:latin typeface="Arial Narrow" panose="020B0606020202030204" pitchFamily="34" charset="0"/>
            </a:endParaRPr>
          </a:p>
          <a:p>
            <a:pPr>
              <a:defRPr/>
            </a:pPr>
            <a:endParaRPr lang="en-ZA" sz="4000" dirty="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4CF856D3-8E0E-40A4-9D91-522FC9D5713F}" type="slidenum">
              <a:rPr lang="en-US" smtClean="0"/>
              <a:pPr>
                <a:defRPr/>
              </a:pPr>
              <a:t>6</a:t>
            </a:fld>
            <a:endParaRPr lang="en-US" dirty="0"/>
          </a:p>
        </p:txBody>
      </p:sp>
      <p:sp>
        <p:nvSpPr>
          <p:cNvPr id="2" name="Rectangle 1"/>
          <p:cNvSpPr/>
          <p:nvPr/>
        </p:nvSpPr>
        <p:spPr>
          <a:xfrm>
            <a:off x="216130" y="741739"/>
            <a:ext cx="9360131" cy="6186309"/>
          </a:xfrm>
          <a:prstGeom prst="rect">
            <a:avLst/>
          </a:prstGeom>
        </p:spPr>
        <p:txBody>
          <a:bodyPr wrap="square">
            <a:spAutoFit/>
          </a:bodyPr>
          <a:lstStyle/>
          <a:p>
            <a:pPr marL="115888" marR="0" algn="just">
              <a:spcBef>
                <a:spcPts val="0"/>
              </a:spcBef>
              <a:spcAft>
                <a:spcPts val="0"/>
              </a:spcAft>
            </a:pPr>
            <a:r>
              <a:rPr lang="en-ZA" sz="2400" b="1" dirty="0" smtClean="0">
                <a:latin typeface="Arial Narrow" panose="020B0606020202030204" pitchFamily="34" charset="0"/>
                <a:ea typeface="Calibri" panose="020F0502020204030204" pitchFamily="34" charset="0"/>
                <a:cs typeface="Times New Roman" panose="02020603050405020304" pitchFamily="18" charset="0"/>
              </a:rPr>
              <a:t>1</a:t>
            </a:r>
            <a:r>
              <a:rPr lang="en-ZA" sz="2400" dirty="0" smtClean="0">
                <a:latin typeface="Arial Narrow" panose="020B0606020202030204" pitchFamily="34" charset="0"/>
                <a:ea typeface="Calibri" panose="020F0502020204030204" pitchFamily="34" charset="0"/>
                <a:cs typeface="Times New Roman" panose="02020603050405020304" pitchFamily="18" charset="0"/>
              </a:rPr>
              <a:t>. </a:t>
            </a:r>
            <a:r>
              <a:rPr lang="en-ZA" sz="2400" b="1" dirty="0" smtClean="0">
                <a:latin typeface="Arial Narrow" panose="020B0606020202030204" pitchFamily="34" charset="0"/>
                <a:ea typeface="Calibri" panose="020F0502020204030204" pitchFamily="34" charset="0"/>
                <a:cs typeface="Times New Roman" panose="02020603050405020304" pitchFamily="18" charset="0"/>
              </a:rPr>
              <a:t>Women in Leadership Programme</a:t>
            </a:r>
            <a:endParaRPr lang="en-US" sz="2400" b="1" dirty="0" smtClean="0">
              <a:latin typeface="Arial Narrow" panose="020B0606020202030204" pitchFamily="34" charset="0"/>
              <a:ea typeface="Calibri" panose="020F0502020204030204" pitchFamily="34" charset="0"/>
              <a:cs typeface="Times New Roman" panose="02020603050405020304" pitchFamily="18" charset="0"/>
            </a:endParaRPr>
          </a:p>
          <a:p>
            <a:pPr marL="515938" marR="0" indent="-400050" algn="just">
              <a:spcBef>
                <a:spcPts val="0"/>
              </a:spcBef>
              <a:spcAft>
                <a:spcPts val="0"/>
              </a:spcAft>
              <a:buFont typeface="Wingdings" panose="05000000000000000000" pitchFamily="2" charset="2"/>
              <a:buChar char="Ø"/>
            </a:pPr>
            <a:r>
              <a:rPr lang="en-US" sz="2400" dirty="0" smtClean="0">
                <a:latin typeface="Arial Narrow" panose="020B0606020202030204" pitchFamily="34" charset="0"/>
                <a:ea typeface="Calibri" panose="020F0502020204030204" pitchFamily="34" charset="0"/>
                <a:cs typeface="Times New Roman" panose="02020603050405020304" pitchFamily="18" charset="0"/>
              </a:rPr>
              <a:t>To </a:t>
            </a:r>
            <a:r>
              <a:rPr lang="en-US" sz="2400" dirty="0">
                <a:latin typeface="Arial Narrow" panose="020B0606020202030204" pitchFamily="34" charset="0"/>
                <a:ea typeface="Calibri" panose="020F0502020204030204" pitchFamily="34" charset="0"/>
                <a:cs typeface="Times New Roman" panose="02020603050405020304" pitchFamily="18" charset="0"/>
              </a:rPr>
              <a:t>address gender equity at the </a:t>
            </a:r>
            <a:r>
              <a:rPr lang="en-US" sz="2400" dirty="0" smtClean="0">
                <a:latin typeface="Arial Narrow" panose="020B0606020202030204" pitchFamily="34" charset="0"/>
                <a:ea typeface="Calibri" panose="020F0502020204030204" pitchFamily="34" charset="0"/>
                <a:cs typeface="Times New Roman" panose="02020603050405020304" pitchFamily="18" charset="0"/>
              </a:rPr>
              <a:t>Management and Specialist level (D band), Parliament successfully </a:t>
            </a:r>
            <a:r>
              <a:rPr lang="en-US" sz="2400" dirty="0">
                <a:latin typeface="Arial Narrow" panose="020B0606020202030204" pitchFamily="34" charset="0"/>
                <a:ea typeface="Calibri" panose="020F0502020204030204" pitchFamily="34" charset="0"/>
                <a:cs typeface="Times New Roman" panose="02020603050405020304" pitchFamily="18" charset="0"/>
              </a:rPr>
              <a:t>implemented the Women in Leadership </a:t>
            </a:r>
            <a:r>
              <a:rPr lang="en-US" sz="2400" dirty="0" err="1" smtClean="0">
                <a:latin typeface="Arial Narrow" panose="020B0606020202030204" pitchFamily="34" charset="0"/>
                <a:ea typeface="Calibri" panose="020F0502020204030204" pitchFamily="34" charset="0"/>
                <a:cs typeface="Times New Roman" panose="02020603050405020304" pitchFamily="18" charset="0"/>
              </a:rPr>
              <a:t>Programme</a:t>
            </a:r>
            <a:r>
              <a:rPr lang="en-US" sz="2400" dirty="0" smtClean="0">
                <a:latin typeface="Arial Narrow" panose="020B0606020202030204" pitchFamily="34" charset="0"/>
                <a:ea typeface="Calibri" panose="020F0502020204030204" pitchFamily="34" charset="0"/>
                <a:cs typeface="Times New Roman" panose="02020603050405020304" pitchFamily="18" charset="0"/>
              </a:rPr>
              <a:t> in 2018 </a:t>
            </a:r>
            <a:r>
              <a:rPr lang="en-US" sz="2400" dirty="0">
                <a:latin typeface="Arial Narrow" panose="020B0606020202030204" pitchFamily="34" charset="0"/>
                <a:ea typeface="Calibri" panose="020F0502020204030204" pitchFamily="34" charset="0"/>
                <a:cs typeface="Times New Roman" panose="02020603050405020304" pitchFamily="18" charset="0"/>
              </a:rPr>
              <a:t>to accelerate the development of its women leaders. </a:t>
            </a:r>
            <a:endParaRPr lang="en-US" sz="2400" dirty="0" smtClean="0">
              <a:latin typeface="Arial Narrow" panose="020B0606020202030204" pitchFamily="34" charset="0"/>
              <a:ea typeface="Calibri" panose="020F0502020204030204" pitchFamily="34" charset="0"/>
              <a:cs typeface="Times New Roman" panose="02020603050405020304" pitchFamily="18" charset="0"/>
            </a:endParaRPr>
          </a:p>
          <a:p>
            <a:pPr marL="515938" marR="0" indent="-400050" algn="just">
              <a:spcBef>
                <a:spcPts val="0"/>
              </a:spcBef>
              <a:spcAft>
                <a:spcPts val="0"/>
              </a:spcAft>
            </a:pPr>
            <a:endParaRPr lang="en-US" sz="1200" dirty="0" smtClean="0">
              <a:latin typeface="Arial Narrow" panose="020B0606020202030204" pitchFamily="34" charset="0"/>
              <a:ea typeface="Calibri" panose="020F0502020204030204" pitchFamily="34" charset="0"/>
              <a:cs typeface="Times New Roman" panose="02020603050405020304" pitchFamily="18" charset="0"/>
            </a:endParaRPr>
          </a:p>
          <a:p>
            <a:pPr marL="515938" marR="0" indent="-400050" algn="just">
              <a:spcBef>
                <a:spcPts val="0"/>
              </a:spcBef>
              <a:spcAft>
                <a:spcPts val="0"/>
              </a:spcAft>
              <a:buFont typeface="Wingdings" panose="05000000000000000000" pitchFamily="2" charset="2"/>
              <a:buChar char="Ø"/>
            </a:pPr>
            <a:r>
              <a:rPr lang="en-US" sz="2400" dirty="0">
                <a:latin typeface="Arial Narrow" panose="020B0606020202030204" pitchFamily="34" charset="0"/>
                <a:ea typeface="Calibri" panose="020F0502020204030204" pitchFamily="34" charset="0"/>
                <a:cs typeface="Times New Roman" panose="02020603050405020304" pitchFamily="18" charset="0"/>
              </a:rPr>
              <a:t>I</a:t>
            </a:r>
            <a:r>
              <a:rPr lang="en-US" sz="2400" dirty="0" smtClean="0">
                <a:latin typeface="Arial Narrow" panose="020B0606020202030204" pitchFamily="34" charset="0"/>
                <a:ea typeface="Calibri" panose="020F0502020204030204" pitchFamily="34" charset="0"/>
                <a:cs typeface="Times New Roman" panose="02020603050405020304" pitchFamily="18" charset="0"/>
              </a:rPr>
              <a:t>t </a:t>
            </a:r>
            <a:r>
              <a:rPr lang="en-US" sz="2400" dirty="0">
                <a:latin typeface="Arial Narrow" panose="020B0606020202030204" pitchFamily="34" charset="0"/>
                <a:ea typeface="Calibri" panose="020F0502020204030204" pitchFamily="34" charset="0"/>
                <a:cs typeface="Times New Roman" panose="02020603050405020304" pitchFamily="18" charset="0"/>
              </a:rPr>
              <a:t>was </a:t>
            </a:r>
            <a:r>
              <a:rPr lang="en-US" sz="2400" dirty="0" err="1">
                <a:latin typeface="Arial Narrow" panose="020B0606020202030204" pitchFamily="34" charset="0"/>
                <a:ea typeface="Calibri" panose="020F0502020204030204" pitchFamily="34" charset="0"/>
                <a:cs typeface="Times New Roman" panose="02020603050405020304" pitchFamily="18" charset="0"/>
              </a:rPr>
              <a:t>conceptualised</a:t>
            </a:r>
            <a:r>
              <a:rPr lang="en-US" sz="2400" dirty="0">
                <a:latin typeface="Arial Narrow" panose="020B0606020202030204" pitchFamily="34" charset="0"/>
                <a:ea typeface="Calibri" panose="020F0502020204030204" pitchFamily="34" charset="0"/>
                <a:cs typeface="Times New Roman" panose="02020603050405020304" pitchFamily="18" charset="0"/>
              </a:rPr>
              <a:t> as part of a range of </a:t>
            </a:r>
            <a:r>
              <a:rPr lang="en-US" sz="2400" dirty="0" err="1">
                <a:latin typeface="Arial Narrow" panose="020B0606020202030204" pitchFamily="34" charset="0"/>
                <a:ea typeface="Calibri" panose="020F0502020204030204" pitchFamily="34" charset="0"/>
                <a:cs typeface="Times New Roman" panose="02020603050405020304" pitchFamily="18" charset="0"/>
              </a:rPr>
              <a:t>programmes</a:t>
            </a:r>
            <a:r>
              <a:rPr lang="en-US" sz="2400" dirty="0">
                <a:latin typeface="Arial Narrow" panose="020B0606020202030204" pitchFamily="34" charset="0"/>
                <a:ea typeface="Calibri" panose="020F0502020204030204" pitchFamily="34" charset="0"/>
                <a:cs typeface="Times New Roman" panose="02020603050405020304" pitchFamily="18" charset="0"/>
              </a:rPr>
              <a:t> designed to improve leadership and management capabilities, and to unleash the leadership potential of talented women managers and team leaders so that they can take up middle management and senior leadership positions in future. </a:t>
            </a:r>
            <a:endParaRPr lang="en-US" sz="2400" dirty="0" smtClean="0">
              <a:latin typeface="Arial Narrow" panose="020B0606020202030204" pitchFamily="34" charset="0"/>
              <a:ea typeface="Calibri" panose="020F0502020204030204" pitchFamily="34" charset="0"/>
              <a:cs typeface="Times New Roman" panose="02020603050405020304" pitchFamily="18" charset="0"/>
            </a:endParaRPr>
          </a:p>
          <a:p>
            <a:pPr marL="515938" marR="0" indent="-400050" algn="just">
              <a:spcBef>
                <a:spcPts val="0"/>
              </a:spcBef>
              <a:spcAft>
                <a:spcPts val="0"/>
              </a:spcAft>
            </a:pPr>
            <a:endParaRPr lang="en-US" sz="1200" dirty="0" smtClean="0">
              <a:latin typeface="Arial Narrow" panose="020B0606020202030204" pitchFamily="34" charset="0"/>
              <a:ea typeface="Calibri" panose="020F0502020204030204" pitchFamily="34" charset="0"/>
              <a:cs typeface="Times New Roman" panose="02020603050405020304" pitchFamily="18" charset="0"/>
            </a:endParaRPr>
          </a:p>
          <a:p>
            <a:pPr marL="515938" marR="0" indent="-400050" algn="just">
              <a:spcBef>
                <a:spcPts val="0"/>
              </a:spcBef>
              <a:spcAft>
                <a:spcPts val="0"/>
              </a:spcAft>
              <a:buFont typeface="Wingdings" panose="05000000000000000000" pitchFamily="2" charset="2"/>
              <a:buChar char="Ø"/>
            </a:pPr>
            <a:r>
              <a:rPr lang="en-US" sz="2400" dirty="0" smtClean="0">
                <a:latin typeface="Arial Narrow" panose="020B0606020202030204" pitchFamily="34" charset="0"/>
                <a:ea typeface="Calibri" panose="020F0502020204030204" pitchFamily="34" charset="0"/>
                <a:cs typeface="Times New Roman" panose="02020603050405020304" pitchFamily="18" charset="0"/>
              </a:rPr>
              <a:t>Thirty-two </a:t>
            </a:r>
            <a:r>
              <a:rPr lang="en-US" sz="2400" dirty="0">
                <a:latin typeface="Arial Narrow" panose="020B0606020202030204" pitchFamily="34" charset="0"/>
                <a:ea typeface="Calibri" panose="020F0502020204030204" pitchFamily="34" charset="0"/>
                <a:cs typeface="Times New Roman" panose="02020603050405020304" pitchFamily="18" charset="0"/>
              </a:rPr>
              <a:t>(32) women leaders were part of this leadership journey. </a:t>
            </a:r>
            <a:endParaRPr lang="en-US" sz="2400" dirty="0" smtClean="0">
              <a:latin typeface="Arial Narrow" panose="020B0606020202030204" pitchFamily="34" charset="0"/>
              <a:ea typeface="Calibri" panose="020F0502020204030204" pitchFamily="34" charset="0"/>
              <a:cs typeface="Times New Roman" panose="02020603050405020304" pitchFamily="18" charset="0"/>
            </a:endParaRPr>
          </a:p>
          <a:p>
            <a:pPr marL="515938" marR="0" indent="-400050" algn="just">
              <a:spcBef>
                <a:spcPts val="0"/>
              </a:spcBef>
              <a:spcAft>
                <a:spcPts val="0"/>
              </a:spcAft>
            </a:pPr>
            <a:endParaRPr lang="en-US" sz="1200" dirty="0" smtClean="0">
              <a:latin typeface="Arial Narrow" panose="020B0606020202030204" pitchFamily="34" charset="0"/>
              <a:ea typeface="Calibri" panose="020F0502020204030204" pitchFamily="34" charset="0"/>
              <a:cs typeface="Times New Roman" panose="02020603050405020304" pitchFamily="18" charset="0"/>
            </a:endParaRPr>
          </a:p>
          <a:p>
            <a:pPr marL="515938" marR="0" indent="-400050" algn="just">
              <a:spcBef>
                <a:spcPts val="0"/>
              </a:spcBef>
              <a:spcAft>
                <a:spcPts val="0"/>
              </a:spcAft>
              <a:buFont typeface="Wingdings" panose="05000000000000000000" pitchFamily="2" charset="2"/>
              <a:buChar char="Ø"/>
            </a:pPr>
            <a:r>
              <a:rPr lang="en-US" sz="2400" dirty="0" smtClean="0">
                <a:latin typeface="Arial Narrow" panose="020B0606020202030204" pitchFamily="34" charset="0"/>
                <a:ea typeface="Calibri" panose="020F0502020204030204" pitchFamily="34" charset="0"/>
                <a:cs typeface="Times New Roman" panose="02020603050405020304" pitchFamily="18" charset="0"/>
              </a:rPr>
              <a:t>Four </a:t>
            </a:r>
            <a:r>
              <a:rPr lang="en-US" sz="2400" dirty="0">
                <a:latin typeface="Arial Narrow" panose="020B0606020202030204" pitchFamily="34" charset="0"/>
                <a:ea typeface="Calibri" panose="020F0502020204030204" pitchFamily="34" charset="0"/>
                <a:cs typeface="Times New Roman" panose="02020603050405020304" pitchFamily="18" charset="0"/>
              </a:rPr>
              <a:t>of the participants in this </a:t>
            </a:r>
            <a:r>
              <a:rPr lang="en-US" sz="2400" dirty="0" err="1">
                <a:latin typeface="Arial Narrow" panose="020B0606020202030204" pitchFamily="34" charset="0"/>
                <a:ea typeface="Calibri" panose="020F0502020204030204" pitchFamily="34" charset="0"/>
                <a:cs typeface="Times New Roman" panose="02020603050405020304" pitchFamily="18" charset="0"/>
              </a:rPr>
              <a:t>programme</a:t>
            </a:r>
            <a:r>
              <a:rPr lang="en-US" sz="2400" dirty="0">
                <a:latin typeface="Arial Narrow" panose="020B0606020202030204" pitchFamily="34" charset="0"/>
                <a:ea typeface="Calibri" panose="020F0502020204030204" pitchFamily="34" charset="0"/>
                <a:cs typeface="Times New Roman" panose="02020603050405020304" pitchFamily="18" charset="0"/>
              </a:rPr>
              <a:t> have </a:t>
            </a:r>
            <a:r>
              <a:rPr lang="en-US" sz="2400" dirty="0" smtClean="0">
                <a:latin typeface="Arial Narrow" panose="020B0606020202030204" pitchFamily="34" charset="0"/>
                <a:ea typeface="Calibri" panose="020F0502020204030204" pitchFamily="34" charset="0"/>
                <a:cs typeface="Times New Roman" panose="02020603050405020304" pitchFamily="18" charset="0"/>
              </a:rPr>
              <a:t>been </a:t>
            </a:r>
            <a:r>
              <a:rPr lang="en-US" sz="2400" dirty="0">
                <a:latin typeface="Arial Narrow" panose="020B0606020202030204" pitchFamily="34" charset="0"/>
                <a:ea typeface="Calibri" panose="020F0502020204030204" pitchFamily="34" charset="0"/>
                <a:cs typeface="Times New Roman" panose="02020603050405020304" pitchFamily="18" charset="0"/>
              </a:rPr>
              <a:t>promoted into Middle Management roles, since embarking on this journey. </a:t>
            </a:r>
            <a:r>
              <a:rPr lang="en-US" sz="2400" dirty="0" smtClean="0">
                <a:latin typeface="Arial Narrow" panose="020B0606020202030204" pitchFamily="34" charset="0"/>
                <a:ea typeface="Calibri" panose="020F0502020204030204" pitchFamily="34" charset="0"/>
                <a:cs typeface="Times New Roman" panose="02020603050405020304" pitchFamily="18" charset="0"/>
              </a:rPr>
              <a:t>The </a:t>
            </a:r>
            <a:r>
              <a:rPr lang="en-US" sz="2400" dirty="0">
                <a:latin typeface="Arial Narrow" panose="020B0606020202030204" pitchFamily="34" charset="0"/>
                <a:ea typeface="Calibri" panose="020F0502020204030204" pitchFamily="34" charset="0"/>
                <a:cs typeface="Times New Roman" panose="02020603050405020304" pitchFamily="18" charset="0"/>
              </a:rPr>
              <a:t>participants in this </a:t>
            </a:r>
            <a:r>
              <a:rPr lang="en-US" sz="2400" dirty="0" err="1">
                <a:latin typeface="Arial Narrow" panose="020B0606020202030204" pitchFamily="34" charset="0"/>
                <a:ea typeface="Calibri" panose="020F0502020204030204" pitchFamily="34" charset="0"/>
                <a:cs typeface="Times New Roman" panose="02020603050405020304" pitchFamily="18" charset="0"/>
              </a:rPr>
              <a:t>programme</a:t>
            </a:r>
            <a:r>
              <a:rPr lang="en-US" sz="2400" dirty="0">
                <a:latin typeface="Arial Narrow" panose="020B0606020202030204" pitchFamily="34" charset="0"/>
                <a:ea typeface="Calibri" panose="020F0502020204030204" pitchFamily="34" charset="0"/>
                <a:cs typeface="Times New Roman" panose="02020603050405020304" pitchFamily="18" charset="0"/>
              </a:rPr>
              <a:t> continue to participate in a number of institutional projects in order to practice their acquired skills.  </a:t>
            </a:r>
            <a:endParaRPr lang="en-US" sz="2400" dirty="0" smtClean="0">
              <a:latin typeface="Arial Narrow" panose="020B0606020202030204" pitchFamily="34" charset="0"/>
              <a:ea typeface="Calibri" panose="020F0502020204030204" pitchFamily="34" charset="0"/>
              <a:cs typeface="Times New Roman" panose="02020603050405020304" pitchFamily="18" charset="0"/>
            </a:endParaRPr>
          </a:p>
          <a:p>
            <a:pPr marL="515938" marR="0" indent="-400050" algn="just">
              <a:spcBef>
                <a:spcPts val="0"/>
              </a:spcBef>
              <a:spcAft>
                <a:spcPts val="0"/>
              </a:spcAft>
              <a:buFont typeface="Wingdings" panose="05000000000000000000" pitchFamily="2" charset="2"/>
              <a:buChar char="Ø"/>
            </a:pPr>
            <a:r>
              <a:rPr lang="en-ZA" sz="2400" dirty="0" smtClean="0">
                <a:latin typeface="Arial Narrow" panose="020B0606020202030204" pitchFamily="34" charset="0"/>
                <a:ea typeface="Calibri" panose="020F0502020204030204" pitchFamily="34" charset="0"/>
                <a:cs typeface="Times New Roman" panose="02020603050405020304" pitchFamily="18" charset="0"/>
              </a:rPr>
              <a:t>The process to initiate the programme for the next group of participants has been activated</a:t>
            </a:r>
            <a:endParaRPr lang="en-US" sz="2400" dirty="0" smtClean="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950036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49710" y="0"/>
            <a:ext cx="7933605" cy="724618"/>
          </a:xfrm>
          <a:solidFill>
            <a:schemeClr val="accent4">
              <a:lumMod val="75000"/>
            </a:schemeClr>
          </a:solidFill>
        </p:spPr>
        <p:txBody>
          <a:bodyPr>
            <a:normAutofit fontScale="90000"/>
          </a:bodyPr>
          <a:lstStyle/>
          <a:p>
            <a:pPr>
              <a:defRPr/>
            </a:pPr>
            <a:r>
              <a:rPr lang="en-ZA" sz="3200" b="1" dirty="0" smtClean="0">
                <a:latin typeface="Arial Narrow" panose="020B0606020202030204" pitchFamily="34" charset="0"/>
              </a:rPr>
              <a:t>1.2  STRATEGIES </a:t>
            </a:r>
            <a:r>
              <a:rPr lang="en-ZA" sz="3200" b="1" dirty="0">
                <a:latin typeface="Arial Narrow" panose="020B0606020202030204" pitchFamily="34" charset="0"/>
              </a:rPr>
              <a:t>TO ADDRESS GENDER EQUITY AT </a:t>
            </a:r>
            <a:r>
              <a:rPr lang="en-ZA" sz="3200" b="1" dirty="0" smtClean="0">
                <a:latin typeface="Arial Narrow" panose="020B0606020202030204" pitchFamily="34" charset="0"/>
              </a:rPr>
              <a:t/>
            </a:r>
            <a:br>
              <a:rPr lang="en-ZA" sz="3200" b="1" dirty="0" smtClean="0">
                <a:latin typeface="Arial Narrow" panose="020B0606020202030204" pitchFamily="34" charset="0"/>
              </a:rPr>
            </a:br>
            <a:r>
              <a:rPr lang="en-ZA" sz="3200" b="1" dirty="0" smtClean="0">
                <a:latin typeface="Arial Narrow" panose="020B0606020202030204" pitchFamily="34" charset="0"/>
              </a:rPr>
              <a:t>       MANAGEMENT </a:t>
            </a:r>
            <a:r>
              <a:rPr lang="en-ZA" sz="3200" b="1" dirty="0">
                <a:latin typeface="Arial Narrow" panose="020B0606020202030204" pitchFamily="34" charset="0"/>
              </a:rPr>
              <a:t>AND SPECIALIST LEVELS</a:t>
            </a:r>
            <a:endParaRPr lang="en-ZA" b="1" dirty="0" smtClean="0">
              <a:latin typeface="Arial Narrow" panose="020B0606020202030204" pitchFamily="34" charset="0"/>
            </a:endParaRPr>
          </a:p>
        </p:txBody>
      </p:sp>
      <p:sp>
        <p:nvSpPr>
          <p:cNvPr id="4099" name="Content Placeholder 2"/>
          <p:cNvSpPr>
            <a:spLocks noGrp="1"/>
          </p:cNvSpPr>
          <p:nvPr>
            <p:ph idx="1"/>
          </p:nvPr>
        </p:nvSpPr>
        <p:spPr>
          <a:xfrm>
            <a:off x="749710" y="1284650"/>
            <a:ext cx="8667750" cy="5436827"/>
          </a:xfrm>
        </p:spPr>
        <p:txBody>
          <a:bodyPr>
            <a:normAutofit/>
          </a:bodyPr>
          <a:lstStyle/>
          <a:p>
            <a:pPr marL="742950" indent="-742950" algn="just">
              <a:buFont typeface="+mj-lt"/>
              <a:buAutoNum type="arabicPeriod"/>
              <a:defRPr/>
            </a:pPr>
            <a:endParaRPr lang="en-US" sz="3200" dirty="0">
              <a:latin typeface="Arial Narrow" panose="020B0606020202030204" pitchFamily="34" charset="0"/>
            </a:endParaRPr>
          </a:p>
          <a:p>
            <a:pPr marL="742950" indent="-742950" algn="just">
              <a:buFont typeface="+mj-lt"/>
              <a:buAutoNum type="arabicPeriod"/>
              <a:defRPr/>
            </a:pPr>
            <a:endParaRPr lang="en-ZA" sz="3200" dirty="0">
              <a:latin typeface="Arial Narrow" panose="020B0606020202030204" pitchFamily="34" charset="0"/>
            </a:endParaRPr>
          </a:p>
          <a:p>
            <a:pPr>
              <a:buFont typeface="Arial" charset="0"/>
              <a:buNone/>
              <a:defRPr/>
            </a:pPr>
            <a:endParaRPr lang="en-ZA" sz="3200" dirty="0">
              <a:latin typeface="Arial Narrow" panose="020B0606020202030204" pitchFamily="34" charset="0"/>
            </a:endParaRPr>
          </a:p>
          <a:p>
            <a:pPr>
              <a:defRPr/>
            </a:pPr>
            <a:endParaRPr lang="en-ZA" sz="4000" dirty="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4CF856D3-8E0E-40A4-9D91-522FC9D5713F}" type="slidenum">
              <a:rPr lang="en-US" smtClean="0"/>
              <a:pPr>
                <a:defRPr/>
              </a:pPr>
              <a:t>7</a:t>
            </a:fld>
            <a:endParaRPr lang="en-US" dirty="0"/>
          </a:p>
        </p:txBody>
      </p:sp>
      <p:sp>
        <p:nvSpPr>
          <p:cNvPr id="2" name="Rectangle 1"/>
          <p:cNvSpPr/>
          <p:nvPr/>
        </p:nvSpPr>
        <p:spPr>
          <a:xfrm>
            <a:off x="57329" y="828692"/>
            <a:ext cx="9626998" cy="6001643"/>
          </a:xfrm>
          <a:prstGeom prst="rect">
            <a:avLst/>
          </a:prstGeom>
        </p:spPr>
        <p:txBody>
          <a:bodyPr wrap="square">
            <a:spAutoFit/>
          </a:bodyPr>
          <a:lstStyle/>
          <a:p>
            <a:pPr marL="465138" indent="-415925" algn="just"/>
            <a:r>
              <a:rPr lang="en-US" sz="2400" b="1" dirty="0" smtClean="0">
                <a:latin typeface="Arial Narrow" panose="020B0606020202030204" pitchFamily="34" charset="0"/>
                <a:ea typeface="Calibri" panose="020F0502020204030204" pitchFamily="34" charset="0"/>
                <a:cs typeface="Times New Roman" panose="02020603050405020304" pitchFamily="18" charset="0"/>
              </a:rPr>
              <a:t>2</a:t>
            </a:r>
            <a:r>
              <a:rPr lang="en-US" sz="2400" dirty="0" smtClean="0">
                <a:latin typeface="Arial Narrow" panose="020B0606020202030204" pitchFamily="34" charset="0"/>
                <a:ea typeface="Calibri" panose="020F0502020204030204" pitchFamily="34" charset="0"/>
                <a:cs typeface="Times New Roman" panose="02020603050405020304" pitchFamily="18" charset="0"/>
              </a:rPr>
              <a:t>. </a:t>
            </a:r>
            <a:r>
              <a:rPr lang="en-US" sz="2400" b="1" dirty="0" smtClean="0">
                <a:latin typeface="Arial Narrow" panose="020B0606020202030204" pitchFamily="34" charset="0"/>
                <a:ea typeface="Calibri" panose="020F0502020204030204" pitchFamily="34" charset="0"/>
                <a:cs typeface="Times New Roman" panose="02020603050405020304" pitchFamily="18" charset="0"/>
              </a:rPr>
              <a:t>The </a:t>
            </a:r>
            <a:r>
              <a:rPr lang="en-US" sz="2400" b="1" dirty="0">
                <a:latin typeface="Arial Narrow" panose="020B0606020202030204" pitchFamily="34" charset="0"/>
                <a:ea typeface="Calibri" panose="020F0502020204030204" pitchFamily="34" charset="0"/>
                <a:cs typeface="Times New Roman" panose="02020603050405020304" pitchFamily="18" charset="0"/>
              </a:rPr>
              <a:t>New Managers’ Development </a:t>
            </a:r>
            <a:r>
              <a:rPr lang="en-US" sz="2400" b="1" dirty="0" err="1">
                <a:latin typeface="Arial Narrow" panose="020B0606020202030204" pitchFamily="34" charset="0"/>
                <a:ea typeface="Calibri" panose="020F0502020204030204" pitchFamily="34" charset="0"/>
                <a:cs typeface="Times New Roman" panose="02020603050405020304" pitchFamily="18" charset="0"/>
              </a:rPr>
              <a:t>Programme</a:t>
            </a:r>
            <a:r>
              <a:rPr lang="en-US" sz="2400" b="1" dirty="0">
                <a:latin typeface="Arial Narrow" panose="020B0606020202030204" pitchFamily="34" charset="0"/>
                <a:ea typeface="Calibri" panose="020F0502020204030204" pitchFamily="34" charset="0"/>
                <a:cs typeface="Times New Roman" panose="02020603050405020304" pitchFamily="18" charset="0"/>
              </a:rPr>
              <a:t> </a:t>
            </a:r>
            <a:r>
              <a:rPr lang="en-US" sz="2400" dirty="0">
                <a:latin typeface="Arial Narrow" panose="020B0606020202030204" pitchFamily="34" charset="0"/>
                <a:ea typeface="Calibri" panose="020F0502020204030204" pitchFamily="34" charset="0"/>
                <a:cs typeface="Times New Roman" panose="02020603050405020304" pitchFamily="18" charset="0"/>
              </a:rPr>
              <a:t>was implemented from </a:t>
            </a:r>
            <a:r>
              <a:rPr lang="en-US" sz="2400" dirty="0" smtClean="0">
                <a:latin typeface="Arial Narrow" panose="020B0606020202030204" pitchFamily="34" charset="0"/>
                <a:ea typeface="Calibri" panose="020F0502020204030204" pitchFamily="34" charset="0"/>
                <a:cs typeface="Times New Roman" panose="02020603050405020304" pitchFamily="18" charset="0"/>
              </a:rPr>
              <a:t/>
            </a:r>
            <a:br>
              <a:rPr lang="en-US" sz="2400" dirty="0" smtClean="0">
                <a:latin typeface="Arial Narrow" panose="020B0606020202030204" pitchFamily="34" charset="0"/>
                <a:ea typeface="Calibri" panose="020F0502020204030204" pitchFamily="34" charset="0"/>
                <a:cs typeface="Times New Roman" panose="02020603050405020304" pitchFamily="18" charset="0"/>
              </a:rPr>
            </a:br>
            <a:r>
              <a:rPr lang="en-US" sz="2400" dirty="0" smtClean="0">
                <a:latin typeface="Arial Narrow" panose="020B0606020202030204" pitchFamily="34" charset="0"/>
                <a:ea typeface="Calibri" panose="020F0502020204030204" pitchFamily="34" charset="0"/>
                <a:cs typeface="Times New Roman" panose="02020603050405020304" pitchFamily="18" charset="0"/>
              </a:rPr>
              <a:t>January </a:t>
            </a:r>
            <a:r>
              <a:rPr lang="en-US" sz="2400" dirty="0">
                <a:latin typeface="Arial Narrow" panose="020B0606020202030204" pitchFamily="34" charset="0"/>
                <a:ea typeface="Calibri" panose="020F0502020204030204" pitchFamily="34" charset="0"/>
                <a:cs typeface="Times New Roman" panose="02020603050405020304" pitchFamily="18" charset="0"/>
              </a:rPr>
              <a:t>2020 and is aimed at empowering and developing emerging </a:t>
            </a:r>
            <a:r>
              <a:rPr lang="en-US" sz="2400" dirty="0" smtClean="0">
                <a:latin typeface="Arial Narrow" panose="020B0606020202030204" pitchFamily="34" charset="0"/>
                <a:ea typeface="Calibri" panose="020F0502020204030204" pitchFamily="34" charset="0"/>
                <a:cs typeface="Times New Roman" panose="02020603050405020304" pitchFamily="18" charset="0"/>
              </a:rPr>
              <a:t>managers</a:t>
            </a:r>
            <a:r>
              <a:rPr lang="en-US" sz="2400" dirty="0">
                <a:latin typeface="Arial Narrow" panose="020B0606020202030204" pitchFamily="34" charset="0"/>
                <a:ea typeface="Calibri" panose="020F0502020204030204" pitchFamily="34" charset="0"/>
                <a:cs typeface="Times New Roman" panose="02020603050405020304" pitchFamily="18" charset="0"/>
              </a:rPr>
              <a:t>. 19 women are participating in this </a:t>
            </a:r>
            <a:r>
              <a:rPr lang="en-US" sz="2400" dirty="0" err="1" smtClean="0">
                <a:latin typeface="Arial Narrow" panose="020B0606020202030204" pitchFamily="34" charset="0"/>
                <a:ea typeface="Calibri" panose="020F0502020204030204" pitchFamily="34" charset="0"/>
                <a:cs typeface="Times New Roman" panose="02020603050405020304" pitchFamily="18" charset="0"/>
              </a:rPr>
              <a:t>programme</a:t>
            </a:r>
            <a:endParaRPr lang="en-US" sz="2400" dirty="0" smtClean="0">
              <a:latin typeface="Arial Narrow" panose="020B0606020202030204" pitchFamily="34" charset="0"/>
              <a:ea typeface="Calibri" panose="020F0502020204030204" pitchFamily="34" charset="0"/>
              <a:cs typeface="Times New Roman" panose="02020603050405020304" pitchFamily="18" charset="0"/>
            </a:endParaRPr>
          </a:p>
          <a:p>
            <a:pPr marL="115888" algn="just"/>
            <a:endParaRPr lang="en-US" sz="2400" dirty="0">
              <a:latin typeface="Arial Narrow" panose="020B0606020202030204" pitchFamily="34" charset="0"/>
              <a:ea typeface="Calibri" panose="020F0502020204030204" pitchFamily="34" charset="0"/>
              <a:cs typeface="Times New Roman" panose="02020603050405020304" pitchFamily="18" charset="0"/>
            </a:endParaRPr>
          </a:p>
          <a:p>
            <a:pPr marL="465138" marR="0" indent="-349250">
              <a:spcBef>
                <a:spcPts val="0"/>
              </a:spcBef>
              <a:spcAft>
                <a:spcPts val="0"/>
              </a:spcAft>
              <a:buAutoNum type="arabicPeriod" startAt="3"/>
              <a:tabLst>
                <a:tab pos="465138" algn="l"/>
              </a:tabLst>
            </a:pPr>
            <a:r>
              <a:rPr lang="en-ZA" sz="2400" b="1" dirty="0" smtClean="0">
                <a:latin typeface="Arial Narrow" panose="020B0606020202030204" pitchFamily="34" charset="0"/>
                <a:ea typeface="Calibri" panose="020F0502020204030204" pitchFamily="34" charset="0"/>
                <a:cs typeface="Times New Roman" panose="02020603050405020304" pitchFamily="18" charset="0"/>
              </a:rPr>
              <a:t>The </a:t>
            </a:r>
            <a:r>
              <a:rPr lang="en-ZA" sz="2400" b="1" dirty="0">
                <a:latin typeface="Arial Narrow" panose="020B0606020202030204" pitchFamily="34" charset="0"/>
                <a:ea typeface="Calibri" panose="020F0502020204030204" pitchFamily="34" charset="0"/>
                <a:cs typeface="Times New Roman" panose="02020603050405020304" pitchFamily="18" charset="0"/>
              </a:rPr>
              <a:t>establishment of the </a:t>
            </a:r>
            <a:r>
              <a:rPr lang="en-ZA" sz="2400" b="1" dirty="0" smtClean="0">
                <a:latin typeface="Arial Narrow" panose="020B0606020202030204" pitchFamily="34" charset="0"/>
                <a:ea typeface="Calibri" panose="020F0502020204030204" pitchFamily="34" charset="0"/>
                <a:cs typeface="Times New Roman" panose="02020603050405020304" pitchFamily="18" charset="0"/>
              </a:rPr>
              <a:t>Parliamentary </a:t>
            </a:r>
            <a:r>
              <a:rPr lang="en-ZA" sz="2400" b="1" dirty="0">
                <a:latin typeface="Arial Narrow" panose="020B0606020202030204" pitchFamily="34" charset="0"/>
                <a:ea typeface="Calibri" panose="020F0502020204030204" pitchFamily="34" charset="0"/>
                <a:cs typeface="Times New Roman" panose="02020603050405020304" pitchFamily="18" charset="0"/>
              </a:rPr>
              <a:t>Women’s </a:t>
            </a:r>
            <a:r>
              <a:rPr lang="en-ZA" sz="2400" b="1" dirty="0" smtClean="0">
                <a:latin typeface="Arial Narrow" panose="020B0606020202030204" pitchFamily="34" charset="0"/>
                <a:ea typeface="Calibri" panose="020F0502020204030204" pitchFamily="34" charset="0"/>
                <a:cs typeface="Times New Roman" panose="02020603050405020304" pitchFamily="18" charset="0"/>
              </a:rPr>
              <a:t>Forum (PWF) : </a:t>
            </a:r>
            <a:r>
              <a:rPr lang="en-ZA" sz="2400" dirty="0" smtClean="0">
                <a:latin typeface="Arial Narrow" panose="020B0606020202030204" pitchFamily="34" charset="0"/>
                <a:ea typeface="Calibri" panose="020F0502020204030204" pitchFamily="34" charset="0"/>
                <a:cs typeface="Times New Roman" panose="02020603050405020304" pitchFamily="18" charset="0"/>
              </a:rPr>
              <a:t>a Parliamentary Women’s Forum was established to amongst others support the institution in its pursuance of its employment equity targets and transformation agenda, including identifying and confronting the barriers to women’s advancement and empowerment. Funding in the form of a line item in the Human Resources Division’s cost centre has been set aside to support the activities of the Forum.  </a:t>
            </a:r>
          </a:p>
          <a:p>
            <a:pPr marL="573088" marR="0" indent="-457200">
              <a:spcBef>
                <a:spcPts val="0"/>
              </a:spcBef>
              <a:spcAft>
                <a:spcPts val="0"/>
              </a:spcAft>
              <a:buAutoNum type="arabicPeriod" startAt="3"/>
              <a:tabLst>
                <a:tab pos="465138" algn="l"/>
              </a:tabLst>
            </a:pPr>
            <a:endParaRPr lang="en-ZA" sz="2400" dirty="0">
              <a:latin typeface="Arial Narrow" panose="020B0606020202030204" pitchFamily="34" charset="0"/>
              <a:ea typeface="Calibri" panose="020F0502020204030204" pitchFamily="34" charset="0"/>
              <a:cs typeface="Times New Roman" panose="02020603050405020304" pitchFamily="18" charset="0"/>
            </a:endParaRPr>
          </a:p>
          <a:p>
            <a:pPr marL="115888" marR="0" algn="just">
              <a:spcBef>
                <a:spcPts val="0"/>
              </a:spcBef>
              <a:spcAft>
                <a:spcPts val="0"/>
              </a:spcAft>
              <a:tabLst>
                <a:tab pos="465138" algn="l"/>
              </a:tabLst>
            </a:pPr>
            <a:r>
              <a:rPr lang="en-ZA" sz="2400" dirty="0" smtClean="0">
                <a:latin typeface="Arial Narrow" panose="020B0606020202030204" pitchFamily="34" charset="0"/>
                <a:ea typeface="Calibri" panose="020F0502020204030204" pitchFamily="34" charset="0"/>
                <a:cs typeface="Times New Roman" panose="02020603050405020304" pitchFamily="18" charset="0"/>
              </a:rPr>
              <a:t>4. </a:t>
            </a:r>
            <a:r>
              <a:rPr lang="en-ZA" sz="2400" b="1" dirty="0" smtClean="0">
                <a:latin typeface="Arial Narrow" panose="020B0606020202030204" pitchFamily="34" charset="0"/>
                <a:ea typeface="Calibri" panose="020F0502020204030204" pitchFamily="34" charset="0"/>
                <a:cs typeface="Times New Roman" panose="02020603050405020304" pitchFamily="18" charset="0"/>
              </a:rPr>
              <a:t>Recruitment</a:t>
            </a:r>
            <a:r>
              <a:rPr lang="en-ZA" sz="2400" dirty="0" smtClean="0">
                <a:latin typeface="Arial Narrow" panose="020B0606020202030204" pitchFamily="34" charset="0"/>
                <a:ea typeface="Calibri" panose="020F0502020204030204" pitchFamily="34" charset="0"/>
                <a:cs typeface="Times New Roman" panose="02020603050405020304" pitchFamily="18" charset="0"/>
              </a:rPr>
              <a:t> efforts are focussing on appointing more females in the 	Management and Specialist bands. The recent appointment of the Chief 	Information Officer is a positive step in this direction</a:t>
            </a:r>
          </a:p>
          <a:p>
            <a:pPr marL="515938" marR="0" indent="-400050" algn="just">
              <a:spcBef>
                <a:spcPts val="0"/>
              </a:spcBef>
              <a:spcAft>
                <a:spcPts val="0"/>
              </a:spcAft>
              <a:buFont typeface="Wingdings" panose="05000000000000000000" pitchFamily="2" charset="2"/>
              <a:buChar char="Ø"/>
            </a:pPr>
            <a:endParaRPr lang="en-US" sz="24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159465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49710" y="0"/>
            <a:ext cx="7933605" cy="724618"/>
          </a:xfrm>
          <a:solidFill>
            <a:schemeClr val="accent4">
              <a:lumMod val="75000"/>
            </a:schemeClr>
          </a:solidFill>
        </p:spPr>
        <p:txBody>
          <a:bodyPr>
            <a:normAutofit fontScale="90000"/>
          </a:bodyPr>
          <a:lstStyle/>
          <a:p>
            <a:pPr>
              <a:defRPr/>
            </a:pPr>
            <a:r>
              <a:rPr lang="en-ZA" sz="3200" b="1" dirty="0" smtClean="0">
                <a:latin typeface="Arial Narrow" panose="020B0606020202030204" pitchFamily="34" charset="0"/>
              </a:rPr>
              <a:t>1.2  STRATEGIES </a:t>
            </a:r>
            <a:r>
              <a:rPr lang="en-ZA" sz="3200" b="1" dirty="0">
                <a:latin typeface="Arial Narrow" panose="020B0606020202030204" pitchFamily="34" charset="0"/>
              </a:rPr>
              <a:t>TO ADDRESS GENDER EQUITY AT </a:t>
            </a:r>
            <a:r>
              <a:rPr lang="en-ZA" sz="3200" b="1" dirty="0" smtClean="0">
                <a:latin typeface="Arial Narrow" panose="020B0606020202030204" pitchFamily="34" charset="0"/>
              </a:rPr>
              <a:t/>
            </a:r>
            <a:br>
              <a:rPr lang="en-ZA" sz="3200" b="1" dirty="0" smtClean="0">
                <a:latin typeface="Arial Narrow" panose="020B0606020202030204" pitchFamily="34" charset="0"/>
              </a:rPr>
            </a:br>
            <a:r>
              <a:rPr lang="en-ZA" sz="3200" b="1" dirty="0" smtClean="0">
                <a:latin typeface="Arial Narrow" panose="020B0606020202030204" pitchFamily="34" charset="0"/>
              </a:rPr>
              <a:t>      MANAGEMENT </a:t>
            </a:r>
            <a:r>
              <a:rPr lang="en-ZA" sz="3200" b="1" dirty="0">
                <a:latin typeface="Arial Narrow" panose="020B0606020202030204" pitchFamily="34" charset="0"/>
              </a:rPr>
              <a:t>AND SPECIALIST LEVELS</a:t>
            </a:r>
            <a:endParaRPr lang="en-ZA" b="1" dirty="0" smtClean="0">
              <a:latin typeface="Arial Narrow" panose="020B0606020202030204" pitchFamily="34" charset="0"/>
            </a:endParaRPr>
          </a:p>
        </p:txBody>
      </p:sp>
      <p:sp>
        <p:nvSpPr>
          <p:cNvPr id="4099" name="Content Placeholder 2"/>
          <p:cNvSpPr>
            <a:spLocks noGrp="1"/>
          </p:cNvSpPr>
          <p:nvPr>
            <p:ph idx="1"/>
          </p:nvPr>
        </p:nvSpPr>
        <p:spPr>
          <a:xfrm>
            <a:off x="749710" y="1284650"/>
            <a:ext cx="8667750" cy="5436827"/>
          </a:xfrm>
        </p:spPr>
        <p:txBody>
          <a:bodyPr>
            <a:normAutofit/>
          </a:bodyPr>
          <a:lstStyle/>
          <a:p>
            <a:pPr marL="742950" indent="-742950" algn="just">
              <a:buFont typeface="+mj-lt"/>
              <a:buAutoNum type="arabicPeriod"/>
              <a:defRPr/>
            </a:pPr>
            <a:endParaRPr lang="en-US" sz="3200" dirty="0">
              <a:latin typeface="Arial Narrow" panose="020B0606020202030204" pitchFamily="34" charset="0"/>
            </a:endParaRPr>
          </a:p>
          <a:p>
            <a:pPr marL="742950" indent="-742950" algn="just">
              <a:buFont typeface="+mj-lt"/>
              <a:buAutoNum type="arabicPeriod"/>
              <a:defRPr/>
            </a:pPr>
            <a:endParaRPr lang="en-ZA" sz="3200" dirty="0">
              <a:latin typeface="Arial Narrow" panose="020B0606020202030204" pitchFamily="34" charset="0"/>
            </a:endParaRPr>
          </a:p>
          <a:p>
            <a:pPr>
              <a:buFont typeface="Arial" charset="0"/>
              <a:buNone/>
              <a:defRPr/>
            </a:pPr>
            <a:endParaRPr lang="en-ZA" sz="3200" dirty="0">
              <a:latin typeface="Arial Narrow" panose="020B0606020202030204" pitchFamily="34" charset="0"/>
            </a:endParaRPr>
          </a:p>
          <a:p>
            <a:pPr>
              <a:defRPr/>
            </a:pPr>
            <a:endParaRPr lang="en-ZA" sz="4000" dirty="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4CF856D3-8E0E-40A4-9D91-522FC9D5713F}" type="slidenum">
              <a:rPr lang="en-US" smtClean="0"/>
              <a:pPr>
                <a:defRPr/>
              </a:pPr>
              <a:t>8</a:t>
            </a:fld>
            <a:endParaRPr lang="en-US" dirty="0"/>
          </a:p>
        </p:txBody>
      </p:sp>
      <p:sp>
        <p:nvSpPr>
          <p:cNvPr id="2" name="Rectangle 1"/>
          <p:cNvSpPr/>
          <p:nvPr/>
        </p:nvSpPr>
        <p:spPr>
          <a:xfrm>
            <a:off x="182880" y="953494"/>
            <a:ext cx="9509760" cy="6001643"/>
          </a:xfrm>
          <a:prstGeom prst="rect">
            <a:avLst/>
          </a:prstGeom>
        </p:spPr>
        <p:txBody>
          <a:bodyPr wrap="square">
            <a:spAutoFit/>
          </a:bodyPr>
          <a:lstStyle/>
          <a:p>
            <a:pPr marL="506413" indent="-457200" algn="just">
              <a:buAutoNum type="arabicPeriod" startAt="5"/>
            </a:pPr>
            <a:r>
              <a:rPr lang="en-ZA" sz="2400" b="1" dirty="0" smtClean="0">
                <a:latin typeface="Arial Narrow" panose="020B0606020202030204" pitchFamily="34" charset="0"/>
                <a:ea typeface="Calibri" panose="020F0502020204030204" pitchFamily="34" charset="0"/>
                <a:cs typeface="Times New Roman" panose="02020603050405020304" pitchFamily="18" charset="0"/>
              </a:rPr>
              <a:t>Advertisements</a:t>
            </a:r>
            <a:r>
              <a:rPr lang="en-ZA" sz="2400" dirty="0" smtClean="0">
                <a:latin typeface="Arial Narrow" panose="020B0606020202030204" pitchFamily="34" charset="0"/>
                <a:ea typeface="Calibri" panose="020F0502020204030204" pitchFamily="34" charset="0"/>
                <a:cs typeface="Times New Roman" panose="02020603050405020304" pitchFamily="18" charset="0"/>
              </a:rPr>
              <a:t> for vacant posts clearly stipulate that females and people with disabilities are encouraged to apply.</a:t>
            </a:r>
          </a:p>
          <a:p>
            <a:pPr marL="49213" algn="just"/>
            <a:endParaRPr lang="en-ZA" sz="2400" dirty="0" smtClean="0">
              <a:latin typeface="Arial Narrow" panose="020B0606020202030204" pitchFamily="34" charset="0"/>
              <a:ea typeface="Calibri" panose="020F0502020204030204" pitchFamily="34" charset="0"/>
              <a:cs typeface="Times New Roman" panose="02020603050405020304" pitchFamily="18" charset="0"/>
            </a:endParaRPr>
          </a:p>
          <a:p>
            <a:pPr marL="506413" indent="-457200" algn="just">
              <a:buAutoNum type="arabicPeriod" startAt="6"/>
              <a:tabLst>
                <a:tab pos="515938" algn="l"/>
              </a:tabLst>
            </a:pPr>
            <a:r>
              <a:rPr lang="en-ZA" sz="2400" b="1" dirty="0" smtClean="0">
                <a:latin typeface="Arial Narrow" panose="020B0606020202030204" pitchFamily="34" charset="0"/>
                <a:ea typeface="Calibri" panose="020F0502020204030204" pitchFamily="34" charset="0"/>
                <a:cs typeface="Times New Roman" panose="02020603050405020304" pitchFamily="18" charset="0"/>
              </a:rPr>
              <a:t>Remuneration policies </a:t>
            </a:r>
            <a:r>
              <a:rPr lang="en-ZA" sz="2400" dirty="0" smtClean="0">
                <a:latin typeface="Arial Narrow" panose="020B0606020202030204" pitchFamily="34" charset="0"/>
                <a:ea typeface="Calibri" panose="020F0502020204030204" pitchFamily="34" charset="0"/>
                <a:cs typeface="Times New Roman" panose="02020603050405020304" pitchFamily="18" charset="0"/>
              </a:rPr>
              <a:t>are fair and equal. There is no differentiation 	in the salaries between male and females on the same level. The differentiation</a:t>
            </a:r>
          </a:p>
          <a:p>
            <a:pPr marL="49213" algn="just">
              <a:tabLst>
                <a:tab pos="515938" algn="l"/>
              </a:tabLst>
            </a:pPr>
            <a:r>
              <a:rPr lang="en-ZA" sz="2400" dirty="0">
                <a:latin typeface="Arial Narrow" panose="020B0606020202030204" pitchFamily="34" charset="0"/>
                <a:ea typeface="Calibri" panose="020F0502020204030204" pitchFamily="34" charset="0"/>
                <a:cs typeface="Times New Roman" panose="02020603050405020304" pitchFamily="18" charset="0"/>
              </a:rPr>
              <a:t> </a:t>
            </a:r>
            <a:r>
              <a:rPr lang="en-ZA" sz="2400" dirty="0" smtClean="0">
                <a:latin typeface="Arial Narrow" panose="020B0606020202030204" pitchFamily="34" charset="0"/>
                <a:ea typeface="Calibri" panose="020F0502020204030204" pitchFamily="34" charset="0"/>
                <a:cs typeface="Times New Roman" panose="02020603050405020304" pitchFamily="18" charset="0"/>
              </a:rPr>
              <a:t>     </a:t>
            </a:r>
            <a:r>
              <a:rPr lang="en-ZA" sz="2400" dirty="0">
                <a:latin typeface="Arial Narrow" panose="020B0606020202030204" pitchFamily="34" charset="0"/>
                <a:ea typeface="Calibri" panose="020F0502020204030204" pitchFamily="34" charset="0"/>
                <a:cs typeface="Times New Roman" panose="02020603050405020304" pitchFamily="18" charset="0"/>
              </a:rPr>
              <a:t> </a:t>
            </a:r>
            <a:r>
              <a:rPr lang="en-ZA" sz="2400" dirty="0" smtClean="0">
                <a:latin typeface="Arial Narrow" panose="020B0606020202030204" pitchFamily="34" charset="0"/>
                <a:ea typeface="Calibri" panose="020F0502020204030204" pitchFamily="34" charset="0"/>
                <a:cs typeface="Times New Roman" panose="02020603050405020304" pitchFamily="18" charset="0"/>
              </a:rPr>
              <a:t>relates to performance, length of service in a role, actual salary prior to</a:t>
            </a:r>
          </a:p>
          <a:p>
            <a:pPr marL="49213" algn="just">
              <a:tabLst>
                <a:tab pos="515938" algn="l"/>
              </a:tabLst>
            </a:pPr>
            <a:r>
              <a:rPr lang="en-ZA" sz="2400" dirty="0">
                <a:latin typeface="Arial Narrow" panose="020B0606020202030204" pitchFamily="34" charset="0"/>
                <a:ea typeface="Calibri" panose="020F0502020204030204" pitchFamily="34" charset="0"/>
                <a:cs typeface="Times New Roman" panose="02020603050405020304" pitchFamily="18" charset="0"/>
              </a:rPr>
              <a:t> </a:t>
            </a:r>
            <a:r>
              <a:rPr lang="en-ZA" sz="2400" dirty="0" smtClean="0">
                <a:latin typeface="Arial Narrow" panose="020B0606020202030204" pitchFamily="34" charset="0"/>
                <a:ea typeface="Calibri" panose="020F0502020204030204" pitchFamily="34" charset="0"/>
                <a:cs typeface="Times New Roman" panose="02020603050405020304" pitchFamily="18" charset="0"/>
              </a:rPr>
              <a:t>      appointment or experience.</a:t>
            </a:r>
          </a:p>
          <a:p>
            <a:pPr marL="115888" marR="0" algn="just">
              <a:spcBef>
                <a:spcPts val="0"/>
              </a:spcBef>
              <a:spcAft>
                <a:spcPts val="0"/>
              </a:spcAft>
            </a:pPr>
            <a:endParaRPr lang="en-ZA" sz="2400" dirty="0" smtClean="0">
              <a:latin typeface="Arial Narrow" panose="020B0606020202030204" pitchFamily="34" charset="0"/>
              <a:ea typeface="Calibri" panose="020F0502020204030204" pitchFamily="34" charset="0"/>
              <a:cs typeface="Times New Roman" panose="02020603050405020304" pitchFamily="18" charset="0"/>
            </a:endParaRPr>
          </a:p>
          <a:p>
            <a:pPr marL="465138" marR="0" indent="-349250" algn="just">
              <a:spcBef>
                <a:spcPts val="0"/>
              </a:spcBef>
              <a:spcAft>
                <a:spcPts val="0"/>
              </a:spcAft>
            </a:pPr>
            <a:r>
              <a:rPr lang="en-ZA" sz="2400" b="1" dirty="0" smtClean="0">
                <a:latin typeface="Arial Narrow" panose="020B0606020202030204" pitchFamily="34" charset="0"/>
                <a:ea typeface="Calibri" panose="020F0502020204030204" pitchFamily="34" charset="0"/>
                <a:cs typeface="Times New Roman" panose="02020603050405020304" pitchFamily="18" charset="0"/>
              </a:rPr>
              <a:t>7</a:t>
            </a:r>
            <a:r>
              <a:rPr lang="en-ZA" sz="2400" dirty="0" smtClean="0">
                <a:latin typeface="Arial Narrow" panose="020B0606020202030204" pitchFamily="34" charset="0"/>
                <a:ea typeface="Calibri" panose="020F0502020204030204" pitchFamily="34" charset="0"/>
                <a:cs typeface="Times New Roman" panose="02020603050405020304" pitchFamily="18" charset="0"/>
              </a:rPr>
              <a:t>.  Parliament has been exploring the option of </a:t>
            </a:r>
            <a:r>
              <a:rPr lang="en-ZA" sz="2400" b="1" dirty="0" smtClean="0">
                <a:latin typeface="Arial Narrow" panose="020B0606020202030204" pitchFamily="34" charset="0"/>
                <a:ea typeface="Calibri" panose="020F0502020204030204" pitchFamily="34" charset="0"/>
                <a:cs typeface="Times New Roman" panose="02020603050405020304" pitchFamily="18" charset="0"/>
              </a:rPr>
              <a:t>flexible working arrangements</a:t>
            </a:r>
            <a:r>
              <a:rPr lang="en-ZA" sz="2400" dirty="0" smtClean="0">
                <a:latin typeface="Arial Narrow" panose="020B0606020202030204" pitchFamily="34" charset="0"/>
                <a:ea typeface="Calibri" panose="020F0502020204030204" pitchFamily="34" charset="0"/>
                <a:cs typeface="Times New Roman" panose="02020603050405020304" pitchFamily="18" charset="0"/>
              </a:rPr>
              <a:t>. This would benefit young mothers who will be able to spend more time with their young children while still being able to deliver on their work commitments. This strategy has been fast tracked by the COVID-19 pandemic which has forced the working from home scenario.  </a:t>
            </a:r>
          </a:p>
          <a:p>
            <a:pPr marL="515938" marR="0" indent="-400050" algn="just">
              <a:spcBef>
                <a:spcPts val="0"/>
              </a:spcBef>
              <a:spcAft>
                <a:spcPts val="0"/>
              </a:spcAft>
              <a:buFont typeface="Wingdings" panose="05000000000000000000" pitchFamily="2" charset="2"/>
              <a:buChar char="Ø"/>
            </a:pPr>
            <a:endParaRPr lang="en-ZA" sz="2400" dirty="0" smtClean="0">
              <a:latin typeface="Arial Narrow" panose="020B0606020202030204" pitchFamily="34" charset="0"/>
              <a:ea typeface="Calibri" panose="020F0502020204030204" pitchFamily="34" charset="0"/>
              <a:cs typeface="Times New Roman" panose="02020603050405020304" pitchFamily="18" charset="0"/>
            </a:endParaRPr>
          </a:p>
          <a:p>
            <a:pPr marL="465138" marR="0" indent="-415925">
              <a:spcBef>
                <a:spcPts val="0"/>
              </a:spcBef>
              <a:spcAft>
                <a:spcPts val="0"/>
              </a:spcAft>
            </a:pPr>
            <a:r>
              <a:rPr lang="en-ZA" sz="2400" b="1" dirty="0" smtClean="0">
                <a:latin typeface="Arial Narrow" panose="020B0606020202030204" pitchFamily="34" charset="0"/>
                <a:ea typeface="Calibri" panose="020F0502020204030204" pitchFamily="34" charset="0"/>
                <a:cs typeface="Times New Roman" panose="02020603050405020304" pitchFamily="18" charset="0"/>
              </a:rPr>
              <a:t>8</a:t>
            </a:r>
            <a:r>
              <a:rPr lang="en-ZA" sz="2400" dirty="0" smtClean="0">
                <a:latin typeface="Arial Narrow" panose="020B0606020202030204" pitchFamily="34" charset="0"/>
                <a:ea typeface="Calibri" panose="020F0502020204030204" pitchFamily="34" charset="0"/>
                <a:cs typeface="Times New Roman" panose="02020603050405020304" pitchFamily="18" charset="0"/>
              </a:rPr>
              <a:t>. 	</a:t>
            </a:r>
            <a:r>
              <a:rPr lang="en-ZA" sz="2400" b="1" dirty="0" smtClean="0">
                <a:latin typeface="Arial Narrow" panose="020B0606020202030204" pitchFamily="34" charset="0"/>
                <a:ea typeface="Calibri" panose="020F0502020204030204" pitchFamily="34" charset="0"/>
                <a:cs typeface="Times New Roman" panose="02020603050405020304" pitchFamily="18" charset="0"/>
              </a:rPr>
              <a:t>The Succession Planning Programme</a:t>
            </a:r>
            <a:r>
              <a:rPr lang="en-ZA" sz="2400" dirty="0" smtClean="0">
                <a:latin typeface="Arial Narrow" panose="020B0606020202030204" pitchFamily="34" charset="0"/>
                <a:ea typeface="Calibri" panose="020F0502020204030204" pitchFamily="34" charset="0"/>
                <a:cs typeface="Times New Roman" panose="02020603050405020304" pitchFamily="18" charset="0"/>
              </a:rPr>
              <a:t>, being implemented in this year will target women to be developed as potential successors in critical roles. </a:t>
            </a:r>
            <a:endParaRPr lang="en-US" sz="24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417878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49710" y="0"/>
            <a:ext cx="8475253" cy="724618"/>
          </a:xfrm>
          <a:solidFill>
            <a:schemeClr val="accent4">
              <a:lumMod val="75000"/>
            </a:schemeClr>
          </a:solidFill>
        </p:spPr>
        <p:txBody>
          <a:bodyPr>
            <a:normAutofit fontScale="90000"/>
          </a:bodyPr>
          <a:lstStyle/>
          <a:p>
            <a:pPr>
              <a:defRPr/>
            </a:pPr>
            <a:r>
              <a:rPr lang="en-ZA" sz="3200" b="1" dirty="0" smtClean="0">
                <a:latin typeface="Arial Narrow" panose="020B0606020202030204" pitchFamily="34" charset="0"/>
              </a:rPr>
              <a:t>1.3 EQUITY WITH REGARDS TO PEOPLE WITH </a:t>
            </a:r>
            <a:br>
              <a:rPr lang="en-ZA" sz="3200" b="1" dirty="0" smtClean="0">
                <a:latin typeface="Arial Narrow" panose="020B0606020202030204" pitchFamily="34" charset="0"/>
              </a:rPr>
            </a:br>
            <a:r>
              <a:rPr lang="en-ZA" sz="3200" b="1" dirty="0" smtClean="0">
                <a:latin typeface="Arial Narrow" panose="020B0606020202030204" pitchFamily="34" charset="0"/>
              </a:rPr>
              <a:t>     DISABILITIES</a:t>
            </a:r>
            <a:endParaRPr lang="en-ZA" b="1" dirty="0" smtClean="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4CF856D3-8E0E-40A4-9D91-522FC9D5713F}" type="slidenum">
              <a:rPr lang="en-US" smtClean="0"/>
              <a:pPr>
                <a:defRPr/>
              </a:pPr>
              <a:t>9</a:t>
            </a:fld>
            <a:endParaRPr lang="en-US" dirty="0"/>
          </a:p>
        </p:txBody>
      </p:sp>
      <p:sp>
        <p:nvSpPr>
          <p:cNvPr id="2" name="TextBox 1"/>
          <p:cNvSpPr txBox="1"/>
          <p:nvPr/>
        </p:nvSpPr>
        <p:spPr>
          <a:xfrm>
            <a:off x="407023" y="724618"/>
            <a:ext cx="9160625" cy="6186309"/>
          </a:xfrm>
          <a:prstGeom prst="rect">
            <a:avLst/>
          </a:prstGeom>
          <a:noFill/>
        </p:spPr>
        <p:txBody>
          <a:bodyPr wrap="square" rtlCol="0">
            <a:spAutoFit/>
          </a:bodyPr>
          <a:lstStyle/>
          <a:p>
            <a:pPr marL="465138" indent="-465138">
              <a:buFont typeface="Wingdings" panose="05000000000000000000" pitchFamily="2" charset="2"/>
              <a:buChar char="Ø"/>
            </a:pPr>
            <a:r>
              <a:rPr lang="en-ZA" sz="2400" dirty="0" smtClean="0">
                <a:latin typeface="Arial Narrow" panose="020B0606020202030204" pitchFamily="34" charset="0"/>
              </a:rPr>
              <a:t>There are currently 11 colleagues who are registered with disabilities in the institution.</a:t>
            </a:r>
          </a:p>
          <a:p>
            <a:pPr marL="465138" indent="-465138">
              <a:buFont typeface="Wingdings" panose="05000000000000000000" pitchFamily="2" charset="2"/>
              <a:buChar char="Ø"/>
            </a:pPr>
            <a:r>
              <a:rPr lang="en-ZA" sz="2400" dirty="0" smtClean="0">
                <a:latin typeface="Arial Narrow" panose="020B0606020202030204" pitchFamily="34" charset="0"/>
              </a:rPr>
              <a:t> They are within the National Assembly, Parliamentary Communications, Core   Business Support, Knowledge and Information Services and Institutional Support Services Divisions. </a:t>
            </a:r>
          </a:p>
          <a:p>
            <a:endParaRPr lang="en-ZA" sz="1200" dirty="0" smtClean="0">
              <a:latin typeface="Arial Narrow" panose="020B0606020202030204" pitchFamily="34" charset="0"/>
            </a:endParaRPr>
          </a:p>
          <a:p>
            <a:r>
              <a:rPr lang="en-ZA" sz="2400" b="1" dirty="0" smtClean="0">
                <a:latin typeface="Arial Narrow" panose="020B0606020202030204" pitchFamily="34" charset="0"/>
              </a:rPr>
              <a:t>Strategies to address poor representation in employees with disability </a:t>
            </a:r>
          </a:p>
          <a:p>
            <a:pPr marL="457200" indent="-457200">
              <a:buFont typeface="Wingdings" panose="05000000000000000000" pitchFamily="2" charset="2"/>
              <a:buChar char="Ø"/>
            </a:pPr>
            <a:r>
              <a:rPr lang="en-ZA" sz="2400" b="1" dirty="0" smtClean="0">
                <a:latin typeface="Arial Narrow" panose="020B0606020202030204" pitchFamily="34" charset="0"/>
              </a:rPr>
              <a:t>Targeted recruitment: J</a:t>
            </a:r>
            <a:r>
              <a:rPr lang="en-ZA" sz="2400" dirty="0" smtClean="0">
                <a:latin typeface="Arial Narrow" panose="020B0606020202030204" pitchFamily="34" charset="0"/>
              </a:rPr>
              <a:t>ob advertisements clearly state that people with disabilities are encouraged and invited to apply to vacant posts. </a:t>
            </a:r>
          </a:p>
          <a:p>
            <a:pPr marL="457200" indent="-457200">
              <a:buFont typeface="Wingdings" panose="05000000000000000000" pitchFamily="2" charset="2"/>
              <a:buChar char="Ø"/>
            </a:pPr>
            <a:r>
              <a:rPr lang="en-ZA" sz="2400" b="1" dirty="0" smtClean="0">
                <a:latin typeface="Arial Narrow" panose="020B0606020202030204" pitchFamily="34" charset="0"/>
              </a:rPr>
              <a:t>Graduate Development: </a:t>
            </a:r>
            <a:r>
              <a:rPr lang="en-ZA" sz="2400" dirty="0" smtClean="0">
                <a:latin typeface="Arial Narrow" panose="020B0606020202030204" pitchFamily="34" charset="0"/>
              </a:rPr>
              <a:t>20% of the youth who will be brought in as part of the Graduate Development Programme in the current year are people with disabilities.</a:t>
            </a:r>
            <a:endParaRPr lang="en-ZA" sz="2400" b="1" dirty="0" smtClean="0">
              <a:latin typeface="Arial Narrow" panose="020B0606020202030204" pitchFamily="34" charset="0"/>
            </a:endParaRPr>
          </a:p>
          <a:p>
            <a:pPr marL="457200" indent="-457200" algn="just">
              <a:buFont typeface="Wingdings" panose="05000000000000000000" pitchFamily="2" charset="2"/>
              <a:buChar char="Ø"/>
            </a:pPr>
            <a:r>
              <a:rPr lang="en-US" sz="2400" dirty="0" smtClean="0">
                <a:latin typeface="Arial Narrow" panose="020B0606020202030204" pitchFamily="34" charset="0"/>
                <a:ea typeface="Calibri" panose="020F0502020204030204" pitchFamily="34" charset="0"/>
              </a:rPr>
              <a:t>Parliament is in the process of entering into a Memorandum of Understanding with the </a:t>
            </a:r>
            <a:r>
              <a:rPr lang="en-US" sz="2400" dirty="0">
                <a:latin typeface="Arial Narrow" panose="020B0606020202030204" pitchFamily="34" charset="0"/>
                <a:ea typeface="Calibri" panose="020F0502020204030204" pitchFamily="34" charset="0"/>
              </a:rPr>
              <a:t>South African Disability </a:t>
            </a:r>
            <a:r>
              <a:rPr lang="en-US" sz="2400" dirty="0" smtClean="0">
                <a:latin typeface="Arial Narrow" panose="020B0606020202030204" pitchFamily="34" charset="0"/>
                <a:ea typeface="Calibri" panose="020F0502020204030204" pitchFamily="34" charset="0"/>
              </a:rPr>
              <a:t>Alliance(SADA), </a:t>
            </a:r>
            <a:r>
              <a:rPr lang="en-US" sz="2400" dirty="0">
                <a:latin typeface="Arial Narrow" panose="020B0606020202030204" pitchFamily="34" charset="0"/>
                <a:ea typeface="Calibri" panose="020F0502020204030204" pitchFamily="34" charset="0"/>
              </a:rPr>
              <a:t>a consultative forum of national disability associations, in order to access a database for future employment, </a:t>
            </a:r>
            <a:r>
              <a:rPr lang="en-US" sz="2400" dirty="0" smtClean="0">
                <a:latin typeface="Arial Narrow" panose="020B0606020202030204" pitchFamily="34" charset="0"/>
                <a:ea typeface="Calibri" panose="020F0502020204030204" pitchFamily="34" charset="0"/>
              </a:rPr>
              <a:t>awareness and </a:t>
            </a:r>
            <a:r>
              <a:rPr lang="en-US" sz="2400" dirty="0">
                <a:latin typeface="Arial Narrow" panose="020B0606020202030204" pitchFamily="34" charset="0"/>
                <a:ea typeface="Calibri" panose="020F0502020204030204" pitchFamily="34" charset="0"/>
              </a:rPr>
              <a:t>to advance the opportunities of people with disabilities and thus improve their quality of </a:t>
            </a:r>
            <a:r>
              <a:rPr lang="en-US" sz="2400" dirty="0" smtClean="0">
                <a:latin typeface="Arial Narrow" panose="020B0606020202030204" pitchFamily="34" charset="0"/>
                <a:ea typeface="Calibri" panose="020F0502020204030204" pitchFamily="34" charset="0"/>
              </a:rPr>
              <a:t>life</a:t>
            </a:r>
            <a:r>
              <a:rPr lang="en-ZA" sz="2400" dirty="0" smtClean="0">
                <a:latin typeface="Arial Narrow" panose="020B0606020202030204" pitchFamily="34" charset="0"/>
              </a:rPr>
              <a:t>. </a:t>
            </a:r>
            <a:endParaRPr lang="en-US" sz="2400" dirty="0"/>
          </a:p>
        </p:txBody>
      </p:sp>
    </p:spTree>
    <p:extLst>
      <p:ext uri="{BB962C8B-B14F-4D97-AF65-F5344CB8AC3E}">
        <p14:creationId xmlns:p14="http://schemas.microsoft.com/office/powerpoint/2010/main" val="15524200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18293</TotalTime>
  <Words>1715</Words>
  <Application>Microsoft Office PowerPoint</Application>
  <PresentationFormat>A4 Paper (210x297 mm)</PresentationFormat>
  <Paragraphs>375</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Narrow</vt:lpstr>
      <vt:lpstr>Calibri</vt:lpstr>
      <vt:lpstr>Calibri Light</vt:lpstr>
      <vt:lpstr>Times New Roman</vt:lpstr>
      <vt:lpstr>Wingdings</vt:lpstr>
      <vt:lpstr>Office Theme</vt:lpstr>
      <vt:lpstr>PowerPoint Presentation</vt:lpstr>
      <vt:lpstr>CONTENTS </vt:lpstr>
      <vt:lpstr>1.1 EMPLOYMENT EQUITY</vt:lpstr>
      <vt:lpstr>1.1 EMPLOYMENT EQUITY</vt:lpstr>
      <vt:lpstr>1.2 GENDER EQUITY </vt:lpstr>
      <vt:lpstr>1.2 STRATEGIES TO ADDRESS GENDER EQUITY AT       MANAGEMENT AND SPECIALIST LEVELS</vt:lpstr>
      <vt:lpstr>1.2  STRATEGIES TO ADDRESS GENDER EQUITY AT         MANAGEMENT AND SPECIALIST LEVELS</vt:lpstr>
      <vt:lpstr>1.2  STRATEGIES TO ADDRESS GENDER EQUITY AT        MANAGEMENT AND SPECIALIST LEVELS</vt:lpstr>
      <vt:lpstr>1.3 EQUITY WITH REGARDS TO PEOPLE WITH       DISABILITIES</vt:lpstr>
      <vt:lpstr>1.4 RETENTION OF EMPLOYEES</vt:lpstr>
      <vt:lpstr>1.4 RETENTION STRATEGIES </vt:lpstr>
      <vt:lpstr>1.5 AGE PROFILE</vt:lpstr>
      <vt:lpstr>1.5  ADDRESSING THE AGE PROFILE AND YOUTH          DEVELOPMENT</vt:lpstr>
      <vt:lpstr>2. RECRUITMENT TIMELINES FOR VACANT SENIOR MANAGEMENT POSTS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Cindy-Joy Balie</cp:lastModifiedBy>
  <cp:revision>258</cp:revision>
  <cp:lastPrinted>2019-07-17T14:49:49Z</cp:lastPrinted>
  <dcterms:created xsi:type="dcterms:W3CDTF">2019-05-28T17:07:42Z</dcterms:created>
  <dcterms:modified xsi:type="dcterms:W3CDTF">2020-10-20T12:09:49Z</dcterms:modified>
</cp:coreProperties>
</file>