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380" r:id="rId2"/>
    <p:sldId id="381" r:id="rId3"/>
    <p:sldId id="382" r:id="rId4"/>
    <p:sldId id="412" r:id="rId5"/>
    <p:sldId id="413" r:id="rId6"/>
    <p:sldId id="389" r:id="rId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1" autoAdjust="0"/>
    <p:restoredTop sz="94627"/>
  </p:normalViewPr>
  <p:slideViewPr>
    <p:cSldViewPr snapToGrid="0" snapToObjects="1">
      <p:cViewPr varScale="1">
        <p:scale>
          <a:sx n="73" d="100"/>
          <a:sy n="73" d="100"/>
        </p:scale>
        <p:origin x="-114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5" y="2"/>
            <a:ext cx="2945659" cy="498056"/>
          </a:xfrm>
          <a:prstGeom prst="rect">
            <a:avLst/>
          </a:prstGeom>
        </p:spPr>
        <p:txBody>
          <a:bodyPr vert="horz" lIns="91440" tIns="45720" rIns="91440" bIns="45720" rtlCol="0"/>
          <a:lstStyle>
            <a:lvl1pPr algn="r">
              <a:defRPr sz="1200"/>
            </a:lvl1pPr>
          </a:lstStyle>
          <a:p>
            <a:fld id="{DA3B1881-A150-4B86-AA31-EB17D29CAA1D}" type="datetimeFigureOut">
              <a:rPr lang="en-ZA" smtClean="0"/>
              <a:pPr/>
              <a:t>2020/10/21</a:t>
            </a:fld>
            <a:endParaRPr lang="en-ZA"/>
          </a:p>
        </p:txBody>
      </p:sp>
      <p:sp>
        <p:nvSpPr>
          <p:cNvPr id="4" name="Footer Placeholder 3"/>
          <p:cNvSpPr>
            <a:spLocks noGrp="1"/>
          </p:cNvSpPr>
          <p:nvPr>
            <p:ph type="ftr" sz="quarter" idx="2"/>
          </p:nvPr>
        </p:nvSpPr>
        <p:spPr>
          <a:xfrm>
            <a:off x="2" y="9428585"/>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5" y="9428585"/>
            <a:ext cx="2945659" cy="498055"/>
          </a:xfrm>
          <a:prstGeom prst="rect">
            <a:avLst/>
          </a:prstGeom>
        </p:spPr>
        <p:txBody>
          <a:bodyPr vert="horz" lIns="91440" tIns="45720" rIns="91440" bIns="45720" rtlCol="0" anchor="b"/>
          <a:lstStyle>
            <a:lvl1pPr algn="r">
              <a:defRPr sz="1200"/>
            </a:lvl1pPr>
          </a:lstStyle>
          <a:p>
            <a:fld id="{DD80E2F3-4067-4EEF-BB9E-C162634684DB}" type="slidenum">
              <a:rPr lang="en-ZA" smtClean="0"/>
              <a:pPr/>
              <a:t>‹#›</a:t>
            </a:fld>
            <a:endParaRPr lang="en-ZA"/>
          </a:p>
        </p:txBody>
      </p:sp>
    </p:spTree>
    <p:extLst>
      <p:ext uri="{BB962C8B-B14F-4D97-AF65-F5344CB8AC3E}">
        <p14:creationId xmlns:p14="http://schemas.microsoft.com/office/powerpoint/2010/main" xmlns="" val="3428153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5" y="2"/>
            <a:ext cx="2945659" cy="498056"/>
          </a:xfrm>
          <a:prstGeom prst="rect">
            <a:avLst/>
          </a:prstGeom>
        </p:spPr>
        <p:txBody>
          <a:bodyPr vert="horz" lIns="91440" tIns="45720" rIns="91440" bIns="45720" rtlCol="0"/>
          <a:lstStyle>
            <a:lvl1pPr algn="r">
              <a:defRPr sz="1200"/>
            </a:lvl1pPr>
          </a:lstStyle>
          <a:p>
            <a:fld id="{EF5E1455-95D7-4470-BC09-8B79E48D8CFD}" type="datetimeFigureOut">
              <a:rPr lang="en-ZA" smtClean="0"/>
              <a:pPr/>
              <a:t>2020/10/21</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2" y="9428585"/>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5" y="9428585"/>
            <a:ext cx="2945659" cy="498055"/>
          </a:xfrm>
          <a:prstGeom prst="rect">
            <a:avLst/>
          </a:prstGeom>
        </p:spPr>
        <p:txBody>
          <a:bodyPr vert="horz" lIns="91440" tIns="45720" rIns="91440" bIns="45720" rtlCol="0" anchor="b"/>
          <a:lstStyle>
            <a:lvl1pPr algn="r">
              <a:defRPr sz="1200"/>
            </a:lvl1pPr>
          </a:lstStyle>
          <a:p>
            <a:fld id="{1FF44755-65EC-4E54-8DCE-544F8AD7ABE9}" type="slidenum">
              <a:rPr lang="en-ZA" smtClean="0"/>
              <a:pPr/>
              <a:t>‹#›</a:t>
            </a:fld>
            <a:endParaRPr lang="en-ZA"/>
          </a:p>
        </p:txBody>
      </p:sp>
    </p:spTree>
    <p:extLst>
      <p:ext uri="{BB962C8B-B14F-4D97-AF65-F5344CB8AC3E}">
        <p14:creationId xmlns:p14="http://schemas.microsoft.com/office/powerpoint/2010/main" xmlns="" val="2016940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1FF44755-65EC-4E54-8DCE-544F8AD7ABE9}" type="slidenum">
              <a:rPr lang="en-ZA" smtClean="0"/>
              <a:pPr/>
              <a:t>1</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685800" y="37303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E7DE49-225F-F246-8255-8832F2F6FFE6}"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31318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3803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7135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59749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38994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E7DE49-225F-F246-8255-8832F2F6FFE6}"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8335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E7DE49-225F-F246-8255-8832F2F6FFE6}"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2765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E7DE49-225F-F246-8255-8832F2F6FFE6}"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2211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E7DE49-225F-F246-8255-8832F2F6FFE6}"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90065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7DE49-225F-F246-8255-8832F2F6FFE6}"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36971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29852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29797"/>
            <a:ext cx="5486400" cy="62341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64569"/>
            <a:ext cx="54864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084629"/>
            <a:ext cx="54864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1597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380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06337" y="6149832"/>
            <a:ext cx="216939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A2E7DE49-225F-F246-8255-8832F2F6FFE6}" type="datetimeFigureOut">
              <a:rPr lang="en-US" smtClean="0"/>
              <a:pPr/>
              <a:t>10/21/2020</a:t>
            </a:fld>
            <a:endParaRPr lang="en-US"/>
          </a:p>
        </p:txBody>
      </p:sp>
      <p:sp>
        <p:nvSpPr>
          <p:cNvPr id="5" name="Footer Placeholder 4"/>
          <p:cNvSpPr>
            <a:spLocks noGrp="1"/>
          </p:cNvSpPr>
          <p:nvPr>
            <p:ph type="ftr" sz="quarter" idx="3"/>
          </p:nvPr>
        </p:nvSpPr>
        <p:spPr>
          <a:xfrm>
            <a:off x="2206337" y="6448136"/>
            <a:ext cx="216939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419600" y="6265573"/>
            <a:ext cx="1578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pPr/>
              <a:t>‹#›</a:t>
            </a:fld>
            <a:endParaRPr lang="en-US"/>
          </a:p>
        </p:txBody>
      </p:sp>
    </p:spTree>
    <p:extLst>
      <p:ext uri="{BB962C8B-B14F-4D97-AF65-F5344CB8AC3E}">
        <p14:creationId xmlns:p14="http://schemas.microsoft.com/office/powerpoint/2010/main" xmlns="" val="239071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855663" y="1304925"/>
            <a:ext cx="7772400" cy="4090988"/>
          </a:xfrm>
        </p:spPr>
        <p:txBody>
          <a:bodyPr/>
          <a:lstStyle/>
          <a:p>
            <a:pPr eaLnBrk="1" hangingPunct="1"/>
            <a:r>
              <a:rPr lang="en-US" altLang="en-US" sz="2400" b="1" dirty="0" smtClean="0">
                <a:solidFill>
                  <a:srgbClr val="00B050"/>
                </a:solidFill>
              </a:rPr>
              <a:t/>
            </a:r>
            <a:br>
              <a:rPr lang="en-US" altLang="en-US" sz="2400" b="1" dirty="0" smtClean="0">
                <a:solidFill>
                  <a:srgbClr val="00B050"/>
                </a:solidFill>
              </a:rPr>
            </a:br>
            <a:r>
              <a:rPr lang="en-US" altLang="en-US" sz="2800" b="1" dirty="0" smtClean="0">
                <a:solidFill>
                  <a:srgbClr val="00B050"/>
                </a:solidFill>
              </a:rPr>
              <a:t>PRESENTATION ON THE MILITARY VETERANS ACT; 2011 (Act No. 18 of 2011)</a:t>
            </a:r>
            <a:r>
              <a:rPr lang="en-ZA" altLang="en-US" sz="3200" b="1" dirty="0" smtClean="0">
                <a:solidFill>
                  <a:srgbClr val="00B050"/>
                </a:solidFill>
              </a:rPr>
              <a:t/>
            </a:r>
            <a:br>
              <a:rPr lang="en-ZA" altLang="en-US" sz="3200" b="1" dirty="0" smtClean="0">
                <a:solidFill>
                  <a:srgbClr val="00B050"/>
                </a:solidFill>
              </a:rPr>
            </a:br>
            <a:r>
              <a:rPr lang="en-ZA" altLang="en-US" sz="3200" b="1" dirty="0" smtClean="0">
                <a:solidFill>
                  <a:srgbClr val="00B050"/>
                </a:solidFill>
              </a:rPr>
              <a:t/>
            </a:r>
            <a:br>
              <a:rPr lang="en-ZA" altLang="en-US" sz="3200" b="1" dirty="0" smtClean="0">
                <a:solidFill>
                  <a:srgbClr val="00B050"/>
                </a:solidFill>
              </a:rPr>
            </a:br>
            <a:r>
              <a:rPr lang="en-ZA" altLang="en-US" sz="3200" b="1" dirty="0" smtClean="0">
                <a:solidFill>
                  <a:srgbClr val="00B050"/>
                </a:solidFill>
              </a:rPr>
              <a:t/>
            </a:r>
            <a:br>
              <a:rPr lang="en-ZA" altLang="en-US" sz="3200" b="1" dirty="0" smtClean="0">
                <a:solidFill>
                  <a:srgbClr val="00B050"/>
                </a:solidFill>
              </a:rPr>
            </a:br>
            <a:r>
              <a:rPr lang="en-ZA" altLang="en-US" sz="3200" b="1" dirty="0" smtClean="0">
                <a:solidFill>
                  <a:srgbClr val="00B050"/>
                </a:solidFill>
              </a:rPr>
              <a:t/>
            </a:r>
            <a:br>
              <a:rPr lang="en-ZA" altLang="en-US" sz="3200" b="1" dirty="0" smtClean="0">
                <a:solidFill>
                  <a:srgbClr val="00B050"/>
                </a:solidFill>
              </a:rPr>
            </a:br>
            <a:r>
              <a:rPr lang="en-ZA" altLang="en-US" sz="3200" b="1" dirty="0" smtClean="0">
                <a:solidFill>
                  <a:srgbClr val="00B050"/>
                </a:solidFill>
              </a:rPr>
              <a:t>Department of Military Veterans</a:t>
            </a:r>
            <a:br>
              <a:rPr lang="en-ZA" altLang="en-US" sz="3200" b="1" dirty="0" smtClean="0">
                <a:solidFill>
                  <a:srgbClr val="00B050"/>
                </a:solidFill>
              </a:rPr>
            </a:br>
            <a:endParaRPr lang="en-ZA" altLang="en-US" sz="2400" b="1" dirty="0" smtClean="0">
              <a:solidFill>
                <a:srgbClr val="00B050"/>
              </a:solidFill>
            </a:endParaRPr>
          </a:p>
        </p:txBody>
      </p:sp>
      <p:grpSp>
        <p:nvGrpSpPr>
          <p:cNvPr id="14339" name="Group 10"/>
          <p:cNvGrpSpPr>
            <a:grpSpLocks/>
          </p:cNvGrpSpPr>
          <p:nvPr/>
        </p:nvGrpSpPr>
        <p:grpSpPr bwMode="auto">
          <a:xfrm>
            <a:off x="0" y="-92527"/>
            <a:ext cx="9144000" cy="1294751"/>
            <a:chOff x="-2896" y="6026150"/>
            <a:chExt cx="9146895" cy="1740985"/>
          </a:xfrm>
        </p:grpSpPr>
        <p:sp>
          <p:nvSpPr>
            <p:cNvPr id="10" name="Rectangle 9"/>
            <p:cNvSpPr/>
            <p:nvPr/>
          </p:nvSpPr>
          <p:spPr>
            <a:xfrm>
              <a:off x="-2896" y="6026150"/>
              <a:ext cx="9146895" cy="8325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4345" name="Picture 6" descr="head.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63284" y="6027583"/>
              <a:ext cx="3120828" cy="17395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4341"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1DE63C6-BA84-4D29-87DF-DF70B8B95E76}" type="slidenum">
              <a:rPr lang="en-US" altLang="en-US" sz="1400" b="1" smtClean="0">
                <a:latin typeface="Times New Roman" panose="02020603050405020304" pitchFamily="18" charset="0"/>
              </a:rPr>
              <a:pPr>
                <a:spcBef>
                  <a:spcPct val="0"/>
                </a:spcBef>
                <a:buFontTx/>
                <a:buNone/>
              </a:pPr>
              <a:t>1</a:t>
            </a:fld>
            <a:endParaRPr lang="en-US" altLang="en-US" sz="1400" b="1" smtClean="0">
              <a:latin typeface="Times New Roman" panose="02020603050405020304" pitchFamily="18" charset="0"/>
            </a:endParaRPr>
          </a:p>
        </p:txBody>
      </p:sp>
      <p:sp>
        <p:nvSpPr>
          <p:cNvPr id="8" name="Footer Placeholder 7"/>
          <p:cNvSpPr>
            <a:spLocks noGrp="1"/>
          </p:cNvSpPr>
          <p:nvPr>
            <p:ph type="ftr" sz="quarter" idx="11"/>
          </p:nvPr>
        </p:nvSpPr>
        <p:spPr/>
        <p:txBody>
          <a:bodyPr/>
          <a:lstStyle/>
          <a:p>
            <a:pPr>
              <a:defRPr/>
            </a:pPr>
            <a:r>
              <a:rPr lang="en-US" dirty="0">
                <a:solidFill>
                  <a:schemeClr val="tx1">
                    <a:tint val="75000"/>
                  </a:schemeClr>
                </a:solidFill>
              </a:rPr>
              <a:t>Together We Move South Africa Forward</a:t>
            </a:r>
          </a:p>
        </p:txBody>
      </p:sp>
      <p:pic>
        <p:nvPicPr>
          <p:cNvPr id="14343" name="Picture 11"/>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6667078" y="-71435"/>
            <a:ext cx="2457450" cy="809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96175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55663" y="0"/>
            <a:ext cx="7831137" cy="620713"/>
          </a:xfrm>
        </p:spPr>
        <p:txBody>
          <a:bodyPr/>
          <a:lstStyle/>
          <a:p>
            <a:r>
              <a:rPr lang="en-US" altLang="en-US" sz="3200" b="1" smtClean="0">
                <a:solidFill>
                  <a:srgbClr val="008000"/>
                </a:solidFill>
                <a:latin typeface="Arial" panose="020B0604020202020204" pitchFamily="34" charset="0"/>
                <a:cs typeface="Arial" panose="020B0604020202020204" pitchFamily="34" charset="0"/>
              </a:rPr>
              <a:t>Presentation outline</a:t>
            </a:r>
          </a:p>
        </p:txBody>
      </p:sp>
      <p:sp>
        <p:nvSpPr>
          <p:cNvPr id="15363" name="Content Placeholder 2"/>
          <p:cNvSpPr>
            <a:spLocks noGrp="1"/>
          </p:cNvSpPr>
          <p:nvPr>
            <p:ph idx="1"/>
          </p:nvPr>
        </p:nvSpPr>
        <p:spPr>
          <a:xfrm>
            <a:off x="257175" y="620713"/>
            <a:ext cx="8491538" cy="5503862"/>
          </a:xfrm>
        </p:spPr>
        <p:txBody>
          <a:bodyPr/>
          <a:lstStyle/>
          <a:p>
            <a:pPr marL="542925" lvl="1" indent="-452438" algn="just" defTabSz="914400" eaLnBrk="1" hangingPunct="1">
              <a:spcBef>
                <a:spcPct val="0"/>
              </a:spcBef>
              <a:buClr>
                <a:srgbClr val="800000"/>
              </a:buClr>
              <a:buFont typeface="Wingdings" pitchFamily="2" charset="2"/>
              <a:buChar char="v"/>
              <a:defRPr/>
            </a:pPr>
            <a:endParaRPr lang="en-US" sz="2000" dirty="0" smtClean="0">
              <a:solidFill>
                <a:srgbClr val="000000"/>
              </a:solidFill>
            </a:endParaRPr>
          </a:p>
          <a:p>
            <a:pPr marL="542925" lvl="1" indent="-452438" algn="just" defTabSz="914400" eaLnBrk="1" hangingPunct="1">
              <a:spcBef>
                <a:spcPct val="0"/>
              </a:spcBef>
              <a:buClr>
                <a:srgbClr val="800000"/>
              </a:buClr>
              <a:buFont typeface="Wingdings" pitchFamily="2" charset="2"/>
              <a:buChar char="v"/>
              <a:defRPr/>
            </a:pPr>
            <a:endParaRPr lang="en-US" sz="2000" dirty="0">
              <a:solidFill>
                <a:srgbClr val="000000"/>
              </a:solidFill>
            </a:endParaRPr>
          </a:p>
          <a:p>
            <a:pPr marL="542925" lvl="1" indent="-452438" algn="just" defTabSz="914400" eaLnBrk="1" hangingPunct="1">
              <a:spcBef>
                <a:spcPct val="0"/>
              </a:spcBef>
              <a:buClr>
                <a:srgbClr val="800000"/>
              </a:buClr>
              <a:buFont typeface="Wingdings" pitchFamily="2" charset="2"/>
              <a:buChar char="v"/>
              <a:defRPr/>
            </a:pPr>
            <a:endParaRPr lang="en-US" sz="2000" dirty="0" smtClean="0">
              <a:solidFill>
                <a:srgbClr val="000000"/>
              </a:solidFill>
            </a:endParaRPr>
          </a:p>
          <a:p>
            <a:pPr marL="542925" lvl="1" indent="-452438" algn="just" defTabSz="914400" eaLnBrk="1" hangingPunct="1">
              <a:spcBef>
                <a:spcPct val="0"/>
              </a:spcBef>
              <a:buClr>
                <a:srgbClr val="800000"/>
              </a:buClr>
              <a:buFont typeface="Wingdings" pitchFamily="2" charset="2"/>
              <a:buChar char="v"/>
              <a:defRPr/>
            </a:pPr>
            <a:r>
              <a:rPr lang="en-US" sz="2000" dirty="0" smtClean="0">
                <a:solidFill>
                  <a:srgbClr val="000000"/>
                </a:solidFill>
              </a:rPr>
              <a:t>THE </a:t>
            </a:r>
            <a:r>
              <a:rPr lang="en-US" sz="2000" dirty="0">
                <a:solidFill>
                  <a:srgbClr val="000000"/>
                </a:solidFill>
              </a:rPr>
              <a:t>PRESENTATION </a:t>
            </a:r>
            <a:r>
              <a:rPr lang="en-US" sz="2000" dirty="0" smtClean="0">
                <a:solidFill>
                  <a:srgbClr val="000000"/>
                </a:solidFill>
              </a:rPr>
              <a:t>WILL BE OUTLINED AS FOLLOWS:</a:t>
            </a:r>
          </a:p>
          <a:p>
            <a:pPr marL="542925" lvl="1" indent="-452438" algn="just" defTabSz="914400" eaLnBrk="1" hangingPunct="1">
              <a:spcBef>
                <a:spcPct val="0"/>
              </a:spcBef>
              <a:buClr>
                <a:srgbClr val="800000"/>
              </a:buClr>
              <a:buFont typeface="Wingdings" pitchFamily="2" charset="2"/>
              <a:buChar char="v"/>
              <a:defRPr/>
            </a:pPr>
            <a:endParaRPr lang="en-US" sz="2000" dirty="0">
              <a:solidFill>
                <a:srgbClr val="000000"/>
              </a:solidFill>
            </a:endParaRPr>
          </a:p>
          <a:p>
            <a:pPr marL="542925" lvl="1" indent="-452438" algn="just" defTabSz="914400" eaLnBrk="1" hangingPunct="1">
              <a:spcBef>
                <a:spcPct val="0"/>
              </a:spcBef>
              <a:buClr>
                <a:srgbClr val="800000"/>
              </a:buClr>
              <a:buFont typeface="Wingdings" pitchFamily="2" charset="2"/>
              <a:buChar char="v"/>
              <a:defRPr/>
            </a:pPr>
            <a:endParaRPr lang="en-US" sz="1200" dirty="0" smtClean="0">
              <a:solidFill>
                <a:srgbClr val="000000"/>
              </a:solidFill>
            </a:endParaRPr>
          </a:p>
          <a:p>
            <a:pPr marL="1257300" lvl="1" indent="-542925" algn="just" defTabSz="914400" eaLnBrk="1" hangingPunct="1">
              <a:spcBef>
                <a:spcPct val="0"/>
              </a:spcBef>
              <a:buClr>
                <a:srgbClr val="800000"/>
              </a:buClr>
              <a:buFont typeface="Arial" panose="020B0604020202020204" pitchFamily="34" charset="0"/>
              <a:buChar char="•"/>
              <a:defRPr/>
            </a:pPr>
            <a:r>
              <a:rPr lang="en-US" sz="1800" dirty="0" smtClean="0">
                <a:solidFill>
                  <a:srgbClr val="000000"/>
                </a:solidFill>
              </a:rPr>
              <a:t>The </a:t>
            </a:r>
            <a:r>
              <a:rPr lang="en-US" sz="1800" dirty="0">
                <a:solidFill>
                  <a:srgbClr val="000000"/>
                </a:solidFill>
              </a:rPr>
              <a:t>purpose of the </a:t>
            </a:r>
            <a:r>
              <a:rPr lang="en-US" sz="1800" dirty="0" smtClean="0">
                <a:solidFill>
                  <a:srgbClr val="000000"/>
                </a:solidFill>
              </a:rPr>
              <a:t>presentation</a:t>
            </a:r>
          </a:p>
          <a:p>
            <a:pPr marL="1257300" lvl="1" indent="-542925" algn="just" defTabSz="914400" eaLnBrk="1" hangingPunct="1">
              <a:spcBef>
                <a:spcPct val="0"/>
              </a:spcBef>
              <a:buClr>
                <a:srgbClr val="800000"/>
              </a:buClr>
              <a:buFont typeface="Arial" panose="020B0604020202020204" pitchFamily="34" charset="0"/>
              <a:buChar char="•"/>
              <a:defRPr/>
            </a:pPr>
            <a:r>
              <a:rPr lang="en-US" sz="1800" dirty="0" smtClean="0">
                <a:solidFill>
                  <a:srgbClr val="000000"/>
                </a:solidFill>
              </a:rPr>
              <a:t>Background </a:t>
            </a:r>
            <a:r>
              <a:rPr lang="en-US" sz="1800" dirty="0">
                <a:solidFill>
                  <a:srgbClr val="000000"/>
                </a:solidFill>
              </a:rPr>
              <a:t>for the Draft </a:t>
            </a:r>
            <a:r>
              <a:rPr lang="en-US" sz="1800" dirty="0" smtClean="0">
                <a:solidFill>
                  <a:srgbClr val="000000"/>
                </a:solidFill>
              </a:rPr>
              <a:t>Regulation</a:t>
            </a:r>
          </a:p>
          <a:p>
            <a:pPr marL="1257300" lvl="1" indent="-542925" algn="just" defTabSz="914400">
              <a:spcBef>
                <a:spcPct val="0"/>
              </a:spcBef>
              <a:buClr>
                <a:srgbClr val="800000"/>
              </a:buClr>
              <a:buFont typeface="Arial" panose="020B0604020202020204" pitchFamily="34" charset="0"/>
              <a:buChar char="•"/>
              <a:defRPr/>
            </a:pPr>
            <a:r>
              <a:rPr lang="en-US" sz="1800" dirty="0">
                <a:solidFill>
                  <a:srgbClr val="000000"/>
                </a:solidFill>
              </a:rPr>
              <a:t>Controversial issues with the </a:t>
            </a:r>
            <a:r>
              <a:rPr lang="en-US" sz="1800" dirty="0" smtClean="0">
                <a:solidFill>
                  <a:srgbClr val="000000"/>
                </a:solidFill>
              </a:rPr>
              <a:t>Bill</a:t>
            </a:r>
          </a:p>
          <a:p>
            <a:pPr marL="1257300" lvl="1" indent="-542925" algn="just" defTabSz="914400">
              <a:spcBef>
                <a:spcPct val="0"/>
              </a:spcBef>
              <a:buClr>
                <a:srgbClr val="800000"/>
              </a:buClr>
              <a:buFont typeface="Arial" panose="020B0604020202020204" pitchFamily="34" charset="0"/>
              <a:buChar char="•"/>
              <a:defRPr/>
            </a:pPr>
            <a:r>
              <a:rPr lang="en-US" sz="1800" dirty="0" smtClean="0">
                <a:solidFill>
                  <a:srgbClr val="000000"/>
                </a:solidFill>
              </a:rPr>
              <a:t>Proposed process </a:t>
            </a:r>
          </a:p>
          <a:p>
            <a:pPr marL="1257300" lvl="1" indent="-542925" algn="just" defTabSz="914400" eaLnBrk="1" hangingPunct="1">
              <a:spcBef>
                <a:spcPct val="0"/>
              </a:spcBef>
              <a:buClr>
                <a:srgbClr val="800000"/>
              </a:buClr>
              <a:buFont typeface="Arial" panose="020B0604020202020204" pitchFamily="34" charset="0"/>
              <a:buChar char="•"/>
              <a:defRPr/>
            </a:pPr>
            <a:r>
              <a:rPr lang="en-US" sz="1800" dirty="0" smtClean="0">
                <a:solidFill>
                  <a:srgbClr val="000000"/>
                </a:solidFill>
              </a:rPr>
              <a:t>Conclusion</a:t>
            </a:r>
          </a:p>
          <a:p>
            <a:pPr lvl="1" defTabSz="914400" eaLnBrk="1" hangingPunct="1">
              <a:spcBef>
                <a:spcPct val="0"/>
              </a:spcBef>
              <a:buClr>
                <a:srgbClr val="800000"/>
              </a:buClr>
              <a:buFont typeface="Arial" panose="020B0604020202020204" pitchFamily="34" charset="0"/>
              <a:buChar char="•"/>
              <a:defRPr/>
            </a:pPr>
            <a:endParaRPr lang="en-US" sz="2000" dirty="0" smtClean="0">
              <a:solidFill>
                <a:srgbClr val="000000"/>
              </a:solidFill>
            </a:endParaRPr>
          </a:p>
        </p:txBody>
      </p:sp>
      <p:sp>
        <p:nvSpPr>
          <p:cNvPr id="15364"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AA52815-70E8-4CC0-BEF6-5911B83BF7A6}" type="slidenum">
              <a:rPr lang="en-US" altLang="en-US" sz="1400" b="1" smtClean="0">
                <a:latin typeface="Times New Roman" panose="02020603050405020304" pitchFamily="18" charset="0"/>
              </a:rPr>
              <a:pPr>
                <a:spcBef>
                  <a:spcPct val="0"/>
                </a:spcBef>
                <a:buFontTx/>
                <a:buNone/>
              </a:pPr>
              <a:t>2</a:t>
            </a:fld>
            <a:endParaRPr lang="en-US" altLang="en-US" sz="1400" b="1" smtClean="0">
              <a:latin typeface="Times New Roman" panose="02020603050405020304" pitchFamily="18" charset="0"/>
            </a:endParaRPr>
          </a:p>
        </p:txBody>
      </p:sp>
      <p:sp>
        <p:nvSpPr>
          <p:cNvPr id="15365" name="Footer Placeholder 5"/>
          <p:cNvSpPr>
            <a:spLocks noGrp="1"/>
          </p:cNvSpPr>
          <p:nvPr>
            <p:ph type="ftr" sz="quarter" idx="11"/>
          </p:nvPr>
        </p:nvSpPr>
        <p:spPr bwMode="auto">
          <a:xfrm>
            <a:off x="855663" y="5962650"/>
            <a:ext cx="7532687" cy="758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smtClean="0">
                <a:solidFill>
                  <a:srgbClr val="898989"/>
                </a:solidFill>
                <a:latin typeface="Times New Roman" panose="02020603050405020304" pitchFamily="18" charset="0"/>
              </a:rPr>
              <a:t>Together We Move South Africa Forward</a:t>
            </a:r>
          </a:p>
        </p:txBody>
      </p:sp>
    </p:spTree>
    <p:extLst>
      <p:ext uri="{BB962C8B-B14F-4D97-AF65-F5344CB8AC3E}">
        <p14:creationId xmlns:p14="http://schemas.microsoft.com/office/powerpoint/2010/main" xmlns="" val="3913941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55663" y="180975"/>
            <a:ext cx="7831137" cy="727075"/>
          </a:xfrm>
        </p:spPr>
        <p:txBody>
          <a:bodyPr/>
          <a:lstStyle/>
          <a:p>
            <a:r>
              <a:rPr lang="en-US" altLang="en-US" sz="3200" b="1" smtClean="0">
                <a:solidFill>
                  <a:srgbClr val="008000"/>
                </a:solidFill>
                <a:latin typeface="Arial" panose="020B0604020202020204" pitchFamily="34" charset="0"/>
                <a:cs typeface="Arial" panose="020B0604020202020204" pitchFamily="34" charset="0"/>
              </a:rPr>
              <a:t>The purpose of the presentation</a:t>
            </a:r>
          </a:p>
        </p:txBody>
      </p:sp>
      <p:sp>
        <p:nvSpPr>
          <p:cNvPr id="15363" name="Content Placeholder 2"/>
          <p:cNvSpPr>
            <a:spLocks noGrp="1"/>
          </p:cNvSpPr>
          <p:nvPr>
            <p:ph idx="1"/>
          </p:nvPr>
        </p:nvSpPr>
        <p:spPr>
          <a:xfrm>
            <a:off x="257175" y="1306285"/>
            <a:ext cx="8491538" cy="4818289"/>
          </a:xfrm>
        </p:spPr>
        <p:txBody>
          <a:bodyPr/>
          <a:lstStyle/>
          <a:p>
            <a:pPr marL="457200" lvl="1" indent="0" defTabSz="914400" eaLnBrk="1" hangingPunct="1">
              <a:spcBef>
                <a:spcPct val="0"/>
              </a:spcBef>
              <a:buClr>
                <a:srgbClr val="800000"/>
              </a:buClr>
              <a:buFont typeface="Arial" panose="020B0604020202020204" pitchFamily="34" charset="0"/>
              <a:buNone/>
              <a:defRPr/>
            </a:pPr>
            <a:endParaRPr lang="en-US" sz="1800" dirty="0" smtClean="0">
              <a:solidFill>
                <a:srgbClr val="000000"/>
              </a:solidFill>
            </a:endParaRPr>
          </a:p>
          <a:p>
            <a:pPr marL="361950" lvl="1" indent="-361950" algn="just" defTabSz="914400" eaLnBrk="1" hangingPunct="1">
              <a:spcBef>
                <a:spcPct val="0"/>
              </a:spcBef>
              <a:buClr>
                <a:srgbClr val="800000"/>
              </a:buClr>
              <a:buFont typeface="Wingdings" pitchFamily="2" charset="2"/>
              <a:buChar char="v"/>
              <a:defRPr/>
            </a:pPr>
            <a:r>
              <a:rPr lang="en-US" sz="2000" dirty="0">
                <a:solidFill>
                  <a:srgbClr val="000000"/>
                </a:solidFill>
              </a:rPr>
              <a:t>T</a:t>
            </a:r>
            <a:r>
              <a:rPr lang="en-US" sz="2000" dirty="0" smtClean="0">
                <a:solidFill>
                  <a:srgbClr val="000000"/>
                </a:solidFill>
              </a:rPr>
              <a:t>he purpose of the presentation, in general, is to provide </a:t>
            </a:r>
            <a:r>
              <a:rPr lang="en-ZA" sz="2000" dirty="0" smtClean="0"/>
              <a:t>the status quo to the process of amending the Military Veterans Act</a:t>
            </a:r>
            <a:r>
              <a:rPr lang="en-US" sz="2000" dirty="0" smtClean="0">
                <a:solidFill>
                  <a:srgbClr val="000000"/>
                </a:solidFill>
              </a:rPr>
              <a:t>:</a:t>
            </a:r>
          </a:p>
          <a:p>
            <a:pPr marL="457200" lvl="1" indent="0" algn="just" defTabSz="914400" eaLnBrk="1" hangingPunct="1">
              <a:spcBef>
                <a:spcPct val="0"/>
              </a:spcBef>
              <a:buClr>
                <a:srgbClr val="800000"/>
              </a:buClr>
              <a:buFont typeface="Arial" panose="020B0604020202020204" pitchFamily="34" charset="0"/>
              <a:buNone/>
              <a:defRPr/>
            </a:pPr>
            <a:endParaRPr lang="en-US" sz="1200" dirty="0" smtClean="0">
              <a:solidFill>
                <a:srgbClr val="000000"/>
              </a:solidFill>
            </a:endParaRPr>
          </a:p>
          <a:p>
            <a:pPr marL="457200" lvl="1" indent="0" algn="just" defTabSz="914400" eaLnBrk="1" hangingPunct="1">
              <a:spcBef>
                <a:spcPct val="0"/>
              </a:spcBef>
              <a:buClr>
                <a:srgbClr val="800000"/>
              </a:buClr>
              <a:buFont typeface="Arial" panose="020B0604020202020204" pitchFamily="34" charset="0"/>
              <a:buNone/>
              <a:defRPr/>
            </a:pPr>
            <a:endParaRPr lang="en-US" sz="1200" dirty="0" smtClean="0">
              <a:solidFill>
                <a:srgbClr val="000000"/>
              </a:solidFill>
            </a:endParaRPr>
          </a:p>
          <a:p>
            <a:pPr marL="712788" lvl="1" indent="-350838" algn="just" defTabSz="914400">
              <a:spcBef>
                <a:spcPct val="0"/>
              </a:spcBef>
              <a:buClr>
                <a:srgbClr val="800000"/>
              </a:buClr>
              <a:buFont typeface="Wingdings" panose="05000000000000000000" pitchFamily="2" charset="2"/>
              <a:buChar char="Ø"/>
              <a:defRPr/>
            </a:pPr>
            <a:r>
              <a:rPr lang="en-ZA" sz="1800" dirty="0" smtClean="0"/>
              <a:t>Progress </a:t>
            </a:r>
            <a:r>
              <a:rPr lang="en-ZA" sz="1800" dirty="0"/>
              <a:t>report on the </a:t>
            </a:r>
            <a:r>
              <a:rPr lang="en-ZA" sz="1800" dirty="0" smtClean="0"/>
              <a:t>draft a</a:t>
            </a:r>
            <a:r>
              <a:rPr lang="en-US" sz="1800" dirty="0" smtClean="0"/>
              <a:t>mendments of </a:t>
            </a:r>
            <a:r>
              <a:rPr lang="en-US" sz="1800" dirty="0"/>
              <a:t>the Military Veterans </a:t>
            </a:r>
            <a:r>
              <a:rPr lang="en-US" sz="1800" dirty="0" smtClean="0"/>
              <a:t>Act</a:t>
            </a:r>
            <a:r>
              <a:rPr lang="en-ZA" sz="1800" dirty="0" smtClean="0"/>
              <a:t>; and </a:t>
            </a:r>
          </a:p>
          <a:p>
            <a:pPr marL="712788" lvl="1" indent="-350838" algn="just" defTabSz="914400" eaLnBrk="1" hangingPunct="1">
              <a:spcBef>
                <a:spcPct val="0"/>
              </a:spcBef>
              <a:buClr>
                <a:srgbClr val="800000"/>
              </a:buClr>
              <a:buFont typeface="Arial" panose="020B0604020202020204" pitchFamily="34" charset="0"/>
              <a:buNone/>
              <a:defRPr/>
            </a:pPr>
            <a:endParaRPr lang="en-ZA" sz="1800" dirty="0" smtClean="0"/>
          </a:p>
          <a:p>
            <a:pPr marL="712788" lvl="1" indent="-350838" algn="just" defTabSz="914400" eaLnBrk="1" hangingPunct="1">
              <a:spcBef>
                <a:spcPct val="0"/>
              </a:spcBef>
              <a:buClr>
                <a:srgbClr val="800000"/>
              </a:buClr>
              <a:buFont typeface="Wingdings" panose="05000000000000000000" pitchFamily="2" charset="2"/>
              <a:buChar char="Ø"/>
              <a:defRPr/>
            </a:pPr>
            <a:r>
              <a:rPr lang="en-US" sz="1800" dirty="0" smtClean="0">
                <a:solidFill>
                  <a:srgbClr val="000000"/>
                </a:solidFill>
              </a:rPr>
              <a:t>To request for guidance, where necessary.</a:t>
            </a:r>
          </a:p>
          <a:p>
            <a:pPr marL="712788" lvl="1" indent="-350838" defTabSz="914400" eaLnBrk="1" hangingPunct="1">
              <a:spcBef>
                <a:spcPct val="0"/>
              </a:spcBef>
              <a:buClr>
                <a:srgbClr val="800000"/>
              </a:buClr>
              <a:buFont typeface="Arial" panose="020B0604020202020204" pitchFamily="34" charset="0"/>
              <a:buNone/>
              <a:defRPr/>
            </a:pPr>
            <a:endParaRPr lang="en-US" sz="2000" dirty="0" smtClean="0">
              <a:solidFill>
                <a:srgbClr val="000000"/>
              </a:solidFill>
            </a:endParaRPr>
          </a:p>
        </p:txBody>
      </p:sp>
      <p:sp>
        <p:nvSpPr>
          <p:cNvPr id="16388"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042AFD-3E1D-4B36-903F-94C4C92D93D0}" type="slidenum">
              <a:rPr lang="en-US" altLang="en-US" sz="1400" b="1" smtClean="0">
                <a:latin typeface="Times New Roman" panose="02020603050405020304" pitchFamily="18" charset="0"/>
              </a:rPr>
              <a:pPr>
                <a:spcBef>
                  <a:spcPct val="0"/>
                </a:spcBef>
                <a:buFontTx/>
                <a:buNone/>
              </a:pPr>
              <a:t>3</a:t>
            </a:fld>
            <a:endParaRPr lang="en-US" altLang="en-US" sz="1400" b="1" smtClean="0">
              <a:latin typeface="Times New Roman" panose="02020603050405020304" pitchFamily="18" charset="0"/>
            </a:endParaRPr>
          </a:p>
        </p:txBody>
      </p:sp>
      <p:sp>
        <p:nvSpPr>
          <p:cNvPr id="16389" name="Footer Placeholder 5"/>
          <p:cNvSpPr>
            <a:spLocks noGrp="1"/>
          </p:cNvSpPr>
          <p:nvPr>
            <p:ph type="ftr" sz="quarter" idx="11"/>
          </p:nvPr>
        </p:nvSpPr>
        <p:spPr bwMode="auto">
          <a:xfrm>
            <a:off x="855663" y="5962650"/>
            <a:ext cx="7532687" cy="758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smtClean="0">
                <a:solidFill>
                  <a:srgbClr val="898989"/>
                </a:solidFill>
                <a:latin typeface="Times New Roman" panose="02020603050405020304" pitchFamily="18" charset="0"/>
              </a:rPr>
              <a:t>Together We Move South Africa Forward</a:t>
            </a:r>
          </a:p>
        </p:txBody>
      </p:sp>
    </p:spTree>
    <p:extLst>
      <p:ext uri="{BB962C8B-B14F-4D97-AF65-F5344CB8AC3E}">
        <p14:creationId xmlns:p14="http://schemas.microsoft.com/office/powerpoint/2010/main" xmlns="" val="1653799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55663" y="180976"/>
            <a:ext cx="7831137" cy="443201"/>
          </a:xfrm>
        </p:spPr>
        <p:txBody>
          <a:bodyPr>
            <a:noAutofit/>
          </a:bodyPr>
          <a:lstStyle/>
          <a:p>
            <a:r>
              <a:rPr lang="en-US" altLang="en-US" sz="2400" b="1" dirty="0" smtClean="0">
                <a:solidFill>
                  <a:srgbClr val="008000"/>
                </a:solidFill>
                <a:latin typeface="Arial" panose="020B0604020202020204" pitchFamily="34" charset="0"/>
                <a:cs typeface="Arial" panose="020B0604020202020204" pitchFamily="34" charset="0"/>
              </a:rPr>
              <a:t>Controversial issues requiring policy </a:t>
            </a:r>
          </a:p>
        </p:txBody>
      </p:sp>
      <p:sp>
        <p:nvSpPr>
          <p:cNvPr id="15363" name="Content Placeholder 2"/>
          <p:cNvSpPr>
            <a:spLocks noGrp="1"/>
          </p:cNvSpPr>
          <p:nvPr>
            <p:ph idx="1"/>
          </p:nvPr>
        </p:nvSpPr>
        <p:spPr>
          <a:xfrm>
            <a:off x="257175" y="624177"/>
            <a:ext cx="8491538" cy="5810490"/>
          </a:xfrm>
        </p:spPr>
        <p:txBody>
          <a:bodyPr>
            <a:normAutofit fontScale="92500" lnSpcReduction="10000"/>
          </a:bodyPr>
          <a:lstStyle/>
          <a:p>
            <a:pPr marL="361950" lvl="1" indent="-361950" algn="just" defTabSz="914400">
              <a:spcBef>
                <a:spcPct val="0"/>
              </a:spcBef>
              <a:buClr>
                <a:srgbClr val="800000"/>
              </a:buClr>
              <a:buFont typeface="Wingdings" pitchFamily="2" charset="2"/>
              <a:buChar char="v"/>
              <a:defRPr/>
            </a:pPr>
            <a:r>
              <a:rPr lang="en-US" sz="1800" dirty="0" smtClean="0">
                <a:solidFill>
                  <a:srgbClr val="000000"/>
                </a:solidFill>
              </a:rPr>
              <a:t>The absence of a feasibility </a:t>
            </a:r>
            <a:r>
              <a:rPr lang="en-US" sz="1800" dirty="0">
                <a:solidFill>
                  <a:srgbClr val="000000"/>
                </a:solidFill>
              </a:rPr>
              <a:t>study or </a:t>
            </a:r>
            <a:r>
              <a:rPr lang="en-US" sz="1800" dirty="0" smtClean="0">
                <a:solidFill>
                  <a:srgbClr val="000000"/>
                </a:solidFill>
              </a:rPr>
              <a:t>consultations </a:t>
            </a:r>
            <a:r>
              <a:rPr lang="en-US" sz="1800" dirty="0">
                <a:solidFill>
                  <a:srgbClr val="000000"/>
                </a:solidFill>
              </a:rPr>
              <a:t>which advocated for the amendment of the Military Veterans Act, </a:t>
            </a:r>
            <a:r>
              <a:rPr lang="en-US" sz="1800" dirty="0" smtClean="0">
                <a:solidFill>
                  <a:srgbClr val="000000"/>
                </a:solidFill>
              </a:rPr>
              <a:t>2011, led to numerous issues not having </a:t>
            </a:r>
            <a:r>
              <a:rPr lang="en-US" sz="1800" dirty="0">
                <a:solidFill>
                  <a:srgbClr val="000000"/>
                </a:solidFill>
              </a:rPr>
              <a:t>a Policy Paper position of the </a:t>
            </a:r>
            <a:r>
              <a:rPr lang="en-US" sz="1800" dirty="0" smtClean="0">
                <a:solidFill>
                  <a:srgbClr val="000000"/>
                </a:solidFill>
              </a:rPr>
              <a:t>Department, e.g.</a:t>
            </a:r>
            <a:endParaRPr lang="en-US" sz="1800" dirty="0">
              <a:solidFill>
                <a:srgbClr val="000000"/>
              </a:solidFill>
            </a:endParaRPr>
          </a:p>
          <a:p>
            <a:pPr marL="457200" lvl="1" indent="0" algn="just" defTabSz="914400" eaLnBrk="1" hangingPunct="1">
              <a:spcBef>
                <a:spcPct val="0"/>
              </a:spcBef>
              <a:buClr>
                <a:srgbClr val="800000"/>
              </a:buClr>
              <a:buFont typeface="Arial" panose="020B0604020202020204" pitchFamily="34" charset="0"/>
              <a:buNone/>
              <a:defRPr/>
            </a:pPr>
            <a:endParaRPr lang="en-US" sz="1200" dirty="0" smtClean="0">
              <a:solidFill>
                <a:srgbClr val="000000"/>
              </a:solidFill>
            </a:endParaRPr>
          </a:p>
          <a:p>
            <a:pPr marL="457200" lvl="1" indent="0" algn="just" defTabSz="914400" eaLnBrk="1" hangingPunct="1">
              <a:spcBef>
                <a:spcPct val="0"/>
              </a:spcBef>
              <a:buClr>
                <a:srgbClr val="800000"/>
              </a:buClr>
              <a:buFont typeface="Arial" panose="020B0604020202020204" pitchFamily="34" charset="0"/>
              <a:buNone/>
              <a:defRPr/>
            </a:pPr>
            <a:endParaRPr lang="en-US" sz="1200" dirty="0" smtClean="0">
              <a:solidFill>
                <a:srgbClr val="000000"/>
              </a:solidFill>
            </a:endParaRPr>
          </a:p>
          <a:p>
            <a:pPr marL="762000" lvl="2" indent="-361950" algn="just" defTabSz="914400">
              <a:spcBef>
                <a:spcPct val="0"/>
              </a:spcBef>
              <a:buClr>
                <a:srgbClr val="800000"/>
              </a:buClr>
              <a:buFont typeface="Wingdings" panose="05000000000000000000" pitchFamily="2" charset="2"/>
              <a:buChar char="Ø"/>
              <a:defRPr/>
            </a:pPr>
            <a:r>
              <a:rPr lang="en-US" sz="1700" dirty="0" smtClean="0"/>
              <a:t>The Definition of </a:t>
            </a:r>
            <a:r>
              <a:rPr lang="en-US" sz="1700" b="1" dirty="0" smtClean="0"/>
              <a:t>“DEPENDANT”</a:t>
            </a:r>
          </a:p>
          <a:p>
            <a:pPr marL="1143000" lvl="3" indent="-285750" algn="just" defTabSz="914400">
              <a:spcBef>
                <a:spcPct val="0"/>
              </a:spcBef>
              <a:buClr>
                <a:srgbClr val="800000"/>
              </a:buClr>
              <a:buFont typeface="Arial" panose="020B0604020202020204" pitchFamily="34" charset="0"/>
              <a:buChar char="•"/>
              <a:defRPr/>
            </a:pPr>
            <a:r>
              <a:rPr lang="en-US" sz="1600" dirty="0"/>
              <a:t>The current definition of “dependent” is subject to abuse as the term “</a:t>
            </a:r>
            <a:r>
              <a:rPr lang="en-US" sz="1600" dirty="0" smtClean="0"/>
              <a:t>factual </a:t>
            </a:r>
            <a:r>
              <a:rPr lang="en-US" sz="1600" dirty="0"/>
              <a:t>dependent” is open-ended, </a:t>
            </a:r>
            <a:r>
              <a:rPr lang="en-US" sz="1600" dirty="0" smtClean="0"/>
              <a:t>hence </a:t>
            </a:r>
            <a:r>
              <a:rPr lang="en-US" sz="1600" dirty="0"/>
              <a:t>the proposed amendment. The proposed amendment also leaves </a:t>
            </a:r>
            <a:r>
              <a:rPr lang="en-US" sz="1600" dirty="0" smtClean="0"/>
              <a:t>room </a:t>
            </a:r>
            <a:r>
              <a:rPr lang="en-US" sz="1600" dirty="0"/>
              <a:t>open to provide for the nitty-gritties like the cut of age of being a dependent. </a:t>
            </a:r>
          </a:p>
          <a:p>
            <a:pPr marL="1417637" lvl="1" indent="-342900" algn="just" defTabSz="914400">
              <a:spcBef>
                <a:spcPct val="0"/>
              </a:spcBef>
              <a:buClr>
                <a:srgbClr val="800000"/>
              </a:buClr>
              <a:buFont typeface="Wingdings" panose="05000000000000000000" pitchFamily="2" charset="2"/>
              <a:buChar char="Ø"/>
              <a:defRPr/>
            </a:pPr>
            <a:endParaRPr lang="en-US" sz="2000" dirty="0"/>
          </a:p>
          <a:p>
            <a:pPr marL="762000" lvl="2" indent="-361950" algn="just" defTabSz="914400">
              <a:spcBef>
                <a:spcPct val="0"/>
              </a:spcBef>
              <a:buClr>
                <a:srgbClr val="800000"/>
              </a:buClr>
              <a:buFont typeface="Wingdings" panose="05000000000000000000" pitchFamily="2" charset="2"/>
              <a:buChar char="Ø"/>
              <a:defRPr/>
            </a:pPr>
            <a:r>
              <a:rPr lang="en-US" sz="1700" dirty="0" smtClean="0"/>
              <a:t>The Definition of </a:t>
            </a:r>
            <a:r>
              <a:rPr lang="en-US" sz="1700" b="1" dirty="0" smtClean="0"/>
              <a:t>“Military Veteran”</a:t>
            </a:r>
          </a:p>
          <a:p>
            <a:pPr marL="1165225" lvl="2" indent="-361950" algn="just" defTabSz="914400">
              <a:spcBef>
                <a:spcPct val="0"/>
              </a:spcBef>
              <a:buClr>
                <a:srgbClr val="800000"/>
              </a:buClr>
              <a:buFont typeface="Arial" panose="020B0604020202020204" pitchFamily="34" charset="0"/>
              <a:buChar char="•"/>
              <a:defRPr/>
            </a:pPr>
            <a:r>
              <a:rPr lang="en-US" sz="1600" dirty="0"/>
              <a:t>The use of the term “Liberation War Veterans” instead of Non-Statutory Veterans</a:t>
            </a:r>
          </a:p>
          <a:p>
            <a:pPr marL="762000" lvl="2" indent="-361950" algn="just" defTabSz="914400">
              <a:spcBef>
                <a:spcPct val="0"/>
              </a:spcBef>
              <a:buClr>
                <a:srgbClr val="800000"/>
              </a:buClr>
              <a:buFont typeface="Wingdings" panose="05000000000000000000" pitchFamily="2" charset="2"/>
              <a:buChar char="Ø"/>
              <a:defRPr/>
            </a:pPr>
            <a:endParaRPr lang="en-US" sz="1600" dirty="0" smtClean="0"/>
          </a:p>
          <a:p>
            <a:pPr marL="762000" lvl="2" indent="-361950" algn="just" defTabSz="914400">
              <a:spcBef>
                <a:spcPct val="0"/>
              </a:spcBef>
              <a:buClr>
                <a:srgbClr val="800000"/>
              </a:buClr>
              <a:buFont typeface="Wingdings" panose="05000000000000000000" pitchFamily="2" charset="2"/>
              <a:buChar char="Ø"/>
              <a:defRPr/>
            </a:pPr>
            <a:r>
              <a:rPr lang="en-US" sz="1700" dirty="0" smtClean="0"/>
              <a:t>The Administration of the </a:t>
            </a:r>
            <a:r>
              <a:rPr lang="en-US" sz="1700" b="1" dirty="0" smtClean="0"/>
              <a:t>“PENSION” </a:t>
            </a:r>
            <a:r>
              <a:rPr lang="en-US" sz="1700" dirty="0" smtClean="0"/>
              <a:t>benefit</a:t>
            </a:r>
          </a:p>
          <a:p>
            <a:pPr marL="1143000" lvl="3" indent="-285750" algn="just" defTabSz="914400">
              <a:spcBef>
                <a:spcPct val="0"/>
              </a:spcBef>
              <a:buClr>
                <a:srgbClr val="800000"/>
              </a:buClr>
              <a:buFont typeface="Arial" panose="020B0604020202020204" pitchFamily="34" charset="0"/>
              <a:buChar char="•"/>
              <a:defRPr/>
            </a:pPr>
            <a:r>
              <a:rPr lang="en-US" sz="1600" dirty="0" smtClean="0"/>
              <a:t>There </a:t>
            </a:r>
            <a:r>
              <a:rPr lang="en-US" sz="1600" dirty="0"/>
              <a:t>is a school of thought that advocates for the promulgation of a pension fund that will cater for full period of non-statutory force service</a:t>
            </a:r>
            <a:r>
              <a:rPr lang="en-US" sz="1600" dirty="0" smtClean="0"/>
              <a:t>.</a:t>
            </a:r>
            <a:endParaRPr lang="en-ZA" sz="1600" dirty="0" smtClean="0"/>
          </a:p>
          <a:p>
            <a:pPr marL="1074737" lvl="1" indent="0" algn="just" defTabSz="914400" eaLnBrk="1" hangingPunct="1">
              <a:spcBef>
                <a:spcPct val="0"/>
              </a:spcBef>
              <a:buClr>
                <a:srgbClr val="800000"/>
              </a:buClr>
              <a:buFont typeface="Arial" panose="020B0604020202020204" pitchFamily="34" charset="0"/>
              <a:buNone/>
              <a:defRPr/>
            </a:pPr>
            <a:endParaRPr lang="en-ZA" sz="2000" dirty="0" smtClean="0"/>
          </a:p>
          <a:p>
            <a:pPr marL="712788" lvl="1" indent="-350838" algn="just" defTabSz="914400">
              <a:spcBef>
                <a:spcPct val="0"/>
              </a:spcBef>
              <a:buClr>
                <a:srgbClr val="800000"/>
              </a:buClr>
              <a:buFont typeface="Wingdings" panose="05000000000000000000" pitchFamily="2" charset="2"/>
              <a:buChar char="Ø"/>
              <a:defRPr/>
            </a:pPr>
            <a:r>
              <a:rPr lang="en-US" sz="1700" dirty="0" smtClean="0">
                <a:solidFill>
                  <a:srgbClr val="000000"/>
                </a:solidFill>
              </a:rPr>
              <a:t>Certain benefits to apply to NSF members only</a:t>
            </a:r>
          </a:p>
          <a:p>
            <a:pPr marL="1165225" lvl="1" indent="-361950" algn="just" defTabSz="914400">
              <a:spcBef>
                <a:spcPct val="0"/>
              </a:spcBef>
              <a:buClr>
                <a:srgbClr val="800000"/>
              </a:buClr>
              <a:buFont typeface="Arial" panose="020B0604020202020204" pitchFamily="34" charset="0"/>
              <a:buChar char="•"/>
              <a:defRPr/>
            </a:pPr>
            <a:r>
              <a:rPr lang="en-US" sz="1600" dirty="0" smtClean="0">
                <a:solidFill>
                  <a:srgbClr val="000000"/>
                </a:solidFill>
              </a:rPr>
              <a:t>It is believed that certain benefits should only devolve to Non-Statutory force members, to the fact that Statutory Force Members, to the exclusion of conscripts, would have benefited under their contracts of employments. E.g.:</a:t>
            </a:r>
          </a:p>
          <a:p>
            <a:pPr marL="1436688" lvl="1" indent="-361950" algn="just" defTabSz="914400">
              <a:spcBef>
                <a:spcPct val="0"/>
              </a:spcBef>
              <a:buClr>
                <a:srgbClr val="800000"/>
              </a:buClr>
              <a:buFont typeface="Wingdings" panose="05000000000000000000" pitchFamily="2" charset="2"/>
              <a:buChar char="§"/>
              <a:defRPr/>
            </a:pPr>
            <a:r>
              <a:rPr lang="en-US" sz="1600" dirty="0">
                <a:solidFill>
                  <a:srgbClr val="000000"/>
                </a:solidFill>
              </a:rPr>
              <a:t>education, training and skills development</a:t>
            </a:r>
            <a:r>
              <a:rPr lang="en-US" sz="1600" dirty="0" smtClean="0">
                <a:solidFill>
                  <a:srgbClr val="000000"/>
                </a:solidFill>
              </a:rPr>
              <a:t>;</a:t>
            </a:r>
          </a:p>
          <a:p>
            <a:pPr marL="1436688" lvl="1" indent="-361950" algn="just" defTabSz="914400">
              <a:spcBef>
                <a:spcPct val="0"/>
              </a:spcBef>
              <a:buClr>
                <a:srgbClr val="800000"/>
              </a:buClr>
              <a:buFont typeface="Wingdings" panose="05000000000000000000" pitchFamily="2" charset="2"/>
              <a:buChar char="§"/>
              <a:defRPr/>
            </a:pPr>
            <a:r>
              <a:rPr lang="en-US" sz="1600" dirty="0" smtClean="0">
                <a:solidFill>
                  <a:srgbClr val="000000"/>
                </a:solidFill>
              </a:rPr>
              <a:t>Compensation; and</a:t>
            </a:r>
          </a:p>
          <a:p>
            <a:pPr marL="1436688" lvl="1" indent="-361950" algn="just" defTabSz="914400">
              <a:spcBef>
                <a:spcPct val="0"/>
              </a:spcBef>
              <a:buClr>
                <a:srgbClr val="800000"/>
              </a:buClr>
              <a:buFont typeface="Wingdings" panose="05000000000000000000" pitchFamily="2" charset="2"/>
              <a:buChar char="§"/>
              <a:defRPr/>
            </a:pPr>
            <a:r>
              <a:rPr lang="en-US" sz="1600" dirty="0" smtClean="0">
                <a:solidFill>
                  <a:srgbClr val="000000"/>
                </a:solidFill>
              </a:rPr>
              <a:t>Housing.</a:t>
            </a:r>
          </a:p>
          <a:p>
            <a:pPr marL="541338" lvl="1" indent="533400" algn="just" defTabSz="914400">
              <a:spcBef>
                <a:spcPct val="0"/>
              </a:spcBef>
              <a:buClr>
                <a:srgbClr val="800000"/>
              </a:buClr>
              <a:buFont typeface="Wingdings" panose="05000000000000000000" pitchFamily="2" charset="2"/>
              <a:buChar char="§"/>
              <a:defRPr/>
            </a:pPr>
            <a:endParaRPr lang="en-US" sz="1600" dirty="0">
              <a:solidFill>
                <a:srgbClr val="000000"/>
              </a:solidFill>
            </a:endParaRPr>
          </a:p>
          <a:p>
            <a:pPr marL="1436688" lvl="1" indent="-361950" algn="just" defTabSz="914400">
              <a:spcBef>
                <a:spcPct val="0"/>
              </a:spcBef>
              <a:buClr>
                <a:srgbClr val="800000"/>
              </a:buClr>
              <a:buFont typeface="Wingdings" panose="05000000000000000000" pitchFamily="2" charset="2"/>
              <a:buChar char="§"/>
              <a:defRPr/>
            </a:pPr>
            <a:endParaRPr lang="en-US" sz="1600" dirty="0" smtClean="0">
              <a:solidFill>
                <a:srgbClr val="000000"/>
              </a:solidFill>
            </a:endParaRPr>
          </a:p>
          <a:p>
            <a:pPr marL="457200" lvl="1" indent="0" defTabSz="914400" eaLnBrk="1" hangingPunct="1">
              <a:spcBef>
                <a:spcPct val="0"/>
              </a:spcBef>
              <a:buClr>
                <a:srgbClr val="800000"/>
              </a:buClr>
              <a:buFont typeface="Arial" panose="020B0604020202020204" pitchFamily="34" charset="0"/>
              <a:buNone/>
              <a:defRPr/>
            </a:pPr>
            <a:endParaRPr lang="en-US" sz="2000" dirty="0" smtClean="0">
              <a:solidFill>
                <a:srgbClr val="000000"/>
              </a:solidFill>
            </a:endParaRPr>
          </a:p>
        </p:txBody>
      </p:sp>
      <p:sp>
        <p:nvSpPr>
          <p:cNvPr id="16388"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042AFD-3E1D-4B36-903F-94C4C92D93D0}" type="slidenum">
              <a:rPr lang="en-US" altLang="en-US" sz="1400" b="1" smtClean="0">
                <a:latin typeface="Times New Roman" panose="02020603050405020304" pitchFamily="18" charset="0"/>
              </a:rPr>
              <a:pPr>
                <a:spcBef>
                  <a:spcPct val="0"/>
                </a:spcBef>
                <a:buFontTx/>
                <a:buNone/>
              </a:pPr>
              <a:t>4</a:t>
            </a:fld>
            <a:endParaRPr lang="en-US" altLang="en-US" sz="1400" b="1" smtClean="0">
              <a:latin typeface="Times New Roman" panose="02020603050405020304" pitchFamily="18" charset="0"/>
            </a:endParaRPr>
          </a:p>
        </p:txBody>
      </p:sp>
      <p:sp>
        <p:nvSpPr>
          <p:cNvPr id="16389" name="Footer Placeholder 5"/>
          <p:cNvSpPr>
            <a:spLocks noGrp="1"/>
          </p:cNvSpPr>
          <p:nvPr>
            <p:ph type="ftr" sz="quarter" idx="11"/>
          </p:nvPr>
        </p:nvSpPr>
        <p:spPr bwMode="auto">
          <a:xfrm>
            <a:off x="855663" y="5962650"/>
            <a:ext cx="7532687" cy="758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smtClean="0">
                <a:solidFill>
                  <a:srgbClr val="898989"/>
                </a:solidFill>
                <a:latin typeface="Times New Roman" panose="02020603050405020304" pitchFamily="18" charset="0"/>
              </a:rPr>
              <a:t>Together We Move South Africa Forward</a:t>
            </a:r>
          </a:p>
        </p:txBody>
      </p:sp>
    </p:spTree>
    <p:extLst>
      <p:ext uri="{BB962C8B-B14F-4D97-AF65-F5344CB8AC3E}">
        <p14:creationId xmlns:p14="http://schemas.microsoft.com/office/powerpoint/2010/main" xmlns="" val="1479455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55663" y="180976"/>
            <a:ext cx="7831137" cy="584200"/>
          </a:xfrm>
        </p:spPr>
        <p:txBody>
          <a:bodyPr>
            <a:normAutofit/>
          </a:bodyPr>
          <a:lstStyle/>
          <a:p>
            <a:r>
              <a:rPr lang="en-US" altLang="en-US" sz="3200" b="1" dirty="0">
                <a:solidFill>
                  <a:srgbClr val="008000"/>
                </a:solidFill>
                <a:latin typeface="Arial" panose="020B0604020202020204" pitchFamily="34" charset="0"/>
                <a:cs typeface="Arial" panose="020B0604020202020204" pitchFamily="34" charset="0"/>
              </a:rPr>
              <a:t>Controversial issues with the Bill</a:t>
            </a:r>
            <a:endParaRPr lang="en-US" altLang="en-US" sz="3200" b="1" dirty="0" smtClean="0">
              <a:solidFill>
                <a:srgbClr val="008000"/>
              </a:solidFill>
              <a:latin typeface="Arial" panose="020B0604020202020204" pitchFamily="34" charset="0"/>
              <a:cs typeface="Arial" panose="020B0604020202020204" pitchFamily="34" charset="0"/>
            </a:endParaRPr>
          </a:p>
        </p:txBody>
      </p:sp>
      <p:sp>
        <p:nvSpPr>
          <p:cNvPr id="15363" name="Content Placeholder 2"/>
          <p:cNvSpPr>
            <a:spLocks noGrp="1"/>
          </p:cNvSpPr>
          <p:nvPr>
            <p:ph idx="1"/>
          </p:nvPr>
        </p:nvSpPr>
        <p:spPr>
          <a:xfrm>
            <a:off x="257175" y="765175"/>
            <a:ext cx="8491538" cy="5359400"/>
          </a:xfrm>
        </p:spPr>
        <p:txBody>
          <a:bodyPr>
            <a:normAutofit/>
          </a:bodyPr>
          <a:lstStyle/>
          <a:p>
            <a:pPr marL="712788" lvl="1" indent="-350838" algn="just" defTabSz="914400">
              <a:spcBef>
                <a:spcPct val="0"/>
              </a:spcBef>
              <a:buClr>
                <a:srgbClr val="800000"/>
              </a:buClr>
              <a:buFont typeface="Wingdings" panose="05000000000000000000" pitchFamily="2" charset="2"/>
              <a:buChar char="Ø"/>
              <a:defRPr/>
            </a:pPr>
            <a:r>
              <a:rPr lang="en-US" sz="1600" dirty="0">
                <a:solidFill>
                  <a:srgbClr val="000000"/>
                </a:solidFill>
              </a:rPr>
              <a:t>In principle, the DMV is a facilitator of Section 5 benefits, this then </a:t>
            </a:r>
            <a:r>
              <a:rPr lang="en-US" sz="1600" dirty="0" smtClean="0">
                <a:solidFill>
                  <a:srgbClr val="000000"/>
                </a:solidFill>
              </a:rPr>
              <a:t>posed </a:t>
            </a:r>
            <a:r>
              <a:rPr lang="en-US" sz="1600" dirty="0">
                <a:solidFill>
                  <a:srgbClr val="000000"/>
                </a:solidFill>
              </a:rPr>
              <a:t>the question of how performance </a:t>
            </a:r>
            <a:r>
              <a:rPr lang="en-US" sz="1600" dirty="0" smtClean="0">
                <a:solidFill>
                  <a:srgbClr val="000000"/>
                </a:solidFill>
              </a:rPr>
              <a:t>is going </a:t>
            </a:r>
            <a:r>
              <a:rPr lang="en-US" sz="1600" dirty="0">
                <a:solidFill>
                  <a:srgbClr val="000000"/>
                </a:solidFill>
              </a:rPr>
              <a:t>to be measured, if the Department only </a:t>
            </a:r>
            <a:r>
              <a:rPr lang="en-US" sz="1600" dirty="0" smtClean="0">
                <a:solidFill>
                  <a:srgbClr val="000000"/>
                </a:solidFill>
              </a:rPr>
              <a:t>had the role to facilitate.</a:t>
            </a:r>
          </a:p>
          <a:p>
            <a:pPr marL="712788" lvl="1" indent="-350838" algn="just" defTabSz="914400">
              <a:spcBef>
                <a:spcPct val="0"/>
              </a:spcBef>
              <a:buClr>
                <a:srgbClr val="800000"/>
              </a:buClr>
              <a:buFont typeface="Wingdings" panose="05000000000000000000" pitchFamily="2" charset="2"/>
              <a:buChar char="Ø"/>
              <a:defRPr/>
            </a:pPr>
            <a:endParaRPr lang="en-US" sz="1600" dirty="0">
              <a:solidFill>
                <a:srgbClr val="000000"/>
              </a:solidFill>
            </a:endParaRPr>
          </a:p>
          <a:p>
            <a:pPr marL="712788" lvl="1" indent="-350838" algn="just" defTabSz="914400">
              <a:spcBef>
                <a:spcPct val="0"/>
              </a:spcBef>
              <a:buClr>
                <a:srgbClr val="800000"/>
              </a:buClr>
              <a:buFont typeface="Wingdings" panose="05000000000000000000" pitchFamily="2" charset="2"/>
              <a:buChar char="Ø"/>
              <a:defRPr/>
            </a:pPr>
            <a:r>
              <a:rPr lang="en-US" sz="1600" dirty="0" smtClean="0">
                <a:solidFill>
                  <a:srgbClr val="000000"/>
                </a:solidFill>
              </a:rPr>
              <a:t>The intended intention of extending the benefits </a:t>
            </a:r>
            <a:r>
              <a:rPr lang="en-US" sz="1600" dirty="0">
                <a:solidFill>
                  <a:srgbClr val="000000"/>
                </a:solidFill>
              </a:rPr>
              <a:t>to </a:t>
            </a:r>
            <a:r>
              <a:rPr lang="en-US" sz="1600" dirty="0" smtClean="0">
                <a:solidFill>
                  <a:srgbClr val="000000"/>
                </a:solidFill>
              </a:rPr>
              <a:t>dependents </a:t>
            </a:r>
            <a:r>
              <a:rPr lang="en-US" sz="1600" dirty="0">
                <a:solidFill>
                  <a:srgbClr val="000000"/>
                </a:solidFill>
              </a:rPr>
              <a:t>of the </a:t>
            </a:r>
            <a:r>
              <a:rPr lang="en-US" sz="1600" dirty="0" smtClean="0">
                <a:solidFill>
                  <a:srgbClr val="000000"/>
                </a:solidFill>
              </a:rPr>
              <a:t>Military Veterans as </a:t>
            </a:r>
            <a:r>
              <a:rPr lang="en-US" sz="1600" dirty="0">
                <a:solidFill>
                  <a:srgbClr val="000000"/>
                </a:solidFill>
              </a:rPr>
              <a:t>dependents are left in destitute once the </a:t>
            </a:r>
            <a:r>
              <a:rPr lang="en-US" sz="1600" dirty="0" smtClean="0">
                <a:solidFill>
                  <a:srgbClr val="000000"/>
                </a:solidFill>
              </a:rPr>
              <a:t>Military Veteran passes away, </a:t>
            </a:r>
            <a:r>
              <a:rPr lang="en-US" sz="1600" dirty="0">
                <a:solidFill>
                  <a:srgbClr val="000000"/>
                </a:solidFill>
              </a:rPr>
              <a:t>for instance</a:t>
            </a:r>
            <a:r>
              <a:rPr lang="en-US" sz="1600" dirty="0" smtClean="0">
                <a:solidFill>
                  <a:srgbClr val="000000"/>
                </a:solidFill>
              </a:rPr>
              <a:t>.</a:t>
            </a:r>
          </a:p>
          <a:p>
            <a:pPr marL="1074738" lvl="1" indent="-361950" algn="just" defTabSz="914400">
              <a:spcBef>
                <a:spcPct val="0"/>
              </a:spcBef>
              <a:buClr>
                <a:srgbClr val="800000"/>
              </a:buClr>
              <a:buFont typeface="Arial" panose="020B0604020202020204" pitchFamily="34" charset="0"/>
              <a:buChar char="•"/>
              <a:defRPr/>
            </a:pPr>
            <a:r>
              <a:rPr lang="en-US" sz="1600" dirty="0" smtClean="0">
                <a:solidFill>
                  <a:srgbClr val="000000"/>
                </a:solidFill>
              </a:rPr>
              <a:t>No policy position</a:t>
            </a:r>
          </a:p>
          <a:p>
            <a:pPr marL="1074738" lvl="1" indent="-361950" algn="just" defTabSz="914400">
              <a:spcBef>
                <a:spcPct val="0"/>
              </a:spcBef>
              <a:buClr>
                <a:srgbClr val="800000"/>
              </a:buClr>
              <a:buFont typeface="Arial" panose="020B0604020202020204" pitchFamily="34" charset="0"/>
              <a:buChar char="•"/>
              <a:defRPr/>
            </a:pPr>
            <a:r>
              <a:rPr lang="en-US" sz="1600" dirty="0" smtClean="0">
                <a:solidFill>
                  <a:srgbClr val="000000"/>
                </a:solidFill>
              </a:rPr>
              <a:t>The question of costs implications</a:t>
            </a:r>
          </a:p>
          <a:p>
            <a:pPr marL="712788" lvl="1" indent="0" algn="just" defTabSz="914400">
              <a:spcBef>
                <a:spcPct val="0"/>
              </a:spcBef>
              <a:buClr>
                <a:srgbClr val="800000"/>
              </a:buClr>
              <a:buNone/>
              <a:defRPr/>
            </a:pPr>
            <a:endParaRPr lang="en-US" sz="1600" dirty="0">
              <a:solidFill>
                <a:srgbClr val="000000"/>
              </a:solidFill>
            </a:endParaRPr>
          </a:p>
          <a:p>
            <a:pPr marL="712788" lvl="1" indent="-350838" algn="just" defTabSz="914400">
              <a:spcBef>
                <a:spcPct val="0"/>
              </a:spcBef>
              <a:buClr>
                <a:srgbClr val="800000"/>
              </a:buClr>
              <a:buFont typeface="Wingdings" panose="05000000000000000000" pitchFamily="2" charset="2"/>
              <a:buChar char="Ø"/>
              <a:defRPr/>
            </a:pPr>
            <a:r>
              <a:rPr lang="en-US" sz="1600" dirty="0" smtClean="0">
                <a:solidFill>
                  <a:srgbClr val="000000"/>
                </a:solidFill>
              </a:rPr>
              <a:t>The processes and procedures of regulating the three (3) statutory bodies established in terms of the Military Veterans Act; 2011, as well as providing the governance structure of same, i.e.:</a:t>
            </a:r>
          </a:p>
          <a:p>
            <a:pPr marL="1074738" lvl="1" indent="-361950" algn="just" defTabSz="914400">
              <a:spcBef>
                <a:spcPct val="0"/>
              </a:spcBef>
              <a:buClr>
                <a:srgbClr val="800000"/>
              </a:buClr>
              <a:buFont typeface="Arial" panose="020B0604020202020204" pitchFamily="34" charset="0"/>
              <a:buChar char="•"/>
              <a:defRPr/>
            </a:pPr>
            <a:r>
              <a:rPr lang="en-US" sz="1600" dirty="0">
                <a:solidFill>
                  <a:srgbClr val="000000"/>
                </a:solidFill>
              </a:rPr>
              <a:t>The association representing military </a:t>
            </a:r>
            <a:r>
              <a:rPr lang="en-US" sz="1600" dirty="0" smtClean="0">
                <a:solidFill>
                  <a:srgbClr val="000000"/>
                </a:solidFill>
              </a:rPr>
              <a:t>veterans‘ organisations nationally;</a:t>
            </a:r>
          </a:p>
          <a:p>
            <a:pPr marL="1074738" lvl="1" indent="-361950" algn="just" defTabSz="914400">
              <a:spcBef>
                <a:spcPct val="0"/>
              </a:spcBef>
              <a:buClr>
                <a:srgbClr val="800000"/>
              </a:buClr>
              <a:buFont typeface="Arial" panose="020B0604020202020204" pitchFamily="34" charset="0"/>
              <a:buChar char="•"/>
              <a:defRPr/>
            </a:pPr>
            <a:r>
              <a:rPr lang="en-US" sz="1600" dirty="0"/>
              <a:t>Advisory </a:t>
            </a:r>
            <a:r>
              <a:rPr lang="en-US" sz="1600" dirty="0" smtClean="0"/>
              <a:t>Council </a:t>
            </a:r>
            <a:r>
              <a:rPr lang="en-US" sz="1600" dirty="0"/>
              <a:t>on Military </a:t>
            </a:r>
            <a:r>
              <a:rPr lang="en-US" sz="1600" dirty="0" smtClean="0"/>
              <a:t>Veterans; and</a:t>
            </a:r>
          </a:p>
          <a:p>
            <a:pPr marL="1074738" lvl="1" indent="-361950" algn="just" defTabSz="914400">
              <a:spcBef>
                <a:spcPct val="0"/>
              </a:spcBef>
              <a:buClr>
                <a:srgbClr val="800000"/>
              </a:buClr>
              <a:buFont typeface="Arial" panose="020B0604020202020204" pitchFamily="34" charset="0"/>
              <a:buChar char="•"/>
              <a:defRPr/>
            </a:pPr>
            <a:r>
              <a:rPr lang="en-US" sz="1600" dirty="0" smtClean="0"/>
              <a:t>Military </a:t>
            </a:r>
            <a:r>
              <a:rPr lang="en-US" sz="1600" dirty="0"/>
              <a:t>Veterans Appeal </a:t>
            </a:r>
            <a:r>
              <a:rPr lang="en-US" sz="1600" dirty="0" smtClean="0"/>
              <a:t>Board. </a:t>
            </a:r>
          </a:p>
          <a:p>
            <a:pPr marL="1074738" lvl="1" indent="-361950" algn="just" defTabSz="914400">
              <a:spcBef>
                <a:spcPct val="0"/>
              </a:spcBef>
              <a:buClr>
                <a:srgbClr val="800000"/>
              </a:buClr>
              <a:buFont typeface="Arial" panose="020B0604020202020204" pitchFamily="34" charset="0"/>
              <a:buChar char="•"/>
              <a:defRPr/>
            </a:pPr>
            <a:endParaRPr lang="en-US" sz="1600" dirty="0"/>
          </a:p>
          <a:p>
            <a:pPr marL="712788" lvl="1" indent="-350838" algn="just" defTabSz="914400">
              <a:spcBef>
                <a:spcPct val="0"/>
              </a:spcBef>
              <a:buClr>
                <a:srgbClr val="800000"/>
              </a:buClr>
              <a:buFont typeface="Wingdings" panose="05000000000000000000" pitchFamily="2" charset="2"/>
              <a:buChar char="Ø"/>
              <a:defRPr/>
            </a:pPr>
            <a:r>
              <a:rPr lang="en-US" sz="1600" dirty="0"/>
              <a:t>The </a:t>
            </a:r>
            <a:r>
              <a:rPr lang="en-US" sz="1600" dirty="0" smtClean="0"/>
              <a:t>believe that the promulgation </a:t>
            </a:r>
            <a:r>
              <a:rPr lang="en-US" sz="1600" dirty="0"/>
              <a:t>of the </a:t>
            </a:r>
            <a:r>
              <a:rPr lang="en-US" sz="1600" dirty="0" smtClean="0"/>
              <a:t>Military Veterans Act; 2011, </a:t>
            </a:r>
            <a:r>
              <a:rPr lang="en-US" sz="1600" dirty="0"/>
              <a:t>was primarily to recognise the </a:t>
            </a:r>
            <a:r>
              <a:rPr lang="en-US" sz="1600" dirty="0" smtClean="0"/>
              <a:t>sacrifices </a:t>
            </a:r>
            <a:r>
              <a:rPr lang="en-US" sz="1600" dirty="0"/>
              <a:t>made by </a:t>
            </a:r>
            <a:r>
              <a:rPr lang="en-US" sz="1600" dirty="0" smtClean="0"/>
              <a:t>Non-Statutory </a:t>
            </a:r>
            <a:r>
              <a:rPr lang="en-US" sz="1600" dirty="0"/>
              <a:t>force </a:t>
            </a:r>
            <a:r>
              <a:rPr lang="en-US" sz="1600" dirty="0" smtClean="0"/>
              <a:t>in </a:t>
            </a:r>
            <a:r>
              <a:rPr lang="en-US" sz="1600" dirty="0"/>
              <a:t>the service of their country and their role in the </a:t>
            </a:r>
            <a:r>
              <a:rPr lang="en-US" sz="1600" dirty="0" smtClean="0"/>
              <a:t>democratization, and the fact that the Military Veterans Act; 2011, falls short in realizing this idea.</a:t>
            </a:r>
            <a:endParaRPr lang="en-US" sz="1600" dirty="0"/>
          </a:p>
          <a:p>
            <a:pPr marL="1074738" lvl="1" indent="-361950" algn="just" defTabSz="914400">
              <a:spcBef>
                <a:spcPct val="0"/>
              </a:spcBef>
              <a:buClr>
                <a:srgbClr val="800000"/>
              </a:buClr>
              <a:buFont typeface="Arial" panose="020B0604020202020204" pitchFamily="34" charset="0"/>
              <a:buChar char="•"/>
              <a:defRPr/>
            </a:pPr>
            <a:endParaRPr lang="en-US" sz="1600" dirty="0"/>
          </a:p>
          <a:p>
            <a:pPr marL="1074738" lvl="1" indent="-452438" algn="just" defTabSz="914400">
              <a:spcBef>
                <a:spcPct val="0"/>
              </a:spcBef>
              <a:buClr>
                <a:srgbClr val="800000"/>
              </a:buClr>
              <a:buFont typeface="Arial" panose="020B0604020202020204" pitchFamily="34" charset="0"/>
              <a:buChar char="•"/>
              <a:defRPr/>
            </a:pPr>
            <a:endParaRPr lang="en-US" sz="1600" dirty="0" smtClean="0"/>
          </a:p>
          <a:p>
            <a:pPr marL="1074738" lvl="1" indent="-452438" algn="just" defTabSz="914400">
              <a:spcBef>
                <a:spcPct val="0"/>
              </a:spcBef>
              <a:buClr>
                <a:srgbClr val="800000"/>
              </a:buClr>
              <a:buFont typeface="Arial" panose="020B0604020202020204" pitchFamily="34" charset="0"/>
              <a:buChar char="•"/>
              <a:defRPr/>
            </a:pPr>
            <a:endParaRPr lang="en-US" sz="1600" dirty="0" smtClean="0">
              <a:solidFill>
                <a:srgbClr val="000000"/>
              </a:solidFill>
            </a:endParaRPr>
          </a:p>
          <a:p>
            <a:pPr marL="457200" lvl="1" indent="0" defTabSz="914400" eaLnBrk="1" hangingPunct="1">
              <a:spcBef>
                <a:spcPct val="0"/>
              </a:spcBef>
              <a:buClr>
                <a:srgbClr val="800000"/>
              </a:buClr>
              <a:buFont typeface="Arial" panose="020B0604020202020204" pitchFamily="34" charset="0"/>
              <a:buNone/>
              <a:defRPr/>
            </a:pPr>
            <a:endParaRPr lang="en-US" sz="2000" dirty="0" smtClean="0">
              <a:solidFill>
                <a:srgbClr val="000000"/>
              </a:solidFill>
            </a:endParaRPr>
          </a:p>
        </p:txBody>
      </p:sp>
      <p:sp>
        <p:nvSpPr>
          <p:cNvPr id="16388"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042AFD-3E1D-4B36-903F-94C4C92D93D0}" type="slidenum">
              <a:rPr lang="en-US" altLang="en-US" sz="1400" b="1" smtClean="0">
                <a:latin typeface="Times New Roman" panose="02020603050405020304" pitchFamily="18" charset="0"/>
              </a:rPr>
              <a:pPr>
                <a:spcBef>
                  <a:spcPct val="0"/>
                </a:spcBef>
                <a:buFontTx/>
                <a:buNone/>
              </a:pPr>
              <a:t>5</a:t>
            </a:fld>
            <a:endParaRPr lang="en-US" altLang="en-US" sz="1400" b="1" smtClean="0">
              <a:latin typeface="Times New Roman" panose="02020603050405020304" pitchFamily="18" charset="0"/>
            </a:endParaRPr>
          </a:p>
        </p:txBody>
      </p:sp>
      <p:sp>
        <p:nvSpPr>
          <p:cNvPr id="16389" name="Footer Placeholder 5"/>
          <p:cNvSpPr>
            <a:spLocks noGrp="1"/>
          </p:cNvSpPr>
          <p:nvPr>
            <p:ph type="ftr" sz="quarter" idx="11"/>
          </p:nvPr>
        </p:nvSpPr>
        <p:spPr bwMode="auto">
          <a:xfrm>
            <a:off x="855663" y="5962650"/>
            <a:ext cx="7532687" cy="758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smtClean="0">
                <a:solidFill>
                  <a:srgbClr val="898989"/>
                </a:solidFill>
                <a:latin typeface="Times New Roman" panose="02020603050405020304" pitchFamily="18" charset="0"/>
              </a:rPr>
              <a:t>Together We Move South Africa Forward</a:t>
            </a:r>
          </a:p>
        </p:txBody>
      </p:sp>
    </p:spTree>
    <p:extLst>
      <p:ext uri="{BB962C8B-B14F-4D97-AF65-F5344CB8AC3E}">
        <p14:creationId xmlns:p14="http://schemas.microsoft.com/office/powerpoint/2010/main" xmlns="" val="1887100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855663" y="0"/>
            <a:ext cx="7831137" cy="620713"/>
          </a:xfrm>
        </p:spPr>
        <p:txBody>
          <a:bodyPr/>
          <a:lstStyle/>
          <a:p>
            <a:r>
              <a:rPr lang="en-US" altLang="en-US" sz="2800" b="1" dirty="0" smtClean="0">
                <a:solidFill>
                  <a:srgbClr val="008000"/>
                </a:solidFill>
                <a:latin typeface="Arial" panose="020B0604020202020204" pitchFamily="34" charset="0"/>
                <a:cs typeface="Arial" panose="020B0604020202020204" pitchFamily="34" charset="0"/>
              </a:rPr>
              <a:t>Proposed Process </a:t>
            </a:r>
          </a:p>
        </p:txBody>
      </p:sp>
      <p:sp>
        <p:nvSpPr>
          <p:cNvPr id="15363" name="Content Placeholder 2"/>
          <p:cNvSpPr>
            <a:spLocks noGrp="1"/>
          </p:cNvSpPr>
          <p:nvPr>
            <p:ph idx="1"/>
          </p:nvPr>
        </p:nvSpPr>
        <p:spPr>
          <a:xfrm>
            <a:off x="257175" y="836613"/>
            <a:ext cx="8491538" cy="5519737"/>
          </a:xfrm>
        </p:spPr>
        <p:txBody>
          <a:bodyPr/>
          <a:lstStyle/>
          <a:p>
            <a:pPr marL="361950" lvl="1" indent="-276225" algn="just" defTabSz="914400" eaLnBrk="1" hangingPunct="1">
              <a:spcBef>
                <a:spcPct val="0"/>
              </a:spcBef>
              <a:buClr>
                <a:srgbClr val="800000"/>
              </a:buClr>
              <a:buFont typeface="Wingdings" panose="05000000000000000000" pitchFamily="2" charset="2"/>
              <a:buChar char="v"/>
              <a:defRPr/>
            </a:pPr>
            <a:r>
              <a:rPr lang="en-ZA" sz="1800" dirty="0" smtClean="0"/>
              <a:t>During April 2020, the Department developed an options analysis paper on the approach to be adopted for the regulatory analysis paper to solicit guidance from the DM on the best option to embark upon.  On or about the 20</a:t>
            </a:r>
            <a:r>
              <a:rPr lang="en-ZA" sz="1800" baseline="30000" dirty="0" smtClean="0"/>
              <a:t>th</a:t>
            </a:r>
            <a:r>
              <a:rPr lang="en-ZA" sz="1800" dirty="0" smtClean="0"/>
              <a:t> of May 2020, upon the presentation made, the DM instructed the Department to:</a:t>
            </a:r>
          </a:p>
          <a:p>
            <a:pPr marL="85725" lvl="1" indent="0" algn="just" defTabSz="914400" eaLnBrk="1" hangingPunct="1">
              <a:spcBef>
                <a:spcPct val="0"/>
              </a:spcBef>
              <a:buClr>
                <a:srgbClr val="800000"/>
              </a:buClr>
              <a:buFont typeface="Arial" panose="020B0604020202020204" pitchFamily="34" charset="0"/>
              <a:buNone/>
              <a:defRPr/>
            </a:pPr>
            <a:endParaRPr lang="en-ZA" sz="1800" dirty="0" smtClean="0"/>
          </a:p>
          <a:p>
            <a:pPr marL="428625" lvl="1" indent="-342900" algn="just" defTabSz="914400" eaLnBrk="1" hangingPunct="1">
              <a:spcBef>
                <a:spcPct val="0"/>
              </a:spcBef>
              <a:buClr>
                <a:srgbClr val="800000"/>
              </a:buClr>
              <a:buFont typeface="Wingdings" panose="05000000000000000000" pitchFamily="2" charset="2"/>
              <a:buChar char="Ø"/>
              <a:defRPr/>
            </a:pPr>
            <a:r>
              <a:rPr lang="en-ZA" sz="1600" dirty="0" smtClean="0"/>
              <a:t>Adopt a multi-pronged approach that concurrently address the following;  </a:t>
            </a:r>
          </a:p>
          <a:p>
            <a:pPr marL="428625" lvl="1" indent="-342900" algn="just" defTabSz="914400" eaLnBrk="1" hangingPunct="1">
              <a:spcBef>
                <a:spcPct val="0"/>
              </a:spcBef>
              <a:buClr>
                <a:srgbClr val="800000"/>
              </a:buClr>
              <a:buFont typeface="Wingdings" panose="05000000000000000000" pitchFamily="2" charset="2"/>
              <a:buChar char="Ø"/>
              <a:defRPr/>
            </a:pPr>
            <a:endParaRPr lang="en-ZA" sz="1600" dirty="0"/>
          </a:p>
          <a:p>
            <a:pPr marL="428625" lvl="1" indent="-342900" algn="just" defTabSz="914400" eaLnBrk="1" hangingPunct="1">
              <a:spcBef>
                <a:spcPct val="0"/>
              </a:spcBef>
              <a:buClr>
                <a:srgbClr val="800000"/>
              </a:buClr>
              <a:buFont typeface="Wingdings" panose="05000000000000000000" pitchFamily="2" charset="2"/>
              <a:buChar char="Ø"/>
              <a:defRPr/>
            </a:pPr>
            <a:r>
              <a:rPr lang="en-ZA" sz="1600" dirty="0" smtClean="0"/>
              <a:t>Areas that require policy consensus through a green paper that culminates in a white paper to unveil whether there is a need for:</a:t>
            </a:r>
          </a:p>
          <a:p>
            <a:pPr marL="85725" lvl="1" indent="0" algn="just" defTabSz="914400" eaLnBrk="1" hangingPunct="1">
              <a:spcBef>
                <a:spcPct val="0"/>
              </a:spcBef>
              <a:buClr>
                <a:srgbClr val="800000"/>
              </a:buClr>
              <a:buFont typeface="Arial" panose="020B0604020202020204" pitchFamily="34" charset="0"/>
              <a:buNone/>
              <a:defRPr/>
            </a:pPr>
            <a:endParaRPr lang="en-ZA" sz="1800" dirty="0" smtClean="0"/>
          </a:p>
          <a:p>
            <a:pPr marL="714375" lvl="1" indent="-352425" algn="just" defTabSz="914400" eaLnBrk="1" hangingPunct="1">
              <a:spcBef>
                <a:spcPct val="0"/>
              </a:spcBef>
              <a:buClr>
                <a:srgbClr val="800000"/>
              </a:buClr>
              <a:buFont typeface="Arial" panose="020B0604020202020204" pitchFamily="34" charset="0"/>
              <a:buChar char="•"/>
              <a:defRPr/>
            </a:pPr>
            <a:r>
              <a:rPr lang="en-ZA" sz="1500" dirty="0" smtClean="0"/>
              <a:t>amending the Military Veterans Act; 2011; or</a:t>
            </a:r>
          </a:p>
          <a:p>
            <a:pPr marL="714375" lvl="1" indent="-352425" algn="just" defTabSz="914400" eaLnBrk="1" hangingPunct="1">
              <a:spcBef>
                <a:spcPct val="0"/>
              </a:spcBef>
              <a:buClr>
                <a:srgbClr val="800000"/>
              </a:buClr>
              <a:buFont typeface="Arial" panose="020B0604020202020204" pitchFamily="34" charset="0"/>
              <a:buChar char="•"/>
              <a:defRPr/>
            </a:pPr>
            <a:r>
              <a:rPr lang="en-ZA" sz="1500" dirty="0" smtClean="0"/>
              <a:t>the repeal of </a:t>
            </a:r>
            <a:r>
              <a:rPr lang="en-ZA" sz="1500" dirty="0"/>
              <a:t>the Military Veterans Act; </a:t>
            </a:r>
            <a:r>
              <a:rPr lang="en-ZA" sz="1500" dirty="0" smtClean="0"/>
              <a:t>2011; or</a:t>
            </a:r>
          </a:p>
          <a:p>
            <a:pPr marL="714375" lvl="1" indent="-352425" algn="just" defTabSz="914400" eaLnBrk="1" hangingPunct="1">
              <a:spcBef>
                <a:spcPct val="0"/>
              </a:spcBef>
              <a:buClr>
                <a:srgbClr val="800000"/>
              </a:buClr>
              <a:buFont typeface="Arial" panose="020B0604020202020204" pitchFamily="34" charset="0"/>
              <a:buChar char="•"/>
              <a:defRPr/>
            </a:pPr>
            <a:r>
              <a:rPr lang="en-ZA" sz="1500" dirty="0" smtClean="0"/>
              <a:t>develop a Bill that will culminate in an Act of Parliament that regulate </a:t>
            </a:r>
            <a:r>
              <a:rPr lang="en-ZA" sz="1500" i="1" u="sng" dirty="0" smtClean="0"/>
              <a:t>only</a:t>
            </a:r>
            <a:r>
              <a:rPr lang="en-ZA" sz="1500" dirty="0" smtClean="0"/>
              <a:t> the liberation war veterans affairs.</a:t>
            </a:r>
          </a:p>
          <a:p>
            <a:pPr marL="361950" lvl="1" indent="0" algn="just" defTabSz="914400" eaLnBrk="1" hangingPunct="1">
              <a:spcBef>
                <a:spcPct val="0"/>
              </a:spcBef>
              <a:buClr>
                <a:srgbClr val="800000"/>
              </a:buClr>
              <a:buNone/>
              <a:defRPr/>
            </a:pPr>
            <a:endParaRPr lang="en-ZA" sz="1800" dirty="0" smtClean="0"/>
          </a:p>
          <a:p>
            <a:pPr marL="428625" lvl="1" indent="-342900" algn="just" defTabSz="914400" eaLnBrk="1" hangingPunct="1">
              <a:spcBef>
                <a:spcPct val="0"/>
              </a:spcBef>
              <a:buClr>
                <a:srgbClr val="800000"/>
              </a:buClr>
              <a:buFont typeface="Wingdings" panose="05000000000000000000" pitchFamily="2" charset="2"/>
              <a:buChar char="Ø"/>
              <a:defRPr/>
            </a:pPr>
            <a:r>
              <a:rPr lang="en-US" sz="1600" dirty="0" smtClean="0"/>
              <a:t>Implement the provisions of sec 24 of the Act by developing various sets of regulations.</a:t>
            </a:r>
          </a:p>
          <a:p>
            <a:pPr marL="428625" lvl="1" indent="-342900" algn="just" defTabSz="914400" eaLnBrk="1" hangingPunct="1">
              <a:spcBef>
                <a:spcPct val="0"/>
              </a:spcBef>
              <a:buClr>
                <a:srgbClr val="800000"/>
              </a:buClr>
              <a:buFont typeface="Wingdings" panose="05000000000000000000" pitchFamily="2" charset="2"/>
              <a:buChar char="Ø"/>
              <a:defRPr/>
            </a:pPr>
            <a:endParaRPr lang="en-US" sz="1600" dirty="0"/>
          </a:p>
          <a:p>
            <a:pPr marL="428625" lvl="1" indent="-342900" algn="just" defTabSz="914400" eaLnBrk="1" hangingPunct="1">
              <a:spcBef>
                <a:spcPct val="0"/>
              </a:spcBef>
              <a:buClr>
                <a:srgbClr val="800000"/>
              </a:buClr>
              <a:buFont typeface="Wingdings" panose="05000000000000000000" pitchFamily="2" charset="2"/>
              <a:buChar char="v"/>
              <a:defRPr/>
            </a:pPr>
            <a:r>
              <a:rPr lang="en-US" sz="1800" dirty="0" smtClean="0"/>
              <a:t>It is therefore, on these premises that the process to amend the Military Veterans Act; 2011, was halted pending the policy position paper outcome.</a:t>
            </a:r>
          </a:p>
          <a:p>
            <a:pPr marL="428625" lvl="1" indent="-342900" algn="just" defTabSz="914400" eaLnBrk="1" hangingPunct="1">
              <a:spcBef>
                <a:spcPct val="0"/>
              </a:spcBef>
              <a:buClr>
                <a:srgbClr val="800000"/>
              </a:buClr>
              <a:buFont typeface="Wingdings" panose="05000000000000000000" pitchFamily="2" charset="2"/>
              <a:buChar char="Ø"/>
              <a:defRPr/>
            </a:pPr>
            <a:endParaRPr lang="en-US" sz="1800" dirty="0" smtClean="0"/>
          </a:p>
          <a:p>
            <a:pPr marL="457200" lvl="1" indent="0" algn="just" defTabSz="914400" eaLnBrk="1" hangingPunct="1">
              <a:spcBef>
                <a:spcPct val="0"/>
              </a:spcBef>
              <a:buClr>
                <a:srgbClr val="800000"/>
              </a:buClr>
              <a:buFont typeface="Arial" panose="020B0604020202020204" pitchFamily="34" charset="0"/>
              <a:buNone/>
              <a:defRPr/>
            </a:pPr>
            <a:endParaRPr lang="en-ZA" sz="1800" dirty="0"/>
          </a:p>
          <a:p>
            <a:pPr marL="457200" lvl="1" indent="0" defTabSz="914400" eaLnBrk="1" hangingPunct="1">
              <a:spcBef>
                <a:spcPct val="0"/>
              </a:spcBef>
              <a:buClr>
                <a:srgbClr val="800000"/>
              </a:buClr>
              <a:buFont typeface="Arial" panose="020B0604020202020204" pitchFamily="34" charset="0"/>
              <a:buNone/>
              <a:defRPr/>
            </a:pPr>
            <a:endParaRPr lang="en-US" sz="2000" dirty="0" smtClean="0">
              <a:solidFill>
                <a:srgbClr val="000000"/>
              </a:solidFill>
            </a:endParaRP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398915-4A90-43AF-B835-E52196751AEC}" type="slidenum">
              <a:rPr lang="en-US" altLang="en-US" sz="1400" b="1" smtClean="0">
                <a:latin typeface="Times New Roman" panose="02020603050405020304" pitchFamily="18" charset="0"/>
              </a:rPr>
              <a:pPr>
                <a:spcBef>
                  <a:spcPct val="0"/>
                </a:spcBef>
                <a:buFontTx/>
                <a:buNone/>
              </a:pPr>
              <a:t>6</a:t>
            </a:fld>
            <a:endParaRPr lang="en-US" altLang="en-US" sz="1400" b="1" smtClean="0">
              <a:latin typeface="Times New Roman" panose="02020603050405020304" pitchFamily="18" charset="0"/>
            </a:endParaRPr>
          </a:p>
        </p:txBody>
      </p:sp>
      <p:sp>
        <p:nvSpPr>
          <p:cNvPr id="22533" name="Footer Placeholder 5"/>
          <p:cNvSpPr>
            <a:spLocks noGrp="1"/>
          </p:cNvSpPr>
          <p:nvPr>
            <p:ph type="ftr" sz="quarter" idx="11"/>
          </p:nvPr>
        </p:nvSpPr>
        <p:spPr bwMode="auto">
          <a:xfrm>
            <a:off x="855663" y="5962650"/>
            <a:ext cx="7532687" cy="758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smtClean="0">
                <a:solidFill>
                  <a:srgbClr val="898989"/>
                </a:solidFill>
                <a:latin typeface="Times New Roman" panose="02020603050405020304" pitchFamily="18" charset="0"/>
              </a:rPr>
              <a:t>Together We Move South Africa Forward</a:t>
            </a:r>
          </a:p>
        </p:txBody>
      </p:sp>
    </p:spTree>
    <p:extLst>
      <p:ext uri="{BB962C8B-B14F-4D97-AF65-F5344CB8AC3E}">
        <p14:creationId xmlns:p14="http://schemas.microsoft.com/office/powerpoint/2010/main" xmlns="" val="4148251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41785</TotalTime>
  <Words>699</Words>
  <Application>Microsoft Office PowerPoint</Application>
  <PresentationFormat>On-screen Show (4:3)</PresentationFormat>
  <Paragraphs>83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PRESENTATION ON THE MILITARY VETERANS ACT; 2011 (Act No. 18 of 2011)    Department of Military Veterans </vt:lpstr>
      <vt:lpstr>Presentation outline</vt:lpstr>
      <vt:lpstr>The purpose of the presentation</vt:lpstr>
      <vt:lpstr>Controversial issues requiring policy </vt:lpstr>
      <vt:lpstr>Controversial issues with the Bill</vt:lpstr>
      <vt:lpstr>Proposed Process </vt:lpstr>
    </vt:vector>
  </TitlesOfParts>
  <Company>Department of Military Veterans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USER</cp:lastModifiedBy>
  <cp:revision>416</cp:revision>
  <cp:lastPrinted>2020-09-04T17:12:59Z</cp:lastPrinted>
  <dcterms:created xsi:type="dcterms:W3CDTF">2018-06-14T10:47:40Z</dcterms:created>
  <dcterms:modified xsi:type="dcterms:W3CDTF">2020-10-21T08:07:02Z</dcterms:modified>
</cp:coreProperties>
</file>